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0" r:id="rId5"/>
  </p:sldMasterIdLst>
  <p:notesMasterIdLst>
    <p:notesMasterId r:id="rId50"/>
  </p:notesMasterIdLst>
  <p:handoutMasterIdLst>
    <p:handoutMasterId r:id="rId51"/>
  </p:handoutMasterIdLst>
  <p:sldIdLst>
    <p:sldId id="1381" r:id="rId6"/>
    <p:sldId id="1412" r:id="rId7"/>
    <p:sldId id="1515" r:id="rId8"/>
    <p:sldId id="1516" r:id="rId9"/>
    <p:sldId id="1517" r:id="rId10"/>
    <p:sldId id="1518" r:id="rId11"/>
    <p:sldId id="1519" r:id="rId12"/>
    <p:sldId id="1520" r:id="rId13"/>
    <p:sldId id="1521" r:id="rId14"/>
    <p:sldId id="1522" r:id="rId15"/>
    <p:sldId id="1523" r:id="rId16"/>
    <p:sldId id="1524" r:id="rId17"/>
    <p:sldId id="1525" r:id="rId18"/>
    <p:sldId id="1526" r:id="rId19"/>
    <p:sldId id="1527" r:id="rId20"/>
    <p:sldId id="1528" r:id="rId21"/>
    <p:sldId id="1529" r:id="rId22"/>
    <p:sldId id="1530" r:id="rId23"/>
    <p:sldId id="1531" r:id="rId24"/>
    <p:sldId id="1532" r:id="rId25"/>
    <p:sldId id="1533" r:id="rId26"/>
    <p:sldId id="1534" r:id="rId27"/>
    <p:sldId id="1535" r:id="rId28"/>
    <p:sldId id="1536" r:id="rId29"/>
    <p:sldId id="1537" r:id="rId30"/>
    <p:sldId id="1538" r:id="rId31"/>
    <p:sldId id="1539" r:id="rId32"/>
    <p:sldId id="1540" r:id="rId33"/>
    <p:sldId id="1541" r:id="rId34"/>
    <p:sldId id="1542" r:id="rId35"/>
    <p:sldId id="1543" r:id="rId36"/>
    <p:sldId id="1544" r:id="rId37"/>
    <p:sldId id="1545" r:id="rId38"/>
    <p:sldId id="1546" r:id="rId39"/>
    <p:sldId id="1547" r:id="rId40"/>
    <p:sldId id="1548" r:id="rId41"/>
    <p:sldId id="1549" r:id="rId42"/>
    <p:sldId id="1550" r:id="rId43"/>
    <p:sldId id="1551" r:id="rId44"/>
    <p:sldId id="1514" r:id="rId45"/>
    <p:sldId id="1416" r:id="rId46"/>
    <p:sldId id="1417" r:id="rId47"/>
    <p:sldId id="1414" r:id="rId48"/>
    <p:sldId id="1132"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515"/>
            <p14:sldId id="1516"/>
            <p14:sldId id="1517"/>
            <p14:sldId id="1518"/>
            <p14:sldId id="1519"/>
            <p14:sldId id="1520"/>
            <p14:sldId id="1521"/>
            <p14:sldId id="1522"/>
            <p14:sldId id="1523"/>
            <p14:sldId id="1524"/>
            <p14:sldId id="1525"/>
            <p14:sldId id="1526"/>
            <p14:sldId id="1527"/>
            <p14:sldId id="1528"/>
            <p14:sldId id="1529"/>
            <p14:sldId id="1530"/>
            <p14:sldId id="1531"/>
            <p14:sldId id="1532"/>
            <p14:sldId id="1533"/>
            <p14:sldId id="1534"/>
            <p14:sldId id="1535"/>
            <p14:sldId id="1536"/>
            <p14:sldId id="1537"/>
            <p14:sldId id="1538"/>
            <p14:sldId id="1539"/>
            <p14:sldId id="1540"/>
            <p14:sldId id="1541"/>
            <p14:sldId id="1542"/>
            <p14:sldId id="1543"/>
            <p14:sldId id="1544"/>
            <p14:sldId id="1545"/>
            <p14:sldId id="1546"/>
            <p14:sldId id="1547"/>
            <p14:sldId id="1548"/>
            <p14:sldId id="1549"/>
            <p14:sldId id="1550"/>
            <p14:sldId id="1551"/>
            <p14:sldId id="1514"/>
            <p14:sldId id="1416"/>
            <p14:sldId id="1417"/>
            <p14:sldId id="1414"/>
            <p14:sldId id="1132"/>
          </p14:sldIdLst>
        </p14:section>
        <p14:section name="Required TechEd Slides" id="{26AC01F7-B32B-44E9-BE5B-D21B17F99D2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009E49"/>
    <a:srgbClr val="FFFFFF"/>
    <a:srgbClr val="0072C6"/>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5730" autoAdjust="0"/>
  </p:normalViewPr>
  <p:slideViewPr>
    <p:cSldViewPr snapToObjects="1">
      <p:cViewPr varScale="1">
        <p:scale>
          <a:sx n="116" d="100"/>
          <a:sy n="116" d="100"/>
        </p:scale>
        <p:origin x="84" y="37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Windows Server 2008 R2</c:v>
                </c:pt>
              </c:strCache>
            </c:strRef>
          </c:tx>
          <c:spPr>
            <a:solidFill>
              <a:schemeClr val="accent3"/>
            </a:solidFill>
          </c:spPr>
          <c:invertIfNegative val="0"/>
          <c:cat>
            <c:strRef>
              <c:f>Sheet1!$A$2:$A$4</c:f>
              <c:strCache>
                <c:ptCount val="3"/>
                <c:pt idx="0">
                  <c:v>100 Million Files</c:v>
                </c:pt>
                <c:pt idx="1">
                  <c:v>200 Million Files</c:v>
                </c:pt>
                <c:pt idx="2">
                  <c:v>300 Million Files</c:v>
                </c:pt>
              </c:strCache>
            </c:strRef>
          </c:cat>
          <c:val>
            <c:numRef>
              <c:f>Sheet1!$B$2:$B$4</c:f>
              <c:numCache>
                <c:formatCode>General</c:formatCode>
                <c:ptCount val="3"/>
                <c:pt idx="0">
                  <c:v>109</c:v>
                </c:pt>
                <c:pt idx="1">
                  <c:v>292</c:v>
                </c:pt>
                <c:pt idx="2">
                  <c:v>376</c:v>
                </c:pt>
              </c:numCache>
            </c:numRef>
          </c:val>
        </c:ser>
        <c:ser>
          <c:idx val="1"/>
          <c:order val="1"/>
          <c:tx>
            <c:strRef>
              <c:f>Sheet1!$C$1</c:f>
              <c:strCache>
                <c:ptCount val="1"/>
                <c:pt idx="0">
                  <c:v>Windows Server 2012</c:v>
                </c:pt>
              </c:strCache>
            </c:strRef>
          </c:tx>
          <c:spPr>
            <a:solidFill>
              <a:schemeClr val="accent1"/>
            </a:solidFill>
          </c:spPr>
          <c:invertIfNegative val="0"/>
          <c:cat>
            <c:strRef>
              <c:f>Sheet1!$A$2:$A$4</c:f>
              <c:strCache>
                <c:ptCount val="3"/>
                <c:pt idx="0">
                  <c:v>100 Million Files</c:v>
                </c:pt>
                <c:pt idx="1">
                  <c:v>200 Million Files</c:v>
                </c:pt>
                <c:pt idx="2">
                  <c:v>300 Million Files</c:v>
                </c:pt>
              </c:strCache>
            </c:strRef>
          </c:cat>
          <c:val>
            <c:numRef>
              <c:f>Sheet1!$C$2:$C$4</c:f>
              <c:numCache>
                <c:formatCode>General</c:formatCode>
                <c:ptCount val="3"/>
                <c:pt idx="0">
                  <c:v>0.13</c:v>
                </c:pt>
                <c:pt idx="1">
                  <c:v>0.13</c:v>
                </c:pt>
                <c:pt idx="2">
                  <c:v>0.13</c:v>
                </c:pt>
              </c:numCache>
            </c:numRef>
          </c:val>
        </c:ser>
        <c:dLbls>
          <c:showLegendKey val="0"/>
          <c:showVal val="0"/>
          <c:showCatName val="0"/>
          <c:showSerName val="0"/>
          <c:showPercent val="0"/>
          <c:showBubbleSize val="0"/>
        </c:dLbls>
        <c:gapWidth val="150"/>
        <c:axId val="1227026048"/>
        <c:axId val="1227016800"/>
      </c:barChart>
      <c:catAx>
        <c:axId val="1227026048"/>
        <c:scaling>
          <c:orientation val="minMax"/>
        </c:scaling>
        <c:delete val="0"/>
        <c:axPos val="b"/>
        <c:numFmt formatCode="General" sourceLinked="0"/>
        <c:majorTickMark val="out"/>
        <c:minorTickMark val="none"/>
        <c:tickLblPos val="nextTo"/>
        <c:crossAx val="1227016800"/>
        <c:crosses val="autoZero"/>
        <c:auto val="1"/>
        <c:lblAlgn val="ctr"/>
        <c:lblOffset val="100"/>
        <c:noMultiLvlLbl val="0"/>
      </c:catAx>
      <c:valAx>
        <c:axId val="1227016800"/>
        <c:scaling>
          <c:orientation val="minMax"/>
        </c:scaling>
        <c:delete val="0"/>
        <c:axPos val="l"/>
        <c:majorGridlines/>
        <c:title>
          <c:tx>
            <c:rich>
              <a:bodyPr rot="-5400000" vert="horz"/>
              <a:lstStyle/>
              <a:p>
                <a:pPr>
                  <a:defRPr/>
                </a:pPr>
                <a:r>
                  <a:rPr lang="en-US" dirty="0" smtClean="0"/>
                  <a:t>Minutes</a:t>
                </a:r>
                <a:endParaRPr lang="en-US" dirty="0"/>
              </a:p>
            </c:rich>
          </c:tx>
          <c:layout/>
          <c:overlay val="0"/>
        </c:title>
        <c:numFmt formatCode="General" sourceLinked="1"/>
        <c:majorTickMark val="out"/>
        <c:minorTickMark val="none"/>
        <c:tickLblPos val="nextTo"/>
        <c:crossAx val="1227026048"/>
        <c:crosses val="autoZero"/>
        <c:crossBetween val="between"/>
      </c:valAx>
    </c:plotArea>
    <c:legend>
      <c:legendPos val="r"/>
      <c:layout>
        <c:manualLayout>
          <c:xMode val="edge"/>
          <c:yMode val="edge"/>
          <c:x val="0.66422769028871387"/>
          <c:y val="0.27795928553262067"/>
          <c:w val="0.33577234030040576"/>
          <c:h val="0.40672717976394468"/>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5E1BF-3F1B-435E-BF26-D9A0A9F3FA56}"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C92B184D-85B4-477D-ACED-85A38E3049CD}">
      <dgm:prSet phldrT="[Text]" custT="1"/>
      <dgm:spPr>
        <a:effectLst/>
        <a:scene3d>
          <a:camera prst="orthographicFront"/>
          <a:lightRig rig="threePt" dir="t">
            <a:rot lat="0" lon="0" rev="7500000"/>
          </a:lightRig>
        </a:scene3d>
        <a:sp3d prstMaterial="plastic"/>
      </dgm:spPr>
      <dgm:t>
        <a:bodyPr/>
        <a:lstStyle/>
        <a:p>
          <a:r>
            <a:rPr lang="en-US" sz="2800" dirty="0" smtClean="0"/>
            <a:t>Key Takeaways</a:t>
          </a:r>
          <a:endParaRPr lang="en-US" sz="1900" dirty="0" smtClean="0"/>
        </a:p>
        <a:p>
          <a:r>
            <a:rPr lang="en-US" sz="1900" dirty="0" smtClean="0"/>
            <a:t>Metadata updates are small operations,  infrequent for SQL scenarios</a:t>
          </a:r>
        </a:p>
        <a:p>
          <a:r>
            <a:rPr lang="en-US" sz="1900" dirty="0" smtClean="0"/>
            <a:t>Parallel metadata updates - non-disruptive for SQL</a:t>
          </a:r>
          <a:endParaRPr lang="en-US" sz="1900" dirty="0"/>
        </a:p>
      </dgm:t>
    </dgm:pt>
    <dgm:pt modelId="{1CB7DC4F-4180-4597-AED5-3B6BA7436DFA}" type="parTrans" cxnId="{738F4A9B-204F-4E7B-8B56-FB7E197499A7}">
      <dgm:prSet/>
      <dgm:spPr/>
      <dgm:t>
        <a:bodyPr/>
        <a:lstStyle/>
        <a:p>
          <a:endParaRPr lang="en-US"/>
        </a:p>
      </dgm:t>
    </dgm:pt>
    <dgm:pt modelId="{016DC7F5-215D-44A2-A4D3-54B132E9256D}" type="sibTrans" cxnId="{738F4A9B-204F-4E7B-8B56-FB7E197499A7}">
      <dgm:prSet/>
      <dgm:spPr/>
      <dgm:t>
        <a:bodyPr/>
        <a:lstStyle/>
        <a:p>
          <a:endParaRPr lang="en-US"/>
        </a:p>
      </dgm:t>
    </dgm:pt>
    <dgm:pt modelId="{2D04F3F3-6714-4BDD-B8FF-EC136A72E8D5}" type="pres">
      <dgm:prSet presAssocID="{3C25E1BF-3F1B-435E-BF26-D9A0A9F3FA56}" presName="linear" presStyleCnt="0">
        <dgm:presLayoutVars>
          <dgm:animLvl val="lvl"/>
          <dgm:resizeHandles val="exact"/>
        </dgm:presLayoutVars>
      </dgm:prSet>
      <dgm:spPr/>
      <dgm:t>
        <a:bodyPr/>
        <a:lstStyle/>
        <a:p>
          <a:endParaRPr lang="en-US"/>
        </a:p>
      </dgm:t>
    </dgm:pt>
    <dgm:pt modelId="{F0D0D35F-10D2-4E11-91F3-9F06D0ACD5FD}" type="pres">
      <dgm:prSet presAssocID="{C92B184D-85B4-477D-ACED-85A38E3049CD}" presName="parentText" presStyleLbl="node1" presStyleIdx="0" presStyleCnt="1" custLinFactNeighborX="9155" custLinFactNeighborY="-4340">
        <dgm:presLayoutVars>
          <dgm:chMax val="0"/>
          <dgm:bulletEnabled val="1"/>
        </dgm:presLayoutVars>
      </dgm:prSet>
      <dgm:spPr/>
      <dgm:t>
        <a:bodyPr/>
        <a:lstStyle/>
        <a:p>
          <a:endParaRPr lang="en-US"/>
        </a:p>
      </dgm:t>
    </dgm:pt>
  </dgm:ptLst>
  <dgm:cxnLst>
    <dgm:cxn modelId="{B42E3FF6-33D2-4829-8143-C40E2FF8C0CF}" type="presOf" srcId="{3C25E1BF-3F1B-435E-BF26-D9A0A9F3FA56}" destId="{2D04F3F3-6714-4BDD-B8FF-EC136A72E8D5}" srcOrd="0" destOrd="0" presId="urn:microsoft.com/office/officeart/2005/8/layout/vList2"/>
    <dgm:cxn modelId="{738F4A9B-204F-4E7B-8B56-FB7E197499A7}" srcId="{3C25E1BF-3F1B-435E-BF26-D9A0A9F3FA56}" destId="{C92B184D-85B4-477D-ACED-85A38E3049CD}" srcOrd="0" destOrd="0" parTransId="{1CB7DC4F-4180-4597-AED5-3B6BA7436DFA}" sibTransId="{016DC7F5-215D-44A2-A4D3-54B132E9256D}"/>
    <dgm:cxn modelId="{1BC600FF-2DCB-4B71-B566-81DDB059B704}" type="presOf" srcId="{C92B184D-85B4-477D-ACED-85A38E3049CD}" destId="{F0D0D35F-10D2-4E11-91F3-9F06D0ACD5FD}" srcOrd="0" destOrd="0" presId="urn:microsoft.com/office/officeart/2005/8/layout/vList2"/>
    <dgm:cxn modelId="{51035AC4-1218-4C81-8AA0-F1D45A363E2F}" type="presParOf" srcId="{2D04F3F3-6714-4BDD-B8FF-EC136A72E8D5}" destId="{F0D0D35F-10D2-4E11-91F3-9F06D0ACD5F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0D35F-10D2-4E11-91F3-9F06D0ACD5FD}">
      <dsp:nvSpPr>
        <dsp:cNvPr id="0" name=""/>
        <dsp:cNvSpPr/>
      </dsp:nvSpPr>
      <dsp:spPr>
        <a:xfrm>
          <a:off x="0" y="5810"/>
          <a:ext cx="7884653" cy="1673100"/>
        </a:xfrm>
        <a:prstGeom prst="roundRect">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Key Takeaways</a:t>
          </a:r>
          <a:endParaRPr lang="en-US" sz="1900" kern="1200" dirty="0" smtClean="0"/>
        </a:p>
        <a:p>
          <a:pPr lvl="0" algn="l" defTabSz="1244600">
            <a:lnSpc>
              <a:spcPct val="90000"/>
            </a:lnSpc>
            <a:spcBef>
              <a:spcPct val="0"/>
            </a:spcBef>
            <a:spcAft>
              <a:spcPct val="35000"/>
            </a:spcAft>
          </a:pPr>
          <a:r>
            <a:rPr lang="en-US" sz="1900" kern="1200" dirty="0" smtClean="0"/>
            <a:t>Metadata updates are small operations,  infrequent for SQL scenarios</a:t>
          </a:r>
        </a:p>
        <a:p>
          <a:pPr lvl="0" algn="l" defTabSz="1244600">
            <a:lnSpc>
              <a:spcPct val="90000"/>
            </a:lnSpc>
            <a:spcBef>
              <a:spcPct val="0"/>
            </a:spcBef>
            <a:spcAft>
              <a:spcPct val="35000"/>
            </a:spcAft>
          </a:pPr>
          <a:r>
            <a:rPr lang="en-US" sz="1900" kern="1200" dirty="0" smtClean="0"/>
            <a:t>Parallel metadata updates - non-disruptive for SQL</a:t>
          </a:r>
          <a:endParaRPr lang="en-US" sz="1900" kern="1200" dirty="0"/>
        </a:p>
      </dsp:txBody>
      <dsp:txXfrm>
        <a:off x="81674" y="87484"/>
        <a:ext cx="7721305" cy="15097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0.28246</cdr:x>
      <cdr:y>0.74911</cdr:y>
    </cdr:from>
    <cdr:to>
      <cdr:x>0.34847</cdr:x>
      <cdr:y>0.75566</cdr:y>
    </cdr:to>
    <cdr:sp macro="" textlink="">
      <cdr:nvSpPr>
        <cdr:cNvPr id="2" name="Rectangle 1"/>
        <cdr:cNvSpPr/>
      </cdr:nvSpPr>
      <cdr:spPr bwMode="auto">
        <a:xfrm xmlns:a="http://schemas.openxmlformats.org/drawingml/2006/main">
          <a:off x="1523683" y="3561688"/>
          <a:ext cx="356079" cy="31142"/>
        </a:xfrm>
        <a:prstGeom xmlns:a="http://schemas.openxmlformats.org/drawingml/2006/main" prst="rect">
          <a:avLst/>
        </a:prstGeom>
        <a:solidFill xmlns:a="http://schemas.openxmlformats.org/drawingml/2006/main">
          <a:schemeClr val="accent1"/>
        </a:solidFill>
        <a:ln xmlns:a="http://schemas.openxmlformats.org/drawingml/2006/main">
          <a:noFill/>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Overflow="clip"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0.43785</cdr:x>
      <cdr:y>0.74751</cdr:y>
    </cdr:from>
    <cdr:to>
      <cdr:x>0.50386</cdr:x>
      <cdr:y>0.75406</cdr:y>
    </cdr:to>
    <cdr:sp macro="" textlink="">
      <cdr:nvSpPr>
        <cdr:cNvPr id="3" name="Rectangle 2"/>
        <cdr:cNvSpPr/>
      </cdr:nvSpPr>
      <cdr:spPr bwMode="auto">
        <a:xfrm xmlns:a="http://schemas.openxmlformats.org/drawingml/2006/main">
          <a:off x="2361883" y="3554068"/>
          <a:ext cx="356079" cy="31142"/>
        </a:xfrm>
        <a:prstGeom xmlns:a="http://schemas.openxmlformats.org/drawingml/2006/main" prst="rect">
          <a:avLst/>
        </a:prstGeom>
        <a:solidFill xmlns:a="http://schemas.openxmlformats.org/drawingml/2006/main">
          <a:schemeClr val="accent1"/>
        </a:solidFill>
        <a:ln xmlns:a="http://schemas.openxmlformats.org/drawingml/2006/main">
          <a:noFill/>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0.59323</cdr:x>
      <cdr:y>0.74911</cdr:y>
    </cdr:from>
    <cdr:to>
      <cdr:x>0.65924</cdr:x>
      <cdr:y>0.75566</cdr:y>
    </cdr:to>
    <cdr:sp macro="" textlink="">
      <cdr:nvSpPr>
        <cdr:cNvPr id="4" name="Rectangle 3"/>
        <cdr:cNvSpPr/>
      </cdr:nvSpPr>
      <cdr:spPr bwMode="auto">
        <a:xfrm xmlns:a="http://schemas.openxmlformats.org/drawingml/2006/main">
          <a:off x="3200083" y="3561688"/>
          <a:ext cx="356079" cy="31142"/>
        </a:xfrm>
        <a:prstGeom xmlns:a="http://schemas.openxmlformats.org/drawingml/2006/main" prst="rect">
          <a:avLst/>
        </a:prstGeom>
        <a:solidFill xmlns:a="http://schemas.openxmlformats.org/drawingml/2006/main">
          <a:schemeClr val="accent1"/>
        </a:solidFill>
        <a:ln xmlns:a="http://schemas.openxmlformats.org/drawingml/2006/main">
          <a:noFill/>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F58FA693-B166-436D-9B9C-02726D1BE385}"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85882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10917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38916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421291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173591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778257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66779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5/15/2014 10:53 AM</a:t>
            </a:fld>
            <a:endParaRPr lang="en-US" dirty="0"/>
          </a:p>
        </p:txBody>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87158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5/15/2014 10:53 AM</a:t>
            </a:fld>
            <a:endParaRPr lang="en-US" dirty="0"/>
          </a:p>
        </p:txBody>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5603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2463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27425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5/15/2014 10:53 AM</a:t>
            </a:fld>
            <a:endParaRPr lang="en-US" dirty="0"/>
          </a:p>
        </p:txBody>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93109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40897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978417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dirty="0"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7428699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421325899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57810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367389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116413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17789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61962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9508025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4280111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1451201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860959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21929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278159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279695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1303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256329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377715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73460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904297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643056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419582069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70812015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50042370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42531524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32743730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16918351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58516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21782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13661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12762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006370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271700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6445405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image" Target="../media/image1.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2.png"/><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313" r:id="rId32"/>
    <p:sldLayoutId id="2147484314"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647753536"/>
      </p:ext>
    </p:extLst>
  </p:cSld>
  <p:clrMap bg1="dk1" tx1="lt1" bg2="dk2" tx2="lt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 id="2147484294" r:id="rId14"/>
    <p:sldLayoutId id="2147484295" r:id="rId15"/>
    <p:sldLayoutId id="2147484296" r:id="rId16"/>
    <p:sldLayoutId id="2147484297" r:id="rId17"/>
    <p:sldLayoutId id="2147484298" r:id="rId18"/>
    <p:sldLayoutId id="2147484299" r:id="rId19"/>
    <p:sldLayoutId id="2147484300" r:id="rId20"/>
    <p:sldLayoutId id="2147484301" r:id="rId21"/>
    <p:sldLayoutId id="2147484302" r:id="rId22"/>
    <p:sldLayoutId id="2147484303" r:id="rId23"/>
    <p:sldLayoutId id="2147484304" r:id="rId24"/>
    <p:sldLayoutId id="2147484305" r:id="rId25"/>
    <p:sldLayoutId id="2147484306" r:id="rId26"/>
    <p:sldLayoutId id="2147484307" r:id="rId27"/>
    <p:sldLayoutId id="2147484308" r:id="rId28"/>
    <p:sldLayoutId id="2147484309" r:id="rId29"/>
    <p:sldLayoutId id="2147484310" r:id="rId30"/>
    <p:sldLayoutId id="2147484311" r:id="rId31"/>
    <p:sldLayoutId id="2147484312"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15.gif"/><Relationship Id="rId11" Type="http://schemas.openxmlformats.org/officeDocument/2006/relationships/image" Target="../media/image18.png"/><Relationship Id="rId5" Type="http://schemas.openxmlformats.org/officeDocument/2006/relationships/image" Target="../media/image9.emf"/><Relationship Id="rId10" Type="http://schemas.openxmlformats.org/officeDocument/2006/relationships/image" Target="../media/image12.png"/><Relationship Id="rId4" Type="http://schemas.openxmlformats.org/officeDocument/2006/relationships/image" Target="../media/image10.emf"/><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16.png"/><Relationship Id="rId2" Type="http://schemas.openxmlformats.org/officeDocument/2006/relationships/slideLayout" Target="../slideLayouts/slideLayout19.xml"/><Relationship Id="rId1" Type="http://schemas.openxmlformats.org/officeDocument/2006/relationships/tags" Target="../tags/tag2.xml"/><Relationship Id="rId6" Type="http://schemas.openxmlformats.org/officeDocument/2006/relationships/image" Target="../media/image15.gif"/><Relationship Id="rId5" Type="http://schemas.openxmlformats.org/officeDocument/2006/relationships/image" Target="../media/image9.emf"/><Relationship Id="rId10" Type="http://schemas.openxmlformats.org/officeDocument/2006/relationships/image" Target="../media/image18.png"/><Relationship Id="rId4" Type="http://schemas.openxmlformats.org/officeDocument/2006/relationships/image" Target="../media/image10.emf"/><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blogs.msdn.com/b/clustering/archive/2013/12/05/10474312.aspx" TargetMode="External"/><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19.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9.emf"/><Relationship Id="rId10" Type="http://schemas.openxmlformats.org/officeDocument/2006/relationships/image" Target="../media/image27.png"/><Relationship Id="rId4" Type="http://schemas.openxmlformats.org/officeDocument/2006/relationships/image" Target="../media/image10.emf"/><Relationship Id="rId9" Type="http://schemas.openxmlformats.org/officeDocument/2006/relationships/image" Target="../media/image15.gif"/></Relationships>
</file>

<file path=ppt/slides/_rels/slide23.xml.rels><?xml version="1.0" encoding="UTF-8" standalone="yes"?>
<Relationships xmlns="http://schemas.openxmlformats.org/package/2006/relationships"><Relationship Id="rId3" Type="http://schemas.openxmlformats.org/officeDocument/2006/relationships/hyperlink" Target="http://technet.microsoft.com/en-us/library/hh831536.aspx" TargetMode="Externa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hyperlink" Target="http://blogs.msdn.com/b/clustering/archive/2014/01/02/10486462.aspx"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blogs.msdn.com/b/clustering/archive/2012/07/20/10332169.aspx" TargetMode="External"/><Relationship Id="rId3" Type="http://schemas.openxmlformats.org/officeDocument/2006/relationships/image" Target="../media/image9.emf"/><Relationship Id="rId7" Type="http://schemas.openxmlformats.org/officeDocument/2006/relationships/hyperlink" Target="http://blogs.msdn.com/b/clustering/archive/2013/07/19/10286676.aspx" TargetMode="External"/><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2" Type="http://schemas.openxmlformats.org/officeDocument/2006/relationships/hyperlink" Target="http://h18000.www1.hp.com/products/quickspecs/12741_na/12741_na.PDF" TargetMode="Externa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Layout" Target="../slideLayouts/slideLayout13.xml"/><Relationship Id="rId5" Type="http://schemas.openxmlformats.org/officeDocument/2006/relationships/hyperlink" Target="http://channel9.msdn.com/Events/TechEd/NorthAmerica/2013/MDC-B335#fbid=" TargetMode="Externa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www.microsoft.com/lifecycle"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hyperlink" Target="http://channel9.msdn.com/events/TechEd/NorthAmerica/2013/MDC-B337#fbid="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hyperlink" Target="http://blogs.msdn.com/b/clustering/archive/2014/05/08/10523860.aspx" TargetMode="External"/><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35.png"/><Relationship Id="rId4" Type="http://schemas.openxmlformats.org/officeDocument/2006/relationships/image" Target="../media/image34.em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northamerica.msteched.com/"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hyperlink" Target="http://blogs.technet.com/b/askcore/archive/tags/failover+cluster/default.aspx" TargetMode="External"/><Relationship Id="rId5" Type="http://schemas.openxmlformats.org/officeDocument/2006/relationships/image" Target="../media/image36.png"/><Relationship Id="rId4" Type="http://schemas.openxmlformats.org/officeDocument/2006/relationships/hyperlink" Target="http://social.technet.microsoft.com/Forums/en/winserverCluste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15.xml"/><Relationship Id="rId1" Type="http://schemas.openxmlformats.org/officeDocument/2006/relationships/slideLayout" Target="../slideLayouts/slideLayout65.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2.xml"/><Relationship Id="rId4" Type="http://schemas.openxmlformats.org/officeDocument/2006/relationships/hyperlink" Target="http://channel9.msdn.com/Events/TechEd/Europe/2012/WSV4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0"/>
            <a:ext cx="11370961" cy="621530"/>
          </a:xfrm>
        </p:spPr>
        <p:txBody>
          <a:bodyPr/>
          <a:lstStyle/>
          <a:p>
            <a:r>
              <a:rPr lang="en-US" dirty="0" smtClean="0"/>
              <a:t>When do Metadata Updates Occur </a:t>
            </a:r>
            <a:endParaRPr lang="en-US" sz="3672" dirty="0">
              <a:solidFill>
                <a:schemeClr val="accent1"/>
              </a:solidFill>
            </a:endParaRPr>
          </a:p>
        </p:txBody>
      </p:sp>
      <p:sp>
        <p:nvSpPr>
          <p:cNvPr id="3" name="Text Placeholder 2"/>
          <p:cNvSpPr>
            <a:spLocks noGrp="1"/>
          </p:cNvSpPr>
          <p:nvPr>
            <p:ph type="body" sz="quarter" idx="10"/>
          </p:nvPr>
        </p:nvSpPr>
        <p:spPr>
          <a:xfrm>
            <a:off x="498317" y="1476622"/>
            <a:ext cx="11370960" cy="2673809"/>
          </a:xfrm>
        </p:spPr>
        <p:txBody>
          <a:bodyPr/>
          <a:lstStyle/>
          <a:p>
            <a:pPr marL="342900" lvl="1" indent="0">
              <a:buNone/>
            </a:pPr>
            <a:r>
              <a:rPr lang="en-US" sz="3600" dirty="0" smtClean="0">
                <a:solidFill>
                  <a:schemeClr val="tx2"/>
                </a:solidFill>
              </a:rPr>
              <a:t>SQL Server Database</a:t>
            </a:r>
          </a:p>
          <a:p>
            <a:pPr marL="342900" lvl="1" indent="0">
              <a:buNone/>
            </a:pPr>
            <a:r>
              <a:rPr lang="en-US" sz="2040" dirty="0" smtClean="0"/>
              <a:t>Open/Close</a:t>
            </a:r>
            <a:endParaRPr lang="en-US" sz="2040" dirty="0"/>
          </a:p>
          <a:p>
            <a:pPr marL="342900" lvl="1" indent="0">
              <a:buNone/>
            </a:pPr>
            <a:r>
              <a:rPr lang="en-US" sz="2040" dirty="0" smtClean="0"/>
              <a:t>Initial provisioning </a:t>
            </a:r>
          </a:p>
          <a:p>
            <a:pPr marL="342900" lvl="1" indent="0">
              <a:buNone/>
            </a:pPr>
            <a:r>
              <a:rPr lang="en-US" sz="2040" dirty="0" smtClean="0"/>
              <a:t>Extend</a:t>
            </a:r>
            <a:r>
              <a:rPr lang="en-US" sz="2040" dirty="0"/>
              <a:t> </a:t>
            </a:r>
            <a:r>
              <a:rPr lang="en-US" sz="2040" dirty="0" smtClean="0"/>
              <a:t>(With auto log increment enabled – not recommended)</a:t>
            </a:r>
            <a:endParaRPr lang="en-US" sz="2040" dirty="0"/>
          </a:p>
          <a:p>
            <a:pPr marL="872691" lvl="2" indent="0">
              <a:buNone/>
            </a:pPr>
            <a:endParaRPr lang="en-US" sz="2040" dirty="0"/>
          </a:p>
          <a:p>
            <a:pPr marL="342900" lvl="1" indent="0">
              <a:buNone/>
            </a:pPr>
            <a:r>
              <a:rPr lang="en-US" sz="3600" dirty="0">
                <a:solidFill>
                  <a:schemeClr val="tx2"/>
                </a:solidFill>
              </a:rPr>
              <a:t>Backup - Snapshot creation</a:t>
            </a:r>
          </a:p>
        </p:txBody>
      </p:sp>
      <p:graphicFrame>
        <p:nvGraphicFramePr>
          <p:cNvPr id="5" name="Diagram 4"/>
          <p:cNvGraphicFramePr/>
          <p:nvPr>
            <p:extLst/>
          </p:nvPr>
        </p:nvGraphicFramePr>
        <p:xfrm>
          <a:off x="960437" y="4868862"/>
          <a:ext cx="7884653" cy="1829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57766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sz="6000" dirty="0" smtClean="0"/>
              <a:t>  Cluster Shared Volume Architecture </a:t>
            </a:r>
            <a:r>
              <a:rPr lang="en-US" sz="5000" dirty="0"/>
              <a:t/>
            </a:r>
            <a:br>
              <a:rPr lang="en-US" sz="5000" dirty="0"/>
            </a:br>
            <a:endParaRPr lang="en-US" sz="4100" dirty="0">
              <a:solidFill>
                <a:schemeClr val="tx2"/>
              </a:solidFill>
            </a:endParaRPr>
          </a:p>
        </p:txBody>
      </p:sp>
      <p:sp>
        <p:nvSpPr>
          <p:cNvPr id="87" name="Rectangle 86"/>
          <p:cNvSpPr/>
          <p:nvPr/>
        </p:nvSpPr>
        <p:spPr>
          <a:xfrm>
            <a:off x="4605931" y="1212849"/>
            <a:ext cx="2902452" cy="4546142"/>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lIns="93399" tIns="46699" rIns="93399" bIns="46699" rtlCol="0" anchor="ctr"/>
          <a:lstStyle/>
          <a:p>
            <a:pPr algn="ctr"/>
            <a:endParaRPr lang="en-US" dirty="0">
              <a:solidFill>
                <a:prstClr val="black"/>
              </a:solidFill>
            </a:endParaRPr>
          </a:p>
        </p:txBody>
      </p:sp>
      <p:pic>
        <p:nvPicPr>
          <p:cNvPr id="88" name="Picture 18" descr="Database blue"/>
          <p:cNvPicPr>
            <a:picLocks noChangeAspect="1" noChangeArrowheads="1"/>
          </p:cNvPicPr>
          <p:nvPr/>
        </p:nvPicPr>
        <p:blipFill>
          <a:blip r:embed="rId2" cstate="print"/>
          <a:srcRect/>
          <a:stretch>
            <a:fillRect/>
          </a:stretch>
        </p:blipFill>
        <p:spPr bwMode="auto">
          <a:xfrm>
            <a:off x="5852663" y="6198808"/>
            <a:ext cx="606751" cy="775300"/>
          </a:xfrm>
          <a:prstGeom prst="rect">
            <a:avLst/>
          </a:prstGeom>
          <a:noFill/>
        </p:spPr>
      </p:pic>
      <p:sp>
        <p:nvSpPr>
          <p:cNvPr id="89" name="Rectangle 88"/>
          <p:cNvSpPr/>
          <p:nvPr/>
        </p:nvSpPr>
        <p:spPr>
          <a:xfrm>
            <a:off x="5774743" y="5342051"/>
            <a:ext cx="779206" cy="310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3399" tIns="46699" rIns="93399" bIns="46699" rtlCol="0" anchor="ctr"/>
          <a:lstStyle/>
          <a:p>
            <a:pPr algn="ctr"/>
            <a:r>
              <a:rPr lang="en-US" sz="900" dirty="0">
                <a:solidFill>
                  <a:prstClr val="white"/>
                </a:solidFill>
              </a:rPr>
              <a:t>Disk</a:t>
            </a:r>
            <a:endParaRPr lang="en-US" dirty="0">
              <a:solidFill>
                <a:prstClr val="white"/>
              </a:solidFill>
            </a:endParaRPr>
          </a:p>
        </p:txBody>
      </p:sp>
      <p:sp>
        <p:nvSpPr>
          <p:cNvPr id="91" name="Rectangle 90"/>
          <p:cNvSpPr/>
          <p:nvPr/>
        </p:nvSpPr>
        <p:spPr>
          <a:xfrm>
            <a:off x="6125387" y="3271002"/>
            <a:ext cx="926625" cy="1590047"/>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3" name="Rectangle 92"/>
          <p:cNvSpPr/>
          <p:nvPr/>
        </p:nvSpPr>
        <p:spPr>
          <a:xfrm>
            <a:off x="6203308" y="3734154"/>
            <a:ext cx="779208" cy="491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prstClr val="white"/>
                </a:solidFill>
              </a:rPr>
              <a:t>NTFS Stack</a:t>
            </a:r>
            <a:endParaRPr lang="en-US" dirty="0">
              <a:solidFill>
                <a:prstClr val="white"/>
              </a:solidFill>
            </a:endParaRPr>
          </a:p>
        </p:txBody>
      </p:sp>
      <p:cxnSp>
        <p:nvCxnSpPr>
          <p:cNvPr id="103" name="Straight Arrow Connector 102"/>
          <p:cNvCxnSpPr>
            <a:stCxn id="89" idx="2"/>
            <a:endCxn id="88" idx="0"/>
          </p:cNvCxnSpPr>
          <p:nvPr/>
        </p:nvCxnSpPr>
        <p:spPr>
          <a:xfrm flipH="1">
            <a:off x="6156038" y="5652920"/>
            <a:ext cx="8307" cy="545888"/>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569398" y="1205790"/>
            <a:ext cx="711893" cy="282650"/>
          </a:xfrm>
          <a:prstGeom prst="rect">
            <a:avLst/>
          </a:prstGeom>
          <a:noFill/>
        </p:spPr>
        <p:txBody>
          <a:bodyPr wrap="none" lIns="93399" tIns="46699" rIns="93399" bIns="46699" rtlCol="0">
            <a:spAutoFit/>
          </a:bodyPr>
          <a:lstStyle/>
          <a:p>
            <a:r>
              <a:rPr lang="en-US" sz="1200" b="1" dirty="0">
                <a:solidFill>
                  <a:prstClr val="black"/>
                </a:solidFill>
              </a:rPr>
              <a:t>Node 2</a:t>
            </a:r>
          </a:p>
        </p:txBody>
      </p:sp>
      <p:sp>
        <p:nvSpPr>
          <p:cNvPr id="105" name="Rectangle 104"/>
          <p:cNvSpPr/>
          <p:nvPr/>
        </p:nvSpPr>
        <p:spPr>
          <a:xfrm>
            <a:off x="1567022" y="1226383"/>
            <a:ext cx="2913150" cy="4538570"/>
          </a:xfrm>
          <a:prstGeom prst="rect">
            <a:avLst/>
          </a:prstGeom>
        </p:spPr>
        <p:style>
          <a:lnRef idx="2">
            <a:schemeClr val="dk1"/>
          </a:lnRef>
          <a:fillRef idx="1">
            <a:schemeClr val="lt1"/>
          </a:fillRef>
          <a:effectRef idx="0">
            <a:schemeClr val="dk1"/>
          </a:effectRef>
          <a:fontRef idx="minor">
            <a:schemeClr val="dk1"/>
          </a:fontRef>
        </p:style>
        <p:txBody>
          <a:bodyPr lIns="93399" tIns="46699" rIns="93399" bIns="46699" rtlCol="0" anchor="ctr"/>
          <a:lstStyle/>
          <a:p>
            <a:pPr algn="ctr"/>
            <a:endParaRPr lang="en-US" dirty="0">
              <a:solidFill>
                <a:prstClr val="black"/>
              </a:solidFill>
            </a:endParaRPr>
          </a:p>
        </p:txBody>
      </p:sp>
      <p:sp>
        <p:nvSpPr>
          <p:cNvPr id="106" name="Rectangle 105"/>
          <p:cNvSpPr/>
          <p:nvPr/>
        </p:nvSpPr>
        <p:spPr>
          <a:xfrm>
            <a:off x="2502071" y="5264334"/>
            <a:ext cx="779206" cy="310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3399" tIns="46699" rIns="93399" bIns="46699" rtlCol="0" anchor="ctr"/>
          <a:lstStyle/>
          <a:p>
            <a:pPr algn="ctr"/>
            <a:r>
              <a:rPr lang="en-US" sz="900" dirty="0">
                <a:solidFill>
                  <a:prstClr val="white"/>
                </a:solidFill>
              </a:rPr>
              <a:t>Disk</a:t>
            </a:r>
            <a:endParaRPr lang="en-US" dirty="0">
              <a:solidFill>
                <a:prstClr val="white"/>
              </a:solidFill>
            </a:endParaRPr>
          </a:p>
        </p:txBody>
      </p:sp>
      <p:sp>
        <p:nvSpPr>
          <p:cNvPr id="115" name="TextBox 114"/>
          <p:cNvSpPr txBox="1"/>
          <p:nvPr/>
        </p:nvSpPr>
        <p:spPr>
          <a:xfrm>
            <a:off x="1530034" y="1231901"/>
            <a:ext cx="711893" cy="282650"/>
          </a:xfrm>
          <a:prstGeom prst="rect">
            <a:avLst/>
          </a:prstGeom>
          <a:noFill/>
        </p:spPr>
        <p:txBody>
          <a:bodyPr wrap="none" lIns="93399" tIns="46699" rIns="93399" bIns="46699" rtlCol="0">
            <a:spAutoFit/>
          </a:bodyPr>
          <a:lstStyle/>
          <a:p>
            <a:r>
              <a:rPr lang="en-US" sz="1200" b="1" dirty="0">
                <a:solidFill>
                  <a:prstClr val="black"/>
                </a:solidFill>
              </a:rPr>
              <a:t>Node 1</a:t>
            </a:r>
          </a:p>
        </p:txBody>
      </p:sp>
      <p:sp>
        <p:nvSpPr>
          <p:cNvPr id="116" name="Rectangle 115"/>
          <p:cNvSpPr/>
          <p:nvPr/>
        </p:nvSpPr>
        <p:spPr>
          <a:xfrm>
            <a:off x="7644840" y="1212849"/>
            <a:ext cx="2883067" cy="453038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3399" tIns="46699" rIns="93399" bIns="46699" rtlCol="0" anchor="ctr"/>
          <a:lstStyle/>
          <a:p>
            <a:pPr algn="ctr"/>
            <a:endParaRPr lang="en-US" dirty="0">
              <a:solidFill>
                <a:prstClr val="black"/>
              </a:solidFill>
            </a:endParaRPr>
          </a:p>
        </p:txBody>
      </p:sp>
      <p:sp>
        <p:nvSpPr>
          <p:cNvPr id="125" name="TextBox 124"/>
          <p:cNvSpPr txBox="1"/>
          <p:nvPr/>
        </p:nvSpPr>
        <p:spPr>
          <a:xfrm>
            <a:off x="7614637" y="1196553"/>
            <a:ext cx="711893" cy="282650"/>
          </a:xfrm>
          <a:prstGeom prst="rect">
            <a:avLst/>
          </a:prstGeom>
          <a:noFill/>
        </p:spPr>
        <p:txBody>
          <a:bodyPr wrap="none" lIns="93399" tIns="46699" rIns="93399" bIns="46699" rtlCol="0">
            <a:spAutoFit/>
          </a:bodyPr>
          <a:lstStyle/>
          <a:p>
            <a:r>
              <a:rPr lang="en-US" sz="1200" b="1" dirty="0">
                <a:solidFill>
                  <a:prstClr val="black"/>
                </a:solidFill>
              </a:rPr>
              <a:t>Node 3</a:t>
            </a:r>
          </a:p>
        </p:txBody>
      </p:sp>
      <p:cxnSp>
        <p:nvCxnSpPr>
          <p:cNvPr id="126" name="Shape 164"/>
          <p:cNvCxnSpPr>
            <a:endCxn id="88" idx="3"/>
          </p:cNvCxnSpPr>
          <p:nvPr/>
        </p:nvCxnSpPr>
        <p:spPr>
          <a:xfrm rot="5400000">
            <a:off x="6852880" y="5210091"/>
            <a:ext cx="982901" cy="1769831"/>
          </a:xfrm>
          <a:prstGeom prst="bentConnector2">
            <a:avLst/>
          </a:prstGeom>
          <a:ln w="28575">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hape 167"/>
          <p:cNvCxnSpPr>
            <a:endCxn id="88" idx="1"/>
          </p:cNvCxnSpPr>
          <p:nvPr/>
        </p:nvCxnSpPr>
        <p:spPr>
          <a:xfrm>
            <a:off x="2891677" y="5603558"/>
            <a:ext cx="2960986" cy="982900"/>
          </a:xfrm>
          <a:prstGeom prst="bentConnector3">
            <a:avLst>
              <a:gd name="adj1" fmla="val 138"/>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1" name="Group 130"/>
          <p:cNvGrpSpPr/>
          <p:nvPr/>
        </p:nvGrpSpPr>
        <p:grpSpPr>
          <a:xfrm>
            <a:off x="2424151" y="2699399"/>
            <a:ext cx="935049" cy="1603701"/>
            <a:chOff x="990600" y="2802924"/>
            <a:chExt cx="914400" cy="1572399"/>
          </a:xfrm>
        </p:grpSpPr>
        <p:sp>
          <p:nvSpPr>
            <p:cNvPr id="132" name="Rectangle 131"/>
            <p:cNvSpPr/>
            <p:nvPr/>
          </p:nvSpPr>
          <p:spPr>
            <a:xfrm>
              <a:off x="1081812" y="3288590"/>
              <a:ext cx="762000" cy="6894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CSV Proxy File </a:t>
              </a:r>
              <a:r>
                <a:rPr lang="en-US" sz="900" dirty="0" smtClean="0">
                  <a:solidFill>
                    <a:schemeClr val="tx1"/>
                  </a:solidFill>
                </a:rPr>
                <a:t>System</a:t>
              </a:r>
            </a:p>
            <a:p>
              <a:pPr algn="ctr"/>
              <a:r>
                <a:rPr lang="en-US" sz="900" dirty="0" smtClean="0">
                  <a:solidFill>
                    <a:schemeClr val="tx1"/>
                  </a:solidFill>
                </a:rPr>
                <a:t>Stack</a:t>
              </a:r>
              <a:endParaRPr lang="en-US" sz="900" dirty="0">
                <a:solidFill>
                  <a:schemeClr val="tx1"/>
                </a:solidFill>
              </a:endParaRPr>
            </a:p>
          </p:txBody>
        </p:sp>
        <p:sp>
          <p:nvSpPr>
            <p:cNvPr id="133" name="Rectangle 132"/>
            <p:cNvSpPr/>
            <p:nvPr/>
          </p:nvSpPr>
          <p:spPr>
            <a:xfrm>
              <a:off x="990600" y="2802924"/>
              <a:ext cx="914400" cy="1572399"/>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cxnSp>
        <p:nvCxnSpPr>
          <p:cNvPr id="134" name="Straight Arrow Connector 133"/>
          <p:cNvCxnSpPr/>
          <p:nvPr/>
        </p:nvCxnSpPr>
        <p:spPr>
          <a:xfrm flipH="1">
            <a:off x="2891677" y="1963776"/>
            <a:ext cx="2" cy="765342"/>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8365704" y="6069857"/>
            <a:ext cx="1928442" cy="439586"/>
          </a:xfrm>
          <a:prstGeom prst="rect">
            <a:avLst/>
          </a:prstGeom>
          <a:noFill/>
        </p:spPr>
        <p:txBody>
          <a:bodyPr wrap="square" lIns="93399" tIns="46699" rIns="93399" bIns="46699" rtlCol="0">
            <a:spAutoFit/>
          </a:bodyPr>
          <a:lstStyle/>
          <a:p>
            <a:r>
              <a:rPr lang="en-US" sz="1100" b="1" dirty="0"/>
              <a:t>Storage Connection Broken or  not present</a:t>
            </a:r>
          </a:p>
        </p:txBody>
      </p:sp>
      <p:pic>
        <p:nvPicPr>
          <p:cNvPr id="137" name="Picture 20" descr="D:\Pennie's documents\MS Image\NEWFeb15\Windows_Vista_Icons_ for_Marketing_use\Error.png"/>
          <p:cNvPicPr>
            <a:picLocks noChangeAspect="1" noChangeArrowheads="1"/>
          </p:cNvPicPr>
          <p:nvPr/>
        </p:nvPicPr>
        <p:blipFill>
          <a:blip r:embed="rId3" cstate="print"/>
          <a:srcRect/>
          <a:stretch>
            <a:fillRect/>
          </a:stretch>
        </p:blipFill>
        <p:spPr bwMode="auto">
          <a:xfrm>
            <a:off x="8042868" y="6007895"/>
            <a:ext cx="389604" cy="388585"/>
          </a:xfrm>
          <a:prstGeom prst="rect">
            <a:avLst/>
          </a:prstGeom>
          <a:noFill/>
        </p:spPr>
      </p:pic>
      <p:sp>
        <p:nvSpPr>
          <p:cNvPr id="138" name="TextBox 137"/>
          <p:cNvSpPr txBox="1"/>
          <p:nvPr/>
        </p:nvSpPr>
        <p:spPr>
          <a:xfrm>
            <a:off x="5953649" y="1227027"/>
            <a:ext cx="1552201" cy="278976"/>
          </a:xfrm>
          <a:prstGeom prst="rect">
            <a:avLst/>
          </a:prstGeom>
          <a:solidFill>
            <a:srgbClr val="FFFF00"/>
          </a:solidFill>
        </p:spPr>
        <p:txBody>
          <a:bodyPr wrap="none" lIns="93399" tIns="46699" rIns="93399" bIns="46699" rtlCol="0">
            <a:spAutoFit/>
          </a:bodyPr>
          <a:lstStyle/>
          <a:p>
            <a:r>
              <a:rPr lang="en-US" sz="1200" b="1" i="1" dirty="0">
                <a:solidFill>
                  <a:prstClr val="black"/>
                </a:solidFill>
              </a:rPr>
              <a:t>Coordination Node</a:t>
            </a:r>
          </a:p>
        </p:txBody>
      </p:sp>
      <p:sp>
        <p:nvSpPr>
          <p:cNvPr id="142" name="Rectangle 141"/>
          <p:cNvSpPr/>
          <p:nvPr/>
        </p:nvSpPr>
        <p:spPr>
          <a:xfrm>
            <a:off x="5145657" y="3269342"/>
            <a:ext cx="892929" cy="1590047"/>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7" name="Rectangle 146"/>
          <p:cNvSpPr/>
          <p:nvPr/>
        </p:nvSpPr>
        <p:spPr>
          <a:xfrm>
            <a:off x="8891572" y="2683037"/>
            <a:ext cx="935049" cy="1603701"/>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8" name="Elbow Connector 147"/>
          <p:cNvCxnSpPr>
            <a:stCxn id="89" idx="3"/>
          </p:cNvCxnSpPr>
          <p:nvPr/>
        </p:nvCxnSpPr>
        <p:spPr>
          <a:xfrm flipV="1">
            <a:off x="6553950" y="4225826"/>
            <a:ext cx="2805146" cy="1271660"/>
          </a:xfrm>
          <a:prstGeom prst="bentConnector2">
            <a:avLst/>
          </a:prstGeom>
          <a:ln w="28575">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60" idx="2"/>
          </p:cNvCxnSpPr>
          <p:nvPr/>
        </p:nvCxnSpPr>
        <p:spPr>
          <a:xfrm>
            <a:off x="5573228" y="2013131"/>
            <a:ext cx="0" cy="1247817"/>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a:off x="9344481" y="1948787"/>
            <a:ext cx="3" cy="765342"/>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42" idx="2"/>
            <a:endCxn id="89" idx="0"/>
          </p:cNvCxnSpPr>
          <p:nvPr/>
        </p:nvCxnSpPr>
        <p:spPr>
          <a:xfrm>
            <a:off x="5592122" y="4859389"/>
            <a:ext cx="572224" cy="48266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33" idx="2"/>
            <a:endCxn id="106" idx="0"/>
          </p:cNvCxnSpPr>
          <p:nvPr/>
        </p:nvCxnSpPr>
        <p:spPr>
          <a:xfrm>
            <a:off x="2891674" y="4303097"/>
            <a:ext cx="0" cy="96123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583375" y="6548682"/>
            <a:ext cx="1268165" cy="266939"/>
          </a:xfrm>
          <a:prstGeom prst="rect">
            <a:avLst/>
          </a:prstGeom>
          <a:noFill/>
        </p:spPr>
        <p:txBody>
          <a:bodyPr wrap="square" lIns="93399" tIns="46699" rIns="93399" bIns="46699" rtlCol="0">
            <a:spAutoFit/>
          </a:bodyPr>
          <a:lstStyle/>
          <a:p>
            <a:pPr algn="r"/>
            <a:r>
              <a:rPr lang="en-US" sz="1100" dirty="0"/>
              <a:t>Shared Storage</a:t>
            </a:r>
          </a:p>
        </p:txBody>
      </p:sp>
      <p:sp>
        <p:nvSpPr>
          <p:cNvPr id="161" name="TextBox 160"/>
          <p:cNvSpPr txBox="1"/>
          <p:nvPr/>
        </p:nvSpPr>
        <p:spPr>
          <a:xfrm>
            <a:off x="7937677" y="5137255"/>
            <a:ext cx="1052246" cy="282635"/>
          </a:xfrm>
          <a:prstGeom prst="rect">
            <a:avLst/>
          </a:prstGeom>
          <a:noFill/>
        </p:spPr>
        <p:txBody>
          <a:bodyPr wrap="none" lIns="93399" tIns="46699" rIns="93399" bIns="46699" rtlCol="0">
            <a:spAutoFit/>
          </a:bodyPr>
          <a:lstStyle/>
          <a:p>
            <a:r>
              <a:rPr lang="en-US" sz="1200" dirty="0"/>
              <a:t>LBFO/RDMA</a:t>
            </a:r>
          </a:p>
        </p:txBody>
      </p:sp>
      <p:pic>
        <p:nvPicPr>
          <p:cNvPr id="79"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2572257" y="1345059"/>
            <a:ext cx="638834" cy="655165"/>
          </a:xfrm>
          <a:prstGeom prst="rect">
            <a:avLst/>
          </a:prstGeom>
          <a:noFill/>
        </p:spPr>
      </p:pic>
      <p:pic>
        <p:nvPicPr>
          <p:cNvPr id="60"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5253811" y="1357966"/>
            <a:ext cx="638834" cy="655165"/>
          </a:xfrm>
          <a:prstGeom prst="rect">
            <a:avLst/>
          </a:prstGeom>
          <a:noFill/>
        </p:spPr>
      </p:pic>
      <p:pic>
        <p:nvPicPr>
          <p:cNvPr id="61"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9039678" y="1332011"/>
            <a:ext cx="638834" cy="655165"/>
          </a:xfrm>
          <a:prstGeom prst="rect">
            <a:avLst/>
          </a:prstGeom>
          <a:noFill/>
        </p:spPr>
      </p:pic>
      <p:sp>
        <p:nvSpPr>
          <p:cNvPr id="67" name="Rectangle 66"/>
          <p:cNvSpPr/>
          <p:nvPr/>
        </p:nvSpPr>
        <p:spPr>
          <a:xfrm>
            <a:off x="5217457" y="3708604"/>
            <a:ext cx="779208" cy="7031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CSV Proxy File </a:t>
            </a:r>
            <a:r>
              <a:rPr lang="en-US" sz="900" dirty="0" smtClean="0">
                <a:solidFill>
                  <a:schemeClr val="tx1"/>
                </a:solidFill>
              </a:rPr>
              <a:t>System</a:t>
            </a:r>
          </a:p>
          <a:p>
            <a:pPr algn="ctr"/>
            <a:r>
              <a:rPr lang="en-US" sz="900" dirty="0" smtClean="0">
                <a:solidFill>
                  <a:schemeClr val="tx1"/>
                </a:solidFill>
              </a:rPr>
              <a:t>Stack</a:t>
            </a:r>
            <a:endParaRPr lang="en-US" sz="900" dirty="0">
              <a:solidFill>
                <a:schemeClr val="tx1"/>
              </a:solidFill>
            </a:endParaRPr>
          </a:p>
        </p:txBody>
      </p:sp>
      <p:sp>
        <p:nvSpPr>
          <p:cNvPr id="68" name="Rectangle 67"/>
          <p:cNvSpPr/>
          <p:nvPr/>
        </p:nvSpPr>
        <p:spPr>
          <a:xfrm>
            <a:off x="8969491" y="3072749"/>
            <a:ext cx="779208" cy="7031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CSV Proxy File </a:t>
            </a:r>
            <a:r>
              <a:rPr lang="en-US" sz="900" dirty="0" smtClean="0">
                <a:solidFill>
                  <a:schemeClr val="tx1"/>
                </a:solidFill>
              </a:rPr>
              <a:t>System</a:t>
            </a:r>
          </a:p>
          <a:p>
            <a:pPr algn="ctr"/>
            <a:r>
              <a:rPr lang="en-US" sz="900" dirty="0" smtClean="0">
                <a:solidFill>
                  <a:schemeClr val="tx1"/>
                </a:solidFill>
              </a:rPr>
              <a:t>Stack</a:t>
            </a:r>
            <a:endParaRPr lang="en-US" sz="900" dirty="0">
              <a:solidFill>
                <a:schemeClr val="tx1"/>
              </a:solidFill>
            </a:endParaRPr>
          </a:p>
        </p:txBody>
      </p:sp>
      <p:sp>
        <p:nvSpPr>
          <p:cNvPr id="4" name="TextBox 3"/>
          <p:cNvSpPr txBox="1"/>
          <p:nvPr/>
        </p:nvSpPr>
        <p:spPr>
          <a:xfrm>
            <a:off x="7914417" y="5088856"/>
            <a:ext cx="1055074"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bg1"/>
                </a:solidFill>
              </a:rPr>
              <a:t>SMB 3.0</a:t>
            </a:r>
          </a:p>
        </p:txBody>
      </p:sp>
      <p:cxnSp>
        <p:nvCxnSpPr>
          <p:cNvPr id="40" name="Straight Arrow Connector 39"/>
          <p:cNvCxnSpPr/>
          <p:nvPr/>
        </p:nvCxnSpPr>
        <p:spPr>
          <a:xfrm flipH="1">
            <a:off x="6585462" y="2821686"/>
            <a:ext cx="3237" cy="4476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9200" y="2812062"/>
            <a:ext cx="3229499" cy="9624"/>
          </a:xfrm>
          <a:prstGeom prst="line">
            <a:avLst/>
          </a:prstGeom>
          <a:ln w="285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680978" y="1957018"/>
            <a:ext cx="4137" cy="1318313"/>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414400" y="2468566"/>
            <a:ext cx="1055074"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bg1"/>
                </a:solidFill>
              </a:rPr>
              <a:t>SMB 3.0</a:t>
            </a:r>
          </a:p>
        </p:txBody>
      </p:sp>
      <p:cxnSp>
        <p:nvCxnSpPr>
          <p:cNvPr id="65" name="Straight Connector 64"/>
          <p:cNvCxnSpPr/>
          <p:nvPr/>
        </p:nvCxnSpPr>
        <p:spPr>
          <a:xfrm flipV="1">
            <a:off x="6815836" y="2821686"/>
            <a:ext cx="2075736" cy="9499"/>
          </a:xfrm>
          <a:prstGeom prst="line">
            <a:avLst/>
          </a:prstGeom>
          <a:ln w="285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6805904" y="2813292"/>
            <a:ext cx="3237" cy="4476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0669" y="2468566"/>
            <a:ext cx="1055074"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bg1"/>
                </a:solidFill>
              </a:rPr>
              <a:t>SMB 3.0</a:t>
            </a:r>
          </a:p>
        </p:txBody>
      </p:sp>
      <p:cxnSp>
        <p:nvCxnSpPr>
          <p:cNvPr id="71" name="Straight Arrow Connector 70"/>
          <p:cNvCxnSpPr/>
          <p:nvPr/>
        </p:nvCxnSpPr>
        <p:spPr>
          <a:xfrm>
            <a:off x="5960665" y="3495668"/>
            <a:ext cx="242642" cy="1659"/>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6339735" y="4868108"/>
            <a:ext cx="429131" cy="48008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020592" y="1950083"/>
            <a:ext cx="2" cy="765342"/>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9480938" y="1931125"/>
            <a:ext cx="3" cy="765342"/>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2424151" y="2249743"/>
            <a:ext cx="7402470" cy="289264"/>
          </a:xfrm>
          <a:prstGeom prst="rect">
            <a:avLst/>
          </a:prstGeom>
        </p:spPr>
        <p:style>
          <a:lnRef idx="2">
            <a:schemeClr val="dk1">
              <a:shade val="50000"/>
            </a:schemeClr>
          </a:lnRef>
          <a:fillRef idx="1">
            <a:schemeClr val="dk1"/>
          </a:fillRef>
          <a:effectRef idx="0">
            <a:schemeClr val="dk1"/>
          </a:effectRef>
          <a:fontRef idx="minor">
            <a:schemeClr val="lt1"/>
          </a:fontRef>
        </p:style>
        <p:txBody>
          <a:bodyPr lIns="93399" tIns="46699" rIns="93399" bIns="46699" rtlCol="0" anchor="ctr"/>
          <a:lstStyle/>
          <a:p>
            <a:pPr algn="ctr"/>
            <a:r>
              <a:rPr lang="en-US" sz="1500" dirty="0" smtClean="0">
                <a:solidFill>
                  <a:prstClr val="white"/>
                </a:solidFill>
              </a:rPr>
              <a:t>Cluster Shared Volume File System (CSVFS)</a:t>
            </a:r>
            <a:endParaRPr lang="en-US" sz="1500" dirty="0">
              <a:solidFill>
                <a:prstClr val="white"/>
              </a:solidFill>
            </a:endParaRPr>
          </a:p>
        </p:txBody>
      </p:sp>
      <p:cxnSp>
        <p:nvCxnSpPr>
          <p:cNvPr id="54" name="Straight Arrow Connector 53"/>
          <p:cNvCxnSpPr/>
          <p:nvPr/>
        </p:nvCxnSpPr>
        <p:spPr>
          <a:xfrm flipH="1">
            <a:off x="6263496" y="5652580"/>
            <a:ext cx="8307" cy="545888"/>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127"/>
          <p:cNvSpPr txBox="1"/>
          <p:nvPr/>
        </p:nvSpPr>
        <p:spPr>
          <a:xfrm>
            <a:off x="632469" y="6396480"/>
            <a:ext cx="1135163" cy="340531"/>
          </a:xfrm>
          <a:prstGeom prst="rect">
            <a:avLst/>
          </a:prstGeom>
          <a:noFill/>
        </p:spPr>
        <p:txBody>
          <a:bodyPr wrap="none" lIns="93399" tIns="46699" rIns="93399" bIns="4669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1600" b="1" dirty="0"/>
              <a:t>Direct I/O</a:t>
            </a:r>
          </a:p>
        </p:txBody>
      </p:sp>
      <p:cxnSp>
        <p:nvCxnSpPr>
          <p:cNvPr id="58" name="Straight Arrow Connector 57"/>
          <p:cNvCxnSpPr/>
          <p:nvPr/>
        </p:nvCxnSpPr>
        <p:spPr>
          <a:xfrm flipV="1">
            <a:off x="1708720" y="6210759"/>
            <a:ext cx="1151989" cy="331844"/>
          </a:xfrm>
          <a:prstGeom prst="straightConnector1">
            <a:avLst/>
          </a:prstGeom>
          <a:ln w="5715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9" name="TextBox 64"/>
          <p:cNvSpPr txBox="1"/>
          <p:nvPr/>
        </p:nvSpPr>
        <p:spPr>
          <a:xfrm>
            <a:off x="10180637" y="5867109"/>
            <a:ext cx="2171153" cy="340531"/>
          </a:xfrm>
          <a:prstGeom prst="rect">
            <a:avLst/>
          </a:prstGeom>
          <a:noFill/>
        </p:spPr>
        <p:txBody>
          <a:bodyPr wrap="none" lIns="93399" tIns="46699" rIns="93399" bIns="4669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1600" b="1" dirty="0" smtClean="0"/>
              <a:t>Block Redirected </a:t>
            </a:r>
            <a:r>
              <a:rPr lang="en-US" sz="1600" b="1" dirty="0"/>
              <a:t>I/O</a:t>
            </a:r>
          </a:p>
        </p:txBody>
      </p:sp>
      <p:cxnSp>
        <p:nvCxnSpPr>
          <p:cNvPr id="62" name="Straight Arrow Connector 61"/>
          <p:cNvCxnSpPr/>
          <p:nvPr/>
        </p:nvCxnSpPr>
        <p:spPr>
          <a:xfrm flipH="1" flipV="1">
            <a:off x="9389299" y="5212991"/>
            <a:ext cx="1431444" cy="661529"/>
          </a:xfrm>
          <a:prstGeom prst="straightConnector1">
            <a:avLst/>
          </a:prstGeom>
          <a:ln w="5715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3" name="TextBox 69"/>
          <p:cNvSpPr txBox="1"/>
          <p:nvPr/>
        </p:nvSpPr>
        <p:spPr>
          <a:xfrm>
            <a:off x="120346" y="3194733"/>
            <a:ext cx="1451623" cy="832974"/>
          </a:xfrm>
          <a:prstGeom prst="rect">
            <a:avLst/>
          </a:prstGeom>
          <a:noFill/>
        </p:spPr>
        <p:txBody>
          <a:bodyPr wrap="square" lIns="93399" tIns="46699" rIns="93399" bIns="4669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r>
              <a:rPr lang="en-US" sz="1600" b="1" dirty="0" smtClean="0"/>
              <a:t>File System Redirected </a:t>
            </a:r>
            <a:r>
              <a:rPr lang="en-US" sz="1600" b="1" dirty="0"/>
              <a:t>I/O</a:t>
            </a:r>
          </a:p>
        </p:txBody>
      </p:sp>
      <p:cxnSp>
        <p:nvCxnSpPr>
          <p:cNvPr id="66" name="Straight Arrow Connector 65"/>
          <p:cNvCxnSpPr/>
          <p:nvPr/>
        </p:nvCxnSpPr>
        <p:spPr>
          <a:xfrm flipV="1">
            <a:off x="1430565" y="2852110"/>
            <a:ext cx="2169555" cy="523927"/>
          </a:xfrm>
          <a:prstGeom prst="straightConnector1">
            <a:avLst/>
          </a:prstGeom>
          <a:ln w="5715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4208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5082868" y="3954238"/>
            <a:ext cx="1010693" cy="10295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280983" y="3954238"/>
            <a:ext cx="1044549" cy="10295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820371" y="4898683"/>
            <a:ext cx="759107" cy="111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149706" y="2198897"/>
            <a:ext cx="1089118" cy="187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281713" y="2198897"/>
            <a:ext cx="1089118" cy="187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1794" name="Rectangle 2"/>
          <p:cNvSpPr>
            <a:spLocks noGrp="1" noChangeArrowheads="1"/>
          </p:cNvSpPr>
          <p:nvPr>
            <p:ph type="title"/>
          </p:nvPr>
        </p:nvSpPr>
        <p:spPr/>
        <p:txBody>
          <a:bodyPr>
            <a:normAutofit fontScale="90000"/>
          </a:bodyPr>
          <a:lstStyle/>
          <a:p>
            <a:r>
              <a:rPr lang="en-US" dirty="0" smtClean="0"/>
              <a:t>CSV Node Fault Tolerance</a:t>
            </a:r>
            <a:endParaRPr lang="en-US" dirty="0"/>
          </a:p>
        </p:txBody>
      </p:sp>
      <p:sp>
        <p:nvSpPr>
          <p:cNvPr id="47" name="Line Callout 1 (Border and Accent Bar) 46"/>
          <p:cNvSpPr/>
          <p:nvPr/>
        </p:nvSpPr>
        <p:spPr bwMode="auto">
          <a:xfrm>
            <a:off x="2239982" y="4899866"/>
            <a:ext cx="1925396" cy="645600"/>
          </a:xfrm>
          <a:prstGeom prst="accentBorderCallout1">
            <a:avLst>
              <a:gd name="adj1" fmla="val 27181"/>
              <a:gd name="adj2" fmla="val 103952"/>
              <a:gd name="adj3" fmla="val -30070"/>
              <a:gd name="adj4" fmla="val 141121"/>
            </a:avLst>
          </a:prstGeom>
          <a:solidFill>
            <a:schemeClr val="accent1"/>
          </a:solidFill>
          <a:ln w="25400" cap="rnd">
            <a:solidFill>
              <a:schemeClr val="accent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dirty="0">
                <a:solidFill>
                  <a:schemeClr val="tx1"/>
                </a:solidFill>
              </a:rPr>
              <a:t>Volume relocates to a healthy node</a:t>
            </a:r>
          </a:p>
        </p:txBody>
      </p:sp>
      <p:sp>
        <p:nvSpPr>
          <p:cNvPr id="51" name="Line Callout 1 (Border and Accent Bar) 50"/>
          <p:cNvSpPr/>
          <p:nvPr/>
        </p:nvSpPr>
        <p:spPr bwMode="auto">
          <a:xfrm>
            <a:off x="8737367" y="4605246"/>
            <a:ext cx="2267926" cy="639575"/>
          </a:xfrm>
          <a:prstGeom prst="accentBorderCallout1">
            <a:avLst>
              <a:gd name="adj1" fmla="val 16192"/>
              <a:gd name="adj2" fmla="val -3932"/>
              <a:gd name="adj3" fmla="val -111996"/>
              <a:gd name="adj4" fmla="val -46369"/>
            </a:avLst>
          </a:prstGeom>
          <a:solidFill>
            <a:schemeClr val="accent2"/>
          </a:solidFill>
          <a:ln w="25400" cap="rnd">
            <a:solidFill>
              <a:schemeClr val="accent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b="1" dirty="0">
                <a:solidFill>
                  <a:schemeClr val="tx1"/>
                </a:solidFill>
              </a:rPr>
              <a:t>Brief queuing of I/O while volume ownership is changed</a:t>
            </a:r>
          </a:p>
        </p:txBody>
      </p:sp>
      <p:sp>
        <p:nvSpPr>
          <p:cNvPr id="58" name="Left-Right Arrow 57"/>
          <p:cNvSpPr/>
          <p:nvPr/>
        </p:nvSpPr>
        <p:spPr bwMode="auto">
          <a:xfrm>
            <a:off x="5479729" y="3180111"/>
            <a:ext cx="1592055" cy="51337"/>
          </a:xfrm>
          <a:prstGeom prst="leftRightArrow">
            <a:avLst/>
          </a:prstGeom>
          <a:solidFill>
            <a:srgbClr val="FF0000"/>
          </a:solid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70" tIns="46635" rIns="93270" bIns="46635" numCol="1" rtlCol="0" anchor="ctr" anchorCtr="0" compatLnSpc="1">
            <a:prstTxWarp prst="textNoShape">
              <a:avLst/>
            </a:prstTxWarp>
          </a:bodyPr>
          <a:lstStyle/>
          <a:p>
            <a:pPr algn="ctr" defTabSz="932434"/>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59" name="Picture 7" descr="http://z.about.com/d/gocaribbean/1/0/N/0/-/-/heart_clipart.gif"/>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203594" y="3134984"/>
            <a:ext cx="154776" cy="139242"/>
          </a:xfrm>
          <a:prstGeom prst="rect">
            <a:avLst/>
          </a:prstGeom>
          <a:noFill/>
        </p:spPr>
      </p:pic>
      <p:sp>
        <p:nvSpPr>
          <p:cNvPr id="60" name="Line Callout 1 (Border and Accent Bar) 59"/>
          <p:cNvSpPr/>
          <p:nvPr/>
        </p:nvSpPr>
        <p:spPr bwMode="auto">
          <a:xfrm>
            <a:off x="1898712" y="2016131"/>
            <a:ext cx="1303409" cy="476753"/>
          </a:xfrm>
          <a:prstGeom prst="accentBorderCallout1">
            <a:avLst>
              <a:gd name="adj1" fmla="val 77431"/>
              <a:gd name="adj2" fmla="val 105978"/>
              <a:gd name="adj3" fmla="val 216036"/>
              <a:gd name="adj4" fmla="val 180851"/>
            </a:avLst>
          </a:prstGeom>
          <a:solidFill>
            <a:schemeClr val="accent1"/>
          </a:solidFill>
          <a:ln w="25400" cap="rnd">
            <a:solidFill>
              <a:schemeClr val="accent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dirty="0">
                <a:solidFill>
                  <a:schemeClr val="tx1"/>
                </a:solidFill>
              </a:rPr>
              <a:t>Node Failure</a:t>
            </a:r>
          </a:p>
        </p:txBody>
      </p:sp>
      <p:pic>
        <p:nvPicPr>
          <p:cNvPr id="61" name="Picture 20" descr="D:\Pennie's documents\MS Image\NEWFeb15\Windows_Vista_Icons_ for_Marketing_use\Error.png"/>
          <p:cNvPicPr>
            <a:picLocks noChangeAspect="1" noChangeArrowheads="1"/>
          </p:cNvPicPr>
          <p:nvPr/>
        </p:nvPicPr>
        <p:blipFill>
          <a:blip r:embed="rId7"/>
          <a:srcRect/>
          <a:stretch>
            <a:fillRect/>
          </a:stretch>
        </p:blipFill>
        <p:spPr bwMode="auto">
          <a:xfrm>
            <a:off x="4852261" y="3197629"/>
            <a:ext cx="769870" cy="769561"/>
          </a:xfrm>
          <a:prstGeom prst="rect">
            <a:avLst/>
          </a:prstGeom>
          <a:noFill/>
        </p:spPr>
      </p:pic>
      <p:sp>
        <p:nvSpPr>
          <p:cNvPr id="62" name="Line Callout 1 (Border and Accent Bar) 61"/>
          <p:cNvSpPr/>
          <p:nvPr/>
        </p:nvSpPr>
        <p:spPr bwMode="auto">
          <a:xfrm>
            <a:off x="8973400" y="2602492"/>
            <a:ext cx="1360077" cy="663833"/>
          </a:xfrm>
          <a:prstGeom prst="accentBorderCallout1">
            <a:avLst>
              <a:gd name="adj1" fmla="val 18750"/>
              <a:gd name="adj2" fmla="val -6445"/>
              <a:gd name="adj3" fmla="val 70871"/>
              <a:gd name="adj4" fmla="val -44683"/>
            </a:avLst>
          </a:prstGeom>
          <a:solidFill>
            <a:schemeClr val="accent1"/>
          </a:solidFill>
          <a:ln w="25400" cap="rnd">
            <a:solidFill>
              <a:schemeClr val="accent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dirty="0" smtClean="0">
                <a:solidFill>
                  <a:schemeClr val="tx1"/>
                </a:solidFill>
              </a:rPr>
              <a:t>SQL </a:t>
            </a:r>
            <a:r>
              <a:rPr lang="en-US" sz="1300" dirty="0">
                <a:solidFill>
                  <a:schemeClr val="tx1"/>
                </a:solidFill>
              </a:rPr>
              <a:t>running on Node 2 is unaffected</a:t>
            </a:r>
          </a:p>
        </p:txBody>
      </p:sp>
      <p:sp>
        <p:nvSpPr>
          <p:cNvPr id="68" name="Curved Up Arrow 67"/>
          <p:cNvSpPr/>
          <p:nvPr/>
        </p:nvSpPr>
        <p:spPr bwMode="auto">
          <a:xfrm>
            <a:off x="4709845" y="4075667"/>
            <a:ext cx="3015906" cy="838372"/>
          </a:xfrm>
          <a:prstGeom prst="curved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3270" tIns="46635" rIns="93270" bIns="46635" numCol="1" rtlCol="0" anchor="ctr" anchorCtr="0" compatLnSpc="1">
            <a:prstTxWarp prst="textNoShape">
              <a:avLst/>
            </a:prstTxWarp>
          </a:bodyPr>
          <a:lstStyle/>
          <a:p>
            <a:pPr algn="ctr" defTabSz="932434"/>
            <a:endParaRPr lang="en-US" dirty="0">
              <a:solidFill>
                <a:schemeClr val="tx1"/>
              </a:solidFill>
              <a:latin typeface="Segoe" pitchFamily="34" charset="0"/>
            </a:endParaRPr>
          </a:p>
        </p:txBody>
      </p:sp>
      <p:pic>
        <p:nvPicPr>
          <p:cNvPr id="71" name="Picture 4" descr="C:\Users\agoodman\Documents\Carmine\V1\Product Icons - PNG\Carmine117_VirtualMachine_32.png"/>
          <p:cNvPicPr>
            <a:picLocks noChangeAspect="1" noChangeArrowheads="1"/>
          </p:cNvPicPr>
          <p:nvPr/>
        </p:nvPicPr>
        <p:blipFill>
          <a:blip r:embed="rId8"/>
          <a:stretch>
            <a:fillRect/>
          </a:stretch>
        </p:blipFill>
        <p:spPr bwMode="auto">
          <a:xfrm>
            <a:off x="6885505" y="4465345"/>
            <a:ext cx="341211" cy="341072"/>
          </a:xfrm>
          <a:prstGeom prst="rect">
            <a:avLst/>
          </a:prstGeom>
          <a:ln>
            <a:headEnd type="none" w="med" len="med"/>
            <a:tailEnd type="none" w="med" len="med"/>
          </a:ln>
        </p:spPr>
      </p:pic>
      <p:grpSp>
        <p:nvGrpSpPr>
          <p:cNvPr id="23" name="Group 22"/>
          <p:cNvGrpSpPr/>
          <p:nvPr/>
        </p:nvGrpSpPr>
        <p:grpSpPr>
          <a:xfrm>
            <a:off x="6022675" y="5321864"/>
            <a:ext cx="335695" cy="484984"/>
            <a:chOff x="10887367" y="6071403"/>
            <a:chExt cx="335695" cy="484984"/>
          </a:xfrm>
        </p:grpSpPr>
        <p:sp>
          <p:nvSpPr>
            <p:cNvPr id="24" name="Rounded Rectangle 23"/>
            <p:cNvSpPr/>
            <p:nvPr/>
          </p:nvSpPr>
          <p:spPr bwMode="auto">
            <a:xfrm>
              <a:off x="10887367" y="6071403"/>
              <a:ext cx="335695" cy="453348"/>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pic>
          <p:nvPicPr>
            <p:cNvPr id="25" name="Picture 18" descr="Database blue"/>
            <p:cNvPicPr>
              <a:picLocks noChangeAspect="1" noChangeArrowheads="1"/>
            </p:cNvPicPr>
            <p:nvPr/>
          </p:nvPicPr>
          <p:blipFill>
            <a:blip r:embed="rId9" cstate="print"/>
            <a:srcRect/>
            <a:stretch>
              <a:fillRect/>
            </a:stretch>
          </p:blipFill>
          <p:spPr bwMode="auto">
            <a:xfrm>
              <a:off x="10959384" y="6081853"/>
              <a:ext cx="188069" cy="240944"/>
            </a:xfrm>
            <a:prstGeom prst="rect">
              <a:avLst/>
            </a:prstGeom>
            <a:noFill/>
          </p:spPr>
        </p:pic>
        <p:sp>
          <p:nvSpPr>
            <p:cNvPr id="26" name="TextBox 25"/>
            <p:cNvSpPr txBox="1"/>
            <p:nvPr/>
          </p:nvSpPr>
          <p:spPr>
            <a:xfrm>
              <a:off x="10887368" y="6322797"/>
              <a:ext cx="333746" cy="233590"/>
            </a:xfrm>
            <a:prstGeom prst="rect">
              <a:avLst/>
            </a:prstGeom>
          </p:spPr>
          <p:txBody>
            <a:bodyPr wrap="none" rtlCol="0">
              <a:spAutoFit/>
            </a:bodyPr>
            <a:lstStyle/>
            <a:p>
              <a:r>
                <a:rPr lang="en-US" sz="918" dirty="0" smtClean="0"/>
                <a:t>DB</a:t>
              </a:r>
              <a:endParaRPr lang="en-US" sz="2040" dirty="0"/>
            </a:p>
          </p:txBody>
        </p:sp>
      </p:grpSp>
      <p:pic>
        <p:nvPicPr>
          <p:cNvPr id="29" name="Picture 5" descr="\\imself-ssdw7fs4\ssd_userdata_ntdev\matd\Pictures\PPT\Icons - Illustrations\_VIRTUALIZATION ICONS\Application Virtual SQL Server.png"/>
          <p:cNvPicPr>
            <a:picLocks noChangeAspect="1" noChangeArrowheads="1"/>
          </p:cNvPicPr>
          <p:nvPr/>
        </p:nvPicPr>
        <p:blipFill>
          <a:blip r:embed="rId10" cstate="print"/>
          <a:srcRect/>
          <a:stretch>
            <a:fillRect/>
          </a:stretch>
        </p:blipFill>
        <p:spPr bwMode="auto">
          <a:xfrm>
            <a:off x="7643866" y="2567245"/>
            <a:ext cx="680748" cy="664204"/>
          </a:xfrm>
          <a:prstGeom prst="rect">
            <a:avLst/>
          </a:prstGeom>
          <a:noFill/>
        </p:spPr>
      </p:pic>
      <p:pic>
        <p:nvPicPr>
          <p:cNvPr id="64" name="Picture 13" descr="D:\Pennie's documents\MS Image\NEWFeb15\Windows_Vista_Icons_ for_Marketing_use\Complete.png"/>
          <p:cNvPicPr>
            <a:picLocks noChangeAspect="1" noChangeArrowheads="1"/>
          </p:cNvPicPr>
          <p:nvPr/>
        </p:nvPicPr>
        <p:blipFill>
          <a:blip r:embed="rId11"/>
          <a:srcRect/>
          <a:stretch>
            <a:fillRect/>
          </a:stretch>
        </p:blipFill>
        <p:spPr bwMode="auto">
          <a:xfrm>
            <a:off x="7921142" y="2999248"/>
            <a:ext cx="420598" cy="420429"/>
          </a:xfrm>
          <a:prstGeom prst="rect">
            <a:avLst/>
          </a:prstGeom>
          <a:noFill/>
        </p:spPr>
      </p:pic>
    </p:spTree>
    <p:custDataLst>
      <p:tags r:id="rId1"/>
    </p:custDataLst>
    <p:extLst>
      <p:ext uri="{BB962C8B-B14F-4D97-AF65-F5344CB8AC3E}">
        <p14:creationId xmlns:p14="http://schemas.microsoft.com/office/powerpoint/2010/main" val="48801701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normAutofit fontScale="90000"/>
          </a:bodyPr>
          <a:lstStyle/>
          <a:p>
            <a:r>
              <a:rPr dirty="0" smtClean="0"/>
              <a:t>CSV Network Fault Tolerance</a:t>
            </a:r>
            <a:br>
              <a:rPr dirty="0" smtClean="0"/>
            </a:br>
            <a:r>
              <a:rPr lang="en-US" dirty="0"/>
              <a:t/>
            </a:r>
            <a:br>
              <a:rPr lang="en-US" dirty="0"/>
            </a:br>
            <a:r>
              <a:rPr dirty="0" smtClean="0"/>
              <a:t/>
            </a:r>
            <a:br>
              <a:rPr dirty="0" smtClean="0"/>
            </a:br>
            <a:endParaRPr lang="en-US" dirty="0"/>
          </a:p>
        </p:txBody>
      </p:sp>
      <p:grpSp>
        <p:nvGrpSpPr>
          <p:cNvPr id="4" name="Group 3"/>
          <p:cNvGrpSpPr/>
          <p:nvPr/>
        </p:nvGrpSpPr>
        <p:grpSpPr>
          <a:xfrm>
            <a:off x="1650018" y="1242746"/>
            <a:ext cx="9492369" cy="5669275"/>
            <a:chOff x="217846" y="1225258"/>
            <a:chExt cx="9492369" cy="5669275"/>
          </a:xfrm>
        </p:grpSpPr>
        <p:grpSp>
          <p:nvGrpSpPr>
            <p:cNvPr id="3" name="Group 2"/>
            <p:cNvGrpSpPr/>
            <p:nvPr/>
          </p:nvGrpSpPr>
          <p:grpSpPr>
            <a:xfrm>
              <a:off x="217846" y="1897062"/>
              <a:ext cx="9492369" cy="4997471"/>
              <a:chOff x="1885277" y="1020028"/>
              <a:chExt cx="9492369" cy="4997471"/>
            </a:xfrm>
          </p:grpSpPr>
          <p:pic>
            <p:nvPicPr>
              <p:cNvPr id="47" name="Picture 46"/>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820371" y="4898683"/>
                <a:ext cx="759107" cy="111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885277" y="1020028"/>
                <a:ext cx="9492369" cy="4766728"/>
                <a:chOff x="1885277" y="1020028"/>
                <a:chExt cx="9492369" cy="4766728"/>
              </a:xfrm>
            </p:grpSpPr>
            <p:cxnSp>
              <p:nvCxnSpPr>
                <p:cNvPr id="45" name="Straight Connector 44"/>
                <p:cNvCxnSpPr/>
                <p:nvPr/>
              </p:nvCxnSpPr>
              <p:spPr>
                <a:xfrm>
                  <a:off x="5082868" y="3954238"/>
                  <a:ext cx="1010693" cy="10295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280983" y="3954238"/>
                  <a:ext cx="1044549" cy="10295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149706" y="2198897"/>
                  <a:ext cx="1089118" cy="187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281713" y="2198897"/>
                  <a:ext cx="1089118" cy="187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Line Callout 1 (Border and Accent Bar) 60"/>
                <p:cNvSpPr/>
                <p:nvPr/>
              </p:nvSpPr>
              <p:spPr bwMode="auto">
                <a:xfrm>
                  <a:off x="1885277" y="4408551"/>
                  <a:ext cx="1845185" cy="498507"/>
                </a:xfrm>
                <a:prstGeom prst="accentBorderCallout1">
                  <a:avLst>
                    <a:gd name="adj1" fmla="val 28770"/>
                    <a:gd name="adj2" fmla="val 103655"/>
                    <a:gd name="adj3" fmla="val -9221"/>
                    <a:gd name="adj4" fmla="val 154109"/>
                  </a:avLst>
                </a:prstGeom>
                <a:solidFill>
                  <a:schemeClr val="accent1"/>
                </a:solidFill>
                <a:ln w="25400" cap="rnd">
                  <a:solidFill>
                    <a:schemeClr val="accent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dirty="0">
                      <a:solidFill>
                        <a:schemeClr val="tx1"/>
                      </a:solidFill>
                    </a:rPr>
                    <a:t>Volume mounted on Node 1</a:t>
                  </a:r>
                </a:p>
              </p:txBody>
            </p:sp>
            <p:sp>
              <p:nvSpPr>
                <p:cNvPr id="62" name="Line Callout 1 (Border and Accent Bar) 61"/>
                <p:cNvSpPr/>
                <p:nvPr/>
              </p:nvSpPr>
              <p:spPr bwMode="auto">
                <a:xfrm>
                  <a:off x="7625299" y="4780719"/>
                  <a:ext cx="1923524" cy="451224"/>
                </a:xfrm>
                <a:prstGeom prst="accentBorderCallout1">
                  <a:avLst>
                    <a:gd name="adj1" fmla="val 18750"/>
                    <a:gd name="adj2" fmla="val -3583"/>
                    <a:gd name="adj3" fmla="val -270676"/>
                    <a:gd name="adj4" fmla="val -58806"/>
                  </a:avLst>
                </a:prstGeom>
                <a:solidFill>
                  <a:schemeClr val="accent1"/>
                </a:solidFill>
                <a:ln w="25400" cap="rnd">
                  <a:solidFill>
                    <a:schemeClr val="accent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dirty="0">
                      <a:solidFill>
                        <a:schemeClr val="tx1"/>
                      </a:solidFill>
                    </a:rPr>
                    <a:t>Network Path Connectivity Failure</a:t>
                  </a:r>
                </a:p>
              </p:txBody>
            </p:sp>
            <p:sp>
              <p:nvSpPr>
                <p:cNvPr id="73" name="Left-Right Arrow 72"/>
                <p:cNvSpPr/>
                <p:nvPr/>
              </p:nvSpPr>
              <p:spPr bwMode="auto">
                <a:xfrm>
                  <a:off x="5479729" y="3362552"/>
                  <a:ext cx="1592055" cy="51337"/>
                </a:xfrm>
                <a:prstGeom prst="leftRightArrow">
                  <a:avLst/>
                </a:prstGeom>
                <a:solidFill>
                  <a:srgbClr val="FF0000"/>
                </a:solid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70" tIns="46635" rIns="93270" bIns="46635" numCol="1" rtlCol="0" anchor="ctr" anchorCtr="0" compatLnSpc="1">
                  <a:prstTxWarp prst="textNoShape">
                    <a:avLst/>
                  </a:prstTxWarp>
                </a:bodyPr>
                <a:lstStyle/>
                <a:p>
                  <a:pPr algn="ctr" defTabSz="932434"/>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4" name="Picture 7" descr="http://z.about.com/d/gocaribbean/1/0/N/0/-/-/heart_clipart.gif"/>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203594" y="3317425"/>
                  <a:ext cx="154776" cy="139242"/>
                </a:xfrm>
                <a:prstGeom prst="rect">
                  <a:avLst/>
                </a:prstGeom>
                <a:noFill/>
              </p:spPr>
            </p:pic>
            <p:cxnSp>
              <p:nvCxnSpPr>
                <p:cNvPr id="75" name="Straight Arrow Connector 74"/>
                <p:cNvCxnSpPr/>
                <p:nvPr/>
              </p:nvCxnSpPr>
              <p:spPr>
                <a:xfrm rot="10800000">
                  <a:off x="6786087" y="1652090"/>
                  <a:ext cx="383182" cy="1484"/>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497738" y="4201246"/>
                  <a:ext cx="246823" cy="295241"/>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060109" y="3681954"/>
                  <a:ext cx="327328" cy="810"/>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0800000">
                  <a:off x="5664180" y="1624597"/>
                  <a:ext cx="383182" cy="1484"/>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9" name="Line Callout 1 (Border and Accent Bar) 78"/>
                <p:cNvSpPr/>
                <p:nvPr/>
              </p:nvSpPr>
              <p:spPr bwMode="auto">
                <a:xfrm>
                  <a:off x="2160309" y="1020028"/>
                  <a:ext cx="1883807" cy="633546"/>
                </a:xfrm>
                <a:prstGeom prst="accentBorderCallout1">
                  <a:avLst>
                    <a:gd name="adj1" fmla="val 78572"/>
                    <a:gd name="adj2" fmla="val 104275"/>
                    <a:gd name="adj3" fmla="val 104082"/>
                    <a:gd name="adj4" fmla="val 143923"/>
                  </a:avLst>
                </a:prstGeom>
                <a:solidFill>
                  <a:schemeClr val="accent1"/>
                </a:solidFill>
                <a:ln w="25400" cap="rnd">
                  <a:solidFill>
                    <a:schemeClr val="accent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dirty="0">
                      <a:solidFill>
                        <a:schemeClr val="tx1"/>
                      </a:solidFill>
                    </a:rPr>
                    <a:t>Metadata Updates Rerouted to redundant network</a:t>
                  </a:r>
                </a:p>
              </p:txBody>
            </p:sp>
            <p:sp>
              <p:nvSpPr>
                <p:cNvPr id="81" name="Freeform 12"/>
                <p:cNvSpPr>
                  <a:spLocks/>
                </p:cNvSpPr>
                <p:nvPr/>
              </p:nvSpPr>
              <p:spPr bwMode="auto">
                <a:xfrm>
                  <a:off x="6911859" y="1778409"/>
                  <a:ext cx="621986" cy="438777"/>
                </a:xfrm>
                <a:custGeom>
                  <a:avLst/>
                  <a:gdLst/>
                  <a:ahLst/>
                  <a:cxnLst>
                    <a:cxn ang="0">
                      <a:pos x="1680" y="366"/>
                    </a:cxn>
                    <a:cxn ang="0">
                      <a:pos x="1680" y="256"/>
                    </a:cxn>
                    <a:cxn ang="0">
                      <a:pos x="0" y="256"/>
                    </a:cxn>
                    <a:cxn ang="0">
                      <a:pos x="0" y="0"/>
                    </a:cxn>
                  </a:cxnLst>
                  <a:rect l="0" t="0" r="r" b="b"/>
                  <a:pathLst>
                    <a:path w="1681" h="367">
                      <a:moveTo>
                        <a:pt x="1680" y="366"/>
                      </a:moveTo>
                      <a:lnTo>
                        <a:pt x="1680" y="256"/>
                      </a:lnTo>
                      <a:lnTo>
                        <a:pt x="0" y="256"/>
                      </a:lnTo>
                      <a:lnTo>
                        <a:pt x="0" y="0"/>
                      </a:lnTo>
                    </a:path>
                  </a:pathLst>
                </a:custGeom>
                <a:noFill/>
                <a:ln w="25400" cap="rnd" cmpd="sng">
                  <a:solidFill>
                    <a:schemeClr val="accent2"/>
                  </a:solidFill>
                  <a:prstDash val="solid"/>
                  <a:round/>
                  <a:headEnd type="triangle" w="med" len="med"/>
                  <a:tailEnd type="none" w="med" len="lg"/>
                </a:ln>
                <a:effectLst>
                  <a:outerShdw blurRad="50800" dist="38100" dir="2700000" algn="tl" rotWithShape="0">
                    <a:prstClr val="black">
                      <a:alpha val="40000"/>
                    </a:prstClr>
                  </a:outerShdw>
                </a:effectLst>
              </p:spPr>
              <p:txBody>
                <a:bodyPr lIns="93270" tIns="46635" rIns="93270" bIns="46635"/>
                <a:lstStyle/>
                <a:p>
                  <a:endParaRPr lang="en-US" dirty="0"/>
                </a:p>
              </p:txBody>
            </p:sp>
            <p:sp>
              <p:nvSpPr>
                <p:cNvPr id="82" name="Freeform 13"/>
                <p:cNvSpPr>
                  <a:spLocks/>
                </p:cNvSpPr>
                <p:nvPr/>
              </p:nvSpPr>
              <p:spPr bwMode="auto">
                <a:xfrm>
                  <a:off x="5022434" y="1778409"/>
                  <a:ext cx="699734" cy="438777"/>
                </a:xfrm>
                <a:custGeom>
                  <a:avLst/>
                  <a:gdLst/>
                  <a:ahLst/>
                  <a:cxnLst>
                    <a:cxn ang="0">
                      <a:pos x="0" y="366"/>
                    </a:cxn>
                    <a:cxn ang="0">
                      <a:pos x="0" y="256"/>
                    </a:cxn>
                    <a:cxn ang="0">
                      <a:pos x="1680" y="256"/>
                    </a:cxn>
                    <a:cxn ang="0">
                      <a:pos x="1680" y="0"/>
                    </a:cxn>
                  </a:cxnLst>
                  <a:rect l="0" t="0" r="r" b="b"/>
                  <a:pathLst>
                    <a:path w="1681" h="367">
                      <a:moveTo>
                        <a:pt x="0" y="366"/>
                      </a:moveTo>
                      <a:lnTo>
                        <a:pt x="0" y="256"/>
                      </a:lnTo>
                      <a:lnTo>
                        <a:pt x="1680" y="256"/>
                      </a:lnTo>
                      <a:lnTo>
                        <a:pt x="1680" y="0"/>
                      </a:lnTo>
                    </a:path>
                  </a:pathLst>
                </a:custGeom>
                <a:noFill/>
                <a:ln w="25400" cap="rnd" cmpd="sng">
                  <a:solidFill>
                    <a:schemeClr val="accent2"/>
                  </a:solidFill>
                  <a:prstDash val="solid"/>
                  <a:round/>
                  <a:headEnd type="triangle" w="med" len="med"/>
                  <a:tailEnd type="none" w="med" len="lg"/>
                </a:ln>
                <a:effectLst>
                  <a:outerShdw blurRad="50800" dist="38100" dir="2700000" algn="tl" rotWithShape="0">
                    <a:prstClr val="black">
                      <a:alpha val="40000"/>
                    </a:prstClr>
                  </a:outerShdw>
                </a:effectLst>
              </p:spPr>
              <p:txBody>
                <a:bodyPr lIns="93270" tIns="46635" rIns="93270" bIns="46635"/>
                <a:lstStyle/>
                <a:p>
                  <a:endParaRPr lang="en-US" dirty="0"/>
                </a:p>
              </p:txBody>
            </p:sp>
            <p:sp>
              <p:nvSpPr>
                <p:cNvPr id="83" name="Line 14"/>
                <p:cNvSpPr>
                  <a:spLocks noChangeShapeType="1"/>
                </p:cNvSpPr>
                <p:nvPr/>
              </p:nvSpPr>
              <p:spPr bwMode="auto">
                <a:xfrm>
                  <a:off x="4798209" y="1778408"/>
                  <a:ext cx="3265425" cy="0"/>
                </a:xfrm>
                <a:prstGeom prst="line">
                  <a:avLst/>
                </a:prstGeom>
                <a:noFill/>
                <a:ln w="57150" cap="rnd">
                  <a:solidFill>
                    <a:schemeClr val="accent2"/>
                  </a:solidFill>
                  <a:round/>
                  <a:headEnd type="none" w="sm" len="sm"/>
                  <a:tailEnd type="none" w="sm" len="sm"/>
                </a:ln>
                <a:effectLst>
                  <a:outerShdw blurRad="50800" dist="38100" dir="2700000" algn="tl" rotWithShape="0">
                    <a:prstClr val="black">
                      <a:alpha val="40000"/>
                    </a:prstClr>
                  </a:outerShdw>
                </a:effectLst>
              </p:spPr>
              <p:txBody>
                <a:bodyPr wrap="none" lIns="93270" tIns="46635" rIns="93270" bIns="46635" anchor="ctr"/>
                <a:lstStyle/>
                <a:p>
                  <a:endParaRPr lang="en-US" dirty="0"/>
                </a:p>
              </p:txBody>
            </p:sp>
            <p:cxnSp>
              <p:nvCxnSpPr>
                <p:cNvPr id="84" name="Straight Arrow Connector 83"/>
                <p:cNvCxnSpPr/>
                <p:nvPr/>
              </p:nvCxnSpPr>
              <p:spPr>
                <a:xfrm rot="16200000" flipV="1">
                  <a:off x="7471118" y="1995250"/>
                  <a:ext cx="327442" cy="2742"/>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4730804" y="2055007"/>
                  <a:ext cx="327328" cy="810"/>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6" name="Picture 20" descr="D:\Pennie's documents\MS Image\NEWFeb15\Windows_Vista_Icons_ for_Marketing_use\Error.png"/>
                <p:cNvPicPr>
                  <a:picLocks noChangeAspect="1" noChangeArrowheads="1"/>
                </p:cNvPicPr>
                <p:nvPr/>
              </p:nvPicPr>
              <p:blipFill>
                <a:blip r:embed="rId7"/>
                <a:srcRect/>
                <a:stretch>
                  <a:fillRect/>
                </a:stretch>
              </p:blipFill>
              <p:spPr bwMode="auto">
                <a:xfrm>
                  <a:off x="6042024" y="3200350"/>
                  <a:ext cx="436124" cy="435948"/>
                </a:xfrm>
                <a:prstGeom prst="rect">
                  <a:avLst/>
                </a:prstGeom>
                <a:noFill/>
              </p:spPr>
            </p:pic>
            <p:sp>
              <p:nvSpPr>
                <p:cNvPr id="87" name="Line Callout 1 (Border and Accent Bar) 86"/>
                <p:cNvSpPr/>
                <p:nvPr/>
              </p:nvSpPr>
              <p:spPr bwMode="auto">
                <a:xfrm>
                  <a:off x="9390800" y="2536516"/>
                  <a:ext cx="1986846" cy="663833"/>
                </a:xfrm>
                <a:prstGeom prst="accentBorderCallout1">
                  <a:avLst>
                    <a:gd name="adj1" fmla="val 18750"/>
                    <a:gd name="adj2" fmla="val -2857"/>
                    <a:gd name="adj3" fmla="val 76817"/>
                    <a:gd name="adj4" fmla="val -53128"/>
                  </a:avLst>
                </a:prstGeom>
                <a:solidFill>
                  <a:schemeClr val="accent1"/>
                </a:solidFill>
                <a:ln w="25400" cap="rnd">
                  <a:solidFill>
                    <a:schemeClr val="accent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dirty="0" smtClean="0">
                      <a:solidFill>
                        <a:schemeClr val="tx1"/>
                      </a:solidFill>
                    </a:rPr>
                    <a:t>SQL </a:t>
                  </a:r>
                  <a:r>
                    <a:rPr lang="en-US" sz="1300" dirty="0">
                      <a:solidFill>
                        <a:schemeClr val="tx1"/>
                      </a:solidFill>
                    </a:rPr>
                    <a:t>running on Node 2 is unaffected</a:t>
                  </a:r>
                </a:p>
              </p:txBody>
            </p:sp>
            <p:cxnSp>
              <p:nvCxnSpPr>
                <p:cNvPr id="92" name="Straight Arrow Connector 91"/>
                <p:cNvCxnSpPr/>
                <p:nvPr/>
              </p:nvCxnSpPr>
              <p:spPr>
                <a:xfrm rot="5400000">
                  <a:off x="5941730" y="5123682"/>
                  <a:ext cx="327328" cy="810"/>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5974671" y="5301772"/>
                  <a:ext cx="335695" cy="484984"/>
                  <a:chOff x="10887367" y="6071403"/>
                  <a:chExt cx="335695" cy="484984"/>
                </a:xfrm>
              </p:grpSpPr>
              <p:sp>
                <p:nvSpPr>
                  <p:cNvPr id="33" name="Rounded Rectangle 32"/>
                  <p:cNvSpPr/>
                  <p:nvPr/>
                </p:nvSpPr>
                <p:spPr bwMode="auto">
                  <a:xfrm>
                    <a:off x="10887367" y="6071403"/>
                    <a:ext cx="335695" cy="453348"/>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pic>
                <p:nvPicPr>
                  <p:cNvPr id="34" name="Picture 18" descr="Database blue"/>
                  <p:cNvPicPr>
                    <a:picLocks noChangeAspect="1" noChangeArrowheads="1"/>
                  </p:cNvPicPr>
                  <p:nvPr/>
                </p:nvPicPr>
                <p:blipFill>
                  <a:blip r:embed="rId8" cstate="print"/>
                  <a:srcRect/>
                  <a:stretch>
                    <a:fillRect/>
                  </a:stretch>
                </p:blipFill>
                <p:spPr bwMode="auto">
                  <a:xfrm>
                    <a:off x="10959384" y="6081853"/>
                    <a:ext cx="188069" cy="240944"/>
                  </a:xfrm>
                  <a:prstGeom prst="rect">
                    <a:avLst/>
                  </a:prstGeom>
                  <a:noFill/>
                </p:spPr>
              </p:pic>
              <p:sp>
                <p:nvSpPr>
                  <p:cNvPr id="35" name="TextBox 34"/>
                  <p:cNvSpPr txBox="1"/>
                  <p:nvPr/>
                </p:nvSpPr>
                <p:spPr>
                  <a:xfrm>
                    <a:off x="10887368" y="6322797"/>
                    <a:ext cx="333746" cy="233590"/>
                  </a:xfrm>
                  <a:prstGeom prst="rect">
                    <a:avLst/>
                  </a:prstGeom>
                </p:spPr>
                <p:txBody>
                  <a:bodyPr wrap="none" rtlCol="0">
                    <a:spAutoFit/>
                  </a:bodyPr>
                  <a:lstStyle/>
                  <a:p>
                    <a:r>
                      <a:rPr lang="en-US" sz="918" dirty="0" smtClean="0"/>
                      <a:t>DB</a:t>
                    </a:r>
                    <a:endParaRPr lang="en-US" sz="2040" dirty="0"/>
                  </a:p>
                </p:txBody>
              </p:sp>
            </p:grpSp>
            <p:pic>
              <p:nvPicPr>
                <p:cNvPr id="38" name="Picture 5" descr="\\imself-ssdw7fs4\ssd_userdata_ntdev\matd\Pictures\PPT\Icons - Illustrations\_VIRTUALIZATION ICONS\Application Virtual SQL Server.png"/>
                <p:cNvPicPr>
                  <a:picLocks noChangeAspect="1" noChangeArrowheads="1"/>
                </p:cNvPicPr>
                <p:nvPr/>
              </p:nvPicPr>
              <p:blipFill>
                <a:blip r:embed="rId9" cstate="print"/>
                <a:srcRect/>
                <a:stretch>
                  <a:fillRect/>
                </a:stretch>
              </p:blipFill>
              <p:spPr bwMode="auto">
                <a:xfrm>
                  <a:off x="7742977" y="2749685"/>
                  <a:ext cx="680748" cy="664204"/>
                </a:xfrm>
                <a:prstGeom prst="rect">
                  <a:avLst/>
                </a:prstGeom>
                <a:noFill/>
              </p:spPr>
            </p:pic>
            <p:pic>
              <p:nvPicPr>
                <p:cNvPr id="88" name="Picture 13" descr="D:\Pennie's documents\MS Image\NEWFeb15\Windows_Vista_Icons_ for_Marketing_use\Complete.png"/>
                <p:cNvPicPr>
                  <a:picLocks noChangeAspect="1" noChangeArrowheads="1"/>
                </p:cNvPicPr>
                <p:nvPr/>
              </p:nvPicPr>
              <p:blipFill>
                <a:blip r:embed="rId10"/>
                <a:srcRect/>
                <a:stretch>
                  <a:fillRect/>
                </a:stretch>
              </p:blipFill>
              <p:spPr bwMode="auto">
                <a:xfrm>
                  <a:off x="8040560" y="3181646"/>
                  <a:ext cx="420598" cy="420429"/>
                </a:xfrm>
                <a:prstGeom prst="rect">
                  <a:avLst/>
                </a:prstGeom>
                <a:noFill/>
              </p:spPr>
            </p:pic>
          </p:grpSp>
        </p:grpSp>
        <p:sp>
          <p:nvSpPr>
            <p:cNvPr id="39" name="Line Callout 1 (Border and Accent Bar) 38"/>
            <p:cNvSpPr/>
            <p:nvPr/>
          </p:nvSpPr>
          <p:spPr bwMode="auto">
            <a:xfrm>
              <a:off x="6026834" y="1225258"/>
              <a:ext cx="1986846" cy="962717"/>
            </a:xfrm>
            <a:prstGeom prst="accentBorderCallout1">
              <a:avLst>
                <a:gd name="adj1" fmla="val 18750"/>
                <a:gd name="adj2" fmla="val -2857"/>
                <a:gd name="adj3" fmla="val 144875"/>
                <a:gd name="adj4" fmla="val -68630"/>
              </a:avLst>
            </a:prstGeom>
            <a:solidFill>
              <a:schemeClr val="accent2"/>
            </a:solidFill>
            <a:ln w="25400" cap="rnd">
              <a:solidFill>
                <a:schemeClr val="accent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b="1" dirty="0" smtClean="0">
                  <a:solidFill>
                    <a:schemeClr val="tx1"/>
                  </a:solidFill>
                </a:rPr>
                <a:t>SMB Multi-channel with failover to NetFT (Cluster Fault-Tolerant TCP Connections)</a:t>
              </a:r>
              <a:endParaRPr lang="en-US" sz="1300" b="1" dirty="0">
                <a:solidFill>
                  <a:schemeClr val="tx1"/>
                </a:solidFill>
              </a:endParaRPr>
            </a:p>
          </p:txBody>
        </p:sp>
      </p:grpSp>
    </p:spTree>
    <p:custDataLst>
      <p:tags r:id="rId1"/>
    </p:custDataLst>
    <p:extLst>
      <p:ext uri="{BB962C8B-B14F-4D97-AF65-F5344CB8AC3E}">
        <p14:creationId xmlns:p14="http://schemas.microsoft.com/office/powerpoint/2010/main" val="112193854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2039598" cy="917575"/>
          </a:xfrm>
        </p:spPr>
        <p:txBody>
          <a:bodyPr/>
          <a:lstStyle/>
          <a:p>
            <a:r>
              <a:rPr lang="en-US" dirty="0" smtClean="0"/>
              <a:t>Adding storage to Cluster Shared Volumes</a:t>
            </a:r>
            <a:endParaRPr lang="en-US" dirty="0"/>
          </a:p>
        </p:txBody>
      </p:sp>
      <p:sp>
        <p:nvSpPr>
          <p:cNvPr id="5" name="Content Placeholder 2"/>
          <p:cNvSpPr>
            <a:spLocks noGrp="1"/>
          </p:cNvSpPr>
          <p:nvPr>
            <p:ph type="body" sz="quarter" idx="10"/>
          </p:nvPr>
        </p:nvSpPr>
        <p:spPr>
          <a:xfrm>
            <a:off x="274638" y="1212850"/>
            <a:ext cx="5562599" cy="2942344"/>
          </a:xfrm>
        </p:spPr>
        <p:txBody>
          <a:bodyPr/>
          <a:lstStyle/>
          <a:p>
            <a:pPr marL="0" indent="0">
              <a:buNone/>
            </a:pPr>
            <a:r>
              <a:rPr lang="en-US" sz="2800" dirty="0" smtClean="0">
                <a:solidFill>
                  <a:schemeClr val="tx2"/>
                </a:solidFill>
              </a:rPr>
              <a:t>Failover Cluster Manager</a:t>
            </a:r>
          </a:p>
          <a:p>
            <a:pPr marL="0" indent="0">
              <a:buNone/>
            </a:pPr>
            <a:r>
              <a:rPr lang="en-US" sz="2400" dirty="0" smtClean="0"/>
              <a:t>Multi-select disks to add</a:t>
            </a:r>
          </a:p>
          <a:p>
            <a:pPr marL="0" indent="0">
              <a:buNone/>
            </a:pPr>
            <a:r>
              <a:rPr lang="en-US" sz="2400" dirty="0" smtClean="0"/>
              <a:t>Right-Click</a:t>
            </a:r>
          </a:p>
          <a:p>
            <a:pPr marL="0" indent="0">
              <a:buNone/>
            </a:pPr>
            <a:r>
              <a:rPr lang="en-US" sz="2400" dirty="0" smtClean="0"/>
              <a:t>Choose </a:t>
            </a:r>
            <a:r>
              <a:rPr lang="en-US" sz="2400" i="1" dirty="0" smtClean="0"/>
              <a:t>Add to Cluster Shared Volumes</a:t>
            </a:r>
          </a:p>
          <a:p>
            <a:endParaRPr lang="en-US" sz="2000" dirty="0" smtClean="0"/>
          </a:p>
          <a:p>
            <a:pPr marL="0" indent="0">
              <a:buNone/>
            </a:pPr>
            <a:endParaRPr lang="en-US" sz="2400" dirty="0"/>
          </a:p>
          <a:p>
            <a:pPr marL="0" indent="0">
              <a:buNone/>
            </a:pPr>
            <a:endParaRPr lang="en-US" sz="2400" b="1" dirty="0"/>
          </a:p>
        </p:txBody>
      </p:sp>
      <p:sp>
        <p:nvSpPr>
          <p:cNvPr id="7" name="Content Placeholder 2"/>
          <p:cNvSpPr txBox="1">
            <a:spLocks/>
          </p:cNvSpPr>
          <p:nvPr/>
        </p:nvSpPr>
        <p:spPr>
          <a:xfrm>
            <a:off x="6446837" y="1212850"/>
            <a:ext cx="5562599" cy="2123658"/>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dirty="0" smtClean="0">
                <a:solidFill>
                  <a:schemeClr val="tx2"/>
                </a:solidFill>
              </a:rPr>
              <a:t>PowerShell</a:t>
            </a:r>
          </a:p>
          <a:p>
            <a:pPr marL="0" indent="0">
              <a:buFontTx/>
              <a:buNone/>
            </a:pPr>
            <a:r>
              <a:rPr lang="en-US" sz="2400" dirty="0" smtClean="0"/>
              <a:t>Use the </a:t>
            </a:r>
            <a:r>
              <a:rPr lang="en-US" sz="2400" dirty="0" smtClean="0">
                <a:latin typeface="Courier New" panose="02070309020205020404" pitchFamily="49" charset="0"/>
                <a:cs typeface="Courier New" panose="02070309020205020404" pitchFamily="49" charset="0"/>
              </a:rPr>
              <a:t>Add-ClusterSharedVolume</a:t>
            </a:r>
            <a:r>
              <a:rPr lang="en-US" sz="2400" dirty="0" smtClean="0"/>
              <a:t> cmdlet</a:t>
            </a:r>
          </a:p>
          <a:p>
            <a:pPr marL="0" indent="0">
              <a:buFontTx/>
              <a:buNone/>
            </a:pPr>
            <a:endParaRPr lang="en-US" sz="2400" dirty="0" smtClean="0"/>
          </a:p>
          <a:p>
            <a:pPr marL="0" indent="0">
              <a:buFontTx/>
              <a:buNone/>
            </a:pPr>
            <a:endParaRPr lang="en-US" sz="2400" b="1" dirty="0"/>
          </a:p>
        </p:txBody>
      </p:sp>
      <p:pic>
        <p:nvPicPr>
          <p:cNvPr id="2" name="Picture 1"/>
          <p:cNvPicPr>
            <a:picLocks noChangeAspect="1"/>
          </p:cNvPicPr>
          <p:nvPr/>
        </p:nvPicPr>
        <p:blipFill>
          <a:blip r:embed="rId3"/>
          <a:stretch>
            <a:fillRect/>
          </a:stretch>
        </p:blipFill>
        <p:spPr>
          <a:xfrm>
            <a:off x="97391" y="3336508"/>
            <a:ext cx="5595296" cy="2657196"/>
          </a:xfrm>
          <a:prstGeom prst="rect">
            <a:avLst/>
          </a:prstGeom>
        </p:spPr>
      </p:pic>
      <p:sp>
        <p:nvSpPr>
          <p:cNvPr id="4" name="Oval 3"/>
          <p:cNvSpPr/>
          <p:nvPr/>
        </p:nvSpPr>
        <p:spPr bwMode="auto">
          <a:xfrm>
            <a:off x="3475037" y="5173662"/>
            <a:ext cx="1752600" cy="457200"/>
          </a:xfrm>
          <a:prstGeom prst="ellipse">
            <a:avLst/>
          </a:prstGeom>
          <a:no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Oval 8"/>
          <p:cNvSpPr/>
          <p:nvPr/>
        </p:nvSpPr>
        <p:spPr bwMode="auto">
          <a:xfrm>
            <a:off x="350837" y="3802062"/>
            <a:ext cx="840010" cy="457200"/>
          </a:xfrm>
          <a:prstGeom prst="ellipse">
            <a:avLst/>
          </a:prstGeom>
          <a:no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4"/>
          <a:stretch>
            <a:fillRect/>
          </a:stretch>
        </p:blipFill>
        <p:spPr>
          <a:xfrm>
            <a:off x="6014484" y="3802062"/>
            <a:ext cx="6248400" cy="1304925"/>
          </a:xfrm>
          <a:prstGeom prst="rect">
            <a:avLst/>
          </a:prstGeom>
        </p:spPr>
      </p:pic>
    </p:spTree>
    <p:extLst>
      <p:ext uri="{BB962C8B-B14F-4D97-AF65-F5344CB8AC3E}">
        <p14:creationId xmlns:p14="http://schemas.microsoft.com/office/powerpoint/2010/main" val="233202673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498495" y="3766110"/>
            <a:ext cx="5889960" cy="1190625"/>
          </a:xfrm>
          <a:prstGeom prst="rect">
            <a:avLst/>
          </a:prstGeom>
        </p:spPr>
      </p:pic>
      <p:pic>
        <p:nvPicPr>
          <p:cNvPr id="5" name="Picture 4"/>
          <p:cNvPicPr>
            <a:picLocks noChangeAspect="1"/>
          </p:cNvPicPr>
          <p:nvPr/>
        </p:nvPicPr>
        <p:blipFill>
          <a:blip r:embed="rId3"/>
          <a:stretch>
            <a:fillRect/>
          </a:stretch>
        </p:blipFill>
        <p:spPr>
          <a:xfrm>
            <a:off x="6675437" y="4971189"/>
            <a:ext cx="5661360" cy="1990725"/>
          </a:xfrm>
          <a:prstGeom prst="rect">
            <a:avLst/>
          </a:prstGeom>
        </p:spPr>
      </p:pic>
      <p:sp>
        <p:nvSpPr>
          <p:cNvPr id="2" name="Title 1"/>
          <p:cNvSpPr>
            <a:spLocks noGrp="1"/>
          </p:cNvSpPr>
          <p:nvPr>
            <p:ph type="title"/>
          </p:nvPr>
        </p:nvSpPr>
        <p:spPr>
          <a:xfrm>
            <a:off x="31860" y="458534"/>
            <a:ext cx="11375536" cy="1271309"/>
          </a:xfrm>
        </p:spPr>
        <p:txBody>
          <a:bodyPr/>
          <a:lstStyle/>
          <a:p>
            <a:r>
              <a:rPr lang="en-US" dirty="0" smtClean="0"/>
              <a:t>Single Namespace</a:t>
            </a:r>
            <a:br>
              <a:rPr lang="en-US" dirty="0" smtClean="0"/>
            </a:br>
            <a:r>
              <a:rPr lang="en-US" sz="3700" dirty="0" smtClean="0">
                <a:solidFill>
                  <a:schemeClr val="tx2"/>
                </a:solidFill>
              </a:rPr>
              <a:t>Consistent view across the cluster</a:t>
            </a:r>
            <a:endParaRPr lang="en-US" sz="3700" dirty="0">
              <a:solidFill>
                <a:schemeClr val="tx2"/>
              </a:solidFill>
            </a:endParaRPr>
          </a:p>
        </p:txBody>
      </p:sp>
      <p:sp>
        <p:nvSpPr>
          <p:cNvPr id="3" name="Content Placeholder 2"/>
          <p:cNvSpPr>
            <a:spLocks noGrp="1"/>
          </p:cNvSpPr>
          <p:nvPr>
            <p:ph type="body" sz="quarter" idx="10"/>
          </p:nvPr>
        </p:nvSpPr>
        <p:spPr>
          <a:xfrm>
            <a:off x="428176" y="2506662"/>
            <a:ext cx="5486400" cy="3582519"/>
          </a:xfrm>
        </p:spPr>
        <p:txBody>
          <a:bodyPr/>
          <a:lstStyle/>
          <a:p>
            <a:pPr marL="0" indent="0">
              <a:buNone/>
            </a:pPr>
            <a:r>
              <a:rPr lang="en-US" sz="2800" dirty="0" smtClean="0">
                <a:solidFill>
                  <a:schemeClr val="tx2"/>
                </a:solidFill>
              </a:rPr>
              <a:t>Single consistent file name space</a:t>
            </a:r>
          </a:p>
          <a:p>
            <a:pPr marL="0" indent="0">
              <a:buNone/>
            </a:pPr>
            <a:r>
              <a:rPr lang="en-US" sz="2400" dirty="0" smtClean="0"/>
              <a:t>Files have same name </a:t>
            </a:r>
            <a:r>
              <a:rPr lang="en-US" sz="2400" dirty="0"/>
              <a:t>&amp;</a:t>
            </a:r>
            <a:r>
              <a:rPr lang="en-US" sz="2400" dirty="0" smtClean="0"/>
              <a:t> path on any cluster node</a:t>
            </a:r>
          </a:p>
          <a:p>
            <a:endParaRPr lang="en-US" sz="2000" dirty="0" smtClean="0"/>
          </a:p>
          <a:p>
            <a:pPr marL="0" indent="0">
              <a:buNone/>
            </a:pPr>
            <a:r>
              <a:rPr lang="en-US" sz="2800" dirty="0" smtClean="0">
                <a:solidFill>
                  <a:schemeClr val="tx2"/>
                </a:solidFill>
              </a:rPr>
              <a:t>Volumes exposed under  “ClusterStorage” root directory</a:t>
            </a:r>
          </a:p>
          <a:p>
            <a:pPr marL="0" indent="0">
              <a:buNone/>
            </a:pPr>
            <a:r>
              <a:rPr lang="en-US" sz="2400" dirty="0" smtClean="0"/>
              <a:t>VolumeX directory name can be renamed. Should be done </a:t>
            </a:r>
            <a:r>
              <a:rPr lang="en-US" sz="2400" u="sng" dirty="0" smtClean="0"/>
              <a:t>before</a:t>
            </a:r>
            <a:r>
              <a:rPr lang="en-US" sz="2400" dirty="0" smtClean="0"/>
              <a:t> SQL Server deployment.</a:t>
            </a:r>
            <a:endParaRPr lang="en-US" sz="2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7" y="1463881"/>
            <a:ext cx="5303838" cy="22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8300475" y="2332197"/>
            <a:ext cx="1143000" cy="1143000"/>
          </a:xfrm>
          <a:prstGeom prst="ellipse">
            <a:avLst/>
          </a:prstGeom>
          <a:no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Oval 9"/>
          <p:cNvSpPr/>
          <p:nvPr/>
        </p:nvSpPr>
        <p:spPr bwMode="auto">
          <a:xfrm>
            <a:off x="8199436" y="1871650"/>
            <a:ext cx="1934608" cy="355618"/>
          </a:xfrm>
          <a:prstGeom prst="ellipse">
            <a:avLst/>
          </a:prstGeom>
          <a:no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p:nvSpPr>
        <p:spPr bwMode="auto">
          <a:xfrm>
            <a:off x="7331628" y="4971189"/>
            <a:ext cx="5056827" cy="355618"/>
          </a:xfrm>
          <a:prstGeom prst="ellipse">
            <a:avLst/>
          </a:prstGeom>
          <a:no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Oval 11"/>
          <p:cNvSpPr/>
          <p:nvPr/>
        </p:nvSpPr>
        <p:spPr bwMode="auto">
          <a:xfrm>
            <a:off x="6844598" y="4271445"/>
            <a:ext cx="1455877" cy="685290"/>
          </a:xfrm>
          <a:prstGeom prst="ellipse">
            <a:avLst/>
          </a:prstGeom>
          <a:no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0003512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30794" y="3373483"/>
            <a:ext cx="10271979" cy="334164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754" y="3505274"/>
            <a:ext cx="6963904" cy="304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Determining the state of your CSV</a:t>
            </a:r>
            <a:endParaRPr lang="en-US" dirty="0"/>
          </a:p>
        </p:txBody>
      </p:sp>
      <p:sp>
        <p:nvSpPr>
          <p:cNvPr id="5" name="Line Callout 1 (Border and Accent Bar) 4"/>
          <p:cNvSpPr/>
          <p:nvPr/>
        </p:nvSpPr>
        <p:spPr bwMode="auto">
          <a:xfrm>
            <a:off x="8084971" y="4412003"/>
            <a:ext cx="1961746" cy="303335"/>
          </a:xfrm>
          <a:prstGeom prst="accentBorderCallout1">
            <a:avLst>
              <a:gd name="adj1" fmla="val 73651"/>
              <a:gd name="adj2" fmla="val -2450"/>
              <a:gd name="adj3" fmla="val 462564"/>
              <a:gd name="adj4" fmla="val -67177"/>
            </a:avLst>
          </a:prstGeom>
          <a:gradFill>
            <a:gsLst>
              <a:gs pos="0">
                <a:schemeClr val="tx1"/>
              </a:gs>
              <a:gs pos="80000">
                <a:schemeClr val="tx1"/>
              </a:gs>
              <a:gs pos="100000">
                <a:schemeClr val="tx1"/>
              </a:gs>
            </a:gsLst>
          </a:gradFill>
          <a:ln w="25400" cap="rnd">
            <a:solidFill>
              <a:schemeClr val="tx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5127" tIns="47564" rIns="95127" bIns="47564" numCol="1" rtlCol="0" anchor="ctr" anchorCtr="0" compatLnSpc="1">
            <a:prstTxWarp prst="textNoShape">
              <a:avLst/>
            </a:prstTxWarp>
          </a:bodyPr>
          <a:lstStyle/>
          <a:p>
            <a:pPr algn="ctr" defTabSz="950991"/>
            <a:r>
              <a:rPr lang="en-US" sz="1326" dirty="0">
                <a:solidFill>
                  <a:srgbClr val="000000"/>
                </a:solidFill>
              </a:rPr>
              <a:t>Displays CSV I/O mode</a:t>
            </a:r>
            <a:endParaRPr lang="en-US" sz="1326" i="1" dirty="0">
              <a:solidFill>
                <a:srgbClr val="000000"/>
              </a:solidFill>
            </a:endParaRPr>
          </a:p>
        </p:txBody>
      </p:sp>
      <p:sp>
        <p:nvSpPr>
          <p:cNvPr id="6" name="Oval 5"/>
          <p:cNvSpPr/>
          <p:nvPr/>
        </p:nvSpPr>
        <p:spPr bwMode="auto">
          <a:xfrm>
            <a:off x="5034674" y="5772490"/>
            <a:ext cx="1679945" cy="278155"/>
          </a:xfrm>
          <a:prstGeom prst="ellipse">
            <a:avLst/>
          </a:prstGeom>
          <a:noFill/>
          <a:ln w="444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Oval 7"/>
          <p:cNvSpPr/>
          <p:nvPr/>
        </p:nvSpPr>
        <p:spPr bwMode="auto">
          <a:xfrm>
            <a:off x="5034674" y="6205909"/>
            <a:ext cx="2027838" cy="278155"/>
          </a:xfrm>
          <a:prstGeom prst="ellipse">
            <a:avLst/>
          </a:prstGeom>
          <a:noFill/>
          <a:ln w="444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Line Callout 1 (Border and Accent Bar) 8"/>
          <p:cNvSpPr/>
          <p:nvPr/>
        </p:nvSpPr>
        <p:spPr bwMode="auto">
          <a:xfrm>
            <a:off x="8271370" y="5975087"/>
            <a:ext cx="1961746" cy="303335"/>
          </a:xfrm>
          <a:prstGeom prst="accentBorderCallout1">
            <a:avLst>
              <a:gd name="adj1" fmla="val 73651"/>
              <a:gd name="adj2" fmla="val -2450"/>
              <a:gd name="adj3" fmla="val 118898"/>
              <a:gd name="adj4" fmla="val -56299"/>
            </a:avLst>
          </a:prstGeom>
          <a:gradFill>
            <a:gsLst>
              <a:gs pos="0">
                <a:schemeClr val="tx1"/>
              </a:gs>
              <a:gs pos="80000">
                <a:schemeClr val="tx1"/>
              </a:gs>
              <a:gs pos="100000">
                <a:schemeClr val="tx1"/>
              </a:gs>
            </a:gsLst>
          </a:gradFill>
          <a:ln w="25400" cap="rnd">
            <a:solidFill>
              <a:schemeClr val="tx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5127" tIns="47564" rIns="95127" bIns="47564" numCol="1" rtlCol="0" anchor="ctr" anchorCtr="0" compatLnSpc="1">
            <a:prstTxWarp prst="textNoShape">
              <a:avLst/>
            </a:prstTxWarp>
          </a:bodyPr>
          <a:lstStyle/>
          <a:p>
            <a:pPr algn="ctr" defTabSz="950991"/>
            <a:r>
              <a:rPr lang="en-US" sz="1326" dirty="0">
                <a:solidFill>
                  <a:srgbClr val="000000"/>
                </a:solidFill>
              </a:rPr>
              <a:t>Reports why </a:t>
            </a:r>
            <a:endParaRPr lang="en-US" sz="1326" i="1" dirty="0">
              <a:solidFill>
                <a:srgbClr val="000000"/>
              </a:solidFill>
            </a:endParaRPr>
          </a:p>
        </p:txBody>
      </p:sp>
      <p:sp>
        <p:nvSpPr>
          <p:cNvPr id="10" name="Rectangle 9"/>
          <p:cNvSpPr/>
          <p:nvPr/>
        </p:nvSpPr>
        <p:spPr bwMode="auto">
          <a:xfrm>
            <a:off x="2822249" y="1585083"/>
            <a:ext cx="8480524" cy="167868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defTabSz="932290" fontAlgn="base">
              <a:lnSpc>
                <a:spcPct val="90000"/>
              </a:lnSpc>
              <a:spcBef>
                <a:spcPct val="0"/>
              </a:spcBef>
              <a:spcAft>
                <a:spcPct val="0"/>
              </a:spcAft>
            </a:pPr>
            <a:r>
              <a:rPr lang="en-US" sz="2040" spc="-51" dirty="0">
                <a:solidFill>
                  <a:schemeClr val="accent1"/>
                </a:solidFill>
              </a:rPr>
              <a:t>Displays on a per-node basis the CSV I/O mode </a:t>
            </a:r>
          </a:p>
          <a:p>
            <a:pPr defTabSz="932290" fontAlgn="base">
              <a:lnSpc>
                <a:spcPct val="90000"/>
              </a:lnSpc>
              <a:spcBef>
                <a:spcPct val="0"/>
              </a:spcBef>
              <a:spcAft>
                <a:spcPct val="0"/>
              </a:spcAft>
            </a:pPr>
            <a:r>
              <a:rPr lang="en-US" sz="2040" spc="-51" dirty="0" smtClean="0">
                <a:solidFill>
                  <a:schemeClr val="accent1"/>
                </a:solidFill>
              </a:rPr>
              <a:t>Displays reason </a:t>
            </a:r>
            <a:r>
              <a:rPr lang="en-US" sz="2040" spc="-51" dirty="0">
                <a:solidFill>
                  <a:schemeClr val="accent1"/>
                </a:solidFill>
              </a:rPr>
              <a:t>if in a redirected mode</a:t>
            </a:r>
          </a:p>
          <a:p>
            <a:pPr defTabSz="932290" fontAlgn="base">
              <a:lnSpc>
                <a:spcPct val="90000"/>
              </a:lnSpc>
              <a:spcBef>
                <a:spcPct val="0"/>
              </a:spcBef>
              <a:spcAft>
                <a:spcPct val="0"/>
              </a:spcAft>
            </a:pPr>
            <a:endParaRPr lang="en-US" sz="1224" spc="-51" dirty="0">
              <a:solidFill>
                <a:schemeClr val="accent1"/>
              </a:solidFill>
            </a:endParaRPr>
          </a:p>
          <a:p>
            <a:pPr defTabSz="932290" fontAlgn="base">
              <a:lnSpc>
                <a:spcPct val="90000"/>
              </a:lnSpc>
              <a:spcBef>
                <a:spcPct val="0"/>
              </a:spcBef>
              <a:spcAft>
                <a:spcPct val="0"/>
              </a:spcAft>
            </a:pPr>
            <a:r>
              <a:rPr lang="en-US" sz="2040" spc="-51" dirty="0">
                <a:solidFill>
                  <a:schemeClr val="accent1"/>
                </a:solidFill>
              </a:rPr>
              <a:t>Direct I/O, Block level redirected mode, File system level redirected mode</a:t>
            </a:r>
          </a:p>
          <a:p>
            <a:pPr defTabSz="932290" fontAlgn="base">
              <a:lnSpc>
                <a:spcPct val="90000"/>
              </a:lnSpc>
              <a:spcBef>
                <a:spcPct val="0"/>
              </a:spcBef>
              <a:spcAft>
                <a:spcPct val="0"/>
              </a:spcAft>
            </a:pPr>
            <a:endParaRPr lang="en-US" sz="1224" spc="-51" dirty="0">
              <a:solidFill>
                <a:schemeClr val="accent1"/>
              </a:solidFill>
            </a:endParaRPr>
          </a:p>
          <a:p>
            <a:pPr defTabSz="932290" fontAlgn="base">
              <a:lnSpc>
                <a:spcPct val="90000"/>
              </a:lnSpc>
              <a:spcBef>
                <a:spcPct val="0"/>
              </a:spcBef>
              <a:spcAft>
                <a:spcPct val="0"/>
              </a:spcAft>
            </a:pPr>
            <a:r>
              <a:rPr lang="en-US" sz="2040" spc="-51" dirty="0">
                <a:solidFill>
                  <a:schemeClr val="accent1"/>
                </a:solidFill>
                <a:latin typeface="Courier New" panose="02070309020205020404" pitchFamily="49" charset="0"/>
                <a:cs typeface="Courier New" panose="02070309020205020404" pitchFamily="49" charset="0"/>
              </a:rPr>
              <a:t>Get-</a:t>
            </a:r>
            <a:r>
              <a:rPr lang="en-US" sz="2040" spc="-51" dirty="0" err="1">
                <a:solidFill>
                  <a:schemeClr val="accent1"/>
                </a:solidFill>
                <a:latin typeface="Courier New" panose="02070309020205020404" pitchFamily="49" charset="0"/>
                <a:cs typeface="Courier New" panose="02070309020205020404" pitchFamily="49" charset="0"/>
              </a:rPr>
              <a:t>ClusterSharedVolumeState</a:t>
            </a:r>
            <a:r>
              <a:rPr lang="en-US" sz="2040" spc="-51" dirty="0">
                <a:solidFill>
                  <a:schemeClr val="accent1"/>
                </a:solidFill>
              </a:rPr>
              <a:t> PowerShell </a:t>
            </a:r>
            <a:r>
              <a:rPr lang="en-US" sz="2040" spc="-51" dirty="0" err="1">
                <a:solidFill>
                  <a:schemeClr val="accent1"/>
                </a:solidFill>
              </a:rPr>
              <a:t>cmdlet</a:t>
            </a:r>
            <a:endParaRPr lang="en-US" sz="2040" spc="-51" dirty="0">
              <a:solidFill>
                <a:schemeClr val="accent1"/>
              </a:solidFill>
            </a:endParaRPr>
          </a:p>
        </p:txBody>
      </p:sp>
      <p:sp>
        <p:nvSpPr>
          <p:cNvPr id="11" name="Rectangle 10"/>
          <p:cNvSpPr/>
          <p:nvPr/>
        </p:nvSpPr>
        <p:spPr bwMode="auto">
          <a:xfrm>
            <a:off x="1030794" y="1585082"/>
            <a:ext cx="1682411" cy="167868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pPr>
            <a:r>
              <a:rPr lang="en-US" sz="1836" spc="-51" dirty="0">
                <a:solidFill>
                  <a:schemeClr val="tx1"/>
                </a:solidFill>
              </a:rPr>
              <a:t>CSV State</a:t>
            </a:r>
          </a:p>
        </p:txBody>
      </p:sp>
      <p:sp>
        <p:nvSpPr>
          <p:cNvPr id="13" name="Freeform 44"/>
          <p:cNvSpPr>
            <a:spLocks noEditPoints="1"/>
          </p:cNvSpPr>
          <p:nvPr/>
        </p:nvSpPr>
        <p:spPr bwMode="auto">
          <a:xfrm>
            <a:off x="1454271" y="1866160"/>
            <a:ext cx="835457" cy="890507"/>
          </a:xfrm>
          <a:custGeom>
            <a:avLst/>
            <a:gdLst>
              <a:gd name="T0" fmla="*/ 964 w 1086"/>
              <a:gd name="T1" fmla="*/ 203 h 1158"/>
              <a:gd name="T2" fmla="*/ 739 w 1086"/>
              <a:gd name="T3" fmla="*/ 104 h 1158"/>
              <a:gd name="T4" fmla="*/ 909 w 1086"/>
              <a:gd name="T5" fmla="*/ 52 h 1158"/>
              <a:gd name="T6" fmla="*/ 601 w 1086"/>
              <a:gd name="T7" fmla="*/ 52 h 1158"/>
              <a:gd name="T8" fmla="*/ 485 w 1086"/>
              <a:gd name="T9" fmla="*/ 141 h 1158"/>
              <a:gd name="T10" fmla="*/ 339 w 1086"/>
              <a:gd name="T11" fmla="*/ 0 h 1158"/>
              <a:gd name="T12" fmla="*/ 177 w 1086"/>
              <a:gd name="T13" fmla="*/ 114 h 1158"/>
              <a:gd name="T14" fmla="*/ 176 w 1086"/>
              <a:gd name="T15" fmla="*/ 142 h 1158"/>
              <a:gd name="T16" fmla="*/ 74 w 1086"/>
              <a:gd name="T17" fmla="*/ 356 h 1158"/>
              <a:gd name="T18" fmla="*/ 0 w 1086"/>
              <a:gd name="T19" fmla="*/ 1102 h 1158"/>
              <a:gd name="T20" fmla="*/ 0 w 1086"/>
              <a:gd name="T21" fmla="*/ 1102 h 1158"/>
              <a:gd name="T22" fmla="*/ 1 w 1086"/>
              <a:gd name="T23" fmla="*/ 1105 h 1158"/>
              <a:gd name="T24" fmla="*/ 395 w 1086"/>
              <a:gd name="T25" fmla="*/ 1102 h 1158"/>
              <a:gd name="T26" fmla="*/ 395 w 1086"/>
              <a:gd name="T27" fmla="*/ 1102 h 1158"/>
              <a:gd name="T28" fmla="*/ 369 w 1086"/>
              <a:gd name="T29" fmla="*/ 768 h 1158"/>
              <a:gd name="T30" fmla="*/ 478 w 1086"/>
              <a:gd name="T31" fmla="*/ 610 h 1158"/>
              <a:gd name="T32" fmla="*/ 605 w 1086"/>
              <a:gd name="T33" fmla="*/ 544 h 1158"/>
              <a:gd name="T34" fmla="*/ 741 w 1086"/>
              <a:gd name="T35" fmla="*/ 651 h 1158"/>
              <a:gd name="T36" fmla="*/ 691 w 1086"/>
              <a:gd name="T37" fmla="*/ 925 h 1158"/>
              <a:gd name="T38" fmla="*/ 691 w 1086"/>
              <a:gd name="T39" fmla="*/ 1102 h 1158"/>
              <a:gd name="T40" fmla="*/ 888 w 1086"/>
              <a:gd name="T41" fmla="*/ 1158 h 1158"/>
              <a:gd name="T42" fmla="*/ 1086 w 1086"/>
              <a:gd name="T43" fmla="*/ 1102 h 1158"/>
              <a:gd name="T44" fmla="*/ 1086 w 1086"/>
              <a:gd name="T45" fmla="*/ 1102 h 1158"/>
              <a:gd name="T46" fmla="*/ 1012 w 1086"/>
              <a:gd name="T47" fmla="*/ 356 h 1158"/>
              <a:gd name="T48" fmla="*/ 197 w 1086"/>
              <a:gd name="T49" fmla="*/ 1113 h 1158"/>
              <a:gd name="T50" fmla="*/ 197 w 1086"/>
              <a:gd name="T51" fmla="*/ 1036 h 1158"/>
              <a:gd name="T52" fmla="*/ 566 w 1086"/>
              <a:gd name="T53" fmla="*/ 438 h 1158"/>
              <a:gd name="T54" fmla="*/ 520 w 1086"/>
              <a:gd name="T55" fmla="*/ 438 h 1158"/>
              <a:gd name="T56" fmla="*/ 543 w 1086"/>
              <a:gd name="T57" fmla="*/ 235 h 1158"/>
              <a:gd name="T58" fmla="*/ 566 w 1086"/>
              <a:gd name="T59" fmla="*/ 438 h 1158"/>
              <a:gd name="T60" fmla="*/ 733 w 1086"/>
              <a:gd name="T61" fmla="*/ 1074 h 1158"/>
              <a:gd name="T62" fmla="*/ 1045 w 1086"/>
              <a:gd name="T63" fmla="*/ 1074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6" h="1158">
                <a:moveTo>
                  <a:pt x="1012" y="356"/>
                </a:moveTo>
                <a:cubicBezTo>
                  <a:pt x="1000" y="260"/>
                  <a:pt x="997" y="249"/>
                  <a:pt x="964" y="203"/>
                </a:cubicBezTo>
                <a:cubicBezTo>
                  <a:pt x="936" y="164"/>
                  <a:pt x="916" y="146"/>
                  <a:pt x="910" y="142"/>
                </a:cubicBezTo>
                <a:cubicBezTo>
                  <a:pt x="895" y="136"/>
                  <a:pt x="836" y="115"/>
                  <a:pt x="739" y="104"/>
                </a:cubicBezTo>
                <a:cubicBezTo>
                  <a:pt x="739" y="104"/>
                  <a:pt x="815" y="104"/>
                  <a:pt x="909" y="114"/>
                </a:cubicBezTo>
                <a:cubicBezTo>
                  <a:pt x="909" y="52"/>
                  <a:pt x="909" y="52"/>
                  <a:pt x="909" y="52"/>
                </a:cubicBezTo>
                <a:cubicBezTo>
                  <a:pt x="909" y="52"/>
                  <a:pt x="887" y="0"/>
                  <a:pt x="747" y="0"/>
                </a:cubicBezTo>
                <a:cubicBezTo>
                  <a:pt x="608" y="0"/>
                  <a:pt x="601" y="52"/>
                  <a:pt x="601" y="52"/>
                </a:cubicBezTo>
                <a:cubicBezTo>
                  <a:pt x="601" y="141"/>
                  <a:pt x="601" y="141"/>
                  <a:pt x="601" y="141"/>
                </a:cubicBezTo>
                <a:cubicBezTo>
                  <a:pt x="485" y="141"/>
                  <a:pt x="485" y="141"/>
                  <a:pt x="485" y="141"/>
                </a:cubicBezTo>
                <a:cubicBezTo>
                  <a:pt x="485" y="52"/>
                  <a:pt x="485" y="52"/>
                  <a:pt x="485" y="52"/>
                </a:cubicBezTo>
                <a:cubicBezTo>
                  <a:pt x="485" y="52"/>
                  <a:pt x="478" y="0"/>
                  <a:pt x="339" y="0"/>
                </a:cubicBezTo>
                <a:cubicBezTo>
                  <a:pt x="199" y="0"/>
                  <a:pt x="177" y="52"/>
                  <a:pt x="177" y="52"/>
                </a:cubicBezTo>
                <a:cubicBezTo>
                  <a:pt x="177" y="114"/>
                  <a:pt x="177" y="114"/>
                  <a:pt x="177" y="114"/>
                </a:cubicBezTo>
                <a:cubicBezTo>
                  <a:pt x="271" y="104"/>
                  <a:pt x="347" y="104"/>
                  <a:pt x="347" y="104"/>
                </a:cubicBezTo>
                <a:cubicBezTo>
                  <a:pt x="250" y="115"/>
                  <a:pt x="191" y="136"/>
                  <a:pt x="176" y="142"/>
                </a:cubicBezTo>
                <a:cubicBezTo>
                  <a:pt x="170" y="146"/>
                  <a:pt x="150" y="164"/>
                  <a:pt x="122" y="203"/>
                </a:cubicBezTo>
                <a:cubicBezTo>
                  <a:pt x="89" y="249"/>
                  <a:pt x="86" y="260"/>
                  <a:pt x="74" y="356"/>
                </a:cubicBezTo>
                <a:cubicBezTo>
                  <a:pt x="62" y="452"/>
                  <a:pt x="0" y="832"/>
                  <a:pt x="0" y="925"/>
                </a:cubicBezTo>
                <a:cubicBezTo>
                  <a:pt x="0" y="1018"/>
                  <a:pt x="0" y="1102"/>
                  <a:pt x="0" y="1102"/>
                </a:cubicBezTo>
                <a:cubicBezTo>
                  <a:pt x="0" y="1102"/>
                  <a:pt x="0" y="1102"/>
                  <a:pt x="0" y="1102"/>
                </a:cubicBezTo>
                <a:cubicBezTo>
                  <a:pt x="0" y="1102"/>
                  <a:pt x="0" y="1102"/>
                  <a:pt x="0" y="1102"/>
                </a:cubicBezTo>
                <a:cubicBezTo>
                  <a:pt x="0" y="1102"/>
                  <a:pt x="0" y="1102"/>
                  <a:pt x="0" y="1102"/>
                </a:cubicBezTo>
                <a:cubicBezTo>
                  <a:pt x="0" y="1103"/>
                  <a:pt x="0" y="1104"/>
                  <a:pt x="1" y="1105"/>
                </a:cubicBezTo>
                <a:cubicBezTo>
                  <a:pt x="5" y="1134"/>
                  <a:pt x="92" y="1158"/>
                  <a:pt x="198" y="1158"/>
                </a:cubicBezTo>
                <a:cubicBezTo>
                  <a:pt x="307" y="1158"/>
                  <a:pt x="395" y="1133"/>
                  <a:pt x="395" y="1102"/>
                </a:cubicBezTo>
                <a:cubicBezTo>
                  <a:pt x="395" y="1102"/>
                  <a:pt x="395" y="1102"/>
                  <a:pt x="395" y="1102"/>
                </a:cubicBezTo>
                <a:cubicBezTo>
                  <a:pt x="395" y="1102"/>
                  <a:pt x="395" y="1102"/>
                  <a:pt x="395" y="1102"/>
                </a:cubicBezTo>
                <a:cubicBezTo>
                  <a:pt x="395" y="925"/>
                  <a:pt x="395" y="925"/>
                  <a:pt x="395" y="925"/>
                </a:cubicBezTo>
                <a:cubicBezTo>
                  <a:pt x="395" y="925"/>
                  <a:pt x="385" y="839"/>
                  <a:pt x="369" y="768"/>
                </a:cubicBezTo>
                <a:cubicBezTo>
                  <a:pt x="354" y="698"/>
                  <a:pt x="345" y="651"/>
                  <a:pt x="345" y="651"/>
                </a:cubicBezTo>
                <a:cubicBezTo>
                  <a:pt x="345" y="651"/>
                  <a:pt x="460" y="640"/>
                  <a:pt x="478" y="610"/>
                </a:cubicBezTo>
                <a:cubicBezTo>
                  <a:pt x="481" y="544"/>
                  <a:pt x="481" y="544"/>
                  <a:pt x="481" y="544"/>
                </a:cubicBezTo>
                <a:cubicBezTo>
                  <a:pt x="605" y="544"/>
                  <a:pt x="605" y="544"/>
                  <a:pt x="605" y="544"/>
                </a:cubicBezTo>
                <a:cubicBezTo>
                  <a:pt x="608" y="610"/>
                  <a:pt x="608" y="610"/>
                  <a:pt x="608" y="610"/>
                </a:cubicBezTo>
                <a:cubicBezTo>
                  <a:pt x="626" y="640"/>
                  <a:pt x="741" y="651"/>
                  <a:pt x="741" y="651"/>
                </a:cubicBezTo>
                <a:cubicBezTo>
                  <a:pt x="741" y="651"/>
                  <a:pt x="732" y="698"/>
                  <a:pt x="717" y="768"/>
                </a:cubicBezTo>
                <a:cubicBezTo>
                  <a:pt x="701" y="839"/>
                  <a:pt x="691" y="925"/>
                  <a:pt x="691" y="925"/>
                </a:cubicBezTo>
                <a:cubicBezTo>
                  <a:pt x="691" y="1102"/>
                  <a:pt x="691" y="1102"/>
                  <a:pt x="691" y="1102"/>
                </a:cubicBezTo>
                <a:cubicBezTo>
                  <a:pt x="691" y="1102"/>
                  <a:pt x="691" y="1102"/>
                  <a:pt x="691" y="1102"/>
                </a:cubicBezTo>
                <a:cubicBezTo>
                  <a:pt x="691" y="1102"/>
                  <a:pt x="691" y="1102"/>
                  <a:pt x="691" y="1102"/>
                </a:cubicBezTo>
                <a:cubicBezTo>
                  <a:pt x="691" y="1133"/>
                  <a:pt x="779" y="1158"/>
                  <a:pt x="888" y="1158"/>
                </a:cubicBezTo>
                <a:cubicBezTo>
                  <a:pt x="994" y="1158"/>
                  <a:pt x="1081" y="1134"/>
                  <a:pt x="1085" y="1105"/>
                </a:cubicBezTo>
                <a:cubicBezTo>
                  <a:pt x="1086" y="1104"/>
                  <a:pt x="1086" y="1103"/>
                  <a:pt x="1086" y="1102"/>
                </a:cubicBezTo>
                <a:cubicBezTo>
                  <a:pt x="1086" y="1102"/>
                  <a:pt x="1086" y="1102"/>
                  <a:pt x="1086" y="1102"/>
                </a:cubicBezTo>
                <a:cubicBezTo>
                  <a:pt x="1086" y="1102"/>
                  <a:pt x="1086" y="1102"/>
                  <a:pt x="1086" y="1102"/>
                </a:cubicBezTo>
                <a:cubicBezTo>
                  <a:pt x="1086" y="1102"/>
                  <a:pt x="1086" y="1018"/>
                  <a:pt x="1086" y="925"/>
                </a:cubicBezTo>
                <a:cubicBezTo>
                  <a:pt x="1086" y="832"/>
                  <a:pt x="1024" y="452"/>
                  <a:pt x="1012" y="356"/>
                </a:cubicBezTo>
                <a:close/>
                <a:moveTo>
                  <a:pt x="353" y="1074"/>
                </a:moveTo>
                <a:cubicBezTo>
                  <a:pt x="353" y="1095"/>
                  <a:pt x="283" y="1113"/>
                  <a:pt x="197" y="1113"/>
                </a:cubicBezTo>
                <a:cubicBezTo>
                  <a:pt x="110" y="1113"/>
                  <a:pt x="41" y="1095"/>
                  <a:pt x="41" y="1074"/>
                </a:cubicBezTo>
                <a:cubicBezTo>
                  <a:pt x="41" y="1053"/>
                  <a:pt x="110" y="1036"/>
                  <a:pt x="197" y="1036"/>
                </a:cubicBezTo>
                <a:cubicBezTo>
                  <a:pt x="283" y="1036"/>
                  <a:pt x="353" y="1053"/>
                  <a:pt x="353" y="1074"/>
                </a:cubicBezTo>
                <a:close/>
                <a:moveTo>
                  <a:pt x="566" y="438"/>
                </a:moveTo>
                <a:cubicBezTo>
                  <a:pt x="566" y="451"/>
                  <a:pt x="556" y="461"/>
                  <a:pt x="543" y="461"/>
                </a:cubicBezTo>
                <a:cubicBezTo>
                  <a:pt x="530" y="461"/>
                  <a:pt x="520" y="451"/>
                  <a:pt x="520" y="438"/>
                </a:cubicBezTo>
                <a:cubicBezTo>
                  <a:pt x="520" y="259"/>
                  <a:pt x="520" y="259"/>
                  <a:pt x="520" y="259"/>
                </a:cubicBezTo>
                <a:cubicBezTo>
                  <a:pt x="520" y="246"/>
                  <a:pt x="530" y="235"/>
                  <a:pt x="543" y="235"/>
                </a:cubicBezTo>
                <a:cubicBezTo>
                  <a:pt x="556" y="235"/>
                  <a:pt x="566" y="246"/>
                  <a:pt x="566" y="259"/>
                </a:cubicBezTo>
                <a:lnTo>
                  <a:pt x="566" y="438"/>
                </a:lnTo>
                <a:close/>
                <a:moveTo>
                  <a:pt x="889" y="1113"/>
                </a:moveTo>
                <a:cubicBezTo>
                  <a:pt x="803" y="1113"/>
                  <a:pt x="733" y="1095"/>
                  <a:pt x="733" y="1074"/>
                </a:cubicBezTo>
                <a:cubicBezTo>
                  <a:pt x="733" y="1053"/>
                  <a:pt x="803" y="1036"/>
                  <a:pt x="889" y="1036"/>
                </a:cubicBezTo>
                <a:cubicBezTo>
                  <a:pt x="976" y="1036"/>
                  <a:pt x="1045" y="1053"/>
                  <a:pt x="1045" y="1074"/>
                </a:cubicBezTo>
                <a:cubicBezTo>
                  <a:pt x="1045" y="1095"/>
                  <a:pt x="976" y="1113"/>
                  <a:pt x="889" y="1113"/>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4" name="Rectangle 3"/>
          <p:cNvSpPr/>
          <p:nvPr/>
        </p:nvSpPr>
        <p:spPr>
          <a:xfrm>
            <a:off x="2047211" y="6744797"/>
            <a:ext cx="6216650" cy="237757"/>
          </a:xfrm>
          <a:prstGeom prst="rect">
            <a:avLst/>
          </a:prstGeom>
        </p:spPr>
        <p:txBody>
          <a:bodyPr>
            <a:spAutoFit/>
          </a:bodyPr>
          <a:lstStyle/>
          <a:p>
            <a:pPr>
              <a:lnSpc>
                <a:spcPct val="90000"/>
              </a:lnSpc>
              <a:spcAft>
                <a:spcPts val="600"/>
              </a:spcAft>
            </a:pPr>
            <a:r>
              <a:rPr lang="en-US" sz="1050" b="1" dirty="0">
                <a:gradFill>
                  <a:gsLst>
                    <a:gs pos="2917">
                      <a:schemeClr val="tx1"/>
                    </a:gs>
                    <a:gs pos="30000">
                      <a:schemeClr val="tx1"/>
                    </a:gs>
                  </a:gsLst>
                  <a:lin ang="5400000" scaled="0"/>
                </a:gradFill>
              </a:rPr>
              <a:t>Reference: </a:t>
            </a:r>
            <a:r>
              <a:rPr lang="en-US" sz="1050" b="1" dirty="0" smtClean="0">
                <a:gradFill>
                  <a:gsLst>
                    <a:gs pos="2917">
                      <a:schemeClr val="tx1"/>
                    </a:gs>
                    <a:gs pos="30000">
                      <a:schemeClr val="tx1"/>
                    </a:gs>
                  </a:gsLst>
                  <a:lin ang="5400000" scaled="0"/>
                </a:gradFill>
                <a:hlinkClick r:id="rId3"/>
              </a:rPr>
              <a:t>Understanding the State of your Cluster Shared Volumes in Windows Server 2012 R2</a:t>
            </a:r>
            <a:endParaRPr lang="en-US" sz="1050" b="1"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70698720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Demo</a:t>
            </a:r>
            <a:br>
              <a:rPr lang="en-US" dirty="0" smtClean="0"/>
            </a:br>
            <a:r>
              <a:rPr lang="en-US" dirty="0"/>
              <a:t/>
            </a:r>
            <a:br>
              <a:rPr lang="en-US" dirty="0"/>
            </a:br>
            <a:r>
              <a:rPr lang="en-US" dirty="0" smtClean="0"/>
              <a:t>Configuring </a:t>
            </a:r>
            <a:br>
              <a:rPr lang="en-US" dirty="0" smtClean="0"/>
            </a:br>
            <a:r>
              <a:rPr lang="en-US" dirty="0" smtClean="0"/>
              <a:t>Cluster Shared Volumes</a:t>
            </a:r>
            <a:br>
              <a:rPr lang="en-US" dirty="0" smtClean="0"/>
            </a:br>
            <a:endParaRPr lang="en-US" dirty="0"/>
          </a:p>
        </p:txBody>
      </p:sp>
    </p:spTree>
    <p:extLst>
      <p:ext uri="{BB962C8B-B14F-4D97-AF65-F5344CB8AC3E}">
        <p14:creationId xmlns:p14="http://schemas.microsoft.com/office/powerpoint/2010/main" val="39942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6219825" y="0"/>
            <a:ext cx="6216650" cy="6994525"/>
          </a:xfrm>
        </p:spPr>
      </p:sp>
      <p:sp>
        <p:nvSpPr>
          <p:cNvPr id="3" name="Title 2"/>
          <p:cNvSpPr>
            <a:spLocks noGrp="1"/>
          </p:cNvSpPr>
          <p:nvPr>
            <p:ph type="title"/>
          </p:nvPr>
        </p:nvSpPr>
        <p:spPr/>
        <p:txBody>
          <a:bodyPr/>
          <a:lstStyle/>
          <a:p>
            <a:pPr algn="ctr"/>
            <a:r>
              <a:rPr lang="en-US" dirty="0" smtClean="0"/>
              <a:t>Value of Deploying </a:t>
            </a:r>
            <a:br>
              <a:rPr lang="en-US" dirty="0" smtClean="0"/>
            </a:br>
            <a:r>
              <a:rPr lang="en-US" dirty="0" smtClean="0"/>
              <a:t>SQL Server with CSV</a:t>
            </a:r>
            <a:endParaRPr lang="en-US" dirty="0"/>
          </a:p>
        </p:txBody>
      </p:sp>
    </p:spTree>
    <p:extLst>
      <p:ext uri="{BB962C8B-B14F-4D97-AF65-F5344CB8AC3E}">
        <p14:creationId xmlns:p14="http://schemas.microsoft.com/office/powerpoint/2010/main" val="237413468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 y="295274"/>
            <a:ext cx="12041966" cy="917575"/>
          </a:xfrm>
        </p:spPr>
        <p:txBody>
          <a:bodyPr>
            <a:normAutofit fontScale="90000"/>
          </a:bodyPr>
          <a:lstStyle/>
          <a:p>
            <a:r>
              <a:rPr sz="5000" dirty="0" smtClean="0"/>
              <a:t>Challenges with your SQL Server deployment today</a:t>
            </a:r>
            <a:r>
              <a:rPr sz="5000" dirty="0"/>
              <a:t/>
            </a:r>
            <a:br>
              <a:rPr sz="5000" dirty="0"/>
            </a:br>
            <a:endParaRPr lang="en-US" sz="4100" dirty="0">
              <a:solidFill>
                <a:schemeClr val="tx2"/>
              </a:solidFill>
            </a:endParaRPr>
          </a:p>
        </p:txBody>
      </p:sp>
      <p:sp>
        <p:nvSpPr>
          <p:cNvPr id="4" name="Rectangle 3"/>
          <p:cNvSpPr/>
          <p:nvPr/>
        </p:nvSpPr>
        <p:spPr bwMode="auto">
          <a:xfrm>
            <a:off x="731837" y="2049462"/>
            <a:ext cx="2242738" cy="1811402"/>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t"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Manageability</a:t>
            </a:r>
          </a:p>
          <a:p>
            <a:pPr defTabSz="932472" fontAlgn="base">
              <a:spcBef>
                <a:spcPct val="0"/>
              </a:spcBef>
              <a:spcAft>
                <a:spcPct val="0"/>
              </a:spcAft>
            </a:pP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r>
              <a:rPr lang="en-US" sz="2000" dirty="0">
                <a:gradFill>
                  <a:gsLst>
                    <a:gs pos="0">
                      <a:srgbClr val="FFFFFF"/>
                    </a:gs>
                    <a:gs pos="100000">
                      <a:srgbClr val="FFFFFF"/>
                    </a:gs>
                  </a:gsLst>
                  <a:lin ang="5400000" scaled="0"/>
                </a:gradFill>
              </a:rPr>
              <a:t>Multi-path and </a:t>
            </a:r>
            <a:r>
              <a:rPr lang="en-US" sz="2000" dirty="0" smtClean="0">
                <a:gradFill>
                  <a:gsLst>
                    <a:gs pos="0">
                      <a:srgbClr val="FFFFFF"/>
                    </a:gs>
                    <a:gs pos="100000">
                      <a:srgbClr val="FFFFFF"/>
                    </a:gs>
                  </a:gsLst>
                  <a:lin ang="5400000" scaled="0"/>
                </a:gradFill>
              </a:rPr>
              <a:t>masking </a:t>
            </a:r>
            <a:r>
              <a:rPr lang="en-US" sz="2000" dirty="0">
                <a:gradFill>
                  <a:gsLst>
                    <a:gs pos="0">
                      <a:srgbClr val="FFFFFF"/>
                    </a:gs>
                    <a:gs pos="100000">
                      <a:srgbClr val="FFFFFF"/>
                    </a:gs>
                  </a:gsLst>
                  <a:lin ang="5400000" scaled="0"/>
                </a:gradFill>
              </a:rPr>
              <a:t>of large numbers of </a:t>
            </a:r>
            <a:r>
              <a:rPr lang="en-US" sz="2000" dirty="0" smtClean="0">
                <a:gradFill>
                  <a:gsLst>
                    <a:gs pos="0">
                      <a:srgbClr val="FFFFFF"/>
                    </a:gs>
                    <a:gs pos="100000">
                      <a:srgbClr val="FFFFFF"/>
                    </a:gs>
                  </a:gsLst>
                  <a:lin ang="5400000" scaled="0"/>
                </a:gradFill>
              </a:rPr>
              <a:t>LUNs</a:t>
            </a: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731837" y="4144466"/>
            <a:ext cx="2242738" cy="1811402"/>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t"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Capacity</a:t>
            </a:r>
          </a:p>
          <a:p>
            <a:pPr defTabSz="932472" fontAlgn="base">
              <a:spcBef>
                <a:spcPct val="0"/>
              </a:spcBef>
              <a:spcAft>
                <a:spcPct val="0"/>
              </a:spcAft>
            </a:pP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r>
              <a:rPr lang="en-US" sz="2000" dirty="0">
                <a:gradFill>
                  <a:gsLst>
                    <a:gs pos="0">
                      <a:srgbClr val="FFFFFF"/>
                    </a:gs>
                    <a:gs pos="100000">
                      <a:srgbClr val="FFFFFF"/>
                    </a:gs>
                  </a:gsLst>
                  <a:lin ang="5400000" scaled="0"/>
                </a:gradFill>
              </a:rPr>
              <a:t>Poor SAN space utilization</a:t>
            </a:r>
          </a:p>
        </p:txBody>
      </p:sp>
      <p:sp>
        <p:nvSpPr>
          <p:cNvPr id="7" name="Rectangle 6"/>
          <p:cNvSpPr/>
          <p:nvPr/>
        </p:nvSpPr>
        <p:spPr bwMode="auto">
          <a:xfrm>
            <a:off x="9411334" y="4118203"/>
            <a:ext cx="2242738" cy="1811402"/>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t"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Scalability</a:t>
            </a:r>
          </a:p>
          <a:p>
            <a:pPr defTabSz="932472" fontAlgn="base">
              <a:spcBef>
                <a:spcPct val="0"/>
              </a:spcBef>
              <a:spcAft>
                <a:spcPct val="0"/>
              </a:spcAft>
            </a:pPr>
            <a:endParaRPr lang="en-US" sz="2000" b="1" dirty="0">
              <a:gradFill>
                <a:gsLst>
                  <a:gs pos="0">
                    <a:srgbClr val="FFFFFF"/>
                  </a:gs>
                  <a:gs pos="100000">
                    <a:srgbClr val="FFFFFF"/>
                  </a:gs>
                </a:gsLst>
                <a:lin ang="5400000" scaled="0"/>
              </a:gradFill>
            </a:endParaRPr>
          </a:p>
          <a:p>
            <a:pPr algn="ctr" defTabSz="932472" fontAlgn="base">
              <a:spcBef>
                <a:spcPct val="0"/>
              </a:spcBef>
              <a:spcAft>
                <a:spcPct val="0"/>
              </a:spcAft>
            </a:pPr>
            <a:r>
              <a:rPr lang="en-US" sz="2000" dirty="0">
                <a:gradFill>
                  <a:gsLst>
                    <a:gs pos="0">
                      <a:srgbClr val="FFFFFF"/>
                    </a:gs>
                    <a:gs pos="100000">
                      <a:srgbClr val="FFFFFF"/>
                    </a:gs>
                  </a:gsLst>
                  <a:lin ang="5400000" scaled="0"/>
                </a:gradFill>
              </a:rPr>
              <a:t>L</a:t>
            </a:r>
            <a:r>
              <a:rPr lang="en-US" sz="2000" dirty="0" smtClean="0">
                <a:gradFill>
                  <a:gsLst>
                    <a:gs pos="0">
                      <a:srgbClr val="FFFFFF"/>
                    </a:gs>
                    <a:gs pos="100000">
                      <a:srgbClr val="FFFFFF"/>
                    </a:gs>
                  </a:gsLst>
                  <a:lin ang="5400000" scaled="0"/>
                </a:gradFill>
              </a:rPr>
              <a:t>imited to ~</a:t>
            </a:r>
            <a:r>
              <a:rPr lang="en-US" sz="2000" b="1" u="sng" dirty="0" smtClean="0">
                <a:gradFill>
                  <a:gsLst>
                    <a:gs pos="0">
                      <a:srgbClr val="FFFFFF"/>
                    </a:gs>
                    <a:gs pos="100000">
                      <a:srgbClr val="FFFFFF"/>
                    </a:gs>
                  </a:gsLst>
                  <a:lin ang="5400000" scaled="0"/>
                </a:gradFill>
              </a:rPr>
              <a:t>24</a:t>
            </a:r>
            <a:r>
              <a:rPr lang="en-US" sz="2000" dirty="0" smtClean="0">
                <a:gradFill>
                  <a:gsLst>
                    <a:gs pos="0">
                      <a:srgbClr val="FFFFFF"/>
                    </a:gs>
                    <a:gs pos="100000">
                      <a:srgbClr val="FFFFFF"/>
                    </a:gs>
                  </a:gsLst>
                  <a:lin ang="5400000" scaled="0"/>
                </a:gradFill>
              </a:rPr>
              <a:t> SQL instances</a:t>
            </a: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9418637" y="2049462"/>
            <a:ext cx="2242738" cy="1811402"/>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t"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Flexibility</a:t>
            </a:r>
          </a:p>
          <a:p>
            <a:pPr defTabSz="932472" fontAlgn="base">
              <a:spcBef>
                <a:spcPct val="0"/>
              </a:spcBef>
              <a:spcAft>
                <a:spcPct val="0"/>
              </a:spcAft>
            </a:pP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 LUN per SQL instance</a:t>
            </a:r>
            <a:endParaRPr lang="en-US" sz="2000" dirty="0">
              <a:gradFill>
                <a:gsLst>
                  <a:gs pos="0">
                    <a:srgbClr val="FFFFFF"/>
                  </a:gs>
                  <a:gs pos="100000">
                    <a:srgbClr val="FFFFFF"/>
                  </a:gs>
                </a:gsLst>
                <a:lin ang="5400000" scaled="0"/>
              </a:gradFill>
            </a:endParaRPr>
          </a:p>
        </p:txBody>
      </p:sp>
      <p:pic>
        <p:nvPicPr>
          <p:cNvPr id="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644086" y="2615839"/>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5699377" y="2615839"/>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785095" y="2615839"/>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3870838" y="2158705"/>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1" idx="0"/>
          </p:cNvCxnSpPr>
          <p:nvPr/>
        </p:nvCxnSpPr>
        <p:spPr>
          <a:xfrm>
            <a:off x="7069446" y="2166642"/>
            <a:ext cx="0" cy="44919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83729" y="2158705"/>
            <a:ext cx="0" cy="60951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9" idx="0"/>
          </p:cNvCxnSpPr>
          <p:nvPr/>
        </p:nvCxnSpPr>
        <p:spPr>
          <a:xfrm>
            <a:off x="4928437" y="2158705"/>
            <a:ext cx="0" cy="45713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985747" y="3577815"/>
            <a:ext cx="144231" cy="8883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41753" y="3577815"/>
            <a:ext cx="595730" cy="89572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754668" y="3548097"/>
            <a:ext cx="413953" cy="9254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Flowchart: Magnetic Disk 20"/>
          <p:cNvSpPr/>
          <p:nvPr/>
        </p:nvSpPr>
        <p:spPr bwMode="auto">
          <a:xfrm>
            <a:off x="4549258" y="4456905"/>
            <a:ext cx="3382446" cy="1331955"/>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a:endParaRPr lang="en-US" sz="2000" dirty="0" smtClean="0">
              <a:solidFill>
                <a:srgbClr val="FFFFFF">
                  <a:alpha val="98824"/>
                </a:srgbClr>
              </a:solidFill>
              <a:latin typeface="Segoe UI" pitchFamily="34" charset="0"/>
              <a:ea typeface="Segoe UI" pitchFamily="34" charset="0"/>
              <a:cs typeface="Segoe UI" pitchFamily="34" charset="0"/>
            </a:endParaRPr>
          </a:p>
        </p:txBody>
      </p:sp>
      <p:cxnSp>
        <p:nvCxnSpPr>
          <p:cNvPr id="24" name="Straight Connector 23"/>
          <p:cNvCxnSpPr/>
          <p:nvPr/>
        </p:nvCxnSpPr>
        <p:spPr>
          <a:xfrm>
            <a:off x="3940521" y="2049462"/>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139129" y="2057399"/>
            <a:ext cx="1792" cy="6778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998120" y="2049462"/>
            <a:ext cx="9201" cy="7187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74121" y="2053727"/>
            <a:ext cx="1792" cy="6778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8"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4959015" y="2782693"/>
            <a:ext cx="432376" cy="428182"/>
          </a:xfrm>
          <a:prstGeom prst="rect">
            <a:avLst/>
          </a:prstGeom>
          <a:noFill/>
        </p:spPr>
      </p:pic>
      <p:pic>
        <p:nvPicPr>
          <p:cNvPr id="29"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6026834" y="2792233"/>
            <a:ext cx="432376" cy="428182"/>
          </a:xfrm>
          <a:prstGeom prst="rect">
            <a:avLst/>
          </a:prstGeom>
          <a:noFill/>
        </p:spPr>
      </p:pic>
      <p:pic>
        <p:nvPicPr>
          <p:cNvPr id="30"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7070485" y="2766060"/>
            <a:ext cx="432376" cy="428182"/>
          </a:xfrm>
          <a:prstGeom prst="rect">
            <a:avLst/>
          </a:prstGeom>
          <a:noFill/>
        </p:spPr>
      </p:pic>
      <p:grpSp>
        <p:nvGrpSpPr>
          <p:cNvPr id="102" name="Group 101"/>
          <p:cNvGrpSpPr/>
          <p:nvPr/>
        </p:nvGrpSpPr>
        <p:grpSpPr>
          <a:xfrm>
            <a:off x="4681484" y="4960671"/>
            <a:ext cx="497743" cy="670192"/>
            <a:chOff x="4681484" y="4960671"/>
            <a:chExt cx="497743" cy="670192"/>
          </a:xfrm>
        </p:grpSpPr>
        <p:sp>
          <p:nvSpPr>
            <p:cNvPr id="39" name="Rounded Rectangle 38"/>
            <p:cNvSpPr/>
            <p:nvPr/>
          </p:nvSpPr>
          <p:spPr bwMode="auto">
            <a:xfrm>
              <a:off x="4706021" y="4960671"/>
              <a:ext cx="370605" cy="670192"/>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pic>
          <p:nvPicPr>
            <p:cNvPr id="40" name="Picture 18" descr="Database blue"/>
            <p:cNvPicPr>
              <a:picLocks noChangeAspect="1" noChangeArrowheads="1"/>
            </p:cNvPicPr>
            <p:nvPr/>
          </p:nvPicPr>
          <p:blipFill>
            <a:blip r:embed="rId4" cstate="print"/>
            <a:srcRect/>
            <a:stretch>
              <a:fillRect/>
            </a:stretch>
          </p:blipFill>
          <p:spPr bwMode="auto">
            <a:xfrm>
              <a:off x="4742992" y="4979159"/>
              <a:ext cx="298722" cy="257750"/>
            </a:xfrm>
            <a:prstGeom prst="rect">
              <a:avLst/>
            </a:prstGeom>
            <a:noFill/>
          </p:spPr>
        </p:pic>
        <p:sp>
          <p:nvSpPr>
            <p:cNvPr id="41" name="TextBox 40"/>
            <p:cNvSpPr txBox="1"/>
            <p:nvPr/>
          </p:nvSpPr>
          <p:spPr>
            <a:xfrm>
              <a:off x="4681484" y="5229600"/>
              <a:ext cx="497743" cy="374846"/>
            </a:xfrm>
            <a:prstGeom prst="rect">
              <a:avLst/>
            </a:prstGeom>
          </p:spPr>
          <p:txBody>
            <a:bodyPr wrap="square" rtlCol="0">
              <a:spAutoFit/>
            </a:bodyPr>
            <a:lstStyle/>
            <a:p>
              <a:r>
                <a:rPr lang="en-US" sz="918" dirty="0" smtClean="0"/>
                <a:t> DB1</a:t>
              </a:r>
            </a:p>
            <a:p>
              <a:r>
                <a:rPr lang="en-US" sz="918" dirty="0" smtClean="0"/>
                <a:t>LUN1</a:t>
              </a:r>
              <a:endParaRPr lang="en-US" sz="2040" dirty="0"/>
            </a:p>
          </p:txBody>
        </p:sp>
      </p:grpSp>
      <p:sp>
        <p:nvSpPr>
          <p:cNvPr id="87" name="TextBox 86"/>
          <p:cNvSpPr txBox="1"/>
          <p:nvPr/>
        </p:nvSpPr>
        <p:spPr>
          <a:xfrm>
            <a:off x="6432170" y="4635655"/>
            <a:ext cx="598241" cy="769441"/>
          </a:xfrm>
          <a:prstGeom prst="rect">
            <a:avLst/>
          </a:prstGeom>
        </p:spPr>
        <p:txBody>
          <a:bodyPr wrap="none" rtlCol="0">
            <a:spAutoFit/>
          </a:bodyPr>
          <a:lstStyle/>
          <a:p>
            <a:r>
              <a:rPr lang="en-US" sz="4400" dirty="0" smtClean="0"/>
              <a:t>…</a:t>
            </a:r>
            <a:endParaRPr lang="en-US" sz="4400" dirty="0"/>
          </a:p>
        </p:txBody>
      </p:sp>
      <p:sp>
        <p:nvSpPr>
          <p:cNvPr id="92" name="TextBox 91"/>
          <p:cNvSpPr txBox="1"/>
          <p:nvPr/>
        </p:nvSpPr>
        <p:spPr>
          <a:xfrm>
            <a:off x="6324153" y="2450974"/>
            <a:ext cx="598241" cy="769441"/>
          </a:xfrm>
          <a:prstGeom prst="rect">
            <a:avLst/>
          </a:prstGeom>
        </p:spPr>
        <p:txBody>
          <a:bodyPr wrap="none" rtlCol="0">
            <a:spAutoFit/>
          </a:bodyPr>
          <a:lstStyle/>
          <a:p>
            <a:r>
              <a:rPr lang="en-US" sz="4400" dirty="0" smtClean="0"/>
              <a:t>…</a:t>
            </a:r>
            <a:endParaRPr lang="en-US" sz="4400" dirty="0"/>
          </a:p>
        </p:txBody>
      </p:sp>
      <p:sp>
        <p:nvSpPr>
          <p:cNvPr id="93" name="TextBox 92"/>
          <p:cNvSpPr txBox="1"/>
          <p:nvPr/>
        </p:nvSpPr>
        <p:spPr>
          <a:xfrm>
            <a:off x="7307167" y="2856297"/>
            <a:ext cx="759702" cy="233590"/>
          </a:xfrm>
          <a:prstGeom prst="rect">
            <a:avLst/>
          </a:prstGeom>
        </p:spPr>
        <p:txBody>
          <a:bodyPr wrap="square" rtlCol="0">
            <a:spAutoFit/>
          </a:bodyPr>
          <a:lstStyle/>
          <a:p>
            <a:r>
              <a:rPr lang="en-US" sz="918" dirty="0" smtClean="0"/>
              <a:t>12</a:t>
            </a:r>
            <a:endParaRPr lang="en-US" sz="2040" dirty="0"/>
          </a:p>
        </p:txBody>
      </p:sp>
      <p:sp>
        <p:nvSpPr>
          <p:cNvPr id="95" name="TextBox 94"/>
          <p:cNvSpPr txBox="1"/>
          <p:nvPr/>
        </p:nvSpPr>
        <p:spPr>
          <a:xfrm>
            <a:off x="6245473" y="2884471"/>
            <a:ext cx="759702" cy="233590"/>
          </a:xfrm>
          <a:prstGeom prst="rect">
            <a:avLst/>
          </a:prstGeom>
        </p:spPr>
        <p:txBody>
          <a:bodyPr wrap="square" rtlCol="0">
            <a:spAutoFit/>
          </a:bodyPr>
          <a:lstStyle/>
          <a:p>
            <a:r>
              <a:rPr lang="en-US" sz="918" dirty="0" smtClean="0"/>
              <a:t>2</a:t>
            </a:r>
            <a:endParaRPr lang="en-US" sz="2040" dirty="0"/>
          </a:p>
        </p:txBody>
      </p:sp>
      <p:sp>
        <p:nvSpPr>
          <p:cNvPr id="96" name="TextBox 95"/>
          <p:cNvSpPr txBox="1"/>
          <p:nvPr/>
        </p:nvSpPr>
        <p:spPr>
          <a:xfrm>
            <a:off x="5189738" y="2870646"/>
            <a:ext cx="759702" cy="233590"/>
          </a:xfrm>
          <a:prstGeom prst="rect">
            <a:avLst/>
          </a:prstGeom>
        </p:spPr>
        <p:txBody>
          <a:bodyPr wrap="square" rtlCol="0">
            <a:spAutoFit/>
          </a:bodyPr>
          <a:lstStyle/>
          <a:p>
            <a:r>
              <a:rPr lang="en-US" sz="918" dirty="0"/>
              <a:t>1</a:t>
            </a:r>
            <a:endParaRPr lang="en-US" sz="2040" dirty="0"/>
          </a:p>
        </p:txBody>
      </p:sp>
      <p:grpSp>
        <p:nvGrpSpPr>
          <p:cNvPr id="103" name="Group 102"/>
          <p:cNvGrpSpPr/>
          <p:nvPr/>
        </p:nvGrpSpPr>
        <p:grpSpPr>
          <a:xfrm>
            <a:off x="5094597" y="4963176"/>
            <a:ext cx="497743" cy="670192"/>
            <a:chOff x="4681484" y="4960671"/>
            <a:chExt cx="497743" cy="670192"/>
          </a:xfrm>
        </p:grpSpPr>
        <p:sp>
          <p:nvSpPr>
            <p:cNvPr id="104" name="Rounded Rectangle 103"/>
            <p:cNvSpPr/>
            <p:nvPr/>
          </p:nvSpPr>
          <p:spPr bwMode="auto">
            <a:xfrm>
              <a:off x="4706021" y="4960671"/>
              <a:ext cx="370605" cy="670192"/>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pic>
          <p:nvPicPr>
            <p:cNvPr id="105" name="Picture 18" descr="Database blue"/>
            <p:cNvPicPr>
              <a:picLocks noChangeAspect="1" noChangeArrowheads="1"/>
            </p:cNvPicPr>
            <p:nvPr/>
          </p:nvPicPr>
          <p:blipFill>
            <a:blip r:embed="rId4" cstate="print"/>
            <a:srcRect/>
            <a:stretch>
              <a:fillRect/>
            </a:stretch>
          </p:blipFill>
          <p:spPr bwMode="auto">
            <a:xfrm>
              <a:off x="4742992" y="4979159"/>
              <a:ext cx="298722" cy="257750"/>
            </a:xfrm>
            <a:prstGeom prst="rect">
              <a:avLst/>
            </a:prstGeom>
            <a:noFill/>
          </p:spPr>
        </p:pic>
        <p:sp>
          <p:nvSpPr>
            <p:cNvPr id="106" name="TextBox 105"/>
            <p:cNvSpPr txBox="1"/>
            <p:nvPr/>
          </p:nvSpPr>
          <p:spPr>
            <a:xfrm>
              <a:off x="4681484" y="5229600"/>
              <a:ext cx="497743" cy="374846"/>
            </a:xfrm>
            <a:prstGeom prst="rect">
              <a:avLst/>
            </a:prstGeom>
          </p:spPr>
          <p:txBody>
            <a:bodyPr wrap="square" rtlCol="0">
              <a:spAutoFit/>
            </a:bodyPr>
            <a:lstStyle/>
            <a:p>
              <a:r>
                <a:rPr lang="en-US" sz="918" dirty="0" smtClean="0"/>
                <a:t> Log1</a:t>
              </a:r>
            </a:p>
            <a:p>
              <a:r>
                <a:rPr lang="en-US" sz="918" dirty="0" smtClean="0"/>
                <a:t>LUN2</a:t>
              </a:r>
              <a:endParaRPr lang="en-US" sz="2040" dirty="0"/>
            </a:p>
          </p:txBody>
        </p:sp>
      </p:grpSp>
      <p:grpSp>
        <p:nvGrpSpPr>
          <p:cNvPr id="107" name="Group 106"/>
          <p:cNvGrpSpPr/>
          <p:nvPr/>
        </p:nvGrpSpPr>
        <p:grpSpPr>
          <a:xfrm>
            <a:off x="5530877" y="4959651"/>
            <a:ext cx="497743" cy="670192"/>
            <a:chOff x="4681484" y="4960671"/>
            <a:chExt cx="497743" cy="670192"/>
          </a:xfrm>
        </p:grpSpPr>
        <p:sp>
          <p:nvSpPr>
            <p:cNvPr id="108" name="Rounded Rectangle 107"/>
            <p:cNvSpPr/>
            <p:nvPr/>
          </p:nvSpPr>
          <p:spPr bwMode="auto">
            <a:xfrm>
              <a:off x="4706021" y="4960671"/>
              <a:ext cx="370605" cy="670192"/>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pic>
          <p:nvPicPr>
            <p:cNvPr id="109" name="Picture 18" descr="Database blue"/>
            <p:cNvPicPr>
              <a:picLocks noChangeAspect="1" noChangeArrowheads="1"/>
            </p:cNvPicPr>
            <p:nvPr/>
          </p:nvPicPr>
          <p:blipFill>
            <a:blip r:embed="rId4" cstate="print"/>
            <a:srcRect/>
            <a:stretch>
              <a:fillRect/>
            </a:stretch>
          </p:blipFill>
          <p:spPr bwMode="auto">
            <a:xfrm>
              <a:off x="4742992" y="4979159"/>
              <a:ext cx="298722" cy="257750"/>
            </a:xfrm>
            <a:prstGeom prst="rect">
              <a:avLst/>
            </a:prstGeom>
            <a:noFill/>
          </p:spPr>
        </p:pic>
        <p:sp>
          <p:nvSpPr>
            <p:cNvPr id="110" name="TextBox 109"/>
            <p:cNvSpPr txBox="1"/>
            <p:nvPr/>
          </p:nvSpPr>
          <p:spPr>
            <a:xfrm>
              <a:off x="4681484" y="5229600"/>
              <a:ext cx="497743" cy="374846"/>
            </a:xfrm>
            <a:prstGeom prst="rect">
              <a:avLst/>
            </a:prstGeom>
          </p:spPr>
          <p:txBody>
            <a:bodyPr wrap="square" rtlCol="0">
              <a:spAutoFit/>
            </a:bodyPr>
            <a:lstStyle/>
            <a:p>
              <a:r>
                <a:rPr lang="en-US" sz="918" dirty="0" smtClean="0"/>
                <a:t> DB2</a:t>
              </a:r>
            </a:p>
            <a:p>
              <a:r>
                <a:rPr lang="en-US" sz="918" dirty="0" smtClean="0"/>
                <a:t>LUN3</a:t>
              </a:r>
              <a:endParaRPr lang="en-US" sz="2040" dirty="0"/>
            </a:p>
          </p:txBody>
        </p:sp>
      </p:grpSp>
      <p:grpSp>
        <p:nvGrpSpPr>
          <p:cNvPr id="113" name="Group 112"/>
          <p:cNvGrpSpPr/>
          <p:nvPr/>
        </p:nvGrpSpPr>
        <p:grpSpPr>
          <a:xfrm>
            <a:off x="5943537" y="4959651"/>
            <a:ext cx="497743" cy="670192"/>
            <a:chOff x="4681484" y="4960671"/>
            <a:chExt cx="497743" cy="670192"/>
          </a:xfrm>
        </p:grpSpPr>
        <p:sp>
          <p:nvSpPr>
            <p:cNvPr id="114" name="Rounded Rectangle 113"/>
            <p:cNvSpPr/>
            <p:nvPr/>
          </p:nvSpPr>
          <p:spPr bwMode="auto">
            <a:xfrm>
              <a:off x="4706021" y="4960671"/>
              <a:ext cx="370605" cy="670192"/>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pic>
          <p:nvPicPr>
            <p:cNvPr id="115" name="Picture 18" descr="Database blue"/>
            <p:cNvPicPr>
              <a:picLocks noChangeAspect="1" noChangeArrowheads="1"/>
            </p:cNvPicPr>
            <p:nvPr/>
          </p:nvPicPr>
          <p:blipFill>
            <a:blip r:embed="rId4" cstate="print"/>
            <a:srcRect/>
            <a:stretch>
              <a:fillRect/>
            </a:stretch>
          </p:blipFill>
          <p:spPr bwMode="auto">
            <a:xfrm>
              <a:off x="4742992" y="4979159"/>
              <a:ext cx="298722" cy="257750"/>
            </a:xfrm>
            <a:prstGeom prst="rect">
              <a:avLst/>
            </a:prstGeom>
            <a:noFill/>
          </p:spPr>
        </p:pic>
        <p:sp>
          <p:nvSpPr>
            <p:cNvPr id="116" name="TextBox 115"/>
            <p:cNvSpPr txBox="1"/>
            <p:nvPr/>
          </p:nvSpPr>
          <p:spPr>
            <a:xfrm>
              <a:off x="4681484" y="5229600"/>
              <a:ext cx="497743" cy="374846"/>
            </a:xfrm>
            <a:prstGeom prst="rect">
              <a:avLst/>
            </a:prstGeom>
          </p:spPr>
          <p:txBody>
            <a:bodyPr wrap="square" rtlCol="0">
              <a:spAutoFit/>
            </a:bodyPr>
            <a:lstStyle/>
            <a:p>
              <a:r>
                <a:rPr lang="en-US" sz="918" dirty="0" smtClean="0"/>
                <a:t> Log2</a:t>
              </a:r>
            </a:p>
            <a:p>
              <a:r>
                <a:rPr lang="en-US" sz="918" dirty="0" smtClean="0"/>
                <a:t>LUN4</a:t>
              </a:r>
              <a:endParaRPr lang="en-US" sz="2040" dirty="0"/>
            </a:p>
          </p:txBody>
        </p:sp>
      </p:grpSp>
      <p:grpSp>
        <p:nvGrpSpPr>
          <p:cNvPr id="117" name="Group 116"/>
          <p:cNvGrpSpPr/>
          <p:nvPr/>
        </p:nvGrpSpPr>
        <p:grpSpPr>
          <a:xfrm>
            <a:off x="6868451" y="4913654"/>
            <a:ext cx="561468" cy="670192"/>
            <a:chOff x="4617760" y="4960671"/>
            <a:chExt cx="561468" cy="670192"/>
          </a:xfrm>
        </p:grpSpPr>
        <p:sp>
          <p:nvSpPr>
            <p:cNvPr id="118" name="Rounded Rectangle 117"/>
            <p:cNvSpPr/>
            <p:nvPr/>
          </p:nvSpPr>
          <p:spPr bwMode="auto">
            <a:xfrm>
              <a:off x="4706021" y="4960671"/>
              <a:ext cx="370605" cy="670192"/>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pic>
          <p:nvPicPr>
            <p:cNvPr id="119" name="Picture 18" descr="Database blue"/>
            <p:cNvPicPr>
              <a:picLocks noChangeAspect="1" noChangeArrowheads="1"/>
            </p:cNvPicPr>
            <p:nvPr/>
          </p:nvPicPr>
          <p:blipFill>
            <a:blip r:embed="rId4" cstate="print"/>
            <a:srcRect/>
            <a:stretch>
              <a:fillRect/>
            </a:stretch>
          </p:blipFill>
          <p:spPr bwMode="auto">
            <a:xfrm>
              <a:off x="4742992" y="4979159"/>
              <a:ext cx="298722" cy="257750"/>
            </a:xfrm>
            <a:prstGeom prst="rect">
              <a:avLst/>
            </a:prstGeom>
            <a:noFill/>
          </p:spPr>
        </p:pic>
        <p:sp>
          <p:nvSpPr>
            <p:cNvPr id="120" name="TextBox 119"/>
            <p:cNvSpPr txBox="1"/>
            <p:nvPr/>
          </p:nvSpPr>
          <p:spPr>
            <a:xfrm>
              <a:off x="4617760" y="5229600"/>
              <a:ext cx="561468" cy="374846"/>
            </a:xfrm>
            <a:prstGeom prst="rect">
              <a:avLst/>
            </a:prstGeom>
          </p:spPr>
          <p:txBody>
            <a:bodyPr wrap="square" rtlCol="0">
              <a:spAutoFit/>
            </a:bodyPr>
            <a:lstStyle/>
            <a:p>
              <a:r>
                <a:rPr lang="en-US" sz="918" dirty="0" smtClean="0"/>
                <a:t> DB12</a:t>
              </a:r>
            </a:p>
            <a:p>
              <a:r>
                <a:rPr lang="en-US" sz="918" dirty="0" smtClean="0"/>
                <a:t>LUN23</a:t>
              </a:r>
              <a:endParaRPr lang="en-US" sz="2040" dirty="0"/>
            </a:p>
          </p:txBody>
        </p:sp>
      </p:grpSp>
      <p:grpSp>
        <p:nvGrpSpPr>
          <p:cNvPr id="121" name="Group 120"/>
          <p:cNvGrpSpPr/>
          <p:nvPr/>
        </p:nvGrpSpPr>
        <p:grpSpPr>
          <a:xfrm>
            <a:off x="7341905" y="4900793"/>
            <a:ext cx="551299" cy="670192"/>
            <a:chOff x="4642682" y="4960671"/>
            <a:chExt cx="551299" cy="670192"/>
          </a:xfrm>
        </p:grpSpPr>
        <p:sp>
          <p:nvSpPr>
            <p:cNvPr id="122" name="Rounded Rectangle 121"/>
            <p:cNvSpPr/>
            <p:nvPr/>
          </p:nvSpPr>
          <p:spPr bwMode="auto">
            <a:xfrm>
              <a:off x="4706021" y="4960671"/>
              <a:ext cx="370605" cy="670192"/>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pic>
          <p:nvPicPr>
            <p:cNvPr id="123" name="Picture 18" descr="Database blue"/>
            <p:cNvPicPr>
              <a:picLocks noChangeAspect="1" noChangeArrowheads="1"/>
            </p:cNvPicPr>
            <p:nvPr/>
          </p:nvPicPr>
          <p:blipFill>
            <a:blip r:embed="rId4" cstate="print"/>
            <a:srcRect/>
            <a:stretch>
              <a:fillRect/>
            </a:stretch>
          </p:blipFill>
          <p:spPr bwMode="auto">
            <a:xfrm>
              <a:off x="4742992" y="4979159"/>
              <a:ext cx="298722" cy="257750"/>
            </a:xfrm>
            <a:prstGeom prst="rect">
              <a:avLst/>
            </a:prstGeom>
            <a:noFill/>
          </p:spPr>
        </p:pic>
        <p:sp>
          <p:nvSpPr>
            <p:cNvPr id="124" name="TextBox 123"/>
            <p:cNvSpPr txBox="1"/>
            <p:nvPr/>
          </p:nvSpPr>
          <p:spPr>
            <a:xfrm>
              <a:off x="4642682" y="5242288"/>
              <a:ext cx="551299" cy="374846"/>
            </a:xfrm>
            <a:prstGeom prst="rect">
              <a:avLst/>
            </a:prstGeom>
          </p:spPr>
          <p:txBody>
            <a:bodyPr wrap="square" rtlCol="0">
              <a:spAutoFit/>
            </a:bodyPr>
            <a:lstStyle/>
            <a:p>
              <a:r>
                <a:rPr lang="en-US" sz="918" dirty="0" smtClean="0"/>
                <a:t> Log12</a:t>
              </a:r>
            </a:p>
            <a:p>
              <a:r>
                <a:rPr lang="en-US" sz="918" dirty="0" smtClean="0"/>
                <a:t>LUN24</a:t>
              </a:r>
              <a:endParaRPr lang="en-US" sz="2040" dirty="0"/>
            </a:p>
          </p:txBody>
        </p:sp>
      </p:grpSp>
    </p:spTree>
    <p:extLst>
      <p:ext uri="{BB962C8B-B14F-4D97-AF65-F5344CB8AC3E}">
        <p14:creationId xmlns:p14="http://schemas.microsoft.com/office/powerpoint/2010/main" val="266698697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Deploying Microsoft SQL Server 2014 with </a:t>
            </a:r>
            <a:br>
              <a:rPr lang="en-US" sz="4400" dirty="0" smtClean="0"/>
            </a:br>
            <a:r>
              <a:rPr lang="en-US" sz="4400" dirty="0" smtClean="0"/>
              <a:t>Cluster Shared Volumes</a:t>
            </a:r>
            <a:endParaRPr lang="en-US" sz="4400" dirty="0"/>
          </a:p>
        </p:txBody>
      </p:sp>
      <p:sp>
        <p:nvSpPr>
          <p:cNvPr id="3" name="Text Placeholder 2"/>
          <p:cNvSpPr>
            <a:spLocks noGrp="1"/>
          </p:cNvSpPr>
          <p:nvPr>
            <p:ph type="body" sz="quarter" idx="14"/>
          </p:nvPr>
        </p:nvSpPr>
        <p:spPr/>
        <p:txBody>
          <a:bodyPr/>
          <a:lstStyle/>
          <a:p>
            <a:r>
              <a:rPr lang="en-US" dirty="0" smtClean="0"/>
              <a:t>Subhasish Bhattacharya</a:t>
            </a:r>
          </a:p>
          <a:p>
            <a:r>
              <a:rPr lang="en-US" dirty="0" smtClean="0"/>
              <a:t>Program Manager</a:t>
            </a:r>
          </a:p>
          <a:p>
            <a:r>
              <a:rPr lang="en-US" dirty="0" smtClean="0"/>
              <a:t>Microsoft</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DCIM-B364</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427037" y="1621650"/>
            <a:ext cx="7679486" cy="604491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endParaRPr lang="en-US" sz="3600" dirty="0" smtClean="0">
              <a:solidFill>
                <a:schemeClr val="tx2"/>
              </a:solidFill>
            </a:endParaRPr>
          </a:p>
          <a:p>
            <a:pPr marL="0" lvl="0" indent="0">
              <a:buNone/>
            </a:pPr>
            <a:r>
              <a:rPr lang="en-US" sz="3600" dirty="0">
                <a:solidFill>
                  <a:schemeClr val="tx2"/>
                </a:solidFill>
              </a:rPr>
              <a:t>Simplified storage </a:t>
            </a:r>
            <a:r>
              <a:rPr lang="en-US" sz="3600" dirty="0" smtClean="0">
                <a:solidFill>
                  <a:schemeClr val="tx2"/>
                </a:solidFill>
              </a:rPr>
              <a:t>management</a:t>
            </a:r>
          </a:p>
          <a:p>
            <a:pPr marL="0" lvl="0" indent="0">
              <a:buNone/>
            </a:pPr>
            <a:endParaRPr lang="en-US" sz="2000" dirty="0"/>
          </a:p>
          <a:p>
            <a:pPr marL="0" lvl="0" indent="0">
              <a:buNone/>
            </a:pPr>
            <a:r>
              <a:rPr lang="en-US" sz="3600" dirty="0" smtClean="0">
                <a:solidFill>
                  <a:schemeClr val="tx2"/>
                </a:solidFill>
              </a:rPr>
              <a:t>Consolidation </a:t>
            </a:r>
            <a:r>
              <a:rPr lang="en-US" sz="3600" dirty="0">
                <a:solidFill>
                  <a:schemeClr val="tx2"/>
                </a:solidFill>
              </a:rPr>
              <a:t>of multiple instances onto </a:t>
            </a:r>
            <a:r>
              <a:rPr lang="en-US" sz="3600" dirty="0" smtClean="0">
                <a:solidFill>
                  <a:schemeClr val="tx2"/>
                </a:solidFill>
              </a:rPr>
              <a:t>single LUN </a:t>
            </a:r>
          </a:p>
          <a:p>
            <a:pPr marL="0" lvl="0" indent="0">
              <a:buNone/>
            </a:pPr>
            <a:r>
              <a:rPr lang="en-US" sz="2000" dirty="0" smtClean="0">
                <a:solidFill>
                  <a:schemeClr val="tx1"/>
                </a:solidFill>
              </a:rPr>
              <a:t>Better </a:t>
            </a:r>
            <a:r>
              <a:rPr lang="en-US" sz="2000" dirty="0">
                <a:solidFill>
                  <a:schemeClr val="tx1"/>
                </a:solidFill>
              </a:rPr>
              <a:t>capacity </a:t>
            </a:r>
            <a:r>
              <a:rPr lang="en-US" sz="2000" dirty="0" smtClean="0">
                <a:solidFill>
                  <a:schemeClr val="tx1"/>
                </a:solidFill>
              </a:rPr>
              <a:t>planning, </a:t>
            </a:r>
            <a:r>
              <a:rPr lang="en-US" sz="2000" dirty="0">
                <a:solidFill>
                  <a:schemeClr val="tx1"/>
                </a:solidFill>
              </a:rPr>
              <a:t>storage utilization</a:t>
            </a:r>
          </a:p>
          <a:p>
            <a:pPr marL="0" lvl="0" indent="0">
              <a:buNone/>
            </a:pPr>
            <a:endParaRPr lang="en-US" sz="2000" dirty="0" smtClean="0"/>
          </a:p>
          <a:p>
            <a:pPr marL="0" lvl="0" indent="0">
              <a:buNone/>
            </a:pPr>
            <a:r>
              <a:rPr lang="en-US" sz="3600" dirty="0" smtClean="0">
                <a:solidFill>
                  <a:schemeClr val="tx2"/>
                </a:solidFill>
              </a:rPr>
              <a:t>Addresses </a:t>
            </a:r>
            <a:r>
              <a:rPr lang="en-US" sz="3600" dirty="0">
                <a:solidFill>
                  <a:schemeClr val="tx2"/>
                </a:solidFill>
              </a:rPr>
              <a:t>drive letter </a:t>
            </a:r>
            <a:r>
              <a:rPr lang="en-US" sz="3600" dirty="0" smtClean="0">
                <a:solidFill>
                  <a:schemeClr val="tx2"/>
                </a:solidFill>
              </a:rPr>
              <a:t>limitations</a:t>
            </a:r>
          </a:p>
          <a:p>
            <a:pPr marL="0" lvl="0" indent="0">
              <a:buNone/>
            </a:pPr>
            <a:r>
              <a:rPr lang="en-US" sz="2000" dirty="0" smtClean="0">
                <a:solidFill>
                  <a:schemeClr val="tx1"/>
                </a:solidFill>
              </a:rPr>
              <a:t>Greater than 24 </a:t>
            </a:r>
            <a:r>
              <a:rPr lang="en-US" sz="2000" dirty="0">
                <a:solidFill>
                  <a:schemeClr val="tx1"/>
                </a:solidFill>
              </a:rPr>
              <a:t>SQL instances on </a:t>
            </a:r>
            <a:r>
              <a:rPr lang="en-US" sz="2000" dirty="0" smtClean="0">
                <a:solidFill>
                  <a:schemeClr val="tx1"/>
                </a:solidFill>
              </a:rPr>
              <a:t>single </a:t>
            </a:r>
            <a:r>
              <a:rPr lang="en-US" sz="2000" dirty="0">
                <a:solidFill>
                  <a:schemeClr val="tx1"/>
                </a:solidFill>
              </a:rPr>
              <a:t>cluster</a:t>
            </a:r>
          </a:p>
          <a:p>
            <a:pPr marL="0" lvl="0" indent="0">
              <a:buNone/>
            </a:pPr>
            <a:endParaRPr lang="en-US" sz="2000" dirty="0" smtClean="0"/>
          </a:p>
          <a:p>
            <a:pPr marL="0" indent="0">
              <a:buNone/>
            </a:pPr>
            <a:endParaRPr lang="en-US" sz="2000" dirty="0" smtClean="0">
              <a:solidFill>
                <a:schemeClr val="tx2"/>
              </a:solidFill>
            </a:endParaRPr>
          </a:p>
          <a:p>
            <a:pPr marL="0" indent="0">
              <a:buNone/>
            </a:pPr>
            <a:endParaRPr lang="en-US" sz="3600" dirty="0" smtClean="0">
              <a:solidFill>
                <a:schemeClr val="tx1">
                  <a:lumMod val="65000"/>
                </a:schemeClr>
              </a:solidFill>
            </a:endParaRPr>
          </a:p>
          <a:p>
            <a:pPr marL="0" lvl="0" indent="0">
              <a:buNone/>
            </a:pPr>
            <a:endParaRPr lang="en-US" sz="2000" dirty="0" smtClean="0"/>
          </a:p>
          <a:p>
            <a:pPr marL="0" indent="0">
              <a:buFontTx/>
              <a:buNone/>
            </a:pPr>
            <a:endParaRPr lang="en-US" sz="3600" dirty="0" smtClean="0">
              <a:solidFill>
                <a:schemeClr val="tx2"/>
              </a:solidFill>
            </a:endParaRPr>
          </a:p>
        </p:txBody>
      </p:sp>
      <p:sp>
        <p:nvSpPr>
          <p:cNvPr id="4" name="Title 3"/>
          <p:cNvSpPr>
            <a:spLocks noGrp="1"/>
          </p:cNvSpPr>
          <p:nvPr>
            <p:ph type="title"/>
          </p:nvPr>
        </p:nvSpPr>
        <p:spPr>
          <a:xfrm>
            <a:off x="274639" y="60913"/>
            <a:ext cx="11889564" cy="917575"/>
          </a:xfrm>
        </p:spPr>
        <p:txBody>
          <a:bodyPr/>
          <a:lstStyle/>
          <a:p>
            <a:r>
              <a:rPr lang="en-US" dirty="0" smtClean="0"/>
              <a:t>Value of Deploying SQL Server on CSV</a:t>
            </a:r>
            <a:endParaRPr lang="en-US" dirty="0"/>
          </a:p>
        </p:txBody>
      </p:sp>
      <p:sp>
        <p:nvSpPr>
          <p:cNvPr id="2" name="Rectangle 1"/>
          <p:cNvSpPr/>
          <p:nvPr/>
        </p:nvSpPr>
        <p:spPr>
          <a:xfrm>
            <a:off x="427037" y="906462"/>
            <a:ext cx="3315331" cy="707886"/>
          </a:xfrm>
          <a:prstGeom prst="rect">
            <a:avLst/>
          </a:prstGeom>
        </p:spPr>
        <p:txBody>
          <a:bodyPr wrap="none">
            <a:spAutoFit/>
          </a:bodyPr>
          <a:lstStyle/>
          <a:p>
            <a:r>
              <a:rPr lang="en-US" sz="4000" dirty="0">
                <a:solidFill>
                  <a:schemeClr val="tx2"/>
                </a:solidFill>
              </a:rPr>
              <a:t>Consolidation</a:t>
            </a:r>
          </a:p>
        </p:txBody>
      </p:sp>
      <p:pic>
        <p:nvPicPr>
          <p:cNvPr id="24"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175626" y="2680809"/>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230917" y="2680809"/>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316635" y="2680809"/>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Connector 35"/>
          <p:cNvCxnSpPr/>
          <p:nvPr/>
        </p:nvCxnSpPr>
        <p:spPr>
          <a:xfrm>
            <a:off x="7402378" y="2223675"/>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5" idx="0"/>
          </p:cNvCxnSpPr>
          <p:nvPr/>
        </p:nvCxnSpPr>
        <p:spPr>
          <a:xfrm>
            <a:off x="10600986" y="2231612"/>
            <a:ext cx="0" cy="44919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515269" y="2223675"/>
            <a:ext cx="0" cy="60951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24" idx="0"/>
          </p:cNvCxnSpPr>
          <p:nvPr/>
        </p:nvCxnSpPr>
        <p:spPr>
          <a:xfrm>
            <a:off x="8459977" y="2223675"/>
            <a:ext cx="0" cy="45713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517287" y="3642785"/>
            <a:ext cx="144231" cy="8883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573293" y="3642785"/>
            <a:ext cx="595730" cy="89572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0286208" y="3613067"/>
            <a:ext cx="413953" cy="9254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Flowchart: Magnetic Disk 42"/>
          <p:cNvSpPr/>
          <p:nvPr/>
        </p:nvSpPr>
        <p:spPr bwMode="auto">
          <a:xfrm>
            <a:off x="8080798" y="4521875"/>
            <a:ext cx="3382446" cy="1331955"/>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a:endParaRPr lang="en-US" sz="2000" dirty="0" smtClean="0">
              <a:solidFill>
                <a:srgbClr val="FFFFFF">
                  <a:alpha val="98824"/>
                </a:srgbClr>
              </a:solidFill>
              <a:latin typeface="Segoe UI" pitchFamily="34" charset="0"/>
              <a:ea typeface="Segoe UI" pitchFamily="34" charset="0"/>
              <a:cs typeface="Segoe UI" pitchFamily="34" charset="0"/>
            </a:endParaRPr>
          </a:p>
        </p:txBody>
      </p:sp>
      <p:cxnSp>
        <p:nvCxnSpPr>
          <p:cNvPr id="44" name="Straight Connector 43"/>
          <p:cNvCxnSpPr/>
          <p:nvPr/>
        </p:nvCxnSpPr>
        <p:spPr>
          <a:xfrm>
            <a:off x="7472061" y="2114432"/>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0670669" y="2122369"/>
            <a:ext cx="1792" cy="6778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529660" y="2114432"/>
            <a:ext cx="9201" cy="7187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605661" y="2118697"/>
            <a:ext cx="1792" cy="6778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8"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8490555" y="2847663"/>
            <a:ext cx="432376" cy="428182"/>
          </a:xfrm>
          <a:prstGeom prst="rect">
            <a:avLst/>
          </a:prstGeom>
          <a:noFill/>
        </p:spPr>
      </p:pic>
      <p:pic>
        <p:nvPicPr>
          <p:cNvPr id="49"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9558374" y="2857203"/>
            <a:ext cx="432376" cy="428182"/>
          </a:xfrm>
          <a:prstGeom prst="rect">
            <a:avLst/>
          </a:prstGeom>
          <a:noFill/>
        </p:spPr>
      </p:pic>
      <p:pic>
        <p:nvPicPr>
          <p:cNvPr id="50"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10602025" y="2831030"/>
            <a:ext cx="432376" cy="428182"/>
          </a:xfrm>
          <a:prstGeom prst="rect">
            <a:avLst/>
          </a:prstGeom>
          <a:noFill/>
        </p:spPr>
      </p:pic>
      <p:sp>
        <p:nvSpPr>
          <p:cNvPr id="70" name="Rounded Rectangle 69"/>
          <p:cNvSpPr/>
          <p:nvPr/>
        </p:nvSpPr>
        <p:spPr bwMode="auto">
          <a:xfrm>
            <a:off x="8237601" y="4999078"/>
            <a:ext cx="1475086" cy="709003"/>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grpSp>
        <p:nvGrpSpPr>
          <p:cNvPr id="3" name="Group 2"/>
          <p:cNvGrpSpPr/>
          <p:nvPr/>
        </p:nvGrpSpPr>
        <p:grpSpPr>
          <a:xfrm>
            <a:off x="8237600" y="4642864"/>
            <a:ext cx="1502039" cy="1085837"/>
            <a:chOff x="8237600" y="4642864"/>
            <a:chExt cx="1502039" cy="1085837"/>
          </a:xfrm>
        </p:grpSpPr>
        <p:pic>
          <p:nvPicPr>
            <p:cNvPr id="71" name="Picture 18" descr="Database blue"/>
            <p:cNvPicPr>
              <a:picLocks noChangeAspect="1" noChangeArrowheads="1"/>
            </p:cNvPicPr>
            <p:nvPr/>
          </p:nvPicPr>
          <p:blipFill>
            <a:blip r:embed="rId5" cstate="print"/>
            <a:srcRect/>
            <a:stretch>
              <a:fillRect/>
            </a:stretch>
          </p:blipFill>
          <p:spPr bwMode="auto">
            <a:xfrm>
              <a:off x="8274571" y="5044123"/>
              <a:ext cx="298723" cy="257750"/>
            </a:xfrm>
            <a:prstGeom prst="rect">
              <a:avLst/>
            </a:prstGeom>
            <a:noFill/>
          </p:spPr>
        </p:pic>
        <p:sp>
          <p:nvSpPr>
            <p:cNvPr id="72" name="TextBox 71"/>
            <p:cNvSpPr txBox="1"/>
            <p:nvPr/>
          </p:nvSpPr>
          <p:spPr>
            <a:xfrm>
              <a:off x="8237600" y="5294563"/>
              <a:ext cx="631958" cy="249883"/>
            </a:xfrm>
            <a:prstGeom prst="rect">
              <a:avLst/>
            </a:prstGeom>
          </p:spPr>
          <p:txBody>
            <a:bodyPr wrap="none" rtlCol="0">
              <a:spAutoFit/>
            </a:bodyPr>
            <a:lstStyle/>
            <a:p>
              <a:r>
                <a:rPr lang="en-US" sz="918" dirty="0" smtClean="0"/>
                <a:t>DB1</a:t>
              </a:r>
              <a:endParaRPr lang="en-US" sz="2040" dirty="0"/>
            </a:p>
          </p:txBody>
        </p:sp>
        <p:grpSp>
          <p:nvGrpSpPr>
            <p:cNvPr id="61" name="Group 60"/>
            <p:cNvGrpSpPr/>
            <p:nvPr/>
          </p:nvGrpSpPr>
          <p:grpSpPr>
            <a:xfrm>
              <a:off x="8594076" y="5036816"/>
              <a:ext cx="397866" cy="505003"/>
              <a:chOff x="10486639" y="6104689"/>
              <a:chExt cx="250487" cy="472075"/>
            </a:xfrm>
          </p:grpSpPr>
          <p:pic>
            <p:nvPicPr>
              <p:cNvPr id="65" name="Picture 18" descr="Database blue"/>
              <p:cNvPicPr>
                <a:picLocks noChangeAspect="1" noChangeArrowheads="1"/>
              </p:cNvPicPr>
              <p:nvPr/>
            </p:nvPicPr>
            <p:blipFill>
              <a:blip r:embed="rId5" cstate="print"/>
              <a:srcRect/>
              <a:stretch>
                <a:fillRect/>
              </a:stretch>
            </p:blipFill>
            <p:spPr bwMode="auto">
              <a:xfrm>
                <a:off x="10504377" y="6104689"/>
                <a:ext cx="188069" cy="240944"/>
              </a:xfrm>
              <a:prstGeom prst="rect">
                <a:avLst/>
              </a:prstGeom>
              <a:noFill/>
            </p:spPr>
          </p:pic>
          <p:sp>
            <p:nvSpPr>
              <p:cNvPr id="66" name="TextBox 65"/>
              <p:cNvSpPr txBox="1"/>
              <p:nvPr/>
            </p:nvSpPr>
            <p:spPr>
              <a:xfrm>
                <a:off x="10486639" y="6358405"/>
                <a:ext cx="250487" cy="218359"/>
              </a:xfrm>
              <a:prstGeom prst="rect">
                <a:avLst/>
              </a:prstGeom>
            </p:spPr>
            <p:txBody>
              <a:bodyPr wrap="none" rtlCol="0">
                <a:spAutoFit/>
              </a:bodyPr>
              <a:lstStyle/>
              <a:p>
                <a:r>
                  <a:rPr lang="en-US" sz="918" dirty="0" smtClean="0"/>
                  <a:t>DB2</a:t>
                </a:r>
                <a:endParaRPr lang="en-US" sz="2040" dirty="0"/>
              </a:p>
            </p:txBody>
          </p:sp>
        </p:grpSp>
        <p:grpSp>
          <p:nvGrpSpPr>
            <p:cNvPr id="55" name="Group 54"/>
            <p:cNvGrpSpPr/>
            <p:nvPr/>
          </p:nvGrpSpPr>
          <p:grpSpPr>
            <a:xfrm>
              <a:off x="9277652" y="5004081"/>
              <a:ext cx="461987" cy="521081"/>
              <a:chOff x="10123768" y="6097727"/>
              <a:chExt cx="290856" cy="487105"/>
            </a:xfrm>
          </p:grpSpPr>
          <p:pic>
            <p:nvPicPr>
              <p:cNvPr id="59" name="Picture 18" descr="Database blue"/>
              <p:cNvPicPr>
                <a:picLocks noChangeAspect="1" noChangeArrowheads="1"/>
              </p:cNvPicPr>
              <p:nvPr/>
            </p:nvPicPr>
            <p:blipFill>
              <a:blip r:embed="rId5" cstate="print"/>
              <a:srcRect/>
              <a:stretch>
                <a:fillRect/>
              </a:stretch>
            </p:blipFill>
            <p:spPr bwMode="auto">
              <a:xfrm>
                <a:off x="10147582" y="6097727"/>
                <a:ext cx="188069" cy="240944"/>
              </a:xfrm>
              <a:prstGeom prst="rect">
                <a:avLst/>
              </a:prstGeom>
              <a:noFill/>
            </p:spPr>
          </p:pic>
          <p:sp>
            <p:nvSpPr>
              <p:cNvPr id="60" name="TextBox 59"/>
              <p:cNvSpPr txBox="1"/>
              <p:nvPr/>
            </p:nvSpPr>
            <p:spPr>
              <a:xfrm>
                <a:off x="10123768" y="6366473"/>
                <a:ext cx="290856" cy="218359"/>
              </a:xfrm>
              <a:prstGeom prst="rect">
                <a:avLst/>
              </a:prstGeom>
            </p:spPr>
            <p:txBody>
              <a:bodyPr wrap="none" rtlCol="0">
                <a:spAutoFit/>
              </a:bodyPr>
              <a:lstStyle/>
              <a:p>
                <a:r>
                  <a:rPr lang="en-US" sz="918" dirty="0" smtClean="0"/>
                  <a:t>DB49</a:t>
                </a:r>
                <a:endParaRPr lang="en-US" sz="2040" dirty="0"/>
              </a:p>
            </p:txBody>
          </p:sp>
        </p:grpSp>
        <p:sp>
          <p:nvSpPr>
            <p:cNvPr id="54" name="TextBox 53"/>
            <p:cNvSpPr txBox="1"/>
            <p:nvPr/>
          </p:nvSpPr>
          <p:spPr>
            <a:xfrm>
              <a:off x="8835533" y="4642864"/>
              <a:ext cx="598241" cy="769441"/>
            </a:xfrm>
            <a:prstGeom prst="rect">
              <a:avLst/>
            </a:prstGeom>
          </p:spPr>
          <p:txBody>
            <a:bodyPr wrap="none" rtlCol="0">
              <a:spAutoFit/>
            </a:bodyPr>
            <a:lstStyle/>
            <a:p>
              <a:r>
                <a:rPr lang="en-US" sz="4400" dirty="0" smtClean="0"/>
                <a:t>…</a:t>
              </a:r>
              <a:endParaRPr lang="en-US" sz="4400" dirty="0"/>
            </a:p>
          </p:txBody>
        </p:sp>
        <p:sp>
          <p:nvSpPr>
            <p:cNvPr id="17" name="TextBox 16"/>
            <p:cNvSpPr txBox="1"/>
            <p:nvPr/>
          </p:nvSpPr>
          <p:spPr>
            <a:xfrm>
              <a:off x="8313036" y="5495111"/>
              <a:ext cx="1202232" cy="233590"/>
            </a:xfrm>
            <a:prstGeom prst="rect">
              <a:avLst/>
            </a:prstGeom>
          </p:spPr>
          <p:txBody>
            <a:bodyPr wrap="square" rtlCol="0">
              <a:spAutoFit/>
            </a:bodyPr>
            <a:lstStyle/>
            <a:p>
              <a:r>
                <a:rPr lang="en-US" sz="918" dirty="0" smtClean="0"/>
                <a:t>CSV1 on LUN1 </a:t>
              </a:r>
              <a:endParaRPr lang="en-US" sz="2040" dirty="0"/>
            </a:p>
          </p:txBody>
        </p:sp>
      </p:grpSp>
      <p:sp>
        <p:nvSpPr>
          <p:cNvPr id="18" name="TextBox 17"/>
          <p:cNvSpPr txBox="1"/>
          <p:nvPr/>
        </p:nvSpPr>
        <p:spPr>
          <a:xfrm>
            <a:off x="9370855" y="5439731"/>
            <a:ext cx="759702" cy="406265"/>
          </a:xfrm>
          <a:prstGeom prst="rect">
            <a:avLst/>
          </a:prstGeom>
        </p:spPr>
        <p:txBody>
          <a:bodyPr wrap="square" rtlCol="0">
            <a:spAutoFit/>
          </a:bodyPr>
          <a:lstStyle/>
          <a:p>
            <a:endParaRPr lang="en-US" sz="2040" dirty="0"/>
          </a:p>
        </p:txBody>
      </p:sp>
      <p:sp>
        <p:nvSpPr>
          <p:cNvPr id="19" name="TextBox 18"/>
          <p:cNvSpPr txBox="1"/>
          <p:nvPr/>
        </p:nvSpPr>
        <p:spPr>
          <a:xfrm>
            <a:off x="10630447" y="5408373"/>
            <a:ext cx="759702" cy="406265"/>
          </a:xfrm>
          <a:prstGeom prst="rect">
            <a:avLst/>
          </a:prstGeom>
        </p:spPr>
        <p:txBody>
          <a:bodyPr wrap="square" rtlCol="0">
            <a:spAutoFit/>
          </a:bodyPr>
          <a:lstStyle/>
          <a:p>
            <a:endParaRPr lang="en-US" sz="2040" dirty="0"/>
          </a:p>
        </p:txBody>
      </p:sp>
      <p:sp>
        <p:nvSpPr>
          <p:cNvPr id="20" name="TextBox 19"/>
          <p:cNvSpPr txBox="1"/>
          <p:nvPr/>
        </p:nvSpPr>
        <p:spPr>
          <a:xfrm>
            <a:off x="9855693" y="2515944"/>
            <a:ext cx="598241" cy="769441"/>
          </a:xfrm>
          <a:prstGeom prst="rect">
            <a:avLst/>
          </a:prstGeom>
        </p:spPr>
        <p:txBody>
          <a:bodyPr wrap="none" rtlCol="0">
            <a:spAutoFit/>
          </a:bodyPr>
          <a:lstStyle/>
          <a:p>
            <a:r>
              <a:rPr lang="en-US" sz="4400" dirty="0" smtClean="0"/>
              <a:t>…</a:t>
            </a:r>
            <a:endParaRPr lang="en-US" sz="4400" dirty="0"/>
          </a:p>
        </p:txBody>
      </p:sp>
      <p:sp>
        <p:nvSpPr>
          <p:cNvPr id="21" name="TextBox 20"/>
          <p:cNvSpPr txBox="1"/>
          <p:nvPr/>
        </p:nvSpPr>
        <p:spPr>
          <a:xfrm>
            <a:off x="10838707" y="2921267"/>
            <a:ext cx="759702" cy="233590"/>
          </a:xfrm>
          <a:prstGeom prst="rect">
            <a:avLst/>
          </a:prstGeom>
        </p:spPr>
        <p:txBody>
          <a:bodyPr wrap="square" rtlCol="0">
            <a:spAutoFit/>
          </a:bodyPr>
          <a:lstStyle/>
          <a:p>
            <a:r>
              <a:rPr lang="en-US" sz="918" dirty="0" smtClean="0"/>
              <a:t>49</a:t>
            </a:r>
            <a:endParaRPr lang="en-US" sz="2040" dirty="0"/>
          </a:p>
        </p:txBody>
      </p:sp>
      <p:sp>
        <p:nvSpPr>
          <p:cNvPr id="22" name="TextBox 21"/>
          <p:cNvSpPr txBox="1"/>
          <p:nvPr/>
        </p:nvSpPr>
        <p:spPr>
          <a:xfrm>
            <a:off x="9777013" y="2949441"/>
            <a:ext cx="759702" cy="233590"/>
          </a:xfrm>
          <a:prstGeom prst="rect">
            <a:avLst/>
          </a:prstGeom>
        </p:spPr>
        <p:txBody>
          <a:bodyPr wrap="square" rtlCol="0">
            <a:spAutoFit/>
          </a:bodyPr>
          <a:lstStyle/>
          <a:p>
            <a:r>
              <a:rPr lang="en-US" sz="918" dirty="0" smtClean="0"/>
              <a:t>2</a:t>
            </a:r>
            <a:endParaRPr lang="en-US" sz="2040" dirty="0"/>
          </a:p>
        </p:txBody>
      </p:sp>
      <p:sp>
        <p:nvSpPr>
          <p:cNvPr id="23" name="TextBox 22"/>
          <p:cNvSpPr txBox="1"/>
          <p:nvPr/>
        </p:nvSpPr>
        <p:spPr>
          <a:xfrm>
            <a:off x="8721278" y="2935616"/>
            <a:ext cx="759702" cy="233590"/>
          </a:xfrm>
          <a:prstGeom prst="rect">
            <a:avLst/>
          </a:prstGeom>
        </p:spPr>
        <p:txBody>
          <a:bodyPr wrap="square" rtlCol="0">
            <a:spAutoFit/>
          </a:bodyPr>
          <a:lstStyle/>
          <a:p>
            <a:r>
              <a:rPr lang="en-US" sz="918" dirty="0"/>
              <a:t>1</a:t>
            </a:r>
            <a:endParaRPr lang="en-US" sz="2040" dirty="0"/>
          </a:p>
        </p:txBody>
      </p:sp>
      <p:sp>
        <p:nvSpPr>
          <p:cNvPr id="93" name="Rounded Rectangle 92"/>
          <p:cNvSpPr/>
          <p:nvPr/>
        </p:nvSpPr>
        <p:spPr bwMode="auto">
          <a:xfrm>
            <a:off x="9796308" y="5008508"/>
            <a:ext cx="1475086" cy="709003"/>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grpSp>
        <p:nvGrpSpPr>
          <p:cNvPr id="75" name="Group 74"/>
          <p:cNvGrpSpPr/>
          <p:nvPr/>
        </p:nvGrpSpPr>
        <p:grpSpPr>
          <a:xfrm>
            <a:off x="9817129" y="4629111"/>
            <a:ext cx="1400829" cy="1107996"/>
            <a:chOff x="8237600" y="4622799"/>
            <a:chExt cx="1400829" cy="1107996"/>
          </a:xfrm>
        </p:grpSpPr>
        <p:pic>
          <p:nvPicPr>
            <p:cNvPr id="76" name="Picture 18" descr="Database blue"/>
            <p:cNvPicPr>
              <a:picLocks noChangeAspect="1" noChangeArrowheads="1"/>
            </p:cNvPicPr>
            <p:nvPr/>
          </p:nvPicPr>
          <p:blipFill>
            <a:blip r:embed="rId5" cstate="print"/>
            <a:srcRect/>
            <a:stretch>
              <a:fillRect/>
            </a:stretch>
          </p:blipFill>
          <p:spPr bwMode="auto">
            <a:xfrm>
              <a:off x="8274571" y="5044123"/>
              <a:ext cx="298723" cy="257750"/>
            </a:xfrm>
            <a:prstGeom prst="rect">
              <a:avLst/>
            </a:prstGeom>
            <a:noFill/>
          </p:spPr>
        </p:pic>
        <p:sp>
          <p:nvSpPr>
            <p:cNvPr id="77" name="TextBox 76"/>
            <p:cNvSpPr txBox="1"/>
            <p:nvPr/>
          </p:nvSpPr>
          <p:spPr>
            <a:xfrm>
              <a:off x="8237600" y="5294563"/>
              <a:ext cx="442750" cy="233590"/>
            </a:xfrm>
            <a:prstGeom prst="rect">
              <a:avLst/>
            </a:prstGeom>
          </p:spPr>
          <p:txBody>
            <a:bodyPr wrap="none" rtlCol="0">
              <a:spAutoFit/>
            </a:bodyPr>
            <a:lstStyle/>
            <a:p>
              <a:r>
                <a:rPr lang="en-US" sz="918" dirty="0" smtClean="0"/>
                <a:t>Log1</a:t>
              </a:r>
              <a:endParaRPr lang="en-US" sz="2040" dirty="0"/>
            </a:p>
          </p:txBody>
        </p:sp>
        <p:pic>
          <p:nvPicPr>
            <p:cNvPr id="78" name="Picture 18" descr="Database blue"/>
            <p:cNvPicPr>
              <a:picLocks noChangeAspect="1" noChangeArrowheads="1"/>
            </p:cNvPicPr>
            <p:nvPr/>
          </p:nvPicPr>
          <p:blipFill>
            <a:blip r:embed="rId5" cstate="print"/>
            <a:srcRect/>
            <a:stretch>
              <a:fillRect/>
            </a:stretch>
          </p:blipFill>
          <p:spPr bwMode="auto">
            <a:xfrm>
              <a:off x="8626176" y="5031965"/>
              <a:ext cx="298723" cy="257750"/>
            </a:xfrm>
            <a:prstGeom prst="rect">
              <a:avLst/>
            </a:prstGeom>
            <a:noFill/>
          </p:spPr>
        </p:pic>
        <p:grpSp>
          <p:nvGrpSpPr>
            <p:cNvPr id="79" name="Group 78"/>
            <p:cNvGrpSpPr/>
            <p:nvPr/>
          </p:nvGrpSpPr>
          <p:grpSpPr>
            <a:xfrm>
              <a:off x="8563904" y="5026454"/>
              <a:ext cx="1074525" cy="503533"/>
              <a:chOff x="3948386" y="4772924"/>
              <a:chExt cx="1074525" cy="503533"/>
            </a:xfrm>
          </p:grpSpPr>
          <p:pic>
            <p:nvPicPr>
              <p:cNvPr id="89" name="Picture 18" descr="Database blue"/>
              <p:cNvPicPr>
                <a:picLocks noChangeAspect="1" noChangeArrowheads="1"/>
              </p:cNvPicPr>
              <p:nvPr/>
            </p:nvPicPr>
            <p:blipFill>
              <a:blip r:embed="rId5" cstate="print"/>
              <a:srcRect/>
              <a:stretch>
                <a:fillRect/>
              </a:stretch>
            </p:blipFill>
            <p:spPr bwMode="auto">
              <a:xfrm>
                <a:off x="4724188" y="4772924"/>
                <a:ext cx="298723" cy="257750"/>
              </a:xfrm>
              <a:prstGeom prst="rect">
                <a:avLst/>
              </a:prstGeom>
              <a:noFill/>
            </p:spPr>
          </p:pic>
          <p:sp>
            <p:nvSpPr>
              <p:cNvPr id="90" name="TextBox 89"/>
              <p:cNvSpPr txBox="1"/>
              <p:nvPr/>
            </p:nvSpPr>
            <p:spPr>
              <a:xfrm>
                <a:off x="3948386" y="5042867"/>
                <a:ext cx="442750" cy="233590"/>
              </a:xfrm>
              <a:prstGeom prst="rect">
                <a:avLst/>
              </a:prstGeom>
            </p:spPr>
            <p:txBody>
              <a:bodyPr wrap="none" rtlCol="0">
                <a:spAutoFit/>
              </a:bodyPr>
              <a:lstStyle/>
              <a:p>
                <a:r>
                  <a:rPr lang="en-US" sz="918" dirty="0" smtClean="0"/>
                  <a:t>Log</a:t>
                </a:r>
                <a:r>
                  <a:rPr lang="en-US" sz="918" dirty="0"/>
                  <a:t>2</a:t>
                </a:r>
                <a:endParaRPr lang="en-US" sz="2040" dirty="0"/>
              </a:p>
            </p:txBody>
          </p:sp>
        </p:grpSp>
        <p:sp>
          <p:nvSpPr>
            <p:cNvPr id="81" name="TextBox 80"/>
            <p:cNvSpPr txBox="1"/>
            <p:nvPr/>
          </p:nvSpPr>
          <p:spPr>
            <a:xfrm>
              <a:off x="8836697" y="4622799"/>
              <a:ext cx="598241" cy="769441"/>
            </a:xfrm>
            <a:prstGeom prst="rect">
              <a:avLst/>
            </a:prstGeom>
          </p:spPr>
          <p:txBody>
            <a:bodyPr wrap="none" rtlCol="0">
              <a:spAutoFit/>
            </a:bodyPr>
            <a:lstStyle/>
            <a:p>
              <a:r>
                <a:rPr lang="en-US" sz="4400" dirty="0" smtClean="0"/>
                <a:t>…</a:t>
              </a:r>
              <a:endParaRPr lang="en-US" sz="4400" dirty="0"/>
            </a:p>
          </p:txBody>
        </p:sp>
        <p:sp>
          <p:nvSpPr>
            <p:cNvPr id="82" name="TextBox 81"/>
            <p:cNvSpPr txBox="1"/>
            <p:nvPr/>
          </p:nvSpPr>
          <p:spPr>
            <a:xfrm>
              <a:off x="8410435" y="5497205"/>
              <a:ext cx="1202232" cy="233590"/>
            </a:xfrm>
            <a:prstGeom prst="rect">
              <a:avLst/>
            </a:prstGeom>
          </p:spPr>
          <p:txBody>
            <a:bodyPr wrap="square" rtlCol="0">
              <a:spAutoFit/>
            </a:bodyPr>
            <a:lstStyle/>
            <a:p>
              <a:r>
                <a:rPr lang="en-US" sz="918" dirty="0" smtClean="0"/>
                <a:t>CSV2 on LUN2 </a:t>
              </a:r>
              <a:endParaRPr lang="en-US" sz="2040" dirty="0"/>
            </a:p>
          </p:txBody>
        </p:sp>
      </p:grpSp>
      <p:sp>
        <p:nvSpPr>
          <p:cNvPr id="94" name="TextBox 93"/>
          <p:cNvSpPr txBox="1"/>
          <p:nvPr/>
        </p:nvSpPr>
        <p:spPr>
          <a:xfrm>
            <a:off x="10816257" y="5291572"/>
            <a:ext cx="506870" cy="233590"/>
          </a:xfrm>
          <a:prstGeom prst="rect">
            <a:avLst/>
          </a:prstGeom>
        </p:spPr>
        <p:txBody>
          <a:bodyPr wrap="none" rtlCol="0">
            <a:spAutoFit/>
          </a:bodyPr>
          <a:lstStyle/>
          <a:p>
            <a:r>
              <a:rPr lang="en-US" sz="918" dirty="0" smtClean="0"/>
              <a:t>Log49</a:t>
            </a:r>
            <a:endParaRPr lang="en-US" sz="2040" dirty="0"/>
          </a:p>
        </p:txBody>
      </p:sp>
    </p:spTree>
    <p:extLst>
      <p:ext uri="{BB962C8B-B14F-4D97-AF65-F5344CB8AC3E}">
        <p14:creationId xmlns:p14="http://schemas.microsoft.com/office/powerpoint/2010/main" val="314982715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411896" y="1824036"/>
            <a:ext cx="7635141" cy="456882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dirty="0" smtClean="0">
              <a:solidFill>
                <a:schemeClr val="tx2"/>
              </a:solidFill>
            </a:endParaRPr>
          </a:p>
          <a:p>
            <a:pPr marL="0" lvl="0" indent="0">
              <a:buNone/>
            </a:pPr>
            <a:r>
              <a:rPr lang="en-US" sz="3600" dirty="0" smtClean="0">
                <a:solidFill>
                  <a:schemeClr val="tx2"/>
                </a:solidFill>
              </a:rPr>
              <a:t>Faster </a:t>
            </a:r>
            <a:r>
              <a:rPr lang="en-US" sz="3600" dirty="0">
                <a:solidFill>
                  <a:schemeClr val="tx2"/>
                </a:solidFill>
              </a:rPr>
              <a:t>Failover times </a:t>
            </a:r>
          </a:p>
          <a:p>
            <a:pPr marL="0" lvl="0" indent="0">
              <a:buNone/>
            </a:pPr>
            <a:r>
              <a:rPr lang="en-US" sz="2400" dirty="0" smtClean="0"/>
              <a:t>No </a:t>
            </a:r>
            <a:r>
              <a:rPr lang="en-US" sz="2400" dirty="0"/>
              <a:t>dismounting, remounting volumes </a:t>
            </a:r>
            <a:r>
              <a:rPr lang="en-US" sz="2400" dirty="0" smtClean="0"/>
              <a:t>required</a:t>
            </a:r>
          </a:p>
          <a:p>
            <a:pPr marL="0" lvl="0" indent="0">
              <a:buNone/>
            </a:pPr>
            <a:endParaRPr lang="en-US" sz="2400" dirty="0" smtClean="0"/>
          </a:p>
          <a:p>
            <a:pPr marL="0" indent="0">
              <a:buNone/>
            </a:pPr>
            <a:r>
              <a:rPr lang="en-US" sz="2400" dirty="0"/>
              <a:t>Databases moved without requiring drive ownership changes</a:t>
            </a:r>
          </a:p>
          <a:p>
            <a:pPr marL="0" lvl="0" indent="0">
              <a:buNone/>
            </a:pPr>
            <a:endParaRPr lang="en-US" sz="2000" dirty="0" smtClean="0"/>
          </a:p>
          <a:p>
            <a:pPr marL="0" lvl="0" indent="0">
              <a:buNone/>
            </a:pPr>
            <a:r>
              <a:rPr lang="en-US" sz="3600" dirty="0">
                <a:solidFill>
                  <a:schemeClr val="tx2"/>
                </a:solidFill>
              </a:rPr>
              <a:t>R</a:t>
            </a:r>
            <a:r>
              <a:rPr lang="en-US" sz="3600" dirty="0" smtClean="0">
                <a:solidFill>
                  <a:schemeClr val="tx2"/>
                </a:solidFill>
              </a:rPr>
              <a:t>esiliency to Storage Failures </a:t>
            </a:r>
            <a:endParaRPr lang="en-US" sz="2400" dirty="0" smtClean="0"/>
          </a:p>
          <a:p>
            <a:pPr marL="0" lvl="0" indent="0">
              <a:buNone/>
            </a:pPr>
            <a:endParaRPr lang="en-US" sz="2000" dirty="0"/>
          </a:p>
          <a:p>
            <a:pPr marL="0" lvl="0" indent="0">
              <a:buNone/>
            </a:pPr>
            <a:r>
              <a:rPr lang="en-US" sz="3600" dirty="0" smtClean="0">
                <a:solidFill>
                  <a:schemeClr val="tx2"/>
                </a:solidFill>
              </a:rPr>
              <a:t>CSV Chkdsk integration</a:t>
            </a:r>
          </a:p>
          <a:p>
            <a:pPr marL="0" lvl="0" indent="0">
              <a:buNone/>
            </a:pPr>
            <a:r>
              <a:rPr lang="en-US" sz="2400" dirty="0"/>
              <a:t>F</a:t>
            </a:r>
            <a:r>
              <a:rPr lang="en-US" sz="2400" dirty="0" smtClean="0"/>
              <a:t>ile </a:t>
            </a:r>
            <a:r>
              <a:rPr lang="en-US" sz="2400" dirty="0"/>
              <a:t>system correction with zero downtime </a:t>
            </a:r>
          </a:p>
          <a:p>
            <a:pPr marL="0" lvl="0" indent="0">
              <a:buNone/>
            </a:pPr>
            <a:endParaRPr lang="en-US" sz="2000" dirty="0" smtClean="0"/>
          </a:p>
          <a:p>
            <a:pPr marL="0" indent="0">
              <a:buNone/>
            </a:pPr>
            <a:endParaRPr lang="en-US" sz="2000" dirty="0" smtClean="0">
              <a:solidFill>
                <a:schemeClr val="tx2"/>
              </a:solidFill>
            </a:endParaRPr>
          </a:p>
          <a:p>
            <a:pPr marL="0" lvl="0" indent="0">
              <a:buNone/>
            </a:pPr>
            <a:endParaRPr lang="en-US" sz="2000" dirty="0" smtClean="0"/>
          </a:p>
          <a:p>
            <a:pPr marL="0" indent="0">
              <a:buFontTx/>
              <a:buNone/>
            </a:pPr>
            <a:endParaRPr lang="en-US" sz="3600" dirty="0" smtClean="0">
              <a:solidFill>
                <a:schemeClr val="tx2"/>
              </a:solidFill>
            </a:endParaRPr>
          </a:p>
        </p:txBody>
      </p:sp>
      <p:sp>
        <p:nvSpPr>
          <p:cNvPr id="4" name="Title 3"/>
          <p:cNvSpPr>
            <a:spLocks noGrp="1"/>
          </p:cNvSpPr>
          <p:nvPr>
            <p:ph type="title"/>
          </p:nvPr>
        </p:nvSpPr>
        <p:spPr>
          <a:xfrm>
            <a:off x="274639" y="60913"/>
            <a:ext cx="11889564" cy="917575"/>
          </a:xfrm>
        </p:spPr>
        <p:txBody>
          <a:bodyPr/>
          <a:lstStyle/>
          <a:p>
            <a:r>
              <a:rPr lang="en-US" dirty="0" smtClean="0"/>
              <a:t>Value of Deploying SQL Server on CSV</a:t>
            </a:r>
            <a:endParaRPr lang="en-US" dirty="0"/>
          </a:p>
        </p:txBody>
      </p:sp>
      <p:sp>
        <p:nvSpPr>
          <p:cNvPr id="2" name="Rectangle 1"/>
          <p:cNvSpPr/>
          <p:nvPr/>
        </p:nvSpPr>
        <p:spPr>
          <a:xfrm>
            <a:off x="424948" y="906462"/>
            <a:ext cx="5043817" cy="707886"/>
          </a:xfrm>
          <a:prstGeom prst="rect">
            <a:avLst/>
          </a:prstGeom>
        </p:spPr>
        <p:txBody>
          <a:bodyPr wrap="none">
            <a:spAutoFit/>
          </a:bodyPr>
          <a:lstStyle/>
          <a:p>
            <a:r>
              <a:rPr lang="en-US" sz="4000" dirty="0">
                <a:solidFill>
                  <a:schemeClr val="tx2"/>
                </a:solidFill>
              </a:rPr>
              <a:t>Increased Availability </a:t>
            </a:r>
          </a:p>
        </p:txBody>
      </p:sp>
      <p:pic>
        <p:nvPicPr>
          <p:cNvPr id="3" name="Picture 2"/>
          <p:cNvPicPr>
            <a:picLocks noChangeAspect="1"/>
          </p:cNvPicPr>
          <p:nvPr/>
        </p:nvPicPr>
        <p:blipFill>
          <a:blip r:embed="rId3"/>
          <a:stretch>
            <a:fillRect/>
          </a:stretch>
        </p:blipFill>
        <p:spPr>
          <a:xfrm>
            <a:off x="7589837" y="2278062"/>
            <a:ext cx="4743762" cy="2362200"/>
          </a:xfrm>
          <a:prstGeom prst="rect">
            <a:avLst/>
          </a:prstGeom>
        </p:spPr>
      </p:pic>
    </p:spTree>
    <p:extLst>
      <p:ext uri="{BB962C8B-B14F-4D97-AF65-F5344CB8AC3E}">
        <p14:creationId xmlns:p14="http://schemas.microsoft.com/office/powerpoint/2010/main" val="155152552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bwMode="auto">
          <a:xfrm>
            <a:off x="13405" y="1784792"/>
            <a:ext cx="5897453" cy="58459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marL="0" lvl="1" algn="ctr" defTabSz="932290" fontAlgn="base">
              <a:spcBef>
                <a:spcPct val="0"/>
              </a:spcBef>
              <a:spcAft>
                <a:spcPct val="0"/>
              </a:spcAft>
            </a:pPr>
            <a:endParaRPr lang="en-US" sz="1224" dirty="0"/>
          </a:p>
        </p:txBody>
      </p:sp>
      <p:sp>
        <p:nvSpPr>
          <p:cNvPr id="74" name="Rectangle 73"/>
          <p:cNvSpPr/>
          <p:nvPr/>
        </p:nvSpPr>
        <p:spPr bwMode="auto">
          <a:xfrm>
            <a:off x="13405" y="2369385"/>
            <a:ext cx="5897453" cy="4608917"/>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endParaRPr lang="en-US" sz="1632" spc="-51" dirty="0">
              <a:solidFill>
                <a:schemeClr val="tx1"/>
              </a:solidFill>
            </a:endParaRPr>
          </a:p>
        </p:txBody>
      </p:sp>
      <p:sp>
        <p:nvSpPr>
          <p:cNvPr id="801794" name="Rectangle 2"/>
          <p:cNvSpPr>
            <a:spLocks noGrp="1" noChangeArrowheads="1"/>
          </p:cNvSpPr>
          <p:nvPr>
            <p:ph type="title"/>
          </p:nvPr>
        </p:nvSpPr>
        <p:spPr/>
        <p:txBody>
          <a:bodyPr>
            <a:normAutofit fontScale="90000"/>
          </a:bodyPr>
          <a:lstStyle/>
          <a:p>
            <a:r>
              <a:rPr lang="en-US" dirty="0" smtClean="0"/>
              <a:t>Resiliency to Storage Failures</a:t>
            </a:r>
            <a:endParaRPr lang="en-US" dirty="0"/>
          </a:p>
        </p:txBody>
      </p:sp>
      <p:grpSp>
        <p:nvGrpSpPr>
          <p:cNvPr id="5" name="Group 4"/>
          <p:cNvGrpSpPr/>
          <p:nvPr/>
        </p:nvGrpSpPr>
        <p:grpSpPr>
          <a:xfrm>
            <a:off x="92455" y="2741715"/>
            <a:ext cx="5599968" cy="4061336"/>
            <a:chOff x="822962" y="2628870"/>
            <a:chExt cx="5599968" cy="4061336"/>
          </a:xfrm>
        </p:grpSpPr>
        <p:grpSp>
          <p:nvGrpSpPr>
            <p:cNvPr id="35" name="Group 34"/>
            <p:cNvGrpSpPr/>
            <p:nvPr/>
          </p:nvGrpSpPr>
          <p:grpSpPr>
            <a:xfrm>
              <a:off x="822962" y="2628870"/>
              <a:ext cx="5599968" cy="4061336"/>
              <a:chOff x="4281713" y="1956163"/>
              <a:chExt cx="5599968" cy="4061336"/>
            </a:xfrm>
          </p:grpSpPr>
          <p:cxnSp>
            <p:nvCxnSpPr>
              <p:cNvPr id="38" name="Straight Connector 37"/>
              <p:cNvCxnSpPr/>
              <p:nvPr/>
            </p:nvCxnSpPr>
            <p:spPr>
              <a:xfrm>
                <a:off x="5082868" y="3954238"/>
                <a:ext cx="1010693" cy="10295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280983" y="3954238"/>
                <a:ext cx="1044549" cy="10295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820371" y="4898683"/>
                <a:ext cx="759107" cy="111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149706" y="2198897"/>
                <a:ext cx="1089118" cy="187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281713" y="2198897"/>
                <a:ext cx="1089118" cy="187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Line Callout 1 (Border and Accent Bar) 43"/>
              <p:cNvSpPr/>
              <p:nvPr/>
            </p:nvSpPr>
            <p:spPr bwMode="auto">
              <a:xfrm>
                <a:off x="8592740" y="1956163"/>
                <a:ext cx="1288941" cy="663833"/>
              </a:xfrm>
              <a:prstGeom prst="accentBorderCallout1">
                <a:avLst>
                  <a:gd name="adj1" fmla="val 17557"/>
                  <a:gd name="adj2" fmla="val -2850"/>
                  <a:gd name="adj3" fmla="val 108570"/>
                  <a:gd name="adj4" fmla="val -28295"/>
                </a:avLst>
              </a:prstGeom>
              <a:solidFill>
                <a:schemeClr val="accent2"/>
              </a:solidFill>
              <a:ln w="25400" cap="rnd">
                <a:solidFill>
                  <a:schemeClr val="accent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dirty="0" smtClean="0">
                    <a:solidFill>
                      <a:schemeClr val="tx1"/>
                    </a:solidFill>
                  </a:rPr>
                  <a:t>SQL </a:t>
                </a:r>
                <a:r>
                  <a:rPr lang="en-US" sz="1300" dirty="0">
                    <a:solidFill>
                      <a:schemeClr val="tx1"/>
                    </a:solidFill>
                  </a:rPr>
                  <a:t>running on </a:t>
                </a:r>
                <a:r>
                  <a:rPr lang="en-US" sz="1300" dirty="0" smtClean="0">
                    <a:solidFill>
                      <a:schemeClr val="tx1"/>
                    </a:solidFill>
                  </a:rPr>
                  <a:t>Node </a:t>
                </a:r>
                <a:r>
                  <a:rPr lang="en-US" sz="1300" dirty="0">
                    <a:solidFill>
                      <a:schemeClr val="tx1"/>
                    </a:solidFill>
                  </a:rPr>
                  <a:t>is </a:t>
                </a:r>
                <a:r>
                  <a:rPr lang="en-US" sz="1300" dirty="0" smtClean="0">
                    <a:solidFill>
                      <a:schemeClr val="tx1"/>
                    </a:solidFill>
                  </a:rPr>
                  <a:t>unavailable</a:t>
                </a:r>
                <a:endParaRPr lang="en-US" sz="1300" dirty="0">
                  <a:solidFill>
                    <a:schemeClr val="tx1"/>
                  </a:solidFill>
                </a:endParaRPr>
              </a:p>
            </p:txBody>
          </p:sp>
          <p:sp>
            <p:nvSpPr>
              <p:cNvPr id="46" name="Line Callout 1 (Border and Accent Bar) 45"/>
              <p:cNvSpPr/>
              <p:nvPr/>
            </p:nvSpPr>
            <p:spPr bwMode="auto">
              <a:xfrm>
                <a:off x="7825428" y="4811230"/>
                <a:ext cx="1517009" cy="451224"/>
              </a:xfrm>
              <a:prstGeom prst="accentBorderCallout1">
                <a:avLst>
                  <a:gd name="adj1" fmla="val 18750"/>
                  <a:gd name="adj2" fmla="val -6054"/>
                  <a:gd name="adj3" fmla="val -107842"/>
                  <a:gd name="adj4" fmla="val -48309"/>
                </a:avLst>
              </a:prstGeom>
              <a:solidFill>
                <a:schemeClr val="accent2"/>
              </a:solidFill>
              <a:ln w="25400" cap="rnd">
                <a:solidFill>
                  <a:schemeClr val="accent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dirty="0">
                    <a:solidFill>
                      <a:schemeClr val="tx1"/>
                    </a:solidFill>
                  </a:rPr>
                  <a:t>SAN Connectivity Failure</a:t>
                </a:r>
              </a:p>
            </p:txBody>
          </p:sp>
          <p:grpSp>
            <p:nvGrpSpPr>
              <p:cNvPr id="58" name="Group 57"/>
              <p:cNvGrpSpPr/>
              <p:nvPr/>
            </p:nvGrpSpPr>
            <p:grpSpPr>
              <a:xfrm>
                <a:off x="6022675" y="5306747"/>
                <a:ext cx="335695" cy="484984"/>
                <a:chOff x="10887367" y="6071403"/>
                <a:chExt cx="335695" cy="484984"/>
              </a:xfrm>
            </p:grpSpPr>
            <p:sp>
              <p:nvSpPr>
                <p:cNvPr id="61" name="Rounded Rectangle 60"/>
                <p:cNvSpPr/>
                <p:nvPr/>
              </p:nvSpPr>
              <p:spPr bwMode="auto">
                <a:xfrm>
                  <a:off x="10887367" y="6071403"/>
                  <a:ext cx="335695" cy="453348"/>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pic>
              <p:nvPicPr>
                <p:cNvPr id="62" name="Picture 18" descr="Database blue"/>
                <p:cNvPicPr>
                  <a:picLocks noChangeAspect="1" noChangeArrowheads="1"/>
                </p:cNvPicPr>
                <p:nvPr/>
              </p:nvPicPr>
              <p:blipFill>
                <a:blip r:embed="rId6" cstate="print"/>
                <a:srcRect/>
                <a:stretch>
                  <a:fillRect/>
                </a:stretch>
              </p:blipFill>
              <p:spPr bwMode="auto">
                <a:xfrm>
                  <a:off x="10959384" y="6081853"/>
                  <a:ext cx="188069" cy="240944"/>
                </a:xfrm>
                <a:prstGeom prst="rect">
                  <a:avLst/>
                </a:prstGeom>
                <a:noFill/>
              </p:spPr>
            </p:pic>
            <p:sp>
              <p:nvSpPr>
                <p:cNvPr id="63" name="TextBox 62"/>
                <p:cNvSpPr txBox="1"/>
                <p:nvPr/>
              </p:nvSpPr>
              <p:spPr>
                <a:xfrm>
                  <a:off x="10887368" y="6322797"/>
                  <a:ext cx="333746" cy="233590"/>
                </a:xfrm>
                <a:prstGeom prst="rect">
                  <a:avLst/>
                </a:prstGeom>
              </p:spPr>
              <p:txBody>
                <a:bodyPr wrap="none" rtlCol="0">
                  <a:spAutoFit/>
                </a:bodyPr>
                <a:lstStyle/>
                <a:p>
                  <a:r>
                    <a:rPr lang="en-US" sz="918" dirty="0" smtClean="0"/>
                    <a:t>DB</a:t>
                  </a:r>
                  <a:endParaRPr lang="en-US" sz="2040" dirty="0"/>
                </a:p>
              </p:txBody>
            </p:sp>
          </p:grpSp>
          <p:pic>
            <p:nvPicPr>
              <p:cNvPr id="59" name="Picture 5" descr="\\imself-ssdw7fs4\ssd_userdata_ntdev\matd\Pictures\PPT\Icons - Illustrations\_VIRTUALIZATION ICONS\Application Virtual SQL Server.png"/>
              <p:cNvPicPr>
                <a:picLocks noChangeAspect="1" noChangeArrowheads="1"/>
              </p:cNvPicPr>
              <p:nvPr/>
            </p:nvPicPr>
            <p:blipFill>
              <a:blip r:embed="rId7" cstate="print"/>
              <a:srcRect/>
              <a:stretch>
                <a:fillRect/>
              </a:stretch>
            </p:blipFill>
            <p:spPr bwMode="auto">
              <a:xfrm>
                <a:off x="7643866" y="2567245"/>
                <a:ext cx="680748" cy="664204"/>
              </a:xfrm>
              <a:prstGeom prst="rect">
                <a:avLst/>
              </a:prstGeom>
              <a:noFill/>
            </p:spPr>
          </p:pic>
        </p:grpSp>
        <p:pic>
          <p:nvPicPr>
            <p:cNvPr id="37" name="Picture 20" descr="D:\Pennie's documents\MS Image\NEWFeb15\Windows_Vista_Icons_ for_Marketing_use\Error.png"/>
            <p:cNvPicPr>
              <a:picLocks noChangeAspect="1" noChangeArrowheads="1"/>
            </p:cNvPicPr>
            <p:nvPr/>
          </p:nvPicPr>
          <p:blipFill>
            <a:blip r:embed="rId8" cstate="print"/>
            <a:srcRect/>
            <a:stretch>
              <a:fillRect/>
            </a:stretch>
          </p:blipFill>
          <p:spPr bwMode="auto">
            <a:xfrm>
              <a:off x="3138447" y="4923768"/>
              <a:ext cx="436124" cy="435948"/>
            </a:xfrm>
            <a:prstGeom prst="rect">
              <a:avLst/>
            </a:prstGeom>
            <a:noFill/>
          </p:spPr>
        </p:pic>
        <p:pic>
          <p:nvPicPr>
            <p:cNvPr id="65" name="Picture 20" descr="D:\Pennie's documents\MS Image\NEWFeb15\Windows_Vista_Icons_ for_Marketing_use\Error.png"/>
            <p:cNvPicPr>
              <a:picLocks noChangeAspect="1" noChangeArrowheads="1"/>
            </p:cNvPicPr>
            <p:nvPr/>
          </p:nvPicPr>
          <p:blipFill>
            <a:blip r:embed="rId8" cstate="print"/>
            <a:srcRect/>
            <a:stretch>
              <a:fillRect/>
            </a:stretch>
          </p:blipFill>
          <p:spPr bwMode="auto">
            <a:xfrm>
              <a:off x="4542500" y="3523848"/>
              <a:ext cx="436124" cy="435948"/>
            </a:xfrm>
            <a:prstGeom prst="rect">
              <a:avLst/>
            </a:prstGeom>
            <a:noFill/>
          </p:spPr>
        </p:pic>
      </p:grpSp>
      <p:sp>
        <p:nvSpPr>
          <p:cNvPr id="69" name="Rectangle 68"/>
          <p:cNvSpPr/>
          <p:nvPr/>
        </p:nvSpPr>
        <p:spPr>
          <a:xfrm>
            <a:off x="309447" y="1790525"/>
            <a:ext cx="4704686" cy="523220"/>
          </a:xfrm>
          <a:prstGeom prst="rect">
            <a:avLst/>
          </a:prstGeom>
        </p:spPr>
        <p:txBody>
          <a:bodyPr wrap="none">
            <a:spAutoFit/>
          </a:bodyPr>
          <a:lstStyle/>
          <a:p>
            <a:r>
              <a:rPr lang="en-US" sz="2800" b="1" dirty="0" smtClean="0"/>
              <a:t>SQL on Traditional Storage</a:t>
            </a:r>
            <a:endParaRPr lang="en-US" sz="2800" b="1" dirty="0"/>
          </a:p>
        </p:txBody>
      </p:sp>
      <p:grpSp>
        <p:nvGrpSpPr>
          <p:cNvPr id="9" name="Group 8"/>
          <p:cNvGrpSpPr/>
          <p:nvPr/>
        </p:nvGrpSpPr>
        <p:grpSpPr>
          <a:xfrm>
            <a:off x="6136477" y="1773510"/>
            <a:ext cx="6261569" cy="5204792"/>
            <a:chOff x="6136477" y="1773510"/>
            <a:chExt cx="6261569" cy="5204792"/>
          </a:xfrm>
        </p:grpSpPr>
        <p:grpSp>
          <p:nvGrpSpPr>
            <p:cNvPr id="8" name="Group 7"/>
            <p:cNvGrpSpPr/>
            <p:nvPr/>
          </p:nvGrpSpPr>
          <p:grpSpPr>
            <a:xfrm>
              <a:off x="6136477" y="2369385"/>
              <a:ext cx="6261569" cy="4608917"/>
              <a:chOff x="6136477" y="2369385"/>
              <a:chExt cx="6261569" cy="4608917"/>
            </a:xfrm>
          </p:grpSpPr>
          <p:sp>
            <p:nvSpPr>
              <p:cNvPr id="76" name="Rectangle 75"/>
              <p:cNvSpPr/>
              <p:nvPr/>
            </p:nvSpPr>
            <p:spPr bwMode="auto">
              <a:xfrm>
                <a:off x="6136477" y="2369385"/>
                <a:ext cx="6261569" cy="4608917"/>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endParaRPr lang="en-US" sz="1632" spc="-51" dirty="0">
                  <a:solidFill>
                    <a:schemeClr val="tx1"/>
                  </a:solidFill>
                </a:endParaRPr>
              </a:p>
            </p:txBody>
          </p:sp>
          <p:grpSp>
            <p:nvGrpSpPr>
              <p:cNvPr id="4" name="Group 3"/>
              <p:cNvGrpSpPr/>
              <p:nvPr/>
            </p:nvGrpSpPr>
            <p:grpSpPr>
              <a:xfrm>
                <a:off x="6195476" y="2567245"/>
                <a:ext cx="6169233" cy="4317919"/>
                <a:chOff x="3541929" y="1699580"/>
                <a:chExt cx="6169233" cy="4317919"/>
              </a:xfrm>
            </p:grpSpPr>
            <p:grpSp>
              <p:nvGrpSpPr>
                <p:cNvPr id="2" name="Group 1"/>
                <p:cNvGrpSpPr/>
                <p:nvPr/>
              </p:nvGrpSpPr>
              <p:grpSpPr>
                <a:xfrm>
                  <a:off x="3541929" y="1699580"/>
                  <a:ext cx="6169233" cy="4317919"/>
                  <a:chOff x="3541929" y="1699580"/>
                  <a:chExt cx="6169233" cy="4317919"/>
                </a:xfrm>
              </p:grpSpPr>
              <p:cxnSp>
                <p:nvCxnSpPr>
                  <p:cNvPr id="3" name="Straight Connector 2"/>
                  <p:cNvCxnSpPr/>
                  <p:nvPr/>
                </p:nvCxnSpPr>
                <p:spPr>
                  <a:xfrm>
                    <a:off x="5082868" y="3954238"/>
                    <a:ext cx="1010693" cy="10295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280983" y="3954238"/>
                    <a:ext cx="1044549" cy="10295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820371" y="4898683"/>
                    <a:ext cx="759107" cy="111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149706" y="2198897"/>
                    <a:ext cx="1089118" cy="187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281713" y="2198897"/>
                    <a:ext cx="1089118" cy="187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Line Callout 1 (Border and Accent Bar) 50"/>
                  <p:cNvSpPr/>
                  <p:nvPr/>
                </p:nvSpPr>
                <p:spPr bwMode="auto">
                  <a:xfrm>
                    <a:off x="8422221" y="1781693"/>
                    <a:ext cx="1288941" cy="663833"/>
                  </a:xfrm>
                  <a:prstGeom prst="accentBorderCallout1">
                    <a:avLst>
                      <a:gd name="adj1" fmla="val 17557"/>
                      <a:gd name="adj2" fmla="val -2850"/>
                      <a:gd name="adj3" fmla="val 125970"/>
                      <a:gd name="adj4" fmla="val -26055"/>
                    </a:avLst>
                  </a:prstGeom>
                  <a:solidFill>
                    <a:schemeClr val="accent2"/>
                  </a:solidFill>
                  <a:ln w="25400" cap="rnd">
                    <a:solidFill>
                      <a:schemeClr val="accent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dirty="0" smtClean="0">
                        <a:solidFill>
                          <a:schemeClr val="tx1"/>
                        </a:solidFill>
                      </a:rPr>
                      <a:t>SQL </a:t>
                    </a:r>
                    <a:r>
                      <a:rPr lang="en-US" sz="1300" dirty="0">
                        <a:solidFill>
                          <a:schemeClr val="tx1"/>
                        </a:solidFill>
                      </a:rPr>
                      <a:t>running on </a:t>
                    </a:r>
                    <a:r>
                      <a:rPr lang="en-US" sz="1300" dirty="0" smtClean="0">
                        <a:solidFill>
                          <a:schemeClr val="tx1"/>
                        </a:solidFill>
                      </a:rPr>
                      <a:t>Node </a:t>
                    </a:r>
                    <a:r>
                      <a:rPr lang="en-US" sz="1300" dirty="0">
                        <a:solidFill>
                          <a:schemeClr val="tx1"/>
                        </a:solidFill>
                      </a:rPr>
                      <a:t>is unaffected</a:t>
                    </a:r>
                  </a:p>
                </p:txBody>
              </p:sp>
              <p:sp>
                <p:nvSpPr>
                  <p:cNvPr id="52" name="Line Callout 1 (Border and Accent Bar) 51"/>
                  <p:cNvSpPr/>
                  <p:nvPr/>
                </p:nvSpPr>
                <p:spPr bwMode="auto">
                  <a:xfrm>
                    <a:off x="3541929" y="4448618"/>
                    <a:ext cx="1147051" cy="560997"/>
                  </a:xfrm>
                  <a:prstGeom prst="accentBorderCallout1">
                    <a:avLst>
                      <a:gd name="adj1" fmla="val 27181"/>
                      <a:gd name="adj2" fmla="val 107948"/>
                      <a:gd name="adj3" fmla="val -64124"/>
                      <a:gd name="adj4" fmla="val 128253"/>
                    </a:avLst>
                  </a:prstGeom>
                  <a:solidFill>
                    <a:schemeClr val="accent2"/>
                  </a:solidFill>
                  <a:ln w="25400" cap="rnd">
                    <a:solidFill>
                      <a:schemeClr val="accent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dirty="0">
                        <a:solidFill>
                          <a:schemeClr val="tx1"/>
                        </a:solidFill>
                      </a:rPr>
                      <a:t>Coordination Node</a:t>
                    </a:r>
                  </a:p>
                </p:txBody>
              </p:sp>
              <p:sp>
                <p:nvSpPr>
                  <p:cNvPr id="55" name="Line Callout 1 (Border and Accent Bar) 54"/>
                  <p:cNvSpPr/>
                  <p:nvPr/>
                </p:nvSpPr>
                <p:spPr bwMode="auto">
                  <a:xfrm>
                    <a:off x="7825428" y="4811230"/>
                    <a:ext cx="1517009" cy="451224"/>
                  </a:xfrm>
                  <a:prstGeom prst="accentBorderCallout1">
                    <a:avLst>
                      <a:gd name="adj1" fmla="val 18750"/>
                      <a:gd name="adj2" fmla="val -6054"/>
                      <a:gd name="adj3" fmla="val -107842"/>
                      <a:gd name="adj4" fmla="val -48309"/>
                    </a:avLst>
                  </a:prstGeom>
                  <a:solidFill>
                    <a:schemeClr val="accent2"/>
                  </a:solidFill>
                  <a:ln w="25400" cap="rnd">
                    <a:solidFill>
                      <a:schemeClr val="accent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dirty="0">
                        <a:solidFill>
                          <a:schemeClr val="tx1"/>
                        </a:solidFill>
                      </a:rPr>
                      <a:t>SAN Connectivity Failure</a:t>
                    </a:r>
                  </a:p>
                </p:txBody>
              </p:sp>
              <p:sp>
                <p:nvSpPr>
                  <p:cNvPr id="64" name="Left-Right Arrow 63"/>
                  <p:cNvSpPr/>
                  <p:nvPr/>
                </p:nvSpPr>
                <p:spPr bwMode="auto">
                  <a:xfrm>
                    <a:off x="5479729" y="3180111"/>
                    <a:ext cx="1592055" cy="51337"/>
                  </a:xfrm>
                  <a:prstGeom prst="leftRightArrow">
                    <a:avLst/>
                  </a:prstGeom>
                  <a:solidFill>
                    <a:srgbClr val="FF0000"/>
                  </a:solidFill>
                  <a:ln>
                    <a:solidFill>
                      <a:srgbClr val="FF0000"/>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70" tIns="46635" rIns="93270" bIns="46635" numCol="1" rtlCol="0" anchor="ctr" anchorCtr="0" compatLnSpc="1">
                    <a:prstTxWarp prst="textNoShape">
                      <a:avLst/>
                    </a:prstTxWarp>
                  </a:bodyPr>
                  <a:lstStyle/>
                  <a:p>
                    <a:pPr algn="ctr" defTabSz="932434"/>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6" name="Picture 7" descr="http://z.about.com/d/gocaribbean/1/0/N/0/-/-/heart_clipart.gif"/>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203594" y="3134984"/>
                    <a:ext cx="154776" cy="139242"/>
                  </a:xfrm>
                  <a:prstGeom prst="rect">
                    <a:avLst/>
                  </a:prstGeom>
                  <a:noFill/>
                </p:spPr>
              </p:pic>
              <p:cxnSp>
                <p:nvCxnSpPr>
                  <p:cNvPr id="67" name="Straight Arrow Connector 66"/>
                  <p:cNvCxnSpPr/>
                  <p:nvPr/>
                </p:nvCxnSpPr>
                <p:spPr>
                  <a:xfrm>
                    <a:off x="5445493" y="4123254"/>
                    <a:ext cx="256876" cy="295241"/>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0800000">
                    <a:off x="5642703" y="2965896"/>
                    <a:ext cx="383182" cy="1484"/>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1" name="Line Callout 1 (Border and Accent Bar) 70"/>
                  <p:cNvSpPr/>
                  <p:nvPr/>
                </p:nvSpPr>
                <p:spPr bwMode="auto">
                  <a:xfrm>
                    <a:off x="5224178" y="1699580"/>
                    <a:ext cx="1406185" cy="476753"/>
                  </a:xfrm>
                  <a:prstGeom prst="accentBorderCallout1">
                    <a:avLst>
                      <a:gd name="adj1" fmla="val 77431"/>
                      <a:gd name="adj2" fmla="val 105978"/>
                      <a:gd name="adj3" fmla="val 311124"/>
                      <a:gd name="adj4" fmla="val 87687"/>
                    </a:avLst>
                  </a:prstGeom>
                  <a:solidFill>
                    <a:schemeClr val="accent2"/>
                  </a:solidFill>
                  <a:ln w="25400" cap="rnd">
                    <a:solidFill>
                      <a:schemeClr val="accent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defTabSz="932397"/>
                    <a:r>
                      <a:rPr lang="en-US" sz="1300" dirty="0">
                        <a:solidFill>
                          <a:schemeClr val="tx1"/>
                        </a:solidFill>
                      </a:rPr>
                      <a:t>I/O Redirected via network</a:t>
                    </a:r>
                  </a:p>
                </p:txBody>
              </p:sp>
              <p:cxnSp>
                <p:nvCxnSpPr>
                  <p:cNvPr id="75" name="Straight Arrow Connector 74"/>
                  <p:cNvCxnSpPr/>
                  <p:nvPr/>
                </p:nvCxnSpPr>
                <p:spPr>
                  <a:xfrm rot="5400000">
                    <a:off x="5060109" y="3499513"/>
                    <a:ext cx="327328" cy="810"/>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0800000">
                    <a:off x="6822481" y="2964469"/>
                    <a:ext cx="383182" cy="1484"/>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a:off x="5941730" y="5142678"/>
                    <a:ext cx="327328" cy="810"/>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022675" y="5306747"/>
                    <a:ext cx="335695" cy="484984"/>
                    <a:chOff x="10887367" y="6071403"/>
                    <a:chExt cx="335695" cy="484984"/>
                  </a:xfrm>
                </p:grpSpPr>
                <p:sp>
                  <p:nvSpPr>
                    <p:cNvPr id="28" name="Rounded Rectangle 27"/>
                    <p:cNvSpPr/>
                    <p:nvPr/>
                  </p:nvSpPr>
                  <p:spPr bwMode="auto">
                    <a:xfrm>
                      <a:off x="10887367" y="6071403"/>
                      <a:ext cx="335695" cy="453348"/>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pic>
                  <p:nvPicPr>
                    <p:cNvPr id="29" name="Picture 18" descr="Database blue"/>
                    <p:cNvPicPr>
                      <a:picLocks noChangeAspect="1" noChangeArrowheads="1"/>
                    </p:cNvPicPr>
                    <p:nvPr/>
                  </p:nvPicPr>
                  <p:blipFill>
                    <a:blip r:embed="rId6" cstate="print"/>
                    <a:srcRect/>
                    <a:stretch>
                      <a:fillRect/>
                    </a:stretch>
                  </p:blipFill>
                  <p:spPr bwMode="auto">
                    <a:xfrm>
                      <a:off x="10959384" y="6081853"/>
                      <a:ext cx="188069" cy="240944"/>
                    </a:xfrm>
                    <a:prstGeom prst="rect">
                      <a:avLst/>
                    </a:prstGeom>
                    <a:noFill/>
                  </p:spPr>
                </p:pic>
                <p:sp>
                  <p:nvSpPr>
                    <p:cNvPr id="30" name="TextBox 29"/>
                    <p:cNvSpPr txBox="1"/>
                    <p:nvPr/>
                  </p:nvSpPr>
                  <p:spPr>
                    <a:xfrm>
                      <a:off x="10887368" y="6322797"/>
                      <a:ext cx="333746" cy="233590"/>
                    </a:xfrm>
                    <a:prstGeom prst="rect">
                      <a:avLst/>
                    </a:prstGeom>
                  </p:spPr>
                  <p:txBody>
                    <a:bodyPr wrap="none" rtlCol="0">
                      <a:spAutoFit/>
                    </a:bodyPr>
                    <a:lstStyle/>
                    <a:p>
                      <a:r>
                        <a:rPr lang="en-US" sz="918" dirty="0" smtClean="0"/>
                        <a:t>DB</a:t>
                      </a:r>
                      <a:endParaRPr lang="en-US" sz="2040" dirty="0"/>
                    </a:p>
                  </p:txBody>
                </p:sp>
              </p:grpSp>
              <p:pic>
                <p:nvPicPr>
                  <p:cNvPr id="36" name="Picture 5" descr="\\imself-ssdw7fs4\ssd_userdata_ntdev\matd\Pictures\PPT\Icons - Illustrations\_VIRTUALIZATION ICONS\Application Virtual SQL Server.png"/>
                  <p:cNvPicPr>
                    <a:picLocks noChangeAspect="1" noChangeArrowheads="1"/>
                  </p:cNvPicPr>
                  <p:nvPr/>
                </p:nvPicPr>
                <p:blipFill>
                  <a:blip r:embed="rId7" cstate="print"/>
                  <a:srcRect/>
                  <a:stretch>
                    <a:fillRect/>
                  </a:stretch>
                </p:blipFill>
                <p:spPr bwMode="auto">
                  <a:xfrm>
                    <a:off x="7643866" y="2567245"/>
                    <a:ext cx="680748" cy="664204"/>
                  </a:xfrm>
                  <a:prstGeom prst="rect">
                    <a:avLst/>
                  </a:prstGeom>
                  <a:noFill/>
                </p:spPr>
              </p:pic>
              <p:pic>
                <p:nvPicPr>
                  <p:cNvPr id="79" name="Picture 13" descr="D:\Pennie's documents\MS Image\NEWFeb15\Windows_Vista_Icons_ for_Marketing_use\Complete.png"/>
                  <p:cNvPicPr>
                    <a:picLocks noChangeAspect="1" noChangeArrowheads="1"/>
                  </p:cNvPicPr>
                  <p:nvPr/>
                </p:nvPicPr>
                <p:blipFill>
                  <a:blip r:embed="rId10" cstate="print"/>
                  <a:srcRect/>
                  <a:stretch>
                    <a:fillRect/>
                  </a:stretch>
                </p:blipFill>
                <p:spPr bwMode="auto">
                  <a:xfrm>
                    <a:off x="7995778" y="2999248"/>
                    <a:ext cx="420598" cy="420429"/>
                  </a:xfrm>
                  <a:prstGeom prst="rect">
                    <a:avLst/>
                  </a:prstGeom>
                  <a:noFill/>
                </p:spPr>
              </p:pic>
            </p:grpSp>
            <p:pic>
              <p:nvPicPr>
                <p:cNvPr id="73" name="Picture 20" descr="D:\Pennie's documents\MS Image\NEWFeb15\Windows_Vista_Icons_ for_Marketing_use\Error.png"/>
                <p:cNvPicPr>
                  <a:picLocks noChangeAspect="1" noChangeArrowheads="1"/>
                </p:cNvPicPr>
                <p:nvPr/>
              </p:nvPicPr>
              <p:blipFill>
                <a:blip r:embed="rId8" cstate="print"/>
                <a:srcRect/>
                <a:stretch>
                  <a:fillRect/>
                </a:stretch>
              </p:blipFill>
              <p:spPr bwMode="auto">
                <a:xfrm>
                  <a:off x="6635661" y="4251061"/>
                  <a:ext cx="436124" cy="435948"/>
                </a:xfrm>
                <a:prstGeom prst="rect">
                  <a:avLst/>
                </a:prstGeom>
                <a:noFill/>
              </p:spPr>
            </p:pic>
          </p:grpSp>
        </p:grpSp>
        <p:grpSp>
          <p:nvGrpSpPr>
            <p:cNvPr id="7" name="Group 6"/>
            <p:cNvGrpSpPr/>
            <p:nvPr/>
          </p:nvGrpSpPr>
          <p:grpSpPr>
            <a:xfrm>
              <a:off x="6136477" y="1773510"/>
              <a:ext cx="6261569" cy="595873"/>
              <a:chOff x="6136477" y="1773510"/>
              <a:chExt cx="6261569" cy="595873"/>
            </a:xfrm>
          </p:grpSpPr>
          <p:sp>
            <p:nvSpPr>
              <p:cNvPr id="80" name="Rectangle 79"/>
              <p:cNvSpPr/>
              <p:nvPr/>
            </p:nvSpPr>
            <p:spPr bwMode="auto">
              <a:xfrm>
                <a:off x="6136477" y="1773510"/>
                <a:ext cx="6261569" cy="59587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marL="0" lvl="1" algn="ctr" defTabSz="932290" fontAlgn="base">
                  <a:spcBef>
                    <a:spcPct val="0"/>
                  </a:spcBef>
                  <a:spcAft>
                    <a:spcPct val="0"/>
                  </a:spcAft>
                </a:pPr>
                <a:endParaRPr lang="en-US" sz="1224" dirty="0"/>
              </a:p>
            </p:txBody>
          </p:sp>
          <p:sp>
            <p:nvSpPr>
              <p:cNvPr id="70" name="Rectangle 69"/>
              <p:cNvSpPr/>
              <p:nvPr/>
            </p:nvSpPr>
            <p:spPr>
              <a:xfrm>
                <a:off x="8608406" y="1794344"/>
                <a:ext cx="2145139" cy="523220"/>
              </a:xfrm>
              <a:prstGeom prst="rect">
                <a:avLst/>
              </a:prstGeom>
            </p:spPr>
            <p:txBody>
              <a:bodyPr wrap="none">
                <a:spAutoFit/>
              </a:bodyPr>
              <a:lstStyle/>
              <a:p>
                <a:r>
                  <a:rPr lang="en-US" sz="2800" b="1" dirty="0" smtClean="0"/>
                  <a:t>SQL on CSV</a:t>
                </a:r>
                <a:endParaRPr lang="en-US" sz="2800" b="1" dirty="0"/>
              </a:p>
            </p:txBody>
          </p:sp>
        </p:grpSp>
      </p:grpSp>
    </p:spTree>
    <p:custDataLst>
      <p:tags r:id="rId1"/>
    </p:custDataLst>
    <p:extLst>
      <p:ext uri="{BB962C8B-B14F-4D97-AF65-F5344CB8AC3E}">
        <p14:creationId xmlns:p14="http://schemas.microsoft.com/office/powerpoint/2010/main" val="2660094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660" y="233151"/>
            <a:ext cx="11375536" cy="1214807"/>
          </a:xfrm>
        </p:spPr>
        <p:txBody>
          <a:bodyPr/>
          <a:lstStyle/>
          <a:p>
            <a:r>
              <a:rPr lang="en-US" dirty="0" smtClean="0"/>
              <a:t>CSV Chkdsk Integration</a:t>
            </a:r>
            <a:r>
              <a:rPr lang="en-US" dirty="0"/>
              <a:t/>
            </a:r>
            <a:br>
              <a:rPr lang="en-US" dirty="0"/>
            </a:br>
            <a:endParaRPr lang="en-US" dirty="0">
              <a:solidFill>
                <a:schemeClr val="tx2"/>
              </a:solidFill>
            </a:endParaRPr>
          </a:p>
        </p:txBody>
      </p:sp>
      <p:sp>
        <p:nvSpPr>
          <p:cNvPr id="4" name="Content Placeholder 3"/>
          <p:cNvSpPr>
            <a:spLocks noGrp="1"/>
          </p:cNvSpPr>
          <p:nvPr>
            <p:ph type="body" sz="quarter" idx="10"/>
          </p:nvPr>
        </p:nvSpPr>
        <p:spPr>
          <a:xfrm>
            <a:off x="128970" y="1675391"/>
            <a:ext cx="7239000" cy="5484578"/>
          </a:xfrm>
          <a:prstGeom prst="rect">
            <a:avLst/>
          </a:prstGeom>
        </p:spPr>
        <p:txBody>
          <a:bodyPr/>
          <a:lstStyle/>
          <a:p>
            <a:pPr marL="0" indent="0">
              <a:buNone/>
            </a:pPr>
            <a:r>
              <a:rPr lang="en-US" sz="3600" dirty="0" smtClean="0">
                <a:solidFill>
                  <a:schemeClr val="tx2"/>
                </a:solidFill>
              </a:rPr>
              <a:t>Chkdsk Improvements</a:t>
            </a:r>
          </a:p>
          <a:p>
            <a:pPr marL="0" indent="0">
              <a:buNone/>
            </a:pPr>
            <a:r>
              <a:rPr lang="en-US" sz="2400" dirty="0">
                <a:solidFill>
                  <a:schemeClr val="tx1"/>
                </a:solidFill>
              </a:rPr>
              <a:t>S</a:t>
            </a:r>
            <a:r>
              <a:rPr lang="en-US" sz="2400" dirty="0" smtClean="0">
                <a:solidFill>
                  <a:schemeClr val="tx1"/>
                </a:solidFill>
              </a:rPr>
              <a:t>canning process separated from repair process</a:t>
            </a:r>
          </a:p>
          <a:p>
            <a:pPr marL="0" indent="0">
              <a:buNone/>
            </a:pPr>
            <a:endParaRPr lang="en-US" sz="2400" dirty="0" smtClean="0">
              <a:solidFill>
                <a:schemeClr val="tx1"/>
              </a:solidFill>
            </a:endParaRPr>
          </a:p>
          <a:p>
            <a:pPr marL="0" indent="0">
              <a:buNone/>
            </a:pPr>
            <a:r>
              <a:rPr lang="en-US" sz="2400" dirty="0" smtClean="0">
                <a:solidFill>
                  <a:schemeClr val="tx1"/>
                </a:solidFill>
              </a:rPr>
              <a:t>Volume scanned online</a:t>
            </a:r>
          </a:p>
          <a:p>
            <a:endParaRPr lang="en-US" sz="2400" dirty="0" smtClean="0"/>
          </a:p>
          <a:p>
            <a:pPr marL="0" indent="0">
              <a:buNone/>
            </a:pPr>
            <a:r>
              <a:rPr lang="en-US" sz="3600" dirty="0" smtClean="0">
                <a:solidFill>
                  <a:schemeClr val="tx2"/>
                </a:solidFill>
              </a:rPr>
              <a:t>Zero offline time for repair with CSV</a:t>
            </a:r>
            <a:endParaRPr lang="en-US" sz="2400" dirty="0"/>
          </a:p>
          <a:p>
            <a:pPr marL="0" indent="0">
              <a:buNone/>
            </a:pPr>
            <a:r>
              <a:rPr lang="en-US" sz="2400" dirty="0"/>
              <a:t>Based on number of errors to fix rather than size of </a:t>
            </a:r>
            <a:r>
              <a:rPr lang="en-US" sz="2400" dirty="0" smtClean="0"/>
              <a:t>volume</a:t>
            </a:r>
          </a:p>
          <a:p>
            <a:pPr marL="0" indent="0">
              <a:buNone/>
            </a:pPr>
            <a:endParaRPr lang="en-US" sz="2400" dirty="0" smtClean="0"/>
          </a:p>
          <a:p>
            <a:pPr marL="0" indent="0">
              <a:buNone/>
            </a:pPr>
            <a:r>
              <a:rPr lang="en-US" sz="2400" dirty="0" smtClean="0">
                <a:solidFill>
                  <a:schemeClr val="tx1"/>
                </a:solidFill>
              </a:rPr>
              <a:t>Repair now takes </a:t>
            </a:r>
            <a:r>
              <a:rPr lang="en-US" sz="2400" dirty="0">
                <a:solidFill>
                  <a:schemeClr val="tx1"/>
                </a:solidFill>
              </a:rPr>
              <a:t>seconds not hours!</a:t>
            </a:r>
          </a:p>
          <a:p>
            <a:pPr marL="0" indent="0">
              <a:buNone/>
            </a:pPr>
            <a:endParaRPr lang="en-US" sz="2400" dirty="0"/>
          </a:p>
          <a:p>
            <a:pPr marL="0" indent="0">
              <a:buNone/>
            </a:pPr>
            <a:endParaRPr lang="en-US" sz="3600" dirty="0" smtClean="0">
              <a:solidFill>
                <a:schemeClr val="tx2"/>
              </a:solidFill>
            </a:endParaRPr>
          </a:p>
        </p:txBody>
      </p:sp>
      <p:graphicFrame>
        <p:nvGraphicFramePr>
          <p:cNvPr id="7" name="Content Placeholder 6"/>
          <p:cNvGraphicFramePr>
            <a:graphicFrameLocks noGrp="1"/>
          </p:cNvGraphicFramePr>
          <p:nvPr>
            <p:ph sz="quarter" idx="4294967295"/>
            <p:extLst/>
          </p:nvPr>
        </p:nvGraphicFramePr>
        <p:xfrm>
          <a:off x="7361236" y="1476622"/>
          <a:ext cx="5075239" cy="4849214"/>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a:off x="10074548" y="4925312"/>
            <a:ext cx="653085" cy="373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061" tIns="35030" rIns="70061" bIns="35030" rtlCol="0" anchor="ctr"/>
          <a:lstStyle/>
          <a:p>
            <a:pPr algn="ctr"/>
            <a:endParaRPr lang="en-US" dirty="0">
              <a:solidFill>
                <a:prstClr val="white"/>
              </a:solidFill>
            </a:endParaRPr>
          </a:p>
        </p:txBody>
      </p:sp>
      <p:grpSp>
        <p:nvGrpSpPr>
          <p:cNvPr id="5" name="Group 4"/>
          <p:cNvGrpSpPr/>
          <p:nvPr/>
        </p:nvGrpSpPr>
        <p:grpSpPr>
          <a:xfrm>
            <a:off x="8364088" y="4942798"/>
            <a:ext cx="1508315" cy="384698"/>
            <a:chOff x="8364088" y="4942798"/>
            <a:chExt cx="1508315" cy="384698"/>
          </a:xfrm>
        </p:grpSpPr>
        <p:sp>
          <p:nvSpPr>
            <p:cNvPr id="8" name="Oval 7"/>
            <p:cNvSpPr/>
            <p:nvPr/>
          </p:nvSpPr>
          <p:spPr>
            <a:xfrm>
              <a:off x="9219318" y="4942798"/>
              <a:ext cx="653085" cy="373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061" tIns="35030" rIns="70061" bIns="35030" rtlCol="0" anchor="ctr"/>
            <a:lstStyle/>
            <a:p>
              <a:pPr algn="ctr"/>
              <a:endParaRPr lang="en-US" dirty="0">
                <a:solidFill>
                  <a:prstClr val="white"/>
                </a:solidFill>
              </a:endParaRPr>
            </a:p>
          </p:txBody>
        </p:sp>
        <p:sp>
          <p:nvSpPr>
            <p:cNvPr id="10" name="Oval 9"/>
            <p:cNvSpPr/>
            <p:nvPr/>
          </p:nvSpPr>
          <p:spPr>
            <a:xfrm>
              <a:off x="8364088" y="4954455"/>
              <a:ext cx="653085" cy="373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061" tIns="35030" rIns="70061" bIns="35030" rtlCol="0" anchor="ctr"/>
            <a:lstStyle/>
            <a:p>
              <a:pPr algn="ctr"/>
              <a:endParaRPr lang="en-US" dirty="0">
                <a:solidFill>
                  <a:prstClr val="white"/>
                </a:solidFill>
              </a:endParaRPr>
            </a:p>
          </p:txBody>
        </p:sp>
      </p:grpSp>
      <p:sp>
        <p:nvSpPr>
          <p:cNvPr id="2" name="Rectangle 1"/>
          <p:cNvSpPr/>
          <p:nvPr/>
        </p:nvSpPr>
        <p:spPr bwMode="auto">
          <a:xfrm>
            <a:off x="7970837" y="6325836"/>
            <a:ext cx="3276600" cy="5334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&lt;3 seconds of repair time</a:t>
            </a:r>
            <a:endParaRPr lang="en-US" sz="2000" dirty="0">
              <a:gradFill>
                <a:gsLst>
                  <a:gs pos="0">
                    <a:srgbClr val="FFFFFF"/>
                  </a:gs>
                  <a:gs pos="100000">
                    <a:srgbClr val="FFFFFF"/>
                  </a:gs>
                </a:gsLst>
                <a:lin ang="5400000" scaled="0"/>
              </a:gradFill>
            </a:endParaRPr>
          </a:p>
        </p:txBody>
      </p:sp>
      <p:sp>
        <p:nvSpPr>
          <p:cNvPr id="6" name="Rectangle 5"/>
          <p:cNvSpPr/>
          <p:nvPr/>
        </p:nvSpPr>
        <p:spPr>
          <a:xfrm>
            <a:off x="492371" y="6561660"/>
            <a:ext cx="6216650" cy="446276"/>
          </a:xfrm>
          <a:prstGeom prst="rect">
            <a:avLst/>
          </a:prstGeom>
        </p:spPr>
        <p:txBody>
          <a:bodyPr>
            <a:spAutoFit/>
          </a:bodyPr>
          <a:lstStyle/>
          <a:p>
            <a:pPr>
              <a:lnSpc>
                <a:spcPct val="90000"/>
              </a:lnSpc>
              <a:spcAft>
                <a:spcPts val="600"/>
              </a:spcAft>
            </a:pPr>
            <a:r>
              <a:rPr lang="en-US" sz="1000" b="1" dirty="0">
                <a:gradFill>
                  <a:gsLst>
                    <a:gs pos="2917">
                      <a:schemeClr val="tx1"/>
                    </a:gs>
                    <a:gs pos="30000">
                      <a:schemeClr val="tx1"/>
                    </a:gs>
                  </a:gsLst>
                  <a:lin ang="5400000" scaled="0"/>
                </a:gradFill>
              </a:rPr>
              <a:t>Reference</a:t>
            </a:r>
            <a:r>
              <a:rPr lang="en-US" sz="1000" b="1" dirty="0" smtClean="0">
                <a:gradFill>
                  <a:gsLst>
                    <a:gs pos="2917">
                      <a:schemeClr val="tx1"/>
                    </a:gs>
                    <a:gs pos="30000">
                      <a:schemeClr val="tx1"/>
                    </a:gs>
                  </a:gsLst>
                  <a:lin ang="5400000" scaled="0"/>
                </a:gradFill>
              </a:rPr>
              <a:t>: </a:t>
            </a:r>
            <a:r>
              <a:rPr lang="en-US" sz="1000" b="1" dirty="0" smtClean="0">
                <a:gradFill>
                  <a:gsLst>
                    <a:gs pos="2917">
                      <a:schemeClr val="tx1"/>
                    </a:gs>
                    <a:gs pos="30000">
                      <a:schemeClr val="tx1"/>
                    </a:gs>
                  </a:gsLst>
                  <a:lin ang="5400000" scaled="0"/>
                </a:gradFill>
                <a:hlinkClick r:id="rId3"/>
              </a:rPr>
              <a:t>NTFS Health and </a:t>
            </a:r>
            <a:r>
              <a:rPr lang="en-US" sz="1000" b="1" dirty="0" err="1" smtClean="0">
                <a:gradFill>
                  <a:gsLst>
                    <a:gs pos="2917">
                      <a:schemeClr val="tx1"/>
                    </a:gs>
                    <a:gs pos="30000">
                      <a:schemeClr val="tx1"/>
                    </a:gs>
                  </a:gsLst>
                  <a:lin ang="5400000" scaled="0"/>
                </a:gradFill>
                <a:hlinkClick r:id="rId3"/>
              </a:rPr>
              <a:t>Chkdsk</a:t>
            </a:r>
            <a:endParaRPr lang="en-US" sz="1000" b="1" dirty="0" smtClean="0">
              <a:gradFill>
                <a:gsLst>
                  <a:gs pos="2917">
                    <a:schemeClr val="tx1"/>
                  </a:gs>
                  <a:gs pos="30000">
                    <a:schemeClr val="tx1"/>
                  </a:gs>
                </a:gsLst>
                <a:lin ang="5400000" scaled="0"/>
              </a:gradFill>
            </a:endParaRPr>
          </a:p>
          <a:p>
            <a:pPr>
              <a:lnSpc>
                <a:spcPct val="90000"/>
              </a:lnSpc>
              <a:spcAft>
                <a:spcPts val="600"/>
              </a:spcAft>
            </a:pPr>
            <a:r>
              <a:rPr lang="en-US" sz="1000" b="1" dirty="0" smtClean="0">
                <a:gradFill>
                  <a:gsLst>
                    <a:gs pos="2917">
                      <a:schemeClr val="tx1"/>
                    </a:gs>
                    <a:gs pos="30000">
                      <a:schemeClr val="tx1"/>
                    </a:gs>
                  </a:gsLst>
                  <a:lin ang="5400000" scaled="0"/>
                </a:gradFill>
              </a:rPr>
              <a:t>                   </a:t>
            </a:r>
            <a:r>
              <a:rPr lang="en-US" sz="1000" b="1" dirty="0" smtClean="0">
                <a:gradFill>
                  <a:gsLst>
                    <a:gs pos="2917">
                      <a:schemeClr val="tx1"/>
                    </a:gs>
                    <a:gs pos="30000">
                      <a:schemeClr val="tx1"/>
                    </a:gs>
                  </a:gsLst>
                  <a:lin ang="5400000" scaled="0"/>
                </a:gradFill>
                <a:hlinkClick r:id="rId4"/>
              </a:rPr>
              <a:t>How to Run </a:t>
            </a:r>
            <a:r>
              <a:rPr lang="en-US" sz="1000" b="1" dirty="0" err="1" smtClean="0">
                <a:gradFill>
                  <a:gsLst>
                    <a:gs pos="2917">
                      <a:schemeClr val="tx1"/>
                    </a:gs>
                    <a:gs pos="30000">
                      <a:schemeClr val="tx1"/>
                    </a:gs>
                  </a:gsLst>
                  <a:lin ang="5400000" scaled="0"/>
                </a:gradFill>
                <a:hlinkClick r:id="rId4"/>
              </a:rPr>
              <a:t>ChkDsk</a:t>
            </a:r>
            <a:r>
              <a:rPr lang="en-US" sz="1000" b="1" dirty="0" smtClean="0">
                <a:gradFill>
                  <a:gsLst>
                    <a:gs pos="2917">
                      <a:schemeClr val="tx1"/>
                    </a:gs>
                    <a:gs pos="30000">
                      <a:schemeClr val="tx1"/>
                    </a:gs>
                  </a:gsLst>
                  <a:lin ang="5400000" scaled="0"/>
                </a:gradFill>
                <a:hlinkClick r:id="rId4"/>
              </a:rPr>
              <a:t> and  Defrag on Cluster Shared Volumes in Windows Server 2012 R2</a:t>
            </a:r>
            <a:r>
              <a:rPr lang="en-US" sz="1000" b="1" dirty="0" smtClean="0">
                <a:gradFill>
                  <a:gsLst>
                    <a:gs pos="2917">
                      <a:schemeClr val="tx1"/>
                    </a:gs>
                    <a:gs pos="30000">
                      <a:schemeClr val="tx1"/>
                    </a:gs>
                  </a:gsLst>
                  <a:lin ang="5400000" scaled="0"/>
                </a:gradFill>
              </a:rPr>
              <a:t> </a:t>
            </a:r>
            <a:endParaRPr lang="en-US" sz="1000" b="1"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287407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374005" y="1872337"/>
            <a:ext cx="9671152" cy="274361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3600" dirty="0" smtClean="0">
                <a:solidFill>
                  <a:schemeClr val="tx2"/>
                </a:solidFill>
              </a:rPr>
              <a:t>CSV block level cache </a:t>
            </a:r>
            <a:endParaRPr lang="en-US" sz="3600" dirty="0">
              <a:solidFill>
                <a:schemeClr val="tx2"/>
              </a:solidFill>
            </a:endParaRPr>
          </a:p>
          <a:p>
            <a:pPr marL="0" lvl="0" indent="0">
              <a:buNone/>
            </a:pPr>
            <a:r>
              <a:rPr lang="en-US" sz="2000" dirty="0" smtClean="0"/>
              <a:t>Distributed read-only cache for unbuffered I/O to SQL databases</a:t>
            </a:r>
          </a:p>
          <a:p>
            <a:pPr marL="0" lvl="0" indent="0">
              <a:buNone/>
            </a:pPr>
            <a:endParaRPr lang="en-US" sz="2000" dirty="0" smtClean="0"/>
          </a:p>
          <a:p>
            <a:pPr marL="0" lvl="0" indent="0">
              <a:buNone/>
            </a:pPr>
            <a:r>
              <a:rPr lang="en-US" sz="3600" dirty="0" smtClean="0">
                <a:solidFill>
                  <a:schemeClr val="tx2"/>
                </a:solidFill>
              </a:rPr>
              <a:t>BitLocker encrypted CSV</a:t>
            </a:r>
          </a:p>
          <a:p>
            <a:pPr marL="0" indent="0">
              <a:buNone/>
            </a:pPr>
            <a:r>
              <a:rPr lang="en-US" sz="2400" dirty="0">
                <a:solidFill>
                  <a:schemeClr val="tx1"/>
                </a:solidFill>
              </a:rPr>
              <a:t>Enables physical security for deployments outside of </a:t>
            </a:r>
            <a:endParaRPr lang="en-US" sz="2400" dirty="0" smtClean="0">
              <a:solidFill>
                <a:schemeClr val="tx1"/>
              </a:solidFill>
            </a:endParaRPr>
          </a:p>
          <a:p>
            <a:pPr marL="0" indent="0">
              <a:buNone/>
            </a:pPr>
            <a:r>
              <a:rPr lang="en-US" sz="2400" dirty="0" smtClean="0">
                <a:solidFill>
                  <a:schemeClr val="tx1"/>
                </a:solidFill>
              </a:rPr>
              <a:t>secure datacenters e.g. Branch Offices </a:t>
            </a:r>
          </a:p>
          <a:p>
            <a:pPr marL="0" indent="0">
              <a:buNone/>
            </a:pPr>
            <a:endParaRPr lang="en-US" sz="2400" dirty="0">
              <a:solidFill>
                <a:schemeClr val="tx1"/>
              </a:solidFill>
            </a:endParaRPr>
          </a:p>
          <a:p>
            <a:pPr marL="0" indent="0">
              <a:buNone/>
            </a:pPr>
            <a:r>
              <a:rPr lang="en-US" sz="2400" dirty="0" smtClean="0">
                <a:solidFill>
                  <a:schemeClr val="tx1"/>
                </a:solidFill>
              </a:rPr>
              <a:t>Volume </a:t>
            </a:r>
            <a:r>
              <a:rPr lang="en-US" sz="2400" dirty="0">
                <a:solidFill>
                  <a:schemeClr val="tx1"/>
                </a:solidFill>
              </a:rPr>
              <a:t>level encryption for compliance requirements</a:t>
            </a:r>
          </a:p>
          <a:p>
            <a:pPr marL="0" lvl="0" indent="0">
              <a:buNone/>
            </a:pPr>
            <a:endParaRPr lang="en-US" sz="3600" dirty="0">
              <a:solidFill>
                <a:schemeClr val="tx2"/>
              </a:solidFill>
            </a:endParaRPr>
          </a:p>
          <a:p>
            <a:pPr marL="0" lvl="0" indent="0">
              <a:buNone/>
            </a:pPr>
            <a:endParaRPr lang="en-US" sz="3600" dirty="0" smtClean="0">
              <a:solidFill>
                <a:schemeClr val="tx2"/>
              </a:solidFill>
            </a:endParaRPr>
          </a:p>
          <a:p>
            <a:pPr marL="0" lvl="0" indent="0">
              <a:buNone/>
            </a:pPr>
            <a:endParaRPr lang="en-US" sz="3600" dirty="0" smtClean="0">
              <a:solidFill>
                <a:schemeClr val="tx2"/>
              </a:solidFill>
            </a:endParaRPr>
          </a:p>
          <a:p>
            <a:pPr marL="0" lvl="0" indent="0">
              <a:buNone/>
            </a:pPr>
            <a:endParaRPr lang="en-US" sz="2000" dirty="0" smtClean="0"/>
          </a:p>
          <a:p>
            <a:pPr marL="0" lvl="0" indent="0">
              <a:buNone/>
            </a:pPr>
            <a:endParaRPr lang="en-US" sz="2000" dirty="0" smtClean="0"/>
          </a:p>
          <a:p>
            <a:pPr marL="0" indent="0">
              <a:buFontTx/>
              <a:buNone/>
            </a:pPr>
            <a:endParaRPr lang="en-US" sz="3600" dirty="0" smtClean="0">
              <a:solidFill>
                <a:schemeClr val="tx2"/>
              </a:solidFill>
            </a:endParaRPr>
          </a:p>
        </p:txBody>
      </p:sp>
      <p:sp>
        <p:nvSpPr>
          <p:cNvPr id="4" name="Title 3"/>
          <p:cNvSpPr>
            <a:spLocks noGrp="1"/>
          </p:cNvSpPr>
          <p:nvPr>
            <p:ph type="title"/>
          </p:nvPr>
        </p:nvSpPr>
        <p:spPr>
          <a:xfrm>
            <a:off x="274639" y="60913"/>
            <a:ext cx="11889564" cy="917575"/>
          </a:xfrm>
        </p:spPr>
        <p:txBody>
          <a:bodyPr/>
          <a:lstStyle/>
          <a:p>
            <a:r>
              <a:rPr lang="en-US" dirty="0" smtClean="0"/>
              <a:t>Value of Deploying SQL Server on CSV</a:t>
            </a:r>
            <a:endParaRPr lang="en-US" dirty="0"/>
          </a:p>
        </p:txBody>
      </p:sp>
      <p:sp>
        <p:nvSpPr>
          <p:cNvPr id="2" name="Rectangle 1"/>
          <p:cNvSpPr/>
          <p:nvPr/>
        </p:nvSpPr>
        <p:spPr>
          <a:xfrm>
            <a:off x="350837" y="867572"/>
            <a:ext cx="5972404" cy="707886"/>
          </a:xfrm>
          <a:prstGeom prst="rect">
            <a:avLst/>
          </a:prstGeom>
        </p:spPr>
        <p:txBody>
          <a:bodyPr wrap="none">
            <a:spAutoFit/>
          </a:bodyPr>
          <a:lstStyle/>
          <a:p>
            <a:r>
              <a:rPr lang="en-US" sz="4000" dirty="0">
                <a:solidFill>
                  <a:schemeClr val="tx2"/>
                </a:solidFill>
              </a:rPr>
              <a:t>Performance and Security</a:t>
            </a:r>
          </a:p>
        </p:txBody>
      </p:sp>
      <p:sp>
        <p:nvSpPr>
          <p:cNvPr id="15" name="Rounded Rectangle 14"/>
          <p:cNvSpPr/>
          <p:nvPr/>
        </p:nvSpPr>
        <p:spPr bwMode="auto">
          <a:xfrm>
            <a:off x="8260439" y="3159430"/>
            <a:ext cx="3973982" cy="2120845"/>
          </a:xfrm>
          <a:prstGeom prst="roundRect">
            <a:avLst/>
          </a:prstGeom>
          <a:solidFill>
            <a:schemeClr val="bg2">
              <a:alpha val="15000"/>
            </a:schemeClr>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400" dirty="0">
              <a:solidFill>
                <a:schemeClr val="tx1"/>
              </a:solidFill>
              <a:latin typeface="Segoe" pitchFamily="34" charset="0"/>
            </a:endParaRPr>
          </a:p>
        </p:txBody>
      </p:sp>
      <p:sp>
        <p:nvSpPr>
          <p:cNvPr id="16" name="Line 5"/>
          <p:cNvSpPr>
            <a:spLocks noChangeShapeType="1"/>
          </p:cNvSpPr>
          <p:nvPr/>
        </p:nvSpPr>
        <p:spPr bwMode="auto">
          <a:xfrm>
            <a:off x="9243871" y="4936519"/>
            <a:ext cx="884045" cy="661365"/>
          </a:xfrm>
          <a:prstGeom prst="line">
            <a:avLst/>
          </a:prstGeom>
          <a:noFill/>
          <a:ln w="57150" cap="rnd">
            <a:solidFill>
              <a:schemeClr val="tx1"/>
            </a:solidFill>
            <a:round/>
            <a:headEnd/>
            <a:tailEnd/>
          </a:ln>
          <a:effectLst/>
        </p:spPr>
        <p:txBody>
          <a:bodyPr wrap="none" lIns="93270" tIns="46636" rIns="93270" bIns="46636"/>
          <a:lstStyle/>
          <a:p>
            <a:endParaRPr lang="en-US" dirty="0">
              <a:ln>
                <a:solidFill>
                  <a:sysClr val="windowText" lastClr="000000"/>
                </a:solidFill>
              </a:ln>
            </a:endParaRPr>
          </a:p>
        </p:txBody>
      </p:sp>
      <p:sp>
        <p:nvSpPr>
          <p:cNvPr id="17" name="Line 6"/>
          <p:cNvSpPr>
            <a:spLocks noChangeShapeType="1"/>
          </p:cNvSpPr>
          <p:nvPr/>
        </p:nvSpPr>
        <p:spPr bwMode="auto">
          <a:xfrm flipH="1">
            <a:off x="10213050" y="4936519"/>
            <a:ext cx="790026" cy="661365"/>
          </a:xfrm>
          <a:prstGeom prst="line">
            <a:avLst/>
          </a:prstGeom>
          <a:noFill/>
          <a:ln w="57150" cap="rnd">
            <a:solidFill>
              <a:schemeClr val="tx1"/>
            </a:solidFill>
            <a:round/>
            <a:headEnd/>
            <a:tailEnd/>
          </a:ln>
          <a:effectLst/>
        </p:spPr>
        <p:txBody>
          <a:bodyPr wrap="none" lIns="93270" tIns="46636" rIns="93270" bIns="46636"/>
          <a:lstStyle/>
          <a:p>
            <a:endParaRPr lang="en-US" dirty="0"/>
          </a:p>
        </p:txBody>
      </p:sp>
      <p:pic>
        <p:nvPicPr>
          <p:cNvPr id="1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525872" y="3238947"/>
            <a:ext cx="1137568" cy="195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862245" y="3246987"/>
            <a:ext cx="1137568" cy="195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8"/>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9776640" y="5499334"/>
            <a:ext cx="808955" cy="119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bwMode="auto">
          <a:xfrm>
            <a:off x="9896628" y="5761274"/>
            <a:ext cx="607271" cy="781012"/>
          </a:xfrm>
          <a:prstGeom prst="round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78" tIns="46639" rIns="46639" bIns="93278"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22" name="Picture 3" descr="\\MAGNUM\Projects\Microsoft\Cloud Power FY12\Design\ICONS_PNG\Confidentiality.png"/>
          <p:cNvPicPr>
            <a:picLocks noChangeAspect="1" noChangeArrowheads="1"/>
          </p:cNvPicPr>
          <p:nvPr/>
        </p:nvPicPr>
        <p:blipFill>
          <a:blip r:embed="rId5" cstate="print">
            <a:lum bright="100000"/>
          </a:blip>
          <a:srcRect/>
          <a:stretch>
            <a:fillRect/>
          </a:stretch>
        </p:blipFill>
        <p:spPr bwMode="auto">
          <a:xfrm>
            <a:off x="9707841" y="5704970"/>
            <a:ext cx="976179" cy="893620"/>
          </a:xfrm>
          <a:prstGeom prst="rect">
            <a:avLst/>
          </a:prstGeom>
          <a:noFill/>
        </p:spPr>
      </p:pic>
      <p:sp>
        <p:nvSpPr>
          <p:cNvPr id="23" name="Rounded Rectangle 22"/>
          <p:cNvSpPr/>
          <p:nvPr/>
        </p:nvSpPr>
        <p:spPr bwMode="auto">
          <a:xfrm>
            <a:off x="9315455" y="4432184"/>
            <a:ext cx="599234" cy="639823"/>
          </a:xfrm>
          <a:prstGeom prst="round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78" tIns="46639" rIns="46639" bIns="93278"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7140" y="4535584"/>
            <a:ext cx="448617" cy="448437"/>
          </a:xfrm>
          <a:prstGeom prst="rect">
            <a:avLst/>
          </a:prstGeom>
        </p:spPr>
      </p:pic>
      <p:sp>
        <p:nvSpPr>
          <p:cNvPr id="25" name="Rounded Rectangle 24"/>
          <p:cNvSpPr/>
          <p:nvPr/>
        </p:nvSpPr>
        <p:spPr bwMode="auto">
          <a:xfrm>
            <a:off x="11606777" y="4432184"/>
            <a:ext cx="599234" cy="639823"/>
          </a:xfrm>
          <a:prstGeom prst="round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78" tIns="46639" rIns="46639" bIns="93278"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68463" y="4535584"/>
            <a:ext cx="448617" cy="448437"/>
          </a:xfrm>
          <a:prstGeom prst="rect">
            <a:avLst/>
          </a:prstGeom>
        </p:spPr>
      </p:pic>
      <p:sp>
        <p:nvSpPr>
          <p:cNvPr id="36" name="Freeform 159"/>
          <p:cNvSpPr>
            <a:spLocks noEditPoints="1"/>
          </p:cNvSpPr>
          <p:nvPr/>
        </p:nvSpPr>
        <p:spPr bwMode="black">
          <a:xfrm>
            <a:off x="8499720" y="5887458"/>
            <a:ext cx="435502" cy="654828"/>
          </a:xfrm>
          <a:custGeom>
            <a:avLst/>
            <a:gdLst>
              <a:gd name="T0" fmla="*/ 101 w 283"/>
              <a:gd name="T1" fmla="*/ 50 h 426"/>
              <a:gd name="T2" fmla="*/ 202 w 283"/>
              <a:gd name="T3" fmla="*/ 50 h 426"/>
              <a:gd name="T4" fmla="*/ 271 w 283"/>
              <a:gd name="T5" fmla="*/ 254 h 426"/>
              <a:gd name="T6" fmla="*/ 274 w 283"/>
              <a:gd name="T7" fmla="*/ 266 h 426"/>
              <a:gd name="T8" fmla="*/ 204 w 283"/>
              <a:gd name="T9" fmla="*/ 298 h 426"/>
              <a:gd name="T10" fmla="*/ 210 w 283"/>
              <a:gd name="T11" fmla="*/ 426 h 426"/>
              <a:gd name="T12" fmla="*/ 179 w 283"/>
              <a:gd name="T13" fmla="*/ 407 h 426"/>
              <a:gd name="T14" fmla="*/ 141 w 283"/>
              <a:gd name="T15" fmla="*/ 315 h 426"/>
              <a:gd name="T16" fmla="*/ 94 w 283"/>
              <a:gd name="T17" fmla="*/ 426 h 426"/>
              <a:gd name="T18" fmla="*/ 70 w 283"/>
              <a:gd name="T19" fmla="*/ 395 h 426"/>
              <a:gd name="T20" fmla="*/ 54 w 283"/>
              <a:gd name="T21" fmla="*/ 338 h 426"/>
              <a:gd name="T22" fmla="*/ 34 w 283"/>
              <a:gd name="T23" fmla="*/ 326 h 426"/>
              <a:gd name="T24" fmla="*/ 0 w 283"/>
              <a:gd name="T25" fmla="*/ 198 h 426"/>
              <a:gd name="T26" fmla="*/ 49 w 283"/>
              <a:gd name="T27" fmla="*/ 172 h 426"/>
              <a:gd name="T28" fmla="*/ 110 w 283"/>
              <a:gd name="T29" fmla="*/ 125 h 426"/>
              <a:gd name="T30" fmla="*/ 195 w 283"/>
              <a:gd name="T31" fmla="*/ 133 h 426"/>
              <a:gd name="T32" fmla="*/ 224 w 283"/>
              <a:gd name="T33" fmla="*/ 126 h 426"/>
              <a:gd name="T34" fmla="*/ 261 w 283"/>
              <a:gd name="T35" fmla="*/ 215 h 426"/>
              <a:gd name="T36" fmla="*/ 283 w 283"/>
              <a:gd name="T37" fmla="*/ 235 h 426"/>
              <a:gd name="T38" fmla="*/ 86 w 283"/>
              <a:gd name="T39" fmla="*/ 208 h 426"/>
              <a:gd name="T40" fmla="*/ 230 w 283"/>
              <a:gd name="T41" fmla="*/ 141 h 426"/>
              <a:gd name="T42" fmla="*/ 222 w 283"/>
              <a:gd name="T43" fmla="*/ 136 h 426"/>
              <a:gd name="T44" fmla="*/ 86 w 283"/>
              <a:gd name="T45" fmla="*/ 194 h 426"/>
              <a:gd name="T46" fmla="*/ 17 w 283"/>
              <a:gd name="T47" fmla="*/ 226 h 426"/>
              <a:gd name="T48" fmla="*/ 46 w 283"/>
              <a:gd name="T49" fmla="*/ 183 h 426"/>
              <a:gd name="T50" fmla="*/ 10 w 283"/>
              <a:gd name="T51" fmla="*/ 198 h 426"/>
              <a:gd name="T52" fmla="*/ 17 w 283"/>
              <a:gd name="T53" fmla="*/ 226 h 426"/>
              <a:gd name="T54" fmla="*/ 263 w 283"/>
              <a:gd name="T55" fmla="*/ 264 h 426"/>
              <a:gd name="T56" fmla="*/ 86 w 283"/>
              <a:gd name="T57" fmla="*/ 244 h 426"/>
              <a:gd name="T58" fmla="*/ 86 w 283"/>
              <a:gd name="T59" fmla="*/ 246 h 426"/>
              <a:gd name="T60" fmla="*/ 48 w 283"/>
              <a:gd name="T61" fmla="*/ 255 h 426"/>
              <a:gd name="T62" fmla="*/ 43 w 283"/>
              <a:gd name="T63" fmla="*/ 323 h 426"/>
              <a:gd name="T64" fmla="*/ 52 w 283"/>
              <a:gd name="T65" fmla="*/ 328 h 426"/>
              <a:gd name="T66" fmla="*/ 264 w 283"/>
              <a:gd name="T67" fmla="*/ 266 h 426"/>
              <a:gd name="T68" fmla="*/ 245 w 283"/>
              <a:gd name="T69" fmla="*/ 259 h 426"/>
              <a:gd name="T70" fmla="*/ 222 w 283"/>
              <a:gd name="T71" fmla="*/ 246 h 426"/>
              <a:gd name="T72" fmla="*/ 215 w 283"/>
              <a:gd name="T73" fmla="*/ 248 h 426"/>
              <a:gd name="T74" fmla="*/ 202 w 283"/>
              <a:gd name="T75" fmla="*/ 270 h 426"/>
              <a:gd name="T76" fmla="*/ 215 w 283"/>
              <a:gd name="T77" fmla="*/ 24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426">
                <a:moveTo>
                  <a:pt x="151" y="100"/>
                </a:moveTo>
                <a:cubicBezTo>
                  <a:pt x="124" y="100"/>
                  <a:pt x="101" y="77"/>
                  <a:pt x="101" y="50"/>
                </a:cubicBezTo>
                <a:cubicBezTo>
                  <a:pt x="101" y="22"/>
                  <a:pt x="124" y="0"/>
                  <a:pt x="151" y="0"/>
                </a:cubicBezTo>
                <a:cubicBezTo>
                  <a:pt x="179" y="0"/>
                  <a:pt x="202" y="22"/>
                  <a:pt x="202" y="50"/>
                </a:cubicBezTo>
                <a:cubicBezTo>
                  <a:pt x="202" y="77"/>
                  <a:pt x="179" y="100"/>
                  <a:pt x="151" y="100"/>
                </a:cubicBezTo>
                <a:close/>
                <a:moveTo>
                  <a:pt x="271" y="254"/>
                </a:moveTo>
                <a:cubicBezTo>
                  <a:pt x="273" y="262"/>
                  <a:pt x="273" y="262"/>
                  <a:pt x="273" y="262"/>
                </a:cubicBezTo>
                <a:cubicBezTo>
                  <a:pt x="273" y="263"/>
                  <a:pt x="274" y="265"/>
                  <a:pt x="274" y="266"/>
                </a:cubicBezTo>
                <a:cubicBezTo>
                  <a:pt x="274" y="274"/>
                  <a:pt x="269" y="280"/>
                  <a:pt x="261" y="282"/>
                </a:cubicBezTo>
                <a:cubicBezTo>
                  <a:pt x="204" y="298"/>
                  <a:pt x="204" y="298"/>
                  <a:pt x="204" y="298"/>
                </a:cubicBezTo>
                <a:cubicBezTo>
                  <a:pt x="228" y="395"/>
                  <a:pt x="228" y="395"/>
                  <a:pt x="228" y="395"/>
                </a:cubicBezTo>
                <a:cubicBezTo>
                  <a:pt x="231" y="409"/>
                  <a:pt x="223" y="422"/>
                  <a:pt x="210" y="426"/>
                </a:cubicBezTo>
                <a:cubicBezTo>
                  <a:pt x="208" y="426"/>
                  <a:pt x="206" y="426"/>
                  <a:pt x="204" y="426"/>
                </a:cubicBezTo>
                <a:cubicBezTo>
                  <a:pt x="192" y="426"/>
                  <a:pt x="182" y="419"/>
                  <a:pt x="179" y="407"/>
                </a:cubicBezTo>
                <a:cubicBezTo>
                  <a:pt x="155" y="311"/>
                  <a:pt x="155" y="311"/>
                  <a:pt x="155" y="311"/>
                </a:cubicBezTo>
                <a:cubicBezTo>
                  <a:pt x="141" y="315"/>
                  <a:pt x="141" y="315"/>
                  <a:pt x="141" y="315"/>
                </a:cubicBezTo>
                <a:cubicBezTo>
                  <a:pt x="118" y="407"/>
                  <a:pt x="118" y="407"/>
                  <a:pt x="118" y="407"/>
                </a:cubicBezTo>
                <a:cubicBezTo>
                  <a:pt x="116" y="419"/>
                  <a:pt x="105" y="426"/>
                  <a:pt x="94" y="426"/>
                </a:cubicBezTo>
                <a:cubicBezTo>
                  <a:pt x="92" y="426"/>
                  <a:pt x="90" y="426"/>
                  <a:pt x="88" y="426"/>
                </a:cubicBezTo>
                <a:cubicBezTo>
                  <a:pt x="75" y="422"/>
                  <a:pt x="67" y="409"/>
                  <a:pt x="70" y="395"/>
                </a:cubicBezTo>
                <a:cubicBezTo>
                  <a:pt x="86" y="329"/>
                  <a:pt x="86" y="329"/>
                  <a:pt x="86" y="329"/>
                </a:cubicBezTo>
                <a:cubicBezTo>
                  <a:pt x="54" y="338"/>
                  <a:pt x="54" y="338"/>
                  <a:pt x="54" y="338"/>
                </a:cubicBezTo>
                <a:cubicBezTo>
                  <a:pt x="53" y="338"/>
                  <a:pt x="51" y="338"/>
                  <a:pt x="50" y="338"/>
                </a:cubicBezTo>
                <a:cubicBezTo>
                  <a:pt x="42" y="338"/>
                  <a:pt x="36" y="334"/>
                  <a:pt x="34" y="326"/>
                </a:cubicBezTo>
                <a:cubicBezTo>
                  <a:pt x="0" y="202"/>
                  <a:pt x="0" y="202"/>
                  <a:pt x="0" y="202"/>
                </a:cubicBezTo>
                <a:cubicBezTo>
                  <a:pt x="0" y="201"/>
                  <a:pt x="0" y="200"/>
                  <a:pt x="0" y="198"/>
                </a:cubicBezTo>
                <a:cubicBezTo>
                  <a:pt x="0" y="191"/>
                  <a:pt x="5" y="184"/>
                  <a:pt x="12" y="182"/>
                </a:cubicBezTo>
                <a:cubicBezTo>
                  <a:pt x="49" y="172"/>
                  <a:pt x="49" y="172"/>
                  <a:pt x="49" y="172"/>
                </a:cubicBezTo>
                <a:cubicBezTo>
                  <a:pt x="106" y="127"/>
                  <a:pt x="106" y="127"/>
                  <a:pt x="106" y="127"/>
                </a:cubicBezTo>
                <a:cubicBezTo>
                  <a:pt x="107" y="126"/>
                  <a:pt x="109" y="125"/>
                  <a:pt x="110" y="125"/>
                </a:cubicBezTo>
                <a:cubicBezTo>
                  <a:pt x="117" y="119"/>
                  <a:pt x="130" y="116"/>
                  <a:pt x="149" y="116"/>
                </a:cubicBezTo>
                <a:cubicBezTo>
                  <a:pt x="175" y="116"/>
                  <a:pt x="189" y="123"/>
                  <a:pt x="195" y="133"/>
                </a:cubicBezTo>
                <a:cubicBezTo>
                  <a:pt x="219" y="126"/>
                  <a:pt x="219" y="126"/>
                  <a:pt x="219" y="126"/>
                </a:cubicBezTo>
                <a:cubicBezTo>
                  <a:pt x="221" y="126"/>
                  <a:pt x="222" y="126"/>
                  <a:pt x="224" y="126"/>
                </a:cubicBezTo>
                <a:cubicBezTo>
                  <a:pt x="231" y="126"/>
                  <a:pt x="238" y="131"/>
                  <a:pt x="240" y="138"/>
                </a:cubicBezTo>
                <a:cubicBezTo>
                  <a:pt x="261" y="215"/>
                  <a:pt x="261" y="215"/>
                  <a:pt x="261" y="215"/>
                </a:cubicBezTo>
                <a:cubicBezTo>
                  <a:pt x="263" y="215"/>
                  <a:pt x="263" y="215"/>
                  <a:pt x="263" y="215"/>
                </a:cubicBezTo>
                <a:cubicBezTo>
                  <a:pt x="275" y="215"/>
                  <a:pt x="283" y="224"/>
                  <a:pt x="283" y="235"/>
                </a:cubicBezTo>
                <a:cubicBezTo>
                  <a:pt x="283" y="244"/>
                  <a:pt x="278" y="251"/>
                  <a:pt x="271" y="254"/>
                </a:cubicBezTo>
                <a:close/>
                <a:moveTo>
                  <a:pt x="86" y="208"/>
                </a:moveTo>
                <a:cubicBezTo>
                  <a:pt x="237" y="167"/>
                  <a:pt x="237" y="167"/>
                  <a:pt x="237" y="167"/>
                </a:cubicBezTo>
                <a:cubicBezTo>
                  <a:pt x="230" y="141"/>
                  <a:pt x="230" y="141"/>
                  <a:pt x="230" y="141"/>
                </a:cubicBezTo>
                <a:cubicBezTo>
                  <a:pt x="230" y="138"/>
                  <a:pt x="227" y="136"/>
                  <a:pt x="224" y="136"/>
                </a:cubicBezTo>
                <a:cubicBezTo>
                  <a:pt x="223" y="136"/>
                  <a:pt x="223" y="136"/>
                  <a:pt x="222" y="136"/>
                </a:cubicBezTo>
                <a:cubicBezTo>
                  <a:pt x="127" y="161"/>
                  <a:pt x="127" y="161"/>
                  <a:pt x="127" y="161"/>
                </a:cubicBezTo>
                <a:cubicBezTo>
                  <a:pt x="86" y="194"/>
                  <a:pt x="86" y="194"/>
                  <a:pt x="86" y="194"/>
                </a:cubicBezTo>
                <a:lnTo>
                  <a:pt x="86" y="208"/>
                </a:lnTo>
                <a:close/>
                <a:moveTo>
                  <a:pt x="17" y="226"/>
                </a:moveTo>
                <a:cubicBezTo>
                  <a:pt x="46" y="219"/>
                  <a:pt x="46" y="219"/>
                  <a:pt x="46" y="219"/>
                </a:cubicBezTo>
                <a:cubicBezTo>
                  <a:pt x="46" y="183"/>
                  <a:pt x="46" y="183"/>
                  <a:pt x="46" y="183"/>
                </a:cubicBezTo>
                <a:cubicBezTo>
                  <a:pt x="15" y="191"/>
                  <a:pt x="15" y="191"/>
                  <a:pt x="15" y="191"/>
                </a:cubicBezTo>
                <a:cubicBezTo>
                  <a:pt x="12" y="192"/>
                  <a:pt x="10" y="195"/>
                  <a:pt x="10" y="198"/>
                </a:cubicBezTo>
                <a:cubicBezTo>
                  <a:pt x="10" y="199"/>
                  <a:pt x="10" y="199"/>
                  <a:pt x="10" y="200"/>
                </a:cubicBezTo>
                <a:lnTo>
                  <a:pt x="17" y="226"/>
                </a:lnTo>
                <a:close/>
                <a:moveTo>
                  <a:pt x="264" y="266"/>
                </a:moveTo>
                <a:cubicBezTo>
                  <a:pt x="264" y="266"/>
                  <a:pt x="264" y="265"/>
                  <a:pt x="263" y="264"/>
                </a:cubicBezTo>
                <a:cubicBezTo>
                  <a:pt x="247" y="201"/>
                  <a:pt x="247" y="201"/>
                  <a:pt x="247" y="201"/>
                </a:cubicBezTo>
                <a:cubicBezTo>
                  <a:pt x="86" y="244"/>
                  <a:pt x="86" y="244"/>
                  <a:pt x="86" y="244"/>
                </a:cubicBezTo>
                <a:cubicBezTo>
                  <a:pt x="86" y="246"/>
                  <a:pt x="86" y="246"/>
                  <a:pt x="86" y="246"/>
                </a:cubicBezTo>
                <a:cubicBezTo>
                  <a:pt x="86" y="246"/>
                  <a:pt x="86" y="246"/>
                  <a:pt x="86" y="246"/>
                </a:cubicBezTo>
                <a:cubicBezTo>
                  <a:pt x="86" y="257"/>
                  <a:pt x="77" y="266"/>
                  <a:pt x="66" y="266"/>
                </a:cubicBezTo>
                <a:cubicBezTo>
                  <a:pt x="58" y="266"/>
                  <a:pt x="51" y="262"/>
                  <a:pt x="48" y="255"/>
                </a:cubicBezTo>
                <a:cubicBezTo>
                  <a:pt x="26" y="260"/>
                  <a:pt x="26" y="260"/>
                  <a:pt x="26" y="260"/>
                </a:cubicBezTo>
                <a:cubicBezTo>
                  <a:pt x="43" y="323"/>
                  <a:pt x="43" y="323"/>
                  <a:pt x="43" y="323"/>
                </a:cubicBezTo>
                <a:cubicBezTo>
                  <a:pt x="44" y="326"/>
                  <a:pt x="47" y="328"/>
                  <a:pt x="50" y="328"/>
                </a:cubicBezTo>
                <a:cubicBezTo>
                  <a:pt x="50" y="328"/>
                  <a:pt x="51" y="328"/>
                  <a:pt x="52" y="328"/>
                </a:cubicBezTo>
                <a:cubicBezTo>
                  <a:pt x="259" y="273"/>
                  <a:pt x="259" y="273"/>
                  <a:pt x="259" y="273"/>
                </a:cubicBezTo>
                <a:cubicBezTo>
                  <a:pt x="262" y="272"/>
                  <a:pt x="264" y="269"/>
                  <a:pt x="264" y="266"/>
                </a:cubicBezTo>
                <a:close/>
                <a:moveTo>
                  <a:pt x="240" y="241"/>
                </a:moveTo>
                <a:cubicBezTo>
                  <a:pt x="245" y="259"/>
                  <a:pt x="245" y="259"/>
                  <a:pt x="245" y="259"/>
                </a:cubicBezTo>
                <a:cubicBezTo>
                  <a:pt x="227" y="264"/>
                  <a:pt x="227" y="264"/>
                  <a:pt x="227" y="264"/>
                </a:cubicBezTo>
                <a:cubicBezTo>
                  <a:pt x="222" y="246"/>
                  <a:pt x="222" y="246"/>
                  <a:pt x="222" y="246"/>
                </a:cubicBezTo>
                <a:lnTo>
                  <a:pt x="240" y="241"/>
                </a:lnTo>
                <a:close/>
                <a:moveTo>
                  <a:pt x="215" y="248"/>
                </a:moveTo>
                <a:cubicBezTo>
                  <a:pt x="220" y="265"/>
                  <a:pt x="220" y="265"/>
                  <a:pt x="220" y="265"/>
                </a:cubicBezTo>
                <a:cubicBezTo>
                  <a:pt x="202" y="270"/>
                  <a:pt x="202" y="270"/>
                  <a:pt x="202" y="270"/>
                </a:cubicBezTo>
                <a:cubicBezTo>
                  <a:pt x="197" y="253"/>
                  <a:pt x="197" y="253"/>
                  <a:pt x="197" y="253"/>
                </a:cubicBezTo>
                <a:lnTo>
                  <a:pt x="215"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59" tIns="41980" rIns="83959" bIns="41980" numCol="1" anchor="t" anchorCtr="0" compatLnSpc="1">
            <a:prstTxWarp prst="textNoShape">
              <a:avLst/>
            </a:prstTxWarp>
          </a:bodyPr>
          <a:lstStyle/>
          <a:p>
            <a:endParaRPr lang="en-US" sz="1600" dirty="0"/>
          </a:p>
        </p:txBody>
      </p:sp>
      <p:sp>
        <p:nvSpPr>
          <p:cNvPr id="3" name="Rectangle 2"/>
          <p:cNvSpPr/>
          <p:nvPr/>
        </p:nvSpPr>
        <p:spPr>
          <a:xfrm>
            <a:off x="402321" y="6214872"/>
            <a:ext cx="5572359" cy="446276"/>
          </a:xfrm>
          <a:prstGeom prst="rect">
            <a:avLst/>
          </a:prstGeom>
        </p:spPr>
        <p:txBody>
          <a:bodyPr wrap="none">
            <a:spAutoFit/>
          </a:bodyPr>
          <a:lstStyle/>
          <a:p>
            <a:pPr>
              <a:lnSpc>
                <a:spcPct val="90000"/>
              </a:lnSpc>
              <a:spcAft>
                <a:spcPts val="600"/>
              </a:spcAft>
            </a:pPr>
            <a:r>
              <a:rPr lang="en-US" sz="1000" b="1" dirty="0">
                <a:gradFill>
                  <a:gsLst>
                    <a:gs pos="2917">
                      <a:schemeClr val="tx1"/>
                    </a:gs>
                    <a:gs pos="30000">
                      <a:schemeClr val="tx1"/>
                    </a:gs>
                  </a:gsLst>
                  <a:lin ang="5400000" scaled="0"/>
                </a:gradFill>
              </a:rPr>
              <a:t>Reference: </a:t>
            </a:r>
            <a:r>
              <a:rPr lang="en-US" sz="1000" b="1" dirty="0" smtClean="0">
                <a:gradFill>
                  <a:gsLst>
                    <a:gs pos="2917">
                      <a:schemeClr val="tx1"/>
                    </a:gs>
                    <a:gs pos="30000">
                      <a:schemeClr val="tx1"/>
                    </a:gs>
                  </a:gsLst>
                  <a:lin ang="5400000" scaled="0"/>
                </a:gradFill>
                <a:hlinkClick r:id="rId7"/>
              </a:rPr>
              <a:t>How to enable CSV Cache</a:t>
            </a:r>
            <a:endParaRPr lang="en-US" sz="1000" b="1" dirty="0" smtClean="0">
              <a:gradFill>
                <a:gsLst>
                  <a:gs pos="2917">
                    <a:schemeClr val="tx1"/>
                  </a:gs>
                  <a:gs pos="30000">
                    <a:schemeClr val="tx1"/>
                  </a:gs>
                </a:gsLst>
                <a:lin ang="5400000" scaled="0"/>
              </a:gradFill>
            </a:endParaRPr>
          </a:p>
          <a:p>
            <a:pPr>
              <a:lnSpc>
                <a:spcPct val="90000"/>
              </a:lnSpc>
              <a:spcAft>
                <a:spcPts val="600"/>
              </a:spcAft>
            </a:pPr>
            <a:r>
              <a:rPr lang="en-US" sz="1000" b="1" dirty="0">
                <a:gradFill>
                  <a:gsLst>
                    <a:gs pos="2917">
                      <a:schemeClr val="tx1"/>
                    </a:gs>
                    <a:gs pos="30000">
                      <a:schemeClr val="tx1"/>
                    </a:gs>
                  </a:gsLst>
                  <a:lin ang="5400000" scaled="0"/>
                </a:gradFill>
              </a:rPr>
              <a:t> </a:t>
            </a:r>
            <a:r>
              <a:rPr lang="en-US" sz="1000" b="1" dirty="0" smtClean="0">
                <a:gradFill>
                  <a:gsLst>
                    <a:gs pos="2917">
                      <a:schemeClr val="tx1"/>
                    </a:gs>
                    <a:gs pos="30000">
                      <a:schemeClr val="tx1"/>
                    </a:gs>
                  </a:gsLst>
                  <a:lin ang="5400000" scaled="0"/>
                </a:gradFill>
              </a:rPr>
              <a:t>                  </a:t>
            </a:r>
            <a:r>
              <a:rPr lang="en-US" sz="1000" b="1" dirty="0" smtClean="0">
                <a:gradFill>
                  <a:gsLst>
                    <a:gs pos="2917">
                      <a:schemeClr val="tx1"/>
                    </a:gs>
                    <a:gs pos="30000">
                      <a:schemeClr val="tx1"/>
                    </a:gs>
                  </a:gsLst>
                  <a:lin ang="5400000" scaled="0"/>
                </a:gradFill>
                <a:hlinkClick r:id="rId8"/>
              </a:rPr>
              <a:t>How to configure BitLocker Encrypted Clustered Disks in Windows Server 2012</a:t>
            </a:r>
            <a:endParaRPr lang="en-US" sz="1000" b="1"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54807059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68" y="23425"/>
            <a:ext cx="11889564" cy="917575"/>
          </a:xfrm>
        </p:spPr>
        <p:txBody>
          <a:bodyPr>
            <a:normAutofit fontScale="90000"/>
          </a:bodyPr>
          <a:lstStyle/>
          <a:p>
            <a:r>
              <a:rPr sz="5000" dirty="0" smtClean="0"/>
              <a:t>Roadmap from PolyServe to CSV </a:t>
            </a:r>
            <a:r>
              <a:rPr sz="5000" dirty="0"/>
              <a:t/>
            </a:r>
            <a:br>
              <a:rPr sz="5000" dirty="0"/>
            </a:br>
            <a:r>
              <a:rPr lang="en-US" sz="4100" dirty="0" smtClean="0">
                <a:solidFill>
                  <a:schemeClr val="tx2"/>
                </a:solidFill>
              </a:rPr>
              <a:t>PolyServe end-of-life (Feb 2014)</a:t>
            </a:r>
            <a:endParaRPr lang="en-US" sz="4100" dirty="0">
              <a:solidFill>
                <a:schemeClr val="tx2"/>
              </a:solidFill>
            </a:endParaRPr>
          </a:p>
        </p:txBody>
      </p:sp>
      <p:graphicFrame>
        <p:nvGraphicFramePr>
          <p:cNvPr id="10" name="Table 9"/>
          <p:cNvGraphicFramePr>
            <a:graphicFrameLocks noGrp="1"/>
          </p:cNvGraphicFramePr>
          <p:nvPr>
            <p:extLst/>
          </p:nvPr>
        </p:nvGraphicFramePr>
        <p:xfrm>
          <a:off x="1646237" y="1744662"/>
          <a:ext cx="8839200" cy="4895088"/>
        </p:xfrm>
        <a:graphic>
          <a:graphicData uri="http://schemas.openxmlformats.org/drawingml/2006/table">
            <a:tbl>
              <a:tblPr firstRow="1">
                <a:tableStyleId>{5C22544A-7EE6-4342-B048-85BDC9FD1C3A}</a:tableStyleId>
              </a:tblPr>
              <a:tblGrid>
                <a:gridCol w="3124200"/>
                <a:gridCol w="5715000"/>
              </a:tblGrid>
              <a:tr h="540314">
                <a:tc>
                  <a:txBody>
                    <a:bodyPr/>
                    <a:lstStyle/>
                    <a:p>
                      <a:pPr marL="0" algn="ctr"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CSV </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PolyServe</a:t>
                      </a:r>
                      <a:r>
                        <a:rPr lang="en-US" sz="2800" b="1" kern="1200" baseline="0" dirty="0" smtClean="0">
                          <a:gradFill>
                            <a:gsLst>
                              <a:gs pos="0">
                                <a:srgbClr val="FFFFFF"/>
                              </a:gs>
                              <a:gs pos="100000">
                                <a:srgbClr val="FFFFFF"/>
                              </a:gs>
                            </a:gsLst>
                            <a:lin ang="5400000" scaled="0"/>
                          </a:gradFill>
                          <a:latin typeface="+mj-lt"/>
                          <a:ea typeface="Segoe UI" pitchFamily="34" charset="0"/>
                          <a:cs typeface="Segoe UI" pitchFamily="34" charset="0"/>
                        </a:rPr>
                        <a:t> “QuickSpecs”</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580983">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kern="1200" dirty="0" smtClean="0">
                          <a:solidFill>
                            <a:srgbClr val="080808"/>
                          </a:solidFill>
                          <a:effectLst>
                            <a:outerShdw blurRad="38100" dist="38100" dir="2700000" algn="tl">
                              <a:srgbClr val="000000">
                                <a:alpha val="43137"/>
                              </a:srgbClr>
                            </a:outerShdw>
                          </a:effectLst>
                          <a:latin typeface="Wingdings 2" pitchFamily="18" charset="2"/>
                        </a:rPr>
                        <a:t>P</a:t>
                      </a:r>
                      <a:endParaRPr lang="en-US" sz="1400" kern="1200" dirty="0" smtClean="0">
                        <a:solidFill>
                          <a:srgbClr val="080808"/>
                        </a:solidFill>
                        <a:effectLst/>
                        <a:latin typeface="+mn-lt"/>
                        <a:ea typeface="+mn-ea"/>
                        <a:cs typeface="+mn-cs"/>
                      </a:endParaRPr>
                    </a:p>
                    <a:p>
                      <a:pPr marL="0" marR="0" indent="0" algn="ctr" defTabSz="932742" rtl="0" eaLnBrk="1" fontAlgn="auto" latinLnBrk="0" hangingPunct="1">
                        <a:lnSpc>
                          <a:spcPct val="100000"/>
                        </a:lnSpc>
                        <a:spcBef>
                          <a:spcPts val="0"/>
                        </a:spcBef>
                        <a:spcAft>
                          <a:spcPts val="0"/>
                        </a:spcAft>
                        <a:buClrTx/>
                        <a:buSzTx/>
                        <a:buFontTx/>
                        <a:buNone/>
                        <a:tabLst/>
                        <a:defRPr/>
                      </a:pPr>
                      <a:endParaRPr lang="en-US" sz="14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latin typeface="+mn-lt"/>
                        </a:rPr>
                        <a:t>SQL</a:t>
                      </a:r>
                      <a:r>
                        <a:rPr lang="en-US" sz="1400" b="1" baseline="0" dirty="0" smtClean="0">
                          <a:latin typeface="+mn-lt"/>
                        </a:rPr>
                        <a:t> Server Consolidation</a:t>
                      </a:r>
                      <a:endParaRPr lang="en-US" sz="14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580983">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kern="1200" dirty="0" smtClean="0">
                          <a:solidFill>
                            <a:srgbClr val="080808"/>
                          </a:solidFill>
                          <a:effectLst>
                            <a:outerShdw blurRad="38100" dist="38100" dir="2700000" algn="tl">
                              <a:srgbClr val="000000">
                                <a:alpha val="43137"/>
                              </a:srgbClr>
                            </a:outerShdw>
                          </a:effectLst>
                          <a:latin typeface="Wingdings 2" pitchFamily="18" charset="2"/>
                        </a:rPr>
                        <a:t>P</a:t>
                      </a:r>
                      <a:endParaRPr lang="en-US" sz="1400" kern="1200" dirty="0" smtClean="0">
                        <a:solidFill>
                          <a:srgbClr val="080808"/>
                        </a:solidFill>
                        <a:effectLst/>
                        <a:latin typeface="+mn-lt"/>
                        <a:ea typeface="+mn-ea"/>
                        <a:cs typeface="+mn-cs"/>
                      </a:endParaRPr>
                    </a:p>
                    <a:p>
                      <a:pPr marL="0" marR="0" indent="0" algn="ctr" defTabSz="932742" rtl="0" eaLnBrk="1" fontAlgn="auto" latinLnBrk="0" hangingPunct="1">
                        <a:lnSpc>
                          <a:spcPct val="100000"/>
                        </a:lnSpc>
                        <a:spcBef>
                          <a:spcPts val="0"/>
                        </a:spcBef>
                        <a:spcAft>
                          <a:spcPts val="0"/>
                        </a:spcAft>
                        <a:buClrTx/>
                        <a:buSzTx/>
                        <a:buFontTx/>
                        <a:buNone/>
                        <a:tabLst/>
                        <a:defRPr/>
                      </a:pPr>
                      <a:endParaRPr lang="en-US" sz="14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latin typeface="+mn-lt"/>
                        </a:rPr>
                        <a:t>High</a:t>
                      </a:r>
                      <a:r>
                        <a:rPr lang="en-US" sz="1400" b="1" baseline="0" dirty="0" smtClean="0">
                          <a:latin typeface="+mn-lt"/>
                        </a:rPr>
                        <a:t> Availability for Mission-Critical Applications</a:t>
                      </a:r>
                      <a:endParaRPr lang="en-US" sz="14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580983">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kern="1200" dirty="0" smtClean="0">
                          <a:solidFill>
                            <a:srgbClr val="080808"/>
                          </a:solidFill>
                          <a:effectLst>
                            <a:outerShdw blurRad="38100" dist="38100" dir="2700000" algn="tl">
                              <a:srgbClr val="000000">
                                <a:alpha val="43137"/>
                              </a:srgbClr>
                            </a:outerShdw>
                          </a:effectLst>
                          <a:latin typeface="Wingdings 2" pitchFamily="18" charset="2"/>
                        </a:rPr>
                        <a:t>P</a:t>
                      </a:r>
                      <a:endParaRPr lang="en-US" sz="1400" kern="1200" dirty="0" smtClean="0">
                        <a:solidFill>
                          <a:srgbClr val="080808"/>
                        </a:solidFill>
                        <a:effectLst/>
                        <a:latin typeface="+mn-lt"/>
                        <a:ea typeface="+mn-ea"/>
                        <a:cs typeface="+mn-cs"/>
                      </a:endParaRPr>
                    </a:p>
                    <a:p>
                      <a:pPr marL="0" marR="0" indent="0" algn="ctr" defTabSz="932742" rtl="0" eaLnBrk="1" fontAlgn="auto" latinLnBrk="0" hangingPunct="1">
                        <a:lnSpc>
                          <a:spcPct val="100000"/>
                        </a:lnSpc>
                        <a:spcBef>
                          <a:spcPts val="0"/>
                        </a:spcBef>
                        <a:spcAft>
                          <a:spcPts val="0"/>
                        </a:spcAft>
                        <a:buClrTx/>
                        <a:buSzTx/>
                        <a:buFontTx/>
                        <a:buNone/>
                        <a:tabLst/>
                        <a:defRPr/>
                      </a:pPr>
                      <a:endParaRPr lang="en-US" sz="14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kern="1200" dirty="0" smtClean="0">
                          <a:solidFill>
                            <a:srgbClr val="080808"/>
                          </a:solidFill>
                          <a:effectLst/>
                          <a:latin typeface="+mn-lt"/>
                          <a:ea typeface="+mn-ea"/>
                          <a:cs typeface="+mn-cs"/>
                        </a:rPr>
                        <a:t>Real-Time</a:t>
                      </a:r>
                      <a:r>
                        <a:rPr lang="en-US" sz="1400" b="1" kern="1200" baseline="0" dirty="0" smtClean="0">
                          <a:solidFill>
                            <a:srgbClr val="080808"/>
                          </a:solidFill>
                          <a:effectLst/>
                          <a:latin typeface="+mn-lt"/>
                          <a:ea typeface="+mn-ea"/>
                          <a:cs typeface="+mn-cs"/>
                        </a:rPr>
                        <a:t> Resource Allocation Adjustments</a:t>
                      </a:r>
                      <a:endParaRPr lang="en-US" sz="14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580983">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kern="1200" dirty="0" smtClean="0">
                          <a:solidFill>
                            <a:srgbClr val="080808"/>
                          </a:solidFill>
                          <a:effectLst>
                            <a:outerShdw blurRad="38100" dist="38100" dir="2700000" algn="tl">
                              <a:srgbClr val="000000">
                                <a:alpha val="43137"/>
                              </a:srgbClr>
                            </a:outerShdw>
                          </a:effectLst>
                          <a:latin typeface="Wingdings 2" pitchFamily="18" charset="2"/>
                        </a:rPr>
                        <a:t>P</a:t>
                      </a:r>
                      <a:endParaRPr lang="en-US" sz="1400" kern="1200" dirty="0" smtClean="0">
                        <a:solidFill>
                          <a:srgbClr val="080808"/>
                        </a:solidFill>
                        <a:effectLst/>
                        <a:latin typeface="+mn-lt"/>
                        <a:ea typeface="+mn-ea"/>
                        <a:cs typeface="+mn-cs"/>
                      </a:endParaRPr>
                    </a:p>
                    <a:p>
                      <a:pPr marL="0" marR="0" indent="0" algn="ctr" defTabSz="932742" rtl="0" eaLnBrk="1" fontAlgn="auto" latinLnBrk="0" hangingPunct="1">
                        <a:lnSpc>
                          <a:spcPct val="100000"/>
                        </a:lnSpc>
                        <a:spcBef>
                          <a:spcPts val="0"/>
                        </a:spcBef>
                        <a:spcAft>
                          <a:spcPts val="0"/>
                        </a:spcAft>
                        <a:buClrTx/>
                        <a:buSzTx/>
                        <a:buFontTx/>
                        <a:buNone/>
                        <a:tabLst/>
                        <a:defRPr/>
                      </a:pPr>
                      <a:endParaRPr lang="en-US" sz="14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latin typeface="+mn-lt"/>
                        </a:rPr>
                        <a:t>Scale System Capacity Online</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580983">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kern="1200" dirty="0" smtClean="0">
                          <a:solidFill>
                            <a:srgbClr val="080808"/>
                          </a:solidFill>
                          <a:effectLst>
                            <a:outerShdw blurRad="38100" dist="38100" dir="2700000" algn="tl">
                              <a:srgbClr val="000000">
                                <a:alpha val="43137"/>
                              </a:srgbClr>
                            </a:outerShdw>
                          </a:effectLst>
                          <a:latin typeface="Wingdings 2" pitchFamily="18" charset="2"/>
                        </a:rPr>
                        <a:t>P</a:t>
                      </a:r>
                      <a:endParaRPr lang="en-US" sz="1400" kern="1200" dirty="0" smtClean="0">
                        <a:solidFill>
                          <a:srgbClr val="080808"/>
                        </a:solidFill>
                        <a:effectLst/>
                        <a:latin typeface="+mn-lt"/>
                        <a:ea typeface="+mn-ea"/>
                        <a:cs typeface="+mn-cs"/>
                      </a:endParaRPr>
                    </a:p>
                    <a:p>
                      <a:pPr marL="0" marR="0" indent="0" algn="ctr" defTabSz="932742" rtl="0" eaLnBrk="1" fontAlgn="auto" latinLnBrk="0" hangingPunct="1">
                        <a:lnSpc>
                          <a:spcPct val="100000"/>
                        </a:lnSpc>
                        <a:spcBef>
                          <a:spcPts val="0"/>
                        </a:spcBef>
                        <a:spcAft>
                          <a:spcPts val="0"/>
                        </a:spcAft>
                        <a:buClrTx/>
                        <a:buSzTx/>
                        <a:buFontTx/>
                        <a:buNone/>
                        <a:tabLst/>
                        <a:defRPr/>
                      </a:pPr>
                      <a:endParaRPr lang="en-US" sz="14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latin typeface="+mn-lt"/>
                        </a:rPr>
                        <a:t>Simplify</a:t>
                      </a:r>
                      <a:r>
                        <a:rPr lang="en-US" sz="1400" b="1" baseline="0" dirty="0" smtClean="0">
                          <a:latin typeface="+mn-lt"/>
                        </a:rPr>
                        <a:t> Infrastructure Management</a:t>
                      </a:r>
                      <a:endParaRPr lang="en-US" sz="14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47471">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kern="1200" dirty="0" smtClean="0">
                          <a:solidFill>
                            <a:srgbClr val="080808"/>
                          </a:solidFill>
                          <a:effectLst>
                            <a:outerShdw blurRad="38100" dist="38100" dir="2700000" algn="tl">
                              <a:srgbClr val="000000">
                                <a:alpha val="43137"/>
                              </a:srgbClr>
                            </a:outerShdw>
                          </a:effectLst>
                          <a:latin typeface="Wingdings 2" pitchFamily="18" charset="2"/>
                        </a:rPr>
                        <a:t>P</a:t>
                      </a:r>
                      <a:endParaRPr lang="en-US" sz="1400" kern="1200" dirty="0" smtClean="0">
                        <a:solidFill>
                          <a:srgbClr val="080808"/>
                        </a:solidFill>
                        <a:effectLst/>
                        <a:latin typeface="+mn-lt"/>
                        <a:ea typeface="+mn-ea"/>
                        <a:cs typeface="+mn-cs"/>
                      </a:endParaRPr>
                    </a:p>
                    <a:p>
                      <a:pPr marL="0" marR="0" indent="0" algn="ctr" defTabSz="932742" rtl="0" eaLnBrk="1" fontAlgn="auto" latinLnBrk="0" hangingPunct="1">
                        <a:lnSpc>
                          <a:spcPct val="100000"/>
                        </a:lnSpc>
                        <a:spcBef>
                          <a:spcPts val="0"/>
                        </a:spcBef>
                        <a:spcAft>
                          <a:spcPts val="0"/>
                        </a:spcAft>
                        <a:buClrTx/>
                        <a:buSzTx/>
                        <a:buFontTx/>
                        <a:buNone/>
                        <a:tabLst/>
                        <a:defRPr/>
                      </a:pPr>
                      <a:endParaRPr lang="en-US"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latin typeface="+mn-lt"/>
                        </a:rPr>
                        <a:t>Backups/Snapshots</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581989">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latin typeface="+mn-lt"/>
                        </a:rPr>
                        <a:t>64</a:t>
                      </a:r>
                      <a:endParaRPr lang="en-US" sz="1400" kern="1200" dirty="0" smtClean="0">
                        <a:solidFill>
                          <a:srgbClr val="080808"/>
                        </a:solidFill>
                        <a:effectLst/>
                        <a:latin typeface="+mn-lt"/>
                        <a:ea typeface="+mn-ea"/>
                        <a:cs typeface="+mn-cs"/>
                      </a:endParaRPr>
                    </a:p>
                    <a:p>
                      <a:pPr marL="0" marR="0" indent="0" algn="ctr" defTabSz="932742" rtl="0" eaLnBrk="1" fontAlgn="auto" latinLnBrk="0" hangingPunct="1">
                        <a:lnSpc>
                          <a:spcPct val="100000"/>
                        </a:lnSpc>
                        <a:spcBef>
                          <a:spcPts val="0"/>
                        </a:spcBef>
                        <a:spcAft>
                          <a:spcPts val="0"/>
                        </a:spcAft>
                        <a:buClrTx/>
                        <a:buSzTx/>
                        <a:buFontTx/>
                        <a:buNone/>
                        <a:tabLst/>
                        <a:defRPr/>
                      </a:pPr>
                      <a:endParaRPr lang="en-US" sz="14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latin typeface="+mn-lt"/>
                        </a:rPr>
                        <a:t>Servers Supported per Cluster</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
        <p:nvSpPr>
          <p:cNvPr id="11" name="TextBox 10"/>
          <p:cNvSpPr txBox="1"/>
          <p:nvPr/>
        </p:nvSpPr>
        <p:spPr>
          <a:xfrm>
            <a:off x="2103437" y="6545171"/>
            <a:ext cx="7170746" cy="898708"/>
          </a:xfrm>
          <a:prstGeom prst="rect">
            <a:avLst/>
          </a:prstGeom>
          <a:noFill/>
        </p:spPr>
        <p:txBody>
          <a:bodyPr wrap="non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Reference: </a:t>
            </a:r>
            <a:r>
              <a:rPr lang="en-US" sz="1400" dirty="0">
                <a:gradFill>
                  <a:gsLst>
                    <a:gs pos="2917">
                      <a:schemeClr val="tx1"/>
                    </a:gs>
                    <a:gs pos="30000">
                      <a:schemeClr val="tx1"/>
                    </a:gs>
                  </a:gsLst>
                  <a:lin ang="5400000" scaled="0"/>
                </a:gradFill>
                <a:hlinkClick r:id="rId2"/>
              </a:rPr>
              <a:t>http://</a:t>
            </a:r>
            <a:r>
              <a:rPr lang="en-US" sz="1400" dirty="0" smtClean="0">
                <a:gradFill>
                  <a:gsLst>
                    <a:gs pos="2917">
                      <a:schemeClr val="tx1"/>
                    </a:gs>
                    <a:gs pos="30000">
                      <a:schemeClr val="tx1"/>
                    </a:gs>
                  </a:gsLst>
                  <a:lin ang="5400000" scaled="0"/>
                </a:gradFill>
                <a:hlinkClick r:id="rId2"/>
              </a:rPr>
              <a:t>h18000.www1.hp.com/products/quickspecs/12741_na/12741_na.PDF</a:t>
            </a:r>
            <a:endParaRPr lang="en-US" sz="1400" dirty="0" smtClean="0">
              <a:gradFill>
                <a:gsLst>
                  <a:gs pos="2917">
                    <a:schemeClr val="tx1"/>
                  </a:gs>
                  <a:gs pos="30000">
                    <a:schemeClr val="tx1"/>
                  </a:gs>
                </a:gsLst>
                <a:lin ang="5400000" scaled="0"/>
              </a:gradFill>
            </a:endParaRPr>
          </a:p>
          <a:p>
            <a:pPr>
              <a:lnSpc>
                <a:spcPct val="90000"/>
              </a:lnSpc>
              <a:spcAft>
                <a:spcPts val="600"/>
              </a:spcAft>
            </a:pP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12804300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6219825" y="0"/>
            <a:ext cx="6216650" cy="6994525"/>
          </a:xfrm>
        </p:spPr>
      </p:sp>
      <p:sp>
        <p:nvSpPr>
          <p:cNvPr id="3" name="Title 2"/>
          <p:cNvSpPr>
            <a:spLocks noGrp="1"/>
          </p:cNvSpPr>
          <p:nvPr>
            <p:ph type="title"/>
          </p:nvPr>
        </p:nvSpPr>
        <p:spPr/>
        <p:txBody>
          <a:bodyPr/>
          <a:lstStyle/>
          <a:p>
            <a:pPr algn="ctr"/>
            <a:r>
              <a:rPr lang="en-US" dirty="0" smtClean="0"/>
              <a:t>Deployment Considerations</a:t>
            </a:r>
            <a:endParaRPr lang="en-US" dirty="0"/>
          </a:p>
        </p:txBody>
      </p:sp>
    </p:spTree>
    <p:extLst>
      <p:ext uri="{BB962C8B-B14F-4D97-AF65-F5344CB8AC3E}">
        <p14:creationId xmlns:p14="http://schemas.microsoft.com/office/powerpoint/2010/main" val="229406073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6"/>
          <p:cNvSpPr>
            <a:spLocks noGrp="1"/>
          </p:cNvSpPr>
          <p:nvPr>
            <p:ph type="body" sz="quarter" idx="10"/>
          </p:nvPr>
        </p:nvSpPr>
        <p:spPr>
          <a:xfrm>
            <a:off x="-136665" y="1067812"/>
            <a:ext cx="7494517" cy="1148658"/>
          </a:xfrm>
          <a:prstGeom prst="rect">
            <a:avLst/>
          </a:prstGeom>
        </p:spPr>
        <p:txBody>
          <a:bodyPr/>
          <a:lstStyle/>
          <a:p>
            <a:pPr marL="0" indent="0">
              <a:buNone/>
            </a:pPr>
            <a:r>
              <a:rPr lang="en-US" sz="2899" dirty="0" smtClean="0"/>
              <a:t>    </a:t>
            </a:r>
            <a:r>
              <a:rPr lang="en-US" sz="3600" dirty="0" smtClean="0">
                <a:solidFill>
                  <a:schemeClr val="tx2"/>
                </a:solidFill>
              </a:rPr>
              <a:t>FCI </a:t>
            </a:r>
            <a:r>
              <a:rPr lang="en-US" sz="3600" dirty="0">
                <a:solidFill>
                  <a:schemeClr val="tx2"/>
                </a:solidFill>
              </a:rPr>
              <a:t>with </a:t>
            </a:r>
            <a:r>
              <a:rPr lang="en-US" sz="3600" dirty="0" smtClean="0">
                <a:solidFill>
                  <a:schemeClr val="tx2"/>
                </a:solidFill>
              </a:rPr>
              <a:t>Local Shared Storage</a:t>
            </a:r>
            <a:endParaRPr lang="en-US" sz="3600" dirty="0">
              <a:solidFill>
                <a:schemeClr val="tx2"/>
              </a:solidFill>
            </a:endParaRPr>
          </a:p>
        </p:txBody>
      </p:sp>
      <p:sp>
        <p:nvSpPr>
          <p:cNvPr id="2" name="Title 1"/>
          <p:cNvSpPr>
            <a:spLocks noGrp="1"/>
          </p:cNvSpPr>
          <p:nvPr>
            <p:ph type="title"/>
          </p:nvPr>
        </p:nvSpPr>
        <p:spPr/>
        <p:txBody>
          <a:bodyPr/>
          <a:lstStyle/>
          <a:p>
            <a:r>
              <a:rPr lang="en-US" dirty="0"/>
              <a:t>SQL Server Failover Cluster Instance (FCI)</a:t>
            </a:r>
          </a:p>
        </p:txBody>
      </p:sp>
      <p:sp>
        <p:nvSpPr>
          <p:cNvPr id="50" name="Down Arrow 49"/>
          <p:cNvSpPr/>
          <p:nvPr/>
        </p:nvSpPr>
        <p:spPr bwMode="auto">
          <a:xfrm rot="10800000">
            <a:off x="5406298" y="5005325"/>
            <a:ext cx="629016" cy="906930"/>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3" name="TextBox 62"/>
          <p:cNvSpPr txBox="1"/>
          <p:nvPr/>
        </p:nvSpPr>
        <p:spPr>
          <a:xfrm>
            <a:off x="2054577" y="6028912"/>
            <a:ext cx="7513211"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a:solidFill>
                  <a:srgbClr val="FFFF00"/>
                </a:solidFill>
              </a:rPr>
              <a:t> </a:t>
            </a:r>
            <a:r>
              <a:rPr lang="en-US" sz="2400" b="1" dirty="0">
                <a:solidFill>
                  <a:schemeClr val="tx2"/>
                </a:solidFill>
              </a:rPr>
              <a:t>CSV supported in </a:t>
            </a:r>
            <a:r>
              <a:rPr lang="en-US" sz="2400" b="1" dirty="0" smtClean="0">
                <a:solidFill>
                  <a:schemeClr val="tx2"/>
                </a:solidFill>
              </a:rPr>
              <a:t>&gt;= WS2012 </a:t>
            </a:r>
            <a:r>
              <a:rPr lang="en-US" sz="2400" b="1" dirty="0">
                <a:solidFill>
                  <a:schemeClr val="tx2"/>
                </a:solidFill>
              </a:rPr>
              <a:t>+ SQL Server 2014</a:t>
            </a:r>
            <a:endParaRPr lang="en-US" sz="2400" dirty="0" smtClean="0">
              <a:solidFill>
                <a:schemeClr val="tx2"/>
              </a:solidFill>
            </a:endParaRPr>
          </a:p>
        </p:txBody>
      </p:sp>
      <p:pic>
        <p:nvPicPr>
          <p:cNvPr id="8"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351007" y="2455337"/>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5406298" y="2455337"/>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513757" y="2455337"/>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3577759" y="1998201"/>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98109" y="1998201"/>
            <a:ext cx="0" cy="53332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90650" y="1998202"/>
            <a:ext cx="0" cy="60951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8" idx="0"/>
          </p:cNvCxnSpPr>
          <p:nvPr/>
        </p:nvCxnSpPr>
        <p:spPr>
          <a:xfrm>
            <a:off x="4635358" y="1998203"/>
            <a:ext cx="0" cy="45713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Flowchart: Magnetic Disk 14"/>
          <p:cNvSpPr/>
          <p:nvPr/>
        </p:nvSpPr>
        <p:spPr bwMode="auto">
          <a:xfrm>
            <a:off x="5001020" y="3902813"/>
            <a:ext cx="1377073" cy="989851"/>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a:endParaRPr lang="en-US" sz="1400" dirty="0">
              <a:solidFill>
                <a:srgbClr val="FFFFFF">
                  <a:alpha val="98824"/>
                </a:srgbClr>
              </a:solidFill>
              <a:latin typeface="Segoe UI" pitchFamily="34" charset="0"/>
              <a:ea typeface="Segoe UI" pitchFamily="34" charset="0"/>
              <a:cs typeface="Segoe UI" pitchFamily="34" charset="0"/>
            </a:endParaRPr>
          </a:p>
        </p:txBody>
      </p:sp>
      <p:cxnSp>
        <p:nvCxnSpPr>
          <p:cNvPr id="16" name="Straight Connector 15"/>
          <p:cNvCxnSpPr>
            <a:stCxn id="8" idx="2"/>
            <a:endCxn id="15" idx="1"/>
          </p:cNvCxnSpPr>
          <p:nvPr/>
        </p:nvCxnSpPr>
        <p:spPr>
          <a:xfrm>
            <a:off x="4635359" y="3432131"/>
            <a:ext cx="1054198" cy="47068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2"/>
            <a:endCxn id="15" idx="1"/>
          </p:cNvCxnSpPr>
          <p:nvPr/>
        </p:nvCxnSpPr>
        <p:spPr>
          <a:xfrm flipH="1">
            <a:off x="5689557" y="3432131"/>
            <a:ext cx="1093" cy="47068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2"/>
            <a:endCxn id="15" idx="1"/>
          </p:cNvCxnSpPr>
          <p:nvPr/>
        </p:nvCxnSpPr>
        <p:spPr>
          <a:xfrm flipH="1">
            <a:off x="5689557" y="3432131"/>
            <a:ext cx="1108552" cy="47068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667835" y="1921700"/>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868235" y="1921700"/>
            <a:ext cx="19950" cy="76143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780726" y="1921701"/>
            <a:ext cx="0" cy="60951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25434" y="1921702"/>
            <a:ext cx="9201" cy="76143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9"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4495915" y="2583804"/>
            <a:ext cx="432376" cy="428182"/>
          </a:xfrm>
          <a:prstGeom prst="rect">
            <a:avLst/>
          </a:prstGeom>
          <a:noFill/>
        </p:spPr>
      </p:pic>
      <p:pic>
        <p:nvPicPr>
          <p:cNvPr id="30"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5674049" y="2603896"/>
            <a:ext cx="432376" cy="428182"/>
          </a:xfrm>
          <a:prstGeom prst="rect">
            <a:avLst/>
          </a:prstGeom>
          <a:noFill/>
        </p:spPr>
      </p:pic>
      <p:pic>
        <p:nvPicPr>
          <p:cNvPr id="31"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6798108" y="2584660"/>
            <a:ext cx="432376" cy="428182"/>
          </a:xfrm>
          <a:prstGeom prst="rect">
            <a:avLst/>
          </a:prstGeom>
          <a:noFill/>
        </p:spPr>
      </p:pic>
      <p:sp>
        <p:nvSpPr>
          <p:cNvPr id="26" name="Rounded Rectangle 25"/>
          <p:cNvSpPr/>
          <p:nvPr/>
        </p:nvSpPr>
        <p:spPr>
          <a:xfrm>
            <a:off x="755843" y="2888618"/>
            <a:ext cx="2238216" cy="928199"/>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124326" tIns="62162" rIns="124326" bIns="62162" rtlCol="0" anchor="ctr"/>
          <a:lstStyle/>
          <a:p>
            <a:pPr algn="ctr"/>
            <a:r>
              <a:rPr lang="en-US" sz="1632" b="1" dirty="0" smtClean="0">
                <a:solidFill>
                  <a:srgbClr val="000000"/>
                </a:solidFill>
              </a:rPr>
              <a:t>Aggregated Storage Configuration</a:t>
            </a:r>
            <a:r>
              <a:rPr lang="en-US" sz="1632" dirty="0" smtClean="0">
                <a:solidFill>
                  <a:srgbClr val="000000"/>
                </a:solidFill>
              </a:rPr>
              <a:t> </a:t>
            </a:r>
            <a:endParaRPr lang="en-US" sz="1632" dirty="0">
              <a:solidFill>
                <a:srgbClr val="000000"/>
              </a:solidFill>
            </a:endParaRPr>
          </a:p>
        </p:txBody>
      </p:sp>
    </p:spTree>
    <p:extLst>
      <p:ext uri="{BB962C8B-B14F-4D97-AF65-F5344CB8AC3E}">
        <p14:creationId xmlns:p14="http://schemas.microsoft.com/office/powerpoint/2010/main" val="150704125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6"/>
          <p:cNvSpPr>
            <a:spLocks noGrp="1"/>
          </p:cNvSpPr>
          <p:nvPr>
            <p:ph type="body" sz="quarter" idx="10"/>
          </p:nvPr>
        </p:nvSpPr>
        <p:spPr>
          <a:xfrm>
            <a:off x="-86387" y="1024759"/>
            <a:ext cx="12019624" cy="683264"/>
          </a:xfrm>
          <a:prstGeom prst="rect">
            <a:avLst/>
          </a:prstGeom>
        </p:spPr>
        <p:txBody>
          <a:bodyPr/>
          <a:lstStyle/>
          <a:p>
            <a:pPr marL="0" indent="0">
              <a:buNone/>
            </a:pPr>
            <a:r>
              <a:rPr lang="en-US" sz="2899" dirty="0" smtClean="0"/>
              <a:t>    </a:t>
            </a:r>
            <a:r>
              <a:rPr lang="en-US" sz="3600" dirty="0" smtClean="0">
                <a:solidFill>
                  <a:schemeClr val="tx2"/>
                </a:solidFill>
              </a:rPr>
              <a:t>FCI </a:t>
            </a:r>
            <a:r>
              <a:rPr lang="en-US" sz="3600" dirty="0">
                <a:solidFill>
                  <a:schemeClr val="tx2"/>
                </a:solidFill>
              </a:rPr>
              <a:t>with </a:t>
            </a:r>
            <a:r>
              <a:rPr lang="en-US" sz="3600" dirty="0" smtClean="0">
                <a:solidFill>
                  <a:schemeClr val="tx2"/>
                </a:solidFill>
              </a:rPr>
              <a:t>Remote Storage - Scale-Out File Server(SoFS)</a:t>
            </a:r>
            <a:endParaRPr lang="en-US" sz="3600" dirty="0">
              <a:solidFill>
                <a:schemeClr val="tx2"/>
              </a:solidFill>
            </a:endParaRPr>
          </a:p>
        </p:txBody>
      </p:sp>
      <p:sp>
        <p:nvSpPr>
          <p:cNvPr id="2" name="Title 1"/>
          <p:cNvSpPr>
            <a:spLocks noGrp="1"/>
          </p:cNvSpPr>
          <p:nvPr>
            <p:ph type="title"/>
          </p:nvPr>
        </p:nvSpPr>
        <p:spPr/>
        <p:txBody>
          <a:bodyPr/>
          <a:lstStyle/>
          <a:p>
            <a:r>
              <a:rPr lang="en-US" dirty="0"/>
              <a:t>SQL Server Failover Cluster Instance (FCI)</a:t>
            </a:r>
          </a:p>
        </p:txBody>
      </p:sp>
      <p:sp>
        <p:nvSpPr>
          <p:cNvPr id="50" name="Down Arrow 49"/>
          <p:cNvSpPr/>
          <p:nvPr/>
        </p:nvSpPr>
        <p:spPr bwMode="auto">
          <a:xfrm rot="16200000">
            <a:off x="4235856" y="5487827"/>
            <a:ext cx="629016" cy="1896390"/>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3" name="TextBox 62"/>
          <p:cNvSpPr txBox="1"/>
          <p:nvPr/>
        </p:nvSpPr>
        <p:spPr>
          <a:xfrm>
            <a:off x="369308" y="5668485"/>
            <a:ext cx="3411568" cy="1446550"/>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2"/>
                </a:solidFill>
              </a:rPr>
              <a:t>Supported </a:t>
            </a:r>
            <a:r>
              <a:rPr lang="en-US" sz="2400" b="1" dirty="0">
                <a:solidFill>
                  <a:schemeClr val="tx2"/>
                </a:solidFill>
              </a:rPr>
              <a:t>in </a:t>
            </a:r>
            <a:endParaRPr lang="en-US" sz="2400" b="1" dirty="0" smtClean="0">
              <a:solidFill>
                <a:schemeClr val="tx2"/>
              </a:solidFill>
            </a:endParaRPr>
          </a:p>
          <a:p>
            <a:pPr algn="ctr">
              <a:lnSpc>
                <a:spcPct val="90000"/>
              </a:lnSpc>
              <a:spcAft>
                <a:spcPts val="600"/>
              </a:spcAft>
            </a:pPr>
            <a:r>
              <a:rPr lang="en-US" sz="2400" b="1" dirty="0" smtClean="0">
                <a:solidFill>
                  <a:schemeClr val="tx2"/>
                </a:solidFill>
              </a:rPr>
              <a:t>&gt;= WS2012 </a:t>
            </a:r>
            <a:r>
              <a:rPr lang="en-US" sz="2400" b="1" dirty="0">
                <a:solidFill>
                  <a:schemeClr val="tx2"/>
                </a:solidFill>
              </a:rPr>
              <a:t>+ </a:t>
            </a:r>
            <a:endParaRPr lang="en-US" sz="2400" b="1" dirty="0" smtClean="0">
              <a:solidFill>
                <a:schemeClr val="tx2"/>
              </a:solidFill>
            </a:endParaRPr>
          </a:p>
          <a:p>
            <a:pPr algn="ctr">
              <a:lnSpc>
                <a:spcPct val="90000"/>
              </a:lnSpc>
              <a:spcAft>
                <a:spcPts val="600"/>
              </a:spcAft>
            </a:pPr>
            <a:r>
              <a:rPr lang="en-US" sz="2400" b="1" dirty="0" smtClean="0">
                <a:solidFill>
                  <a:schemeClr val="tx2"/>
                </a:solidFill>
              </a:rPr>
              <a:t>&gt;= SQL </a:t>
            </a:r>
            <a:r>
              <a:rPr lang="en-US" sz="2400" b="1" dirty="0">
                <a:solidFill>
                  <a:schemeClr val="tx2"/>
                </a:solidFill>
              </a:rPr>
              <a:t>Server </a:t>
            </a:r>
            <a:r>
              <a:rPr lang="en-US" sz="2400" b="1" dirty="0" smtClean="0">
                <a:solidFill>
                  <a:schemeClr val="tx2"/>
                </a:solidFill>
              </a:rPr>
              <a:t>2012</a:t>
            </a:r>
            <a:endParaRPr lang="en-US" sz="2400" dirty="0" smtClean="0">
              <a:solidFill>
                <a:schemeClr val="tx2"/>
              </a:solidFill>
            </a:endParaRPr>
          </a:p>
        </p:txBody>
      </p:sp>
      <p:grpSp>
        <p:nvGrpSpPr>
          <p:cNvPr id="29" name="Group 28"/>
          <p:cNvGrpSpPr/>
          <p:nvPr/>
        </p:nvGrpSpPr>
        <p:grpSpPr>
          <a:xfrm>
            <a:off x="3833541" y="1894316"/>
            <a:ext cx="4746896" cy="5066831"/>
            <a:chOff x="7064250" y="1714874"/>
            <a:chExt cx="4586888" cy="4982788"/>
          </a:xfrm>
        </p:grpSpPr>
        <p:pic>
          <p:nvPicPr>
            <p:cNvPr id="32"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988602" y="2281251"/>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043893" y="2281251"/>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129611" y="2281251"/>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Connector 34"/>
            <p:cNvCxnSpPr/>
            <p:nvPr/>
          </p:nvCxnSpPr>
          <p:spPr>
            <a:xfrm>
              <a:off x="7215354" y="1824117"/>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4" idx="0"/>
            </p:cNvCxnSpPr>
            <p:nvPr/>
          </p:nvCxnSpPr>
          <p:spPr>
            <a:xfrm>
              <a:off x="10413962" y="1832054"/>
              <a:ext cx="0" cy="44919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328245" y="1824117"/>
              <a:ext cx="0" cy="60951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2" idx="0"/>
            </p:cNvCxnSpPr>
            <p:nvPr/>
          </p:nvCxnSpPr>
          <p:spPr>
            <a:xfrm>
              <a:off x="8272953" y="1824117"/>
              <a:ext cx="0" cy="45713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285037" y="1714874"/>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0483645" y="1722811"/>
              <a:ext cx="1792" cy="6778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342636" y="1714874"/>
              <a:ext cx="9201" cy="7187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418637" y="1719139"/>
              <a:ext cx="1792" cy="6778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1"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8088108" y="4262451"/>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143399" y="4262451"/>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229117" y="4262451"/>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4" name="Straight Connector 53"/>
            <p:cNvCxnSpPr/>
            <p:nvPr/>
          </p:nvCxnSpPr>
          <p:spPr>
            <a:xfrm>
              <a:off x="7314860" y="3805317"/>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53" idx="0"/>
            </p:cNvCxnSpPr>
            <p:nvPr/>
          </p:nvCxnSpPr>
          <p:spPr>
            <a:xfrm>
              <a:off x="10513468" y="3813254"/>
              <a:ext cx="0" cy="44919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427751" y="3805317"/>
              <a:ext cx="0" cy="60951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1" idx="0"/>
            </p:cNvCxnSpPr>
            <p:nvPr/>
          </p:nvCxnSpPr>
          <p:spPr>
            <a:xfrm>
              <a:off x="8372459" y="3805317"/>
              <a:ext cx="0" cy="45713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384543" y="3696074"/>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0583151" y="3704011"/>
              <a:ext cx="1792" cy="6778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442142" y="3696074"/>
              <a:ext cx="9201" cy="7187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518143" y="3700339"/>
              <a:ext cx="1792" cy="6778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0" name="Flowchart: Magnetic Disk 69"/>
            <p:cNvSpPr/>
            <p:nvPr/>
          </p:nvSpPr>
          <p:spPr bwMode="auto">
            <a:xfrm>
              <a:off x="8721392" y="5707811"/>
              <a:ext cx="1377073" cy="989851"/>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a:r>
                <a:rPr lang="en-US" sz="1400" dirty="0" smtClean="0">
                  <a:solidFill>
                    <a:srgbClr val="FFFFFF">
                      <a:alpha val="98824"/>
                    </a:srgbClr>
                  </a:solidFill>
                  <a:latin typeface="Segoe UI" pitchFamily="34" charset="0"/>
                  <a:ea typeface="Segoe UI" pitchFamily="34" charset="0"/>
                  <a:cs typeface="Segoe UI" pitchFamily="34" charset="0"/>
                </a:rPr>
                <a:t> </a:t>
              </a:r>
              <a:endParaRPr lang="en-US" sz="1400" dirty="0">
                <a:solidFill>
                  <a:srgbClr val="FFFFFF">
                    <a:alpha val="98824"/>
                  </a:srgbClr>
                </a:solidFill>
                <a:latin typeface="Segoe UI" pitchFamily="34" charset="0"/>
                <a:ea typeface="Segoe UI" pitchFamily="34" charset="0"/>
                <a:cs typeface="Segoe UI" pitchFamily="34" charset="0"/>
              </a:endParaRPr>
            </a:p>
          </p:txBody>
        </p:sp>
        <p:cxnSp>
          <p:nvCxnSpPr>
            <p:cNvPr id="71" name="Straight Connector 70"/>
            <p:cNvCxnSpPr>
              <a:endCxn id="70" idx="1"/>
            </p:cNvCxnSpPr>
            <p:nvPr/>
          </p:nvCxnSpPr>
          <p:spPr>
            <a:xfrm>
              <a:off x="8355731" y="5237129"/>
              <a:ext cx="1054198" cy="47068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70" idx="1"/>
            </p:cNvCxnSpPr>
            <p:nvPr/>
          </p:nvCxnSpPr>
          <p:spPr>
            <a:xfrm flipH="1">
              <a:off x="9409929" y="5237129"/>
              <a:ext cx="1093" cy="47068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70" idx="1"/>
            </p:cNvCxnSpPr>
            <p:nvPr/>
          </p:nvCxnSpPr>
          <p:spPr>
            <a:xfrm flipH="1">
              <a:off x="9409929" y="5237129"/>
              <a:ext cx="1108552" cy="47068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4" name="Curved Up Arrow 73"/>
            <p:cNvSpPr/>
            <p:nvPr/>
          </p:nvSpPr>
          <p:spPr bwMode="auto">
            <a:xfrm rot="5400000">
              <a:off x="6593759" y="3410431"/>
              <a:ext cx="1700323" cy="759341"/>
            </a:xfrm>
            <a:prstGeom prst="curvedUpArrow">
              <a:avLst>
                <a:gd name="adj1" fmla="val 25000"/>
                <a:gd name="adj2" fmla="val 50000"/>
                <a:gd name="adj3" fmla="val 24999"/>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US" sz="2000" dirty="0">
                <a:gradFill>
                  <a:gsLst>
                    <a:gs pos="0">
                      <a:srgbClr val="FFFFFF"/>
                    </a:gs>
                    <a:gs pos="100000">
                      <a:srgbClr val="FFFFFF"/>
                    </a:gs>
                  </a:gsLst>
                  <a:lin ang="5400000" scaled="0"/>
                </a:gradFill>
              </a:endParaRPr>
            </a:p>
          </p:txBody>
        </p:sp>
      </p:grpSp>
      <p:pic>
        <p:nvPicPr>
          <p:cNvPr id="66"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5105415" y="2611079"/>
            <a:ext cx="432376" cy="428182"/>
          </a:xfrm>
          <a:prstGeom prst="rect">
            <a:avLst/>
          </a:prstGeom>
          <a:noFill/>
        </p:spPr>
      </p:pic>
      <p:pic>
        <p:nvPicPr>
          <p:cNvPr id="67"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6209766" y="2609218"/>
            <a:ext cx="432376" cy="428182"/>
          </a:xfrm>
          <a:prstGeom prst="rect">
            <a:avLst/>
          </a:prstGeom>
          <a:noFill/>
        </p:spPr>
      </p:pic>
      <p:pic>
        <p:nvPicPr>
          <p:cNvPr id="68"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7343558" y="2599753"/>
            <a:ext cx="432376" cy="428182"/>
          </a:xfrm>
          <a:prstGeom prst="rect">
            <a:avLst/>
          </a:prstGeom>
          <a:noFill/>
        </p:spPr>
      </p:pic>
      <p:grpSp>
        <p:nvGrpSpPr>
          <p:cNvPr id="69" name="Group 136"/>
          <p:cNvGrpSpPr/>
          <p:nvPr/>
        </p:nvGrpSpPr>
        <p:grpSpPr>
          <a:xfrm>
            <a:off x="5218442" y="4651631"/>
            <a:ext cx="546609" cy="388585"/>
            <a:chOff x="3559808" y="1828800"/>
            <a:chExt cx="534537" cy="381000"/>
          </a:xfrm>
        </p:grpSpPr>
        <p:pic>
          <p:nvPicPr>
            <p:cNvPr id="77" name="Picture 6" descr="\\imself-ssdw7fs4\ssd_userdata_ntdev\matd\Pictures\PPT\Icons - Illustrations\_WINDOWS SERVER ICONS\Documents\Virtual Folder file open.png"/>
            <p:cNvPicPr>
              <a:picLocks noChangeAspect="1" noChangeArrowheads="1"/>
            </p:cNvPicPr>
            <p:nvPr/>
          </p:nvPicPr>
          <p:blipFill>
            <a:blip r:embed="rId4" cstate="print"/>
            <a:srcRect/>
            <a:stretch>
              <a:fillRect/>
            </a:stretch>
          </p:blipFill>
          <p:spPr bwMode="auto">
            <a:xfrm>
              <a:off x="3600840" y="1828800"/>
              <a:ext cx="404774" cy="381000"/>
            </a:xfrm>
            <a:prstGeom prst="rect">
              <a:avLst/>
            </a:prstGeom>
            <a:noFill/>
          </p:spPr>
        </p:pic>
        <p:sp>
          <p:nvSpPr>
            <p:cNvPr id="78" name="TextBox 77"/>
            <p:cNvSpPr txBox="1"/>
            <p:nvPr/>
          </p:nvSpPr>
          <p:spPr>
            <a:xfrm>
              <a:off x="3559808" y="1931376"/>
              <a:ext cx="534537" cy="261610"/>
            </a:xfrm>
            <a:prstGeom prst="rect">
              <a:avLst/>
            </a:prstGeom>
            <a:noFill/>
          </p:spPr>
          <p:txBody>
            <a:bodyPr wrap="none" rtlCol="0">
              <a:spAutoFit/>
            </a:bodyPr>
            <a:lstStyle/>
            <a:p>
              <a:r>
                <a:rPr lang="en-US" sz="1100" dirty="0">
                  <a:solidFill>
                    <a:prstClr val="black"/>
                  </a:solidFill>
                </a:rPr>
                <a:t>Share</a:t>
              </a:r>
              <a:endParaRPr lang="en-US" dirty="0">
                <a:solidFill>
                  <a:prstClr val="black"/>
                </a:solidFill>
              </a:endParaRPr>
            </a:p>
          </p:txBody>
        </p:sp>
      </p:grpSp>
      <p:grpSp>
        <p:nvGrpSpPr>
          <p:cNvPr id="79" name="Group 136"/>
          <p:cNvGrpSpPr/>
          <p:nvPr/>
        </p:nvGrpSpPr>
        <p:grpSpPr>
          <a:xfrm>
            <a:off x="6297661" y="4651631"/>
            <a:ext cx="546609" cy="388585"/>
            <a:chOff x="3559808" y="1828800"/>
            <a:chExt cx="534537" cy="381000"/>
          </a:xfrm>
        </p:grpSpPr>
        <p:pic>
          <p:nvPicPr>
            <p:cNvPr id="80" name="Picture 6" descr="\\imself-ssdw7fs4\ssd_userdata_ntdev\matd\Pictures\PPT\Icons - Illustrations\_WINDOWS SERVER ICONS\Documents\Virtual Folder file open.png"/>
            <p:cNvPicPr>
              <a:picLocks noChangeAspect="1" noChangeArrowheads="1"/>
            </p:cNvPicPr>
            <p:nvPr/>
          </p:nvPicPr>
          <p:blipFill>
            <a:blip r:embed="rId4" cstate="print"/>
            <a:srcRect/>
            <a:stretch>
              <a:fillRect/>
            </a:stretch>
          </p:blipFill>
          <p:spPr bwMode="auto">
            <a:xfrm>
              <a:off x="3600840" y="1828800"/>
              <a:ext cx="404774" cy="381000"/>
            </a:xfrm>
            <a:prstGeom prst="rect">
              <a:avLst/>
            </a:prstGeom>
            <a:noFill/>
          </p:spPr>
        </p:pic>
        <p:sp>
          <p:nvSpPr>
            <p:cNvPr id="81" name="TextBox 80"/>
            <p:cNvSpPr txBox="1"/>
            <p:nvPr/>
          </p:nvSpPr>
          <p:spPr>
            <a:xfrm>
              <a:off x="3559808" y="1931376"/>
              <a:ext cx="534537" cy="261610"/>
            </a:xfrm>
            <a:prstGeom prst="rect">
              <a:avLst/>
            </a:prstGeom>
            <a:noFill/>
          </p:spPr>
          <p:txBody>
            <a:bodyPr wrap="none" rtlCol="0">
              <a:spAutoFit/>
            </a:bodyPr>
            <a:lstStyle/>
            <a:p>
              <a:r>
                <a:rPr lang="en-US" sz="1100" dirty="0">
                  <a:solidFill>
                    <a:prstClr val="black"/>
                  </a:solidFill>
                </a:rPr>
                <a:t>Share</a:t>
              </a:r>
              <a:endParaRPr lang="en-US" dirty="0">
                <a:solidFill>
                  <a:prstClr val="black"/>
                </a:solidFill>
              </a:endParaRPr>
            </a:p>
          </p:txBody>
        </p:sp>
      </p:grpSp>
      <p:grpSp>
        <p:nvGrpSpPr>
          <p:cNvPr id="82" name="Group 136"/>
          <p:cNvGrpSpPr/>
          <p:nvPr/>
        </p:nvGrpSpPr>
        <p:grpSpPr>
          <a:xfrm>
            <a:off x="7506020" y="4651631"/>
            <a:ext cx="546609" cy="388585"/>
            <a:chOff x="3559808" y="1828800"/>
            <a:chExt cx="534537" cy="381000"/>
          </a:xfrm>
        </p:grpSpPr>
        <p:pic>
          <p:nvPicPr>
            <p:cNvPr id="83" name="Picture 6" descr="\\imself-ssdw7fs4\ssd_userdata_ntdev\matd\Pictures\PPT\Icons - Illustrations\_WINDOWS SERVER ICONS\Documents\Virtual Folder file open.png"/>
            <p:cNvPicPr>
              <a:picLocks noChangeAspect="1" noChangeArrowheads="1"/>
            </p:cNvPicPr>
            <p:nvPr/>
          </p:nvPicPr>
          <p:blipFill>
            <a:blip r:embed="rId4" cstate="print"/>
            <a:srcRect/>
            <a:stretch>
              <a:fillRect/>
            </a:stretch>
          </p:blipFill>
          <p:spPr bwMode="auto">
            <a:xfrm>
              <a:off x="3600840" y="1828800"/>
              <a:ext cx="404774" cy="381000"/>
            </a:xfrm>
            <a:prstGeom prst="rect">
              <a:avLst/>
            </a:prstGeom>
            <a:noFill/>
          </p:spPr>
        </p:pic>
        <p:sp>
          <p:nvSpPr>
            <p:cNvPr id="84" name="TextBox 83"/>
            <p:cNvSpPr txBox="1"/>
            <p:nvPr/>
          </p:nvSpPr>
          <p:spPr>
            <a:xfrm>
              <a:off x="3559808" y="1931376"/>
              <a:ext cx="534537" cy="261610"/>
            </a:xfrm>
            <a:prstGeom prst="rect">
              <a:avLst/>
            </a:prstGeom>
            <a:noFill/>
          </p:spPr>
          <p:txBody>
            <a:bodyPr wrap="none" rtlCol="0">
              <a:spAutoFit/>
            </a:bodyPr>
            <a:lstStyle/>
            <a:p>
              <a:r>
                <a:rPr lang="en-US" sz="1100" dirty="0">
                  <a:solidFill>
                    <a:prstClr val="black"/>
                  </a:solidFill>
                </a:rPr>
                <a:t>Share</a:t>
              </a:r>
              <a:endParaRPr lang="en-US" dirty="0">
                <a:solidFill>
                  <a:prstClr val="black"/>
                </a:solidFill>
              </a:endParaRPr>
            </a:p>
          </p:txBody>
        </p:sp>
      </p:grpSp>
      <p:sp>
        <p:nvSpPr>
          <p:cNvPr id="49" name="Line Callout 1 (Border and Accent Bar) 48"/>
          <p:cNvSpPr/>
          <p:nvPr/>
        </p:nvSpPr>
        <p:spPr bwMode="auto">
          <a:xfrm>
            <a:off x="9939155" y="2353306"/>
            <a:ext cx="1303409" cy="476753"/>
          </a:xfrm>
          <a:prstGeom prst="accentBorderCallout1">
            <a:avLst>
              <a:gd name="adj1" fmla="val 77431"/>
              <a:gd name="adj2" fmla="val 105978"/>
              <a:gd name="adj3" fmla="val 191809"/>
              <a:gd name="adj4" fmla="val -111583"/>
            </a:avLst>
          </a:prstGeom>
          <a:solidFill>
            <a:schemeClr val="accent1"/>
          </a:solidFill>
          <a:ln w="25400" cap="rnd">
            <a:solidFill>
              <a:schemeClr val="accent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a:r>
              <a:rPr lang="en-US" sz="1600"/>
              <a:t>SQL FCI</a:t>
            </a:r>
            <a:endParaRPr lang="en-US" sz="1600" dirty="0"/>
          </a:p>
        </p:txBody>
      </p:sp>
      <p:sp>
        <p:nvSpPr>
          <p:cNvPr id="58" name="Line Callout 1 (Border and Accent Bar) 57"/>
          <p:cNvSpPr/>
          <p:nvPr/>
        </p:nvSpPr>
        <p:spPr bwMode="auto">
          <a:xfrm>
            <a:off x="9939155" y="3673078"/>
            <a:ext cx="1303409" cy="656836"/>
          </a:xfrm>
          <a:prstGeom prst="accentBorderCallout1">
            <a:avLst>
              <a:gd name="adj1" fmla="val 77431"/>
              <a:gd name="adj2" fmla="val 105978"/>
              <a:gd name="adj3" fmla="val 191809"/>
              <a:gd name="adj4" fmla="val -111583"/>
            </a:avLst>
          </a:prstGeom>
          <a:solidFill>
            <a:schemeClr val="accent1"/>
          </a:solidFill>
          <a:ln w="25400" cap="rnd">
            <a:solidFill>
              <a:schemeClr val="accent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pPr algn="ctr"/>
            <a:r>
              <a:rPr lang="en-US" sz="1600" dirty="0" err="1"/>
              <a:t>SoFS</a:t>
            </a:r>
            <a:endParaRPr lang="en-US" sz="1600" dirty="0"/>
          </a:p>
          <a:p>
            <a:pPr algn="ctr"/>
            <a:r>
              <a:rPr lang="en-US" sz="1600" dirty="0" smtClean="0"/>
              <a:t>Cluster</a:t>
            </a:r>
            <a:endParaRPr lang="en-US" sz="1600" dirty="0"/>
          </a:p>
        </p:txBody>
      </p:sp>
      <p:sp>
        <p:nvSpPr>
          <p:cNvPr id="60" name="Rounded Rectangle 59"/>
          <p:cNvSpPr/>
          <p:nvPr/>
        </p:nvSpPr>
        <p:spPr bwMode="auto">
          <a:xfrm>
            <a:off x="5923425" y="6383575"/>
            <a:ext cx="757905" cy="357393"/>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r>
              <a:rPr lang="en-US" sz="1836" dirty="0" smtClean="0">
                <a:solidFill>
                  <a:schemeClr val="tx1"/>
                </a:solidFill>
                <a:latin typeface="Segoe" pitchFamily="34" charset="0"/>
              </a:rPr>
              <a:t>CSV</a:t>
            </a:r>
            <a:endParaRPr lang="en-US" sz="1836" dirty="0">
              <a:solidFill>
                <a:schemeClr val="tx1"/>
              </a:solidFill>
              <a:latin typeface="Segoe" pitchFamily="34" charset="0"/>
            </a:endParaRPr>
          </a:p>
        </p:txBody>
      </p:sp>
      <p:sp>
        <p:nvSpPr>
          <p:cNvPr id="75" name="Rounded Rectangle 74"/>
          <p:cNvSpPr/>
          <p:nvPr/>
        </p:nvSpPr>
        <p:spPr>
          <a:xfrm>
            <a:off x="369308" y="2744879"/>
            <a:ext cx="2238216" cy="928199"/>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124326" tIns="62162" rIns="124326" bIns="62162" rtlCol="0" anchor="ctr"/>
          <a:lstStyle/>
          <a:p>
            <a:pPr algn="ctr"/>
            <a:r>
              <a:rPr lang="en-US" sz="1632" b="1" dirty="0" smtClean="0">
                <a:solidFill>
                  <a:srgbClr val="000000"/>
                </a:solidFill>
              </a:rPr>
              <a:t>Disaggregated Storage Configuration</a:t>
            </a:r>
            <a:r>
              <a:rPr lang="en-US" sz="1632" dirty="0" smtClean="0">
                <a:solidFill>
                  <a:srgbClr val="000000"/>
                </a:solidFill>
              </a:rPr>
              <a:t> </a:t>
            </a:r>
            <a:endParaRPr lang="en-US" sz="1632" dirty="0">
              <a:solidFill>
                <a:srgbClr val="000000"/>
              </a:solidFill>
            </a:endParaRPr>
          </a:p>
        </p:txBody>
      </p:sp>
      <p:sp>
        <p:nvSpPr>
          <p:cNvPr id="4" name="Rectangle 3"/>
          <p:cNvSpPr/>
          <p:nvPr/>
        </p:nvSpPr>
        <p:spPr>
          <a:xfrm>
            <a:off x="8579434" y="6635114"/>
            <a:ext cx="3353803" cy="230832"/>
          </a:xfrm>
          <a:prstGeom prst="rect">
            <a:avLst/>
          </a:prstGeom>
        </p:spPr>
        <p:txBody>
          <a:bodyPr wrap="none">
            <a:spAutoFit/>
          </a:bodyPr>
          <a:lstStyle/>
          <a:p>
            <a:pPr>
              <a:lnSpc>
                <a:spcPct val="90000"/>
              </a:lnSpc>
              <a:spcAft>
                <a:spcPts val="600"/>
              </a:spcAft>
            </a:pPr>
            <a:r>
              <a:rPr lang="en-US" sz="1000" b="1" dirty="0">
                <a:gradFill>
                  <a:gsLst>
                    <a:gs pos="2917">
                      <a:schemeClr val="tx1"/>
                    </a:gs>
                    <a:gs pos="30000">
                      <a:schemeClr val="tx1"/>
                    </a:gs>
                  </a:gsLst>
                  <a:lin ang="5400000" scaled="0"/>
                </a:gradFill>
              </a:rPr>
              <a:t>Reference: </a:t>
            </a:r>
            <a:r>
              <a:rPr lang="en-US" sz="1000" b="1" dirty="0" smtClean="0">
                <a:gradFill>
                  <a:gsLst>
                    <a:gs pos="2917">
                      <a:schemeClr val="tx1"/>
                    </a:gs>
                    <a:gs pos="30000">
                      <a:schemeClr val="tx1"/>
                    </a:gs>
                  </a:gsLst>
                  <a:lin ang="5400000" scaled="0"/>
                </a:gradFill>
                <a:hlinkClick r:id="rId5"/>
              </a:rPr>
              <a:t>Hyper-V over SMB Scenario, TechEd 2013</a:t>
            </a:r>
            <a:endParaRPr lang="en-US" sz="1000" b="1"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0997812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68262"/>
            <a:ext cx="11889564" cy="917575"/>
          </a:xfrm>
        </p:spPr>
        <p:txBody>
          <a:bodyPr/>
          <a:lstStyle/>
          <a:p>
            <a:r>
              <a:rPr lang="en-US" dirty="0" smtClean="0"/>
              <a:t>SQL Server Deployment Guidance </a:t>
            </a:r>
            <a:br>
              <a:rPr lang="en-US" dirty="0" smtClean="0"/>
            </a:br>
            <a:endParaRPr lang="en-US" sz="1800" dirty="0">
              <a:gradFill>
                <a:gsLst>
                  <a:gs pos="1250">
                    <a:schemeClr val="tx2"/>
                  </a:gs>
                  <a:gs pos="100000">
                    <a:schemeClr val="tx2"/>
                  </a:gs>
                </a:gsLst>
                <a:lin ang="5400000" scaled="0"/>
              </a:gradFill>
            </a:endParaRPr>
          </a:p>
        </p:txBody>
      </p:sp>
      <p:graphicFrame>
        <p:nvGraphicFramePr>
          <p:cNvPr id="6" name="Table 5"/>
          <p:cNvGraphicFramePr>
            <a:graphicFrameLocks noGrp="1"/>
          </p:cNvGraphicFramePr>
          <p:nvPr>
            <p:extLst/>
          </p:nvPr>
        </p:nvGraphicFramePr>
        <p:xfrm>
          <a:off x="1951037" y="1668462"/>
          <a:ext cx="8305800" cy="3986515"/>
        </p:xfrm>
        <a:graphic>
          <a:graphicData uri="http://schemas.openxmlformats.org/drawingml/2006/table">
            <a:tbl>
              <a:tblPr firstRow="1">
                <a:tableStyleId>{5C22544A-7EE6-4342-B048-85BDC9FD1C3A}</a:tableStyleId>
              </a:tblPr>
              <a:tblGrid>
                <a:gridCol w="1901231"/>
                <a:gridCol w="2018079"/>
                <a:gridCol w="2451804"/>
                <a:gridCol w="1934686"/>
              </a:tblGrid>
              <a:tr h="492851">
                <a:tc rowSpan="2">
                  <a:txBody>
                    <a:bodyPr/>
                    <a:lstStyle/>
                    <a:p>
                      <a:pPr algn="ctr" defTabSz="932472" fontAlgn="base">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SQL Scenario</a:t>
                      </a:r>
                    </a:p>
                  </a:txBody>
                  <a:tcPr marL="182880" marR="182880" marT="91440" marB="91440"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defTabSz="932472" fontAlgn="base">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Storage</a:t>
                      </a: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algn="ctr" defTabSz="932472" rtl="0" eaLnBrk="1" fontAlgn="base" latinLnBrk="0" hangingPunct="1">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Supported</a:t>
                      </a:r>
                      <a:r>
                        <a:rPr lang="en-US" sz="2400" b="1" kern="1200" baseline="0" dirty="0" smtClean="0">
                          <a:gradFill>
                            <a:gsLst>
                              <a:gs pos="0">
                                <a:srgbClr val="FFFFFF"/>
                              </a:gs>
                              <a:gs pos="100000">
                                <a:srgbClr val="FFFFFF"/>
                              </a:gs>
                            </a:gsLst>
                            <a:lin ang="5400000" scaled="0"/>
                          </a:gradFill>
                          <a:latin typeface="+mj-lt"/>
                          <a:ea typeface="Segoe UI" pitchFamily="34" charset="0"/>
                          <a:cs typeface="Segoe UI" pitchFamily="34" charset="0"/>
                        </a:rPr>
                        <a:t> Versions</a:t>
                      </a:r>
                      <a:endParaRPr lang="en-US" sz="24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algn="ctr" defTabSz="932472" rtl="0" eaLnBrk="1" fontAlgn="base" latinLnBrk="0" hangingPunct="1">
                        <a:lnSpc>
                          <a:spcPct val="90000"/>
                        </a:lnSpc>
                        <a:spcBef>
                          <a:spcPct val="0"/>
                        </a:spcBef>
                        <a:spcAft>
                          <a:spcPct val="0"/>
                        </a:spcAft>
                      </a:pP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92851">
                <a:tc vMerge="1">
                  <a:txBody>
                    <a:bodyPr/>
                    <a:lstStyle/>
                    <a:p>
                      <a:pPr algn="ctr" defTabSz="932472" fontAlgn="base">
                        <a:lnSpc>
                          <a:spcPct val="90000"/>
                        </a:lnSpc>
                        <a:spcBef>
                          <a:spcPct val="0"/>
                        </a:spcBef>
                        <a:spcAft>
                          <a:spcPct val="0"/>
                        </a:spcAft>
                      </a:pPr>
                      <a:endPar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12700" cmpd="sng">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defTabSz="932472" fontAlgn="base">
                        <a:lnSpc>
                          <a:spcPct val="90000"/>
                        </a:lnSpc>
                        <a:spcBef>
                          <a:spcPct val="0"/>
                        </a:spcBef>
                        <a:spcAft>
                          <a:spcPct val="0"/>
                        </a:spcAft>
                      </a:pPr>
                      <a:endPar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32472" rtl="0" eaLnBrk="1" fontAlgn="base" latinLnBrk="0" hangingPunct="1">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Windows</a:t>
                      </a:r>
                      <a:endParaRPr lang="en-US" sz="24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32472" rtl="0" eaLnBrk="1" fontAlgn="base" latinLnBrk="0" hangingPunct="1">
                        <a:lnSpc>
                          <a:spcPct val="90000"/>
                        </a:lnSpc>
                        <a:spcBef>
                          <a:spcPct val="0"/>
                        </a:spcBef>
                        <a:spcAft>
                          <a:spcPct val="0"/>
                        </a:spcAft>
                      </a:pPr>
                      <a:r>
                        <a:rPr lang="en-US" sz="2400" b="1" kern="1200" dirty="0" smtClean="0">
                          <a:gradFill>
                            <a:gsLst>
                              <a:gs pos="0">
                                <a:srgbClr val="FFFFFF"/>
                              </a:gs>
                              <a:gs pos="100000">
                                <a:srgbClr val="FFFFFF"/>
                              </a:gs>
                            </a:gsLst>
                            <a:lin ang="5400000" scaled="0"/>
                          </a:gradFill>
                          <a:latin typeface="+mj-lt"/>
                          <a:ea typeface="Segoe UI" pitchFamily="34" charset="0"/>
                          <a:cs typeface="Segoe UI" pitchFamily="34" charset="0"/>
                        </a:rPr>
                        <a:t>SQL</a:t>
                      </a:r>
                      <a:endParaRPr lang="en-US" sz="24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936796">
                <a:tc rowSpan="2">
                  <a:txBody>
                    <a:bodyPr/>
                    <a:lstStyle/>
                    <a:p>
                      <a:pPr algn="ctr"/>
                      <a:r>
                        <a:rPr lang="en-US" sz="1800" b="1" dirty="0" smtClean="0"/>
                        <a:t>Failover</a:t>
                      </a:r>
                      <a:r>
                        <a:rPr lang="en-US" sz="1800" b="1" baseline="0" dirty="0" smtClean="0"/>
                        <a:t> Cluster Instance</a:t>
                      </a:r>
                    </a:p>
                    <a:p>
                      <a:pPr algn="ctr"/>
                      <a:r>
                        <a:rPr lang="en-US" sz="1800" b="1" baseline="0" dirty="0" smtClean="0"/>
                        <a:t>(FCI)</a:t>
                      </a:r>
                      <a:endParaRPr lang="en-US" b="1"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800" baseline="0" dirty="0" smtClean="0"/>
                        <a:t>Cluster Shared Volumes </a:t>
                      </a:r>
                    </a:p>
                    <a:p>
                      <a:pPr algn="ctr"/>
                      <a:r>
                        <a:rPr lang="en-US" sz="1800" baseline="0" dirty="0" smtClean="0"/>
                        <a:t>(Aggregated)</a:t>
                      </a:r>
                      <a:endParaRPr lang="en-US"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baseline="0" dirty="0" smtClean="0">
                          <a:latin typeface="+mn-lt"/>
                        </a:rPr>
                        <a:t>&gt;= WS</a:t>
                      </a:r>
                      <a:r>
                        <a:rPr lang="en-US" sz="1800" b="1" dirty="0" smtClean="0">
                          <a:latin typeface="+mn-lt"/>
                        </a:rPr>
                        <a:t>2012</a:t>
                      </a:r>
                      <a:r>
                        <a:rPr lang="en-US" sz="1800" b="1" baseline="0" dirty="0" smtClean="0">
                          <a:latin typeface="+mn-lt"/>
                        </a:rPr>
                        <a:t> </a:t>
                      </a:r>
                      <a:endParaRPr lang="en-US" sz="18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baseline="0" dirty="0" smtClean="0">
                          <a:latin typeface="+mn-lt"/>
                        </a:rPr>
                        <a:t>SQL 2014</a:t>
                      </a:r>
                      <a:endParaRPr lang="en-US" sz="18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936796">
                <a:tc vMerge="1">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aseline="0" dirty="0" smtClean="0"/>
                        <a:t>Scale-out File Server</a:t>
                      </a:r>
                    </a:p>
                    <a:p>
                      <a:pPr marL="0" marR="0" indent="0" algn="ctr" defTabSz="932742" rtl="0" eaLnBrk="1" fontAlgn="auto" latinLnBrk="0" hangingPunct="1">
                        <a:lnSpc>
                          <a:spcPct val="100000"/>
                        </a:lnSpc>
                        <a:spcBef>
                          <a:spcPts val="0"/>
                        </a:spcBef>
                        <a:spcAft>
                          <a:spcPts val="0"/>
                        </a:spcAft>
                        <a:buClrTx/>
                        <a:buSzTx/>
                        <a:buFontTx/>
                        <a:buNone/>
                        <a:tabLst/>
                        <a:defRPr/>
                      </a:pPr>
                      <a:r>
                        <a:rPr lang="en-US" sz="1800" baseline="0" dirty="0" smtClean="0"/>
                        <a:t>(Disaggregated)</a:t>
                      </a:r>
                      <a:endParaRPr lang="en-US"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dirty="0" smtClean="0">
                          <a:latin typeface="+mn-lt"/>
                        </a:rPr>
                        <a:t>&gt;= WS2012 </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dirty="0" smtClean="0">
                          <a:latin typeface="+mn-lt"/>
                        </a:rPr>
                        <a:t>&gt;= SQL 2012</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950707">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baseline="0" dirty="0" smtClean="0"/>
                        <a:t>Others</a:t>
                      </a:r>
                      <a:endParaRPr lang="en-US" b="1" dirty="0" smtClean="0"/>
                    </a:p>
                    <a:p>
                      <a:pPr marL="0" marR="0" indent="0" algn="ctr" defTabSz="932742" rtl="0" eaLnBrk="1" fontAlgn="auto" latinLnBrk="0" hangingPunct="1">
                        <a:lnSpc>
                          <a:spcPct val="100000"/>
                        </a:lnSpc>
                        <a:spcBef>
                          <a:spcPts val="0"/>
                        </a:spcBef>
                        <a:spcAft>
                          <a:spcPts val="0"/>
                        </a:spcAft>
                        <a:buClrTx/>
                        <a:buSzTx/>
                        <a:buFontTx/>
                        <a:buNone/>
                        <a:tabLst/>
                        <a:defRPr/>
                      </a:pPr>
                      <a:endParaRPr lang="en-US" sz="1800" b="1" i="1" u="none" kern="1200" dirty="0" smtClean="0">
                        <a:solidFill>
                          <a:schemeClr val="accent1"/>
                        </a:soli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aseline="0" dirty="0" smtClean="0"/>
                        <a:t>“Traditional” Cluster Disk</a:t>
                      </a:r>
                      <a:endParaRPr lang="en-US" sz="1800" b="1" i="1" u="none" kern="1200" dirty="0" smtClean="0">
                        <a:solidFill>
                          <a:schemeClr val="accent1"/>
                        </a:soli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80808"/>
                          </a:solidFill>
                          <a:effectLst/>
                          <a:latin typeface="+mn-lt"/>
                          <a:ea typeface="+mn-ea"/>
                          <a:cs typeface="+mn-cs"/>
                        </a:rPr>
                        <a:t>All</a:t>
                      </a:r>
                      <a:r>
                        <a:rPr lang="en-US" sz="1800" b="1" kern="1200" baseline="30000" dirty="0" smtClean="0">
                          <a:solidFill>
                            <a:srgbClr val="080808"/>
                          </a:solidFill>
                          <a:effectLst/>
                          <a:latin typeface="+mn-lt"/>
                          <a:ea typeface="+mn-ea"/>
                          <a:cs typeface="+mn-cs"/>
                        </a:rPr>
                        <a:t>1</a:t>
                      </a:r>
                    </a:p>
                    <a:p>
                      <a:pPr marL="0" marR="0" indent="0" algn="ctr" defTabSz="932742" rtl="0" eaLnBrk="1" fontAlgn="auto" latinLnBrk="0" hangingPunct="1">
                        <a:lnSpc>
                          <a:spcPct val="100000"/>
                        </a:lnSpc>
                        <a:spcBef>
                          <a:spcPts val="0"/>
                        </a:spcBef>
                        <a:spcAft>
                          <a:spcPts val="0"/>
                        </a:spcAft>
                        <a:buClrTx/>
                        <a:buSzTx/>
                        <a:buFontTx/>
                        <a:buNone/>
                        <a:tabLst/>
                        <a:defRPr/>
                      </a:pPr>
                      <a:endParaRPr lang="en-US" sz="3200" kern="1200" dirty="0" smtClean="0">
                        <a:solidFill>
                          <a:srgbClr val="080808"/>
                        </a:solidFill>
                        <a:effectLst/>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80808"/>
                          </a:solidFill>
                          <a:effectLst/>
                          <a:latin typeface="+mn-lt"/>
                          <a:ea typeface="+mn-ea"/>
                          <a:cs typeface="+mn-cs"/>
                        </a:rPr>
                        <a:t>All</a:t>
                      </a:r>
                      <a:r>
                        <a:rPr lang="en-US" sz="1800" b="1" kern="1200" baseline="30000" dirty="0" smtClean="0">
                          <a:solidFill>
                            <a:srgbClr val="080808"/>
                          </a:solidFill>
                          <a:effectLst/>
                          <a:latin typeface="+mn-lt"/>
                          <a:ea typeface="+mn-ea"/>
                          <a:cs typeface="+mn-cs"/>
                        </a:rPr>
                        <a:t>1</a:t>
                      </a:r>
                    </a:p>
                    <a:p>
                      <a:pPr marL="0" marR="0" indent="0" algn="ctr" defTabSz="932742" rtl="0" eaLnBrk="1" fontAlgn="auto" latinLnBrk="0" hangingPunct="1">
                        <a:lnSpc>
                          <a:spcPct val="100000"/>
                        </a:lnSpc>
                        <a:spcBef>
                          <a:spcPts val="0"/>
                        </a:spcBef>
                        <a:spcAft>
                          <a:spcPts val="0"/>
                        </a:spcAft>
                        <a:buClrTx/>
                        <a:buSzTx/>
                        <a:buFontTx/>
                        <a:buNone/>
                        <a:tabLst/>
                        <a:defRPr/>
                      </a:pPr>
                      <a:endParaRPr lang="en-US" sz="3200" kern="1200" dirty="0" smtClean="0">
                        <a:solidFill>
                          <a:srgbClr val="080808"/>
                        </a:solidFill>
                        <a:effectLst/>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
        <p:nvSpPr>
          <p:cNvPr id="3" name="Rectangle 2"/>
          <p:cNvSpPr/>
          <p:nvPr/>
        </p:nvSpPr>
        <p:spPr>
          <a:xfrm>
            <a:off x="3856037" y="6337690"/>
            <a:ext cx="5390899" cy="276999"/>
          </a:xfrm>
          <a:prstGeom prst="rect">
            <a:avLst/>
          </a:prstGeom>
        </p:spPr>
        <p:txBody>
          <a:bodyPr wrap="none">
            <a:spAutoFit/>
          </a:bodyPr>
          <a:lstStyle/>
          <a:p>
            <a:pPr algn="ctr">
              <a:defRPr/>
            </a:pPr>
            <a:r>
              <a:rPr lang="en-US" sz="1200" dirty="0" smtClean="0"/>
              <a:t>1 – All versions supported by Microsoft. Refer to </a:t>
            </a:r>
            <a:r>
              <a:rPr lang="en-US" sz="1200" dirty="0">
                <a:hlinkClick r:id="rId3"/>
              </a:rPr>
              <a:t>www.microsoft.com/lifecycle</a:t>
            </a:r>
            <a:endParaRPr lang="en-US" sz="1200" b="1" i="1" dirty="0">
              <a:solidFill>
                <a:schemeClr val="accent1"/>
              </a:solidFill>
            </a:endParaRPr>
          </a:p>
        </p:txBody>
      </p:sp>
    </p:spTree>
    <p:extLst>
      <p:ext uri="{BB962C8B-B14F-4D97-AF65-F5344CB8AC3E}">
        <p14:creationId xmlns:p14="http://schemas.microsoft.com/office/powerpoint/2010/main" val="12372293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531948" y="233150"/>
            <a:ext cx="11370961" cy="1130053"/>
          </a:xfrm>
        </p:spPr>
        <p:txBody>
          <a:bodyPr/>
          <a:lstStyle/>
          <a:p>
            <a:r>
              <a:rPr lang="en-US" dirty="0" smtClean="0"/>
              <a:t>Prerequisites</a:t>
            </a:r>
            <a:br>
              <a:rPr lang="en-US" dirty="0" smtClean="0"/>
            </a:br>
            <a:endParaRPr lang="en-US" sz="3672" dirty="0">
              <a:solidFill>
                <a:schemeClr val="accent1"/>
              </a:solidFill>
            </a:endParaRPr>
          </a:p>
        </p:txBody>
      </p:sp>
      <p:sp>
        <p:nvSpPr>
          <p:cNvPr id="3" name="Text Placeholder 2"/>
          <p:cNvSpPr>
            <a:spLocks noGrp="1"/>
          </p:cNvSpPr>
          <p:nvPr>
            <p:ph type="body" sz="quarter" idx="10"/>
          </p:nvPr>
        </p:nvSpPr>
        <p:spPr>
          <a:xfrm>
            <a:off x="501785" y="2049462"/>
            <a:ext cx="11370960" cy="4678204"/>
          </a:xfrm>
        </p:spPr>
        <p:txBody>
          <a:bodyPr/>
          <a:lstStyle/>
          <a:p>
            <a:pPr marL="0" indent="0">
              <a:buNone/>
            </a:pPr>
            <a:r>
              <a:rPr lang="en-US" dirty="0" smtClean="0">
                <a:solidFill>
                  <a:schemeClr val="tx2"/>
                </a:solidFill>
              </a:rPr>
              <a:t>Good grasp of Failover Clustering fundamentals</a:t>
            </a:r>
          </a:p>
          <a:p>
            <a:pPr marL="0" indent="0">
              <a:buNone/>
            </a:pPr>
            <a:endParaRPr lang="en-US" dirty="0" smtClean="0"/>
          </a:p>
          <a:p>
            <a:pPr marL="0" indent="0">
              <a:buNone/>
            </a:pPr>
            <a:r>
              <a:rPr lang="en-US" dirty="0" smtClean="0">
                <a:solidFill>
                  <a:schemeClr val="tx2"/>
                </a:solidFill>
              </a:rPr>
              <a:t>Proficiency with SQL Server deployment using “traditional” cluster storage </a:t>
            </a:r>
          </a:p>
          <a:p>
            <a:pPr marL="0" indent="0">
              <a:buNone/>
            </a:pPr>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167136762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Server Failover Cluster Instance (FCI)</a:t>
            </a:r>
          </a:p>
        </p:txBody>
      </p:sp>
      <p:sp>
        <p:nvSpPr>
          <p:cNvPr id="23" name="Content Placeholder 16"/>
          <p:cNvSpPr txBox="1">
            <a:spLocks/>
          </p:cNvSpPr>
          <p:nvPr/>
        </p:nvSpPr>
        <p:spPr>
          <a:xfrm>
            <a:off x="274639" y="1064141"/>
            <a:ext cx="12435839" cy="586160"/>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99" b="1" dirty="0">
                <a:solidFill>
                  <a:schemeClr val="tx2"/>
                </a:solidFill>
              </a:rPr>
              <a:t>FCI with Direct Attached Storage (DAS) </a:t>
            </a:r>
            <a:r>
              <a:rPr lang="en-US" sz="2899" dirty="0">
                <a:solidFill>
                  <a:schemeClr val="tx2"/>
                </a:solidFill>
              </a:rPr>
              <a:t>and Third-Party Storage Replication</a:t>
            </a:r>
          </a:p>
        </p:txBody>
      </p:sp>
      <p:sp>
        <p:nvSpPr>
          <p:cNvPr id="43" name="TextBox 42"/>
          <p:cNvSpPr txBox="1"/>
          <p:nvPr/>
        </p:nvSpPr>
        <p:spPr>
          <a:xfrm>
            <a:off x="1949761" y="4993267"/>
            <a:ext cx="3109597" cy="1479813"/>
          </a:xfrm>
          <a:prstGeom prst="rect">
            <a:avLst/>
          </a:prstGeom>
          <a:noFill/>
        </p:spPr>
        <p:txBody>
          <a:bodyPr wrap="none" lIns="93264" tIns="46633" rIns="93264" bIns="46633" rtlCol="0">
            <a:spAutoFit/>
          </a:bodyPr>
          <a:lstStyle/>
          <a:p>
            <a:pPr algn="ctr"/>
            <a:r>
              <a:rPr lang="en-US" sz="1801" dirty="0">
                <a:solidFill>
                  <a:schemeClr val="accent3">
                    <a:lumMod val="40000"/>
                    <a:lumOff val="60000"/>
                  </a:schemeClr>
                </a:solidFill>
              </a:rPr>
              <a:t>Third-Party</a:t>
            </a:r>
          </a:p>
          <a:p>
            <a:pPr algn="ctr"/>
            <a:r>
              <a:rPr lang="en-US" sz="1801" dirty="0" smtClean="0">
                <a:solidFill>
                  <a:schemeClr val="accent3">
                    <a:lumMod val="40000"/>
                    <a:lumOff val="60000"/>
                  </a:schemeClr>
                </a:solidFill>
              </a:rPr>
              <a:t>Software Storage Replication</a:t>
            </a:r>
          </a:p>
          <a:p>
            <a:pPr algn="ctr"/>
            <a:endParaRPr lang="en-US" sz="1801" dirty="0">
              <a:solidFill>
                <a:schemeClr val="accent3">
                  <a:lumMod val="40000"/>
                  <a:lumOff val="60000"/>
                </a:schemeClr>
              </a:solidFill>
            </a:endParaRPr>
          </a:p>
          <a:p>
            <a:pPr algn="ctr"/>
            <a:endParaRPr lang="en-US" sz="1801" dirty="0" smtClean="0">
              <a:solidFill>
                <a:schemeClr val="accent3">
                  <a:lumMod val="40000"/>
                  <a:lumOff val="60000"/>
                </a:schemeClr>
              </a:solidFill>
            </a:endParaRPr>
          </a:p>
          <a:p>
            <a:pPr algn="ctr"/>
            <a:endParaRPr lang="en-US" sz="1801" dirty="0">
              <a:solidFill>
                <a:schemeClr val="accent3">
                  <a:lumMod val="40000"/>
                  <a:lumOff val="60000"/>
                </a:schemeClr>
              </a:solidFill>
            </a:endParaRPr>
          </a:p>
        </p:txBody>
      </p:sp>
      <p:pic>
        <p:nvPicPr>
          <p:cNvPr id="25"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553085" y="2402834"/>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5608376" y="2402834"/>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694094" y="2402834"/>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Connector 27"/>
          <p:cNvCxnSpPr/>
          <p:nvPr/>
        </p:nvCxnSpPr>
        <p:spPr>
          <a:xfrm>
            <a:off x="3779837" y="1945700"/>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7" idx="0"/>
          </p:cNvCxnSpPr>
          <p:nvPr/>
        </p:nvCxnSpPr>
        <p:spPr>
          <a:xfrm>
            <a:off x="6978445" y="1953637"/>
            <a:ext cx="0" cy="44919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92728" y="1945700"/>
            <a:ext cx="0" cy="60951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5" idx="0"/>
          </p:cNvCxnSpPr>
          <p:nvPr/>
        </p:nvCxnSpPr>
        <p:spPr>
          <a:xfrm>
            <a:off x="4837436" y="1945700"/>
            <a:ext cx="0" cy="45713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Flowchart: Magnetic Disk 31"/>
          <p:cNvSpPr/>
          <p:nvPr/>
        </p:nvSpPr>
        <p:spPr bwMode="auto">
          <a:xfrm>
            <a:off x="5394697" y="3689307"/>
            <a:ext cx="1010176" cy="770638"/>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a:endParaRPr lang="en-US" sz="2000" dirty="0">
              <a:solidFill>
                <a:srgbClr val="FFFFFF">
                  <a:alpha val="98824"/>
                </a:srgbClr>
              </a:solidFill>
              <a:latin typeface="Segoe UI" pitchFamily="34" charset="0"/>
              <a:ea typeface="Segoe UI" pitchFamily="34" charset="0"/>
              <a:cs typeface="Segoe UI" pitchFamily="34" charset="0"/>
            </a:endParaRPr>
          </a:p>
        </p:txBody>
      </p:sp>
      <p:cxnSp>
        <p:nvCxnSpPr>
          <p:cNvPr id="33" name="Straight Connector 32"/>
          <p:cNvCxnSpPr>
            <a:stCxn id="25" idx="2"/>
            <a:endCxn id="40" idx="1"/>
          </p:cNvCxnSpPr>
          <p:nvPr/>
        </p:nvCxnSpPr>
        <p:spPr>
          <a:xfrm flipH="1">
            <a:off x="4829480" y="3379629"/>
            <a:ext cx="7958" cy="30967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6" idx="2"/>
            <a:endCxn id="32" idx="1"/>
          </p:cNvCxnSpPr>
          <p:nvPr/>
        </p:nvCxnSpPr>
        <p:spPr>
          <a:xfrm>
            <a:off x="5892729" y="3379629"/>
            <a:ext cx="7058" cy="30967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7" idx="2"/>
            <a:endCxn id="39" idx="1"/>
          </p:cNvCxnSpPr>
          <p:nvPr/>
        </p:nvCxnSpPr>
        <p:spPr>
          <a:xfrm>
            <a:off x="6978445" y="3379628"/>
            <a:ext cx="0" cy="27705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Flowchart: Magnetic Disk 38"/>
          <p:cNvSpPr/>
          <p:nvPr/>
        </p:nvSpPr>
        <p:spPr bwMode="auto">
          <a:xfrm>
            <a:off x="6473357" y="3656687"/>
            <a:ext cx="1010176" cy="770638"/>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a:endParaRPr lang="en-US" sz="2000" dirty="0">
              <a:solidFill>
                <a:srgbClr val="FFFFFF">
                  <a:alpha val="98824"/>
                </a:srgbClr>
              </a:solidFill>
              <a:latin typeface="Segoe UI" pitchFamily="34" charset="0"/>
              <a:ea typeface="Segoe UI" pitchFamily="34" charset="0"/>
              <a:cs typeface="Segoe UI" pitchFamily="34" charset="0"/>
            </a:endParaRPr>
          </a:p>
        </p:txBody>
      </p:sp>
      <p:sp>
        <p:nvSpPr>
          <p:cNvPr id="40" name="Flowchart: Magnetic Disk 39"/>
          <p:cNvSpPr/>
          <p:nvPr/>
        </p:nvSpPr>
        <p:spPr bwMode="auto">
          <a:xfrm>
            <a:off x="4324390" y="3689307"/>
            <a:ext cx="1010176" cy="770638"/>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a:endParaRPr lang="en-US" sz="2000" dirty="0" smtClean="0">
              <a:solidFill>
                <a:srgbClr val="FFFFFF">
                  <a:alpha val="98824"/>
                </a:srgbClr>
              </a:solidFill>
              <a:latin typeface="Segoe UI" pitchFamily="34" charset="0"/>
              <a:ea typeface="Segoe UI" pitchFamily="34" charset="0"/>
              <a:cs typeface="Segoe UI" pitchFamily="34" charset="0"/>
            </a:endParaRPr>
          </a:p>
        </p:txBody>
      </p:sp>
      <p:sp>
        <p:nvSpPr>
          <p:cNvPr id="41" name="Curved Up Arrow 40"/>
          <p:cNvSpPr/>
          <p:nvPr/>
        </p:nvSpPr>
        <p:spPr bwMode="auto">
          <a:xfrm>
            <a:off x="4871567" y="4536133"/>
            <a:ext cx="990459" cy="465027"/>
          </a:xfrm>
          <a:prstGeom prst="curvedUp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2" name="Curved Up Arrow 41"/>
          <p:cNvSpPr/>
          <p:nvPr/>
        </p:nvSpPr>
        <p:spPr bwMode="auto">
          <a:xfrm>
            <a:off x="4837438" y="4536133"/>
            <a:ext cx="2196791" cy="609513"/>
          </a:xfrm>
          <a:prstGeom prst="curvedUp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73" name="Straight Connector 72"/>
          <p:cNvCxnSpPr/>
          <p:nvPr/>
        </p:nvCxnSpPr>
        <p:spPr>
          <a:xfrm>
            <a:off x="3849520" y="1836457"/>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048128" y="1844394"/>
            <a:ext cx="1792" cy="6778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907119" y="1836457"/>
            <a:ext cx="9201" cy="7187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983120" y="1840722"/>
            <a:ext cx="1792" cy="6778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4"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4868014" y="2569688"/>
            <a:ext cx="432376" cy="428182"/>
          </a:xfrm>
          <a:prstGeom prst="rect">
            <a:avLst/>
          </a:prstGeom>
          <a:noFill/>
        </p:spPr>
      </p:pic>
      <p:pic>
        <p:nvPicPr>
          <p:cNvPr id="46"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5935833" y="2579228"/>
            <a:ext cx="432376" cy="428182"/>
          </a:xfrm>
          <a:prstGeom prst="rect">
            <a:avLst/>
          </a:prstGeom>
          <a:noFill/>
        </p:spPr>
      </p:pic>
      <p:pic>
        <p:nvPicPr>
          <p:cNvPr id="50"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6979484" y="2553055"/>
            <a:ext cx="432376" cy="428182"/>
          </a:xfrm>
          <a:prstGeom prst="rect">
            <a:avLst/>
          </a:prstGeom>
          <a:noFill/>
        </p:spPr>
      </p:pic>
      <p:sp>
        <p:nvSpPr>
          <p:cNvPr id="36" name="TextBox 35"/>
          <p:cNvSpPr txBox="1"/>
          <p:nvPr/>
        </p:nvSpPr>
        <p:spPr>
          <a:xfrm>
            <a:off x="1869369" y="5498909"/>
            <a:ext cx="3270382"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a:solidFill>
                  <a:srgbClr val="FFFF00"/>
                </a:solidFill>
              </a:rPr>
              <a:t> </a:t>
            </a:r>
            <a:r>
              <a:rPr lang="en-US" sz="2400" b="1" dirty="0">
                <a:solidFill>
                  <a:schemeClr val="tx2"/>
                </a:solidFill>
              </a:rPr>
              <a:t>CSV </a:t>
            </a:r>
            <a:r>
              <a:rPr lang="en-US" sz="2400" b="1" dirty="0" smtClean="0">
                <a:solidFill>
                  <a:schemeClr val="tx2"/>
                </a:solidFill>
              </a:rPr>
              <a:t>not supported </a:t>
            </a:r>
            <a:endParaRPr lang="en-US" sz="2400" dirty="0" smtClean="0">
              <a:solidFill>
                <a:schemeClr val="tx2"/>
              </a:solidFill>
            </a:endParaRPr>
          </a:p>
        </p:txBody>
      </p:sp>
      <p:sp>
        <p:nvSpPr>
          <p:cNvPr id="37" name="TextBox 36"/>
          <p:cNvSpPr txBox="1"/>
          <p:nvPr/>
        </p:nvSpPr>
        <p:spPr>
          <a:xfrm>
            <a:off x="6753824" y="5145646"/>
            <a:ext cx="3448671" cy="129266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a:solidFill>
                  <a:srgbClr val="FFFF00"/>
                </a:solidFill>
              </a:rPr>
              <a:t> </a:t>
            </a:r>
            <a:r>
              <a:rPr lang="en-US" sz="2400" b="1" dirty="0">
                <a:solidFill>
                  <a:schemeClr val="tx2"/>
                </a:solidFill>
              </a:rPr>
              <a:t>CSV supported in </a:t>
            </a:r>
            <a:r>
              <a:rPr lang="en-US" sz="2400" b="1" dirty="0" smtClean="0">
                <a:solidFill>
                  <a:schemeClr val="tx2"/>
                </a:solidFill>
              </a:rPr>
              <a:t>WS2012 </a:t>
            </a:r>
            <a:r>
              <a:rPr lang="en-US" sz="2400" b="1" dirty="0">
                <a:solidFill>
                  <a:schemeClr val="tx2"/>
                </a:solidFill>
              </a:rPr>
              <a:t>+ SQL Server 2014</a:t>
            </a:r>
            <a:endParaRPr lang="en-US" sz="2400" dirty="0" smtClean="0">
              <a:solidFill>
                <a:schemeClr val="tx2"/>
              </a:solidFill>
            </a:endParaRPr>
          </a:p>
        </p:txBody>
      </p:sp>
      <p:sp>
        <p:nvSpPr>
          <p:cNvPr id="3" name="Rectangle 2"/>
          <p:cNvSpPr/>
          <p:nvPr/>
        </p:nvSpPr>
        <p:spPr>
          <a:xfrm>
            <a:off x="6851369" y="4960916"/>
            <a:ext cx="3253583" cy="369460"/>
          </a:xfrm>
          <a:prstGeom prst="rect">
            <a:avLst/>
          </a:prstGeom>
        </p:spPr>
        <p:txBody>
          <a:bodyPr wrap="none">
            <a:spAutoFit/>
          </a:bodyPr>
          <a:lstStyle/>
          <a:p>
            <a:pPr algn="ctr"/>
            <a:r>
              <a:rPr lang="en-US" sz="1801" dirty="0">
                <a:solidFill>
                  <a:schemeClr val="accent3">
                    <a:lumMod val="40000"/>
                    <a:lumOff val="60000"/>
                  </a:schemeClr>
                </a:solidFill>
              </a:rPr>
              <a:t>Hardware Storage Replication </a:t>
            </a:r>
          </a:p>
        </p:txBody>
      </p:sp>
    </p:spTree>
    <p:extLst>
      <p:ext uri="{BB962C8B-B14F-4D97-AF65-F5344CB8AC3E}">
        <p14:creationId xmlns:p14="http://schemas.microsoft.com/office/powerpoint/2010/main" val="163603798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Server Availability Groups (AGs)</a:t>
            </a:r>
          </a:p>
        </p:txBody>
      </p:sp>
      <p:sp>
        <p:nvSpPr>
          <p:cNvPr id="47" name="Down Arrow 46"/>
          <p:cNvSpPr/>
          <p:nvPr/>
        </p:nvSpPr>
        <p:spPr bwMode="auto">
          <a:xfrm rot="7767549">
            <a:off x="4133657" y="5225659"/>
            <a:ext cx="629016" cy="906930"/>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757168" y="2859903"/>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2812459" y="2859903"/>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3898176" y="2859903"/>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983919" y="2402769"/>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1" idx="0"/>
          </p:cNvCxnSpPr>
          <p:nvPr/>
        </p:nvCxnSpPr>
        <p:spPr>
          <a:xfrm>
            <a:off x="4182528" y="2410706"/>
            <a:ext cx="0" cy="44919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96811" y="2402769"/>
            <a:ext cx="0" cy="60951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9" idx="0"/>
          </p:cNvCxnSpPr>
          <p:nvPr/>
        </p:nvCxnSpPr>
        <p:spPr>
          <a:xfrm>
            <a:off x="2041519" y="2402769"/>
            <a:ext cx="0" cy="45713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Flowchart: Magnetic Disk 15"/>
          <p:cNvSpPr/>
          <p:nvPr/>
        </p:nvSpPr>
        <p:spPr bwMode="auto">
          <a:xfrm>
            <a:off x="2598780" y="4341018"/>
            <a:ext cx="1010176" cy="770638"/>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a:endParaRPr lang="en-US" sz="2244" dirty="0" smtClean="0">
              <a:solidFill>
                <a:srgbClr val="FFFFFF">
                  <a:alpha val="98824"/>
                </a:srgbClr>
              </a:solidFill>
              <a:latin typeface="Segoe UI" pitchFamily="34" charset="0"/>
              <a:ea typeface="Segoe UI" pitchFamily="34" charset="0"/>
              <a:cs typeface="Segoe UI" pitchFamily="34" charset="0"/>
            </a:endParaRPr>
          </a:p>
        </p:txBody>
      </p:sp>
      <p:cxnSp>
        <p:nvCxnSpPr>
          <p:cNvPr id="17" name="Straight Connector 16"/>
          <p:cNvCxnSpPr>
            <a:stCxn id="9" idx="2"/>
            <a:endCxn id="24" idx="1"/>
          </p:cNvCxnSpPr>
          <p:nvPr/>
        </p:nvCxnSpPr>
        <p:spPr>
          <a:xfrm flipH="1">
            <a:off x="2033563" y="3836696"/>
            <a:ext cx="7958" cy="50432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2"/>
            <a:endCxn id="16" idx="1"/>
          </p:cNvCxnSpPr>
          <p:nvPr/>
        </p:nvCxnSpPr>
        <p:spPr>
          <a:xfrm>
            <a:off x="3096812" y="3836696"/>
            <a:ext cx="7058" cy="50432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23" idx="1"/>
          </p:cNvCxnSpPr>
          <p:nvPr/>
        </p:nvCxnSpPr>
        <p:spPr>
          <a:xfrm>
            <a:off x="4182528" y="3836698"/>
            <a:ext cx="0" cy="47170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Flowchart: Magnetic Disk 22"/>
          <p:cNvSpPr/>
          <p:nvPr/>
        </p:nvSpPr>
        <p:spPr bwMode="auto">
          <a:xfrm>
            <a:off x="3677440" y="4308400"/>
            <a:ext cx="1010176" cy="770638"/>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a:endParaRPr lang="en-US" sz="2244" dirty="0" smtClean="0">
              <a:solidFill>
                <a:srgbClr val="FFFFFF">
                  <a:alpha val="98824"/>
                </a:srgbClr>
              </a:solidFill>
              <a:latin typeface="Segoe UI" pitchFamily="34" charset="0"/>
              <a:ea typeface="Segoe UI" pitchFamily="34" charset="0"/>
              <a:cs typeface="Segoe UI" pitchFamily="34" charset="0"/>
            </a:endParaRPr>
          </a:p>
        </p:txBody>
      </p:sp>
      <p:sp>
        <p:nvSpPr>
          <p:cNvPr id="24" name="Flowchart: Magnetic Disk 23"/>
          <p:cNvSpPr/>
          <p:nvPr/>
        </p:nvSpPr>
        <p:spPr bwMode="auto">
          <a:xfrm>
            <a:off x="1528473" y="4341018"/>
            <a:ext cx="1010176" cy="770638"/>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a:endParaRPr lang="en-US" sz="2244" dirty="0" smtClean="0">
              <a:solidFill>
                <a:srgbClr val="FFFFFF">
                  <a:alpha val="98824"/>
                </a:srgbClr>
              </a:solidFill>
              <a:latin typeface="Segoe UI" pitchFamily="34" charset="0"/>
              <a:ea typeface="Segoe UI" pitchFamily="34" charset="0"/>
              <a:cs typeface="Segoe UI" pitchFamily="34" charset="0"/>
            </a:endParaRPr>
          </a:p>
        </p:txBody>
      </p:sp>
      <p:sp>
        <p:nvSpPr>
          <p:cNvPr id="25" name="Curved Up Arrow 24"/>
          <p:cNvSpPr/>
          <p:nvPr/>
        </p:nvSpPr>
        <p:spPr bwMode="auto">
          <a:xfrm>
            <a:off x="1955331" y="3621797"/>
            <a:ext cx="990459" cy="465027"/>
          </a:xfrm>
          <a:prstGeom prst="curvedUpArrow">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6" name="Curved Up Arrow 25"/>
          <p:cNvSpPr/>
          <p:nvPr/>
        </p:nvSpPr>
        <p:spPr bwMode="auto">
          <a:xfrm>
            <a:off x="1885803" y="3622696"/>
            <a:ext cx="2221874" cy="609513"/>
          </a:xfrm>
          <a:prstGeom prst="curvedUpArrow">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7" name="Cloud"/>
          <p:cNvSpPr>
            <a:spLocks noChangeAspect="1" noEditPoints="1" noChangeArrowheads="1"/>
          </p:cNvSpPr>
          <p:nvPr/>
        </p:nvSpPr>
        <p:spPr bwMode="auto">
          <a:xfrm>
            <a:off x="6031453" y="2132768"/>
            <a:ext cx="803100" cy="5381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27" tIns="45714" rIns="91427" bIns="45714" numCol="1" anchor="t" anchorCtr="0" compatLnSpc="1">
            <a:prstTxWarp prst="textNoShape">
              <a:avLst/>
            </a:prstTxWarp>
          </a:bodyPr>
          <a:lstStyle/>
          <a:p>
            <a:endParaRPr lang="en-US" sz="1801" dirty="0"/>
          </a:p>
        </p:txBody>
      </p:sp>
      <p:cxnSp>
        <p:nvCxnSpPr>
          <p:cNvPr id="28" name="Straight Connector 27"/>
          <p:cNvCxnSpPr>
            <a:endCxn id="27" idx="0"/>
          </p:cNvCxnSpPr>
          <p:nvPr/>
        </p:nvCxnSpPr>
        <p:spPr>
          <a:xfrm flipV="1">
            <a:off x="5225432" y="2401862"/>
            <a:ext cx="808512" cy="907"/>
          </a:xfrm>
          <a:prstGeom prst="line">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844069" y="2402769"/>
            <a:ext cx="808512" cy="907"/>
          </a:xfrm>
          <a:prstGeom prst="line">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pic>
        <p:nvPicPr>
          <p:cNvPr id="31"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8436734" y="2973699"/>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492026" y="2973699"/>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Connector 32"/>
          <p:cNvCxnSpPr/>
          <p:nvPr/>
        </p:nvCxnSpPr>
        <p:spPr>
          <a:xfrm>
            <a:off x="7663485" y="2402769"/>
            <a:ext cx="3834542" cy="90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776377" y="2401862"/>
            <a:ext cx="0" cy="72421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31" idx="0"/>
          </p:cNvCxnSpPr>
          <p:nvPr/>
        </p:nvCxnSpPr>
        <p:spPr>
          <a:xfrm>
            <a:off x="8721086" y="2401862"/>
            <a:ext cx="0" cy="57183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1" idx="2"/>
            <a:endCxn id="45" idx="1"/>
          </p:cNvCxnSpPr>
          <p:nvPr/>
        </p:nvCxnSpPr>
        <p:spPr>
          <a:xfrm>
            <a:off x="8721087" y="3950493"/>
            <a:ext cx="5894" cy="34825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2" idx="2"/>
            <a:endCxn id="40" idx="1"/>
          </p:cNvCxnSpPr>
          <p:nvPr/>
        </p:nvCxnSpPr>
        <p:spPr>
          <a:xfrm>
            <a:off x="9776377" y="3950493"/>
            <a:ext cx="0" cy="34825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0" name="Flowchart: Magnetic Disk 39"/>
          <p:cNvSpPr/>
          <p:nvPr/>
        </p:nvSpPr>
        <p:spPr bwMode="auto">
          <a:xfrm>
            <a:off x="9271289" y="4298753"/>
            <a:ext cx="1010176" cy="770638"/>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41" name="Curved Up Arrow 40"/>
          <p:cNvSpPr/>
          <p:nvPr/>
        </p:nvSpPr>
        <p:spPr bwMode="auto">
          <a:xfrm>
            <a:off x="1885803" y="3697985"/>
            <a:ext cx="6621958" cy="833886"/>
          </a:xfrm>
          <a:prstGeom prst="curvedUpArrow">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3" name="Curved Up Arrow 42"/>
          <p:cNvSpPr/>
          <p:nvPr/>
        </p:nvSpPr>
        <p:spPr bwMode="auto">
          <a:xfrm>
            <a:off x="1885803" y="3697985"/>
            <a:ext cx="7783684" cy="833886"/>
          </a:xfrm>
          <a:prstGeom prst="curvedUpArrow">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5" name="Flowchart: Magnetic Disk 44"/>
          <p:cNvSpPr/>
          <p:nvPr/>
        </p:nvSpPr>
        <p:spPr bwMode="auto">
          <a:xfrm>
            <a:off x="8221893" y="4298753"/>
            <a:ext cx="1010176" cy="770638"/>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a:endParaRPr lang="en-US" sz="2244" dirty="0" smtClean="0">
              <a:solidFill>
                <a:srgbClr val="FFFFFF">
                  <a:alpha val="98824"/>
                </a:srgbClr>
              </a:solidFill>
              <a:latin typeface="Segoe UI" pitchFamily="34" charset="0"/>
              <a:ea typeface="Segoe UI" pitchFamily="34" charset="0"/>
              <a:cs typeface="Segoe UI" pitchFamily="34" charset="0"/>
            </a:endParaRPr>
          </a:p>
        </p:txBody>
      </p:sp>
      <p:cxnSp>
        <p:nvCxnSpPr>
          <p:cNvPr id="48" name="Straight Connector 47"/>
          <p:cNvCxnSpPr/>
          <p:nvPr/>
        </p:nvCxnSpPr>
        <p:spPr>
          <a:xfrm>
            <a:off x="1136319" y="2468858"/>
            <a:ext cx="3428254" cy="793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229545" y="2476795"/>
            <a:ext cx="0" cy="44919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43828" y="2468858"/>
            <a:ext cx="0" cy="60951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088536" y="2468858"/>
            <a:ext cx="0" cy="45713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781850" y="2476502"/>
            <a:ext cx="0" cy="60951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120620" y="2476795"/>
            <a:ext cx="2006553"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836163" y="2475407"/>
            <a:ext cx="14966" cy="60915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4" name="Down Arrow 53"/>
          <p:cNvSpPr/>
          <p:nvPr/>
        </p:nvSpPr>
        <p:spPr bwMode="auto">
          <a:xfrm rot="14055290">
            <a:off x="8160063" y="5214811"/>
            <a:ext cx="629016" cy="906930"/>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6" name="TextBox 55"/>
          <p:cNvSpPr txBox="1"/>
          <p:nvPr/>
        </p:nvSpPr>
        <p:spPr>
          <a:xfrm>
            <a:off x="1757167" y="6029510"/>
            <a:ext cx="987126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tx2"/>
                </a:solidFill>
              </a:rPr>
              <a:t>CSV not supported. Requirement for unique SQL DB name across sites </a:t>
            </a:r>
          </a:p>
        </p:txBody>
      </p:sp>
      <p:pic>
        <p:nvPicPr>
          <p:cNvPr id="57"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2057280" y="2929256"/>
            <a:ext cx="432376" cy="428182"/>
          </a:xfrm>
          <a:prstGeom prst="rect">
            <a:avLst/>
          </a:prstGeom>
          <a:noFill/>
        </p:spPr>
      </p:pic>
      <p:pic>
        <p:nvPicPr>
          <p:cNvPr id="58"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3122165" y="2915773"/>
            <a:ext cx="432376" cy="428182"/>
          </a:xfrm>
          <a:prstGeom prst="rect">
            <a:avLst/>
          </a:prstGeom>
          <a:noFill/>
        </p:spPr>
      </p:pic>
      <p:pic>
        <p:nvPicPr>
          <p:cNvPr id="59"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4220264" y="2904109"/>
            <a:ext cx="432376" cy="428182"/>
          </a:xfrm>
          <a:prstGeom prst="rect">
            <a:avLst/>
          </a:prstGeom>
          <a:noFill/>
        </p:spPr>
      </p:pic>
      <p:pic>
        <p:nvPicPr>
          <p:cNvPr id="60"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8716965" y="3047427"/>
            <a:ext cx="432376" cy="428182"/>
          </a:xfrm>
          <a:prstGeom prst="rect">
            <a:avLst/>
          </a:prstGeom>
          <a:noFill/>
        </p:spPr>
      </p:pic>
      <p:pic>
        <p:nvPicPr>
          <p:cNvPr id="61"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9793977" y="3054112"/>
            <a:ext cx="432376" cy="428182"/>
          </a:xfrm>
          <a:prstGeom prst="rect">
            <a:avLst/>
          </a:prstGeom>
          <a:noFill/>
        </p:spPr>
      </p:pic>
      <p:sp>
        <p:nvSpPr>
          <p:cNvPr id="62" name="Line Callout 1 (Border and Accent Bar) 61"/>
          <p:cNvSpPr/>
          <p:nvPr/>
        </p:nvSpPr>
        <p:spPr bwMode="auto">
          <a:xfrm>
            <a:off x="1011747" y="1673110"/>
            <a:ext cx="1541631" cy="457805"/>
          </a:xfrm>
          <a:prstGeom prst="accentBorderCallout1">
            <a:avLst>
              <a:gd name="adj1" fmla="val 77431"/>
              <a:gd name="adj2" fmla="val 105978"/>
              <a:gd name="adj3" fmla="val 147168"/>
              <a:gd name="adj4" fmla="val 150418"/>
            </a:avLst>
          </a:prstGeom>
          <a:solidFill>
            <a:schemeClr val="accent1"/>
          </a:solidFill>
          <a:ln w="25400" cap="rnd">
            <a:solidFill>
              <a:schemeClr val="accent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r>
              <a:rPr lang="en-US" sz="1600" b="1"/>
              <a:t>Primary Site</a:t>
            </a:r>
            <a:endParaRPr lang="en-US" sz="1600" b="1" dirty="0"/>
          </a:p>
        </p:txBody>
      </p:sp>
      <p:sp>
        <p:nvSpPr>
          <p:cNvPr id="63" name="Line Callout 1 (Border and Accent Bar) 62"/>
          <p:cNvSpPr/>
          <p:nvPr/>
        </p:nvSpPr>
        <p:spPr bwMode="auto">
          <a:xfrm>
            <a:off x="9005437" y="1650714"/>
            <a:ext cx="914719" cy="457805"/>
          </a:xfrm>
          <a:prstGeom prst="accentBorderCallout1">
            <a:avLst>
              <a:gd name="adj1" fmla="val 77431"/>
              <a:gd name="adj2" fmla="val 105978"/>
              <a:gd name="adj3" fmla="val 147168"/>
              <a:gd name="adj4" fmla="val 150418"/>
            </a:avLst>
          </a:prstGeom>
          <a:solidFill>
            <a:schemeClr val="accent1"/>
          </a:solidFill>
          <a:ln w="25400" cap="rnd">
            <a:solidFill>
              <a:schemeClr val="accent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266" tIns="46634" rIns="93266" bIns="46634" numCol="1" rtlCol="0" anchor="ctr" anchorCtr="0" compatLnSpc="1">
            <a:prstTxWarp prst="textNoShape">
              <a:avLst/>
            </a:prstTxWarp>
          </a:bodyPr>
          <a:lstStyle/>
          <a:p>
            <a:r>
              <a:rPr lang="en-US" sz="1600" b="1" dirty="0" smtClean="0"/>
              <a:t>DR </a:t>
            </a:r>
            <a:r>
              <a:rPr lang="en-US" sz="1600" b="1" dirty="0"/>
              <a:t>Site</a:t>
            </a:r>
          </a:p>
        </p:txBody>
      </p:sp>
    </p:spTree>
    <p:extLst>
      <p:ext uri="{BB962C8B-B14F-4D97-AF65-F5344CB8AC3E}">
        <p14:creationId xmlns:p14="http://schemas.microsoft.com/office/powerpoint/2010/main" val="217200667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p:cNvCxnSpPr/>
          <p:nvPr/>
        </p:nvCxnSpPr>
        <p:spPr>
          <a:xfrm>
            <a:off x="6963013" y="4766033"/>
            <a:ext cx="95564" cy="115323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46" idx="1"/>
          </p:cNvCxnSpPr>
          <p:nvPr/>
        </p:nvCxnSpPr>
        <p:spPr>
          <a:xfrm>
            <a:off x="6075376" y="4789971"/>
            <a:ext cx="573870" cy="112828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126688" y="4769052"/>
            <a:ext cx="1263464" cy="11422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2" name="Flowchart: Magnetic Disk 51"/>
          <p:cNvSpPr/>
          <p:nvPr/>
        </p:nvSpPr>
        <p:spPr bwMode="auto">
          <a:xfrm>
            <a:off x="6075376" y="5763079"/>
            <a:ext cx="1419992" cy="873689"/>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a:endParaRPr lang="en-US" sz="20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29660" y="233152"/>
            <a:ext cx="11375536" cy="1271309"/>
          </a:xfrm>
        </p:spPr>
        <p:txBody>
          <a:bodyPr/>
          <a:lstStyle/>
          <a:p>
            <a:r>
              <a:rPr lang="en-US" dirty="0" smtClean="0"/>
              <a:t>Storage Considerations </a:t>
            </a:r>
            <a:endParaRPr lang="en-US" dirty="0">
              <a:solidFill>
                <a:schemeClr val="tx2"/>
              </a:solidFill>
            </a:endParaRPr>
          </a:p>
        </p:txBody>
      </p:sp>
      <p:sp>
        <p:nvSpPr>
          <p:cNvPr id="3" name="Text Placeholder 2"/>
          <p:cNvSpPr>
            <a:spLocks noGrp="1"/>
          </p:cNvSpPr>
          <p:nvPr>
            <p:ph type="body" sz="quarter" idx="10"/>
          </p:nvPr>
        </p:nvSpPr>
        <p:spPr>
          <a:xfrm>
            <a:off x="122237" y="1380251"/>
            <a:ext cx="11887200" cy="4869025"/>
          </a:xfrm>
        </p:spPr>
        <p:txBody>
          <a:bodyPr/>
          <a:lstStyle/>
          <a:p>
            <a:pPr marL="0" indent="0">
              <a:buNone/>
            </a:pPr>
            <a:r>
              <a:rPr lang="en-US" dirty="0" smtClean="0">
                <a:solidFill>
                  <a:schemeClr val="tx2"/>
                </a:solidFill>
              </a:rPr>
              <a:t>Log and DB locations for a FCI</a:t>
            </a:r>
          </a:p>
          <a:p>
            <a:pPr marL="0" indent="0">
              <a:buNone/>
            </a:pPr>
            <a:r>
              <a:rPr lang="en-US" sz="3600" b="1" dirty="0" smtClean="0"/>
              <a:t>Keep on CSVs carved out of </a:t>
            </a:r>
            <a:r>
              <a:rPr lang="en-US" sz="3600" b="1" u="sng" dirty="0" smtClean="0"/>
              <a:t>different physical disks </a:t>
            </a:r>
            <a:endParaRPr lang="en-US" sz="3600" b="1" u="sng" dirty="0"/>
          </a:p>
          <a:p>
            <a:pPr marL="0" indent="0">
              <a:buNone/>
            </a:pPr>
            <a:r>
              <a:rPr lang="en-US" sz="3600" b="1" dirty="0" smtClean="0"/>
              <a:t>Helps avoid IO Contention</a:t>
            </a:r>
          </a:p>
          <a:p>
            <a:pPr marL="0" indent="0">
              <a:buNone/>
            </a:pPr>
            <a:endParaRPr lang="en-US" sz="2400" b="1" dirty="0" smtClean="0"/>
          </a:p>
          <a:p>
            <a:pPr marL="0" indent="0">
              <a:buNone/>
            </a:pPr>
            <a:endParaRPr lang="en-US" sz="2400" b="1" dirty="0"/>
          </a:p>
          <a:p>
            <a:pPr marL="0" indent="0">
              <a:buNone/>
            </a:pPr>
            <a:endParaRPr lang="en-US" sz="2400" b="1" dirty="0"/>
          </a:p>
          <a:p>
            <a:pPr marL="0" indent="0">
              <a:buNone/>
            </a:pPr>
            <a:endParaRPr lang="en-US" dirty="0" smtClean="0">
              <a:solidFill>
                <a:schemeClr val="tx2"/>
              </a:solidFill>
            </a:endParaRPr>
          </a:p>
          <a:p>
            <a:pPr marL="0" indent="0">
              <a:buNone/>
            </a:pPr>
            <a:endParaRPr lang="en-US" sz="1000" b="1" dirty="0" smtClean="0">
              <a:gradFill>
                <a:gsLst>
                  <a:gs pos="2917">
                    <a:schemeClr val="tx1"/>
                  </a:gs>
                  <a:gs pos="30000">
                    <a:schemeClr val="tx1"/>
                  </a:gs>
                </a:gsLst>
                <a:lin ang="5400000" scaled="0"/>
              </a:gradFill>
            </a:endParaRPr>
          </a:p>
          <a:p>
            <a:pPr marL="0" indent="0">
              <a:buNone/>
            </a:pPr>
            <a:endParaRPr lang="en-US" sz="1000" b="1" dirty="0">
              <a:gradFill>
                <a:gsLst>
                  <a:gs pos="2917">
                    <a:schemeClr val="tx1"/>
                  </a:gs>
                  <a:gs pos="30000">
                    <a:schemeClr val="tx1"/>
                  </a:gs>
                </a:gsLst>
                <a:lin ang="5400000" scaled="0"/>
              </a:gradFill>
            </a:endParaRPr>
          </a:p>
          <a:p>
            <a:pPr marL="0" indent="0">
              <a:buNone/>
            </a:pPr>
            <a:endParaRPr lang="en-US" dirty="0"/>
          </a:p>
        </p:txBody>
      </p:sp>
      <p:grpSp>
        <p:nvGrpSpPr>
          <p:cNvPr id="51" name="Group 50"/>
          <p:cNvGrpSpPr/>
          <p:nvPr/>
        </p:nvGrpSpPr>
        <p:grpSpPr>
          <a:xfrm>
            <a:off x="4006126" y="3547755"/>
            <a:ext cx="3802878" cy="3089013"/>
            <a:chOff x="7402378" y="2114432"/>
            <a:chExt cx="4336278" cy="3778224"/>
          </a:xfrm>
        </p:grpSpPr>
        <p:pic>
          <p:nvPicPr>
            <p:cNvPr id="4"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8175626" y="2680809"/>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230917" y="2680809"/>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316635" y="2680809"/>
              <a:ext cx="568703" cy="9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7402378" y="2223675"/>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6" idx="0"/>
            </p:cNvCxnSpPr>
            <p:nvPr/>
          </p:nvCxnSpPr>
          <p:spPr>
            <a:xfrm>
              <a:off x="10600986" y="2231612"/>
              <a:ext cx="0" cy="44919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515269" y="2223675"/>
              <a:ext cx="0" cy="60951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4" idx="0"/>
            </p:cNvCxnSpPr>
            <p:nvPr/>
          </p:nvCxnSpPr>
          <p:spPr>
            <a:xfrm>
              <a:off x="8459977" y="2223675"/>
              <a:ext cx="0" cy="45713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971221" y="3642785"/>
              <a:ext cx="690298" cy="136129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32" idx="0"/>
            </p:cNvCxnSpPr>
            <p:nvPr/>
          </p:nvCxnSpPr>
          <p:spPr>
            <a:xfrm>
              <a:off x="8535024" y="3642785"/>
              <a:ext cx="198319" cy="139403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252524" y="3613067"/>
              <a:ext cx="1447638" cy="14197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Flowchart: Magnetic Disk 13"/>
            <p:cNvSpPr/>
            <p:nvPr/>
          </p:nvSpPr>
          <p:spPr bwMode="auto">
            <a:xfrm>
              <a:off x="8120383" y="4843229"/>
              <a:ext cx="1573237" cy="1049427"/>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a:endParaRPr lang="en-US" sz="2000" dirty="0" smtClean="0">
                <a:solidFill>
                  <a:srgbClr val="FFFFFF">
                    <a:alpha val="98824"/>
                  </a:srgbClr>
                </a:solidFill>
                <a:latin typeface="Segoe UI" pitchFamily="34" charset="0"/>
                <a:ea typeface="Segoe UI" pitchFamily="34" charset="0"/>
                <a:cs typeface="Segoe UI" pitchFamily="34" charset="0"/>
              </a:endParaRPr>
            </a:p>
          </p:txBody>
        </p:sp>
        <p:cxnSp>
          <p:nvCxnSpPr>
            <p:cNvPr id="15" name="Straight Connector 14"/>
            <p:cNvCxnSpPr/>
            <p:nvPr/>
          </p:nvCxnSpPr>
          <p:spPr>
            <a:xfrm>
              <a:off x="7472061" y="2114432"/>
              <a:ext cx="426659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670669" y="2122369"/>
              <a:ext cx="1792" cy="6778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529660" y="2114432"/>
              <a:ext cx="9201" cy="7187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605661" y="2118697"/>
              <a:ext cx="1792" cy="6778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9"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8490555" y="2847663"/>
              <a:ext cx="432376" cy="428182"/>
            </a:xfrm>
            <a:prstGeom prst="rect">
              <a:avLst/>
            </a:prstGeom>
            <a:noFill/>
          </p:spPr>
        </p:pic>
        <p:pic>
          <p:nvPicPr>
            <p:cNvPr id="20"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9558374" y="2857203"/>
              <a:ext cx="432376" cy="428182"/>
            </a:xfrm>
            <a:prstGeom prst="rect">
              <a:avLst/>
            </a:prstGeom>
            <a:noFill/>
          </p:spPr>
        </p:pic>
        <p:pic>
          <p:nvPicPr>
            <p:cNvPr id="21" name="Picture 5" descr="\\imself-ssdw7fs4\ssd_userdata_ntdev\matd\Pictures\PPT\Icons - Illustrations\_VIRTUALIZATION ICONS\Application Virtual SQL Server.png"/>
            <p:cNvPicPr>
              <a:picLocks noChangeAspect="1" noChangeArrowheads="1"/>
            </p:cNvPicPr>
            <p:nvPr/>
          </p:nvPicPr>
          <p:blipFill>
            <a:blip r:embed="rId3" cstate="print"/>
            <a:srcRect/>
            <a:stretch>
              <a:fillRect/>
            </a:stretch>
          </p:blipFill>
          <p:spPr bwMode="auto">
            <a:xfrm>
              <a:off x="10602025" y="2831030"/>
              <a:ext cx="432376" cy="428182"/>
            </a:xfrm>
            <a:prstGeom prst="rect">
              <a:avLst/>
            </a:prstGeom>
            <a:noFill/>
          </p:spPr>
        </p:pic>
        <p:sp>
          <p:nvSpPr>
            <p:cNvPr id="22" name="Rounded Rectangle 21"/>
            <p:cNvSpPr/>
            <p:nvPr/>
          </p:nvSpPr>
          <p:spPr bwMode="auto">
            <a:xfrm>
              <a:off x="8200573" y="4985883"/>
              <a:ext cx="1450036" cy="709003"/>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grpSp>
          <p:nvGrpSpPr>
            <p:cNvPr id="23" name="Group 22"/>
            <p:cNvGrpSpPr/>
            <p:nvPr/>
          </p:nvGrpSpPr>
          <p:grpSpPr>
            <a:xfrm>
              <a:off x="8237600" y="4642864"/>
              <a:ext cx="1428688" cy="1085837"/>
              <a:chOff x="8237600" y="4642864"/>
              <a:chExt cx="1428688" cy="1085837"/>
            </a:xfrm>
          </p:grpSpPr>
          <p:pic>
            <p:nvPicPr>
              <p:cNvPr id="24" name="Picture 18" descr="Database blue"/>
              <p:cNvPicPr>
                <a:picLocks noChangeAspect="1" noChangeArrowheads="1"/>
              </p:cNvPicPr>
              <p:nvPr/>
            </p:nvPicPr>
            <p:blipFill>
              <a:blip r:embed="rId4" cstate="print"/>
              <a:srcRect/>
              <a:stretch>
                <a:fillRect/>
              </a:stretch>
            </p:blipFill>
            <p:spPr bwMode="auto">
              <a:xfrm>
                <a:off x="8250192" y="5044124"/>
                <a:ext cx="298722" cy="257750"/>
              </a:xfrm>
              <a:prstGeom prst="rect">
                <a:avLst/>
              </a:prstGeom>
              <a:noFill/>
            </p:spPr>
          </p:pic>
          <p:sp>
            <p:nvSpPr>
              <p:cNvPr id="25" name="TextBox 24"/>
              <p:cNvSpPr txBox="1"/>
              <p:nvPr/>
            </p:nvSpPr>
            <p:spPr>
              <a:xfrm>
                <a:off x="8237600" y="5294563"/>
                <a:ext cx="631958" cy="249883"/>
              </a:xfrm>
              <a:prstGeom prst="rect">
                <a:avLst/>
              </a:prstGeom>
            </p:spPr>
            <p:txBody>
              <a:bodyPr wrap="none" rtlCol="0">
                <a:spAutoFit/>
              </a:bodyPr>
              <a:lstStyle/>
              <a:p>
                <a:r>
                  <a:rPr lang="en-US" sz="918" dirty="0" smtClean="0"/>
                  <a:t>DB1</a:t>
                </a:r>
                <a:endParaRPr lang="en-US" sz="2040" dirty="0"/>
              </a:p>
            </p:txBody>
          </p:sp>
          <p:grpSp>
            <p:nvGrpSpPr>
              <p:cNvPr id="26" name="Group 25"/>
              <p:cNvGrpSpPr/>
              <p:nvPr/>
            </p:nvGrpSpPr>
            <p:grpSpPr>
              <a:xfrm>
                <a:off x="8583978" y="5036816"/>
                <a:ext cx="407960" cy="505003"/>
                <a:chOff x="10480284" y="6104689"/>
                <a:chExt cx="256842" cy="472075"/>
              </a:xfrm>
            </p:grpSpPr>
            <p:pic>
              <p:nvPicPr>
                <p:cNvPr id="32" name="Picture 18" descr="Database blue"/>
                <p:cNvPicPr>
                  <a:picLocks noChangeAspect="1" noChangeArrowheads="1"/>
                </p:cNvPicPr>
                <p:nvPr/>
              </p:nvPicPr>
              <p:blipFill>
                <a:blip r:embed="rId4" cstate="print"/>
                <a:srcRect/>
                <a:stretch>
                  <a:fillRect/>
                </a:stretch>
              </p:blipFill>
              <p:spPr bwMode="auto">
                <a:xfrm>
                  <a:off x="10480284" y="6104689"/>
                  <a:ext cx="188069" cy="240944"/>
                </a:xfrm>
                <a:prstGeom prst="rect">
                  <a:avLst/>
                </a:prstGeom>
                <a:noFill/>
              </p:spPr>
            </p:pic>
            <p:sp>
              <p:nvSpPr>
                <p:cNvPr id="33" name="TextBox 32"/>
                <p:cNvSpPr txBox="1"/>
                <p:nvPr/>
              </p:nvSpPr>
              <p:spPr>
                <a:xfrm>
                  <a:off x="10486639" y="6358405"/>
                  <a:ext cx="250487" cy="218359"/>
                </a:xfrm>
                <a:prstGeom prst="rect">
                  <a:avLst/>
                </a:prstGeom>
              </p:spPr>
              <p:txBody>
                <a:bodyPr wrap="none" rtlCol="0">
                  <a:spAutoFit/>
                </a:bodyPr>
                <a:lstStyle/>
                <a:p>
                  <a:r>
                    <a:rPr lang="en-US" sz="918" dirty="0" smtClean="0"/>
                    <a:t>DB2</a:t>
                  </a:r>
                  <a:endParaRPr lang="en-US" sz="2040" dirty="0"/>
                </a:p>
              </p:txBody>
            </p:sp>
          </p:grpSp>
          <p:grpSp>
            <p:nvGrpSpPr>
              <p:cNvPr id="27" name="Group 26"/>
              <p:cNvGrpSpPr/>
              <p:nvPr/>
            </p:nvGrpSpPr>
            <p:grpSpPr>
              <a:xfrm>
                <a:off x="9204301" y="5004081"/>
                <a:ext cx="461987" cy="521081"/>
                <a:chOff x="10077588" y="6097727"/>
                <a:chExt cx="290856" cy="487105"/>
              </a:xfrm>
            </p:grpSpPr>
            <p:pic>
              <p:nvPicPr>
                <p:cNvPr id="30" name="Picture 18" descr="Database blue"/>
                <p:cNvPicPr>
                  <a:picLocks noChangeAspect="1" noChangeArrowheads="1"/>
                </p:cNvPicPr>
                <p:nvPr/>
              </p:nvPicPr>
              <p:blipFill>
                <a:blip r:embed="rId4" cstate="print"/>
                <a:srcRect/>
                <a:stretch>
                  <a:fillRect/>
                </a:stretch>
              </p:blipFill>
              <p:spPr bwMode="auto">
                <a:xfrm>
                  <a:off x="10123828" y="6097727"/>
                  <a:ext cx="188069" cy="240944"/>
                </a:xfrm>
                <a:prstGeom prst="rect">
                  <a:avLst/>
                </a:prstGeom>
                <a:noFill/>
              </p:spPr>
            </p:pic>
            <p:sp>
              <p:nvSpPr>
                <p:cNvPr id="31" name="TextBox 30"/>
                <p:cNvSpPr txBox="1"/>
                <p:nvPr/>
              </p:nvSpPr>
              <p:spPr>
                <a:xfrm>
                  <a:off x="10077588" y="6366473"/>
                  <a:ext cx="290856" cy="218359"/>
                </a:xfrm>
                <a:prstGeom prst="rect">
                  <a:avLst/>
                </a:prstGeom>
              </p:spPr>
              <p:txBody>
                <a:bodyPr wrap="none" rtlCol="0">
                  <a:spAutoFit/>
                </a:bodyPr>
                <a:lstStyle/>
                <a:p>
                  <a:r>
                    <a:rPr lang="en-US" sz="918" dirty="0" smtClean="0"/>
                    <a:t>DB49</a:t>
                  </a:r>
                  <a:endParaRPr lang="en-US" sz="2040" dirty="0"/>
                </a:p>
              </p:txBody>
            </p:sp>
          </p:grpSp>
          <p:sp>
            <p:nvSpPr>
              <p:cNvPr id="28" name="TextBox 27"/>
              <p:cNvSpPr txBox="1"/>
              <p:nvPr/>
            </p:nvSpPr>
            <p:spPr>
              <a:xfrm>
                <a:off x="8775378" y="4642864"/>
                <a:ext cx="598241" cy="769441"/>
              </a:xfrm>
              <a:prstGeom prst="rect">
                <a:avLst/>
              </a:prstGeom>
            </p:spPr>
            <p:txBody>
              <a:bodyPr wrap="none" rtlCol="0">
                <a:spAutoFit/>
              </a:bodyPr>
              <a:lstStyle/>
              <a:p>
                <a:r>
                  <a:rPr lang="en-US" sz="4400" dirty="0" smtClean="0"/>
                  <a:t>…</a:t>
                </a:r>
                <a:endParaRPr lang="en-US" sz="4400" dirty="0"/>
              </a:p>
            </p:txBody>
          </p:sp>
          <p:sp>
            <p:nvSpPr>
              <p:cNvPr id="29" name="TextBox 28"/>
              <p:cNvSpPr txBox="1"/>
              <p:nvPr/>
            </p:nvSpPr>
            <p:spPr>
              <a:xfrm>
                <a:off x="8313036" y="5495111"/>
                <a:ext cx="1202232" cy="233590"/>
              </a:xfrm>
              <a:prstGeom prst="rect">
                <a:avLst/>
              </a:prstGeom>
            </p:spPr>
            <p:txBody>
              <a:bodyPr wrap="square" rtlCol="0">
                <a:spAutoFit/>
              </a:bodyPr>
              <a:lstStyle/>
              <a:p>
                <a:r>
                  <a:rPr lang="en-US" sz="918" dirty="0" smtClean="0"/>
                  <a:t>CSV1 on LUN1 </a:t>
                </a:r>
                <a:endParaRPr lang="en-US" sz="2040" dirty="0"/>
              </a:p>
            </p:txBody>
          </p:sp>
        </p:grpSp>
        <p:sp>
          <p:nvSpPr>
            <p:cNvPr id="34" name="TextBox 33"/>
            <p:cNvSpPr txBox="1"/>
            <p:nvPr/>
          </p:nvSpPr>
          <p:spPr>
            <a:xfrm>
              <a:off x="9370855" y="5439731"/>
              <a:ext cx="759702" cy="406265"/>
            </a:xfrm>
            <a:prstGeom prst="rect">
              <a:avLst/>
            </a:prstGeom>
          </p:spPr>
          <p:txBody>
            <a:bodyPr wrap="square" rtlCol="0">
              <a:spAutoFit/>
            </a:bodyPr>
            <a:lstStyle/>
            <a:p>
              <a:endParaRPr lang="en-US" sz="2040" dirty="0"/>
            </a:p>
          </p:txBody>
        </p:sp>
        <p:sp>
          <p:nvSpPr>
            <p:cNvPr id="35" name="TextBox 34"/>
            <p:cNvSpPr txBox="1"/>
            <p:nvPr/>
          </p:nvSpPr>
          <p:spPr>
            <a:xfrm>
              <a:off x="10630447" y="5408373"/>
              <a:ext cx="759702" cy="406265"/>
            </a:xfrm>
            <a:prstGeom prst="rect">
              <a:avLst/>
            </a:prstGeom>
          </p:spPr>
          <p:txBody>
            <a:bodyPr wrap="square" rtlCol="0">
              <a:spAutoFit/>
            </a:bodyPr>
            <a:lstStyle/>
            <a:p>
              <a:endParaRPr lang="en-US" sz="2040" dirty="0"/>
            </a:p>
          </p:txBody>
        </p:sp>
        <p:sp>
          <p:nvSpPr>
            <p:cNvPr id="36" name="TextBox 35"/>
            <p:cNvSpPr txBox="1"/>
            <p:nvPr/>
          </p:nvSpPr>
          <p:spPr>
            <a:xfrm>
              <a:off x="9855693" y="2515944"/>
              <a:ext cx="598241" cy="769441"/>
            </a:xfrm>
            <a:prstGeom prst="rect">
              <a:avLst/>
            </a:prstGeom>
          </p:spPr>
          <p:txBody>
            <a:bodyPr wrap="none" rtlCol="0">
              <a:spAutoFit/>
            </a:bodyPr>
            <a:lstStyle/>
            <a:p>
              <a:r>
                <a:rPr lang="en-US" sz="4400" dirty="0" smtClean="0"/>
                <a:t>…</a:t>
              </a:r>
              <a:endParaRPr lang="en-US" sz="4400" dirty="0"/>
            </a:p>
          </p:txBody>
        </p:sp>
        <p:sp>
          <p:nvSpPr>
            <p:cNvPr id="37" name="TextBox 36"/>
            <p:cNvSpPr txBox="1"/>
            <p:nvPr/>
          </p:nvSpPr>
          <p:spPr>
            <a:xfrm>
              <a:off x="10838707" y="2921267"/>
              <a:ext cx="759702" cy="233590"/>
            </a:xfrm>
            <a:prstGeom prst="rect">
              <a:avLst/>
            </a:prstGeom>
          </p:spPr>
          <p:txBody>
            <a:bodyPr wrap="square" rtlCol="0">
              <a:spAutoFit/>
            </a:bodyPr>
            <a:lstStyle/>
            <a:p>
              <a:r>
                <a:rPr lang="en-US" sz="918" dirty="0" smtClean="0"/>
                <a:t>49</a:t>
              </a:r>
              <a:endParaRPr lang="en-US" sz="2040" dirty="0"/>
            </a:p>
          </p:txBody>
        </p:sp>
        <p:sp>
          <p:nvSpPr>
            <p:cNvPr id="38" name="TextBox 37"/>
            <p:cNvSpPr txBox="1"/>
            <p:nvPr/>
          </p:nvSpPr>
          <p:spPr>
            <a:xfrm>
              <a:off x="9777013" y="2949441"/>
              <a:ext cx="759702" cy="233590"/>
            </a:xfrm>
            <a:prstGeom prst="rect">
              <a:avLst/>
            </a:prstGeom>
          </p:spPr>
          <p:txBody>
            <a:bodyPr wrap="square" rtlCol="0">
              <a:spAutoFit/>
            </a:bodyPr>
            <a:lstStyle/>
            <a:p>
              <a:r>
                <a:rPr lang="en-US" sz="918" dirty="0" smtClean="0"/>
                <a:t>2</a:t>
              </a:r>
              <a:endParaRPr lang="en-US" sz="2040" dirty="0"/>
            </a:p>
          </p:txBody>
        </p:sp>
        <p:sp>
          <p:nvSpPr>
            <p:cNvPr id="39" name="TextBox 38"/>
            <p:cNvSpPr txBox="1"/>
            <p:nvPr/>
          </p:nvSpPr>
          <p:spPr>
            <a:xfrm>
              <a:off x="8721278" y="2935616"/>
              <a:ext cx="759702" cy="233590"/>
            </a:xfrm>
            <a:prstGeom prst="rect">
              <a:avLst/>
            </a:prstGeom>
          </p:spPr>
          <p:txBody>
            <a:bodyPr wrap="square" rtlCol="0">
              <a:spAutoFit/>
            </a:bodyPr>
            <a:lstStyle/>
            <a:p>
              <a:r>
                <a:rPr lang="en-US" sz="918" dirty="0"/>
                <a:t>1</a:t>
              </a:r>
              <a:endParaRPr lang="en-US" sz="2040" dirty="0"/>
            </a:p>
          </p:txBody>
        </p:sp>
        <p:sp>
          <p:nvSpPr>
            <p:cNvPr id="40" name="Rounded Rectangle 39"/>
            <p:cNvSpPr/>
            <p:nvPr/>
          </p:nvSpPr>
          <p:spPr bwMode="auto">
            <a:xfrm>
              <a:off x="9817130" y="5008508"/>
              <a:ext cx="1454265" cy="709003"/>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grpSp>
          <p:nvGrpSpPr>
            <p:cNvPr id="41" name="Group 40"/>
            <p:cNvGrpSpPr/>
            <p:nvPr/>
          </p:nvGrpSpPr>
          <p:grpSpPr>
            <a:xfrm>
              <a:off x="9817129" y="4629111"/>
              <a:ext cx="1400829" cy="1107996"/>
              <a:chOff x="8237600" y="4622799"/>
              <a:chExt cx="1400829" cy="1107996"/>
            </a:xfrm>
          </p:grpSpPr>
          <p:pic>
            <p:nvPicPr>
              <p:cNvPr id="42" name="Picture 18" descr="Database blue"/>
              <p:cNvPicPr>
                <a:picLocks noChangeAspect="1" noChangeArrowheads="1"/>
              </p:cNvPicPr>
              <p:nvPr/>
            </p:nvPicPr>
            <p:blipFill>
              <a:blip r:embed="rId4" cstate="print"/>
              <a:srcRect/>
              <a:stretch>
                <a:fillRect/>
              </a:stretch>
            </p:blipFill>
            <p:spPr bwMode="auto">
              <a:xfrm>
                <a:off x="8274571" y="5044123"/>
                <a:ext cx="298723" cy="257750"/>
              </a:xfrm>
              <a:prstGeom prst="rect">
                <a:avLst/>
              </a:prstGeom>
              <a:noFill/>
            </p:spPr>
          </p:pic>
          <p:sp>
            <p:nvSpPr>
              <p:cNvPr id="43" name="TextBox 42"/>
              <p:cNvSpPr txBox="1"/>
              <p:nvPr/>
            </p:nvSpPr>
            <p:spPr>
              <a:xfrm>
                <a:off x="8237600" y="5294563"/>
                <a:ext cx="442750" cy="233590"/>
              </a:xfrm>
              <a:prstGeom prst="rect">
                <a:avLst/>
              </a:prstGeom>
            </p:spPr>
            <p:txBody>
              <a:bodyPr wrap="none" rtlCol="0">
                <a:spAutoFit/>
              </a:bodyPr>
              <a:lstStyle/>
              <a:p>
                <a:r>
                  <a:rPr lang="en-US" sz="918" dirty="0" smtClean="0"/>
                  <a:t>Log1</a:t>
                </a:r>
                <a:endParaRPr lang="en-US" sz="2040" dirty="0"/>
              </a:p>
            </p:txBody>
          </p:sp>
          <p:pic>
            <p:nvPicPr>
              <p:cNvPr id="44" name="Picture 18" descr="Database blue"/>
              <p:cNvPicPr>
                <a:picLocks noChangeAspect="1" noChangeArrowheads="1"/>
              </p:cNvPicPr>
              <p:nvPr/>
            </p:nvPicPr>
            <p:blipFill>
              <a:blip r:embed="rId4" cstate="print"/>
              <a:srcRect/>
              <a:stretch>
                <a:fillRect/>
              </a:stretch>
            </p:blipFill>
            <p:spPr bwMode="auto">
              <a:xfrm>
                <a:off x="8626176" y="5031965"/>
                <a:ext cx="298723" cy="257750"/>
              </a:xfrm>
              <a:prstGeom prst="rect">
                <a:avLst/>
              </a:prstGeom>
              <a:noFill/>
            </p:spPr>
          </p:pic>
          <p:grpSp>
            <p:nvGrpSpPr>
              <p:cNvPr id="45" name="Group 44"/>
              <p:cNvGrpSpPr/>
              <p:nvPr/>
            </p:nvGrpSpPr>
            <p:grpSpPr>
              <a:xfrm>
                <a:off x="8563904" y="5026454"/>
                <a:ext cx="1074525" cy="503533"/>
                <a:chOff x="3948386" y="4772924"/>
                <a:chExt cx="1074525" cy="503533"/>
              </a:xfrm>
            </p:grpSpPr>
            <p:pic>
              <p:nvPicPr>
                <p:cNvPr id="48" name="Picture 18" descr="Database blue"/>
                <p:cNvPicPr>
                  <a:picLocks noChangeAspect="1" noChangeArrowheads="1"/>
                </p:cNvPicPr>
                <p:nvPr/>
              </p:nvPicPr>
              <p:blipFill>
                <a:blip r:embed="rId4" cstate="print"/>
                <a:srcRect/>
                <a:stretch>
                  <a:fillRect/>
                </a:stretch>
              </p:blipFill>
              <p:spPr bwMode="auto">
                <a:xfrm>
                  <a:off x="4724188" y="4772924"/>
                  <a:ext cx="298723" cy="257750"/>
                </a:xfrm>
                <a:prstGeom prst="rect">
                  <a:avLst/>
                </a:prstGeom>
                <a:noFill/>
              </p:spPr>
            </p:pic>
            <p:sp>
              <p:nvSpPr>
                <p:cNvPr id="49" name="TextBox 48"/>
                <p:cNvSpPr txBox="1"/>
                <p:nvPr/>
              </p:nvSpPr>
              <p:spPr>
                <a:xfrm>
                  <a:off x="3948386" y="5042867"/>
                  <a:ext cx="442750" cy="233590"/>
                </a:xfrm>
                <a:prstGeom prst="rect">
                  <a:avLst/>
                </a:prstGeom>
              </p:spPr>
              <p:txBody>
                <a:bodyPr wrap="none" rtlCol="0">
                  <a:spAutoFit/>
                </a:bodyPr>
                <a:lstStyle/>
                <a:p>
                  <a:r>
                    <a:rPr lang="en-US" sz="918" dirty="0" smtClean="0"/>
                    <a:t>Log</a:t>
                  </a:r>
                  <a:r>
                    <a:rPr lang="en-US" sz="918" dirty="0"/>
                    <a:t>2</a:t>
                  </a:r>
                  <a:endParaRPr lang="en-US" sz="2040" dirty="0"/>
                </a:p>
              </p:txBody>
            </p:sp>
          </p:grpSp>
          <p:sp>
            <p:nvSpPr>
              <p:cNvPr id="46" name="TextBox 45"/>
              <p:cNvSpPr txBox="1"/>
              <p:nvPr/>
            </p:nvSpPr>
            <p:spPr>
              <a:xfrm>
                <a:off x="8836697" y="4622799"/>
                <a:ext cx="598241" cy="769441"/>
              </a:xfrm>
              <a:prstGeom prst="rect">
                <a:avLst/>
              </a:prstGeom>
            </p:spPr>
            <p:txBody>
              <a:bodyPr wrap="none" rtlCol="0">
                <a:spAutoFit/>
              </a:bodyPr>
              <a:lstStyle/>
              <a:p>
                <a:r>
                  <a:rPr lang="en-US" sz="4400" dirty="0" smtClean="0"/>
                  <a:t>…</a:t>
                </a:r>
                <a:endParaRPr lang="en-US" sz="4400" dirty="0"/>
              </a:p>
            </p:txBody>
          </p:sp>
          <p:sp>
            <p:nvSpPr>
              <p:cNvPr id="47" name="TextBox 46"/>
              <p:cNvSpPr txBox="1"/>
              <p:nvPr/>
            </p:nvSpPr>
            <p:spPr>
              <a:xfrm>
                <a:off x="8410435" y="5497205"/>
                <a:ext cx="1202232" cy="233590"/>
              </a:xfrm>
              <a:prstGeom prst="rect">
                <a:avLst/>
              </a:prstGeom>
            </p:spPr>
            <p:txBody>
              <a:bodyPr wrap="square" rtlCol="0">
                <a:spAutoFit/>
              </a:bodyPr>
              <a:lstStyle/>
              <a:p>
                <a:r>
                  <a:rPr lang="en-US" sz="918" dirty="0" smtClean="0"/>
                  <a:t>CSV2 on LUN2 </a:t>
                </a:r>
                <a:endParaRPr lang="en-US" sz="2040" dirty="0"/>
              </a:p>
            </p:txBody>
          </p:sp>
        </p:grpSp>
        <p:sp>
          <p:nvSpPr>
            <p:cNvPr id="50" name="TextBox 49"/>
            <p:cNvSpPr txBox="1"/>
            <p:nvPr/>
          </p:nvSpPr>
          <p:spPr>
            <a:xfrm>
              <a:off x="10816257" y="5291572"/>
              <a:ext cx="506870" cy="233590"/>
            </a:xfrm>
            <a:prstGeom prst="rect">
              <a:avLst/>
            </a:prstGeom>
          </p:spPr>
          <p:txBody>
            <a:bodyPr wrap="none" rtlCol="0">
              <a:spAutoFit/>
            </a:bodyPr>
            <a:lstStyle/>
            <a:p>
              <a:r>
                <a:rPr lang="en-US" sz="918" dirty="0" smtClean="0"/>
                <a:t>Log49</a:t>
              </a:r>
              <a:endParaRPr lang="en-US" sz="2040" dirty="0"/>
            </a:p>
          </p:txBody>
        </p:sp>
      </p:grpSp>
    </p:spTree>
    <p:extLst>
      <p:ext uri="{BB962C8B-B14F-4D97-AF65-F5344CB8AC3E}">
        <p14:creationId xmlns:p14="http://schemas.microsoft.com/office/powerpoint/2010/main" val="40090799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2"/>
            <a:ext cx="11375536" cy="1271309"/>
          </a:xfrm>
        </p:spPr>
        <p:txBody>
          <a:bodyPr/>
          <a:lstStyle/>
          <a:p>
            <a:r>
              <a:rPr lang="en-US" dirty="0" smtClean="0"/>
              <a:t>Network Planning for CSV</a:t>
            </a:r>
            <a:endParaRPr lang="en-US" dirty="0">
              <a:solidFill>
                <a:schemeClr val="tx2"/>
              </a:solidFill>
            </a:endParaRPr>
          </a:p>
        </p:txBody>
      </p:sp>
      <p:sp>
        <p:nvSpPr>
          <p:cNvPr id="3" name="Text Placeholder 2"/>
          <p:cNvSpPr>
            <a:spLocks noGrp="1"/>
          </p:cNvSpPr>
          <p:nvPr>
            <p:ph type="body" sz="quarter" idx="10"/>
          </p:nvPr>
        </p:nvSpPr>
        <p:spPr>
          <a:xfrm>
            <a:off x="122237" y="1380251"/>
            <a:ext cx="11887200" cy="6324808"/>
          </a:xfrm>
        </p:spPr>
        <p:txBody>
          <a:bodyPr/>
          <a:lstStyle/>
          <a:p>
            <a:pPr marL="0" indent="0">
              <a:buNone/>
            </a:pPr>
            <a:r>
              <a:rPr lang="en-US" dirty="0" smtClean="0">
                <a:solidFill>
                  <a:schemeClr val="tx2"/>
                </a:solidFill>
              </a:rPr>
              <a:t>Network path may be leveraged for CSV</a:t>
            </a:r>
            <a:endParaRPr lang="en-US" dirty="0">
              <a:solidFill>
                <a:schemeClr val="tx2"/>
              </a:solidFill>
            </a:endParaRPr>
          </a:p>
          <a:p>
            <a:pPr marL="0" indent="0">
              <a:buNone/>
            </a:pPr>
            <a:r>
              <a:rPr lang="en-US" sz="2400" b="1" dirty="0" smtClean="0"/>
              <a:t>Metadata updates which are infrequent for SQL Server</a:t>
            </a:r>
            <a:endParaRPr lang="en-US" sz="2400" b="1" dirty="0"/>
          </a:p>
          <a:p>
            <a:pPr marL="0" indent="0">
              <a:buNone/>
            </a:pPr>
            <a:r>
              <a:rPr lang="en-US" sz="2400" b="1" dirty="0" smtClean="0"/>
              <a:t>No storage connectivity for failure recovery, asymmetric configurations</a:t>
            </a:r>
          </a:p>
          <a:p>
            <a:pPr marL="0" indent="0">
              <a:buNone/>
            </a:pPr>
            <a:endParaRPr lang="en-US" sz="2400" b="1" dirty="0" smtClean="0"/>
          </a:p>
          <a:p>
            <a:pPr marL="0" indent="0">
              <a:buNone/>
            </a:pPr>
            <a:r>
              <a:rPr lang="en-US" sz="3600" dirty="0" smtClean="0">
                <a:solidFill>
                  <a:schemeClr val="tx2"/>
                </a:solidFill>
              </a:rPr>
              <a:t>Provision appropriate network bandwidth</a:t>
            </a:r>
            <a:endParaRPr lang="en-US" sz="3600" dirty="0">
              <a:solidFill>
                <a:schemeClr val="tx2"/>
              </a:solidFill>
            </a:endParaRPr>
          </a:p>
          <a:p>
            <a:pPr marL="0" indent="0">
              <a:buNone/>
            </a:pPr>
            <a:r>
              <a:rPr lang="en-US" sz="2400" b="1" dirty="0" smtClean="0"/>
              <a:t>Avoid bottleneck for SMB traffic from nodes to CSV coordinator node.</a:t>
            </a:r>
          </a:p>
          <a:p>
            <a:pPr marL="0" indent="0">
              <a:buNone/>
            </a:pPr>
            <a:r>
              <a:rPr lang="en-US" sz="2400" b="1" dirty="0" smtClean="0"/>
              <a:t>Distribute CSVs owners across cluster</a:t>
            </a:r>
          </a:p>
          <a:p>
            <a:pPr marL="0" indent="0">
              <a:buNone/>
            </a:pPr>
            <a:endParaRPr lang="en-US" dirty="0" smtClean="0"/>
          </a:p>
          <a:p>
            <a:pPr marL="0" indent="0">
              <a:buNone/>
            </a:pPr>
            <a:r>
              <a:rPr lang="en-US" dirty="0" smtClean="0">
                <a:solidFill>
                  <a:schemeClr val="tx2"/>
                </a:solidFill>
              </a:rPr>
              <a:t>Disable iSCSI networks for cluster use</a:t>
            </a:r>
          </a:p>
          <a:p>
            <a:pPr marL="0" indent="0">
              <a:buNone/>
            </a:pPr>
            <a:r>
              <a:rPr lang="en-US" sz="2400" dirty="0" smtClean="0"/>
              <a:t>Prevents use for CSV traffic</a:t>
            </a:r>
          </a:p>
          <a:p>
            <a:pPr marL="0" indent="0">
              <a:buNone/>
            </a:pPr>
            <a:endParaRPr lang="en-US" sz="1000" b="1" dirty="0" smtClean="0">
              <a:gradFill>
                <a:gsLst>
                  <a:gs pos="2917">
                    <a:schemeClr val="tx1"/>
                  </a:gs>
                  <a:gs pos="30000">
                    <a:schemeClr val="tx1"/>
                  </a:gs>
                </a:gsLst>
                <a:lin ang="5400000" scaled="0"/>
              </a:gradFill>
            </a:endParaRPr>
          </a:p>
          <a:p>
            <a:pPr marL="0" indent="0">
              <a:buNone/>
            </a:pPr>
            <a:endParaRPr lang="en-US" sz="1000" b="1" dirty="0">
              <a:gradFill>
                <a:gsLst>
                  <a:gs pos="2917">
                    <a:schemeClr val="tx1"/>
                  </a:gs>
                  <a:gs pos="30000">
                    <a:schemeClr val="tx1"/>
                  </a:gs>
                </a:gsLst>
                <a:lin ang="5400000" scaled="0"/>
              </a:gradFill>
            </a:endParaRPr>
          </a:p>
          <a:p>
            <a:pPr marL="0" indent="0">
              <a:buNone/>
            </a:pPr>
            <a:r>
              <a:rPr lang="en-US" sz="1000" b="1" dirty="0" smtClean="0">
                <a:gradFill>
                  <a:gsLst>
                    <a:gs pos="2917">
                      <a:schemeClr val="tx1"/>
                    </a:gs>
                    <a:gs pos="30000">
                      <a:schemeClr val="tx1"/>
                    </a:gs>
                  </a:gsLst>
                  <a:lin ang="5400000" scaled="0"/>
                </a:gradFill>
              </a:rPr>
              <a:t>Reference</a:t>
            </a:r>
            <a:r>
              <a:rPr lang="en-US" sz="1000" b="1" dirty="0">
                <a:gradFill>
                  <a:gsLst>
                    <a:gs pos="2917">
                      <a:schemeClr val="tx1"/>
                    </a:gs>
                    <a:gs pos="30000">
                      <a:schemeClr val="tx1"/>
                    </a:gs>
                  </a:gsLst>
                  <a:lin ang="5400000" scaled="0"/>
                </a:gradFill>
              </a:rPr>
              <a:t>: </a:t>
            </a:r>
            <a:r>
              <a:rPr lang="en-US" sz="1000" b="1" dirty="0" smtClean="0">
                <a:gradFill>
                  <a:gsLst>
                    <a:gs pos="2917">
                      <a:schemeClr val="tx1"/>
                    </a:gs>
                    <a:gs pos="30000">
                      <a:schemeClr val="tx1"/>
                    </a:gs>
                  </a:gsLst>
                  <a:lin ang="5400000" scaled="0"/>
                </a:gradFill>
                <a:hlinkClick r:id="rId2"/>
              </a:rPr>
              <a:t>Failover Clustering Networking Essentials, TechEd 2013</a:t>
            </a:r>
            <a:endParaRPr lang="en-US" sz="1000" b="1" dirty="0">
              <a:gradFill>
                <a:gsLst>
                  <a:gs pos="2917">
                    <a:schemeClr val="tx1"/>
                  </a:gs>
                  <a:gs pos="30000">
                    <a:schemeClr val="tx1"/>
                  </a:gs>
                </a:gsLst>
                <a:lin ang="5400000" scaled="0"/>
              </a:gradFill>
            </a:endParaRPr>
          </a:p>
          <a:p>
            <a:pPr marL="0" indent="0">
              <a:buNone/>
            </a:pPr>
            <a:endParaRPr lang="en-US" dirty="0"/>
          </a:p>
        </p:txBody>
      </p:sp>
    </p:spTree>
    <p:extLst>
      <p:ext uri="{BB962C8B-B14F-4D97-AF65-F5344CB8AC3E}">
        <p14:creationId xmlns:p14="http://schemas.microsoft.com/office/powerpoint/2010/main" val="214464623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6219825" y="0"/>
            <a:ext cx="6216650" cy="6994525"/>
          </a:xfrm>
        </p:spPr>
      </p:sp>
      <p:sp>
        <p:nvSpPr>
          <p:cNvPr id="3" name="Title 2"/>
          <p:cNvSpPr>
            <a:spLocks noGrp="1"/>
          </p:cNvSpPr>
          <p:nvPr>
            <p:ph type="title"/>
          </p:nvPr>
        </p:nvSpPr>
        <p:spPr/>
        <p:txBody>
          <a:bodyPr/>
          <a:lstStyle/>
          <a:p>
            <a:pPr algn="ctr"/>
            <a:r>
              <a:rPr lang="en-US" dirty="0" smtClean="0"/>
              <a:t>Step-by-step deployment of SQL Server with CSV </a:t>
            </a:r>
            <a:endParaRPr lang="en-US" dirty="0"/>
          </a:p>
        </p:txBody>
      </p:sp>
    </p:spTree>
    <p:extLst>
      <p:ext uri="{BB962C8B-B14F-4D97-AF65-F5344CB8AC3E}">
        <p14:creationId xmlns:p14="http://schemas.microsoft.com/office/powerpoint/2010/main" val="229307072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957133" y="2166744"/>
            <a:ext cx="5336366" cy="4205127"/>
          </a:xfrm>
          <a:prstGeom prst="rect">
            <a:avLst/>
          </a:prstGeom>
        </p:spPr>
      </p:pic>
      <p:sp>
        <p:nvSpPr>
          <p:cNvPr id="2" name="Title 1"/>
          <p:cNvSpPr>
            <a:spLocks noGrp="1"/>
          </p:cNvSpPr>
          <p:nvPr>
            <p:ph type="title"/>
          </p:nvPr>
        </p:nvSpPr>
        <p:spPr/>
        <p:txBody>
          <a:bodyPr/>
          <a:lstStyle/>
          <a:p>
            <a:r>
              <a:rPr lang="en-US" dirty="0" smtClean="0"/>
              <a:t>Deploying SQL Server with CSV</a:t>
            </a:r>
            <a:endParaRPr lang="en-US" dirty="0"/>
          </a:p>
        </p:txBody>
      </p:sp>
      <p:sp>
        <p:nvSpPr>
          <p:cNvPr id="3" name="Content Placeholder 2"/>
          <p:cNvSpPr>
            <a:spLocks noGrp="1"/>
          </p:cNvSpPr>
          <p:nvPr>
            <p:ph idx="4294967295"/>
          </p:nvPr>
        </p:nvSpPr>
        <p:spPr>
          <a:xfrm>
            <a:off x="122237" y="1363662"/>
            <a:ext cx="6629399" cy="5256824"/>
          </a:xfrm>
        </p:spPr>
        <p:txBody>
          <a:bodyPr/>
          <a:lstStyle/>
          <a:p>
            <a:pPr marL="742950" indent="-742950">
              <a:buFont typeface="+mj-lt"/>
              <a:buAutoNum type="arabicPeriod"/>
            </a:pPr>
            <a:r>
              <a:rPr lang="en-US" sz="3600" dirty="0" smtClean="0">
                <a:solidFill>
                  <a:schemeClr val="tx2"/>
                </a:solidFill>
              </a:rPr>
              <a:t>Provision Shared Storage for Cluster</a:t>
            </a:r>
          </a:p>
          <a:p>
            <a:pPr marL="742950" indent="-742950">
              <a:buFont typeface="+mj-lt"/>
              <a:buAutoNum type="arabicPeriod"/>
            </a:pPr>
            <a:r>
              <a:rPr lang="en-US" sz="3600" dirty="0" smtClean="0">
                <a:solidFill>
                  <a:schemeClr val="tx2"/>
                </a:solidFill>
              </a:rPr>
              <a:t>Add Storage to CSV</a:t>
            </a:r>
          </a:p>
          <a:p>
            <a:pPr marL="742950" indent="-742950">
              <a:buFont typeface="+mj-lt"/>
              <a:buAutoNum type="arabicPeriod"/>
            </a:pPr>
            <a:r>
              <a:rPr lang="en-US" sz="3600" dirty="0" smtClean="0">
                <a:solidFill>
                  <a:schemeClr val="tx2"/>
                </a:solidFill>
              </a:rPr>
              <a:t>Install SQL 2014 on first node</a:t>
            </a:r>
          </a:p>
          <a:p>
            <a:pPr marL="984250" lvl="1" indent="-742950">
              <a:buFont typeface="+mj-lt"/>
              <a:buAutoNum type="alphaLcParenR"/>
            </a:pPr>
            <a:r>
              <a:rPr lang="en-US" dirty="0" smtClean="0">
                <a:solidFill>
                  <a:schemeClr val="tx2"/>
                </a:solidFill>
              </a:rPr>
              <a:t>On </a:t>
            </a:r>
            <a:r>
              <a:rPr lang="en-US" b="1" dirty="0" smtClean="0">
                <a:solidFill>
                  <a:schemeClr val="tx2"/>
                </a:solidFill>
              </a:rPr>
              <a:t>Database Engine Configuration Page</a:t>
            </a:r>
            <a:r>
              <a:rPr lang="en-US" dirty="0" smtClean="0">
                <a:solidFill>
                  <a:schemeClr val="tx2"/>
                </a:solidFill>
              </a:rPr>
              <a:t> indicate CSV storage to be used for instance.</a:t>
            </a:r>
          </a:p>
          <a:p>
            <a:pPr marL="742950" indent="-742950">
              <a:buFont typeface="+mj-lt"/>
              <a:buAutoNum type="arabicPeriod"/>
            </a:pPr>
            <a:r>
              <a:rPr lang="en-US" sz="3600" dirty="0" smtClean="0">
                <a:solidFill>
                  <a:schemeClr val="tx2"/>
                </a:solidFill>
              </a:rPr>
              <a:t>Add remaining nodes to SQL Server FCI</a:t>
            </a:r>
          </a:p>
          <a:p>
            <a:pPr marL="742950" indent="-742950">
              <a:buFont typeface="+mj-lt"/>
              <a:buAutoNum type="arabicPeriod"/>
            </a:pPr>
            <a:endParaRPr lang="en-US" dirty="0" smtClean="0">
              <a:solidFill>
                <a:schemeClr val="tx2"/>
              </a:solidFill>
            </a:endParaRPr>
          </a:p>
        </p:txBody>
      </p:sp>
      <p:sp>
        <p:nvSpPr>
          <p:cNvPr id="5" name="Oval 4"/>
          <p:cNvSpPr/>
          <p:nvPr/>
        </p:nvSpPr>
        <p:spPr bwMode="auto">
          <a:xfrm>
            <a:off x="8123237" y="2963862"/>
            <a:ext cx="3855322" cy="2590800"/>
          </a:xfrm>
          <a:prstGeom prst="ellipse">
            <a:avLst/>
          </a:prstGeom>
          <a:noFill/>
          <a:ln w="38100">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6827838" y="6345560"/>
            <a:ext cx="5454635"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a:solidFill>
                  <a:srgbClr val="FFFF00"/>
                </a:solidFill>
              </a:rPr>
              <a:t> </a:t>
            </a:r>
            <a:r>
              <a:rPr lang="en-US" sz="2400" b="1" dirty="0" smtClean="0">
                <a:solidFill>
                  <a:schemeClr val="tx2"/>
                </a:solidFill>
              </a:rPr>
              <a:t>Use the CSVs provisioned in Step 2</a:t>
            </a:r>
            <a:endParaRPr lang="en-US" sz="2400" dirty="0" smtClean="0">
              <a:solidFill>
                <a:schemeClr val="tx2"/>
              </a:solidFill>
            </a:endParaRPr>
          </a:p>
        </p:txBody>
      </p:sp>
      <p:sp>
        <p:nvSpPr>
          <p:cNvPr id="7" name="Rectangle 6"/>
          <p:cNvSpPr/>
          <p:nvPr/>
        </p:nvSpPr>
        <p:spPr>
          <a:xfrm>
            <a:off x="137382" y="6497375"/>
            <a:ext cx="6216650" cy="246221"/>
          </a:xfrm>
          <a:prstGeom prst="rect">
            <a:avLst/>
          </a:prstGeom>
        </p:spPr>
        <p:txBody>
          <a:bodyPr>
            <a:spAutoFit/>
          </a:bodyPr>
          <a:lstStyle/>
          <a:p>
            <a:r>
              <a:rPr lang="en-US" sz="1000" b="1" dirty="0">
                <a:gradFill>
                  <a:gsLst>
                    <a:gs pos="2917">
                      <a:schemeClr val="tx1"/>
                    </a:gs>
                    <a:gs pos="30000">
                      <a:schemeClr val="tx1"/>
                    </a:gs>
                  </a:gsLst>
                  <a:lin ang="5400000" scaled="0"/>
                </a:gradFill>
              </a:rPr>
              <a:t>Reference: </a:t>
            </a:r>
            <a:r>
              <a:rPr lang="en-US" sz="1000" b="1" dirty="0" smtClean="0">
                <a:gradFill>
                  <a:gsLst>
                    <a:gs pos="2917">
                      <a:schemeClr val="tx1"/>
                    </a:gs>
                    <a:gs pos="30000">
                      <a:schemeClr val="tx1"/>
                    </a:gs>
                  </a:gsLst>
                  <a:lin ang="5400000" scaled="0"/>
                </a:gradFill>
                <a:hlinkClick r:id="rId3"/>
              </a:rPr>
              <a:t>Deploying SQL Server 2014 with Cluster Shared Volumes</a:t>
            </a:r>
            <a:endParaRPr lang="en-US" sz="1000" b="1" dirty="0">
              <a:gradFill>
                <a:gsLst>
                  <a:gs pos="2917">
                    <a:schemeClr val="tx1"/>
                  </a:gs>
                  <a:gs pos="30000">
                    <a:schemeClr val="tx1"/>
                  </a:gs>
                </a:gsLst>
                <a:lin ang="5400000" scaled="0"/>
              </a:gradFill>
            </a:endParaRPr>
          </a:p>
        </p:txBody>
      </p:sp>
      <p:sp>
        <p:nvSpPr>
          <p:cNvPr id="12" name="Oval 11"/>
          <p:cNvSpPr/>
          <p:nvPr/>
        </p:nvSpPr>
        <p:spPr bwMode="auto">
          <a:xfrm>
            <a:off x="9190037" y="2963862"/>
            <a:ext cx="990600" cy="304800"/>
          </a:xfrm>
          <a:prstGeom prst="ellipse">
            <a:avLst/>
          </a:prstGeom>
          <a:noFill/>
          <a:ln w="38100">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6957133" y="5080986"/>
            <a:ext cx="1318504" cy="304800"/>
          </a:xfrm>
          <a:prstGeom prst="ellipse">
            <a:avLst/>
          </a:prstGeom>
          <a:noFill/>
          <a:ln w="38100">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6930323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Demo</a:t>
            </a:r>
            <a:br>
              <a:rPr lang="en-US" dirty="0" smtClean="0"/>
            </a:br>
            <a:r>
              <a:rPr lang="en-US" dirty="0"/>
              <a:t/>
            </a:r>
            <a:br>
              <a:rPr lang="en-US" dirty="0"/>
            </a:br>
            <a:r>
              <a:rPr lang="en-US" dirty="0" smtClean="0"/>
              <a:t>Deploying </a:t>
            </a:r>
            <a:br>
              <a:rPr lang="en-US" dirty="0" smtClean="0"/>
            </a:br>
            <a:r>
              <a:rPr lang="en-US" dirty="0" smtClean="0"/>
              <a:t>SQL Server 2014 </a:t>
            </a:r>
            <a:br>
              <a:rPr lang="en-US" dirty="0" smtClean="0"/>
            </a:br>
            <a:r>
              <a:rPr lang="en-US" dirty="0" smtClean="0"/>
              <a:t>with CSV</a:t>
            </a:r>
            <a:br>
              <a:rPr lang="en-US" dirty="0" smtClean="0"/>
            </a:br>
            <a:endParaRPr lang="en-US" dirty="0"/>
          </a:p>
        </p:txBody>
      </p:sp>
    </p:spTree>
    <p:extLst>
      <p:ext uri="{BB962C8B-B14F-4D97-AF65-F5344CB8AC3E}">
        <p14:creationId xmlns:p14="http://schemas.microsoft.com/office/powerpoint/2010/main" val="374010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6654624" y="4032142"/>
            <a:ext cx="1508546" cy="1751120"/>
            <a:chOff x="2740404" y="2949113"/>
            <a:chExt cx="2238248" cy="2492073"/>
          </a:xfrm>
        </p:grpSpPr>
        <p:sp>
          <p:nvSpPr>
            <p:cNvPr id="15" name="Rectangle 14"/>
            <p:cNvSpPr/>
            <p:nvPr/>
          </p:nvSpPr>
          <p:spPr bwMode="auto">
            <a:xfrm>
              <a:off x="2740404" y="2949113"/>
              <a:ext cx="2238248" cy="24920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1" rIns="93243" bIns="46621" numCol="1" rtlCol="0" anchor="b" anchorCtr="0" compatLnSpc="1">
              <a:prstTxWarp prst="textNoShape">
                <a:avLst/>
              </a:prstTxWarp>
            </a:bodyPr>
            <a:lstStyle/>
            <a:p>
              <a:pPr algn="ctr" defTabSz="932134" fontAlgn="base">
                <a:lnSpc>
                  <a:spcPct val="90000"/>
                </a:lnSpc>
                <a:spcBef>
                  <a:spcPct val="0"/>
                </a:spcBef>
                <a:spcAft>
                  <a:spcPct val="0"/>
                </a:spcAft>
              </a:pPr>
              <a:r>
                <a:rPr lang="en-US" sz="1599" spc="-52" dirty="0" smtClean="0">
                  <a:solidFill>
                    <a:schemeClr val="tx1"/>
                  </a:solidFill>
                </a:rPr>
                <a:t>Performance and Security</a:t>
              </a:r>
              <a:endParaRPr lang="en-US" sz="1599" spc="-52" dirty="0">
                <a:solidFill>
                  <a:schemeClr val="tx1"/>
                </a:solidFill>
              </a:endParaRPr>
            </a:p>
          </p:txBody>
        </p:sp>
        <p:pic>
          <p:nvPicPr>
            <p:cNvPr id="17" name="Picture 12"/>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2888076" y="3482487"/>
              <a:ext cx="893348" cy="94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a:grpSpLocks noChangeAspect="1"/>
          </p:cNvGrpSpPr>
          <p:nvPr/>
        </p:nvGrpSpPr>
        <p:grpSpPr>
          <a:xfrm>
            <a:off x="637808" y="1897062"/>
            <a:ext cx="1508546" cy="1743438"/>
            <a:chOff x="5091341" y="2949113"/>
            <a:chExt cx="2238248" cy="2238248"/>
          </a:xfrm>
        </p:grpSpPr>
        <p:sp>
          <p:nvSpPr>
            <p:cNvPr id="8" name="Rectangle 7"/>
            <p:cNvSpPr/>
            <p:nvPr/>
          </p:nvSpPr>
          <p:spPr bwMode="auto">
            <a:xfrm>
              <a:off x="5091341" y="2949113"/>
              <a:ext cx="2238248" cy="223824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1" rIns="93243" bIns="46621" numCol="1" rtlCol="0" anchor="b" anchorCtr="0" compatLnSpc="1">
              <a:prstTxWarp prst="textNoShape">
                <a:avLst/>
              </a:prstTxWarp>
            </a:bodyPr>
            <a:lstStyle/>
            <a:p>
              <a:pPr algn="ctr" defTabSz="932134" fontAlgn="base">
                <a:lnSpc>
                  <a:spcPct val="90000"/>
                </a:lnSpc>
                <a:spcBef>
                  <a:spcPct val="0"/>
                </a:spcBef>
                <a:spcAft>
                  <a:spcPct val="0"/>
                </a:spcAft>
              </a:pPr>
              <a:r>
                <a:rPr lang="en-US" sz="1599" spc="-52" dirty="0">
                  <a:solidFill>
                    <a:schemeClr val="tx1"/>
                  </a:solidFill>
                </a:rPr>
                <a:t>Scalability</a:t>
              </a:r>
            </a:p>
          </p:txBody>
        </p:sp>
        <p:pic>
          <p:nvPicPr>
            <p:cNvPr id="18" name="Picture 1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874989" y="3364382"/>
              <a:ext cx="809550" cy="106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a:grpSpLocks noChangeAspect="1"/>
          </p:cNvGrpSpPr>
          <p:nvPr/>
        </p:nvGrpSpPr>
        <p:grpSpPr>
          <a:xfrm>
            <a:off x="636712" y="4032142"/>
            <a:ext cx="1508546" cy="1827320"/>
            <a:chOff x="9793216" y="2949113"/>
            <a:chExt cx="2238248" cy="2713678"/>
          </a:xfrm>
        </p:grpSpPr>
        <p:sp>
          <p:nvSpPr>
            <p:cNvPr id="11" name="Rectangle 10"/>
            <p:cNvSpPr/>
            <p:nvPr/>
          </p:nvSpPr>
          <p:spPr bwMode="auto">
            <a:xfrm>
              <a:off x="9793216" y="2949113"/>
              <a:ext cx="2238248" cy="27136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1" rIns="93243" bIns="46621" numCol="1" rtlCol="0" anchor="b" anchorCtr="0" compatLnSpc="1">
              <a:prstTxWarp prst="textNoShape">
                <a:avLst/>
              </a:prstTxWarp>
            </a:bodyPr>
            <a:lstStyle/>
            <a:p>
              <a:pPr algn="ctr" defTabSz="932134" fontAlgn="base">
                <a:lnSpc>
                  <a:spcPct val="90000"/>
                </a:lnSpc>
                <a:spcBef>
                  <a:spcPct val="0"/>
                </a:spcBef>
                <a:spcAft>
                  <a:spcPct val="0"/>
                </a:spcAft>
              </a:pPr>
              <a:r>
                <a:rPr lang="en-US" sz="1599" spc="-52" dirty="0">
                  <a:solidFill>
                    <a:schemeClr val="tx1"/>
                  </a:solidFill>
                </a:rPr>
                <a:t>Operability</a:t>
              </a:r>
            </a:p>
          </p:txBody>
        </p:sp>
        <p:pic>
          <p:nvPicPr>
            <p:cNvPr id="19" name="Picture 9"/>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446565" y="3434284"/>
              <a:ext cx="961262" cy="106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a:grpSpLocks noChangeAspect="1"/>
          </p:cNvGrpSpPr>
          <p:nvPr/>
        </p:nvGrpSpPr>
        <p:grpSpPr>
          <a:xfrm>
            <a:off x="6586426" y="1897062"/>
            <a:ext cx="1508546" cy="1743438"/>
            <a:chOff x="7442279" y="2949113"/>
            <a:chExt cx="2238248" cy="2238248"/>
          </a:xfrm>
        </p:grpSpPr>
        <p:sp>
          <p:nvSpPr>
            <p:cNvPr id="9" name="Rectangle 8"/>
            <p:cNvSpPr/>
            <p:nvPr/>
          </p:nvSpPr>
          <p:spPr bwMode="auto">
            <a:xfrm>
              <a:off x="7442279" y="2949113"/>
              <a:ext cx="2238248" cy="223824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1" rIns="93243" bIns="46621" numCol="1" rtlCol="0" anchor="b" anchorCtr="0" compatLnSpc="1">
              <a:prstTxWarp prst="textNoShape">
                <a:avLst/>
              </a:prstTxWarp>
            </a:bodyPr>
            <a:lstStyle/>
            <a:p>
              <a:pPr algn="ctr" defTabSz="932134" fontAlgn="base">
                <a:lnSpc>
                  <a:spcPct val="90000"/>
                </a:lnSpc>
                <a:spcBef>
                  <a:spcPct val="0"/>
                </a:spcBef>
                <a:spcAft>
                  <a:spcPct val="0"/>
                </a:spcAft>
              </a:pPr>
              <a:r>
                <a:rPr lang="en-US" sz="1599" spc="-52" dirty="0">
                  <a:solidFill>
                    <a:schemeClr val="tx1"/>
                  </a:solidFill>
                </a:rPr>
                <a:t>Availability</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7812" y="3565253"/>
              <a:ext cx="847182" cy="847182"/>
            </a:xfrm>
            <a:prstGeom prst="rect">
              <a:avLst/>
            </a:prstGeom>
          </p:spPr>
        </p:pic>
      </p:grpSp>
      <p:sp>
        <p:nvSpPr>
          <p:cNvPr id="23" name="Rectangle 22"/>
          <p:cNvSpPr/>
          <p:nvPr/>
        </p:nvSpPr>
        <p:spPr bwMode="auto">
          <a:xfrm>
            <a:off x="8247352" y="4032142"/>
            <a:ext cx="3762084" cy="175112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43" tIns="46621" rIns="93243" bIns="46621" numCol="1" rtlCol="0" anchor="ctr" anchorCtr="0" compatLnSpc="1">
            <a:prstTxWarp prst="textNoShape">
              <a:avLst/>
            </a:prstTxWarp>
          </a:bodyPr>
          <a:lstStyle/>
          <a:p>
            <a:pPr algn="ctr" defTabSz="932134" fontAlgn="base">
              <a:lnSpc>
                <a:spcPct val="90000"/>
              </a:lnSpc>
              <a:spcBef>
                <a:spcPct val="0"/>
              </a:spcBef>
              <a:spcAft>
                <a:spcPct val="0"/>
              </a:spcAft>
            </a:pPr>
            <a:r>
              <a:rPr lang="en-US" sz="1428" b="1" spc="-52" dirty="0">
                <a:solidFill>
                  <a:schemeClr val="tx1"/>
                </a:solidFill>
              </a:rPr>
              <a:t>CSV Block Cache</a:t>
            </a:r>
          </a:p>
          <a:p>
            <a:pPr algn="ctr" defTabSz="932134" fontAlgn="base">
              <a:lnSpc>
                <a:spcPct val="90000"/>
              </a:lnSpc>
              <a:spcBef>
                <a:spcPct val="0"/>
              </a:spcBef>
              <a:spcAft>
                <a:spcPct val="0"/>
              </a:spcAft>
            </a:pPr>
            <a:r>
              <a:rPr lang="en-US" sz="1428" spc="-52" dirty="0" smtClean="0">
                <a:solidFill>
                  <a:schemeClr val="tx1"/>
                </a:solidFill>
              </a:rPr>
              <a:t>Read-only cache for </a:t>
            </a:r>
            <a:r>
              <a:rPr lang="en-US" sz="1428" spc="-52" dirty="0">
                <a:solidFill>
                  <a:schemeClr val="tx1"/>
                </a:solidFill>
              </a:rPr>
              <a:t>u</a:t>
            </a:r>
            <a:r>
              <a:rPr lang="en-US" sz="1428" spc="-52" dirty="0" smtClean="0">
                <a:solidFill>
                  <a:schemeClr val="tx1"/>
                </a:solidFill>
              </a:rPr>
              <a:t>nbuffered I/O to SQL databases</a:t>
            </a:r>
          </a:p>
          <a:p>
            <a:pPr algn="ctr" defTabSz="932134" fontAlgn="base">
              <a:lnSpc>
                <a:spcPct val="90000"/>
              </a:lnSpc>
              <a:spcBef>
                <a:spcPct val="0"/>
              </a:spcBef>
              <a:spcAft>
                <a:spcPct val="0"/>
              </a:spcAft>
            </a:pPr>
            <a:endParaRPr lang="en-US" sz="1428" spc="-52" dirty="0">
              <a:solidFill>
                <a:schemeClr val="tx1"/>
              </a:solidFill>
            </a:endParaRPr>
          </a:p>
          <a:p>
            <a:pPr algn="ctr" defTabSz="932134" fontAlgn="base">
              <a:lnSpc>
                <a:spcPct val="90000"/>
              </a:lnSpc>
              <a:spcBef>
                <a:spcPct val="0"/>
              </a:spcBef>
              <a:spcAft>
                <a:spcPct val="0"/>
              </a:spcAft>
            </a:pPr>
            <a:r>
              <a:rPr lang="en-US" sz="1428" b="1" spc="-52" dirty="0" smtClean="0">
                <a:solidFill>
                  <a:schemeClr val="tx1"/>
                </a:solidFill>
              </a:rPr>
              <a:t>BitLocker Encrypted CSV</a:t>
            </a:r>
            <a:endParaRPr lang="en-US" sz="1428" b="1" spc="-52" dirty="0">
              <a:solidFill>
                <a:schemeClr val="tx1"/>
              </a:solidFill>
            </a:endParaRPr>
          </a:p>
        </p:txBody>
      </p:sp>
      <p:sp>
        <p:nvSpPr>
          <p:cNvPr id="24" name="Rectangle 23"/>
          <p:cNvSpPr/>
          <p:nvPr/>
        </p:nvSpPr>
        <p:spPr bwMode="auto">
          <a:xfrm>
            <a:off x="2239767" y="1897062"/>
            <a:ext cx="3673670" cy="174343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43" tIns="46621" rIns="93243" bIns="46621" numCol="1" rtlCol="0" anchor="ctr" anchorCtr="0" compatLnSpc="1">
            <a:prstTxWarp prst="textNoShape">
              <a:avLst/>
            </a:prstTxWarp>
          </a:bodyPr>
          <a:lstStyle/>
          <a:p>
            <a:pPr algn="ctr" defTabSz="932134" fontAlgn="base">
              <a:lnSpc>
                <a:spcPct val="90000"/>
              </a:lnSpc>
              <a:spcBef>
                <a:spcPct val="0"/>
              </a:spcBef>
              <a:spcAft>
                <a:spcPct val="0"/>
              </a:spcAft>
            </a:pPr>
            <a:r>
              <a:rPr lang="en-US" sz="1428" b="1" spc="-52" dirty="0" smtClean="0">
                <a:solidFill>
                  <a:schemeClr val="tx1"/>
                </a:solidFill>
              </a:rPr>
              <a:t>Consolidation of multiple SQL instances</a:t>
            </a:r>
            <a:endParaRPr lang="en-US" sz="1428" b="1" spc="-52" dirty="0">
              <a:solidFill>
                <a:schemeClr val="tx1"/>
              </a:solidFill>
            </a:endParaRPr>
          </a:p>
          <a:p>
            <a:pPr algn="ctr" defTabSz="932134" fontAlgn="base">
              <a:lnSpc>
                <a:spcPct val="90000"/>
              </a:lnSpc>
              <a:spcBef>
                <a:spcPct val="0"/>
              </a:spcBef>
              <a:spcAft>
                <a:spcPct val="0"/>
              </a:spcAft>
            </a:pPr>
            <a:r>
              <a:rPr lang="en-US" sz="1428" spc="-52" dirty="0" smtClean="0">
                <a:solidFill>
                  <a:schemeClr val="tx1"/>
                </a:solidFill>
              </a:rPr>
              <a:t>Better capacity planning, storage utilization</a:t>
            </a:r>
            <a:endParaRPr lang="en-US" sz="1428" spc="-52" dirty="0">
              <a:solidFill>
                <a:schemeClr val="tx1"/>
              </a:solidFill>
            </a:endParaRPr>
          </a:p>
          <a:p>
            <a:pPr algn="ctr" defTabSz="932134" fontAlgn="base">
              <a:lnSpc>
                <a:spcPct val="90000"/>
              </a:lnSpc>
              <a:spcBef>
                <a:spcPct val="0"/>
              </a:spcBef>
              <a:spcAft>
                <a:spcPct val="0"/>
              </a:spcAft>
            </a:pPr>
            <a:endParaRPr lang="en-US" sz="1428" spc="-52" dirty="0">
              <a:solidFill>
                <a:schemeClr val="tx1"/>
              </a:solidFill>
            </a:endParaRPr>
          </a:p>
          <a:p>
            <a:pPr algn="ctr" defTabSz="932134" fontAlgn="base">
              <a:lnSpc>
                <a:spcPct val="90000"/>
              </a:lnSpc>
              <a:spcBef>
                <a:spcPct val="0"/>
              </a:spcBef>
              <a:spcAft>
                <a:spcPct val="0"/>
              </a:spcAft>
            </a:pPr>
            <a:r>
              <a:rPr lang="en-US" sz="1428" b="1" spc="-52" dirty="0" smtClean="0">
                <a:solidFill>
                  <a:schemeClr val="tx1"/>
                </a:solidFill>
              </a:rPr>
              <a:t>Addresses </a:t>
            </a:r>
            <a:r>
              <a:rPr lang="en-US" sz="1428" b="1" spc="-52" dirty="0">
                <a:solidFill>
                  <a:schemeClr val="tx1"/>
                </a:solidFill>
              </a:rPr>
              <a:t>drive </a:t>
            </a:r>
            <a:r>
              <a:rPr lang="en-US" sz="1428" b="1" spc="-52" dirty="0" smtClean="0">
                <a:solidFill>
                  <a:schemeClr val="tx1"/>
                </a:solidFill>
              </a:rPr>
              <a:t>letter limitation</a:t>
            </a:r>
            <a:endParaRPr lang="en-US" sz="1428" b="1" spc="-52" dirty="0">
              <a:solidFill>
                <a:schemeClr val="tx1"/>
              </a:solidFill>
            </a:endParaRPr>
          </a:p>
          <a:p>
            <a:pPr algn="ctr" defTabSz="932134" fontAlgn="base">
              <a:lnSpc>
                <a:spcPct val="90000"/>
              </a:lnSpc>
              <a:spcBef>
                <a:spcPct val="0"/>
              </a:spcBef>
              <a:spcAft>
                <a:spcPct val="0"/>
              </a:spcAft>
            </a:pPr>
            <a:r>
              <a:rPr lang="en-US" sz="1428" spc="-52" dirty="0" smtClean="0">
                <a:solidFill>
                  <a:schemeClr val="tx1"/>
                </a:solidFill>
              </a:rPr>
              <a:t>Allows &gt; 24 SQL instances on cluster</a:t>
            </a:r>
          </a:p>
          <a:p>
            <a:pPr algn="ctr" defTabSz="932134" fontAlgn="base">
              <a:lnSpc>
                <a:spcPct val="90000"/>
              </a:lnSpc>
              <a:spcBef>
                <a:spcPct val="0"/>
              </a:spcBef>
              <a:spcAft>
                <a:spcPct val="0"/>
              </a:spcAft>
            </a:pPr>
            <a:endParaRPr lang="en-US" sz="1428" spc="-52" dirty="0">
              <a:solidFill>
                <a:schemeClr val="tx1"/>
              </a:solidFill>
            </a:endParaRPr>
          </a:p>
        </p:txBody>
      </p:sp>
      <p:sp>
        <p:nvSpPr>
          <p:cNvPr id="25" name="Rectangle 24"/>
          <p:cNvSpPr/>
          <p:nvPr/>
        </p:nvSpPr>
        <p:spPr bwMode="auto">
          <a:xfrm>
            <a:off x="8247352" y="1897062"/>
            <a:ext cx="3762084" cy="174343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43" tIns="46621" rIns="93243" bIns="46621" numCol="1" rtlCol="0" anchor="ctr" anchorCtr="0" compatLnSpc="1">
            <a:prstTxWarp prst="textNoShape">
              <a:avLst/>
            </a:prstTxWarp>
          </a:bodyPr>
          <a:lstStyle/>
          <a:p>
            <a:pPr algn="ctr" defTabSz="932134" fontAlgn="base">
              <a:lnSpc>
                <a:spcPct val="90000"/>
              </a:lnSpc>
              <a:spcBef>
                <a:spcPct val="0"/>
              </a:spcBef>
              <a:spcAft>
                <a:spcPct val="0"/>
              </a:spcAft>
            </a:pPr>
            <a:endParaRPr lang="en-US" sz="1428" b="1" spc="-52" dirty="0" smtClean="0">
              <a:solidFill>
                <a:schemeClr val="tx1"/>
              </a:solidFill>
            </a:endParaRPr>
          </a:p>
          <a:p>
            <a:pPr algn="ctr" defTabSz="932134" fontAlgn="base">
              <a:lnSpc>
                <a:spcPct val="90000"/>
              </a:lnSpc>
              <a:spcBef>
                <a:spcPct val="0"/>
              </a:spcBef>
              <a:spcAft>
                <a:spcPct val="0"/>
              </a:spcAft>
            </a:pPr>
            <a:r>
              <a:rPr lang="en-US" sz="1428" b="1" spc="-52" dirty="0" smtClean="0">
                <a:solidFill>
                  <a:schemeClr val="tx1"/>
                </a:solidFill>
              </a:rPr>
              <a:t>Resilience from </a:t>
            </a:r>
            <a:r>
              <a:rPr lang="en-US" sz="1428" b="1" spc="-52" dirty="0">
                <a:solidFill>
                  <a:schemeClr val="tx1"/>
                </a:solidFill>
              </a:rPr>
              <a:t>storage failures</a:t>
            </a:r>
          </a:p>
          <a:p>
            <a:pPr algn="ctr" defTabSz="932134" fontAlgn="base">
              <a:lnSpc>
                <a:spcPct val="90000"/>
              </a:lnSpc>
              <a:spcBef>
                <a:spcPct val="0"/>
              </a:spcBef>
              <a:spcAft>
                <a:spcPct val="0"/>
              </a:spcAft>
            </a:pPr>
            <a:endParaRPr lang="en-US" sz="1428" b="1" spc="-52" dirty="0">
              <a:solidFill>
                <a:schemeClr val="tx1"/>
              </a:solidFill>
            </a:endParaRPr>
          </a:p>
          <a:p>
            <a:pPr algn="ctr" defTabSz="932134" fontAlgn="base">
              <a:lnSpc>
                <a:spcPct val="90000"/>
              </a:lnSpc>
              <a:spcBef>
                <a:spcPct val="0"/>
              </a:spcBef>
              <a:spcAft>
                <a:spcPct val="0"/>
              </a:spcAft>
            </a:pPr>
            <a:r>
              <a:rPr lang="en-US" sz="1428" b="1" spc="-52" dirty="0">
                <a:solidFill>
                  <a:schemeClr val="tx1"/>
                </a:solidFill>
              </a:rPr>
              <a:t>Fast </a:t>
            </a:r>
            <a:r>
              <a:rPr lang="en-US" sz="1428" b="1" spc="-52" dirty="0" smtClean="0">
                <a:solidFill>
                  <a:schemeClr val="tx1"/>
                </a:solidFill>
              </a:rPr>
              <a:t>failover</a:t>
            </a:r>
          </a:p>
          <a:p>
            <a:pPr algn="ctr" defTabSz="932134" fontAlgn="base">
              <a:lnSpc>
                <a:spcPct val="90000"/>
              </a:lnSpc>
              <a:spcBef>
                <a:spcPct val="0"/>
              </a:spcBef>
              <a:spcAft>
                <a:spcPct val="0"/>
              </a:spcAft>
            </a:pPr>
            <a:r>
              <a:rPr lang="en-US" sz="1428" spc="-52" dirty="0" smtClean="0">
                <a:solidFill>
                  <a:schemeClr val="tx1"/>
                </a:solidFill>
              </a:rPr>
              <a:t>No dismounting/remounting of volumes</a:t>
            </a:r>
            <a:endParaRPr lang="en-US" sz="1428" spc="-52" dirty="0">
              <a:solidFill>
                <a:schemeClr val="tx1"/>
              </a:solidFill>
            </a:endParaRPr>
          </a:p>
          <a:p>
            <a:pPr algn="ctr" defTabSz="932134" fontAlgn="base">
              <a:lnSpc>
                <a:spcPct val="90000"/>
              </a:lnSpc>
              <a:spcBef>
                <a:spcPct val="0"/>
              </a:spcBef>
              <a:spcAft>
                <a:spcPct val="0"/>
              </a:spcAft>
            </a:pPr>
            <a:r>
              <a:rPr lang="en-US" sz="1428" spc="-52" dirty="0" smtClean="0">
                <a:solidFill>
                  <a:schemeClr val="tx1"/>
                </a:solidFill>
              </a:rPr>
              <a:t>DB moved without </a:t>
            </a:r>
            <a:r>
              <a:rPr lang="en-US" sz="1428" spc="-52" dirty="0">
                <a:solidFill>
                  <a:schemeClr val="tx1"/>
                </a:solidFill>
              </a:rPr>
              <a:t>drive ownership </a:t>
            </a:r>
            <a:r>
              <a:rPr lang="en-US" sz="1428" spc="-52" dirty="0" smtClean="0">
                <a:solidFill>
                  <a:schemeClr val="tx1"/>
                </a:solidFill>
              </a:rPr>
              <a:t>changes</a:t>
            </a:r>
          </a:p>
          <a:p>
            <a:pPr algn="ctr" defTabSz="932134" fontAlgn="base">
              <a:lnSpc>
                <a:spcPct val="90000"/>
              </a:lnSpc>
              <a:spcBef>
                <a:spcPct val="0"/>
              </a:spcBef>
              <a:spcAft>
                <a:spcPct val="0"/>
              </a:spcAft>
            </a:pPr>
            <a:endParaRPr lang="en-US" sz="1428" b="1" spc="-52" dirty="0">
              <a:solidFill>
                <a:schemeClr val="tx1"/>
              </a:solidFill>
            </a:endParaRPr>
          </a:p>
          <a:p>
            <a:pPr algn="ctr" defTabSz="932134" fontAlgn="base">
              <a:lnSpc>
                <a:spcPct val="90000"/>
              </a:lnSpc>
              <a:spcBef>
                <a:spcPct val="0"/>
              </a:spcBef>
              <a:spcAft>
                <a:spcPct val="0"/>
              </a:spcAft>
            </a:pPr>
            <a:r>
              <a:rPr lang="en-US" sz="1428" b="1" spc="-52" dirty="0">
                <a:solidFill>
                  <a:schemeClr val="tx1"/>
                </a:solidFill>
              </a:rPr>
              <a:t>Zero downtime </a:t>
            </a:r>
            <a:r>
              <a:rPr lang="en-US" sz="1428" b="1" spc="-52" dirty="0" smtClean="0">
                <a:solidFill>
                  <a:schemeClr val="tx1"/>
                </a:solidFill>
              </a:rPr>
              <a:t>Chkdsk</a:t>
            </a:r>
            <a:endParaRPr lang="en-US" sz="1428" b="1" spc="-52" dirty="0">
              <a:solidFill>
                <a:schemeClr val="tx1"/>
              </a:solidFill>
            </a:endParaRPr>
          </a:p>
          <a:p>
            <a:pPr algn="ctr" defTabSz="932134" fontAlgn="base">
              <a:lnSpc>
                <a:spcPct val="90000"/>
              </a:lnSpc>
              <a:spcBef>
                <a:spcPct val="0"/>
              </a:spcBef>
              <a:spcAft>
                <a:spcPct val="0"/>
              </a:spcAft>
            </a:pPr>
            <a:endParaRPr lang="en-US" sz="1428" spc="-52" dirty="0">
              <a:solidFill>
                <a:schemeClr val="tx1"/>
              </a:solidFill>
            </a:endParaRPr>
          </a:p>
        </p:txBody>
      </p:sp>
      <p:sp>
        <p:nvSpPr>
          <p:cNvPr id="26" name="Rectangle 25"/>
          <p:cNvSpPr/>
          <p:nvPr/>
        </p:nvSpPr>
        <p:spPr bwMode="auto">
          <a:xfrm>
            <a:off x="2261589" y="4032142"/>
            <a:ext cx="3651848" cy="182732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43" tIns="46621" rIns="93243" bIns="46621" numCol="1" rtlCol="0" anchor="ctr" anchorCtr="0" compatLnSpc="1">
            <a:prstTxWarp prst="textNoShape">
              <a:avLst/>
            </a:prstTxWarp>
          </a:bodyPr>
          <a:lstStyle/>
          <a:p>
            <a:pPr algn="ctr" defTabSz="932134" fontAlgn="base">
              <a:lnSpc>
                <a:spcPct val="90000"/>
              </a:lnSpc>
              <a:spcBef>
                <a:spcPct val="0"/>
              </a:spcBef>
              <a:spcAft>
                <a:spcPct val="0"/>
              </a:spcAft>
            </a:pPr>
            <a:endParaRPr lang="en-US" sz="1428" b="1" spc="-52" dirty="0" smtClean="0">
              <a:solidFill>
                <a:schemeClr val="tx1"/>
              </a:solidFill>
            </a:endParaRPr>
          </a:p>
          <a:p>
            <a:pPr algn="ctr" defTabSz="932134" fontAlgn="base">
              <a:lnSpc>
                <a:spcPct val="90000"/>
              </a:lnSpc>
              <a:spcBef>
                <a:spcPct val="0"/>
              </a:spcBef>
              <a:spcAft>
                <a:spcPct val="0"/>
              </a:spcAft>
            </a:pPr>
            <a:r>
              <a:rPr lang="en-US" sz="1428" b="1" spc="-52" dirty="0" smtClean="0">
                <a:solidFill>
                  <a:schemeClr val="tx1"/>
                </a:solidFill>
              </a:rPr>
              <a:t>Simple management</a:t>
            </a:r>
          </a:p>
          <a:p>
            <a:pPr algn="ctr" defTabSz="932134" fontAlgn="base">
              <a:lnSpc>
                <a:spcPct val="90000"/>
              </a:lnSpc>
              <a:spcBef>
                <a:spcPct val="0"/>
              </a:spcBef>
              <a:spcAft>
                <a:spcPct val="0"/>
              </a:spcAft>
            </a:pPr>
            <a:r>
              <a:rPr lang="en-US" sz="1428" spc="-52" dirty="0" smtClean="0">
                <a:solidFill>
                  <a:schemeClr val="tx1"/>
                </a:solidFill>
              </a:rPr>
              <a:t>Manage from any node</a:t>
            </a:r>
          </a:p>
          <a:p>
            <a:pPr algn="ctr" defTabSz="932134" fontAlgn="base">
              <a:lnSpc>
                <a:spcPct val="90000"/>
              </a:lnSpc>
              <a:spcBef>
                <a:spcPct val="0"/>
              </a:spcBef>
              <a:spcAft>
                <a:spcPct val="0"/>
              </a:spcAft>
            </a:pPr>
            <a:r>
              <a:rPr lang="en-US" sz="1428" spc="-52" dirty="0" smtClean="0">
                <a:solidFill>
                  <a:schemeClr val="tx1"/>
                </a:solidFill>
              </a:rPr>
              <a:t>Abstraction to which node owns the disk</a:t>
            </a:r>
          </a:p>
          <a:p>
            <a:pPr algn="ctr" defTabSz="932134" fontAlgn="base">
              <a:lnSpc>
                <a:spcPct val="90000"/>
              </a:lnSpc>
              <a:spcBef>
                <a:spcPct val="0"/>
              </a:spcBef>
              <a:spcAft>
                <a:spcPct val="0"/>
              </a:spcAft>
            </a:pPr>
            <a:endParaRPr lang="en-US" sz="1428" spc="-52" dirty="0" smtClean="0">
              <a:solidFill>
                <a:schemeClr val="tx1"/>
              </a:solidFill>
            </a:endParaRPr>
          </a:p>
          <a:p>
            <a:pPr algn="ctr" defTabSz="932134" fontAlgn="base">
              <a:lnSpc>
                <a:spcPct val="90000"/>
              </a:lnSpc>
              <a:spcBef>
                <a:spcPct val="0"/>
              </a:spcBef>
              <a:spcAft>
                <a:spcPct val="0"/>
              </a:spcAft>
            </a:pPr>
            <a:r>
              <a:rPr lang="en-US" sz="1428" b="1" spc="-52" dirty="0">
                <a:solidFill>
                  <a:schemeClr val="tx1"/>
                </a:solidFill>
              </a:rPr>
              <a:t>Solution for PolyServe End-of-life</a:t>
            </a:r>
          </a:p>
          <a:p>
            <a:pPr algn="ctr" defTabSz="932134" fontAlgn="base">
              <a:lnSpc>
                <a:spcPct val="90000"/>
              </a:lnSpc>
              <a:spcBef>
                <a:spcPct val="0"/>
              </a:spcBef>
              <a:spcAft>
                <a:spcPct val="0"/>
              </a:spcAft>
            </a:pPr>
            <a:endParaRPr lang="en-US" sz="1428" spc="-52" dirty="0">
              <a:solidFill>
                <a:schemeClr val="tx1"/>
              </a:solidFill>
            </a:endParaRPr>
          </a:p>
        </p:txBody>
      </p:sp>
      <p:sp>
        <p:nvSpPr>
          <p:cNvPr id="7" name="Rectangle 6"/>
          <p:cNvSpPr/>
          <p:nvPr/>
        </p:nvSpPr>
        <p:spPr>
          <a:xfrm>
            <a:off x="369775" y="220662"/>
            <a:ext cx="11639661" cy="1477328"/>
          </a:xfrm>
          <a:prstGeom prst="rect">
            <a:avLst/>
          </a:prstGeom>
        </p:spPr>
        <p:txBody>
          <a:bodyPr wrap="square">
            <a:spAutoFit/>
          </a:bodyPr>
          <a:lstStyle/>
          <a:p>
            <a:r>
              <a:rPr lang="en-US" sz="5400" dirty="0" smtClean="0"/>
              <a:t>Key Takeaways</a:t>
            </a:r>
            <a:r>
              <a:rPr lang="en-US" sz="2400" dirty="0"/>
              <a:t/>
            </a:r>
            <a:br>
              <a:rPr lang="en-US" sz="2400" dirty="0"/>
            </a:br>
            <a:r>
              <a:rPr lang="en-US" sz="3600" dirty="0" smtClean="0">
                <a:solidFill>
                  <a:schemeClr val="tx2"/>
                </a:solidFill>
              </a:rPr>
              <a:t>Value of deploying SQL Server with CSV</a:t>
            </a:r>
            <a:endParaRPr lang="en-US" sz="3600" dirty="0"/>
          </a:p>
        </p:txBody>
      </p:sp>
      <p:pic>
        <p:nvPicPr>
          <p:cNvPr id="20" name="Picture 3" descr="\\MAGNUM\Projects\Microsoft\Cloud Power FY12\Design\ICONS_PNG\Confidentiality.png"/>
          <p:cNvPicPr>
            <a:picLocks noChangeAspect="1" noChangeArrowheads="1"/>
          </p:cNvPicPr>
          <p:nvPr/>
        </p:nvPicPr>
        <p:blipFill>
          <a:blip r:embed="rId6" cstate="print">
            <a:lum bright="100000"/>
          </a:blip>
          <a:srcRect/>
          <a:stretch>
            <a:fillRect/>
          </a:stretch>
        </p:blipFill>
        <p:spPr bwMode="auto">
          <a:xfrm>
            <a:off x="7286520" y="4269866"/>
            <a:ext cx="976179" cy="893620"/>
          </a:xfrm>
          <a:prstGeom prst="rect">
            <a:avLst/>
          </a:prstGeom>
          <a:noFill/>
        </p:spPr>
      </p:pic>
    </p:spTree>
    <p:extLst>
      <p:ext uri="{BB962C8B-B14F-4D97-AF65-F5344CB8AC3E}">
        <p14:creationId xmlns:p14="http://schemas.microsoft.com/office/powerpoint/2010/main" val="136061545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2336024"/>
          </a:xfrm>
        </p:spPr>
        <p:txBody>
          <a:bodyPr/>
          <a:lstStyle/>
          <a:p>
            <a:pPr lvl="0">
              <a:spcBef>
                <a:spcPts val="2400"/>
              </a:spcBef>
            </a:pPr>
            <a:r>
              <a:rPr lang="en-US" sz="3800" dirty="0" smtClean="0">
                <a:gradFill>
                  <a:gsLst>
                    <a:gs pos="1250">
                      <a:schemeClr val="tx1"/>
                    </a:gs>
                    <a:gs pos="100000">
                      <a:schemeClr val="tx1"/>
                    </a:gs>
                  </a:gsLst>
                  <a:lin ang="5400000" scaled="0"/>
                </a:gradFill>
              </a:rPr>
              <a:t>Breakout Sessions</a:t>
            </a:r>
          </a:p>
          <a:p>
            <a:pPr lvl="1">
              <a:spcBef>
                <a:spcPts val="600"/>
              </a:spcBef>
            </a:pPr>
            <a:r>
              <a:rPr lang="en-US" sz="1400" b="1" dirty="0"/>
              <a:t>DBI-B332 AlwaysOn in Microsoft SQL Server 2014 </a:t>
            </a:r>
            <a:endParaRPr lang="en-US" sz="1400" b="1" dirty="0" smtClean="0"/>
          </a:p>
          <a:p>
            <a:pPr lvl="1">
              <a:spcBef>
                <a:spcPts val="600"/>
              </a:spcBef>
            </a:pPr>
            <a:r>
              <a:rPr lang="en-US" sz="1400" b="1" dirty="0"/>
              <a:t>DCIM-B354 Failover Clustering: What's New in Windows Server 2012 R2 </a:t>
            </a:r>
            <a:endParaRPr lang="en-US" sz="1400" dirty="0" smtClean="0">
              <a:gradFill>
                <a:gsLst>
                  <a:gs pos="1250">
                    <a:schemeClr val="tx1"/>
                  </a:gs>
                  <a:gs pos="100000">
                    <a:schemeClr val="tx1"/>
                  </a:gs>
                </a:gsLst>
                <a:lin ang="5400000" scaled="0"/>
              </a:gradFill>
            </a:endParaRPr>
          </a:p>
          <a:p>
            <a:pPr lvl="1">
              <a:spcBef>
                <a:spcPts val="600"/>
              </a:spcBef>
            </a:pPr>
            <a:r>
              <a:rPr lang="en-US" sz="1400" dirty="0" smtClean="0">
                <a:gradFill>
                  <a:gsLst>
                    <a:gs pos="1250">
                      <a:schemeClr val="tx1"/>
                    </a:gs>
                    <a:gs pos="100000">
                      <a:schemeClr val="tx1"/>
                    </a:gs>
                  </a:gsLst>
                  <a:lin ang="5400000" scaled="0"/>
                </a:gradFill>
              </a:rPr>
              <a:t>DCIM-IL308 </a:t>
            </a:r>
            <a:r>
              <a:rPr lang="en-US" sz="1400" dirty="0">
                <a:gradFill>
                  <a:gsLst>
                    <a:gs pos="1250">
                      <a:schemeClr val="tx1"/>
                    </a:gs>
                    <a:gs pos="100000">
                      <a:schemeClr val="tx1"/>
                    </a:gs>
                  </a:gsLst>
                  <a:lin ang="5400000" scaled="0"/>
                </a:gradFill>
              </a:rPr>
              <a:t>Windows Server 2012 R2: Introduction to Failover Clustering with Hyper-V </a:t>
            </a:r>
            <a:endParaRPr lang="en-US" sz="1400" dirty="0" smtClean="0">
              <a:gradFill>
                <a:gsLst>
                  <a:gs pos="1250">
                    <a:schemeClr val="tx1"/>
                  </a:gs>
                  <a:gs pos="100000">
                    <a:schemeClr val="tx1"/>
                  </a:gs>
                </a:gsLst>
                <a:lin ang="5400000" scaled="0"/>
              </a:gradFill>
            </a:endParaRPr>
          </a:p>
          <a:p>
            <a:pPr lvl="1">
              <a:spcBef>
                <a:spcPts val="600"/>
              </a:spcBef>
            </a:pPr>
            <a:r>
              <a:rPr lang="en-US" sz="1400" dirty="0" smtClean="0">
                <a:gradFill>
                  <a:gsLst>
                    <a:gs pos="1250">
                      <a:schemeClr val="tx1"/>
                    </a:gs>
                    <a:gs pos="100000">
                      <a:schemeClr val="tx1"/>
                    </a:gs>
                  </a:gsLst>
                  <a:lin ang="5400000" scaled="0"/>
                </a:gradFill>
              </a:rPr>
              <a:t>DCIM-B327 </a:t>
            </a:r>
            <a:r>
              <a:rPr lang="en-US" sz="1400" dirty="0">
                <a:gradFill>
                  <a:gsLst>
                    <a:gs pos="1250">
                      <a:schemeClr val="tx1"/>
                    </a:gs>
                    <a:gs pos="100000">
                      <a:schemeClr val="tx1"/>
                    </a:gs>
                  </a:gsLst>
                  <a:lin ang="5400000" scaled="0"/>
                </a:gradFill>
              </a:rPr>
              <a:t>Cluster-in-a-Box Using Windows Server 2012 R2: Solutions and Applications</a:t>
            </a:r>
          </a:p>
          <a:p>
            <a:pPr lvl="1">
              <a:spcBef>
                <a:spcPts val="600"/>
              </a:spcBef>
            </a:pPr>
            <a:r>
              <a:rPr lang="en-US" sz="1400" dirty="0">
                <a:gradFill>
                  <a:gsLst>
                    <a:gs pos="1250">
                      <a:schemeClr val="tx1"/>
                    </a:gs>
                    <a:gs pos="100000">
                      <a:schemeClr val="tx1"/>
                    </a:gs>
                  </a:gsLst>
                  <a:lin ang="5400000" scaled="0"/>
                </a:gradFill>
              </a:rPr>
              <a:t>DCIM-B337 File Server Networking for a Private Cloud Storage Infrastructure in Windows Server 2012 R2</a:t>
            </a:r>
          </a:p>
          <a:p>
            <a:pPr lvl="1">
              <a:spcBef>
                <a:spcPts val="600"/>
              </a:spcBef>
            </a:pPr>
            <a:r>
              <a:rPr lang="en-US" sz="1400" dirty="0">
                <a:gradFill>
                  <a:gsLst>
                    <a:gs pos="1250">
                      <a:schemeClr val="tx1"/>
                    </a:gs>
                    <a:gs pos="100000">
                      <a:schemeClr val="tx1"/>
                    </a:gs>
                  </a:gsLst>
                  <a:lin ang="5400000" scaled="0"/>
                </a:gradFill>
              </a:rPr>
              <a:t>DCIM-B349 Software-Defined Storage in Windows Server 2012 R2 and Microsoft System Center 2012 </a:t>
            </a:r>
            <a:r>
              <a:rPr lang="en-US" sz="1400" dirty="0" smtClean="0">
                <a:gradFill>
                  <a:gsLst>
                    <a:gs pos="1250">
                      <a:schemeClr val="tx1"/>
                    </a:gs>
                    <a:gs pos="100000">
                      <a:schemeClr val="tx1"/>
                    </a:gs>
                  </a:gsLst>
                  <a:lin ang="5400000" scaled="0"/>
                </a:gradFill>
              </a:rPr>
              <a:t>R2</a:t>
            </a:r>
            <a:endParaRPr lang="en-US" sz="14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7028" y="4488368"/>
            <a:ext cx="12070012" cy="98180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Labs</a:t>
            </a:r>
          </a:p>
          <a:p>
            <a:pPr lvl="1">
              <a:spcBef>
                <a:spcPts val="600"/>
              </a:spcBef>
            </a:pPr>
            <a:r>
              <a:rPr lang="en-US" sz="1400" dirty="0">
                <a:gradFill>
                  <a:gsLst>
                    <a:gs pos="1250">
                      <a:schemeClr val="tx1"/>
                    </a:gs>
                    <a:gs pos="100000">
                      <a:schemeClr val="tx1"/>
                    </a:gs>
                  </a:gsLst>
                  <a:lin ang="5400000" scaled="0"/>
                </a:gradFill>
              </a:rPr>
              <a:t>DCIM-IL200 Build Your Storage Infrastructure with Windows Server 2012 </a:t>
            </a:r>
            <a:r>
              <a:rPr lang="en-US" sz="1400" dirty="0" smtClean="0">
                <a:gradFill>
                  <a:gsLst>
                    <a:gs pos="1250">
                      <a:schemeClr val="tx1"/>
                    </a:gs>
                    <a:gs pos="100000">
                      <a:schemeClr val="tx1"/>
                    </a:gs>
                  </a:gsLst>
                  <a:lin ang="5400000" scaled="0"/>
                </a:gradFill>
              </a:rPr>
              <a:t>R2</a:t>
            </a:r>
            <a:endParaRPr lang="en-US" sz="14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42567917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4.84793E-6 L 2.26704E-6 -4.84793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3.30458E-6 L 2.26704E-6 3.30458E-6 " pathEditMode="relative" rAng="0" ptsTypes="AA">
                                      <p:cBhvr>
                                        <p:cTn id="14" dur="500" fill="hold"/>
                                        <p:tgtEl>
                                          <p:spTgt spid="10"/>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920" y="233150"/>
            <a:ext cx="11370961" cy="621530"/>
          </a:xfrm>
        </p:spPr>
        <p:txBody>
          <a:bodyPr/>
          <a:lstStyle/>
          <a:p>
            <a:r>
              <a:rPr lang="en-US" dirty="0" smtClean="0"/>
              <a:t>Resources</a:t>
            </a:r>
            <a:endParaRPr lang="en-US" dirty="0"/>
          </a:p>
        </p:txBody>
      </p:sp>
      <p:sp>
        <p:nvSpPr>
          <p:cNvPr id="4" name="TechEd Tile"/>
          <p:cNvSpPr/>
          <p:nvPr/>
        </p:nvSpPr>
        <p:spPr bwMode="ltGray">
          <a:xfrm>
            <a:off x="1044920" y="1191645"/>
            <a:ext cx="5090471" cy="2284878"/>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044921" y="2646947"/>
            <a:ext cx="5090470" cy="829576"/>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3425258" y="2649973"/>
              <a:ext cx="184731" cy="343492"/>
            </a:xfrm>
            <a:prstGeom prst="rect">
              <a:avLst/>
            </a:prstGeom>
          </p:spPr>
          <p:txBody>
            <a:bodyPr wrap="none">
              <a:spAutoFit/>
            </a:bodyPr>
            <a:lstStyle/>
            <a:p>
              <a:pPr marL="0" lvl="1" algn="ctr">
                <a:tabLst>
                  <a:tab pos="1865193" algn="l"/>
                </a:tabLst>
              </a:pPr>
              <a:endParaRPr lang="en-US" sz="1632" dirty="0">
                <a:solidFill>
                  <a:schemeClr val="bg2">
                    <a:alpha val="99000"/>
                  </a:schemeClr>
                </a:solidFill>
                <a:latin typeface="Segoe UI" pitchFamily="34" charset="0"/>
                <a:ea typeface="Segoe UI" pitchFamily="34" charset="0"/>
                <a:cs typeface="Segoe UI" pitchFamily="34" charset="0"/>
              </a:endParaRPr>
            </a:p>
          </p:txBody>
        </p:sp>
        <p:sp>
          <p:nvSpPr>
            <p:cNvPr id="9" name="Rectangle 8"/>
            <p:cNvSpPr/>
            <p:nvPr/>
          </p:nvSpPr>
          <p:spPr bwMode="white">
            <a:xfrm>
              <a:off x="1022073" y="2961633"/>
              <a:ext cx="4991109" cy="374846"/>
            </a:xfrm>
            <a:prstGeom prst="rect">
              <a:avLst/>
            </a:prstGeom>
          </p:spPr>
          <p:txBody>
            <a:bodyPr wrap="square">
              <a:spAutoFit/>
            </a:bodyPr>
            <a:lstStyle/>
            <a:p>
              <a:pPr algn="ctr"/>
              <a:r>
                <a:rPr lang="en-US" sz="1836" dirty="0">
                  <a:solidFill>
                    <a:srgbClr val="FFFFFF"/>
                  </a:solidFill>
                  <a:hlinkClick r:id="rId3"/>
                </a:rPr>
                <a:t>http://blogs.msdn.com/b/clustering/</a:t>
              </a:r>
              <a:endParaRPr lang="en-US" sz="1836" dirty="0">
                <a:solidFill>
                  <a:srgbClr val="FFFFFF"/>
                </a:solidFill>
              </a:endParaRPr>
            </a:p>
          </p:txBody>
        </p:sp>
      </p:grpSp>
      <p:sp>
        <p:nvSpPr>
          <p:cNvPr id="11" name="Arrow Bar"/>
          <p:cNvSpPr/>
          <p:nvPr/>
        </p:nvSpPr>
        <p:spPr bwMode="gray">
          <a:xfrm>
            <a:off x="6301081" y="1191645"/>
            <a:ext cx="5092014" cy="2284878"/>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MS Learning Link"/>
          <p:cNvGrpSpPr/>
          <p:nvPr/>
        </p:nvGrpSpPr>
        <p:grpSpPr>
          <a:xfrm>
            <a:off x="6301082" y="2646947"/>
            <a:ext cx="5102356" cy="829576"/>
            <a:chOff x="6175640" y="2595282"/>
            <a:chExt cx="5002764"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bwMode="white">
            <a:xfrm>
              <a:off x="6187295" y="2684634"/>
              <a:ext cx="4991109" cy="657359"/>
            </a:xfrm>
            <a:prstGeom prst="rect">
              <a:avLst/>
            </a:prstGeom>
          </p:spPr>
          <p:txBody>
            <a:bodyPr wrap="square">
              <a:spAutoFit/>
            </a:bodyPr>
            <a:lstStyle/>
            <a:p>
              <a:pPr algn="ctr"/>
              <a:r>
                <a:rPr lang="en-US" sz="1836" dirty="0">
                  <a:solidFill>
                    <a:srgbClr val="FFFFFF"/>
                  </a:solidFill>
                  <a:hlinkClick r:id="rId4"/>
                </a:rPr>
                <a:t>http://social.technet.microsoft.com/Forums/en/winserverClustering/</a:t>
              </a:r>
              <a:endParaRPr lang="en-US" sz="1632" dirty="0"/>
            </a:p>
          </p:txBody>
        </p:sp>
      </p:grpSp>
      <p:sp>
        <p:nvSpPr>
          <p:cNvPr id="20" name="Left Mask"/>
          <p:cNvSpPr/>
          <p:nvPr/>
        </p:nvSpPr>
        <p:spPr bwMode="hidden">
          <a:xfrm>
            <a:off x="2501" y="3476523"/>
            <a:ext cx="12431473" cy="351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endParaRPr lang="en-US" sz="2400" dirty="0"/>
          </a:p>
        </p:txBody>
      </p:sp>
      <p:sp useBgFill="1">
        <p:nvSpPr>
          <p:cNvPr id="38" name="Left Mask"/>
          <p:cNvSpPr/>
          <p:nvPr/>
        </p:nvSpPr>
        <p:spPr bwMode="auto">
          <a:xfrm>
            <a:off x="2502" y="5951474"/>
            <a:ext cx="12431473" cy="1043050"/>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28585" y="6282075"/>
            <a:ext cx="949151" cy="438324"/>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1144209" y="1551662"/>
            <a:ext cx="4616934" cy="606488"/>
          </a:xfrm>
          <a:prstGeom prst="rect">
            <a:avLst/>
          </a:prstGeom>
        </p:spPr>
        <p:txBody>
          <a:bodyPr wrap="none">
            <a:spAutoFit/>
          </a:bodyPr>
          <a:lstStyle/>
          <a:p>
            <a:pPr marL="0" lvl="1" algn="ctr">
              <a:tabLst>
                <a:tab pos="1865193" algn="l"/>
              </a:tabLst>
            </a:pPr>
            <a:r>
              <a:rPr lang="en-US" sz="3264" dirty="0">
                <a:solidFill>
                  <a:srgbClr val="000000">
                    <a:alpha val="99000"/>
                  </a:srgbClr>
                </a:solidFill>
                <a:latin typeface="Segoe UI" pitchFamily="34" charset="0"/>
                <a:ea typeface="Segoe UI" pitchFamily="34" charset="0"/>
                <a:cs typeface="Segoe UI" pitchFamily="34" charset="0"/>
              </a:rPr>
              <a:t>Failover Clustering Blog</a:t>
            </a:r>
          </a:p>
        </p:txBody>
      </p:sp>
      <p:sp>
        <p:nvSpPr>
          <p:cNvPr id="42" name="Rectangle 41"/>
          <p:cNvSpPr/>
          <p:nvPr/>
        </p:nvSpPr>
        <p:spPr>
          <a:xfrm>
            <a:off x="6177902" y="1571993"/>
            <a:ext cx="5064966" cy="606488"/>
          </a:xfrm>
          <a:prstGeom prst="rect">
            <a:avLst/>
          </a:prstGeom>
        </p:spPr>
        <p:txBody>
          <a:bodyPr wrap="none">
            <a:spAutoFit/>
          </a:bodyPr>
          <a:lstStyle/>
          <a:p>
            <a:pPr marL="0" lvl="1" algn="ctr">
              <a:tabLst>
                <a:tab pos="1865193" algn="l"/>
              </a:tabLst>
            </a:pPr>
            <a:r>
              <a:rPr lang="en-US" sz="3264" dirty="0">
                <a:solidFill>
                  <a:srgbClr val="000000">
                    <a:alpha val="99000"/>
                  </a:srgbClr>
                </a:solidFill>
                <a:latin typeface="Segoe UI" pitchFamily="34" charset="0"/>
                <a:ea typeface="Segoe UI" pitchFamily="34" charset="0"/>
                <a:cs typeface="Segoe UI" pitchFamily="34" charset="0"/>
              </a:rPr>
              <a:t>Failover Discussion Forum</a:t>
            </a:r>
          </a:p>
        </p:txBody>
      </p:sp>
      <p:sp>
        <p:nvSpPr>
          <p:cNvPr id="18" name="TechEd Tile"/>
          <p:cNvSpPr/>
          <p:nvPr/>
        </p:nvSpPr>
        <p:spPr bwMode="ltGray">
          <a:xfrm>
            <a:off x="1072421" y="3667873"/>
            <a:ext cx="5090471" cy="228487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yTechEd Link"/>
          <p:cNvGrpSpPr/>
          <p:nvPr/>
        </p:nvGrpSpPr>
        <p:grpSpPr>
          <a:xfrm>
            <a:off x="1072420" y="5085084"/>
            <a:ext cx="5090471" cy="867665"/>
            <a:chOff x="950285" y="2595281"/>
            <a:chExt cx="5090398" cy="850730"/>
          </a:xfrm>
        </p:grpSpPr>
        <p:sp>
          <p:nvSpPr>
            <p:cNvPr id="22" name="Rectangle 21"/>
            <p:cNvSpPr/>
            <p:nvPr/>
          </p:nvSpPr>
          <p:spPr bwMode="auto">
            <a:xfrm>
              <a:off x="950285" y="2595281"/>
              <a:ext cx="5090398" cy="85073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3" name="Rectangle 22"/>
            <p:cNvSpPr/>
            <p:nvPr/>
          </p:nvSpPr>
          <p:spPr>
            <a:xfrm>
              <a:off x="3425258" y="2649973"/>
              <a:ext cx="184731" cy="343492"/>
            </a:xfrm>
            <a:prstGeom prst="rect">
              <a:avLst/>
            </a:prstGeom>
          </p:spPr>
          <p:txBody>
            <a:bodyPr wrap="none">
              <a:spAutoFit/>
            </a:bodyPr>
            <a:lstStyle/>
            <a:p>
              <a:pPr marL="0" lvl="1" algn="ctr">
                <a:tabLst>
                  <a:tab pos="1865193" algn="l"/>
                </a:tabLst>
              </a:pPr>
              <a:endParaRPr lang="en-US" sz="1632" dirty="0">
                <a:solidFill>
                  <a:schemeClr val="bg2">
                    <a:alpha val="99000"/>
                  </a:schemeClr>
                </a:solidFill>
                <a:latin typeface="Segoe UI" pitchFamily="34" charset="0"/>
                <a:ea typeface="Segoe UI" pitchFamily="34" charset="0"/>
                <a:cs typeface="Segoe UI" pitchFamily="34" charset="0"/>
              </a:endParaRPr>
            </a:p>
          </p:txBody>
        </p:sp>
        <p:sp>
          <p:nvSpPr>
            <p:cNvPr id="24" name="Rectangle 23"/>
            <p:cNvSpPr/>
            <p:nvPr/>
          </p:nvSpPr>
          <p:spPr bwMode="white">
            <a:xfrm>
              <a:off x="1022073" y="2961633"/>
              <a:ext cx="4991109" cy="374846"/>
            </a:xfrm>
            <a:prstGeom prst="rect">
              <a:avLst/>
            </a:prstGeom>
          </p:spPr>
          <p:txBody>
            <a:bodyPr wrap="square">
              <a:spAutoFit/>
            </a:bodyPr>
            <a:lstStyle/>
            <a:p>
              <a:pPr algn="ctr"/>
              <a:endParaRPr lang="en-US" sz="1836" dirty="0">
                <a:solidFill>
                  <a:srgbClr val="FFFFFF"/>
                </a:solidFill>
              </a:endParaRPr>
            </a:p>
          </p:txBody>
        </p:sp>
      </p:grpSp>
      <p:sp>
        <p:nvSpPr>
          <p:cNvPr id="25" name="Rectangle 24"/>
          <p:cNvSpPr/>
          <p:nvPr/>
        </p:nvSpPr>
        <p:spPr>
          <a:xfrm>
            <a:off x="1294233" y="3730821"/>
            <a:ext cx="4646850" cy="594650"/>
          </a:xfrm>
          <a:prstGeom prst="rect">
            <a:avLst/>
          </a:prstGeom>
        </p:spPr>
        <p:txBody>
          <a:bodyPr wrap="none">
            <a:spAutoFit/>
          </a:bodyPr>
          <a:lstStyle/>
          <a:p>
            <a:pPr marL="0" lvl="1" algn="ctr">
              <a:tabLst>
                <a:tab pos="1865193" algn="l"/>
              </a:tabLst>
            </a:pPr>
            <a:r>
              <a:rPr lang="en-US" sz="3264" dirty="0" smtClean="0">
                <a:solidFill>
                  <a:srgbClr val="000000">
                    <a:alpha val="99000"/>
                  </a:srgbClr>
                </a:solidFill>
                <a:latin typeface="Segoe UI" pitchFamily="34" charset="0"/>
                <a:ea typeface="Segoe UI" pitchFamily="34" charset="0"/>
                <a:cs typeface="Segoe UI" pitchFamily="34" charset="0"/>
              </a:rPr>
              <a:t>Ask The Core Team</a:t>
            </a:r>
            <a:r>
              <a:rPr lang="en-US" sz="3264" dirty="0">
                <a:solidFill>
                  <a:srgbClr val="000000">
                    <a:alpha val="99000"/>
                  </a:srgbClr>
                </a:solidFill>
                <a:latin typeface="Segoe UI" pitchFamily="34" charset="0"/>
                <a:ea typeface="Segoe UI" pitchFamily="34" charset="0"/>
                <a:cs typeface="Segoe UI" pitchFamily="34" charset="0"/>
              </a:rPr>
              <a:t> </a:t>
            </a:r>
            <a:r>
              <a:rPr lang="en-US" sz="3264" dirty="0" smtClean="0">
                <a:solidFill>
                  <a:srgbClr val="000000">
                    <a:alpha val="99000"/>
                  </a:srgbClr>
                </a:solidFill>
                <a:latin typeface="Segoe UI" pitchFamily="34" charset="0"/>
                <a:ea typeface="Segoe UI" pitchFamily="34" charset="0"/>
                <a:cs typeface="Segoe UI" pitchFamily="34" charset="0"/>
              </a:rPr>
              <a:t>Blog</a:t>
            </a:r>
            <a:endParaRPr lang="en-US" sz="3264" dirty="0">
              <a:solidFill>
                <a:srgbClr val="000000">
                  <a:alpha val="99000"/>
                </a:srgbClr>
              </a:solidFill>
              <a:latin typeface="Segoe UI" pitchFamily="34" charset="0"/>
              <a:ea typeface="Segoe UI" pitchFamily="34" charset="0"/>
              <a:cs typeface="Segoe UI" pitchFamily="34" charset="0"/>
            </a:endParaRPr>
          </a:p>
        </p:txBody>
      </p:sp>
      <p:sp>
        <p:nvSpPr>
          <p:cNvPr id="3" name="Rectangle 2"/>
          <p:cNvSpPr/>
          <p:nvPr/>
        </p:nvSpPr>
        <p:spPr>
          <a:xfrm>
            <a:off x="1188127" y="5117159"/>
            <a:ext cx="4947263" cy="646331"/>
          </a:xfrm>
          <a:prstGeom prst="rect">
            <a:avLst/>
          </a:prstGeom>
        </p:spPr>
        <p:txBody>
          <a:bodyPr wrap="square">
            <a:spAutoFit/>
          </a:bodyPr>
          <a:lstStyle/>
          <a:p>
            <a:r>
              <a:rPr lang="en-US" u="sng" dirty="0">
                <a:hlinkClick r:id="rId6"/>
              </a:rPr>
              <a:t>http://blogs.technet.com/b/askcore/archive/tags/failover+cluster/default.aspx</a:t>
            </a:r>
            <a:endParaRPr lang="en-US" dirty="0"/>
          </a:p>
        </p:txBody>
      </p:sp>
    </p:spTree>
    <p:extLst>
      <p:ext uri="{BB962C8B-B14F-4D97-AF65-F5344CB8AC3E}">
        <p14:creationId xmlns:p14="http://schemas.microsoft.com/office/powerpoint/2010/main" val="6113588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50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1300" fill="hold"/>
                                        <p:tgtEl>
                                          <p:spTgt spid="6"/>
                                        </p:tgtEl>
                                        <p:attrNameLst>
                                          <p:attrName>ppt_x</p:attrName>
                                        </p:attrNameLst>
                                      </p:cBhvr>
                                      <p:tavLst>
                                        <p:tav tm="0">
                                          <p:val>
                                            <p:strVal val="#ppt_x"/>
                                          </p:val>
                                        </p:tav>
                                        <p:tav tm="100000">
                                          <p:val>
                                            <p:strVal val="#ppt_x"/>
                                          </p:val>
                                        </p:tav>
                                      </p:tavLst>
                                    </p:anim>
                                    <p:anim calcmode="lin" valueType="num">
                                      <p:cBhvr additive="base">
                                        <p:cTn id="10" dur="1300" fill="hold"/>
                                        <p:tgtEl>
                                          <p:spTgt spid="6"/>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150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300" fill="hold"/>
                                        <p:tgtEl>
                                          <p:spTgt spid="16"/>
                                        </p:tgtEl>
                                        <p:attrNameLst>
                                          <p:attrName>ppt_x</p:attrName>
                                        </p:attrNameLst>
                                      </p:cBhvr>
                                      <p:tavLst>
                                        <p:tav tm="0">
                                          <p:val>
                                            <p:strVal val="#ppt_x"/>
                                          </p:val>
                                        </p:tav>
                                        <p:tav tm="100000">
                                          <p:val>
                                            <p:strVal val="#ppt_x"/>
                                          </p:val>
                                        </p:tav>
                                      </p:tavLst>
                                    </p:anim>
                                    <p:anim calcmode="lin" valueType="num">
                                      <p:cBhvr additive="base">
                                        <p:cTn id="14" dur="1300" fill="hold"/>
                                        <p:tgtEl>
                                          <p:spTgt spid="16"/>
                                        </p:tgtEl>
                                        <p:attrNameLst>
                                          <p:attrName>ppt_y</p:attrName>
                                        </p:attrNameLst>
                                      </p:cBhvr>
                                      <p:tavLst>
                                        <p:tav tm="0">
                                          <p:val>
                                            <p:strVal val="1+#ppt_h/2"/>
                                          </p:val>
                                        </p:tav>
                                        <p:tav tm="100000">
                                          <p:val>
                                            <p:strVal val="#ppt_y"/>
                                          </p:val>
                                        </p:tav>
                                      </p:tavLst>
                                    </p:anim>
                                  </p:childTnLst>
                                </p:cTn>
                              </p:par>
                            </p:childTnLst>
                          </p:cTn>
                        </p:par>
                        <p:par>
                          <p:cTn id="15" fill="hold">
                            <p:stCondLst>
                              <p:cond delay="2800"/>
                            </p:stCondLst>
                            <p:childTnLst>
                              <p:par>
                                <p:cTn id="16" presetID="1" presetClass="exit" presetSubtype="0" fill="hold" grpId="1" nodeType="afterEffect">
                                  <p:stCondLst>
                                    <p:cond delay="0"/>
                                  </p:stCondLst>
                                  <p:childTnLst>
                                    <p:set>
                                      <p:cBhvr>
                                        <p:cTn id="17" dur="1" fill="hold">
                                          <p:stCondLst>
                                            <p:cond delay="0"/>
                                          </p:stCondLst>
                                        </p:cTn>
                                        <p:tgtEl>
                                          <p:spTgt spid="38"/>
                                        </p:tgtEl>
                                        <p:attrNameLst>
                                          <p:attrName>style.visibility</p:attrName>
                                        </p:attrNameLst>
                                      </p:cBhvr>
                                      <p:to>
                                        <p:strVal val="hidden"/>
                                      </p:to>
                                    </p:set>
                                  </p:childTnLst>
                                </p:cTn>
                              </p:par>
                              <p:par>
                                <p:cTn id="18" presetID="2" presetClass="entr" presetSubtype="4" decel="100000" fill="hold" nodeType="withEffect">
                                  <p:stCondLst>
                                    <p:cond delay="50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300" fill="hold"/>
                                        <p:tgtEl>
                                          <p:spTgt spid="21"/>
                                        </p:tgtEl>
                                        <p:attrNameLst>
                                          <p:attrName>ppt_x</p:attrName>
                                        </p:attrNameLst>
                                      </p:cBhvr>
                                      <p:tavLst>
                                        <p:tav tm="0">
                                          <p:val>
                                            <p:strVal val="#ppt_x"/>
                                          </p:val>
                                        </p:tav>
                                        <p:tav tm="100000">
                                          <p:val>
                                            <p:strVal val="#ppt_x"/>
                                          </p:val>
                                        </p:tav>
                                      </p:tavLst>
                                    </p:anim>
                                    <p:anim calcmode="lin" valueType="num">
                                      <p:cBhvr additive="base">
                                        <p:cTn id="21" dur="13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274637" y="5009"/>
            <a:ext cx="11370961" cy="1130053"/>
          </a:xfrm>
        </p:spPr>
        <p:txBody>
          <a:bodyPr/>
          <a:lstStyle/>
          <a:p>
            <a:r>
              <a:rPr lang="en-US" dirty="0" smtClean="0"/>
              <a:t>Agenda</a:t>
            </a:r>
            <a:br>
              <a:rPr lang="en-US" dirty="0" smtClean="0"/>
            </a:br>
            <a:endParaRPr lang="en-US" sz="3672" dirty="0">
              <a:solidFill>
                <a:schemeClr val="accent1"/>
              </a:solidFill>
            </a:endParaRPr>
          </a:p>
        </p:txBody>
      </p:sp>
      <p:sp>
        <p:nvSpPr>
          <p:cNvPr id="3" name="Text Placeholder 2"/>
          <p:cNvSpPr>
            <a:spLocks noGrp="1"/>
          </p:cNvSpPr>
          <p:nvPr>
            <p:ph type="body" sz="quarter" idx="10"/>
          </p:nvPr>
        </p:nvSpPr>
        <p:spPr>
          <a:xfrm>
            <a:off x="175008" y="1135062"/>
            <a:ext cx="12115800" cy="4339650"/>
          </a:xfrm>
        </p:spPr>
        <p:txBody>
          <a:bodyPr/>
          <a:lstStyle/>
          <a:p>
            <a:pPr marL="0" indent="0">
              <a:buNone/>
            </a:pPr>
            <a:r>
              <a:rPr lang="en-US" sz="3600" dirty="0" smtClean="0">
                <a:solidFill>
                  <a:schemeClr val="tx2"/>
                </a:solidFill>
              </a:rPr>
              <a:t>Cluster Shared Volumes (CSV) overview</a:t>
            </a:r>
          </a:p>
          <a:p>
            <a:pPr marL="0" indent="0">
              <a:buNone/>
            </a:pPr>
            <a:endParaRPr lang="en-US" sz="3600" dirty="0" smtClean="0"/>
          </a:p>
          <a:p>
            <a:pPr marL="0" indent="0">
              <a:buNone/>
            </a:pPr>
            <a:r>
              <a:rPr lang="en-US" sz="3600" dirty="0" smtClean="0">
                <a:solidFill>
                  <a:schemeClr val="tx2"/>
                </a:solidFill>
              </a:rPr>
              <a:t>Value of deploying SQL Server over CSV</a:t>
            </a:r>
          </a:p>
          <a:p>
            <a:pPr marL="0" indent="0">
              <a:buNone/>
            </a:pPr>
            <a:endParaRPr lang="en-US" sz="3600" dirty="0" smtClean="0"/>
          </a:p>
          <a:p>
            <a:pPr marL="0" indent="0">
              <a:buNone/>
            </a:pPr>
            <a:r>
              <a:rPr lang="en-US" sz="3600" dirty="0">
                <a:solidFill>
                  <a:schemeClr val="tx2"/>
                </a:solidFill>
              </a:rPr>
              <a:t>Deployment Considerations</a:t>
            </a:r>
          </a:p>
          <a:p>
            <a:pPr marL="0" indent="0">
              <a:buNone/>
            </a:pPr>
            <a:endParaRPr lang="en-US" sz="3600" dirty="0" smtClean="0"/>
          </a:p>
          <a:p>
            <a:pPr marL="0" indent="0">
              <a:buNone/>
            </a:pPr>
            <a:r>
              <a:rPr lang="en-US" sz="3600" dirty="0" smtClean="0">
                <a:solidFill>
                  <a:schemeClr val="tx2"/>
                </a:solidFill>
              </a:rPr>
              <a:t>Step-by-step deployment of SQL 2014 with CSV</a:t>
            </a:r>
            <a:endParaRPr lang="en-US" dirty="0"/>
          </a:p>
        </p:txBody>
      </p:sp>
    </p:spTree>
    <p:extLst>
      <p:ext uri="{BB962C8B-B14F-4D97-AF65-F5344CB8AC3E}">
        <p14:creationId xmlns:p14="http://schemas.microsoft.com/office/powerpoint/2010/main" val="8358764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340476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19" name="Group 18"/>
          <p:cNvGrpSpPr/>
          <p:nvPr/>
        </p:nvGrpSpPr>
        <p:grpSpPr>
          <a:xfrm>
            <a:off x="5997647" y="3946350"/>
            <a:ext cx="5481389" cy="2734059"/>
            <a:chOff x="5997647" y="3946350"/>
            <a:chExt cx="5481389"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97647" y="5766010"/>
              <a:ext cx="5481389"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6219825" y="0"/>
            <a:ext cx="6216650" cy="6994525"/>
          </a:xfrm>
        </p:spPr>
      </p:sp>
      <p:sp>
        <p:nvSpPr>
          <p:cNvPr id="3" name="Title 2"/>
          <p:cNvSpPr>
            <a:spLocks noGrp="1"/>
          </p:cNvSpPr>
          <p:nvPr>
            <p:ph type="title"/>
          </p:nvPr>
        </p:nvSpPr>
        <p:spPr/>
        <p:txBody>
          <a:bodyPr/>
          <a:lstStyle/>
          <a:p>
            <a:pPr algn="ctr"/>
            <a:r>
              <a:rPr lang="en-US" dirty="0" smtClean="0"/>
              <a:t>Cluster Shared Volumes Overview</a:t>
            </a:r>
            <a:endParaRPr lang="en-US" dirty="0"/>
          </a:p>
        </p:txBody>
      </p:sp>
    </p:spTree>
    <p:extLst>
      <p:ext uri="{BB962C8B-B14F-4D97-AF65-F5344CB8AC3E}">
        <p14:creationId xmlns:p14="http://schemas.microsoft.com/office/powerpoint/2010/main" val="39221254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Cluster Shared Volumes (CSV)</a:t>
            </a:r>
            <a:endParaRPr lang="en-US" dirty="0"/>
          </a:p>
        </p:txBody>
      </p:sp>
      <p:grpSp>
        <p:nvGrpSpPr>
          <p:cNvPr id="4" name="Group 3"/>
          <p:cNvGrpSpPr/>
          <p:nvPr/>
        </p:nvGrpSpPr>
        <p:grpSpPr>
          <a:xfrm>
            <a:off x="8931808" y="1740567"/>
            <a:ext cx="3337646" cy="2611581"/>
            <a:chOff x="9020230" y="4352148"/>
            <a:chExt cx="3337646" cy="2611581"/>
          </a:xfrm>
        </p:grpSpPr>
        <p:sp>
          <p:nvSpPr>
            <p:cNvPr id="34" name="Rounded Rectangle 33"/>
            <p:cNvSpPr/>
            <p:nvPr/>
          </p:nvSpPr>
          <p:spPr bwMode="auto">
            <a:xfrm>
              <a:off x="9020230" y="4352148"/>
              <a:ext cx="3337646" cy="1243471"/>
            </a:xfrm>
            <a:prstGeom prst="roundRect">
              <a:avLst/>
            </a:prstGeom>
            <a:no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endParaRPr lang="en-US" sz="1836" dirty="0">
                <a:solidFill>
                  <a:schemeClr val="tx1"/>
                </a:solidFill>
                <a:latin typeface="Segoe" pitchFamily="34" charset="0"/>
              </a:endParaRPr>
            </a:p>
          </p:txBody>
        </p:sp>
        <p:sp>
          <p:nvSpPr>
            <p:cNvPr id="26" name="Right Arrow 25"/>
            <p:cNvSpPr/>
            <p:nvPr/>
          </p:nvSpPr>
          <p:spPr bwMode="auto">
            <a:xfrm rot="2645282">
              <a:off x="9471576" y="5644828"/>
              <a:ext cx="1154496" cy="106605"/>
            </a:xfrm>
            <a:prstGeom prst="rightArrow">
              <a:avLst/>
            </a:prstGeom>
            <a:solidFill>
              <a:schemeClr val="tx1"/>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endParaRPr lang="en-US" sz="1836" dirty="0">
                <a:solidFill>
                  <a:schemeClr val="tx1"/>
                </a:solidFill>
                <a:latin typeface="Segoe" pitchFamily="34" charset="0"/>
              </a:endParaRPr>
            </a:p>
          </p:txBody>
        </p:sp>
        <p:sp>
          <p:nvSpPr>
            <p:cNvPr id="27" name="Right Arrow 26"/>
            <p:cNvSpPr/>
            <p:nvPr/>
          </p:nvSpPr>
          <p:spPr bwMode="auto">
            <a:xfrm rot="5400000">
              <a:off x="10313797" y="5669092"/>
              <a:ext cx="722684" cy="149015"/>
            </a:xfrm>
            <a:prstGeom prst="rightArrow">
              <a:avLst/>
            </a:prstGeom>
            <a:solidFill>
              <a:schemeClr val="tx1"/>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endParaRPr lang="en-US" sz="1836" dirty="0">
                <a:solidFill>
                  <a:schemeClr val="tx1"/>
                </a:solidFill>
                <a:latin typeface="Segoe" pitchFamily="34" charset="0"/>
              </a:endParaRPr>
            </a:p>
          </p:txBody>
        </p:sp>
        <p:sp>
          <p:nvSpPr>
            <p:cNvPr id="28" name="Right Arrow 27"/>
            <p:cNvSpPr/>
            <p:nvPr/>
          </p:nvSpPr>
          <p:spPr bwMode="auto">
            <a:xfrm rot="7987142" flipV="1">
              <a:off x="10887284" y="5725432"/>
              <a:ext cx="1051884" cy="124876"/>
            </a:xfrm>
            <a:prstGeom prst="rightArrow">
              <a:avLst/>
            </a:prstGeom>
            <a:solidFill>
              <a:schemeClr val="tx1"/>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endParaRPr lang="en-US" sz="1836" dirty="0">
                <a:solidFill>
                  <a:schemeClr val="tx1"/>
                </a:solidFill>
                <a:latin typeface="Segoe" pitchFamily="34" charset="0"/>
              </a:endParaRPr>
            </a:p>
          </p:txBody>
        </p:sp>
        <p:pic>
          <p:nvPicPr>
            <p:cNvPr id="12"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306571" y="4479223"/>
              <a:ext cx="529752" cy="91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337856" y="4479223"/>
              <a:ext cx="525550" cy="90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1369141" y="4479223"/>
              <a:ext cx="529752" cy="91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458423" y="6104940"/>
              <a:ext cx="582447" cy="85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Text Placeholder 2"/>
          <p:cNvSpPr>
            <a:spLocks noGrp="1"/>
          </p:cNvSpPr>
          <p:nvPr>
            <p:ph type="body" sz="quarter" idx="10"/>
          </p:nvPr>
        </p:nvSpPr>
        <p:spPr>
          <a:xfrm>
            <a:off x="531948" y="1308558"/>
            <a:ext cx="11370960" cy="4503412"/>
          </a:xfrm>
        </p:spPr>
        <p:txBody>
          <a:bodyPr/>
          <a:lstStyle/>
          <a:p>
            <a:pPr marL="0" indent="0">
              <a:buNone/>
            </a:pPr>
            <a:r>
              <a:rPr lang="en-US" sz="2856" dirty="0">
                <a:solidFill>
                  <a:schemeClr val="tx2"/>
                </a:solidFill>
              </a:rPr>
              <a:t>Clustered file system in Windows </a:t>
            </a:r>
            <a:r>
              <a:rPr lang="en-US" sz="2856" dirty="0" smtClean="0">
                <a:solidFill>
                  <a:schemeClr val="tx2"/>
                </a:solidFill>
              </a:rPr>
              <a:t>Server</a:t>
            </a:r>
          </a:p>
          <a:p>
            <a:pPr marL="0" indent="0">
              <a:buNone/>
            </a:pPr>
            <a:r>
              <a:rPr lang="en-US" sz="2040" dirty="0" smtClean="0"/>
              <a:t>Layer </a:t>
            </a:r>
            <a:r>
              <a:rPr lang="en-US" sz="2040" dirty="0"/>
              <a:t>of abstraction above </a:t>
            </a:r>
            <a:r>
              <a:rPr lang="en-US" sz="2040" dirty="0" smtClean="0"/>
              <a:t>NTFS </a:t>
            </a:r>
            <a:endParaRPr lang="en-US" sz="2448" dirty="0"/>
          </a:p>
          <a:p>
            <a:endParaRPr lang="en-US" sz="2856" dirty="0"/>
          </a:p>
          <a:p>
            <a:pPr marL="0" indent="0">
              <a:buNone/>
            </a:pPr>
            <a:r>
              <a:rPr lang="en-US" sz="2856" dirty="0">
                <a:solidFill>
                  <a:schemeClr val="tx2"/>
                </a:solidFill>
              </a:rPr>
              <a:t>All cluster nodes can read/write to the CSV volume</a:t>
            </a:r>
          </a:p>
          <a:p>
            <a:endParaRPr lang="en-US" sz="2856" dirty="0"/>
          </a:p>
          <a:p>
            <a:pPr marL="0" indent="0">
              <a:buNone/>
            </a:pPr>
            <a:r>
              <a:rPr lang="en-US" sz="2856" dirty="0">
                <a:solidFill>
                  <a:schemeClr val="tx2"/>
                </a:solidFill>
              </a:rPr>
              <a:t>LUN ownership by node abstracted from </a:t>
            </a:r>
            <a:r>
              <a:rPr lang="en-US" sz="2856" dirty="0" smtClean="0">
                <a:solidFill>
                  <a:schemeClr val="tx2"/>
                </a:solidFill>
              </a:rPr>
              <a:t>SQL</a:t>
            </a:r>
            <a:endParaRPr lang="en-US" sz="2856" dirty="0">
              <a:solidFill>
                <a:schemeClr val="tx2"/>
              </a:solidFill>
            </a:endParaRPr>
          </a:p>
          <a:p>
            <a:pPr marL="0" indent="0">
              <a:buNone/>
            </a:pPr>
            <a:endParaRPr lang="en-US" sz="2856" dirty="0"/>
          </a:p>
          <a:p>
            <a:pPr marL="0" indent="0">
              <a:buNone/>
            </a:pPr>
            <a:r>
              <a:rPr lang="en-US" sz="2856" dirty="0" smtClean="0">
                <a:solidFill>
                  <a:schemeClr val="tx2"/>
                </a:solidFill>
              </a:rPr>
              <a:t>SQL Server </a:t>
            </a:r>
            <a:r>
              <a:rPr lang="en-US" sz="2856" dirty="0">
                <a:solidFill>
                  <a:schemeClr val="tx2"/>
                </a:solidFill>
              </a:rPr>
              <a:t>failover </a:t>
            </a:r>
            <a:r>
              <a:rPr lang="en-US" sz="2856" dirty="0" smtClean="0">
                <a:solidFill>
                  <a:schemeClr val="tx2"/>
                </a:solidFill>
              </a:rPr>
              <a:t>without drive </a:t>
            </a:r>
            <a:r>
              <a:rPr lang="en-US" sz="2856" dirty="0">
                <a:solidFill>
                  <a:schemeClr val="tx2"/>
                </a:solidFill>
              </a:rPr>
              <a:t>ownership </a:t>
            </a:r>
            <a:r>
              <a:rPr lang="en-US" sz="2856" dirty="0" smtClean="0">
                <a:solidFill>
                  <a:schemeClr val="tx2"/>
                </a:solidFill>
              </a:rPr>
              <a:t>changes</a:t>
            </a:r>
          </a:p>
          <a:p>
            <a:pPr marL="0" indent="0">
              <a:buNone/>
            </a:pPr>
            <a:r>
              <a:rPr lang="en-US" sz="2000" dirty="0" smtClean="0"/>
              <a:t>No </a:t>
            </a:r>
            <a:r>
              <a:rPr lang="en-US" sz="2000" dirty="0"/>
              <a:t>dismounting and remounting of </a:t>
            </a:r>
            <a:r>
              <a:rPr lang="en-US" sz="2000" dirty="0" smtClean="0"/>
              <a:t>volumes</a:t>
            </a:r>
          </a:p>
          <a:p>
            <a:pPr marL="0" indent="0">
              <a:buNone/>
            </a:pPr>
            <a:r>
              <a:rPr lang="en-US" sz="2000" dirty="0" smtClean="0"/>
              <a:t>Faster </a:t>
            </a:r>
            <a:r>
              <a:rPr lang="en-US" sz="2000" dirty="0"/>
              <a:t>failover times (less downtime)</a:t>
            </a:r>
          </a:p>
        </p:txBody>
      </p:sp>
      <p:sp>
        <p:nvSpPr>
          <p:cNvPr id="3" name="Rectangle 2"/>
          <p:cNvSpPr/>
          <p:nvPr/>
        </p:nvSpPr>
        <p:spPr>
          <a:xfrm>
            <a:off x="1951037" y="6697662"/>
            <a:ext cx="6216650" cy="230832"/>
          </a:xfrm>
          <a:prstGeom prst="rect">
            <a:avLst/>
          </a:prstGeom>
        </p:spPr>
        <p:txBody>
          <a:bodyPr>
            <a:spAutoFit/>
          </a:bodyPr>
          <a:lstStyle/>
          <a:p>
            <a:pPr>
              <a:lnSpc>
                <a:spcPct val="90000"/>
              </a:lnSpc>
              <a:spcAft>
                <a:spcPts val="600"/>
              </a:spcAft>
            </a:pPr>
            <a:r>
              <a:rPr lang="en-US" sz="1000" b="1" dirty="0">
                <a:gradFill>
                  <a:gsLst>
                    <a:gs pos="2917">
                      <a:schemeClr val="tx1"/>
                    </a:gs>
                    <a:gs pos="30000">
                      <a:schemeClr val="tx1"/>
                    </a:gs>
                  </a:gsLst>
                  <a:lin ang="5400000" scaled="0"/>
                </a:gradFill>
              </a:rPr>
              <a:t>Reference: </a:t>
            </a:r>
            <a:r>
              <a:rPr lang="en-US" sz="1000" b="1" dirty="0" smtClean="0">
                <a:gradFill>
                  <a:gsLst>
                    <a:gs pos="2917">
                      <a:schemeClr val="tx1"/>
                    </a:gs>
                    <a:gs pos="30000">
                      <a:schemeClr val="tx1"/>
                    </a:gs>
                  </a:gsLst>
                  <a:lin ang="5400000" scaled="0"/>
                </a:gradFill>
                <a:hlinkClick r:id="rId4"/>
              </a:rPr>
              <a:t>Cluster Shared Volumes Reborn in Windows Server 2012: Deep Dive, TechEd 2012</a:t>
            </a:r>
            <a:endParaRPr lang="en-US" sz="1000" b="1"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97491136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142767" y="1422074"/>
            <a:ext cx="6311302" cy="5297562"/>
            <a:chOff x="2142767" y="1422074"/>
            <a:chExt cx="6311302" cy="5297562"/>
          </a:xfrm>
        </p:grpSpPr>
        <p:sp>
          <p:nvSpPr>
            <p:cNvPr id="44" name="Line Callout 1 (Border and Accent Bar) 43"/>
            <p:cNvSpPr/>
            <p:nvPr/>
          </p:nvSpPr>
          <p:spPr bwMode="auto">
            <a:xfrm>
              <a:off x="7010955" y="1422074"/>
              <a:ext cx="1211319" cy="322855"/>
            </a:xfrm>
            <a:prstGeom prst="accentBorderCallout1">
              <a:avLst>
                <a:gd name="adj1" fmla="val 64728"/>
                <a:gd name="adj2" fmla="val -4141"/>
                <a:gd name="adj3" fmla="val 123078"/>
                <a:gd name="adj4" fmla="val -23765"/>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r>
                <a:rPr lang="en-US" sz="1530" dirty="0">
                  <a:solidFill>
                    <a:schemeClr val="bg1"/>
                  </a:solidFill>
                </a:rPr>
                <a:t>Metadata</a:t>
              </a:r>
            </a:p>
          </p:txBody>
        </p:sp>
        <p:grpSp>
          <p:nvGrpSpPr>
            <p:cNvPr id="9" name="Group 8"/>
            <p:cNvGrpSpPr/>
            <p:nvPr/>
          </p:nvGrpSpPr>
          <p:grpSpPr>
            <a:xfrm>
              <a:off x="2142767" y="1989796"/>
              <a:ext cx="6311302" cy="4729840"/>
              <a:chOff x="5180012" y="1679797"/>
              <a:chExt cx="6188113" cy="4637519"/>
            </a:xfrm>
          </p:grpSpPr>
          <p:sp>
            <p:nvSpPr>
              <p:cNvPr id="42" name="Line Callout 1 (Border and Accent Bar) 41"/>
              <p:cNvSpPr/>
              <p:nvPr/>
            </p:nvSpPr>
            <p:spPr bwMode="auto">
              <a:xfrm>
                <a:off x="5180012" y="6064691"/>
                <a:ext cx="1198056" cy="252625"/>
              </a:xfrm>
              <a:prstGeom prst="accentBorderCallout1">
                <a:avLst>
                  <a:gd name="adj1" fmla="val 29197"/>
                  <a:gd name="adj2" fmla="val 103907"/>
                  <a:gd name="adj3" fmla="val -20315"/>
                  <a:gd name="adj4" fmla="val 176346"/>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374" tIns="46687" rIns="93374" bIns="46687" numCol="1" rtlCol="0" anchor="ctr" anchorCtr="0" compatLnSpc="1">
                <a:prstTxWarp prst="textNoShape">
                  <a:avLst/>
                </a:prstTxWarp>
              </a:bodyPr>
              <a:lstStyle/>
              <a:p>
                <a:pPr algn="ctr" defTabSz="933457"/>
                <a:r>
                  <a:rPr lang="en-US" sz="1326" dirty="0">
                    <a:solidFill>
                      <a:schemeClr val="bg1"/>
                    </a:solidFill>
                  </a:rPr>
                  <a:t>Shared LUN</a:t>
                </a:r>
              </a:p>
            </p:txBody>
          </p:sp>
          <p:grpSp>
            <p:nvGrpSpPr>
              <p:cNvPr id="8" name="Group 7"/>
              <p:cNvGrpSpPr/>
              <p:nvPr/>
            </p:nvGrpSpPr>
            <p:grpSpPr>
              <a:xfrm>
                <a:off x="5653685" y="1679797"/>
                <a:ext cx="5714440" cy="4588752"/>
                <a:chOff x="5653685" y="1679797"/>
                <a:chExt cx="5714440" cy="4588752"/>
              </a:xfrm>
            </p:grpSpPr>
            <p:pic>
              <p:nvPicPr>
                <p:cNvPr id="3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007994" y="2172059"/>
                  <a:ext cx="1067430" cy="183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653685" y="1679797"/>
                  <a:ext cx="5714440" cy="4588752"/>
                  <a:chOff x="5653685" y="1679797"/>
                  <a:chExt cx="5714440" cy="4588752"/>
                </a:xfrm>
              </p:grpSpPr>
              <p:sp>
                <p:nvSpPr>
                  <p:cNvPr id="6" name="Rounded Rectangle 5"/>
                  <p:cNvSpPr/>
                  <p:nvPr/>
                </p:nvSpPr>
                <p:spPr bwMode="auto">
                  <a:xfrm>
                    <a:off x="5653685" y="1930059"/>
                    <a:ext cx="5597998" cy="2321943"/>
                  </a:xfrm>
                  <a:prstGeom prst="roundRect">
                    <a:avLst/>
                  </a:prstGeom>
                  <a:no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endParaRPr lang="en-US" sz="1836" dirty="0">
                      <a:solidFill>
                        <a:schemeClr val="tx1"/>
                      </a:solidFill>
                      <a:latin typeface="Segoe" pitchFamily="34" charset="0"/>
                    </a:endParaRPr>
                  </a:p>
                </p:txBody>
              </p:sp>
              <p:grpSp>
                <p:nvGrpSpPr>
                  <p:cNvPr id="2" name="Group 1"/>
                  <p:cNvGrpSpPr/>
                  <p:nvPr/>
                </p:nvGrpSpPr>
                <p:grpSpPr>
                  <a:xfrm>
                    <a:off x="6803679" y="1679797"/>
                    <a:ext cx="4564446" cy="4588752"/>
                    <a:chOff x="6925658" y="1679797"/>
                    <a:chExt cx="4564446" cy="4588752"/>
                  </a:xfrm>
                </p:grpSpPr>
                <p:sp>
                  <p:nvSpPr>
                    <p:cNvPr id="10" name="Text Box 20"/>
                    <p:cNvSpPr txBox="1">
                      <a:spLocks noChangeArrowheads="1"/>
                    </p:cNvSpPr>
                    <p:nvPr/>
                  </p:nvSpPr>
                  <p:spPr bwMode="auto">
                    <a:xfrm>
                      <a:off x="9566087" y="5648974"/>
                      <a:ext cx="1074200" cy="594763"/>
                    </a:xfrm>
                    <a:prstGeom prst="rect">
                      <a:avLst/>
                    </a:prstGeom>
                    <a:noFill/>
                    <a:ln w="9525">
                      <a:noFill/>
                      <a:miter lim="800000"/>
                      <a:headEnd/>
                      <a:tailEnd/>
                    </a:ln>
                    <a:effectLst/>
                  </p:spPr>
                  <p:txBody>
                    <a:bodyPr wrap="square" lIns="93374" tIns="46687" rIns="93374" bIns="46687">
                      <a:spAutoFit/>
                    </a:bodyPr>
                    <a:lstStyle/>
                    <a:p>
                      <a:pPr>
                        <a:lnSpc>
                          <a:spcPct val="100000"/>
                        </a:lnSpc>
                        <a:spcBef>
                          <a:spcPct val="0"/>
                        </a:spcBef>
                      </a:pPr>
                      <a:r>
                        <a:rPr lang="en-US" sz="1632" dirty="0"/>
                        <a:t>Shared Storage</a:t>
                      </a:r>
                    </a:p>
                  </p:txBody>
                </p:sp>
                <p:sp>
                  <p:nvSpPr>
                    <p:cNvPr id="17" name="Can 16"/>
                    <p:cNvSpPr/>
                    <p:nvPr/>
                  </p:nvSpPr>
                  <p:spPr>
                    <a:xfrm>
                      <a:off x="7370456" y="5456309"/>
                      <a:ext cx="2181992" cy="812240"/>
                    </a:xfrm>
                    <a:prstGeom prst="can">
                      <a:avLst>
                        <a:gd name="adj" fmla="val 2959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7811" tIns="38906" rIns="77811" bIns="38906" numCol="1" rtlCol="0" anchor="ctr" anchorCtr="0" compatLnSpc="1">
                      <a:prstTxWarp prst="textNoShape">
                        <a:avLst/>
                      </a:prstTxWarp>
                    </a:bodyPr>
                    <a:lstStyle/>
                    <a:p>
                      <a:pPr algn="ctr" defTabSz="777881"/>
                      <a:endParaRPr lang="en-US" sz="1836" dirty="0">
                        <a:solidFill>
                          <a:schemeClr val="tx1"/>
                        </a:solidFill>
                        <a:latin typeface="Segoe" pitchFamily="34" charset="0"/>
                      </a:endParaRPr>
                    </a:p>
                  </p:txBody>
                </p:sp>
                <p:sp>
                  <p:nvSpPr>
                    <p:cNvPr id="31" name="Right Arrow 30"/>
                    <p:cNvSpPr/>
                    <p:nvPr/>
                  </p:nvSpPr>
                  <p:spPr bwMode="auto">
                    <a:xfrm rot="5773966">
                      <a:off x="7472721" y="4291512"/>
                      <a:ext cx="2221747" cy="135712"/>
                    </a:xfrm>
                    <a:prstGeom prst="rightArrow">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3378" tIns="46688" rIns="93378" bIns="46688" numCol="1" rtlCol="0" anchor="ctr" anchorCtr="0" compatLnSpc="1">
                      <a:prstTxWarp prst="textNoShape">
                        <a:avLst/>
                      </a:prstTxWarp>
                    </a:bodyPr>
                    <a:lstStyle/>
                    <a:p>
                      <a:pPr algn="ctr" defTabSz="933494"/>
                      <a:endParaRPr lang="en-US" sz="1836" dirty="0">
                        <a:solidFill>
                          <a:schemeClr val="tx1"/>
                        </a:solidFill>
                        <a:latin typeface="Segoe" pitchFamily="34" charset="0"/>
                      </a:endParaRPr>
                    </a:p>
                  </p:txBody>
                </p:sp>
                <p:sp>
                  <p:nvSpPr>
                    <p:cNvPr id="32" name="Right Arrow 31"/>
                    <p:cNvSpPr/>
                    <p:nvPr/>
                  </p:nvSpPr>
                  <p:spPr bwMode="auto">
                    <a:xfrm rot="6969093">
                      <a:off x="8674182" y="4626329"/>
                      <a:ext cx="1758008" cy="146476"/>
                    </a:xfrm>
                    <a:prstGeom prst="rightArrow">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3378" tIns="46688" rIns="93378" bIns="46688" numCol="1" rtlCol="0" anchor="ctr" anchorCtr="0" compatLnSpc="1">
                      <a:prstTxWarp prst="textNoShape">
                        <a:avLst/>
                      </a:prstTxWarp>
                    </a:bodyPr>
                    <a:lstStyle/>
                    <a:p>
                      <a:pPr algn="ctr" defTabSz="933494"/>
                      <a:endParaRPr lang="en-US" sz="1836" dirty="0">
                        <a:solidFill>
                          <a:schemeClr val="tx1"/>
                        </a:solidFill>
                        <a:latin typeface="Segoe" pitchFamily="34" charset="0"/>
                      </a:endParaRPr>
                    </a:p>
                  </p:txBody>
                </p:sp>
                <p:sp>
                  <p:nvSpPr>
                    <p:cNvPr id="34" name="Curved Up Arrow 33"/>
                    <p:cNvSpPr/>
                    <p:nvPr/>
                  </p:nvSpPr>
                  <p:spPr bwMode="auto">
                    <a:xfrm rot="10800000">
                      <a:off x="6925658" y="1679797"/>
                      <a:ext cx="1527382" cy="527539"/>
                    </a:xfrm>
                    <a:prstGeom prst="curved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endParaRPr lang="en-US" sz="1836" dirty="0">
                        <a:solidFill>
                          <a:schemeClr val="tx1"/>
                        </a:solidFill>
                        <a:latin typeface="Segoe" pitchFamily="34" charset="0"/>
                      </a:endParaRPr>
                    </a:p>
                  </p:txBody>
                </p:sp>
                <p:sp>
                  <p:nvSpPr>
                    <p:cNvPr id="43" name="Line Callout 1 (Border and Accent Bar) 42"/>
                    <p:cNvSpPr/>
                    <p:nvPr/>
                  </p:nvSpPr>
                  <p:spPr bwMode="auto">
                    <a:xfrm>
                      <a:off x="10235421" y="4733662"/>
                      <a:ext cx="1254683" cy="316553"/>
                    </a:xfrm>
                    <a:prstGeom prst="accentBorderCallout1">
                      <a:avLst>
                        <a:gd name="adj1" fmla="val 25080"/>
                        <a:gd name="adj2" fmla="val -4141"/>
                        <a:gd name="adj3" fmla="val -7193"/>
                        <a:gd name="adj4" fmla="val -41164"/>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r>
                        <a:rPr lang="en-US" sz="1530" dirty="0">
                          <a:solidFill>
                            <a:schemeClr val="bg1"/>
                          </a:solidFill>
                        </a:rPr>
                        <a:t>Read/Write</a:t>
                      </a:r>
                    </a:p>
                  </p:txBody>
                </p:sp>
                <p:pic>
                  <p:nvPicPr>
                    <p:cNvPr id="37"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837468" y="2172059"/>
                      <a:ext cx="1067430" cy="183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701706" y="2172059"/>
                      <a:ext cx="1067430" cy="183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ight Arrow 29"/>
                    <p:cNvSpPr/>
                    <p:nvPr/>
                  </p:nvSpPr>
                  <p:spPr bwMode="auto">
                    <a:xfrm rot="4298736">
                      <a:off x="6093956" y="4218436"/>
                      <a:ext cx="2483119" cy="146259"/>
                    </a:xfrm>
                    <a:prstGeom prst="rightArrow">
                      <a:avLst/>
                    </a:prstGeom>
                    <a:solidFill>
                      <a:schemeClr val="accent2"/>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3378" tIns="46688" rIns="93378" bIns="46688" numCol="1" rtlCol="0" anchor="ctr" anchorCtr="0" compatLnSpc="1">
                      <a:prstTxWarp prst="textNoShape">
                        <a:avLst/>
                      </a:prstTxWarp>
                    </a:bodyPr>
                    <a:lstStyle/>
                    <a:p>
                      <a:pPr algn="ctr" defTabSz="933494"/>
                      <a:endParaRPr lang="en-US" sz="1836" dirty="0">
                        <a:solidFill>
                          <a:schemeClr val="tx1"/>
                        </a:solidFill>
                        <a:latin typeface="Segoe" pitchFamily="34" charset="0"/>
                      </a:endParaRPr>
                    </a:p>
                  </p:txBody>
                </p:sp>
              </p:grpSp>
            </p:grpSp>
          </p:grpSp>
        </p:grpSp>
      </p:grpSp>
      <p:sp>
        <p:nvSpPr>
          <p:cNvPr id="3" name="Title 2"/>
          <p:cNvSpPr>
            <a:spLocks noGrp="1"/>
          </p:cNvSpPr>
          <p:nvPr>
            <p:ph type="title"/>
          </p:nvPr>
        </p:nvSpPr>
        <p:spPr/>
        <p:txBody>
          <a:bodyPr>
            <a:normAutofit fontScale="90000"/>
          </a:bodyPr>
          <a:lstStyle/>
          <a:p>
            <a:r>
              <a:rPr lang="en-US" sz="4998" dirty="0"/>
              <a:t>Cluster </a:t>
            </a:r>
            <a:r>
              <a:rPr lang="en-US" sz="6000" dirty="0"/>
              <a:t>Shared</a:t>
            </a:r>
            <a:r>
              <a:rPr lang="en-US" sz="4998" dirty="0"/>
              <a:t> Volumes  (CSV)</a:t>
            </a:r>
            <a:br>
              <a:rPr lang="en-US" sz="4998" dirty="0"/>
            </a:br>
            <a:r>
              <a:rPr lang="en-US" sz="4080" dirty="0">
                <a:solidFill>
                  <a:schemeClr val="tx2"/>
                </a:solidFill>
              </a:rPr>
              <a:t>I/O </a:t>
            </a:r>
            <a:r>
              <a:rPr lang="en-US" sz="4000" dirty="0">
                <a:solidFill>
                  <a:schemeClr val="tx2"/>
                </a:solidFill>
              </a:rPr>
              <a:t>synchronization</a:t>
            </a:r>
            <a:r>
              <a:rPr lang="en-US" sz="4080" dirty="0">
                <a:solidFill>
                  <a:schemeClr val="tx2"/>
                </a:solidFill>
              </a:rPr>
              <a:t> overview</a:t>
            </a:r>
          </a:p>
        </p:txBody>
      </p:sp>
      <p:sp>
        <p:nvSpPr>
          <p:cNvPr id="4" name="Content Placeholder 3"/>
          <p:cNvSpPr>
            <a:spLocks noGrp="1"/>
          </p:cNvSpPr>
          <p:nvPr>
            <p:ph type="body" sz="quarter" idx="10"/>
          </p:nvPr>
        </p:nvSpPr>
        <p:spPr>
          <a:xfrm>
            <a:off x="2571030" y="2939250"/>
            <a:ext cx="5142270" cy="2564135"/>
          </a:xfrm>
        </p:spPr>
        <p:txBody>
          <a:bodyPr/>
          <a:lstStyle/>
          <a:p>
            <a:endParaRPr lang="en-US" sz="2856" dirty="0"/>
          </a:p>
          <a:p>
            <a:pPr marL="0" indent="0">
              <a:buNone/>
            </a:pPr>
            <a:endParaRPr lang="en-US" sz="2856" dirty="0"/>
          </a:p>
          <a:p>
            <a:pPr marL="0" indent="0">
              <a:buNone/>
            </a:pPr>
            <a:endParaRPr lang="en-US" sz="2856" dirty="0"/>
          </a:p>
          <a:p>
            <a:pPr marL="0" indent="0">
              <a:buNone/>
            </a:pPr>
            <a:endParaRPr lang="en-US" sz="2856" dirty="0"/>
          </a:p>
          <a:p>
            <a:pPr marL="0" indent="0">
              <a:buNone/>
            </a:pPr>
            <a:endParaRPr lang="en-US" sz="2856" dirty="0"/>
          </a:p>
        </p:txBody>
      </p:sp>
      <p:sp>
        <p:nvSpPr>
          <p:cNvPr id="35" name="Curved Up Arrow 34"/>
          <p:cNvSpPr/>
          <p:nvPr/>
        </p:nvSpPr>
        <p:spPr bwMode="auto">
          <a:xfrm rot="10800000">
            <a:off x="3382753" y="1615529"/>
            <a:ext cx="3704742" cy="838372"/>
          </a:xfrm>
          <a:prstGeom prst="curved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endParaRPr lang="en-US" sz="1836" dirty="0">
              <a:solidFill>
                <a:schemeClr val="tx1"/>
              </a:solidFill>
              <a:latin typeface="Segoe" pitchFamily="34" charset="0"/>
            </a:endParaRPr>
          </a:p>
        </p:txBody>
      </p:sp>
      <p:sp>
        <p:nvSpPr>
          <p:cNvPr id="33" name="Rounded Rectangle 32"/>
          <p:cNvSpPr/>
          <p:nvPr/>
        </p:nvSpPr>
        <p:spPr>
          <a:xfrm>
            <a:off x="9016047" y="3135840"/>
            <a:ext cx="2875527" cy="928199"/>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124326" tIns="62162" rIns="124326" bIns="62162" rtlCol="0" anchor="ctr"/>
          <a:lstStyle/>
          <a:p>
            <a:pPr algn="ctr"/>
            <a:r>
              <a:rPr lang="en-US" sz="1632" b="1" dirty="0">
                <a:solidFill>
                  <a:srgbClr val="000000"/>
                </a:solidFill>
              </a:rPr>
              <a:t>Simultaneous</a:t>
            </a:r>
            <a:r>
              <a:rPr lang="en-US" sz="1632" dirty="0">
                <a:solidFill>
                  <a:srgbClr val="000000"/>
                </a:solidFill>
              </a:rPr>
              <a:t> read/write access on all Cluster Nodes </a:t>
            </a:r>
          </a:p>
        </p:txBody>
      </p:sp>
      <p:sp>
        <p:nvSpPr>
          <p:cNvPr id="39" name="Rounded Rectangle 38"/>
          <p:cNvSpPr/>
          <p:nvPr/>
        </p:nvSpPr>
        <p:spPr>
          <a:xfrm>
            <a:off x="9057735" y="4697519"/>
            <a:ext cx="2792150" cy="903380"/>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124326" tIns="62162" rIns="124326" bIns="62162" rtlCol="0" anchor="ctr"/>
          <a:lstStyle/>
          <a:p>
            <a:pPr algn="ctr"/>
            <a:r>
              <a:rPr lang="en-US" sz="1632" b="1" dirty="0">
                <a:solidFill>
                  <a:srgbClr val="000000"/>
                </a:solidFill>
              </a:rPr>
              <a:t>Server side metadata synchronization </a:t>
            </a:r>
          </a:p>
          <a:p>
            <a:pPr algn="ctr"/>
            <a:r>
              <a:rPr lang="en-US" sz="1632" dirty="0">
                <a:solidFill>
                  <a:srgbClr val="000000"/>
                </a:solidFill>
              </a:rPr>
              <a:t>- Avoids I/O interruptions</a:t>
            </a:r>
          </a:p>
        </p:txBody>
      </p:sp>
      <p:grpSp>
        <p:nvGrpSpPr>
          <p:cNvPr id="45" name="Group 44"/>
          <p:cNvGrpSpPr/>
          <p:nvPr/>
        </p:nvGrpSpPr>
        <p:grpSpPr>
          <a:xfrm>
            <a:off x="4543414" y="6095439"/>
            <a:ext cx="335695" cy="484984"/>
            <a:chOff x="10887367" y="6071403"/>
            <a:chExt cx="335695" cy="484984"/>
          </a:xfrm>
        </p:grpSpPr>
        <p:sp>
          <p:nvSpPr>
            <p:cNvPr id="46" name="Rounded Rectangle 45"/>
            <p:cNvSpPr/>
            <p:nvPr/>
          </p:nvSpPr>
          <p:spPr bwMode="auto">
            <a:xfrm>
              <a:off x="10887367" y="6071403"/>
              <a:ext cx="335695" cy="453348"/>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pic>
          <p:nvPicPr>
            <p:cNvPr id="47" name="Picture 18" descr="Database blue"/>
            <p:cNvPicPr>
              <a:picLocks noChangeAspect="1" noChangeArrowheads="1"/>
            </p:cNvPicPr>
            <p:nvPr/>
          </p:nvPicPr>
          <p:blipFill>
            <a:blip r:embed="rId3" cstate="print"/>
            <a:srcRect/>
            <a:stretch>
              <a:fillRect/>
            </a:stretch>
          </p:blipFill>
          <p:spPr bwMode="auto">
            <a:xfrm>
              <a:off x="10959384" y="6081853"/>
              <a:ext cx="188069" cy="240944"/>
            </a:xfrm>
            <a:prstGeom prst="rect">
              <a:avLst/>
            </a:prstGeom>
            <a:noFill/>
          </p:spPr>
        </p:pic>
        <p:sp>
          <p:nvSpPr>
            <p:cNvPr id="48" name="TextBox 47"/>
            <p:cNvSpPr txBox="1"/>
            <p:nvPr/>
          </p:nvSpPr>
          <p:spPr>
            <a:xfrm>
              <a:off x="10887368" y="6322797"/>
              <a:ext cx="333746" cy="233590"/>
            </a:xfrm>
            <a:prstGeom prst="rect">
              <a:avLst/>
            </a:prstGeom>
          </p:spPr>
          <p:txBody>
            <a:bodyPr wrap="none" rtlCol="0">
              <a:spAutoFit/>
            </a:bodyPr>
            <a:lstStyle/>
            <a:p>
              <a:r>
                <a:rPr lang="en-US" sz="918" dirty="0" smtClean="0"/>
                <a:t>DB</a:t>
              </a:r>
              <a:endParaRPr lang="en-US" sz="2040" dirty="0"/>
            </a:p>
          </p:txBody>
        </p:sp>
      </p:grpSp>
      <p:grpSp>
        <p:nvGrpSpPr>
          <p:cNvPr id="49" name="Group 48"/>
          <p:cNvGrpSpPr/>
          <p:nvPr/>
        </p:nvGrpSpPr>
        <p:grpSpPr>
          <a:xfrm>
            <a:off x="5038332" y="6087623"/>
            <a:ext cx="335695" cy="484984"/>
            <a:chOff x="10887367" y="6071403"/>
            <a:chExt cx="335695" cy="484984"/>
          </a:xfrm>
        </p:grpSpPr>
        <p:sp>
          <p:nvSpPr>
            <p:cNvPr id="50" name="Rounded Rectangle 49"/>
            <p:cNvSpPr/>
            <p:nvPr/>
          </p:nvSpPr>
          <p:spPr bwMode="auto">
            <a:xfrm>
              <a:off x="10887367" y="6071403"/>
              <a:ext cx="335695" cy="453348"/>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pic>
          <p:nvPicPr>
            <p:cNvPr id="51" name="Picture 18" descr="Database blue"/>
            <p:cNvPicPr>
              <a:picLocks noChangeAspect="1" noChangeArrowheads="1"/>
            </p:cNvPicPr>
            <p:nvPr/>
          </p:nvPicPr>
          <p:blipFill>
            <a:blip r:embed="rId3" cstate="print"/>
            <a:srcRect/>
            <a:stretch>
              <a:fillRect/>
            </a:stretch>
          </p:blipFill>
          <p:spPr bwMode="auto">
            <a:xfrm>
              <a:off x="10959384" y="6081853"/>
              <a:ext cx="188069" cy="240944"/>
            </a:xfrm>
            <a:prstGeom prst="rect">
              <a:avLst/>
            </a:prstGeom>
            <a:noFill/>
          </p:spPr>
        </p:pic>
        <p:sp>
          <p:nvSpPr>
            <p:cNvPr id="52" name="TextBox 51"/>
            <p:cNvSpPr txBox="1"/>
            <p:nvPr/>
          </p:nvSpPr>
          <p:spPr>
            <a:xfrm>
              <a:off x="10887368" y="6322797"/>
              <a:ext cx="333746" cy="233590"/>
            </a:xfrm>
            <a:prstGeom prst="rect">
              <a:avLst/>
            </a:prstGeom>
          </p:spPr>
          <p:txBody>
            <a:bodyPr wrap="none" rtlCol="0">
              <a:spAutoFit/>
            </a:bodyPr>
            <a:lstStyle/>
            <a:p>
              <a:r>
                <a:rPr lang="en-US" sz="918" dirty="0" smtClean="0"/>
                <a:t>DB</a:t>
              </a:r>
              <a:endParaRPr lang="en-US" sz="2040" dirty="0"/>
            </a:p>
          </p:txBody>
        </p:sp>
      </p:grpSp>
      <p:grpSp>
        <p:nvGrpSpPr>
          <p:cNvPr id="53" name="Group 52"/>
          <p:cNvGrpSpPr/>
          <p:nvPr/>
        </p:nvGrpSpPr>
        <p:grpSpPr>
          <a:xfrm>
            <a:off x="5523389" y="6079621"/>
            <a:ext cx="335695" cy="484984"/>
            <a:chOff x="10887367" y="6071403"/>
            <a:chExt cx="335695" cy="484984"/>
          </a:xfrm>
        </p:grpSpPr>
        <p:sp>
          <p:nvSpPr>
            <p:cNvPr id="54" name="Rounded Rectangle 53"/>
            <p:cNvSpPr/>
            <p:nvPr/>
          </p:nvSpPr>
          <p:spPr bwMode="auto">
            <a:xfrm>
              <a:off x="10887367" y="6071403"/>
              <a:ext cx="335695" cy="453348"/>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7881">
                <a:defRPr/>
              </a:pPr>
              <a:endParaRPr lang="en-US" sz="1836" dirty="0">
                <a:solidFill>
                  <a:schemeClr val="tx1"/>
                </a:solidFill>
                <a:latin typeface="Segoe" pitchFamily="34" charset="0"/>
              </a:endParaRPr>
            </a:p>
          </p:txBody>
        </p:sp>
        <p:pic>
          <p:nvPicPr>
            <p:cNvPr id="55" name="Picture 18" descr="Database blue"/>
            <p:cNvPicPr>
              <a:picLocks noChangeAspect="1" noChangeArrowheads="1"/>
            </p:cNvPicPr>
            <p:nvPr/>
          </p:nvPicPr>
          <p:blipFill>
            <a:blip r:embed="rId3" cstate="print"/>
            <a:srcRect/>
            <a:stretch>
              <a:fillRect/>
            </a:stretch>
          </p:blipFill>
          <p:spPr bwMode="auto">
            <a:xfrm>
              <a:off x="10959384" y="6081853"/>
              <a:ext cx="188069" cy="240944"/>
            </a:xfrm>
            <a:prstGeom prst="rect">
              <a:avLst/>
            </a:prstGeom>
            <a:noFill/>
          </p:spPr>
        </p:pic>
        <p:sp>
          <p:nvSpPr>
            <p:cNvPr id="56" name="TextBox 55"/>
            <p:cNvSpPr txBox="1"/>
            <p:nvPr/>
          </p:nvSpPr>
          <p:spPr>
            <a:xfrm>
              <a:off x="10887368" y="6322797"/>
              <a:ext cx="333746" cy="233590"/>
            </a:xfrm>
            <a:prstGeom prst="rect">
              <a:avLst/>
            </a:prstGeom>
          </p:spPr>
          <p:txBody>
            <a:bodyPr wrap="none" rtlCol="0">
              <a:spAutoFit/>
            </a:bodyPr>
            <a:lstStyle/>
            <a:p>
              <a:r>
                <a:rPr lang="en-US" sz="918" dirty="0" smtClean="0"/>
                <a:t>DB</a:t>
              </a:r>
              <a:endParaRPr lang="en-US" sz="2040" dirty="0"/>
            </a:p>
          </p:txBody>
        </p:sp>
      </p:grpSp>
      <p:pic>
        <p:nvPicPr>
          <p:cNvPr id="59"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3582569" y="3024043"/>
            <a:ext cx="432376" cy="428182"/>
          </a:xfrm>
          <a:prstGeom prst="rect">
            <a:avLst/>
          </a:prstGeom>
          <a:noFill/>
        </p:spPr>
      </p:pic>
      <p:pic>
        <p:nvPicPr>
          <p:cNvPr id="60"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5288404" y="2994703"/>
            <a:ext cx="432376" cy="428182"/>
          </a:xfrm>
          <a:prstGeom prst="rect">
            <a:avLst/>
          </a:prstGeom>
          <a:noFill/>
        </p:spPr>
      </p:pic>
      <p:pic>
        <p:nvPicPr>
          <p:cNvPr id="61"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7179118" y="2994703"/>
            <a:ext cx="432376" cy="428182"/>
          </a:xfrm>
          <a:prstGeom prst="rect">
            <a:avLst/>
          </a:prstGeom>
          <a:noFill/>
        </p:spPr>
      </p:pic>
    </p:spTree>
    <p:extLst>
      <p:ext uri="{BB962C8B-B14F-4D97-AF65-F5344CB8AC3E}">
        <p14:creationId xmlns:p14="http://schemas.microsoft.com/office/powerpoint/2010/main" val="154383825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sz="6000" dirty="0" smtClean="0"/>
              <a:t>      Cluster Shared Volume data path </a:t>
            </a:r>
            <a:r>
              <a:rPr lang="en-US" sz="5000" dirty="0"/>
              <a:t/>
            </a:r>
            <a:br>
              <a:rPr lang="en-US" sz="5000" dirty="0"/>
            </a:br>
            <a:endParaRPr lang="en-US" sz="4100" dirty="0">
              <a:solidFill>
                <a:schemeClr val="tx2"/>
              </a:solidFill>
            </a:endParaRPr>
          </a:p>
        </p:txBody>
      </p:sp>
      <p:sp>
        <p:nvSpPr>
          <p:cNvPr id="87" name="Rectangle 86"/>
          <p:cNvSpPr/>
          <p:nvPr/>
        </p:nvSpPr>
        <p:spPr>
          <a:xfrm>
            <a:off x="4605931" y="1212849"/>
            <a:ext cx="2902452" cy="4546142"/>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lIns="93399" tIns="46699" rIns="93399" bIns="46699" rtlCol="0" anchor="ctr"/>
          <a:lstStyle/>
          <a:p>
            <a:pPr algn="ctr"/>
            <a:endParaRPr lang="en-US" dirty="0">
              <a:solidFill>
                <a:prstClr val="black"/>
              </a:solidFill>
            </a:endParaRPr>
          </a:p>
        </p:txBody>
      </p:sp>
      <p:pic>
        <p:nvPicPr>
          <p:cNvPr id="88" name="Picture 18" descr="Database blue"/>
          <p:cNvPicPr>
            <a:picLocks noChangeAspect="1" noChangeArrowheads="1"/>
          </p:cNvPicPr>
          <p:nvPr/>
        </p:nvPicPr>
        <p:blipFill>
          <a:blip r:embed="rId2" cstate="print"/>
          <a:srcRect/>
          <a:stretch>
            <a:fillRect/>
          </a:stretch>
        </p:blipFill>
        <p:spPr bwMode="auto">
          <a:xfrm>
            <a:off x="5852663" y="6198808"/>
            <a:ext cx="606751" cy="775300"/>
          </a:xfrm>
          <a:prstGeom prst="rect">
            <a:avLst/>
          </a:prstGeom>
          <a:noFill/>
        </p:spPr>
      </p:pic>
      <p:sp>
        <p:nvSpPr>
          <p:cNvPr id="89" name="Rectangle 88"/>
          <p:cNvSpPr/>
          <p:nvPr/>
        </p:nvSpPr>
        <p:spPr>
          <a:xfrm>
            <a:off x="5774743" y="5342051"/>
            <a:ext cx="779206" cy="310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3399" tIns="46699" rIns="93399" bIns="46699" rtlCol="0" anchor="ctr"/>
          <a:lstStyle/>
          <a:p>
            <a:pPr algn="ctr"/>
            <a:r>
              <a:rPr lang="en-US" sz="900" dirty="0">
                <a:solidFill>
                  <a:prstClr val="white"/>
                </a:solidFill>
              </a:rPr>
              <a:t>Disk</a:t>
            </a:r>
            <a:endParaRPr lang="en-US" dirty="0">
              <a:solidFill>
                <a:prstClr val="white"/>
              </a:solidFill>
            </a:endParaRPr>
          </a:p>
        </p:txBody>
      </p:sp>
      <p:sp>
        <p:nvSpPr>
          <p:cNvPr id="91" name="Rectangle 90"/>
          <p:cNvSpPr/>
          <p:nvPr/>
        </p:nvSpPr>
        <p:spPr>
          <a:xfrm>
            <a:off x="6125387" y="3271002"/>
            <a:ext cx="926625" cy="1590047"/>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3" name="Rectangle 92"/>
          <p:cNvSpPr/>
          <p:nvPr/>
        </p:nvSpPr>
        <p:spPr>
          <a:xfrm>
            <a:off x="6203308" y="3734154"/>
            <a:ext cx="779208" cy="491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prstClr val="white"/>
                </a:solidFill>
              </a:rPr>
              <a:t>NTFS Stack</a:t>
            </a:r>
            <a:endParaRPr lang="en-US" dirty="0">
              <a:solidFill>
                <a:prstClr val="white"/>
              </a:solidFill>
            </a:endParaRPr>
          </a:p>
        </p:txBody>
      </p:sp>
      <p:cxnSp>
        <p:nvCxnSpPr>
          <p:cNvPr id="103" name="Straight Arrow Connector 102"/>
          <p:cNvCxnSpPr>
            <a:stCxn id="89" idx="2"/>
            <a:endCxn id="88" idx="0"/>
          </p:cNvCxnSpPr>
          <p:nvPr/>
        </p:nvCxnSpPr>
        <p:spPr>
          <a:xfrm flipH="1">
            <a:off x="6156038" y="5652920"/>
            <a:ext cx="8307" cy="545888"/>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569398" y="1205790"/>
            <a:ext cx="711893" cy="282650"/>
          </a:xfrm>
          <a:prstGeom prst="rect">
            <a:avLst/>
          </a:prstGeom>
          <a:noFill/>
        </p:spPr>
        <p:txBody>
          <a:bodyPr wrap="none" lIns="93399" tIns="46699" rIns="93399" bIns="46699" rtlCol="0">
            <a:spAutoFit/>
          </a:bodyPr>
          <a:lstStyle/>
          <a:p>
            <a:r>
              <a:rPr lang="en-US" sz="1200" b="1" dirty="0">
                <a:solidFill>
                  <a:prstClr val="black"/>
                </a:solidFill>
              </a:rPr>
              <a:t>Node 2</a:t>
            </a:r>
          </a:p>
        </p:txBody>
      </p:sp>
      <p:sp>
        <p:nvSpPr>
          <p:cNvPr id="105" name="Rectangle 104"/>
          <p:cNvSpPr/>
          <p:nvPr/>
        </p:nvSpPr>
        <p:spPr>
          <a:xfrm>
            <a:off x="1567022" y="1226383"/>
            <a:ext cx="2913150" cy="4538570"/>
          </a:xfrm>
          <a:prstGeom prst="rect">
            <a:avLst/>
          </a:prstGeom>
        </p:spPr>
        <p:style>
          <a:lnRef idx="2">
            <a:schemeClr val="dk1"/>
          </a:lnRef>
          <a:fillRef idx="1">
            <a:schemeClr val="lt1"/>
          </a:fillRef>
          <a:effectRef idx="0">
            <a:schemeClr val="dk1"/>
          </a:effectRef>
          <a:fontRef idx="minor">
            <a:schemeClr val="dk1"/>
          </a:fontRef>
        </p:style>
        <p:txBody>
          <a:bodyPr lIns="93399" tIns="46699" rIns="93399" bIns="46699" rtlCol="0" anchor="ctr"/>
          <a:lstStyle/>
          <a:p>
            <a:pPr algn="ctr"/>
            <a:endParaRPr lang="en-US" dirty="0">
              <a:solidFill>
                <a:prstClr val="black"/>
              </a:solidFill>
            </a:endParaRPr>
          </a:p>
        </p:txBody>
      </p:sp>
      <p:sp>
        <p:nvSpPr>
          <p:cNvPr id="106" name="Rectangle 105"/>
          <p:cNvSpPr/>
          <p:nvPr/>
        </p:nvSpPr>
        <p:spPr>
          <a:xfrm>
            <a:off x="2502071" y="5264334"/>
            <a:ext cx="779206" cy="310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3399" tIns="46699" rIns="93399" bIns="46699" rtlCol="0" anchor="ctr"/>
          <a:lstStyle/>
          <a:p>
            <a:pPr algn="ctr"/>
            <a:r>
              <a:rPr lang="en-US" sz="900" dirty="0">
                <a:solidFill>
                  <a:prstClr val="white"/>
                </a:solidFill>
              </a:rPr>
              <a:t>Disk</a:t>
            </a:r>
            <a:endParaRPr lang="en-US" dirty="0">
              <a:solidFill>
                <a:prstClr val="white"/>
              </a:solidFill>
            </a:endParaRPr>
          </a:p>
        </p:txBody>
      </p:sp>
      <p:sp>
        <p:nvSpPr>
          <p:cNvPr id="115" name="TextBox 114"/>
          <p:cNvSpPr txBox="1"/>
          <p:nvPr/>
        </p:nvSpPr>
        <p:spPr>
          <a:xfrm>
            <a:off x="1530034" y="1231901"/>
            <a:ext cx="711893" cy="282650"/>
          </a:xfrm>
          <a:prstGeom prst="rect">
            <a:avLst/>
          </a:prstGeom>
          <a:noFill/>
        </p:spPr>
        <p:txBody>
          <a:bodyPr wrap="none" lIns="93399" tIns="46699" rIns="93399" bIns="46699" rtlCol="0">
            <a:spAutoFit/>
          </a:bodyPr>
          <a:lstStyle/>
          <a:p>
            <a:r>
              <a:rPr lang="en-US" sz="1200" b="1" dirty="0">
                <a:solidFill>
                  <a:prstClr val="black"/>
                </a:solidFill>
              </a:rPr>
              <a:t>Node 1</a:t>
            </a:r>
          </a:p>
        </p:txBody>
      </p:sp>
      <p:sp>
        <p:nvSpPr>
          <p:cNvPr id="116" name="Rectangle 115"/>
          <p:cNvSpPr/>
          <p:nvPr/>
        </p:nvSpPr>
        <p:spPr>
          <a:xfrm>
            <a:off x="7644840" y="1212849"/>
            <a:ext cx="2883067" cy="453038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3399" tIns="46699" rIns="93399" bIns="46699" rtlCol="0" anchor="ctr"/>
          <a:lstStyle/>
          <a:p>
            <a:pPr algn="ctr"/>
            <a:endParaRPr lang="en-US" dirty="0">
              <a:solidFill>
                <a:prstClr val="black"/>
              </a:solidFill>
            </a:endParaRPr>
          </a:p>
        </p:txBody>
      </p:sp>
      <p:sp>
        <p:nvSpPr>
          <p:cNvPr id="125" name="TextBox 124"/>
          <p:cNvSpPr txBox="1"/>
          <p:nvPr/>
        </p:nvSpPr>
        <p:spPr>
          <a:xfrm>
            <a:off x="7614637" y="1196553"/>
            <a:ext cx="711893" cy="282650"/>
          </a:xfrm>
          <a:prstGeom prst="rect">
            <a:avLst/>
          </a:prstGeom>
          <a:noFill/>
        </p:spPr>
        <p:txBody>
          <a:bodyPr wrap="none" lIns="93399" tIns="46699" rIns="93399" bIns="46699" rtlCol="0">
            <a:spAutoFit/>
          </a:bodyPr>
          <a:lstStyle/>
          <a:p>
            <a:r>
              <a:rPr lang="en-US" sz="1200" b="1" dirty="0">
                <a:solidFill>
                  <a:prstClr val="black"/>
                </a:solidFill>
              </a:rPr>
              <a:t>Node 3</a:t>
            </a:r>
          </a:p>
        </p:txBody>
      </p:sp>
      <p:cxnSp>
        <p:nvCxnSpPr>
          <p:cNvPr id="126" name="Shape 164"/>
          <p:cNvCxnSpPr>
            <a:endCxn id="88" idx="3"/>
          </p:cNvCxnSpPr>
          <p:nvPr/>
        </p:nvCxnSpPr>
        <p:spPr>
          <a:xfrm rot="5400000">
            <a:off x="6852880" y="5210091"/>
            <a:ext cx="982901" cy="1769831"/>
          </a:xfrm>
          <a:prstGeom prst="bentConnector2">
            <a:avLst/>
          </a:prstGeom>
          <a:ln w="28575">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hape 167"/>
          <p:cNvCxnSpPr>
            <a:endCxn id="88" idx="1"/>
          </p:cNvCxnSpPr>
          <p:nvPr/>
        </p:nvCxnSpPr>
        <p:spPr>
          <a:xfrm>
            <a:off x="2891677" y="5603558"/>
            <a:ext cx="2960986" cy="982900"/>
          </a:xfrm>
          <a:prstGeom prst="bentConnector3">
            <a:avLst>
              <a:gd name="adj1" fmla="val 138"/>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1" name="Group 130"/>
          <p:cNvGrpSpPr/>
          <p:nvPr/>
        </p:nvGrpSpPr>
        <p:grpSpPr>
          <a:xfrm>
            <a:off x="2424151" y="2699399"/>
            <a:ext cx="935049" cy="1603701"/>
            <a:chOff x="990600" y="2802924"/>
            <a:chExt cx="914400" cy="1572399"/>
          </a:xfrm>
        </p:grpSpPr>
        <p:sp>
          <p:nvSpPr>
            <p:cNvPr id="132" name="Rectangle 131"/>
            <p:cNvSpPr/>
            <p:nvPr/>
          </p:nvSpPr>
          <p:spPr>
            <a:xfrm>
              <a:off x="1081812" y="3288590"/>
              <a:ext cx="762000" cy="6894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CSV Proxy File </a:t>
              </a:r>
              <a:r>
                <a:rPr lang="en-US" sz="900" dirty="0" smtClean="0">
                  <a:solidFill>
                    <a:schemeClr val="tx1"/>
                  </a:solidFill>
                </a:rPr>
                <a:t>System</a:t>
              </a:r>
            </a:p>
            <a:p>
              <a:pPr algn="ctr"/>
              <a:r>
                <a:rPr lang="en-US" sz="900" dirty="0" smtClean="0">
                  <a:solidFill>
                    <a:schemeClr val="tx1"/>
                  </a:solidFill>
                </a:rPr>
                <a:t>Stack</a:t>
              </a:r>
              <a:endParaRPr lang="en-US" sz="900" dirty="0">
                <a:solidFill>
                  <a:schemeClr val="tx1"/>
                </a:solidFill>
              </a:endParaRPr>
            </a:p>
          </p:txBody>
        </p:sp>
        <p:sp>
          <p:nvSpPr>
            <p:cNvPr id="133" name="Rectangle 132"/>
            <p:cNvSpPr/>
            <p:nvPr/>
          </p:nvSpPr>
          <p:spPr>
            <a:xfrm>
              <a:off x="990600" y="2802924"/>
              <a:ext cx="914400" cy="1572399"/>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cxnSp>
        <p:nvCxnSpPr>
          <p:cNvPr id="134" name="Straight Arrow Connector 133"/>
          <p:cNvCxnSpPr/>
          <p:nvPr/>
        </p:nvCxnSpPr>
        <p:spPr>
          <a:xfrm flipH="1">
            <a:off x="2891677" y="1963776"/>
            <a:ext cx="2" cy="765342"/>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8365704" y="6069857"/>
            <a:ext cx="1928442" cy="439586"/>
          </a:xfrm>
          <a:prstGeom prst="rect">
            <a:avLst/>
          </a:prstGeom>
          <a:noFill/>
        </p:spPr>
        <p:txBody>
          <a:bodyPr wrap="square" lIns="93399" tIns="46699" rIns="93399" bIns="46699" rtlCol="0">
            <a:spAutoFit/>
          </a:bodyPr>
          <a:lstStyle/>
          <a:p>
            <a:r>
              <a:rPr lang="en-US" sz="1100" b="1" dirty="0"/>
              <a:t>Storage Connection Broken or  not present</a:t>
            </a:r>
          </a:p>
        </p:txBody>
      </p:sp>
      <p:pic>
        <p:nvPicPr>
          <p:cNvPr id="137" name="Picture 20" descr="D:\Pennie's documents\MS Image\NEWFeb15\Windows_Vista_Icons_ for_Marketing_use\Error.png"/>
          <p:cNvPicPr>
            <a:picLocks noChangeAspect="1" noChangeArrowheads="1"/>
          </p:cNvPicPr>
          <p:nvPr/>
        </p:nvPicPr>
        <p:blipFill>
          <a:blip r:embed="rId3" cstate="print"/>
          <a:srcRect/>
          <a:stretch>
            <a:fillRect/>
          </a:stretch>
        </p:blipFill>
        <p:spPr bwMode="auto">
          <a:xfrm>
            <a:off x="8042868" y="6007895"/>
            <a:ext cx="389604" cy="388585"/>
          </a:xfrm>
          <a:prstGeom prst="rect">
            <a:avLst/>
          </a:prstGeom>
          <a:noFill/>
        </p:spPr>
      </p:pic>
      <p:sp>
        <p:nvSpPr>
          <p:cNvPr id="138" name="TextBox 137"/>
          <p:cNvSpPr txBox="1"/>
          <p:nvPr/>
        </p:nvSpPr>
        <p:spPr>
          <a:xfrm>
            <a:off x="5953649" y="1227027"/>
            <a:ext cx="1552201" cy="278976"/>
          </a:xfrm>
          <a:prstGeom prst="rect">
            <a:avLst/>
          </a:prstGeom>
          <a:solidFill>
            <a:srgbClr val="FFFF00"/>
          </a:solidFill>
        </p:spPr>
        <p:txBody>
          <a:bodyPr wrap="none" lIns="93399" tIns="46699" rIns="93399" bIns="46699" rtlCol="0">
            <a:spAutoFit/>
          </a:bodyPr>
          <a:lstStyle/>
          <a:p>
            <a:r>
              <a:rPr lang="en-US" sz="1200" b="1" i="1" dirty="0">
                <a:solidFill>
                  <a:prstClr val="black"/>
                </a:solidFill>
              </a:rPr>
              <a:t>Coordination Node</a:t>
            </a:r>
          </a:p>
        </p:txBody>
      </p:sp>
      <p:sp>
        <p:nvSpPr>
          <p:cNvPr id="142" name="Rectangle 141"/>
          <p:cNvSpPr/>
          <p:nvPr/>
        </p:nvSpPr>
        <p:spPr>
          <a:xfrm>
            <a:off x="5145657" y="3269342"/>
            <a:ext cx="892929" cy="1590047"/>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7" name="Rectangle 146"/>
          <p:cNvSpPr/>
          <p:nvPr/>
        </p:nvSpPr>
        <p:spPr>
          <a:xfrm>
            <a:off x="8891572" y="2683037"/>
            <a:ext cx="935049" cy="1603701"/>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8" name="Elbow Connector 147"/>
          <p:cNvCxnSpPr>
            <a:stCxn id="89" idx="3"/>
          </p:cNvCxnSpPr>
          <p:nvPr/>
        </p:nvCxnSpPr>
        <p:spPr>
          <a:xfrm flipV="1">
            <a:off x="6553950" y="4225826"/>
            <a:ext cx="2805146" cy="1271660"/>
          </a:xfrm>
          <a:prstGeom prst="bentConnector2">
            <a:avLst/>
          </a:prstGeom>
          <a:ln w="28575">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60" idx="2"/>
          </p:cNvCxnSpPr>
          <p:nvPr/>
        </p:nvCxnSpPr>
        <p:spPr>
          <a:xfrm>
            <a:off x="5573228" y="2013131"/>
            <a:ext cx="0" cy="1247817"/>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a:off x="9344481" y="1948787"/>
            <a:ext cx="3" cy="765342"/>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42" idx="2"/>
            <a:endCxn id="89" idx="0"/>
          </p:cNvCxnSpPr>
          <p:nvPr/>
        </p:nvCxnSpPr>
        <p:spPr>
          <a:xfrm>
            <a:off x="5592122" y="4859389"/>
            <a:ext cx="572224" cy="48266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33" idx="2"/>
            <a:endCxn id="106" idx="0"/>
          </p:cNvCxnSpPr>
          <p:nvPr/>
        </p:nvCxnSpPr>
        <p:spPr>
          <a:xfrm>
            <a:off x="2891674" y="4303097"/>
            <a:ext cx="0" cy="96123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583375" y="6548682"/>
            <a:ext cx="1268165" cy="266939"/>
          </a:xfrm>
          <a:prstGeom prst="rect">
            <a:avLst/>
          </a:prstGeom>
          <a:noFill/>
        </p:spPr>
        <p:txBody>
          <a:bodyPr wrap="square" lIns="93399" tIns="46699" rIns="93399" bIns="46699" rtlCol="0">
            <a:spAutoFit/>
          </a:bodyPr>
          <a:lstStyle/>
          <a:p>
            <a:pPr algn="r"/>
            <a:r>
              <a:rPr lang="en-US" sz="1100" dirty="0"/>
              <a:t>Shared Storage</a:t>
            </a:r>
          </a:p>
        </p:txBody>
      </p:sp>
      <p:sp>
        <p:nvSpPr>
          <p:cNvPr id="161" name="TextBox 160"/>
          <p:cNvSpPr txBox="1"/>
          <p:nvPr/>
        </p:nvSpPr>
        <p:spPr>
          <a:xfrm>
            <a:off x="7937677" y="5137255"/>
            <a:ext cx="1052246" cy="282635"/>
          </a:xfrm>
          <a:prstGeom prst="rect">
            <a:avLst/>
          </a:prstGeom>
          <a:noFill/>
        </p:spPr>
        <p:txBody>
          <a:bodyPr wrap="none" lIns="93399" tIns="46699" rIns="93399" bIns="46699" rtlCol="0">
            <a:spAutoFit/>
          </a:bodyPr>
          <a:lstStyle/>
          <a:p>
            <a:r>
              <a:rPr lang="en-US" sz="1200" dirty="0"/>
              <a:t>LBFO/RDMA</a:t>
            </a:r>
          </a:p>
        </p:txBody>
      </p:sp>
      <p:pic>
        <p:nvPicPr>
          <p:cNvPr id="79"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2572257" y="1345059"/>
            <a:ext cx="638834" cy="655165"/>
          </a:xfrm>
          <a:prstGeom prst="rect">
            <a:avLst/>
          </a:prstGeom>
          <a:noFill/>
        </p:spPr>
      </p:pic>
      <p:pic>
        <p:nvPicPr>
          <p:cNvPr id="60"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5253811" y="1357966"/>
            <a:ext cx="638834" cy="655165"/>
          </a:xfrm>
          <a:prstGeom prst="rect">
            <a:avLst/>
          </a:prstGeom>
          <a:noFill/>
        </p:spPr>
      </p:pic>
      <p:pic>
        <p:nvPicPr>
          <p:cNvPr id="61"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9039678" y="1332011"/>
            <a:ext cx="638834" cy="655165"/>
          </a:xfrm>
          <a:prstGeom prst="rect">
            <a:avLst/>
          </a:prstGeom>
          <a:noFill/>
        </p:spPr>
      </p:pic>
      <p:sp>
        <p:nvSpPr>
          <p:cNvPr id="67" name="Rectangle 66"/>
          <p:cNvSpPr/>
          <p:nvPr/>
        </p:nvSpPr>
        <p:spPr>
          <a:xfrm>
            <a:off x="5217457" y="3708604"/>
            <a:ext cx="779208" cy="7031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CSV Proxy File </a:t>
            </a:r>
            <a:r>
              <a:rPr lang="en-US" sz="900" dirty="0" smtClean="0">
                <a:solidFill>
                  <a:schemeClr val="tx1"/>
                </a:solidFill>
              </a:rPr>
              <a:t>System</a:t>
            </a:r>
          </a:p>
          <a:p>
            <a:pPr algn="ctr"/>
            <a:r>
              <a:rPr lang="en-US" sz="900" dirty="0" smtClean="0">
                <a:solidFill>
                  <a:schemeClr val="tx1"/>
                </a:solidFill>
              </a:rPr>
              <a:t>Stack</a:t>
            </a:r>
            <a:endParaRPr lang="en-US" sz="900" dirty="0">
              <a:solidFill>
                <a:schemeClr val="tx1"/>
              </a:solidFill>
            </a:endParaRPr>
          </a:p>
        </p:txBody>
      </p:sp>
      <p:sp>
        <p:nvSpPr>
          <p:cNvPr id="68" name="Rectangle 67"/>
          <p:cNvSpPr/>
          <p:nvPr/>
        </p:nvSpPr>
        <p:spPr>
          <a:xfrm>
            <a:off x="8969491" y="3072749"/>
            <a:ext cx="779208" cy="7031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CSV Proxy File </a:t>
            </a:r>
            <a:r>
              <a:rPr lang="en-US" sz="900" dirty="0" smtClean="0">
                <a:solidFill>
                  <a:schemeClr val="tx1"/>
                </a:solidFill>
              </a:rPr>
              <a:t>System</a:t>
            </a:r>
          </a:p>
          <a:p>
            <a:pPr algn="ctr"/>
            <a:r>
              <a:rPr lang="en-US" sz="900" dirty="0" smtClean="0">
                <a:solidFill>
                  <a:schemeClr val="tx1"/>
                </a:solidFill>
              </a:rPr>
              <a:t>Stack</a:t>
            </a:r>
            <a:endParaRPr lang="en-US" sz="900" dirty="0">
              <a:solidFill>
                <a:schemeClr val="tx1"/>
              </a:solidFill>
            </a:endParaRPr>
          </a:p>
        </p:txBody>
      </p:sp>
      <p:sp>
        <p:nvSpPr>
          <p:cNvPr id="4" name="TextBox 3"/>
          <p:cNvSpPr txBox="1"/>
          <p:nvPr/>
        </p:nvSpPr>
        <p:spPr>
          <a:xfrm>
            <a:off x="7914417" y="5088856"/>
            <a:ext cx="1055074"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bg1"/>
                </a:solidFill>
              </a:rPr>
              <a:t>SMB 3.0</a:t>
            </a:r>
          </a:p>
        </p:txBody>
      </p:sp>
      <p:sp>
        <p:nvSpPr>
          <p:cNvPr id="159" name="Rectangle 158"/>
          <p:cNvSpPr/>
          <p:nvPr/>
        </p:nvSpPr>
        <p:spPr>
          <a:xfrm>
            <a:off x="2424151" y="2249743"/>
            <a:ext cx="7402470" cy="289264"/>
          </a:xfrm>
          <a:prstGeom prst="rect">
            <a:avLst/>
          </a:prstGeom>
        </p:spPr>
        <p:style>
          <a:lnRef idx="2">
            <a:schemeClr val="dk1">
              <a:shade val="50000"/>
            </a:schemeClr>
          </a:lnRef>
          <a:fillRef idx="1">
            <a:schemeClr val="dk1"/>
          </a:fillRef>
          <a:effectRef idx="0">
            <a:schemeClr val="dk1"/>
          </a:effectRef>
          <a:fontRef idx="minor">
            <a:schemeClr val="lt1"/>
          </a:fontRef>
        </p:style>
        <p:txBody>
          <a:bodyPr lIns="93399" tIns="46699" rIns="93399" bIns="46699" rtlCol="0" anchor="ctr"/>
          <a:lstStyle/>
          <a:p>
            <a:pPr algn="ctr"/>
            <a:r>
              <a:rPr lang="en-US" sz="1500" dirty="0" smtClean="0">
                <a:solidFill>
                  <a:prstClr val="white"/>
                </a:solidFill>
              </a:rPr>
              <a:t>Cluster Shared Volume File System (CSVFS)</a:t>
            </a:r>
            <a:endParaRPr lang="en-US" sz="1500" dirty="0">
              <a:solidFill>
                <a:prstClr val="white"/>
              </a:solidFill>
            </a:endParaRPr>
          </a:p>
        </p:txBody>
      </p:sp>
    </p:spTree>
    <p:extLst>
      <p:ext uri="{BB962C8B-B14F-4D97-AF65-F5344CB8AC3E}">
        <p14:creationId xmlns:p14="http://schemas.microsoft.com/office/powerpoint/2010/main" val="305549687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sz="6000" dirty="0" smtClean="0"/>
              <a:t>  Cluster Shared Volume metadata path </a:t>
            </a:r>
            <a:r>
              <a:rPr lang="en-US" sz="5000" dirty="0"/>
              <a:t/>
            </a:r>
            <a:br>
              <a:rPr lang="en-US" sz="5000" dirty="0"/>
            </a:br>
            <a:endParaRPr lang="en-US" sz="4100" dirty="0">
              <a:solidFill>
                <a:schemeClr val="tx2"/>
              </a:solidFill>
            </a:endParaRPr>
          </a:p>
        </p:txBody>
      </p:sp>
      <p:sp>
        <p:nvSpPr>
          <p:cNvPr id="87" name="Rectangle 86"/>
          <p:cNvSpPr/>
          <p:nvPr/>
        </p:nvSpPr>
        <p:spPr>
          <a:xfrm>
            <a:off x="4605931" y="1212849"/>
            <a:ext cx="2902452" cy="4546142"/>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lIns="93399" tIns="46699" rIns="93399" bIns="46699" rtlCol="0" anchor="ctr"/>
          <a:lstStyle/>
          <a:p>
            <a:pPr algn="ctr"/>
            <a:endParaRPr lang="en-US" dirty="0">
              <a:solidFill>
                <a:prstClr val="black"/>
              </a:solidFill>
            </a:endParaRPr>
          </a:p>
        </p:txBody>
      </p:sp>
      <p:pic>
        <p:nvPicPr>
          <p:cNvPr id="88" name="Picture 18" descr="Database blue"/>
          <p:cNvPicPr>
            <a:picLocks noChangeAspect="1" noChangeArrowheads="1"/>
          </p:cNvPicPr>
          <p:nvPr/>
        </p:nvPicPr>
        <p:blipFill>
          <a:blip r:embed="rId2" cstate="print"/>
          <a:srcRect/>
          <a:stretch>
            <a:fillRect/>
          </a:stretch>
        </p:blipFill>
        <p:spPr bwMode="auto">
          <a:xfrm>
            <a:off x="5852663" y="6198808"/>
            <a:ext cx="606751" cy="775300"/>
          </a:xfrm>
          <a:prstGeom prst="rect">
            <a:avLst/>
          </a:prstGeom>
          <a:noFill/>
        </p:spPr>
      </p:pic>
      <p:sp>
        <p:nvSpPr>
          <p:cNvPr id="89" name="Rectangle 88"/>
          <p:cNvSpPr/>
          <p:nvPr/>
        </p:nvSpPr>
        <p:spPr>
          <a:xfrm>
            <a:off x="5774743" y="5342051"/>
            <a:ext cx="779206" cy="310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3399" tIns="46699" rIns="93399" bIns="46699" rtlCol="0" anchor="ctr"/>
          <a:lstStyle/>
          <a:p>
            <a:pPr algn="ctr"/>
            <a:r>
              <a:rPr lang="en-US" sz="900" dirty="0">
                <a:solidFill>
                  <a:prstClr val="white"/>
                </a:solidFill>
              </a:rPr>
              <a:t>Disk</a:t>
            </a:r>
            <a:endParaRPr lang="en-US" dirty="0">
              <a:solidFill>
                <a:prstClr val="white"/>
              </a:solidFill>
            </a:endParaRPr>
          </a:p>
        </p:txBody>
      </p:sp>
      <p:sp>
        <p:nvSpPr>
          <p:cNvPr id="91" name="Rectangle 90"/>
          <p:cNvSpPr/>
          <p:nvPr/>
        </p:nvSpPr>
        <p:spPr>
          <a:xfrm>
            <a:off x="6125387" y="3271002"/>
            <a:ext cx="926625" cy="1590047"/>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3" name="Rectangle 92"/>
          <p:cNvSpPr/>
          <p:nvPr/>
        </p:nvSpPr>
        <p:spPr>
          <a:xfrm>
            <a:off x="6203308" y="3734154"/>
            <a:ext cx="779208" cy="491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prstClr val="white"/>
                </a:solidFill>
              </a:rPr>
              <a:t>NTFS Stack</a:t>
            </a:r>
            <a:endParaRPr lang="en-US" dirty="0">
              <a:solidFill>
                <a:prstClr val="white"/>
              </a:solidFill>
            </a:endParaRPr>
          </a:p>
        </p:txBody>
      </p:sp>
      <p:sp>
        <p:nvSpPr>
          <p:cNvPr id="104" name="TextBox 103"/>
          <p:cNvSpPr txBox="1"/>
          <p:nvPr/>
        </p:nvSpPr>
        <p:spPr>
          <a:xfrm>
            <a:off x="4569398" y="1205790"/>
            <a:ext cx="711893" cy="282650"/>
          </a:xfrm>
          <a:prstGeom prst="rect">
            <a:avLst/>
          </a:prstGeom>
          <a:noFill/>
        </p:spPr>
        <p:txBody>
          <a:bodyPr wrap="none" lIns="93399" tIns="46699" rIns="93399" bIns="46699" rtlCol="0">
            <a:spAutoFit/>
          </a:bodyPr>
          <a:lstStyle/>
          <a:p>
            <a:r>
              <a:rPr lang="en-US" sz="1200" b="1" dirty="0">
                <a:solidFill>
                  <a:prstClr val="black"/>
                </a:solidFill>
              </a:rPr>
              <a:t>Node 2</a:t>
            </a:r>
          </a:p>
        </p:txBody>
      </p:sp>
      <p:sp>
        <p:nvSpPr>
          <p:cNvPr id="105" name="Rectangle 104"/>
          <p:cNvSpPr/>
          <p:nvPr/>
        </p:nvSpPr>
        <p:spPr>
          <a:xfrm>
            <a:off x="1567022" y="1226383"/>
            <a:ext cx="2913150" cy="4538570"/>
          </a:xfrm>
          <a:prstGeom prst="rect">
            <a:avLst/>
          </a:prstGeom>
        </p:spPr>
        <p:style>
          <a:lnRef idx="2">
            <a:schemeClr val="dk1"/>
          </a:lnRef>
          <a:fillRef idx="1">
            <a:schemeClr val="lt1"/>
          </a:fillRef>
          <a:effectRef idx="0">
            <a:schemeClr val="dk1"/>
          </a:effectRef>
          <a:fontRef idx="minor">
            <a:schemeClr val="dk1"/>
          </a:fontRef>
        </p:style>
        <p:txBody>
          <a:bodyPr lIns="93399" tIns="46699" rIns="93399" bIns="46699" rtlCol="0" anchor="ctr"/>
          <a:lstStyle/>
          <a:p>
            <a:pPr algn="ctr"/>
            <a:endParaRPr lang="en-US" dirty="0">
              <a:solidFill>
                <a:prstClr val="black"/>
              </a:solidFill>
            </a:endParaRPr>
          </a:p>
        </p:txBody>
      </p:sp>
      <p:sp>
        <p:nvSpPr>
          <p:cNvPr id="106" name="Rectangle 105"/>
          <p:cNvSpPr/>
          <p:nvPr/>
        </p:nvSpPr>
        <p:spPr>
          <a:xfrm>
            <a:off x="2502071" y="5264334"/>
            <a:ext cx="779206" cy="310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3399" tIns="46699" rIns="93399" bIns="46699" rtlCol="0" anchor="ctr"/>
          <a:lstStyle/>
          <a:p>
            <a:pPr algn="ctr"/>
            <a:r>
              <a:rPr lang="en-US" sz="900" dirty="0">
                <a:solidFill>
                  <a:prstClr val="white"/>
                </a:solidFill>
              </a:rPr>
              <a:t>Disk</a:t>
            </a:r>
            <a:endParaRPr lang="en-US" dirty="0">
              <a:solidFill>
                <a:prstClr val="white"/>
              </a:solidFill>
            </a:endParaRPr>
          </a:p>
        </p:txBody>
      </p:sp>
      <p:sp>
        <p:nvSpPr>
          <p:cNvPr id="115" name="TextBox 114"/>
          <p:cNvSpPr txBox="1"/>
          <p:nvPr/>
        </p:nvSpPr>
        <p:spPr>
          <a:xfrm>
            <a:off x="1530034" y="1231901"/>
            <a:ext cx="711893" cy="282650"/>
          </a:xfrm>
          <a:prstGeom prst="rect">
            <a:avLst/>
          </a:prstGeom>
          <a:noFill/>
        </p:spPr>
        <p:txBody>
          <a:bodyPr wrap="none" lIns="93399" tIns="46699" rIns="93399" bIns="46699" rtlCol="0">
            <a:spAutoFit/>
          </a:bodyPr>
          <a:lstStyle/>
          <a:p>
            <a:r>
              <a:rPr lang="en-US" sz="1200" b="1" dirty="0">
                <a:solidFill>
                  <a:prstClr val="black"/>
                </a:solidFill>
              </a:rPr>
              <a:t>Node 1</a:t>
            </a:r>
          </a:p>
        </p:txBody>
      </p:sp>
      <p:sp>
        <p:nvSpPr>
          <p:cNvPr id="116" name="Rectangle 115"/>
          <p:cNvSpPr/>
          <p:nvPr/>
        </p:nvSpPr>
        <p:spPr>
          <a:xfrm>
            <a:off x="7644840" y="1212849"/>
            <a:ext cx="2883067" cy="453038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3399" tIns="46699" rIns="93399" bIns="46699" rtlCol="0" anchor="ctr"/>
          <a:lstStyle/>
          <a:p>
            <a:pPr algn="ctr"/>
            <a:endParaRPr lang="en-US" dirty="0">
              <a:solidFill>
                <a:prstClr val="black"/>
              </a:solidFill>
            </a:endParaRPr>
          </a:p>
        </p:txBody>
      </p:sp>
      <p:sp>
        <p:nvSpPr>
          <p:cNvPr id="125" name="TextBox 124"/>
          <p:cNvSpPr txBox="1"/>
          <p:nvPr/>
        </p:nvSpPr>
        <p:spPr>
          <a:xfrm>
            <a:off x="7614637" y="1196553"/>
            <a:ext cx="711893" cy="282650"/>
          </a:xfrm>
          <a:prstGeom prst="rect">
            <a:avLst/>
          </a:prstGeom>
          <a:noFill/>
        </p:spPr>
        <p:txBody>
          <a:bodyPr wrap="none" lIns="93399" tIns="46699" rIns="93399" bIns="46699" rtlCol="0">
            <a:spAutoFit/>
          </a:bodyPr>
          <a:lstStyle/>
          <a:p>
            <a:r>
              <a:rPr lang="en-US" sz="1200" b="1" dirty="0">
                <a:solidFill>
                  <a:prstClr val="black"/>
                </a:solidFill>
              </a:rPr>
              <a:t>Node 3</a:t>
            </a:r>
          </a:p>
        </p:txBody>
      </p:sp>
      <p:cxnSp>
        <p:nvCxnSpPr>
          <p:cNvPr id="126" name="Shape 164"/>
          <p:cNvCxnSpPr>
            <a:endCxn id="88" idx="3"/>
          </p:cNvCxnSpPr>
          <p:nvPr/>
        </p:nvCxnSpPr>
        <p:spPr>
          <a:xfrm rot="5400000">
            <a:off x="6852880" y="5210091"/>
            <a:ext cx="982901" cy="1769831"/>
          </a:xfrm>
          <a:prstGeom prst="bentConnector2">
            <a:avLst/>
          </a:prstGeom>
          <a:ln w="28575">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1" name="Group 130"/>
          <p:cNvGrpSpPr/>
          <p:nvPr/>
        </p:nvGrpSpPr>
        <p:grpSpPr>
          <a:xfrm>
            <a:off x="2424151" y="2699399"/>
            <a:ext cx="935049" cy="1603701"/>
            <a:chOff x="990600" y="2802924"/>
            <a:chExt cx="914400" cy="1572399"/>
          </a:xfrm>
        </p:grpSpPr>
        <p:sp>
          <p:nvSpPr>
            <p:cNvPr id="132" name="Rectangle 131"/>
            <p:cNvSpPr/>
            <p:nvPr/>
          </p:nvSpPr>
          <p:spPr>
            <a:xfrm>
              <a:off x="1081812" y="3288590"/>
              <a:ext cx="762000" cy="6894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CSV Proxy File </a:t>
              </a:r>
              <a:r>
                <a:rPr lang="en-US" sz="900" dirty="0" smtClean="0">
                  <a:solidFill>
                    <a:schemeClr val="tx1"/>
                  </a:solidFill>
                </a:rPr>
                <a:t>System</a:t>
              </a:r>
            </a:p>
            <a:p>
              <a:pPr algn="ctr"/>
              <a:r>
                <a:rPr lang="en-US" sz="900" dirty="0" smtClean="0">
                  <a:solidFill>
                    <a:schemeClr val="tx1"/>
                  </a:solidFill>
                </a:rPr>
                <a:t>Stack</a:t>
              </a:r>
              <a:endParaRPr lang="en-US" sz="900" dirty="0">
                <a:solidFill>
                  <a:schemeClr val="tx1"/>
                </a:solidFill>
              </a:endParaRPr>
            </a:p>
          </p:txBody>
        </p:sp>
        <p:sp>
          <p:nvSpPr>
            <p:cNvPr id="133" name="Rectangle 132"/>
            <p:cNvSpPr/>
            <p:nvPr/>
          </p:nvSpPr>
          <p:spPr>
            <a:xfrm>
              <a:off x="990600" y="2802924"/>
              <a:ext cx="914400" cy="1572399"/>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5" name="TextBox 134"/>
          <p:cNvSpPr txBox="1"/>
          <p:nvPr/>
        </p:nvSpPr>
        <p:spPr>
          <a:xfrm>
            <a:off x="8365704" y="6069857"/>
            <a:ext cx="1928442" cy="439586"/>
          </a:xfrm>
          <a:prstGeom prst="rect">
            <a:avLst/>
          </a:prstGeom>
          <a:noFill/>
        </p:spPr>
        <p:txBody>
          <a:bodyPr wrap="square" lIns="93399" tIns="46699" rIns="93399" bIns="46699" rtlCol="0">
            <a:spAutoFit/>
          </a:bodyPr>
          <a:lstStyle/>
          <a:p>
            <a:r>
              <a:rPr lang="en-US" sz="1100" b="1" dirty="0"/>
              <a:t>Storage Connection Broken or  not present</a:t>
            </a:r>
          </a:p>
        </p:txBody>
      </p:sp>
      <p:pic>
        <p:nvPicPr>
          <p:cNvPr id="137" name="Picture 20" descr="D:\Pennie's documents\MS Image\NEWFeb15\Windows_Vista_Icons_ for_Marketing_use\Error.png"/>
          <p:cNvPicPr>
            <a:picLocks noChangeAspect="1" noChangeArrowheads="1"/>
          </p:cNvPicPr>
          <p:nvPr/>
        </p:nvPicPr>
        <p:blipFill>
          <a:blip r:embed="rId3" cstate="print"/>
          <a:srcRect/>
          <a:stretch>
            <a:fillRect/>
          </a:stretch>
        </p:blipFill>
        <p:spPr bwMode="auto">
          <a:xfrm>
            <a:off x="8042868" y="6007895"/>
            <a:ext cx="389604" cy="388585"/>
          </a:xfrm>
          <a:prstGeom prst="rect">
            <a:avLst/>
          </a:prstGeom>
          <a:noFill/>
        </p:spPr>
      </p:pic>
      <p:sp>
        <p:nvSpPr>
          <p:cNvPr id="138" name="TextBox 137"/>
          <p:cNvSpPr txBox="1"/>
          <p:nvPr/>
        </p:nvSpPr>
        <p:spPr>
          <a:xfrm>
            <a:off x="5953649" y="1227027"/>
            <a:ext cx="1552201" cy="278976"/>
          </a:xfrm>
          <a:prstGeom prst="rect">
            <a:avLst/>
          </a:prstGeom>
          <a:solidFill>
            <a:srgbClr val="FFFF00"/>
          </a:solidFill>
        </p:spPr>
        <p:txBody>
          <a:bodyPr wrap="none" lIns="93399" tIns="46699" rIns="93399" bIns="46699" rtlCol="0">
            <a:spAutoFit/>
          </a:bodyPr>
          <a:lstStyle/>
          <a:p>
            <a:r>
              <a:rPr lang="en-US" sz="1200" b="1" i="1" dirty="0">
                <a:solidFill>
                  <a:prstClr val="black"/>
                </a:solidFill>
              </a:rPr>
              <a:t>Coordination Node</a:t>
            </a:r>
          </a:p>
        </p:txBody>
      </p:sp>
      <p:sp>
        <p:nvSpPr>
          <p:cNvPr id="142" name="Rectangle 141"/>
          <p:cNvSpPr/>
          <p:nvPr/>
        </p:nvSpPr>
        <p:spPr>
          <a:xfrm>
            <a:off x="5145657" y="3269342"/>
            <a:ext cx="892929" cy="1590047"/>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7" name="Rectangle 146"/>
          <p:cNvSpPr/>
          <p:nvPr/>
        </p:nvSpPr>
        <p:spPr>
          <a:xfrm>
            <a:off x="8891572" y="2683037"/>
            <a:ext cx="935049" cy="1603701"/>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0" name="TextBox 159"/>
          <p:cNvSpPr txBox="1"/>
          <p:nvPr/>
        </p:nvSpPr>
        <p:spPr>
          <a:xfrm>
            <a:off x="4583375" y="6548682"/>
            <a:ext cx="1268165" cy="266939"/>
          </a:xfrm>
          <a:prstGeom prst="rect">
            <a:avLst/>
          </a:prstGeom>
          <a:noFill/>
        </p:spPr>
        <p:txBody>
          <a:bodyPr wrap="square" lIns="93399" tIns="46699" rIns="93399" bIns="46699" rtlCol="0">
            <a:spAutoFit/>
          </a:bodyPr>
          <a:lstStyle/>
          <a:p>
            <a:pPr algn="r"/>
            <a:r>
              <a:rPr lang="en-US" sz="1100" dirty="0"/>
              <a:t>Shared Storage</a:t>
            </a:r>
          </a:p>
        </p:txBody>
      </p:sp>
      <p:sp>
        <p:nvSpPr>
          <p:cNvPr id="161" name="TextBox 160"/>
          <p:cNvSpPr txBox="1"/>
          <p:nvPr/>
        </p:nvSpPr>
        <p:spPr>
          <a:xfrm>
            <a:off x="7937677" y="5137255"/>
            <a:ext cx="1052246" cy="282635"/>
          </a:xfrm>
          <a:prstGeom prst="rect">
            <a:avLst/>
          </a:prstGeom>
          <a:noFill/>
        </p:spPr>
        <p:txBody>
          <a:bodyPr wrap="none" lIns="93399" tIns="46699" rIns="93399" bIns="46699" rtlCol="0">
            <a:spAutoFit/>
          </a:bodyPr>
          <a:lstStyle/>
          <a:p>
            <a:r>
              <a:rPr lang="en-US" sz="1200" dirty="0"/>
              <a:t>LBFO/RDMA</a:t>
            </a:r>
          </a:p>
        </p:txBody>
      </p:sp>
      <p:pic>
        <p:nvPicPr>
          <p:cNvPr id="79"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2572257" y="1345059"/>
            <a:ext cx="638834" cy="655165"/>
          </a:xfrm>
          <a:prstGeom prst="rect">
            <a:avLst/>
          </a:prstGeom>
          <a:noFill/>
        </p:spPr>
      </p:pic>
      <p:pic>
        <p:nvPicPr>
          <p:cNvPr id="60"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5253811" y="1357966"/>
            <a:ext cx="638834" cy="655165"/>
          </a:xfrm>
          <a:prstGeom prst="rect">
            <a:avLst/>
          </a:prstGeom>
          <a:noFill/>
        </p:spPr>
      </p:pic>
      <p:pic>
        <p:nvPicPr>
          <p:cNvPr id="61"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9039678" y="1332011"/>
            <a:ext cx="638834" cy="655165"/>
          </a:xfrm>
          <a:prstGeom prst="rect">
            <a:avLst/>
          </a:prstGeom>
          <a:noFill/>
        </p:spPr>
      </p:pic>
      <p:sp>
        <p:nvSpPr>
          <p:cNvPr id="67" name="Rectangle 66"/>
          <p:cNvSpPr/>
          <p:nvPr/>
        </p:nvSpPr>
        <p:spPr>
          <a:xfrm>
            <a:off x="5217457" y="3708604"/>
            <a:ext cx="779208" cy="7031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CSV Proxy File </a:t>
            </a:r>
            <a:r>
              <a:rPr lang="en-US" sz="900" dirty="0" smtClean="0">
                <a:solidFill>
                  <a:schemeClr val="tx1"/>
                </a:solidFill>
              </a:rPr>
              <a:t>System</a:t>
            </a:r>
          </a:p>
          <a:p>
            <a:pPr algn="ctr"/>
            <a:r>
              <a:rPr lang="en-US" sz="900" dirty="0" smtClean="0">
                <a:solidFill>
                  <a:schemeClr val="tx1"/>
                </a:solidFill>
              </a:rPr>
              <a:t>Stack</a:t>
            </a:r>
            <a:endParaRPr lang="en-US" sz="900" dirty="0">
              <a:solidFill>
                <a:schemeClr val="tx1"/>
              </a:solidFill>
            </a:endParaRPr>
          </a:p>
        </p:txBody>
      </p:sp>
      <p:sp>
        <p:nvSpPr>
          <p:cNvPr id="68" name="Rectangle 67"/>
          <p:cNvSpPr/>
          <p:nvPr/>
        </p:nvSpPr>
        <p:spPr>
          <a:xfrm>
            <a:off x="8969491" y="3072749"/>
            <a:ext cx="779208" cy="7031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CSV Proxy File </a:t>
            </a:r>
            <a:r>
              <a:rPr lang="en-US" sz="900" dirty="0" smtClean="0">
                <a:solidFill>
                  <a:schemeClr val="tx1"/>
                </a:solidFill>
              </a:rPr>
              <a:t>System</a:t>
            </a:r>
          </a:p>
          <a:p>
            <a:pPr algn="ctr"/>
            <a:r>
              <a:rPr lang="en-US" sz="900" dirty="0" smtClean="0">
                <a:solidFill>
                  <a:schemeClr val="tx1"/>
                </a:solidFill>
              </a:rPr>
              <a:t>Stack</a:t>
            </a:r>
            <a:endParaRPr lang="en-US" sz="900" dirty="0">
              <a:solidFill>
                <a:schemeClr val="tx1"/>
              </a:solidFill>
            </a:endParaRPr>
          </a:p>
        </p:txBody>
      </p:sp>
      <p:cxnSp>
        <p:nvCxnSpPr>
          <p:cNvPr id="40" name="Straight Arrow Connector 39"/>
          <p:cNvCxnSpPr/>
          <p:nvPr/>
        </p:nvCxnSpPr>
        <p:spPr>
          <a:xfrm flipH="1">
            <a:off x="6585462" y="2821686"/>
            <a:ext cx="3237" cy="4476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9200" y="2812062"/>
            <a:ext cx="3229499" cy="9624"/>
          </a:xfrm>
          <a:prstGeom prst="line">
            <a:avLst/>
          </a:prstGeom>
          <a:ln w="285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680978" y="1957018"/>
            <a:ext cx="4137" cy="1318313"/>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414400" y="2468566"/>
            <a:ext cx="1055074"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bg1"/>
                </a:solidFill>
              </a:rPr>
              <a:t>SMB 3.0</a:t>
            </a:r>
          </a:p>
        </p:txBody>
      </p:sp>
      <p:cxnSp>
        <p:nvCxnSpPr>
          <p:cNvPr id="65" name="Straight Connector 64"/>
          <p:cNvCxnSpPr/>
          <p:nvPr/>
        </p:nvCxnSpPr>
        <p:spPr>
          <a:xfrm flipV="1">
            <a:off x="6815836" y="2821686"/>
            <a:ext cx="2075736" cy="9499"/>
          </a:xfrm>
          <a:prstGeom prst="line">
            <a:avLst/>
          </a:prstGeom>
          <a:ln w="285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6805904" y="2813292"/>
            <a:ext cx="3237" cy="4476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0669" y="2468566"/>
            <a:ext cx="1055074"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bg1"/>
                </a:solidFill>
              </a:rPr>
              <a:t>SMB 3.0</a:t>
            </a:r>
          </a:p>
        </p:txBody>
      </p:sp>
      <p:cxnSp>
        <p:nvCxnSpPr>
          <p:cNvPr id="71" name="Straight Arrow Connector 70"/>
          <p:cNvCxnSpPr/>
          <p:nvPr/>
        </p:nvCxnSpPr>
        <p:spPr>
          <a:xfrm>
            <a:off x="5960665" y="3495668"/>
            <a:ext cx="242642" cy="1659"/>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6339735" y="4868108"/>
            <a:ext cx="429131" cy="48008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020592" y="1950083"/>
            <a:ext cx="2" cy="765342"/>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9480938" y="1931125"/>
            <a:ext cx="3" cy="765342"/>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2424151" y="2249743"/>
            <a:ext cx="7402470" cy="289264"/>
          </a:xfrm>
          <a:prstGeom prst="rect">
            <a:avLst/>
          </a:prstGeom>
        </p:spPr>
        <p:style>
          <a:lnRef idx="2">
            <a:schemeClr val="dk1">
              <a:shade val="50000"/>
            </a:schemeClr>
          </a:lnRef>
          <a:fillRef idx="1">
            <a:schemeClr val="dk1"/>
          </a:fillRef>
          <a:effectRef idx="0">
            <a:schemeClr val="dk1"/>
          </a:effectRef>
          <a:fontRef idx="minor">
            <a:schemeClr val="lt1"/>
          </a:fontRef>
        </p:style>
        <p:txBody>
          <a:bodyPr lIns="93399" tIns="46699" rIns="93399" bIns="46699" rtlCol="0" anchor="ctr"/>
          <a:lstStyle/>
          <a:p>
            <a:pPr algn="ctr"/>
            <a:r>
              <a:rPr lang="en-US" sz="1500" dirty="0" smtClean="0">
                <a:solidFill>
                  <a:prstClr val="white"/>
                </a:solidFill>
              </a:rPr>
              <a:t>Cluster Shared Volume File System (CSVFS)</a:t>
            </a:r>
            <a:endParaRPr lang="en-US" sz="1500" dirty="0">
              <a:solidFill>
                <a:prstClr val="white"/>
              </a:solidFill>
            </a:endParaRPr>
          </a:p>
        </p:txBody>
      </p:sp>
      <p:cxnSp>
        <p:nvCxnSpPr>
          <p:cNvPr id="51" name="Straight Arrow Connector 50"/>
          <p:cNvCxnSpPr/>
          <p:nvPr/>
        </p:nvCxnSpPr>
        <p:spPr>
          <a:xfrm flipH="1">
            <a:off x="6263496" y="5652580"/>
            <a:ext cx="8307" cy="545888"/>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96386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Subhasish Bhattacharya</External_x0020_Speaker>
    <Session_x0020_Code xmlns="e36bfbf9-5e42-489c-a259-4c54eb22cb57">DCIM-8364</Session_x0020_Code>
    <Presentation_x0020_Date xmlns="e36bfbf9-5e42-489c-a259-4c54eb22cb57">2014-05-15T00:00:00-07:00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230e9df3-be65-4c73-a93b-d1236ebd677e"/>
    <ds:schemaRef ds:uri="http://schemas.microsoft.com/office/2006/documentManagement/types"/>
    <ds:schemaRef ds:uri="http://schemas.openxmlformats.org/package/2006/metadata/core-properties"/>
    <ds:schemaRef ds:uri="http://www.w3.org/XML/1998/namespace"/>
    <ds:schemaRef ds:uri="http://purl.org/dc/dcmitype/"/>
    <ds:schemaRef ds:uri="http://purl.org/dc/elements/1.1/"/>
    <ds:schemaRef ds:uri="http://schemas.microsoft.com/office/infopath/2007/PartnerControls"/>
    <ds:schemaRef ds:uri="e36bfbf9-5e42-489c-a259-4c54eb22cb57"/>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7942</TotalTime>
  <Words>3379</Words>
  <Application>Microsoft Office PowerPoint</Application>
  <PresentationFormat>Custom</PresentationFormat>
  <Paragraphs>512</Paragraphs>
  <Slides>44</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Calibri</vt:lpstr>
      <vt:lpstr>Courier New</vt:lpstr>
      <vt:lpstr>Segoe</vt:lpstr>
      <vt:lpstr>Segoe UI</vt:lpstr>
      <vt:lpstr>Segoe UI Light</vt:lpstr>
      <vt:lpstr>Wingdings</vt:lpstr>
      <vt:lpstr>Wingdings 2</vt:lpstr>
      <vt:lpstr>TechEd 2014 Dk Blue</vt:lpstr>
      <vt:lpstr>1_TechEd 2014 Dk Blue</vt:lpstr>
      <vt:lpstr>PowerPoint Presentation</vt:lpstr>
      <vt:lpstr>Deploying Microsoft SQL Server 2014 with  Cluster Shared Volumes</vt:lpstr>
      <vt:lpstr>Prerequisites </vt:lpstr>
      <vt:lpstr>Agenda </vt:lpstr>
      <vt:lpstr>Cluster Shared Volumes Overview</vt:lpstr>
      <vt:lpstr>What is Cluster Shared Volumes (CSV)</vt:lpstr>
      <vt:lpstr>Cluster Shared Volumes  (CSV) I/O synchronization overview</vt:lpstr>
      <vt:lpstr>      Cluster Shared Volume data path  </vt:lpstr>
      <vt:lpstr>  Cluster Shared Volume metadata path  </vt:lpstr>
      <vt:lpstr>When do Metadata Updates Occur </vt:lpstr>
      <vt:lpstr>  Cluster Shared Volume Architecture  </vt:lpstr>
      <vt:lpstr>CSV Node Fault Tolerance</vt:lpstr>
      <vt:lpstr>CSV Network Fault Tolerance   </vt:lpstr>
      <vt:lpstr>Adding storage to Cluster Shared Volumes</vt:lpstr>
      <vt:lpstr>Single Namespace Consistent view across the cluster</vt:lpstr>
      <vt:lpstr>Determining the state of your CSV</vt:lpstr>
      <vt:lpstr>Demo  Configuring  Cluster Shared Volumes </vt:lpstr>
      <vt:lpstr>Value of Deploying  SQL Server with CSV</vt:lpstr>
      <vt:lpstr>Challenges with your SQL Server deployment today </vt:lpstr>
      <vt:lpstr>Value of Deploying SQL Server on CSV</vt:lpstr>
      <vt:lpstr>Value of Deploying SQL Server on CSV</vt:lpstr>
      <vt:lpstr>Resiliency to Storage Failures</vt:lpstr>
      <vt:lpstr>CSV Chkdsk Integration </vt:lpstr>
      <vt:lpstr>Value of Deploying SQL Server on CSV</vt:lpstr>
      <vt:lpstr>Roadmap from PolyServe to CSV  PolyServe end-of-life (Feb 2014)</vt:lpstr>
      <vt:lpstr>Deployment Considerations</vt:lpstr>
      <vt:lpstr>SQL Server Failover Cluster Instance (FCI)</vt:lpstr>
      <vt:lpstr>SQL Server Failover Cluster Instance (FCI)</vt:lpstr>
      <vt:lpstr>SQL Server Deployment Guidance  </vt:lpstr>
      <vt:lpstr>SQL Server Failover Cluster Instance (FCI)</vt:lpstr>
      <vt:lpstr>SQL Server Availability Groups (AGs)</vt:lpstr>
      <vt:lpstr>Storage Considerations </vt:lpstr>
      <vt:lpstr>Network Planning for CSV</vt:lpstr>
      <vt:lpstr>Step-by-step deployment of SQL Server with CSV </vt:lpstr>
      <vt:lpstr>Deploying SQL Server with CSV</vt:lpstr>
      <vt:lpstr>Demo  Deploying  SQL Server 2014  with CSV </vt:lpstr>
      <vt:lpstr>PowerPoint Presentation</vt:lpstr>
      <vt:lpstr>Related content</vt:lpstr>
      <vt:lpstr>Resources</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Step-byStep to Deploying Microsoft SQL Server 2014 with Cluster Shared Volumes</dc:title>
  <dc:subject>TechEd 2014</dc:subject>
  <dc:creator>Subhasish Bhattacharya</dc:creator>
  <cp:keywords/>
  <dc:description>Template: Jordan Cayabyab, Artitudes Design
Formatting: 
Audience Type:</dc:description>
  <cp:lastModifiedBy>testadmin</cp:lastModifiedBy>
  <cp:revision>631</cp:revision>
  <dcterms:created xsi:type="dcterms:W3CDTF">2014-04-21T21:21:31Z</dcterms:created>
  <dcterms:modified xsi:type="dcterms:W3CDTF">2014-05-15T15:54:07Z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