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2" r:id="rId5"/>
  </p:sldMasterIdLst>
  <p:notesMasterIdLst>
    <p:notesMasterId r:id="rId49"/>
  </p:notesMasterIdLst>
  <p:handoutMasterIdLst>
    <p:handoutMasterId r:id="rId50"/>
  </p:handoutMasterIdLst>
  <p:sldIdLst>
    <p:sldId id="1492" r:id="rId6"/>
    <p:sldId id="1500" r:id="rId7"/>
    <p:sldId id="1453" r:id="rId8"/>
    <p:sldId id="1454" r:id="rId9"/>
    <p:sldId id="1455" r:id="rId10"/>
    <p:sldId id="1456" r:id="rId11"/>
    <p:sldId id="1457" r:id="rId12"/>
    <p:sldId id="1483" r:id="rId13"/>
    <p:sldId id="1458" r:id="rId14"/>
    <p:sldId id="1484" r:id="rId15"/>
    <p:sldId id="1459" r:id="rId16"/>
    <p:sldId id="1485" r:id="rId17"/>
    <p:sldId id="1461" r:id="rId18"/>
    <p:sldId id="1462" r:id="rId19"/>
    <p:sldId id="1463" r:id="rId20"/>
    <p:sldId id="1489" r:id="rId21"/>
    <p:sldId id="1464" r:id="rId22"/>
    <p:sldId id="1465" r:id="rId23"/>
    <p:sldId id="1466" r:id="rId24"/>
    <p:sldId id="1490" r:id="rId25"/>
    <p:sldId id="1467" r:id="rId26"/>
    <p:sldId id="1468" r:id="rId27"/>
    <p:sldId id="1491" r:id="rId28"/>
    <p:sldId id="1469" r:id="rId29"/>
    <p:sldId id="1470" r:id="rId30"/>
    <p:sldId id="1472" r:id="rId31"/>
    <p:sldId id="1471" r:id="rId32"/>
    <p:sldId id="1473" r:id="rId33"/>
    <p:sldId id="1474" r:id="rId34"/>
    <p:sldId id="1475" r:id="rId35"/>
    <p:sldId id="1476" r:id="rId36"/>
    <p:sldId id="1477" r:id="rId37"/>
    <p:sldId id="1488" r:id="rId38"/>
    <p:sldId id="1487" r:id="rId39"/>
    <p:sldId id="1478" r:id="rId40"/>
    <p:sldId id="1479" r:id="rId41"/>
    <p:sldId id="1480" r:id="rId42"/>
    <p:sldId id="1481" r:id="rId43"/>
    <p:sldId id="1499" r:id="rId44"/>
    <p:sldId id="1495" r:id="rId45"/>
    <p:sldId id="1496" r:id="rId46"/>
    <p:sldId id="1497" r:id="rId47"/>
    <p:sldId id="1498" r:id="rId4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NA2014 Presentation" id="{FF377351-AA58-4A42-A64C-48719B975E8A}">
          <p14:sldIdLst>
            <p14:sldId id="1492"/>
            <p14:sldId id="1500"/>
            <p14:sldId id="1453"/>
            <p14:sldId id="1454"/>
            <p14:sldId id="1455"/>
            <p14:sldId id="1456"/>
            <p14:sldId id="1457"/>
            <p14:sldId id="1483"/>
            <p14:sldId id="1458"/>
            <p14:sldId id="1484"/>
            <p14:sldId id="1459"/>
            <p14:sldId id="1485"/>
            <p14:sldId id="1461"/>
            <p14:sldId id="1462"/>
            <p14:sldId id="1463"/>
            <p14:sldId id="1489"/>
            <p14:sldId id="1464"/>
            <p14:sldId id="1465"/>
            <p14:sldId id="1466"/>
            <p14:sldId id="1490"/>
            <p14:sldId id="1467"/>
            <p14:sldId id="1468"/>
            <p14:sldId id="1491"/>
            <p14:sldId id="1469"/>
            <p14:sldId id="1470"/>
            <p14:sldId id="1472"/>
            <p14:sldId id="1471"/>
            <p14:sldId id="1473"/>
            <p14:sldId id="1474"/>
            <p14:sldId id="1475"/>
            <p14:sldId id="1476"/>
            <p14:sldId id="1477"/>
            <p14:sldId id="1488"/>
            <p14:sldId id="1487"/>
            <p14:sldId id="1478"/>
            <p14:sldId id="1479"/>
            <p14:sldId id="1480"/>
            <p14:sldId id="1481"/>
            <p14:sldId id="1499"/>
            <p14:sldId id="1495"/>
            <p14:sldId id="1496"/>
            <p14:sldId id="1497"/>
            <p14:sldId id="1498"/>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9"/>
    <a:srgbClr val="FFFFFF"/>
    <a:srgbClr val="0072C6"/>
    <a:srgbClr val="00BCF2"/>
    <a:srgbClr val="7FBA00"/>
    <a:srgbClr val="002050"/>
    <a:srgbClr val="000000"/>
    <a:srgbClr val="68217A"/>
    <a:srgbClr val="B4009E"/>
    <a:srgbClr val="D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8" autoAdjust="0"/>
    <p:restoredTop sz="73301" autoAdjust="0"/>
  </p:normalViewPr>
  <p:slideViewPr>
    <p:cSldViewPr snapToObjects="1">
      <p:cViewPr varScale="1">
        <p:scale>
          <a:sx n="80" d="100"/>
          <a:sy n="80" d="100"/>
        </p:scale>
        <p:origin x="1572" y="7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13536"/>
    </p:cViewPr>
  </p:sorterViewPr>
  <p:notesViewPr>
    <p:cSldViewPr snapToObjects="1" showGuides="1">
      <p:cViewPr varScale="1">
        <p:scale>
          <a:sx n="81" d="100"/>
          <a:sy n="81" d="100"/>
        </p:scale>
        <p:origin x="2226" y="96"/>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5/19/2014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5/19/2014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5/19/2014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8932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11</a:t>
            </a:fld>
            <a:endParaRPr lang="en-US"/>
          </a:p>
        </p:txBody>
      </p:sp>
    </p:spTree>
    <p:extLst>
      <p:ext uri="{BB962C8B-B14F-4D97-AF65-F5344CB8AC3E}">
        <p14:creationId xmlns:p14="http://schemas.microsoft.com/office/powerpoint/2010/main" val="284941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12</a:t>
            </a:fld>
            <a:endParaRPr lang="en-US"/>
          </a:p>
        </p:txBody>
      </p:sp>
    </p:spTree>
    <p:extLst>
      <p:ext uri="{BB962C8B-B14F-4D97-AF65-F5344CB8AC3E}">
        <p14:creationId xmlns:p14="http://schemas.microsoft.com/office/powerpoint/2010/main" val="2849419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13</a:t>
            </a:fld>
            <a:endParaRPr lang="en-US"/>
          </a:p>
        </p:txBody>
      </p:sp>
    </p:spTree>
    <p:extLst>
      <p:ext uri="{BB962C8B-B14F-4D97-AF65-F5344CB8AC3E}">
        <p14:creationId xmlns:p14="http://schemas.microsoft.com/office/powerpoint/2010/main" val="1052517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14</a:t>
            </a:fld>
            <a:endParaRPr lang="en-US"/>
          </a:p>
        </p:txBody>
      </p:sp>
    </p:spTree>
    <p:extLst>
      <p:ext uri="{BB962C8B-B14F-4D97-AF65-F5344CB8AC3E}">
        <p14:creationId xmlns:p14="http://schemas.microsoft.com/office/powerpoint/2010/main" val="111161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15</a:t>
            </a:fld>
            <a:endParaRPr lang="en-US"/>
          </a:p>
        </p:txBody>
      </p:sp>
    </p:spTree>
    <p:extLst>
      <p:ext uri="{BB962C8B-B14F-4D97-AF65-F5344CB8AC3E}">
        <p14:creationId xmlns:p14="http://schemas.microsoft.com/office/powerpoint/2010/main" val="340411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16</a:t>
            </a:fld>
            <a:endParaRPr lang="en-US"/>
          </a:p>
        </p:txBody>
      </p:sp>
    </p:spTree>
    <p:extLst>
      <p:ext uri="{BB962C8B-B14F-4D97-AF65-F5344CB8AC3E}">
        <p14:creationId xmlns:p14="http://schemas.microsoft.com/office/powerpoint/2010/main" val="340411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17</a:t>
            </a:fld>
            <a:endParaRPr lang="en-US"/>
          </a:p>
        </p:txBody>
      </p:sp>
    </p:spTree>
    <p:extLst>
      <p:ext uri="{BB962C8B-B14F-4D97-AF65-F5344CB8AC3E}">
        <p14:creationId xmlns:p14="http://schemas.microsoft.com/office/powerpoint/2010/main" val="3404116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18</a:t>
            </a:fld>
            <a:endParaRPr lang="en-US"/>
          </a:p>
        </p:txBody>
      </p:sp>
    </p:spTree>
    <p:extLst>
      <p:ext uri="{BB962C8B-B14F-4D97-AF65-F5344CB8AC3E}">
        <p14:creationId xmlns:p14="http://schemas.microsoft.com/office/powerpoint/2010/main" val="2700899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19</a:t>
            </a:fld>
            <a:endParaRPr lang="en-US"/>
          </a:p>
        </p:txBody>
      </p:sp>
    </p:spTree>
    <p:extLst>
      <p:ext uri="{BB962C8B-B14F-4D97-AF65-F5344CB8AC3E}">
        <p14:creationId xmlns:p14="http://schemas.microsoft.com/office/powerpoint/2010/main" val="1894345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20</a:t>
            </a:fld>
            <a:endParaRPr lang="en-US"/>
          </a:p>
        </p:txBody>
      </p:sp>
    </p:spTree>
    <p:extLst>
      <p:ext uri="{BB962C8B-B14F-4D97-AF65-F5344CB8AC3E}">
        <p14:creationId xmlns:p14="http://schemas.microsoft.com/office/powerpoint/2010/main" val="1894345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3</a:t>
            </a:fld>
            <a:endParaRPr lang="en-US"/>
          </a:p>
        </p:txBody>
      </p:sp>
    </p:spTree>
    <p:extLst>
      <p:ext uri="{BB962C8B-B14F-4D97-AF65-F5344CB8AC3E}">
        <p14:creationId xmlns:p14="http://schemas.microsoft.com/office/powerpoint/2010/main" val="2686127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21</a:t>
            </a:fld>
            <a:endParaRPr lang="en-US"/>
          </a:p>
        </p:txBody>
      </p:sp>
    </p:spTree>
    <p:extLst>
      <p:ext uri="{BB962C8B-B14F-4D97-AF65-F5344CB8AC3E}">
        <p14:creationId xmlns:p14="http://schemas.microsoft.com/office/powerpoint/2010/main" val="3404116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22</a:t>
            </a:fld>
            <a:endParaRPr lang="en-US"/>
          </a:p>
        </p:txBody>
      </p:sp>
    </p:spTree>
    <p:extLst>
      <p:ext uri="{BB962C8B-B14F-4D97-AF65-F5344CB8AC3E}">
        <p14:creationId xmlns:p14="http://schemas.microsoft.com/office/powerpoint/2010/main" val="3404116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23</a:t>
            </a:fld>
            <a:endParaRPr lang="en-US"/>
          </a:p>
        </p:txBody>
      </p:sp>
    </p:spTree>
    <p:extLst>
      <p:ext uri="{BB962C8B-B14F-4D97-AF65-F5344CB8AC3E}">
        <p14:creationId xmlns:p14="http://schemas.microsoft.com/office/powerpoint/2010/main" val="3404116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24</a:t>
            </a:fld>
            <a:endParaRPr lang="en-US"/>
          </a:p>
        </p:txBody>
      </p:sp>
    </p:spTree>
    <p:extLst>
      <p:ext uri="{BB962C8B-B14F-4D97-AF65-F5344CB8AC3E}">
        <p14:creationId xmlns:p14="http://schemas.microsoft.com/office/powerpoint/2010/main" val="3404116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25</a:t>
            </a:fld>
            <a:endParaRPr lang="en-US"/>
          </a:p>
        </p:txBody>
      </p:sp>
    </p:spTree>
    <p:extLst>
      <p:ext uri="{BB962C8B-B14F-4D97-AF65-F5344CB8AC3E}">
        <p14:creationId xmlns:p14="http://schemas.microsoft.com/office/powerpoint/2010/main" val="3379879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26</a:t>
            </a:fld>
            <a:endParaRPr lang="en-US"/>
          </a:p>
        </p:txBody>
      </p:sp>
    </p:spTree>
    <p:extLst>
      <p:ext uri="{BB962C8B-B14F-4D97-AF65-F5344CB8AC3E}">
        <p14:creationId xmlns:p14="http://schemas.microsoft.com/office/powerpoint/2010/main" val="3404116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27</a:t>
            </a:fld>
            <a:endParaRPr lang="en-US"/>
          </a:p>
        </p:txBody>
      </p:sp>
    </p:spTree>
    <p:extLst>
      <p:ext uri="{BB962C8B-B14F-4D97-AF65-F5344CB8AC3E}">
        <p14:creationId xmlns:p14="http://schemas.microsoft.com/office/powerpoint/2010/main" val="789143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28</a:t>
            </a:fld>
            <a:endParaRPr lang="en-US"/>
          </a:p>
        </p:txBody>
      </p:sp>
    </p:spTree>
    <p:extLst>
      <p:ext uri="{BB962C8B-B14F-4D97-AF65-F5344CB8AC3E}">
        <p14:creationId xmlns:p14="http://schemas.microsoft.com/office/powerpoint/2010/main" val="2163514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29</a:t>
            </a:fld>
            <a:endParaRPr lang="en-US"/>
          </a:p>
        </p:txBody>
      </p:sp>
    </p:spTree>
    <p:extLst>
      <p:ext uri="{BB962C8B-B14F-4D97-AF65-F5344CB8AC3E}">
        <p14:creationId xmlns:p14="http://schemas.microsoft.com/office/powerpoint/2010/main" val="2966504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30</a:t>
            </a:fld>
            <a:endParaRPr lang="en-US"/>
          </a:p>
        </p:txBody>
      </p:sp>
    </p:spTree>
    <p:extLst>
      <p:ext uri="{BB962C8B-B14F-4D97-AF65-F5344CB8AC3E}">
        <p14:creationId xmlns:p14="http://schemas.microsoft.com/office/powerpoint/2010/main" val="296650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4</a:t>
            </a:fld>
            <a:endParaRPr lang="en-US"/>
          </a:p>
        </p:txBody>
      </p:sp>
    </p:spTree>
    <p:extLst>
      <p:ext uri="{BB962C8B-B14F-4D97-AF65-F5344CB8AC3E}">
        <p14:creationId xmlns:p14="http://schemas.microsoft.com/office/powerpoint/2010/main" val="2686127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31</a:t>
            </a:fld>
            <a:endParaRPr lang="en-US"/>
          </a:p>
        </p:txBody>
      </p:sp>
    </p:spTree>
    <p:extLst>
      <p:ext uri="{BB962C8B-B14F-4D97-AF65-F5344CB8AC3E}">
        <p14:creationId xmlns:p14="http://schemas.microsoft.com/office/powerpoint/2010/main" val="1684443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32</a:t>
            </a:fld>
            <a:endParaRPr lang="en-US"/>
          </a:p>
        </p:txBody>
      </p:sp>
    </p:spTree>
    <p:extLst>
      <p:ext uri="{BB962C8B-B14F-4D97-AF65-F5344CB8AC3E}">
        <p14:creationId xmlns:p14="http://schemas.microsoft.com/office/powerpoint/2010/main" val="3957089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33</a:t>
            </a:fld>
            <a:endParaRPr lang="en-US"/>
          </a:p>
        </p:txBody>
      </p:sp>
    </p:spTree>
    <p:extLst>
      <p:ext uri="{BB962C8B-B14F-4D97-AF65-F5344CB8AC3E}">
        <p14:creationId xmlns:p14="http://schemas.microsoft.com/office/powerpoint/2010/main" val="3957089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D828F-80AE-4347-9BB4-C8FFAB49D82B}" type="slidenum">
              <a:rPr lang="en-US" smtClean="0"/>
              <a:t>34</a:t>
            </a:fld>
            <a:endParaRPr lang="en-US"/>
          </a:p>
        </p:txBody>
      </p:sp>
    </p:spTree>
    <p:extLst>
      <p:ext uri="{BB962C8B-B14F-4D97-AF65-F5344CB8AC3E}">
        <p14:creationId xmlns:p14="http://schemas.microsoft.com/office/powerpoint/2010/main" val="3957089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35</a:t>
            </a:fld>
            <a:endParaRPr lang="en-US"/>
          </a:p>
        </p:txBody>
      </p:sp>
    </p:spTree>
    <p:extLst>
      <p:ext uri="{BB962C8B-B14F-4D97-AF65-F5344CB8AC3E}">
        <p14:creationId xmlns:p14="http://schemas.microsoft.com/office/powerpoint/2010/main" val="2966504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Tx/>
              <a:buChar char="-"/>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36</a:t>
            </a:fld>
            <a:endParaRPr lang="en-US"/>
          </a:p>
        </p:txBody>
      </p:sp>
    </p:spTree>
    <p:extLst>
      <p:ext uri="{BB962C8B-B14F-4D97-AF65-F5344CB8AC3E}">
        <p14:creationId xmlns:p14="http://schemas.microsoft.com/office/powerpoint/2010/main" val="2966504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D828F-80AE-4347-9BB4-C8FFAB49D82B}" type="slidenum">
              <a:rPr lang="en-US" smtClean="0"/>
              <a:t>37</a:t>
            </a:fld>
            <a:endParaRPr lang="en-US"/>
          </a:p>
        </p:txBody>
      </p:sp>
    </p:spTree>
    <p:extLst>
      <p:ext uri="{BB962C8B-B14F-4D97-AF65-F5344CB8AC3E}">
        <p14:creationId xmlns:p14="http://schemas.microsoft.com/office/powerpoint/2010/main" val="2966504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38</a:t>
            </a:fld>
            <a:endParaRPr lang="en-US"/>
          </a:p>
        </p:txBody>
      </p:sp>
    </p:spTree>
    <p:extLst>
      <p:ext uri="{BB962C8B-B14F-4D97-AF65-F5344CB8AC3E}">
        <p14:creationId xmlns:p14="http://schemas.microsoft.com/office/powerpoint/2010/main" val="2966504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878489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5/19/2014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283604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5</a:t>
            </a:fld>
            <a:endParaRPr lang="en-US"/>
          </a:p>
        </p:txBody>
      </p:sp>
    </p:spTree>
    <p:extLst>
      <p:ext uri="{BB962C8B-B14F-4D97-AF65-F5344CB8AC3E}">
        <p14:creationId xmlns:p14="http://schemas.microsoft.com/office/powerpoint/2010/main" val="2686127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5/19/2014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3957074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5/19/2014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3367589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5/19/2014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98238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6</a:t>
            </a:fld>
            <a:endParaRPr lang="en-US"/>
          </a:p>
        </p:txBody>
      </p:sp>
    </p:spTree>
    <p:extLst>
      <p:ext uri="{BB962C8B-B14F-4D97-AF65-F5344CB8AC3E}">
        <p14:creationId xmlns:p14="http://schemas.microsoft.com/office/powerpoint/2010/main" val="268612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7</a:t>
            </a:fld>
            <a:endParaRPr lang="en-US"/>
          </a:p>
        </p:txBody>
      </p:sp>
    </p:spTree>
    <p:extLst>
      <p:ext uri="{BB962C8B-B14F-4D97-AF65-F5344CB8AC3E}">
        <p14:creationId xmlns:p14="http://schemas.microsoft.com/office/powerpoint/2010/main" val="268612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8</a:t>
            </a:fld>
            <a:endParaRPr lang="en-US"/>
          </a:p>
        </p:txBody>
      </p:sp>
    </p:spTree>
    <p:extLst>
      <p:ext uri="{BB962C8B-B14F-4D97-AF65-F5344CB8AC3E}">
        <p14:creationId xmlns:p14="http://schemas.microsoft.com/office/powerpoint/2010/main" val="268612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9</a:t>
            </a:fld>
            <a:endParaRPr lang="en-US"/>
          </a:p>
        </p:txBody>
      </p:sp>
    </p:spTree>
    <p:extLst>
      <p:ext uri="{BB962C8B-B14F-4D97-AF65-F5344CB8AC3E}">
        <p14:creationId xmlns:p14="http://schemas.microsoft.com/office/powerpoint/2010/main" val="2686127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E1FD828F-80AE-4347-9BB4-C8FFAB49D82B}" type="slidenum">
              <a:rPr lang="en-US" smtClean="0"/>
              <a:t>10</a:t>
            </a:fld>
            <a:endParaRPr lang="en-US"/>
          </a:p>
        </p:txBody>
      </p:sp>
    </p:spTree>
    <p:extLst>
      <p:ext uri="{BB962C8B-B14F-4D97-AF65-F5344CB8AC3E}">
        <p14:creationId xmlns:p14="http://schemas.microsoft.com/office/powerpoint/2010/main" val="2686127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00"/>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220"/>
          </a:xfrm>
        </p:spPr>
        <p:txBody>
          <a:bodyPr/>
          <a:lstStyle>
            <a:lvl1pPr marL="0" indent="0" algn="ctr">
              <a:buNone/>
              <a:defRPr sz="2400"/>
            </a:lvl1pPr>
            <a:lvl2pPr marL="466344" indent="0" algn="ctr">
              <a:buNone/>
              <a:defRPr sz="2000"/>
            </a:lvl2pPr>
            <a:lvl3pPr marL="932688" indent="0" algn="ctr">
              <a:buNone/>
              <a:defRPr sz="1800"/>
            </a:lvl3pPr>
            <a:lvl4pPr marL="1399032" indent="0" algn="ctr">
              <a:buNone/>
              <a:defRPr sz="1600"/>
            </a:lvl4pPr>
            <a:lvl5pPr marL="1865376" indent="0" algn="ctr">
              <a:buNone/>
              <a:defRPr sz="1600"/>
            </a:lvl5pPr>
            <a:lvl6pPr marL="2331720" indent="0" algn="ctr">
              <a:buNone/>
              <a:defRPr sz="1600"/>
            </a:lvl6pPr>
            <a:lvl7pPr marL="2798064" indent="0" algn="ctr">
              <a:buNone/>
              <a:defRPr sz="1600"/>
            </a:lvl7pPr>
            <a:lvl8pPr marL="3264408" indent="0" algn="ctr">
              <a:buNone/>
              <a:defRPr sz="1600"/>
            </a:lvl8pPr>
            <a:lvl9pPr marL="3730752"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lIns="93269" tIns="46634" rIns="93269" bIns="46634"/>
          <a:lstStyle/>
          <a:p>
            <a:fld id="{838A2081-6983-4284-851F-452132BFA650}" type="datetimeFigureOut">
              <a:rPr lang="en-US" smtClean="0"/>
              <a:t>5/19/2014</a:t>
            </a:fld>
            <a:endParaRPr lang="en-US"/>
          </a:p>
        </p:txBody>
      </p:sp>
      <p:sp>
        <p:nvSpPr>
          <p:cNvPr id="5" name="Footer Placeholder 4"/>
          <p:cNvSpPr>
            <a:spLocks noGrp="1"/>
          </p:cNvSpPr>
          <p:nvPr>
            <p:ph type="ftr" sz="quarter" idx="11"/>
          </p:nvPr>
        </p:nvSpPr>
        <p:spPr>
          <a:xfrm>
            <a:off x="4119583" y="6482889"/>
            <a:ext cx="4197310" cy="372394"/>
          </a:xfrm>
          <a:prstGeom prst="rect">
            <a:avLst/>
          </a:prstGeom>
        </p:spPr>
        <p:txBody>
          <a:bodyPr lIns="93269" tIns="46634" rIns="93269" bIns="46634"/>
          <a:lstStyle/>
          <a:p>
            <a:endParaRPr lang="en-US"/>
          </a:p>
        </p:txBody>
      </p:sp>
      <p:sp>
        <p:nvSpPr>
          <p:cNvPr id="6" name="Slide Number Placeholder 5"/>
          <p:cNvSpPr>
            <a:spLocks noGrp="1"/>
          </p:cNvSpPr>
          <p:nvPr>
            <p:ph type="sldNum" sz="quarter" idx="12"/>
          </p:nvPr>
        </p:nvSpPr>
        <p:spPr>
          <a:xfrm>
            <a:off x="8783260" y="6482889"/>
            <a:ext cx="2798207" cy="372394"/>
          </a:xfrm>
          <a:prstGeom prst="rect">
            <a:avLst/>
          </a:prstGeom>
        </p:spPr>
        <p:txBody>
          <a:bodyPr lIns="93269" tIns="46634" rIns="93269" bIns="46634"/>
          <a:lstStyle/>
          <a:p>
            <a:fld id="{460C013F-6CC5-4612-A93B-8FC3670D1994}" type="slidenum">
              <a:rPr lang="en-US" smtClean="0"/>
              <a:t>‹#›</a:t>
            </a:fld>
            <a:endParaRPr lang="en-US"/>
          </a:p>
        </p:txBody>
      </p:sp>
    </p:spTree>
    <p:extLst>
      <p:ext uri="{BB962C8B-B14F-4D97-AF65-F5344CB8AC3E}">
        <p14:creationId xmlns:p14="http://schemas.microsoft.com/office/powerpoint/2010/main" val="1882198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398277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42" y="482565"/>
            <a:ext cx="1646237" cy="351905"/>
          </a:xfrm>
          <a:prstGeom prst="rect">
            <a:avLst/>
          </a:prstGeom>
        </p:spPr>
      </p:pic>
    </p:spTree>
    <p:extLst>
      <p:ext uri="{BB962C8B-B14F-4D97-AF65-F5344CB8AC3E}">
        <p14:creationId xmlns:p14="http://schemas.microsoft.com/office/powerpoint/2010/main" val="260694412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3" y="3943350"/>
            <a:ext cx="3073257"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8"/>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5"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2"/>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9" y="6208330"/>
            <a:ext cx="1552930"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6015"/>
            </a:lvl1pPr>
          </a:lstStyle>
          <a:p>
            <a:pPr lvl="0"/>
            <a:r>
              <a:rPr lang="en-US" dirty="0" smtClean="0"/>
              <a:t>Session code</a:t>
            </a:r>
            <a:endParaRPr lang="en-US" dirty="0"/>
          </a:p>
        </p:txBody>
      </p:sp>
      <p:grpSp>
        <p:nvGrpSpPr>
          <p:cNvPr id="97" name="Group 96"/>
          <p:cNvGrpSpPr/>
          <p:nvPr userDrawn="1"/>
        </p:nvGrpSpPr>
        <p:grpSpPr>
          <a:xfrm>
            <a:off x="6765999"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grpSp>
      <p:grpSp>
        <p:nvGrpSpPr>
          <p:cNvPr id="98" name="Group 97"/>
          <p:cNvGrpSpPr/>
          <p:nvPr userDrawn="1"/>
        </p:nvGrpSpPr>
        <p:grpSpPr>
          <a:xfrm>
            <a:off x="18853154" y="1957393"/>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grpSp>
    </p:spTree>
    <p:extLst>
      <p:ext uri="{BB962C8B-B14F-4D97-AF65-F5344CB8AC3E}">
        <p14:creationId xmlns:p14="http://schemas.microsoft.com/office/powerpoint/2010/main" val="11782457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3" y="3943350"/>
            <a:ext cx="3073257"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8"/>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5"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2"/>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9" y="6208330"/>
            <a:ext cx="1552930"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6015"/>
            </a:lvl1pPr>
          </a:lstStyle>
          <a:p>
            <a:pPr lvl="0"/>
            <a:r>
              <a:rPr lang="en-US" dirty="0" smtClean="0"/>
              <a:t>Session code</a:t>
            </a:r>
            <a:endParaRPr lang="en-US" dirty="0"/>
          </a:p>
        </p:txBody>
      </p:sp>
      <p:grpSp>
        <p:nvGrpSpPr>
          <p:cNvPr id="98" name="Group 97"/>
          <p:cNvGrpSpPr/>
          <p:nvPr userDrawn="1"/>
        </p:nvGrpSpPr>
        <p:grpSpPr>
          <a:xfrm>
            <a:off x="7136680" y="4110836"/>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106"/>
              <a:endParaRPr lang="en-US" sz="1836">
                <a:solidFill>
                  <a:srgbClr val="FFFFFF"/>
                </a:solidFill>
              </a:endParaRPr>
            </a:p>
          </p:txBody>
        </p:sp>
      </p:grpSp>
    </p:spTree>
    <p:extLst>
      <p:ext uri="{BB962C8B-B14F-4D97-AF65-F5344CB8AC3E}">
        <p14:creationId xmlns:p14="http://schemas.microsoft.com/office/powerpoint/2010/main" val="30567120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11" tIns="109660" rIns="146211" bIns="109660"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39"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2" y="3954462"/>
            <a:ext cx="10058401" cy="1829593"/>
          </a:xfrm>
          <a:noFill/>
        </p:spPr>
        <p:txBody>
          <a:bodyPr lIns="179224" tIns="143378" rIns="179224" bIns="143378">
            <a:noAutofit/>
          </a:bodyPr>
          <a:lstStyle>
            <a:lvl1pPr marL="0" indent="0">
              <a:spcBef>
                <a:spcPts val="0"/>
              </a:spcBef>
              <a:buNone/>
              <a:defRPr sz="357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555564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39"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2" y="3954462"/>
            <a:ext cx="10058401" cy="1829593"/>
          </a:xfrm>
          <a:noFill/>
        </p:spPr>
        <p:txBody>
          <a:bodyPr lIns="179224" tIns="143378" rIns="179224" bIns="143378">
            <a:noAutofit/>
          </a:bodyPr>
          <a:lstStyle>
            <a:lvl1pPr marL="0" indent="0">
              <a:spcBef>
                <a:spcPts val="0"/>
              </a:spcBef>
              <a:buNone/>
              <a:defRPr sz="357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538185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6" tIns="146211" rIns="182766" bIns="146211" numCol="1" spcCol="0" rtlCol="0" fromWordArt="0" anchor="t" anchorCtr="0" forceAA="0" compatLnSpc="1">
            <a:prstTxWarp prst="textNoShape">
              <a:avLst/>
            </a:prstTxWarp>
            <a:noAutofit/>
          </a:bodyPr>
          <a:lstStyle/>
          <a:p>
            <a:pPr algn="ctr" defTabSz="931837"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39"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7488414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39"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65401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7"/>
            <a:ext cx="11887200" cy="1831975"/>
          </a:xfrm>
          <a:noFill/>
        </p:spPr>
        <p:txBody>
          <a:bodyPr tIns="89612" bIns="89612" anchor="t" anchorCtr="0"/>
          <a:lstStyle>
            <a:lvl1pPr>
              <a:defRPr sz="876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7838695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7"/>
            <a:ext cx="11887200" cy="1831975"/>
          </a:xfrm>
          <a:noFill/>
        </p:spPr>
        <p:txBody>
          <a:bodyPr tIns="89612" bIns="89612" anchor="t" anchorCtr="0"/>
          <a:lstStyle>
            <a:lvl1pPr>
              <a:defRPr sz="876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47320242"/>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7"/>
            <a:ext cx="11887200" cy="1831975"/>
          </a:xfrm>
          <a:noFill/>
        </p:spPr>
        <p:txBody>
          <a:bodyPr tIns="89612" bIns="89612" anchor="t" anchorCtr="0"/>
          <a:lstStyle>
            <a:lvl1pPr>
              <a:defRPr sz="876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8123478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40"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40"/>
            </a:lvl2pPr>
            <a:lvl3pPr marL="228444" indent="0">
              <a:buNone/>
              <a:defRPr sz="2040"/>
            </a:lvl3pPr>
            <a:lvl4pPr marL="456888" indent="0">
              <a:buNone/>
              <a:defRPr sz="1836"/>
            </a:lvl4pPr>
            <a:lvl5pPr marL="685332" indent="0">
              <a:buNone/>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4403644"/>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40" y="1214440"/>
            <a:ext cx="11887200" cy="2254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7856695"/>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3" y="1212853"/>
            <a:ext cx="5486399" cy="2536079"/>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16" indent="0">
              <a:buNone/>
              <a:tabLst/>
              <a:defRPr sz="2040"/>
            </a:lvl3pPr>
            <a:lvl4pPr marL="460060" indent="0">
              <a:buNone/>
              <a:defRPr sz="1836"/>
            </a:lvl4pPr>
            <a:lvl5pPr marL="685332"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468368"/>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16" indent="0">
              <a:buNone/>
              <a:tabLst/>
              <a:defRPr sz="2040"/>
            </a:lvl3pPr>
            <a:lvl4pPr marL="460060" indent="0">
              <a:buNone/>
              <a:defRPr sz="1836"/>
            </a:lvl4pPr>
            <a:lvl5pPr marL="685332"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6950581"/>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3" y="1212853"/>
            <a:ext cx="5486399" cy="2536079"/>
          </a:xfrm>
        </p:spPr>
        <p:txBody>
          <a:bodyPr wrap="square">
            <a:spAutoFit/>
          </a:bodyPr>
          <a:lstStyle>
            <a:lvl1pPr marL="287143" indent="-287143">
              <a:spcBef>
                <a:spcPts val="1224"/>
              </a:spcBef>
              <a:buClr>
                <a:schemeClr val="tx1"/>
              </a:buClr>
              <a:buFont typeface="Arial" pitchFamily="34" charset="0"/>
              <a:buChar char="•"/>
              <a:defRPr sz="3570"/>
            </a:lvl1pPr>
            <a:lvl2pPr marL="530804" indent="-233036">
              <a:defRPr sz="2040"/>
            </a:lvl2pPr>
            <a:lvl3pPr marL="699108" indent="-168305">
              <a:tabLst/>
              <a:defRPr sz="2040"/>
            </a:lvl3pPr>
            <a:lvl4pPr marL="880358" indent="-181251">
              <a:defRPr sz="1836"/>
            </a:lvl4pPr>
            <a:lvl5pPr marL="1048660" indent="-168305">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53"/>
            <a:ext cx="5486399" cy="2536079"/>
          </a:xfrm>
        </p:spPr>
        <p:txBody>
          <a:bodyPr wrap="square">
            <a:spAutoFit/>
          </a:bodyPr>
          <a:lstStyle>
            <a:lvl1pPr marL="287143" indent="-287143">
              <a:spcBef>
                <a:spcPts val="1224"/>
              </a:spcBef>
              <a:buClr>
                <a:schemeClr val="tx1"/>
              </a:buClr>
              <a:buFont typeface="Arial" pitchFamily="34" charset="0"/>
              <a:buChar char="•"/>
              <a:defRPr sz="3570"/>
            </a:lvl1pPr>
            <a:lvl2pPr marL="530804" indent="-233036">
              <a:defRPr sz="2040"/>
            </a:lvl2pPr>
            <a:lvl3pPr marL="699108" indent="-168305">
              <a:tabLst/>
              <a:defRPr sz="2040"/>
            </a:lvl3pPr>
            <a:lvl4pPr marL="880358" indent="-181251">
              <a:defRPr sz="1836"/>
            </a:lvl4pPr>
            <a:lvl5pPr marL="1048660" indent="-168305">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722872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3" y="1212849"/>
            <a:ext cx="5486399" cy="2671501"/>
          </a:xfrm>
        </p:spPr>
        <p:txBody>
          <a:bodyPr wrap="square">
            <a:spAutoFit/>
          </a:bodyPr>
          <a:lstStyle>
            <a:lvl1pPr marL="287143" indent="-287143">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804" indent="-233036">
              <a:defRPr sz="2448"/>
            </a:lvl2pPr>
            <a:lvl3pPr marL="699108" indent="-168305">
              <a:tabLst/>
              <a:defRPr sz="2448"/>
            </a:lvl3pPr>
            <a:lvl4pPr marL="880358" indent="-181251">
              <a:defRPr/>
            </a:lvl4pPr>
            <a:lvl5pPr marL="1048660" indent="-16830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671501"/>
          </a:xfrm>
        </p:spPr>
        <p:txBody>
          <a:bodyPr wrap="square">
            <a:spAutoFit/>
          </a:bodyPr>
          <a:lstStyle>
            <a:lvl1pPr marL="287143" indent="-287143">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804" indent="-233036">
              <a:defRPr sz="2448"/>
            </a:lvl2pPr>
            <a:lvl3pPr marL="699108" indent="-168305">
              <a:tabLst/>
              <a:defRPr sz="2448"/>
            </a:lvl3pPr>
            <a:lvl4pPr marL="880358" indent="-181251">
              <a:defRPr/>
            </a:lvl4pPr>
            <a:lvl5pPr marL="1048660" indent="-16830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887647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235970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197649"/>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48795"/>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703460"/>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90451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837"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1" y="1216156"/>
            <a:ext cx="11887199" cy="2155926"/>
          </a:xfrm>
        </p:spPr>
        <p:txBody>
          <a:bodyPr/>
          <a:lstStyle>
            <a:lvl1pPr marL="0" indent="0">
              <a:buNone/>
              <a:defRPr sz="326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31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20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00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2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9078661"/>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3"/>
            <a:ext cx="11887200" cy="2443746"/>
          </a:xfrm>
          <a:prstGeom prst="rect">
            <a:avLst/>
          </a:prstGeom>
        </p:spPr>
        <p:txBody>
          <a:bodyPr/>
          <a:lstStyle>
            <a:lvl1pPr marL="290316" indent="-290316">
              <a:buClr>
                <a:schemeClr val="tx1"/>
              </a:buClr>
              <a:buSzPct val="90000"/>
              <a:buFont typeface="Arial" pitchFamily="34" charset="0"/>
              <a:buChar char="•"/>
              <a:defRPr sz="357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110" indent="-280796">
              <a:buClr>
                <a:schemeClr val="tx1"/>
              </a:buClr>
              <a:buSzPct val="90000"/>
              <a:buFont typeface="Arial" pitchFamily="34" charset="0"/>
              <a:buChar char="•"/>
              <a:defRPr sz="3162">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425" indent="-290316">
              <a:buClr>
                <a:schemeClr val="tx1"/>
              </a:buClr>
              <a:buSzPct val="90000"/>
              <a:buFont typeface="Arial" pitchFamily="34" charset="0"/>
              <a:buChar char="•"/>
              <a:defRPr sz="275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868" indent="-228444">
              <a:buClr>
                <a:schemeClr val="tx1"/>
              </a:buClr>
              <a:buSzPct val="90000"/>
              <a:buFont typeface="Arial" pitchFamily="34" charset="0"/>
              <a:buChar char="•"/>
              <a:defRPr sz="2448">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315" indent="-228444">
              <a:buClr>
                <a:schemeClr val="tx1"/>
              </a:buClr>
              <a:buSzPct val="90000"/>
              <a:buFont typeface="Arial" pitchFamily="34" charset="0"/>
              <a:buChar char="•"/>
              <a:defRPr sz="204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3" y="6363077"/>
            <a:ext cx="12436476" cy="631450"/>
          </a:xfrm>
          <a:prstGeom prst="rect">
            <a:avLst/>
          </a:prstGeom>
          <a:solidFill>
            <a:srgbClr val="FFFF99"/>
          </a:solidFill>
        </p:spPr>
        <p:txBody>
          <a:bodyPr wrap="square" lIns="152350" tIns="76174" rIns="152350" bIns="76174"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3220462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29664" y="1476625"/>
            <a:ext cx="5597870" cy="1961306"/>
          </a:xfrm>
        </p:spPr>
        <p:txBody>
          <a:bodyPr/>
          <a:lstStyle>
            <a:lvl1pPr marL="346544" indent="-346544">
              <a:lnSpc>
                <a:spcPct val="90000"/>
              </a:lnSpc>
              <a:defRPr sz="2856"/>
            </a:lvl1pPr>
            <a:lvl2pPr marL="686345" indent="-331710">
              <a:lnSpc>
                <a:spcPct val="90000"/>
              </a:lnSpc>
              <a:defRPr sz="2448"/>
            </a:lvl2pPr>
            <a:lvl3pPr marL="972210" indent="-293956">
              <a:lnSpc>
                <a:spcPct val="90000"/>
              </a:lnSpc>
              <a:defRPr sz="2040"/>
            </a:lvl3pPr>
            <a:lvl4pPr marL="1251333" indent="-279122">
              <a:lnSpc>
                <a:spcPct val="90000"/>
              </a:lnSpc>
              <a:defRPr sz="1836"/>
            </a:lvl4pPr>
            <a:lvl5pPr marL="1545286" indent="-285865">
              <a:lnSpc>
                <a:spcPct val="90000"/>
              </a:lnSpc>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9" y="1476625"/>
            <a:ext cx="5597870" cy="1961306"/>
          </a:xfrm>
        </p:spPr>
        <p:txBody>
          <a:bodyPr/>
          <a:lstStyle>
            <a:lvl1pPr marL="354635" indent="-354635">
              <a:lnSpc>
                <a:spcPct val="90000"/>
              </a:lnSpc>
              <a:defRPr sz="2856"/>
            </a:lvl1pPr>
            <a:lvl2pPr marL="686345" indent="-346544">
              <a:lnSpc>
                <a:spcPct val="90000"/>
              </a:lnSpc>
              <a:defRPr sz="2448"/>
            </a:lvl2pPr>
            <a:lvl3pPr marL="980300" indent="-308788">
              <a:lnSpc>
                <a:spcPct val="90000"/>
              </a:lnSpc>
              <a:defRPr sz="2040"/>
            </a:lvl3pPr>
            <a:lvl4pPr marL="1251333" indent="-271032">
              <a:lnSpc>
                <a:spcPct val="90000"/>
              </a:lnSpc>
              <a:defRPr sz="1836"/>
            </a:lvl4pPr>
            <a:lvl5pPr marL="1545286" indent="-279122">
              <a:lnSpc>
                <a:spcPct val="90000"/>
              </a:lnSpc>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8" y="6482897"/>
            <a:ext cx="2900981" cy="372394"/>
          </a:xfrm>
          <a:prstGeom prst="rect">
            <a:avLst/>
          </a:prstGeom>
        </p:spPr>
        <p:txBody>
          <a:bodyPr vert="horz" lIns="93211" tIns="46608" rIns="93211" bIns="46608" rtlCol="0" anchor="ctr"/>
          <a:lstStyle>
            <a:lvl1pPr algn="l">
              <a:defRPr sz="1200">
                <a:solidFill>
                  <a:schemeClr val="tx1">
                    <a:tint val="75000"/>
                  </a:schemeClr>
                </a:solidFill>
              </a:defRPr>
            </a:lvl1pPr>
          </a:lstStyle>
          <a:p>
            <a:pPr defTabSz="932026">
              <a:defRPr/>
            </a:pPr>
            <a:fld id="{24516EDB-3C53-4793-B056-19F9B4AE913A}" type="slidenum">
              <a:rPr lang="en-US" sz="1224" smtClean="0">
                <a:solidFill>
                  <a:srgbClr val="292929">
                    <a:tint val="75000"/>
                  </a:srgbClr>
                </a:solidFill>
              </a:rPr>
              <a:pPr defTabSz="932026">
                <a:defRPr/>
              </a:pPr>
              <a:t>‹#›</a:t>
            </a:fld>
            <a:endParaRPr lang="en-US" sz="1224" dirty="0">
              <a:solidFill>
                <a:srgbClr val="292929">
                  <a:tint val="75000"/>
                </a:srgbClr>
              </a:solidFill>
            </a:endParaRPr>
          </a:p>
        </p:txBody>
      </p:sp>
    </p:spTree>
    <p:extLst>
      <p:ext uri="{BB962C8B-B14F-4D97-AF65-F5344CB8AC3E}">
        <p14:creationId xmlns:p14="http://schemas.microsoft.com/office/powerpoint/2010/main" val="232263994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330" y="233157"/>
            <a:ext cx="11375536" cy="476742"/>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5" y="1476627"/>
            <a:ext cx="11375536" cy="2254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8" y="6482897"/>
            <a:ext cx="2900981" cy="372394"/>
          </a:xfrm>
          <a:prstGeom prst="rect">
            <a:avLst/>
          </a:prstGeom>
        </p:spPr>
        <p:txBody>
          <a:bodyPr vert="horz" lIns="93211" tIns="46608" rIns="93211" bIns="46608" rtlCol="0" anchor="ctr"/>
          <a:lstStyle>
            <a:lvl1pPr algn="l">
              <a:defRPr sz="1200">
                <a:solidFill>
                  <a:schemeClr val="tx1">
                    <a:tint val="75000"/>
                  </a:schemeClr>
                </a:solidFill>
              </a:defRPr>
            </a:lvl1pPr>
          </a:lstStyle>
          <a:p>
            <a:pPr defTabSz="932026">
              <a:defRPr/>
            </a:pPr>
            <a:fld id="{24516EDB-3C53-4793-B056-19F9B4AE913A}" type="slidenum">
              <a:rPr lang="en-US" sz="1224" smtClean="0">
                <a:solidFill>
                  <a:srgbClr val="292929">
                    <a:tint val="75000"/>
                  </a:srgbClr>
                </a:solidFill>
              </a:rPr>
              <a:pPr defTabSz="932026">
                <a:defRPr/>
              </a:pPr>
              <a:t>‹#›</a:t>
            </a:fld>
            <a:endParaRPr lang="en-US" sz="1224" dirty="0">
              <a:solidFill>
                <a:srgbClr val="292929">
                  <a:tint val="75000"/>
                </a:srgbClr>
              </a:solidFill>
            </a:endParaRPr>
          </a:p>
        </p:txBody>
      </p:sp>
    </p:spTree>
    <p:extLst>
      <p:ext uri="{BB962C8B-B14F-4D97-AF65-F5344CB8AC3E}">
        <p14:creationId xmlns:p14="http://schemas.microsoft.com/office/powerpoint/2010/main" val="276742042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09553" y="513797"/>
            <a:ext cx="11428171" cy="742628"/>
          </a:xfrm>
        </p:spPr>
        <p:txBody>
          <a:bodyPr vert="horz" lIns="0" tIns="0" rIns="0" bIns="0" rtlCol="0">
            <a:noAutofit/>
          </a:bodyPr>
          <a:lstStyle>
            <a:lvl1pPr>
              <a:defRPr lang="en-US" sz="4898" dirty="0" smtClean="0"/>
            </a:lvl1pPr>
          </a:lstStyle>
          <a:p>
            <a:pPr lvl="0"/>
            <a:r>
              <a:rPr lang="en-US" dirty="0" smtClean="0"/>
              <a:t>Click to edit Master text styles</a:t>
            </a:r>
          </a:p>
        </p:txBody>
      </p:sp>
    </p:spTree>
    <p:extLst>
      <p:ext uri="{BB962C8B-B14F-4D97-AF65-F5344CB8AC3E}">
        <p14:creationId xmlns:p14="http://schemas.microsoft.com/office/powerpoint/2010/main" val="15394237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 id="2147484281" r:id="rId32"/>
    <p:sldLayoutId id="2147484308"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902"/>
            <a:ext cx="11889564" cy="917575"/>
          </a:xfrm>
          <a:prstGeom prst="rect">
            <a:avLst/>
          </a:prstGeom>
        </p:spPr>
        <p:txBody>
          <a:bodyPr vert="horz" wrap="square" lIns="143378" tIns="89612" rIns="143378" bIns="89612"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2" y="1212853"/>
            <a:ext cx="11887198" cy="2254806"/>
          </a:xfrm>
          <a:prstGeom prst="rect">
            <a:avLst/>
          </a:prstGeom>
        </p:spPr>
        <p:txBody>
          <a:bodyPr vert="horz" wrap="square" lIns="143378" tIns="89612" rIns="143378" bIns="89612"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3158020"/>
      </p:ext>
    </p:extLst>
  </p:cSld>
  <p:clrMap bg1="dk1" tx1="lt1" bg2="dk2"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 id="2147484297" r:id="rId15"/>
    <p:sldLayoutId id="2147484298" r:id="rId16"/>
    <p:sldLayoutId id="2147484299" r:id="rId17"/>
    <p:sldLayoutId id="2147484300" r:id="rId18"/>
    <p:sldLayoutId id="2147484301" r:id="rId19"/>
    <p:sldLayoutId id="2147484302" r:id="rId20"/>
    <p:sldLayoutId id="2147484303" r:id="rId21"/>
    <p:sldLayoutId id="2147484304" r:id="rId22"/>
    <p:sldLayoutId id="2147484305" r:id="rId23"/>
    <p:sldLayoutId id="2147484306" r:id="rId24"/>
    <p:sldLayoutId id="2147484307" r:id="rId25"/>
  </p:sldLayoutIdLst>
  <p:transition>
    <p:fade/>
  </p:transition>
  <p:timing>
    <p:tnLst>
      <p:par>
        <p:cTn id="1" dur="indefinite" restart="never" nodeType="tmRoot"/>
      </p:par>
    </p:tnLst>
  </p:timing>
  <p:txStyles>
    <p:titleStyle>
      <a:lvl1pPr algn="l" defTabSz="932106" rtl="0" eaLnBrk="1" latinLnBrk="0" hangingPunct="1">
        <a:lnSpc>
          <a:spcPct val="90000"/>
        </a:lnSpc>
        <a:spcBef>
          <a:spcPct val="0"/>
        </a:spcBef>
        <a:buNone/>
        <a:defRPr lang="en-US" sz="5404"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666" marR="0" indent="-342666" algn="l" defTabSz="932106" rtl="0" eaLnBrk="1" fontAlgn="auto" latinLnBrk="0" hangingPunct="1">
        <a:lnSpc>
          <a:spcPct val="90000"/>
        </a:lnSpc>
        <a:spcBef>
          <a:spcPct val="20000"/>
        </a:spcBef>
        <a:spcAft>
          <a:spcPts val="0"/>
        </a:spcAft>
        <a:buClrTx/>
        <a:buSzPct val="90000"/>
        <a:buFont typeface="Arial" pitchFamily="34" charset="0"/>
        <a:buChar char="•"/>
        <a:tabLst/>
        <a:defRPr sz="3978" kern="1200" spc="0" baseline="0">
          <a:gradFill>
            <a:gsLst>
              <a:gs pos="1250">
                <a:schemeClr val="tx1"/>
              </a:gs>
              <a:gs pos="100000">
                <a:schemeClr val="tx1"/>
              </a:gs>
            </a:gsLst>
            <a:lin ang="5400000" scaled="0"/>
          </a:gradFill>
          <a:latin typeface="+mj-lt"/>
          <a:ea typeface="+mn-ea"/>
          <a:cs typeface="+mn-cs"/>
        </a:defRPr>
      </a:lvl1pPr>
      <a:lvl2pPr marL="583802" marR="0" indent="-241136" algn="l" defTabSz="932106"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2pPr>
      <a:lvl3pPr marL="799556" marR="0" indent="-228444" algn="l" defTabSz="932106"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3pPr>
      <a:lvl4pPr marL="1027999" marR="0" indent="-228444" algn="l" defTabSz="932106"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4pPr>
      <a:lvl5pPr marL="1256441" marR="0" indent="-228444" algn="l" defTabSz="932106"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5pPr>
      <a:lvl6pPr marL="2563290" indent="-233027" algn="l" defTabSz="932106"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29345" indent="-233027" algn="l" defTabSz="932106"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5397" indent="-233027" algn="l" defTabSz="932106"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1452" indent="-233027" algn="l" defTabSz="932106"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106" rtl="0" eaLnBrk="1" latinLnBrk="0" hangingPunct="1">
        <a:defRPr sz="1836" kern="1200">
          <a:solidFill>
            <a:schemeClr val="tx1"/>
          </a:solidFill>
          <a:latin typeface="+mn-lt"/>
          <a:ea typeface="+mn-ea"/>
          <a:cs typeface="+mn-cs"/>
        </a:defRPr>
      </a:lvl1pPr>
      <a:lvl2pPr marL="466054" algn="l" defTabSz="932106" rtl="0" eaLnBrk="1" latinLnBrk="0" hangingPunct="1">
        <a:defRPr sz="1836" kern="1200">
          <a:solidFill>
            <a:schemeClr val="tx1"/>
          </a:solidFill>
          <a:latin typeface="+mn-lt"/>
          <a:ea typeface="+mn-ea"/>
          <a:cs typeface="+mn-cs"/>
        </a:defRPr>
      </a:lvl2pPr>
      <a:lvl3pPr marL="932106" algn="l" defTabSz="932106" rtl="0" eaLnBrk="1" latinLnBrk="0" hangingPunct="1">
        <a:defRPr sz="1836" kern="1200">
          <a:solidFill>
            <a:schemeClr val="tx1"/>
          </a:solidFill>
          <a:latin typeface="+mn-lt"/>
          <a:ea typeface="+mn-ea"/>
          <a:cs typeface="+mn-cs"/>
        </a:defRPr>
      </a:lvl3pPr>
      <a:lvl4pPr marL="1398159" algn="l" defTabSz="932106" rtl="0" eaLnBrk="1" latinLnBrk="0" hangingPunct="1">
        <a:defRPr sz="1836" kern="1200">
          <a:solidFill>
            <a:schemeClr val="tx1"/>
          </a:solidFill>
          <a:latin typeface="+mn-lt"/>
          <a:ea typeface="+mn-ea"/>
          <a:cs typeface="+mn-cs"/>
        </a:defRPr>
      </a:lvl4pPr>
      <a:lvl5pPr marL="1864212" algn="l" defTabSz="932106" rtl="0" eaLnBrk="1" latinLnBrk="0" hangingPunct="1">
        <a:defRPr sz="1836" kern="1200">
          <a:solidFill>
            <a:schemeClr val="tx1"/>
          </a:solidFill>
          <a:latin typeface="+mn-lt"/>
          <a:ea typeface="+mn-ea"/>
          <a:cs typeface="+mn-cs"/>
        </a:defRPr>
      </a:lvl5pPr>
      <a:lvl6pPr marL="2330265" algn="l" defTabSz="932106" rtl="0" eaLnBrk="1" latinLnBrk="0" hangingPunct="1">
        <a:defRPr sz="1836" kern="1200">
          <a:solidFill>
            <a:schemeClr val="tx1"/>
          </a:solidFill>
          <a:latin typeface="+mn-lt"/>
          <a:ea typeface="+mn-ea"/>
          <a:cs typeface="+mn-cs"/>
        </a:defRPr>
      </a:lvl6pPr>
      <a:lvl7pPr marL="2796318" algn="l" defTabSz="932106" rtl="0" eaLnBrk="1" latinLnBrk="0" hangingPunct="1">
        <a:defRPr sz="1836" kern="1200">
          <a:solidFill>
            <a:schemeClr val="tx1"/>
          </a:solidFill>
          <a:latin typeface="+mn-lt"/>
          <a:ea typeface="+mn-ea"/>
          <a:cs typeface="+mn-cs"/>
        </a:defRPr>
      </a:lvl7pPr>
      <a:lvl8pPr marL="3262371" algn="l" defTabSz="932106" rtl="0" eaLnBrk="1" latinLnBrk="0" hangingPunct="1">
        <a:defRPr sz="1836" kern="1200">
          <a:solidFill>
            <a:schemeClr val="tx1"/>
          </a:solidFill>
          <a:latin typeface="+mn-lt"/>
          <a:ea typeface="+mn-ea"/>
          <a:cs typeface="+mn-cs"/>
        </a:defRPr>
      </a:lvl8pPr>
      <a:lvl9pPr marL="3728425" algn="l" defTabSz="932106"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www.microsoft.com/en-us/server-cloud/products/windows-azure-pack" TargetMode="External"/><Relationship Id="rId2" Type="http://schemas.openxmlformats.org/officeDocument/2006/relationships/notesSlide" Target="../notesSlides/notesSlide38.xml"/><Relationship Id="rId1" Type="http://schemas.openxmlformats.org/officeDocument/2006/relationships/slideLayout" Target="../slideLayouts/slideLayout58.xml"/><Relationship Id="rId6" Type="http://schemas.openxmlformats.org/officeDocument/2006/relationships/hyperlink" Target="http://technet.microsoft.com/en-US/evalcenter/dn205295" TargetMode="External"/><Relationship Id="rId5" Type="http://schemas.openxmlformats.org/officeDocument/2006/relationships/hyperlink" Target="http://azure.microsoft.com/en-us/" TargetMode="External"/><Relationship Id="rId4" Type="http://schemas.openxmlformats.org/officeDocument/2006/relationships/hyperlink" Target="http://technet.microsoft.com/en-US/evalcenter/dn205286"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69378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40180" y="22580"/>
            <a:ext cx="8677938" cy="6988374"/>
          </a:xfrm>
          <a:prstGeom prst="rect">
            <a:avLst/>
          </a:prstGeom>
          <a:noFill/>
        </p:spPr>
        <p:txBody>
          <a:bodyPr wrap="none" lIns="93269" tIns="46634" rIns="93269" bIns="46634">
            <a:spAutoFit/>
          </a:bodyPr>
          <a:lstStyle/>
          <a:p>
            <a:r>
              <a:rPr lang="en-US" sz="4000" b="1" dirty="0" smtClean="0">
                <a:ln w="0"/>
                <a:solidFill>
                  <a:srgbClr val="FFFFFF"/>
                </a:solidFill>
                <a:effectLst>
                  <a:outerShdw blurRad="38100" dist="25400" dir="5400000" algn="ctr" rotWithShape="0">
                    <a:srgbClr val="6E747A">
                      <a:alpha val="43000"/>
                    </a:srgbClr>
                  </a:outerShdw>
                </a:effectLst>
              </a:rPr>
              <a:t>STIX</a:t>
            </a:r>
          </a:p>
          <a:p>
            <a:r>
              <a:rPr lang="en-US" sz="2800" dirty="0" smtClean="0">
                <a:ln w="0"/>
                <a:solidFill>
                  <a:srgbClr val="FFFFFF"/>
                </a:solidFill>
                <a:effectLst>
                  <a:outerShdw blurRad="38100" dist="25400" dir="5400000" algn="ctr" rotWithShape="0">
                    <a:srgbClr val="6E747A">
                      <a:alpha val="43000"/>
                    </a:srgbClr>
                  </a:outerShdw>
                </a:effectLst>
              </a:rPr>
              <a:t>Structured Threat Information Expression</a:t>
            </a:r>
          </a:p>
          <a:p>
            <a:endParaRPr lang="en-US" sz="4000" b="1" dirty="0" smtClean="0">
              <a:ln w="0"/>
              <a:solidFill>
                <a:srgbClr val="FFFFFF"/>
              </a:solidFill>
              <a:effectLst>
                <a:outerShdw blurRad="38100" dist="25400" dir="5400000" algn="ctr" rotWithShape="0">
                  <a:srgbClr val="6E747A">
                    <a:alpha val="43000"/>
                  </a:srgbClr>
                </a:outerShdw>
              </a:effectLst>
            </a:endParaRPr>
          </a:p>
          <a:p>
            <a:r>
              <a:rPr lang="en-US" sz="4000" b="1" dirty="0" smtClean="0">
                <a:ln w="0"/>
                <a:solidFill>
                  <a:srgbClr val="FFFFFF"/>
                </a:solidFill>
                <a:effectLst>
                  <a:outerShdw blurRad="38100" dist="25400" dir="5400000" algn="ctr" rotWithShape="0">
                    <a:srgbClr val="6E747A">
                      <a:alpha val="43000"/>
                    </a:srgbClr>
                  </a:outerShdw>
                </a:effectLst>
              </a:rPr>
              <a:t>TAXII</a:t>
            </a:r>
          </a:p>
          <a:p>
            <a:r>
              <a:rPr lang="en-US" sz="2800" dirty="0" smtClean="0">
                <a:ln w="0"/>
                <a:solidFill>
                  <a:srgbClr val="FFFFFF"/>
                </a:solidFill>
                <a:effectLst>
                  <a:outerShdw blurRad="38100" dist="25400" dir="5400000" algn="ctr" rotWithShape="0">
                    <a:srgbClr val="6E747A">
                      <a:alpha val="43000"/>
                    </a:srgbClr>
                  </a:outerShdw>
                </a:effectLst>
              </a:rPr>
              <a:t>Trusted Automated Exchange of Indicator Information</a:t>
            </a:r>
          </a:p>
          <a:p>
            <a:endParaRPr lang="en-US" sz="4000" b="1" dirty="0" smtClean="0">
              <a:ln w="0"/>
              <a:solidFill>
                <a:srgbClr val="FFFFFF"/>
              </a:solidFill>
              <a:effectLst>
                <a:outerShdw blurRad="38100" dist="25400" dir="5400000" algn="ctr" rotWithShape="0">
                  <a:srgbClr val="6E747A">
                    <a:alpha val="43000"/>
                  </a:srgbClr>
                </a:outerShdw>
              </a:effectLst>
            </a:endParaRPr>
          </a:p>
          <a:p>
            <a:r>
              <a:rPr lang="en-US" sz="4000" b="1" dirty="0" smtClean="0">
                <a:ln w="0"/>
                <a:solidFill>
                  <a:srgbClr val="FFFFFF"/>
                </a:solidFill>
                <a:effectLst>
                  <a:outerShdw blurRad="38100" dist="25400" dir="5400000" algn="ctr" rotWithShape="0">
                    <a:srgbClr val="6E747A">
                      <a:alpha val="43000"/>
                    </a:srgbClr>
                  </a:outerShdw>
                </a:effectLst>
              </a:rPr>
              <a:t>IODEF</a:t>
            </a:r>
          </a:p>
          <a:p>
            <a:r>
              <a:rPr lang="en-US" sz="2800" dirty="0" smtClean="0">
                <a:ln w="0"/>
                <a:solidFill>
                  <a:srgbClr val="FFFFFF"/>
                </a:solidFill>
                <a:effectLst>
                  <a:outerShdw blurRad="38100" dist="25400" dir="5400000" algn="ctr" rotWithShape="0">
                    <a:srgbClr val="6E747A">
                      <a:alpha val="43000"/>
                    </a:srgbClr>
                  </a:outerShdw>
                </a:effectLst>
              </a:rPr>
              <a:t>Incident Object Description Exchange Format</a:t>
            </a:r>
            <a:endParaRPr lang="en-US" sz="2800" dirty="0">
              <a:ln w="0"/>
              <a:solidFill>
                <a:srgbClr val="FFFFFF"/>
              </a:solidFill>
              <a:effectLst>
                <a:outerShdw blurRad="38100" dist="25400" dir="5400000" algn="ctr" rotWithShape="0">
                  <a:srgbClr val="6E747A">
                    <a:alpha val="43000"/>
                  </a:srgbClr>
                </a:outerShdw>
              </a:effectLst>
            </a:endParaRPr>
          </a:p>
          <a:p>
            <a:endParaRPr lang="en-US" sz="4000" b="1" dirty="0" smtClean="0">
              <a:ln w="0"/>
              <a:solidFill>
                <a:srgbClr val="FFFFFF"/>
              </a:solidFill>
              <a:effectLst>
                <a:outerShdw blurRad="38100" dist="25400" dir="5400000" algn="ctr" rotWithShape="0">
                  <a:srgbClr val="6E747A">
                    <a:alpha val="43000"/>
                  </a:srgbClr>
                </a:outerShdw>
              </a:effectLst>
            </a:endParaRPr>
          </a:p>
          <a:p>
            <a:r>
              <a:rPr lang="en-US" sz="4000" b="1" dirty="0" smtClean="0">
                <a:ln w="0"/>
                <a:solidFill>
                  <a:srgbClr val="FFFFFF"/>
                </a:solidFill>
                <a:effectLst>
                  <a:outerShdw blurRad="38100" dist="25400" dir="5400000" algn="ctr" rotWithShape="0">
                    <a:srgbClr val="6E747A">
                      <a:alpha val="43000"/>
                    </a:srgbClr>
                  </a:outerShdw>
                </a:effectLst>
              </a:rPr>
              <a:t>CIF</a:t>
            </a:r>
          </a:p>
          <a:p>
            <a:r>
              <a:rPr lang="en-US" sz="2800" dirty="0" smtClean="0">
                <a:ln w="0"/>
                <a:solidFill>
                  <a:srgbClr val="FFFFFF"/>
                </a:solidFill>
                <a:effectLst>
                  <a:outerShdw blurRad="38100" dist="25400" dir="5400000" algn="ctr" rotWithShape="0">
                    <a:srgbClr val="6E747A">
                      <a:alpha val="43000"/>
                    </a:srgbClr>
                  </a:outerShdw>
                </a:effectLst>
              </a:rPr>
              <a:t>Collective Intelligence Framework</a:t>
            </a:r>
          </a:p>
          <a:p>
            <a:endParaRPr lang="en-US" sz="2800" dirty="0">
              <a:ln w="0"/>
              <a:solidFill>
                <a:srgbClr val="FFFFFF"/>
              </a:solidFill>
              <a:effectLst>
                <a:outerShdw blurRad="38100" dist="25400" dir="5400000" algn="ctr" rotWithShape="0">
                  <a:srgbClr val="6E747A">
                    <a:alpha val="43000"/>
                  </a:srgbClr>
                </a:outerShdw>
              </a:effectLst>
            </a:endParaRPr>
          </a:p>
          <a:p>
            <a:r>
              <a:rPr lang="en-US" sz="2800" dirty="0" smtClean="0">
                <a:ln w="0"/>
                <a:solidFill>
                  <a:srgbClr val="FFFFFF"/>
                </a:solidFill>
                <a:effectLst>
                  <a:outerShdw blurRad="38100" dist="25400" dir="5400000" algn="ctr" rotWithShape="0">
                    <a:srgbClr val="6E747A">
                      <a:alpha val="43000"/>
                    </a:srgbClr>
                  </a:outerShdw>
                </a:effectLst>
              </a:rPr>
              <a:t>…and many more out there!</a:t>
            </a:r>
            <a:endParaRPr lang="en-US" sz="2800" dirty="0">
              <a:ln w="0"/>
              <a:solidFill>
                <a:srgbClr val="FFFFFF"/>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385419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 calcmode="lin" valueType="num">
                                      <p:cBhvr additive="base">
                                        <p:cTn id="43" dur="500" fill="hold"/>
                                        <p:tgtEl>
                                          <p:spTgt spid="6">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anim calcmode="lin" valueType="num">
                                      <p:cBhvr additive="base">
                                        <p:cTn id="49"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anim calcmode="lin" valueType="num">
                                      <p:cBhvr additive="base">
                                        <p:cTn id="55" dur="500" fill="hold"/>
                                        <p:tgtEl>
                                          <p:spTgt spid="6">
                                            <p:txEl>
                                              <p:pRg st="12" end="1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2" name="Rectangle 1"/>
          <p:cNvSpPr/>
          <p:nvPr/>
        </p:nvSpPr>
        <p:spPr>
          <a:xfrm>
            <a:off x="373094" y="1869756"/>
            <a:ext cx="11709420" cy="3141167"/>
          </a:xfrm>
          <a:prstGeom prst="rect">
            <a:avLst/>
          </a:prstGeom>
        </p:spPr>
        <p:txBody>
          <a:bodyPr wrap="square" lIns="93269" tIns="46634" rIns="93269" bIns="46634">
            <a:spAutoFit/>
          </a:bodyPr>
          <a:lstStyle/>
          <a:p>
            <a:r>
              <a:rPr lang="en-US" sz="3300" i="1" dirty="0">
                <a:solidFill>
                  <a:srgbClr val="FFFFFF"/>
                </a:solidFill>
              </a:rPr>
              <a:t>There is an increasing demand </a:t>
            </a:r>
            <a:r>
              <a:rPr lang="en-US" sz="3300" i="1" dirty="0" smtClean="0">
                <a:solidFill>
                  <a:srgbClr val="FFFFFF"/>
                </a:solidFill>
              </a:rPr>
              <a:t>in </a:t>
            </a:r>
            <a:r>
              <a:rPr lang="en-US" sz="3300" i="1" dirty="0">
                <a:solidFill>
                  <a:srgbClr val="FFFFFF"/>
                </a:solidFill>
              </a:rPr>
              <a:t>the industry for clean file metadata intelligence as opposed to traditional threat intelligence, and </a:t>
            </a:r>
            <a:r>
              <a:rPr lang="en-US" sz="3300" i="1" dirty="0" smtClean="0">
                <a:solidFill>
                  <a:srgbClr val="FFFFFF"/>
                </a:solidFill>
              </a:rPr>
              <a:t>Microsoft is taking part and helping in jump</a:t>
            </a:r>
            <a:r>
              <a:rPr lang="en-US" sz="3300" i="1" dirty="0">
                <a:solidFill>
                  <a:srgbClr val="FFFFFF"/>
                </a:solidFill>
              </a:rPr>
              <a:t>-</a:t>
            </a:r>
            <a:r>
              <a:rPr lang="en-US" sz="3300" i="1" dirty="0" smtClean="0">
                <a:solidFill>
                  <a:srgbClr val="FFFFFF"/>
                </a:solidFill>
              </a:rPr>
              <a:t>starting </a:t>
            </a:r>
            <a:r>
              <a:rPr lang="en-US" sz="3300" i="1" dirty="0">
                <a:solidFill>
                  <a:srgbClr val="FFFFFF"/>
                </a:solidFill>
              </a:rPr>
              <a:t>this </a:t>
            </a:r>
            <a:r>
              <a:rPr lang="en-US" sz="3300" i="1" dirty="0" smtClean="0">
                <a:solidFill>
                  <a:srgbClr val="FFFFFF"/>
                </a:solidFill>
              </a:rPr>
              <a:t>effort to </a:t>
            </a:r>
            <a:r>
              <a:rPr lang="en-US" sz="3300" i="1" dirty="0">
                <a:solidFill>
                  <a:srgbClr val="FFFFFF"/>
                </a:solidFill>
              </a:rPr>
              <a:t>supply and provide this value to </a:t>
            </a:r>
            <a:r>
              <a:rPr lang="en-US" sz="3300" i="1" dirty="0" smtClean="0">
                <a:solidFill>
                  <a:srgbClr val="FFFFFF"/>
                </a:solidFill>
              </a:rPr>
              <a:t>customers, partners </a:t>
            </a:r>
            <a:r>
              <a:rPr lang="en-US" sz="3300" i="1" dirty="0">
                <a:solidFill>
                  <a:srgbClr val="FFFFFF"/>
                </a:solidFill>
              </a:rPr>
              <a:t>and the overall security community as well.</a:t>
            </a:r>
          </a:p>
        </p:txBody>
      </p:sp>
    </p:spTree>
    <p:extLst>
      <p:ext uri="{BB962C8B-B14F-4D97-AF65-F5344CB8AC3E}">
        <p14:creationId xmlns:p14="http://schemas.microsoft.com/office/powerpoint/2010/main" val="1198057674"/>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pic>
        <p:nvPicPr>
          <p:cNvPr id="5" name="Picture 4"/>
          <p:cNvPicPr>
            <a:picLocks noChangeAspect="1"/>
          </p:cNvPicPr>
          <p:nvPr/>
        </p:nvPicPr>
        <p:blipFill>
          <a:blip r:embed="rId4"/>
          <a:stretch>
            <a:fillRect/>
          </a:stretch>
        </p:blipFill>
        <p:spPr>
          <a:xfrm>
            <a:off x="0" y="-53154"/>
            <a:ext cx="12436475" cy="7047680"/>
          </a:xfrm>
          <a:prstGeom prst="rect">
            <a:avLst/>
          </a:prstGeom>
        </p:spPr>
      </p:pic>
    </p:spTree>
    <p:extLst>
      <p:ext uri="{BB962C8B-B14F-4D97-AF65-F5344CB8AC3E}">
        <p14:creationId xmlns:p14="http://schemas.microsoft.com/office/powerpoint/2010/main" val="3890975147"/>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3" name="Rectangle 2"/>
          <p:cNvSpPr/>
          <p:nvPr/>
        </p:nvSpPr>
        <p:spPr>
          <a:xfrm>
            <a:off x="2655492" y="2447610"/>
            <a:ext cx="7125512" cy="1786950"/>
          </a:xfrm>
          <a:prstGeom prst="rect">
            <a:avLst/>
          </a:prstGeom>
          <a:noFill/>
        </p:spPr>
        <p:txBody>
          <a:bodyPr wrap="none" lIns="93269" tIns="46634" rIns="93269" bIns="46634">
            <a:spAutoFit/>
          </a:bodyPr>
          <a:lstStyle/>
          <a:p>
            <a:pPr algn="ctr"/>
            <a:r>
              <a:rPr lang="en-US" sz="5500" b="1" dirty="0">
                <a:ln w="0"/>
                <a:solidFill>
                  <a:srgbClr val="FFFFFF"/>
                </a:solidFill>
                <a:effectLst>
                  <a:outerShdw blurRad="38100" dist="25400" dir="5400000" algn="ctr" rotWithShape="0">
                    <a:srgbClr val="6E747A">
                      <a:alpha val="43000"/>
                    </a:srgbClr>
                  </a:outerShdw>
                </a:effectLst>
              </a:rPr>
              <a:t>Clean-File Meta-Data</a:t>
            </a:r>
          </a:p>
          <a:p>
            <a:pPr algn="ctr"/>
            <a:r>
              <a:rPr lang="en-US" sz="5500" b="1" dirty="0">
                <a:ln w="0"/>
                <a:solidFill>
                  <a:srgbClr val="FFFFFF"/>
                </a:solidFill>
                <a:effectLst>
                  <a:outerShdw blurRad="38100" dist="25400" dir="5400000" algn="ctr" rotWithShape="0">
                    <a:srgbClr val="6E747A">
                      <a:alpha val="43000"/>
                    </a:srgbClr>
                  </a:outerShdw>
                </a:effectLst>
              </a:rPr>
              <a:t>Intelligence</a:t>
            </a:r>
          </a:p>
        </p:txBody>
      </p:sp>
      <p:sp>
        <p:nvSpPr>
          <p:cNvPr id="5" name="Rectangle 4"/>
          <p:cNvSpPr/>
          <p:nvPr/>
        </p:nvSpPr>
        <p:spPr>
          <a:xfrm>
            <a:off x="399743" y="291822"/>
            <a:ext cx="4680650" cy="6695987"/>
          </a:xfrm>
          <a:prstGeom prst="rect">
            <a:avLst/>
          </a:prstGeom>
          <a:noFill/>
        </p:spPr>
        <p:txBody>
          <a:bodyPr wrap="none" lIns="93269" tIns="46634" rIns="93269" bIns="46634">
            <a:spAutoFit/>
          </a:bodyPr>
          <a:lstStyle/>
          <a:p>
            <a:r>
              <a:rPr lang="en-US" sz="3300" dirty="0">
                <a:ln w="0">
                  <a:noFill/>
                </a:ln>
                <a:solidFill>
                  <a:srgbClr val="FFFFFF"/>
                </a:solidFill>
                <a:effectLst>
                  <a:outerShdw blurRad="38100" dist="25400" dir="5400000" algn="ctr" rotWithShape="0">
                    <a:srgbClr val="6E747A">
                      <a:alpha val="43000"/>
                    </a:srgbClr>
                  </a:outerShdw>
                </a:effectLst>
              </a:rPr>
              <a:t>Original Product Names</a:t>
            </a:r>
          </a:p>
          <a:p>
            <a:endParaRPr lang="en-US" sz="3300" dirty="0">
              <a:ln w="0">
                <a:noFill/>
              </a:ln>
              <a:solidFill>
                <a:srgbClr val="FFFFFF"/>
              </a:solidFill>
              <a:effectLst>
                <a:outerShdw blurRad="38100" dist="25400" dir="5400000" algn="ctr" rotWithShape="0">
                  <a:srgbClr val="6E747A">
                    <a:alpha val="43000"/>
                  </a:srgbClr>
                </a:outerShdw>
              </a:effectLst>
            </a:endParaRPr>
          </a:p>
          <a:p>
            <a:r>
              <a:rPr lang="en-US" sz="3300" dirty="0">
                <a:ln w="0">
                  <a:noFill/>
                </a:ln>
                <a:solidFill>
                  <a:srgbClr val="FFFFFF"/>
                </a:solidFill>
                <a:effectLst>
                  <a:outerShdw blurRad="38100" dist="25400" dir="5400000" algn="ctr" rotWithShape="0">
                    <a:srgbClr val="6E747A">
                      <a:alpha val="43000"/>
                    </a:srgbClr>
                  </a:outerShdw>
                </a:effectLst>
              </a:rPr>
              <a:t>Files (binaries)* </a:t>
            </a:r>
          </a:p>
          <a:p>
            <a:endParaRPr lang="en-US" sz="3300" dirty="0">
              <a:ln w="0">
                <a:noFill/>
              </a:ln>
              <a:solidFill>
                <a:srgbClr val="FFFFFF"/>
              </a:solidFill>
              <a:effectLst>
                <a:outerShdw blurRad="38100" dist="25400" dir="5400000" algn="ctr" rotWithShape="0">
                  <a:srgbClr val="6E747A">
                    <a:alpha val="43000"/>
                  </a:srgbClr>
                </a:outerShdw>
              </a:effectLst>
            </a:endParaRPr>
          </a:p>
          <a:p>
            <a:r>
              <a:rPr lang="en-US" sz="3300" dirty="0">
                <a:ln w="0">
                  <a:noFill/>
                </a:ln>
                <a:solidFill>
                  <a:srgbClr val="FFFFFF"/>
                </a:solidFill>
                <a:effectLst>
                  <a:outerShdw blurRad="38100" dist="25400" dir="5400000" algn="ctr" rotWithShape="0">
                    <a:srgbClr val="6E747A">
                      <a:alpha val="43000"/>
                    </a:srgbClr>
                  </a:outerShdw>
                </a:effectLst>
              </a:rPr>
              <a:t>File hashes</a:t>
            </a:r>
          </a:p>
          <a:p>
            <a:endParaRPr lang="en-US" sz="3300" dirty="0">
              <a:ln w="0">
                <a:noFill/>
              </a:ln>
              <a:solidFill>
                <a:srgbClr val="FFFFFF"/>
              </a:solidFill>
              <a:effectLst>
                <a:outerShdw blurRad="38100" dist="25400" dir="5400000" algn="ctr" rotWithShape="0">
                  <a:srgbClr val="6E747A">
                    <a:alpha val="43000"/>
                  </a:srgbClr>
                </a:outerShdw>
              </a:effectLst>
            </a:endParaRPr>
          </a:p>
          <a:p>
            <a:r>
              <a:rPr lang="en-US" sz="3300" dirty="0">
                <a:ln w="0">
                  <a:noFill/>
                </a:ln>
                <a:solidFill>
                  <a:srgbClr val="FFFFFF"/>
                </a:solidFill>
                <a:effectLst>
                  <a:outerShdw blurRad="38100" dist="25400" dir="5400000" algn="ctr" rotWithShape="0">
                    <a:srgbClr val="6E747A">
                      <a:alpha val="43000"/>
                    </a:srgbClr>
                  </a:outerShdw>
                </a:effectLst>
              </a:rPr>
              <a:t>File sizes</a:t>
            </a:r>
          </a:p>
          <a:p>
            <a:endParaRPr lang="en-US" sz="3300" dirty="0">
              <a:ln w="0">
                <a:noFill/>
              </a:ln>
              <a:solidFill>
                <a:srgbClr val="FFFFFF"/>
              </a:solidFill>
              <a:effectLst>
                <a:outerShdw blurRad="38100" dist="25400" dir="5400000" algn="ctr" rotWithShape="0">
                  <a:srgbClr val="6E747A">
                    <a:alpha val="43000"/>
                  </a:srgbClr>
                </a:outerShdw>
              </a:effectLst>
            </a:endParaRPr>
          </a:p>
          <a:p>
            <a:r>
              <a:rPr lang="en-US" sz="3300" dirty="0">
                <a:ln w="0">
                  <a:noFill/>
                </a:ln>
                <a:solidFill>
                  <a:srgbClr val="FFFFFF"/>
                </a:solidFill>
                <a:effectLst>
                  <a:outerShdw blurRad="38100" dist="25400" dir="5400000" algn="ctr" rotWithShape="0">
                    <a:srgbClr val="6E747A">
                      <a:alpha val="43000"/>
                    </a:srgbClr>
                  </a:outerShdw>
                </a:effectLst>
              </a:rPr>
              <a:t>File names</a:t>
            </a:r>
          </a:p>
          <a:p>
            <a:endParaRPr lang="en-US" sz="3300" dirty="0">
              <a:ln w="0">
                <a:noFill/>
              </a:ln>
              <a:solidFill>
                <a:srgbClr val="FFFFFF"/>
              </a:solidFill>
              <a:effectLst>
                <a:outerShdw blurRad="38100" dist="25400" dir="5400000" algn="ctr" rotWithShape="0">
                  <a:srgbClr val="6E747A">
                    <a:alpha val="43000"/>
                  </a:srgbClr>
                </a:outerShdw>
              </a:effectLst>
            </a:endParaRPr>
          </a:p>
          <a:p>
            <a:r>
              <a:rPr lang="en-US" sz="3300" dirty="0">
                <a:ln w="0">
                  <a:noFill/>
                </a:ln>
                <a:solidFill>
                  <a:srgbClr val="FFFFFF"/>
                </a:solidFill>
                <a:effectLst>
                  <a:outerShdw blurRad="38100" dist="25400" dir="5400000" algn="ctr" rotWithShape="0">
                    <a:srgbClr val="6E747A">
                      <a:alpha val="43000"/>
                    </a:srgbClr>
                  </a:outerShdw>
                </a:effectLst>
              </a:rPr>
              <a:t>Dates of file creation</a:t>
            </a:r>
          </a:p>
          <a:p>
            <a:endParaRPr lang="en-US" sz="3300" dirty="0">
              <a:ln w="0">
                <a:noFill/>
              </a:ln>
              <a:solidFill>
                <a:srgbClr val="FFFFFF"/>
              </a:solidFill>
              <a:effectLst>
                <a:outerShdw blurRad="38100" dist="25400" dir="5400000" algn="ctr" rotWithShape="0">
                  <a:srgbClr val="6E747A">
                    <a:alpha val="43000"/>
                  </a:srgbClr>
                </a:outerShdw>
              </a:effectLst>
            </a:endParaRPr>
          </a:p>
          <a:p>
            <a:r>
              <a:rPr lang="en-US" sz="3300" dirty="0">
                <a:ln w="0">
                  <a:noFill/>
                </a:ln>
                <a:solidFill>
                  <a:srgbClr val="FFFFFF"/>
                </a:solidFill>
                <a:effectLst>
                  <a:outerShdw blurRad="38100" dist="25400" dir="5400000" algn="ctr" rotWithShape="0">
                    <a:srgbClr val="6E747A">
                      <a:alpha val="43000"/>
                    </a:srgbClr>
                  </a:outerShdw>
                </a:effectLst>
              </a:rPr>
              <a:t>Dates of file release</a:t>
            </a:r>
          </a:p>
        </p:txBody>
      </p:sp>
      <p:sp>
        <p:nvSpPr>
          <p:cNvPr id="6" name="Rectangle 5"/>
          <p:cNvSpPr/>
          <p:nvPr/>
        </p:nvSpPr>
        <p:spPr>
          <a:xfrm>
            <a:off x="10376788" y="291821"/>
            <a:ext cx="2210924" cy="5680324"/>
          </a:xfrm>
          <a:prstGeom prst="rect">
            <a:avLst/>
          </a:prstGeom>
          <a:noFill/>
        </p:spPr>
        <p:txBody>
          <a:bodyPr wrap="none" lIns="93269" tIns="46634" rIns="93269" bIns="46634">
            <a:spAutoFit/>
          </a:bodyPr>
          <a:lstStyle/>
          <a:p>
            <a:r>
              <a:rPr lang="en-US" sz="3300" dirty="0">
                <a:ln w="0">
                  <a:noFill/>
                </a:ln>
                <a:solidFill>
                  <a:srgbClr val="FFFFFF"/>
                </a:solidFill>
                <a:effectLst>
                  <a:outerShdw blurRad="38100" dist="25400" dir="5400000" algn="ctr" rotWithShape="0">
                    <a:srgbClr val="6E747A">
                      <a:alpha val="43000"/>
                    </a:srgbClr>
                  </a:outerShdw>
                </a:effectLst>
              </a:rPr>
              <a:t>Digital </a:t>
            </a:r>
          </a:p>
          <a:p>
            <a:r>
              <a:rPr lang="en-US" sz="3300" dirty="0">
                <a:ln w="0">
                  <a:noFill/>
                </a:ln>
                <a:solidFill>
                  <a:srgbClr val="FFFFFF"/>
                </a:solidFill>
                <a:effectLst>
                  <a:outerShdw blurRad="38100" dist="25400" dir="5400000" algn="ctr" rotWithShape="0">
                    <a:srgbClr val="6E747A">
                      <a:alpha val="43000"/>
                    </a:srgbClr>
                  </a:outerShdw>
                </a:effectLst>
              </a:rPr>
              <a:t>certificates</a:t>
            </a:r>
          </a:p>
          <a:p>
            <a:endParaRPr lang="en-US" sz="3300" dirty="0">
              <a:ln w="0">
                <a:noFill/>
              </a:ln>
              <a:solidFill>
                <a:srgbClr val="FFFFFF"/>
              </a:solidFill>
              <a:effectLst>
                <a:outerShdw blurRad="38100" dist="25400" dir="5400000" algn="ctr" rotWithShape="0">
                  <a:srgbClr val="6E747A">
                    <a:alpha val="43000"/>
                  </a:srgbClr>
                </a:outerShdw>
              </a:effectLst>
            </a:endParaRPr>
          </a:p>
          <a:p>
            <a:r>
              <a:rPr lang="en-US" sz="3300" dirty="0">
                <a:ln w="0">
                  <a:noFill/>
                </a:ln>
                <a:solidFill>
                  <a:srgbClr val="FFFFFF"/>
                </a:solidFill>
                <a:effectLst>
                  <a:outerShdw blurRad="38100" dist="25400" dir="5400000" algn="ctr" rotWithShape="0">
                    <a:srgbClr val="6E747A">
                      <a:alpha val="43000"/>
                    </a:srgbClr>
                  </a:outerShdw>
                </a:effectLst>
              </a:rPr>
              <a:t>Locations</a:t>
            </a:r>
          </a:p>
          <a:p>
            <a:endParaRPr lang="en-US" sz="3300" dirty="0">
              <a:ln w="0">
                <a:noFill/>
              </a:ln>
              <a:solidFill>
                <a:srgbClr val="FFFFFF"/>
              </a:solidFill>
              <a:effectLst>
                <a:outerShdw blurRad="38100" dist="25400" dir="5400000" algn="ctr" rotWithShape="0">
                  <a:srgbClr val="6E747A">
                    <a:alpha val="43000"/>
                  </a:srgbClr>
                </a:outerShdw>
              </a:effectLst>
            </a:endParaRPr>
          </a:p>
          <a:p>
            <a:r>
              <a:rPr lang="en-US" sz="3300" dirty="0">
                <a:ln w="0">
                  <a:noFill/>
                </a:ln>
                <a:solidFill>
                  <a:srgbClr val="FFFFFF"/>
                </a:solidFill>
                <a:effectLst>
                  <a:outerShdw blurRad="38100" dist="25400" dir="5400000" algn="ctr" rotWithShape="0">
                    <a:srgbClr val="6E747A">
                      <a:alpha val="43000"/>
                    </a:srgbClr>
                  </a:outerShdw>
                </a:effectLst>
              </a:rPr>
              <a:t>SWIDs</a:t>
            </a:r>
          </a:p>
          <a:p>
            <a:endParaRPr lang="en-US" sz="3300" dirty="0">
              <a:ln w="0">
                <a:noFill/>
              </a:ln>
              <a:solidFill>
                <a:srgbClr val="FFFFFF"/>
              </a:solidFill>
              <a:effectLst>
                <a:outerShdw blurRad="38100" dist="25400" dir="5400000" algn="ctr" rotWithShape="0">
                  <a:srgbClr val="6E747A">
                    <a:alpha val="43000"/>
                  </a:srgbClr>
                </a:outerShdw>
              </a:effectLst>
            </a:endParaRPr>
          </a:p>
          <a:p>
            <a:r>
              <a:rPr lang="en-US" sz="3300" dirty="0">
                <a:ln w="0">
                  <a:noFill/>
                </a:ln>
                <a:solidFill>
                  <a:srgbClr val="FFFFFF"/>
                </a:solidFill>
                <a:effectLst>
                  <a:outerShdw blurRad="38100" dist="25400" dir="5400000" algn="ctr" rotWithShape="0">
                    <a:srgbClr val="6E747A">
                      <a:alpha val="43000"/>
                    </a:srgbClr>
                  </a:outerShdw>
                </a:effectLst>
              </a:rPr>
              <a:t>…</a:t>
            </a:r>
          </a:p>
          <a:p>
            <a:endParaRPr lang="en-US" sz="3300" dirty="0">
              <a:ln w="0"/>
              <a:solidFill>
                <a:srgbClr val="00B050"/>
              </a:solidFill>
              <a:effectLst>
                <a:outerShdw blurRad="38100" dist="25400" dir="5400000" algn="ctr" rotWithShape="0">
                  <a:srgbClr val="6E747A">
                    <a:alpha val="43000"/>
                  </a:srgbClr>
                </a:outerShdw>
              </a:effectLst>
            </a:endParaRPr>
          </a:p>
          <a:p>
            <a:endParaRPr lang="en-US" sz="3300" dirty="0">
              <a:ln w="0"/>
              <a:solidFill>
                <a:srgbClr val="00B050"/>
              </a:solidFill>
              <a:effectLst>
                <a:outerShdw blurRad="38100" dist="25400" dir="5400000" algn="ctr" rotWithShape="0">
                  <a:srgbClr val="6E747A">
                    <a:alpha val="43000"/>
                  </a:srgbClr>
                </a:outerShdw>
              </a:effectLst>
            </a:endParaRPr>
          </a:p>
          <a:p>
            <a:endParaRPr lang="en-US" sz="3300" dirty="0">
              <a:ln w="0"/>
              <a:solidFill>
                <a:srgbClr val="00B05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5153280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additive="base">
                                        <p:cTn id="24"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 calcmode="lin" valueType="num">
                                      <p:cBhvr additive="base">
                                        <p:cTn id="30"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 calcmode="lin" valueType="num">
                                      <p:cBhvr additive="base">
                                        <p:cTn id="36"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 calcmode="lin" valueType="num">
                                      <p:cBhvr additive="base">
                                        <p:cTn id="42" dur="500" fill="hold"/>
                                        <p:tgtEl>
                                          <p:spTgt spid="5">
                                            <p:txEl>
                                              <p:pRg st="10" end="10"/>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5">
                                            <p:txEl>
                                              <p:pRg st="12" end="12"/>
                                            </p:txEl>
                                          </p:spTgt>
                                        </p:tgtEl>
                                        <p:attrNameLst>
                                          <p:attrName>style.visibility</p:attrName>
                                        </p:attrNameLst>
                                      </p:cBhvr>
                                      <p:to>
                                        <p:strVal val="visible"/>
                                      </p:to>
                                    </p:set>
                                    <p:anim calcmode="lin" valueType="num">
                                      <p:cBhvr additive="base">
                                        <p:cTn id="48" dur="500" fill="hold"/>
                                        <p:tgtEl>
                                          <p:spTgt spid="5">
                                            <p:txEl>
                                              <p:pRg st="12" end="1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 calcmode="lin" valueType="num">
                                      <p:cBhvr additive="base">
                                        <p:cTn id="54"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6">
                                            <p:txEl>
                                              <p:pRg st="1" end="1"/>
                                            </p:txEl>
                                          </p:spTgt>
                                        </p:tgtEl>
                                        <p:attrNameLst>
                                          <p:attrName>style.visibility</p:attrName>
                                        </p:attrNameLst>
                                      </p:cBhvr>
                                      <p:to>
                                        <p:strVal val="visible"/>
                                      </p:to>
                                    </p:set>
                                    <p:anim calcmode="lin" valueType="num">
                                      <p:cBhvr additive="base">
                                        <p:cTn id="60"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6">
                                            <p:txEl>
                                              <p:pRg st="3" end="3"/>
                                            </p:txEl>
                                          </p:spTgt>
                                        </p:tgtEl>
                                        <p:attrNameLst>
                                          <p:attrName>style.visibility</p:attrName>
                                        </p:attrNameLst>
                                      </p:cBhvr>
                                      <p:to>
                                        <p:strVal val="visible"/>
                                      </p:to>
                                    </p:set>
                                    <p:anim calcmode="lin" valueType="num">
                                      <p:cBhvr additive="base">
                                        <p:cTn id="66"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6">
                                            <p:txEl>
                                              <p:pRg st="5" end="5"/>
                                            </p:txEl>
                                          </p:spTgt>
                                        </p:tgtEl>
                                        <p:attrNameLst>
                                          <p:attrName>style.visibility</p:attrName>
                                        </p:attrNameLst>
                                      </p:cBhvr>
                                      <p:to>
                                        <p:strVal val="visible"/>
                                      </p:to>
                                    </p:set>
                                    <p:anim calcmode="lin" valueType="num">
                                      <p:cBhvr additive="base">
                                        <p:cTn id="72"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2" fill="hold" grpId="0" nodeType="clickEffect">
                                  <p:stCondLst>
                                    <p:cond delay="0"/>
                                  </p:stCondLst>
                                  <p:childTnLst>
                                    <p:set>
                                      <p:cBhvr>
                                        <p:cTn id="77" dur="1" fill="hold">
                                          <p:stCondLst>
                                            <p:cond delay="0"/>
                                          </p:stCondLst>
                                        </p:cTn>
                                        <p:tgtEl>
                                          <p:spTgt spid="6">
                                            <p:txEl>
                                              <p:pRg st="7" end="7"/>
                                            </p:txEl>
                                          </p:spTgt>
                                        </p:tgtEl>
                                        <p:attrNameLst>
                                          <p:attrName>style.visibility</p:attrName>
                                        </p:attrNameLst>
                                      </p:cBhvr>
                                      <p:to>
                                        <p:strVal val="visible"/>
                                      </p:to>
                                    </p:set>
                                    <p:anim calcmode="lin" valueType="num">
                                      <p:cBhvr additive="base">
                                        <p:cTn id="78"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436474" cy="6994525"/>
          </a:xfrm>
          <a:prstGeom prst="rect">
            <a:avLst/>
          </a:prstGeom>
        </p:spPr>
      </p:pic>
      <p:sp>
        <p:nvSpPr>
          <p:cNvPr id="9" name="Rectangle 8"/>
          <p:cNvSpPr/>
          <p:nvPr/>
        </p:nvSpPr>
        <p:spPr>
          <a:xfrm>
            <a:off x="197904" y="899618"/>
            <a:ext cx="6332932" cy="611739"/>
          </a:xfrm>
          <a:prstGeom prst="rect">
            <a:avLst/>
          </a:prstGeom>
          <a:gradFill flip="none" rotWithShape="1">
            <a:gsLst>
              <a:gs pos="0">
                <a:schemeClr val="accent1">
                  <a:satMod val="103000"/>
                  <a:lumMod val="102000"/>
                  <a:tint val="94000"/>
                  <a:alpha val="30000"/>
                </a:schemeClr>
              </a:gs>
              <a:gs pos="50000">
                <a:schemeClr val="accent1">
                  <a:satMod val="110000"/>
                  <a:lumMod val="100000"/>
                  <a:shade val="100000"/>
                  <a:alpha val="30000"/>
                </a:schemeClr>
              </a:gs>
              <a:gs pos="100000">
                <a:schemeClr val="accent1">
                  <a:lumMod val="99000"/>
                  <a:satMod val="120000"/>
                  <a:shade val="78000"/>
                  <a:alpha val="3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
        <p:nvSpPr>
          <p:cNvPr id="10" name="Rectangle 9"/>
          <p:cNvSpPr/>
          <p:nvPr/>
        </p:nvSpPr>
        <p:spPr>
          <a:xfrm>
            <a:off x="353360" y="2026638"/>
            <a:ext cx="9649794" cy="1463878"/>
          </a:xfrm>
          <a:prstGeom prst="rect">
            <a:avLst/>
          </a:prstGeom>
          <a:gradFill flip="none" rotWithShape="1">
            <a:gsLst>
              <a:gs pos="0">
                <a:schemeClr val="accent1">
                  <a:satMod val="103000"/>
                  <a:lumMod val="102000"/>
                  <a:tint val="94000"/>
                  <a:alpha val="30000"/>
                </a:schemeClr>
              </a:gs>
              <a:gs pos="50000">
                <a:schemeClr val="accent1">
                  <a:satMod val="110000"/>
                  <a:lumMod val="100000"/>
                  <a:shade val="100000"/>
                  <a:alpha val="30000"/>
                </a:schemeClr>
              </a:gs>
              <a:gs pos="100000">
                <a:schemeClr val="accent1">
                  <a:lumMod val="99000"/>
                  <a:satMod val="120000"/>
                  <a:shade val="78000"/>
                  <a:alpha val="3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Tree>
    <p:extLst>
      <p:ext uri="{BB962C8B-B14F-4D97-AF65-F5344CB8AC3E}">
        <p14:creationId xmlns:p14="http://schemas.microsoft.com/office/powerpoint/2010/main" val="14954973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3" y="415858"/>
            <a:ext cx="11652183" cy="1349785"/>
          </a:xfrm>
          <a:prstGeom prst="rect">
            <a:avLst/>
          </a:prstGeom>
          <a:noFill/>
        </p:spPr>
        <p:txBody>
          <a:bodyPr wrap="square" lIns="93269" tIns="46634" rIns="93269" bIns="46634">
            <a:spAutoFit/>
          </a:bodyPr>
          <a:lstStyle/>
          <a:p>
            <a:r>
              <a:rPr lang="en-US" sz="4000" dirty="0">
                <a:ln w="0"/>
                <a:solidFill>
                  <a:srgbClr val="FFFFFF"/>
                </a:solidFill>
                <a:effectLst>
                  <a:outerShdw blurRad="38100" dist="25400" dir="5400000" algn="ctr" rotWithShape="0">
                    <a:srgbClr val="6E747A">
                      <a:alpha val="43000"/>
                    </a:srgbClr>
                  </a:outerShdw>
                </a:effectLst>
                <a:latin typeface="+mj-lt"/>
              </a:rPr>
              <a:t>Compliment Traditional Blacklisting and Whitelisting Efforts</a:t>
            </a:r>
          </a:p>
        </p:txBody>
      </p:sp>
      <p:sp>
        <p:nvSpPr>
          <p:cNvPr id="6" name="Rectangle 5"/>
          <p:cNvSpPr/>
          <p:nvPr/>
        </p:nvSpPr>
        <p:spPr>
          <a:xfrm>
            <a:off x="241523" y="2763619"/>
            <a:ext cx="4931370" cy="2633335"/>
          </a:xfrm>
          <a:prstGeom prst="rect">
            <a:avLst/>
          </a:prstGeom>
          <a:solidFill>
            <a:srgbClr val="FF0000"/>
          </a:solidFill>
        </p:spPr>
        <p:txBody>
          <a:bodyPr wrap="none" lIns="93269" tIns="46634" rIns="93269" bIns="46634">
            <a:spAutoFit/>
          </a:bodyPr>
          <a:lstStyle/>
          <a:p>
            <a:pPr algn="ctr"/>
            <a:r>
              <a:rPr lang="en-US" sz="5500" dirty="0">
                <a:ln w="12700">
                  <a:noFill/>
                  <a:prstDash val="solid"/>
                </a:ln>
                <a:solidFill>
                  <a:srgbClr val="FFFFFF"/>
                </a:solidFill>
                <a:effectLst>
                  <a:outerShdw blurRad="41275" dist="20320" dir="1800000" algn="tl" rotWithShape="0">
                    <a:srgbClr val="000000">
                      <a:alpha val="40000"/>
                    </a:srgbClr>
                  </a:outerShdw>
                </a:effectLst>
              </a:rPr>
              <a:t>Effects </a:t>
            </a:r>
          </a:p>
          <a:p>
            <a:pPr algn="ctr"/>
            <a:r>
              <a:rPr lang="en-US" sz="5500" dirty="0">
                <a:ln w="12700">
                  <a:noFill/>
                  <a:prstDash val="solid"/>
                </a:ln>
                <a:solidFill>
                  <a:srgbClr val="FFFFFF"/>
                </a:solidFill>
                <a:effectLst>
                  <a:outerShdw blurRad="41275" dist="20320" dir="1800000" algn="tl" rotWithShape="0">
                    <a:srgbClr val="000000">
                      <a:alpha val="40000"/>
                    </a:srgbClr>
                  </a:outerShdw>
                </a:effectLst>
              </a:rPr>
              <a:t>of</a:t>
            </a:r>
          </a:p>
          <a:p>
            <a:pPr algn="ctr"/>
            <a:r>
              <a:rPr lang="en-US" sz="5500" dirty="0">
                <a:ln w="12700">
                  <a:noFill/>
                  <a:prstDash val="solid"/>
                </a:ln>
                <a:solidFill>
                  <a:srgbClr val="FFFFFF"/>
                </a:solidFill>
                <a:effectLst>
                  <a:outerShdw blurRad="41275" dist="20320" dir="1800000" algn="tl" rotWithShape="0">
                    <a:srgbClr val="000000">
                      <a:alpha val="40000"/>
                    </a:srgbClr>
                  </a:outerShdw>
                </a:effectLst>
              </a:rPr>
              <a:t>False Positives</a:t>
            </a:r>
          </a:p>
        </p:txBody>
      </p:sp>
      <p:sp>
        <p:nvSpPr>
          <p:cNvPr id="7" name="Rectangle 6"/>
          <p:cNvSpPr/>
          <p:nvPr/>
        </p:nvSpPr>
        <p:spPr>
          <a:xfrm>
            <a:off x="5854559" y="2838694"/>
            <a:ext cx="802460" cy="1356063"/>
          </a:xfrm>
          <a:prstGeom prst="rect">
            <a:avLst/>
          </a:prstGeom>
          <a:noFill/>
        </p:spPr>
        <p:txBody>
          <a:bodyPr wrap="none" lIns="93269" tIns="46634" rIns="93269" bIns="46634">
            <a:spAutoFit/>
          </a:bodyPr>
          <a:lstStyle/>
          <a:p>
            <a:pPr algn="ctr"/>
            <a:r>
              <a:rPr lang="en-US" sz="8200" b="1" dirty="0">
                <a:ln w="12700">
                  <a:noFill/>
                  <a:prstDash val="solid"/>
                </a:ln>
                <a:solidFill>
                  <a:srgbClr val="FFFFFF"/>
                </a:solidFill>
                <a:effectLst>
                  <a:outerShdw blurRad="41275" dist="20320" dir="1800000" algn="tl" rotWithShape="0">
                    <a:srgbClr val="000000">
                      <a:alpha val="40000"/>
                    </a:srgbClr>
                  </a:outerShdw>
                </a:effectLst>
              </a:rPr>
              <a:t>=</a:t>
            </a:r>
          </a:p>
        </p:txBody>
      </p:sp>
      <p:sp>
        <p:nvSpPr>
          <p:cNvPr id="8" name="Rectangle 7"/>
          <p:cNvSpPr/>
          <p:nvPr/>
        </p:nvSpPr>
        <p:spPr>
          <a:xfrm>
            <a:off x="7547783" y="2768885"/>
            <a:ext cx="4431036" cy="2636790"/>
          </a:xfrm>
          <a:prstGeom prst="rect">
            <a:avLst/>
          </a:prstGeom>
          <a:solidFill>
            <a:srgbClr val="FF0000"/>
          </a:solidFill>
        </p:spPr>
        <p:txBody>
          <a:bodyPr wrap="square" lIns="93269" tIns="46634" rIns="93269" bIns="46634">
            <a:spAutoFit/>
          </a:bodyPr>
          <a:lstStyle/>
          <a:p>
            <a:pPr algn="ctr"/>
            <a:r>
              <a:rPr lang="en-US" sz="5500" dirty="0">
                <a:ln w="12700">
                  <a:noFill/>
                  <a:prstDash val="solid"/>
                </a:ln>
                <a:solidFill>
                  <a:srgbClr val="FFFFFF"/>
                </a:solidFill>
                <a:effectLst>
                  <a:outerShdw blurRad="41275" dist="20320" dir="1800000" algn="tl" rotWithShape="0">
                    <a:srgbClr val="000000">
                      <a:alpha val="40000"/>
                    </a:srgbClr>
                  </a:outerShdw>
                </a:effectLst>
              </a:rPr>
              <a:t>Effects </a:t>
            </a:r>
          </a:p>
          <a:p>
            <a:pPr algn="ctr"/>
            <a:r>
              <a:rPr lang="en-US" sz="5500" dirty="0">
                <a:ln w="12700">
                  <a:noFill/>
                  <a:prstDash val="solid"/>
                </a:ln>
                <a:solidFill>
                  <a:srgbClr val="FFFFFF"/>
                </a:solidFill>
                <a:effectLst>
                  <a:outerShdw blurRad="41275" dist="20320" dir="1800000" algn="tl" rotWithShape="0">
                    <a:srgbClr val="000000">
                      <a:alpha val="40000"/>
                    </a:srgbClr>
                  </a:outerShdw>
                </a:effectLst>
              </a:rPr>
              <a:t>of</a:t>
            </a:r>
          </a:p>
          <a:p>
            <a:pPr algn="ctr"/>
            <a:r>
              <a:rPr lang="en-US" sz="5500" dirty="0">
                <a:ln w="12700">
                  <a:noFill/>
                  <a:prstDash val="solid"/>
                </a:ln>
                <a:solidFill>
                  <a:srgbClr val="FFFFFF"/>
                </a:solidFill>
                <a:effectLst>
                  <a:outerShdw blurRad="41275" dist="20320" dir="1800000" algn="tl" rotWithShape="0">
                    <a:srgbClr val="000000">
                      <a:alpha val="40000"/>
                    </a:srgbClr>
                  </a:outerShdw>
                </a:effectLst>
              </a:rPr>
              <a:t>Malware</a:t>
            </a:r>
          </a:p>
        </p:txBody>
      </p:sp>
      <p:sp>
        <p:nvSpPr>
          <p:cNvPr id="9" name="Rectangle 8"/>
          <p:cNvSpPr/>
          <p:nvPr/>
        </p:nvSpPr>
        <p:spPr>
          <a:xfrm>
            <a:off x="5859814" y="3632355"/>
            <a:ext cx="802460" cy="1356063"/>
          </a:xfrm>
          <a:prstGeom prst="rect">
            <a:avLst/>
          </a:prstGeom>
          <a:noFill/>
        </p:spPr>
        <p:txBody>
          <a:bodyPr wrap="none" lIns="93269" tIns="46634" rIns="93269" bIns="46634">
            <a:spAutoFit/>
          </a:bodyPr>
          <a:lstStyle/>
          <a:p>
            <a:pPr algn="ctr"/>
            <a:r>
              <a:rPr lang="en-US" sz="8200" b="1" dirty="0">
                <a:ln w="12700">
                  <a:noFill/>
                  <a:prstDash val="solid"/>
                </a:ln>
                <a:solidFill>
                  <a:srgbClr val="FFFFFF"/>
                </a:solidFill>
                <a:effectLst>
                  <a:outerShdw blurRad="41275" dist="20320" dir="1800000" algn="tl" rotWithShape="0">
                    <a:srgbClr val="000000">
                      <a:alpha val="40000"/>
                    </a:srgbClr>
                  </a:outerShdw>
                </a:effectLst>
              </a:rPr>
              <a:t>&gt;</a:t>
            </a:r>
          </a:p>
        </p:txBody>
      </p:sp>
    </p:spTree>
    <p:extLst>
      <p:ext uri="{BB962C8B-B14F-4D97-AF65-F5344CB8AC3E}">
        <p14:creationId xmlns:p14="http://schemas.microsoft.com/office/powerpoint/2010/main" val="24858919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alphaModFix amt="55000"/>
          </a:blip>
          <a:stretch>
            <a:fillRect/>
          </a:stretch>
        </p:blipFill>
        <p:spPr>
          <a:xfrm>
            <a:off x="-56508" y="-53155"/>
            <a:ext cx="12549491" cy="7100835"/>
          </a:xfrm>
          <a:prstGeom prst="rect">
            <a:avLst/>
          </a:prstGeom>
        </p:spPr>
      </p:pic>
      <p:pic>
        <p:nvPicPr>
          <p:cNvPr id="3" name="Picture 2" descr="Screen Shot 2014-05-14 at 12.55.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 y="-51928"/>
            <a:ext cx="8394700" cy="3251200"/>
          </a:xfrm>
          <a:prstGeom prst="rect">
            <a:avLst/>
          </a:prstGeom>
        </p:spPr>
      </p:pic>
      <p:pic>
        <p:nvPicPr>
          <p:cNvPr id="2" name="Picture 1" descr="Screen Shot 2014-05-14 at 12.53.0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275" y="1302726"/>
            <a:ext cx="8534400" cy="3352800"/>
          </a:xfrm>
          <a:prstGeom prst="rect">
            <a:avLst/>
          </a:prstGeom>
        </p:spPr>
      </p:pic>
      <p:pic>
        <p:nvPicPr>
          <p:cNvPr id="11" name="Picture 10" descr="Screen Shot 2014-05-14 at 1.00.4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826" y="2582872"/>
            <a:ext cx="8178800" cy="2463800"/>
          </a:xfrm>
          <a:prstGeom prst="rect">
            <a:avLst/>
          </a:prstGeom>
        </p:spPr>
      </p:pic>
      <p:pic>
        <p:nvPicPr>
          <p:cNvPr id="4" name="Picture 3" descr="Screen Shot 2014-05-14 at 12.57.4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3975" y="3267775"/>
            <a:ext cx="8572500" cy="3721100"/>
          </a:xfrm>
          <a:prstGeom prst="rect">
            <a:avLst/>
          </a:prstGeom>
        </p:spPr>
      </p:pic>
    </p:spTree>
    <p:extLst>
      <p:ext uri="{BB962C8B-B14F-4D97-AF65-F5344CB8AC3E}">
        <p14:creationId xmlns:p14="http://schemas.microsoft.com/office/powerpoint/2010/main" val="6946512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2" y="415857"/>
            <a:ext cx="11823160" cy="3861015"/>
          </a:xfrm>
          <a:prstGeom prst="rect">
            <a:avLst/>
          </a:prstGeom>
          <a:noFill/>
        </p:spPr>
        <p:txBody>
          <a:bodyPr wrap="square" lIns="93269" tIns="46634" rIns="93269" bIns="46634">
            <a:spAutoFit/>
          </a:bodyPr>
          <a:lstStyle/>
          <a:p>
            <a:r>
              <a:rPr lang="en-US" sz="4000" dirty="0" err="1">
                <a:ln w="0"/>
                <a:solidFill>
                  <a:srgbClr val="FFFFFF"/>
                </a:solidFill>
                <a:effectLst>
                  <a:outerShdw blurRad="38100" dist="25400" dir="5400000" algn="ctr" rotWithShape="0">
                    <a:srgbClr val="6E747A">
                      <a:alpha val="43000"/>
                    </a:srgbClr>
                  </a:outerShdw>
                </a:effectLst>
                <a:latin typeface="+mj-lt"/>
              </a:rPr>
              <a:t>Trojanized</a:t>
            </a:r>
            <a:r>
              <a:rPr lang="en-US" sz="4000" dirty="0">
                <a:ln w="0"/>
                <a:solidFill>
                  <a:srgbClr val="FFFFFF"/>
                </a:solidFill>
                <a:effectLst>
                  <a:outerShdw blurRad="38100" dist="25400" dir="5400000" algn="ctr" rotWithShape="0">
                    <a:srgbClr val="6E747A">
                      <a:alpha val="43000"/>
                    </a:srgbClr>
                  </a:outerShdw>
                </a:effectLst>
                <a:latin typeface="+mj-lt"/>
              </a:rPr>
              <a:t> Microsoft Files</a:t>
            </a:r>
          </a:p>
          <a:p>
            <a:endParaRPr lang="en-US" sz="4100" b="1" dirty="0">
              <a:ln w="0"/>
              <a:solidFill>
                <a:srgbClr val="FFFFFF"/>
              </a:solidFill>
              <a:effectLst>
                <a:outerShdw blurRad="38100" dist="25400" dir="5400000" algn="ctr" rotWithShape="0">
                  <a:srgbClr val="6E747A">
                    <a:alpha val="43000"/>
                  </a:srgbClr>
                </a:outerShdw>
              </a:effectLst>
            </a:endParaRPr>
          </a:p>
          <a:p>
            <a:r>
              <a:rPr lang="en-US" sz="4000" dirty="0" err="1">
                <a:ln w="0"/>
                <a:solidFill>
                  <a:srgbClr val="FFFFFF"/>
                </a:solidFill>
                <a:effectLst>
                  <a:outerShdw blurRad="38100" dist="25400" dir="5400000" algn="ctr" rotWithShape="0">
                    <a:srgbClr val="6E747A">
                      <a:alpha val="43000"/>
                    </a:srgbClr>
                  </a:outerShdw>
                </a:effectLst>
              </a:rPr>
              <a:t>trojanized</a:t>
            </a:r>
            <a:r>
              <a:rPr lang="en-US" sz="4000" dirty="0">
                <a:ln w="0"/>
                <a:solidFill>
                  <a:srgbClr val="FFFFFF"/>
                </a:solidFill>
                <a:effectLst>
                  <a:outerShdw blurRad="38100" dist="25400" dir="5400000" algn="ctr" rotWithShape="0">
                    <a:srgbClr val="6E747A">
                      <a:alpha val="43000"/>
                    </a:srgbClr>
                  </a:outerShdw>
                </a:effectLst>
              </a:rPr>
              <a:t>, infected, patched, modified </a:t>
            </a:r>
          </a:p>
          <a:p>
            <a:r>
              <a:rPr lang="en-US" sz="4000" dirty="0">
                <a:ln w="0"/>
                <a:solidFill>
                  <a:srgbClr val="FFFFFF"/>
                </a:solidFill>
                <a:effectLst>
                  <a:outerShdw blurRad="38100" dist="25400" dir="5400000" algn="ctr" rotWithShape="0">
                    <a:srgbClr val="6E747A">
                      <a:alpha val="43000"/>
                    </a:srgbClr>
                  </a:outerShdw>
                </a:effectLst>
              </a:rPr>
              <a:t>= same potato = BAD</a:t>
            </a:r>
          </a:p>
          <a:p>
            <a:r>
              <a:rPr lang="en-US" sz="4000" dirty="0">
                <a:ln w="0"/>
                <a:solidFill>
                  <a:srgbClr val="FFFFFF"/>
                </a:solidFill>
                <a:effectLst>
                  <a:outerShdw blurRad="38100" dist="25400" dir="5400000" algn="ctr" rotWithShape="0">
                    <a:srgbClr val="6E747A">
                      <a:alpha val="43000"/>
                    </a:srgbClr>
                  </a:outerShdw>
                </a:effectLst>
              </a:rPr>
              <a:t>Example: </a:t>
            </a:r>
            <a:r>
              <a:rPr lang="en-US" sz="4000" dirty="0" err="1">
                <a:ln w="0"/>
                <a:solidFill>
                  <a:srgbClr val="FFFFFF"/>
                </a:solidFill>
                <a:effectLst>
                  <a:outerShdw blurRad="38100" dist="25400" dir="5400000" algn="ctr" rotWithShape="0">
                    <a:srgbClr val="6E747A">
                      <a:alpha val="43000"/>
                    </a:srgbClr>
                  </a:outerShdw>
                </a:effectLst>
              </a:rPr>
              <a:t>autorun.inf</a:t>
            </a:r>
            <a:endParaRPr lang="en-US" sz="4000" dirty="0">
              <a:ln w="0"/>
              <a:solidFill>
                <a:srgbClr val="FFFFFF"/>
              </a:solidFill>
              <a:effectLst>
                <a:outerShdw blurRad="38100" dist="25400" dir="5400000" algn="ctr" rotWithShape="0">
                  <a:srgbClr val="6E747A">
                    <a:alpha val="43000"/>
                  </a:srgbClr>
                </a:outerShdw>
              </a:effectLst>
            </a:endParaRPr>
          </a:p>
          <a:p>
            <a:endParaRPr lang="en-US" sz="4000" dirty="0">
              <a:ln w="0"/>
              <a:solidFill>
                <a:srgbClr val="FFFFFF"/>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4"/>
          <a:stretch>
            <a:fillRect/>
          </a:stretch>
        </p:blipFill>
        <p:spPr>
          <a:xfrm>
            <a:off x="392662" y="3816838"/>
            <a:ext cx="5492776" cy="2914385"/>
          </a:xfrm>
          <a:prstGeom prst="rect">
            <a:avLst/>
          </a:prstGeom>
        </p:spPr>
      </p:pic>
      <p:pic>
        <p:nvPicPr>
          <p:cNvPr id="4" name="Picture 3" descr="Screen Shot 2014-03-05 at 6.16.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2064" y="150168"/>
            <a:ext cx="6120839" cy="6568948"/>
          </a:xfrm>
          <a:prstGeom prst="rect">
            <a:avLst/>
          </a:prstGeom>
        </p:spPr>
      </p:pic>
      <p:sp>
        <p:nvSpPr>
          <p:cNvPr id="6" name="Rectangle 5"/>
          <p:cNvSpPr/>
          <p:nvPr/>
        </p:nvSpPr>
        <p:spPr>
          <a:xfrm>
            <a:off x="6627780" y="994861"/>
            <a:ext cx="2760010" cy="732067"/>
          </a:xfrm>
          <a:prstGeom prst="rect">
            <a:avLst/>
          </a:prstGeom>
          <a:gradFill flip="none" rotWithShape="1">
            <a:gsLst>
              <a:gs pos="0">
                <a:schemeClr val="accent1">
                  <a:satMod val="103000"/>
                  <a:lumMod val="102000"/>
                  <a:tint val="94000"/>
                  <a:alpha val="29000"/>
                </a:schemeClr>
              </a:gs>
              <a:gs pos="50000">
                <a:schemeClr val="accent1">
                  <a:satMod val="110000"/>
                  <a:lumMod val="100000"/>
                  <a:shade val="100000"/>
                  <a:alpha val="29000"/>
                </a:schemeClr>
              </a:gs>
              <a:gs pos="100000">
                <a:schemeClr val="accent1">
                  <a:lumMod val="99000"/>
                  <a:satMod val="120000"/>
                  <a:shade val="78000"/>
                  <a:alpha val="29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Tree>
    <p:extLst>
      <p:ext uri="{BB962C8B-B14F-4D97-AF65-F5344CB8AC3E}">
        <p14:creationId xmlns:p14="http://schemas.microsoft.com/office/powerpoint/2010/main" val="37236864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2" y="415857"/>
            <a:ext cx="11823160" cy="4787771"/>
          </a:xfrm>
          <a:prstGeom prst="rect">
            <a:avLst/>
          </a:prstGeom>
          <a:noFill/>
        </p:spPr>
        <p:txBody>
          <a:bodyPr wrap="square" lIns="93269" tIns="46634" rIns="93269" bIns="46634">
            <a:spAutoFit/>
          </a:bodyPr>
          <a:lstStyle/>
          <a:p>
            <a:r>
              <a:rPr lang="en-US" sz="4000" dirty="0" err="1">
                <a:ln w="0"/>
                <a:solidFill>
                  <a:srgbClr val="FFFFFF"/>
                </a:solidFill>
                <a:effectLst>
                  <a:outerShdw blurRad="38100" dist="25400" dir="5400000" algn="ctr" rotWithShape="0">
                    <a:srgbClr val="6E747A">
                      <a:alpha val="43000"/>
                    </a:srgbClr>
                  </a:outerShdw>
                </a:effectLst>
                <a:latin typeface="+mj-lt"/>
              </a:rPr>
              <a:t>Trojanized</a:t>
            </a:r>
            <a:r>
              <a:rPr lang="en-US" sz="4000" dirty="0">
                <a:ln w="0"/>
                <a:solidFill>
                  <a:srgbClr val="FFFFFF"/>
                </a:solidFill>
                <a:effectLst>
                  <a:outerShdw blurRad="38100" dist="25400" dir="5400000" algn="ctr" rotWithShape="0">
                    <a:srgbClr val="6E747A">
                      <a:alpha val="43000"/>
                    </a:srgbClr>
                  </a:outerShdw>
                </a:effectLst>
                <a:latin typeface="+mj-lt"/>
              </a:rPr>
              <a:t> Microsoft Files (</a:t>
            </a:r>
            <a:r>
              <a:rPr lang="en-US" sz="4000" dirty="0" err="1">
                <a:ln w="0"/>
                <a:solidFill>
                  <a:srgbClr val="FFFFFF"/>
                </a:solidFill>
                <a:effectLst>
                  <a:outerShdw blurRad="38100" dist="25400" dir="5400000" algn="ctr" rotWithShape="0">
                    <a:srgbClr val="6E747A">
                      <a:alpha val="43000"/>
                    </a:srgbClr>
                  </a:outerShdw>
                </a:effectLst>
                <a:latin typeface="+mj-lt"/>
              </a:rPr>
              <a:t>cont</a:t>
            </a:r>
            <a:r>
              <a:rPr lang="en-US" sz="4000" dirty="0">
                <a:ln w="0"/>
                <a:solidFill>
                  <a:srgbClr val="FFFFFF"/>
                </a:solidFill>
                <a:effectLst>
                  <a:outerShdw blurRad="38100" dist="25400" dir="5400000" algn="ctr" rotWithShape="0">
                    <a:srgbClr val="6E747A">
                      <a:alpha val="43000"/>
                    </a:srgbClr>
                  </a:outerShdw>
                </a:effectLst>
                <a:latin typeface="+mj-lt"/>
              </a:rPr>
              <a:t>)</a:t>
            </a:r>
          </a:p>
          <a:p>
            <a:endParaRPr lang="en-US" sz="4100" b="1" dirty="0">
              <a:ln w="0"/>
              <a:solidFill>
                <a:srgbClr val="FFFFFF"/>
              </a:solidFill>
              <a:effectLst>
                <a:outerShdw blurRad="38100" dist="25400" dir="5400000" algn="ctr" rotWithShape="0">
                  <a:srgbClr val="6E747A">
                    <a:alpha val="43000"/>
                  </a:srgbClr>
                </a:outerShdw>
              </a:effectLst>
            </a:endParaRPr>
          </a:p>
          <a:p>
            <a:r>
              <a:rPr lang="en-US" sz="3200" dirty="0" err="1" smtClean="0">
                <a:ln w="0"/>
                <a:solidFill>
                  <a:srgbClr val="FFFFFF"/>
                </a:solidFill>
                <a:effectLst>
                  <a:outerShdw blurRad="38100" dist="25400" dir="5400000" algn="ctr" rotWithShape="0">
                    <a:srgbClr val="6E747A">
                      <a:alpha val="43000"/>
                    </a:srgbClr>
                  </a:outerShdw>
                </a:effectLst>
              </a:rPr>
              <a:t>Msvcrt.dll</a:t>
            </a:r>
            <a:endParaRPr lang="en-US" sz="3200" dirty="0" smtClean="0">
              <a:ln w="0"/>
              <a:solidFill>
                <a:srgbClr val="FFFFFF"/>
              </a:solidFill>
              <a:effectLst>
                <a:outerShdw blurRad="38100" dist="25400" dir="5400000" algn="ctr" rotWithShape="0">
                  <a:srgbClr val="6E747A">
                    <a:alpha val="43000"/>
                  </a:srgbClr>
                </a:outerShdw>
              </a:effectLst>
            </a:endParaRPr>
          </a:p>
          <a:p>
            <a:endParaRPr lang="en-US" sz="3200" dirty="0">
              <a:ln w="0"/>
              <a:solidFill>
                <a:srgbClr val="FFFFFF"/>
              </a:solidFill>
              <a:effectLst>
                <a:outerShdw blurRad="38100" dist="25400" dir="5400000" algn="ctr" rotWithShape="0">
                  <a:srgbClr val="6E747A">
                    <a:alpha val="43000"/>
                  </a:srgbClr>
                </a:outerShdw>
              </a:effectLst>
            </a:endParaRPr>
          </a:p>
          <a:p>
            <a:r>
              <a:rPr lang="en-US" sz="3200" dirty="0">
                <a:ln w="0"/>
                <a:solidFill>
                  <a:srgbClr val="FFFFFF"/>
                </a:solidFill>
                <a:effectLst>
                  <a:outerShdw blurRad="38100" dist="25400" dir="5400000" algn="ctr" rotWithShape="0">
                    <a:srgbClr val="6E747A">
                      <a:alpha val="43000"/>
                    </a:srgbClr>
                  </a:outerShdw>
                </a:effectLst>
              </a:rPr>
              <a:t>Part of MSFT C Runtime Lib</a:t>
            </a:r>
          </a:p>
          <a:p>
            <a:endParaRPr lang="en-US" sz="3200" dirty="0" smtClean="0">
              <a:ln w="0"/>
              <a:solidFill>
                <a:srgbClr val="FFFFFF"/>
              </a:solidFill>
              <a:effectLst>
                <a:outerShdw blurRad="38100" dist="25400" dir="5400000" algn="ctr" rotWithShape="0">
                  <a:srgbClr val="6E747A">
                    <a:alpha val="43000"/>
                  </a:srgbClr>
                </a:outerShdw>
              </a:effectLst>
            </a:endParaRPr>
          </a:p>
          <a:p>
            <a:r>
              <a:rPr lang="en-US" sz="3200" dirty="0" smtClean="0">
                <a:ln w="0"/>
                <a:solidFill>
                  <a:srgbClr val="FFFFFF"/>
                </a:solidFill>
                <a:effectLst>
                  <a:outerShdw blurRad="38100" dist="25400" dir="5400000" algn="ctr" rotWithShape="0">
                    <a:srgbClr val="6E747A">
                      <a:alpha val="43000"/>
                    </a:srgbClr>
                  </a:outerShdw>
                </a:effectLst>
              </a:rPr>
              <a:t>Used </a:t>
            </a:r>
            <a:r>
              <a:rPr lang="en-US" sz="3200" dirty="0">
                <a:ln w="0"/>
                <a:solidFill>
                  <a:srgbClr val="FFFFFF"/>
                </a:solidFill>
                <a:effectLst>
                  <a:outerShdw blurRad="38100" dist="25400" dir="5400000" algn="ctr" rotWithShape="0">
                    <a:srgbClr val="6E747A">
                      <a:alpha val="43000"/>
                    </a:srgbClr>
                  </a:outerShdw>
                </a:effectLst>
              </a:rPr>
              <a:t>in a recent cyber-crime campaign (</a:t>
            </a:r>
            <a:r>
              <a:rPr lang="en-US" sz="3200" dirty="0" err="1" smtClean="0">
                <a:ln w="0"/>
                <a:solidFill>
                  <a:srgbClr val="FFFFFF"/>
                </a:solidFill>
                <a:effectLst>
                  <a:outerShdw blurRad="38100" dist="25400" dir="5400000" algn="ctr" rotWithShape="0">
                    <a:srgbClr val="6E747A">
                      <a:alpha val="43000"/>
                    </a:srgbClr>
                  </a:outerShdw>
                </a:effectLst>
              </a:rPr>
              <a:t>Alureon</a:t>
            </a:r>
            <a:r>
              <a:rPr lang="en-US" sz="3200" dirty="0" smtClean="0">
                <a:ln w="0"/>
                <a:solidFill>
                  <a:srgbClr val="FFFFFF"/>
                </a:solidFill>
                <a:effectLst>
                  <a:outerShdw blurRad="38100" dist="25400" dir="5400000" algn="ctr" rotWithShape="0">
                    <a:srgbClr val="6E747A">
                      <a:alpha val="43000"/>
                    </a:srgbClr>
                  </a:outerShdw>
                </a:effectLst>
              </a:rPr>
              <a:t>/</a:t>
            </a:r>
            <a:r>
              <a:rPr lang="en-US" sz="3200" dirty="0" err="1" smtClean="0">
                <a:ln w="0"/>
                <a:solidFill>
                  <a:srgbClr val="FFFFFF"/>
                </a:solidFill>
                <a:effectLst>
                  <a:outerShdw blurRad="38100" dist="25400" dir="5400000" algn="ctr" rotWithShape="0">
                    <a:srgbClr val="6E747A">
                      <a:alpha val="43000"/>
                    </a:srgbClr>
                  </a:outerShdw>
                </a:effectLst>
              </a:rPr>
              <a:t>DNSChanger</a:t>
            </a:r>
            <a:r>
              <a:rPr lang="en-US" sz="3200" dirty="0">
                <a:ln w="0"/>
                <a:solidFill>
                  <a:srgbClr val="FFFFFF"/>
                </a:solidFill>
                <a:effectLst>
                  <a:outerShdw blurRad="38100" dist="25400" dir="5400000" algn="ctr" rotWithShape="0">
                    <a:srgbClr val="6E747A">
                      <a:alpha val="43000"/>
                    </a:srgbClr>
                  </a:outerShdw>
                </a:effectLst>
              </a:rPr>
              <a:t>/TDSS</a:t>
            </a:r>
            <a:r>
              <a:rPr lang="en-US" sz="3200" dirty="0" smtClean="0">
                <a:ln w="0"/>
                <a:solidFill>
                  <a:srgbClr val="FFFFFF"/>
                </a:solidFill>
                <a:effectLst>
                  <a:outerShdw blurRad="38100" dist="25400" dir="5400000" algn="ctr" rotWithShape="0">
                    <a:srgbClr val="6E747A">
                      <a:alpha val="43000"/>
                    </a:srgbClr>
                  </a:outerShdw>
                </a:effectLst>
              </a:rPr>
              <a:t>)</a:t>
            </a:r>
          </a:p>
          <a:p>
            <a:endParaRPr lang="en-US" sz="3200" dirty="0">
              <a:ln w="0"/>
              <a:solidFill>
                <a:srgbClr val="FFFFFF"/>
              </a:solidFill>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4"/>
          <a:stretch>
            <a:fillRect/>
          </a:stretch>
        </p:blipFill>
        <p:spPr>
          <a:xfrm>
            <a:off x="538806" y="3323816"/>
            <a:ext cx="6461270" cy="3369179"/>
          </a:xfrm>
          <a:prstGeom prst="rect">
            <a:avLst/>
          </a:prstGeom>
        </p:spPr>
      </p:pic>
      <p:pic>
        <p:nvPicPr>
          <p:cNvPr id="8" name="Picture 7"/>
          <p:cNvPicPr>
            <a:picLocks noChangeAspect="1"/>
          </p:cNvPicPr>
          <p:nvPr/>
        </p:nvPicPr>
        <p:blipFill>
          <a:blip r:embed="rId5"/>
          <a:stretch>
            <a:fillRect/>
          </a:stretch>
        </p:blipFill>
        <p:spPr>
          <a:xfrm>
            <a:off x="7372372" y="415857"/>
            <a:ext cx="4781816" cy="6277137"/>
          </a:xfrm>
          <a:prstGeom prst="rect">
            <a:avLst/>
          </a:prstGeom>
        </p:spPr>
      </p:pic>
      <p:sp>
        <p:nvSpPr>
          <p:cNvPr id="9" name="Rectangle 8"/>
          <p:cNvSpPr/>
          <p:nvPr/>
        </p:nvSpPr>
        <p:spPr>
          <a:xfrm>
            <a:off x="9387791" y="599029"/>
            <a:ext cx="1962885" cy="395831"/>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
        <p:nvSpPr>
          <p:cNvPr id="10" name="Rectangle 9"/>
          <p:cNvSpPr/>
          <p:nvPr/>
        </p:nvSpPr>
        <p:spPr>
          <a:xfrm>
            <a:off x="9385400" y="1070119"/>
            <a:ext cx="1962885" cy="395831"/>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
        <p:nvSpPr>
          <p:cNvPr id="11" name="Rectangle 10"/>
          <p:cNvSpPr/>
          <p:nvPr/>
        </p:nvSpPr>
        <p:spPr>
          <a:xfrm>
            <a:off x="9383006" y="1555553"/>
            <a:ext cx="1962885" cy="395831"/>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
        <p:nvSpPr>
          <p:cNvPr id="13" name="Rectangle 12"/>
          <p:cNvSpPr/>
          <p:nvPr/>
        </p:nvSpPr>
        <p:spPr>
          <a:xfrm>
            <a:off x="9394961" y="3030981"/>
            <a:ext cx="2084863" cy="395831"/>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
        <p:nvSpPr>
          <p:cNvPr id="14" name="Rectangle 13"/>
          <p:cNvSpPr/>
          <p:nvPr/>
        </p:nvSpPr>
        <p:spPr>
          <a:xfrm>
            <a:off x="9394961" y="4504788"/>
            <a:ext cx="1556311" cy="799784"/>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
        <p:nvSpPr>
          <p:cNvPr id="15" name="Rectangle 14"/>
          <p:cNvSpPr/>
          <p:nvPr/>
        </p:nvSpPr>
        <p:spPr>
          <a:xfrm>
            <a:off x="9394961" y="5431938"/>
            <a:ext cx="2084863" cy="395831"/>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
        <p:nvSpPr>
          <p:cNvPr id="16" name="Rectangle 15"/>
          <p:cNvSpPr/>
          <p:nvPr/>
        </p:nvSpPr>
        <p:spPr>
          <a:xfrm>
            <a:off x="9394960" y="5942196"/>
            <a:ext cx="2084863" cy="395831"/>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Tree>
    <p:extLst>
      <p:ext uri="{BB962C8B-B14F-4D97-AF65-F5344CB8AC3E}">
        <p14:creationId xmlns:p14="http://schemas.microsoft.com/office/powerpoint/2010/main" val="2061022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P spid="10" grpId="0" animBg="1"/>
      <p:bldP spid="11"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2" y="415857"/>
            <a:ext cx="11823160" cy="721978"/>
          </a:xfrm>
          <a:prstGeom prst="rect">
            <a:avLst/>
          </a:prstGeom>
          <a:noFill/>
        </p:spPr>
        <p:txBody>
          <a:bodyPr wrap="square" lIns="93269" tIns="46634" rIns="93269" bIns="46634">
            <a:spAutoFit/>
          </a:bodyPr>
          <a:lstStyle/>
          <a:p>
            <a:r>
              <a:rPr lang="en-US" sz="4000" dirty="0" err="1">
                <a:ln w="0"/>
                <a:solidFill>
                  <a:srgbClr val="FFFFFF"/>
                </a:solidFill>
                <a:effectLst>
                  <a:outerShdw blurRad="38100" dist="25400" dir="5400000" algn="ctr" rotWithShape="0">
                    <a:srgbClr val="6E747A">
                      <a:alpha val="43000"/>
                    </a:srgbClr>
                  </a:outerShdw>
                </a:effectLst>
                <a:latin typeface="+mj-lt"/>
              </a:rPr>
              <a:t>Trojanized</a:t>
            </a:r>
            <a:r>
              <a:rPr lang="en-US" sz="4000" dirty="0">
                <a:ln w="0"/>
                <a:solidFill>
                  <a:srgbClr val="FFFFFF"/>
                </a:solidFill>
                <a:effectLst>
                  <a:outerShdw blurRad="38100" dist="25400" dir="5400000" algn="ctr" rotWithShape="0">
                    <a:srgbClr val="6E747A">
                      <a:alpha val="43000"/>
                    </a:srgbClr>
                  </a:outerShdw>
                </a:effectLst>
                <a:latin typeface="+mj-lt"/>
              </a:rPr>
              <a:t> Microsoft Files (</a:t>
            </a:r>
            <a:r>
              <a:rPr lang="en-US" sz="4000" dirty="0" err="1">
                <a:ln w="0"/>
                <a:solidFill>
                  <a:srgbClr val="FFFFFF"/>
                </a:solidFill>
                <a:effectLst>
                  <a:outerShdw blurRad="38100" dist="25400" dir="5400000" algn="ctr" rotWithShape="0">
                    <a:srgbClr val="6E747A">
                      <a:alpha val="43000"/>
                    </a:srgbClr>
                  </a:outerShdw>
                </a:effectLst>
                <a:latin typeface="+mj-lt"/>
              </a:rPr>
              <a:t>cont</a:t>
            </a:r>
            <a:r>
              <a:rPr lang="en-US" sz="4000" dirty="0">
                <a:ln w="0"/>
                <a:solidFill>
                  <a:srgbClr val="FFFFFF"/>
                </a:solidFill>
                <a:effectLst>
                  <a:outerShdw blurRad="38100" dist="25400" dir="5400000" algn="ctr" rotWithShape="0">
                    <a:srgbClr val="6E747A">
                      <a:alpha val="43000"/>
                    </a:srgbClr>
                  </a:outerShdw>
                </a:effectLst>
                <a:latin typeface="+mj-lt"/>
              </a:rPr>
              <a:t>)</a:t>
            </a:r>
          </a:p>
        </p:txBody>
      </p:sp>
      <p:graphicFrame>
        <p:nvGraphicFramePr>
          <p:cNvPr id="3" name="Table 2"/>
          <p:cNvGraphicFramePr>
            <a:graphicFrameLocks noGrp="1"/>
          </p:cNvGraphicFramePr>
          <p:nvPr>
            <p:extLst>
              <p:ext uri="{D42A27DB-BD31-4B8C-83A1-F6EECF244321}">
                <p14:modId xmlns:p14="http://schemas.microsoft.com/office/powerpoint/2010/main" val="89321332"/>
              </p:ext>
            </p:extLst>
          </p:nvPr>
        </p:nvGraphicFramePr>
        <p:xfrm>
          <a:off x="545291" y="1302726"/>
          <a:ext cx="11408074" cy="5466086"/>
        </p:xfrm>
        <a:graphic>
          <a:graphicData uri="http://schemas.openxmlformats.org/drawingml/2006/table">
            <a:tbl>
              <a:tblPr firstRow="1" bandRow="1">
                <a:tableStyleId>{5C22544A-7EE6-4342-B048-85BDC9FD1C3A}</a:tableStyleId>
              </a:tblPr>
              <a:tblGrid>
                <a:gridCol w="5704037"/>
                <a:gridCol w="5704037"/>
              </a:tblGrid>
              <a:tr h="378222">
                <a:tc>
                  <a:txBody>
                    <a:bodyPr/>
                    <a:lstStyle/>
                    <a:p>
                      <a:pPr algn="ctr"/>
                      <a:r>
                        <a:rPr lang="en-US" sz="1800" dirty="0" smtClean="0"/>
                        <a:t>EVIL</a:t>
                      </a:r>
                      <a:endParaRPr lang="en-US" sz="1800" dirty="0"/>
                    </a:p>
                  </a:txBody>
                  <a:tcPr marL="93274" marR="93274" marT="46630" marB="46630"/>
                </a:tc>
                <a:tc>
                  <a:txBody>
                    <a:bodyPr/>
                    <a:lstStyle/>
                    <a:p>
                      <a:pPr algn="ctr"/>
                      <a:r>
                        <a:rPr lang="en-US" sz="1800" dirty="0" smtClean="0"/>
                        <a:t>GOOD</a:t>
                      </a:r>
                      <a:endParaRPr lang="en-US" sz="1800" dirty="0"/>
                    </a:p>
                  </a:txBody>
                  <a:tcPr marL="93274" marR="93274" marT="46630" marB="46630"/>
                </a:tc>
              </a:tr>
              <a:tr h="652822">
                <a:tc>
                  <a:txBody>
                    <a:bodyPr/>
                    <a:lstStyle/>
                    <a:p>
                      <a:pPr algn="ctr"/>
                      <a:r>
                        <a:rPr lang="en-US" sz="1800" dirty="0" smtClean="0"/>
                        <a:t>228c81e206100aabcd651027044153dd019fc6c6</a:t>
                      </a:r>
                      <a:endParaRPr lang="en-US" sz="1800" dirty="0"/>
                    </a:p>
                  </a:txBody>
                  <a:tcPr marL="93274" marR="93274" marT="46630" marB="46630"/>
                </a:tc>
                <a:tc>
                  <a:txBody>
                    <a:bodyPr/>
                    <a:lstStyle/>
                    <a:p>
                      <a:pPr algn="ctr"/>
                      <a:r>
                        <a:rPr lang="en-US" sz="1800" dirty="0" smtClean="0"/>
                        <a:t>3EEA5EE8BAFB2B9975B236C5C5655DF6F4B42AA1</a:t>
                      </a:r>
                      <a:endParaRPr lang="en-US" sz="1800" dirty="0"/>
                    </a:p>
                  </a:txBody>
                  <a:tcPr marL="93274" marR="93274" marT="46630" marB="46630"/>
                </a:tc>
              </a:tr>
              <a:tr h="652822">
                <a:tc>
                  <a:txBody>
                    <a:bodyPr/>
                    <a:lstStyle/>
                    <a:p>
                      <a:pPr algn="ctr"/>
                      <a:r>
                        <a:rPr lang="en-US" sz="1800" dirty="0" smtClean="0"/>
                        <a:t>64596898a80378600dd9dbb0a9a7f885c1c99b58</a:t>
                      </a:r>
                      <a:endParaRPr lang="en-US" sz="1800" dirty="0"/>
                    </a:p>
                  </a:txBody>
                  <a:tcPr marL="93274" marR="93274" marT="46630" marB="46630"/>
                </a:tc>
                <a:tc>
                  <a:txBody>
                    <a:bodyPr/>
                    <a:lstStyle/>
                    <a:p>
                      <a:pPr algn="ctr"/>
                      <a:r>
                        <a:rPr lang="en-US" sz="1800" dirty="0" smtClean="0"/>
                        <a:t>EBABA9DB1B24FE77CCFD5BEFDE8CE90B254647AA</a:t>
                      </a:r>
                      <a:endParaRPr lang="en-US" sz="1800" dirty="0"/>
                    </a:p>
                  </a:txBody>
                  <a:tcPr marL="93274" marR="93274" marT="46630" marB="46630"/>
                </a:tc>
              </a:tr>
              <a:tr h="378222">
                <a:tc>
                  <a:txBody>
                    <a:bodyPr/>
                    <a:lstStyle/>
                    <a:p>
                      <a:pPr algn="ctr"/>
                      <a:r>
                        <a:rPr lang="en-US" sz="1800" dirty="0" smtClean="0"/>
                        <a:t>ee829fc4072fc6751e413a62f263ddcc7b16de18</a:t>
                      </a:r>
                      <a:endParaRPr lang="en-US" sz="1800" dirty="0"/>
                    </a:p>
                  </a:txBody>
                  <a:tcPr marL="93274" marR="93274" marT="46630" marB="46630"/>
                </a:tc>
                <a:tc>
                  <a:txBody>
                    <a:bodyPr/>
                    <a:lstStyle/>
                    <a:p>
                      <a:pPr algn="ctr"/>
                      <a:r>
                        <a:rPr lang="en-US" sz="1800" dirty="0" smtClean="0"/>
                        <a:t>3149D67FD028F32816378C05C87F9E0951CDE916</a:t>
                      </a:r>
                      <a:endParaRPr lang="en-US" sz="1800" dirty="0"/>
                    </a:p>
                  </a:txBody>
                  <a:tcPr marL="93274" marR="93274" marT="46630" marB="46630"/>
                </a:tc>
              </a:tr>
              <a:tr h="378222">
                <a:tc>
                  <a:txBody>
                    <a:bodyPr/>
                    <a:lstStyle/>
                    <a:p>
                      <a:pPr algn="ctr"/>
                      <a:r>
                        <a:rPr lang="en-US" sz="1800" dirty="0" smtClean="0"/>
                        <a:t>305fdf72e5f5e0f1b4995f9ea4dc445e842532d6</a:t>
                      </a:r>
                      <a:endParaRPr lang="en-US" sz="1800" dirty="0"/>
                    </a:p>
                  </a:txBody>
                  <a:tcPr marL="93274" marR="93274" marT="46630" marB="46630"/>
                </a:tc>
                <a:tc>
                  <a:txBody>
                    <a:bodyPr/>
                    <a:lstStyle/>
                    <a:p>
                      <a:pPr algn="ctr"/>
                      <a:endParaRPr lang="en-US" sz="1800" dirty="0"/>
                    </a:p>
                  </a:txBody>
                  <a:tcPr marL="93274" marR="93274" marT="46630" marB="46630"/>
                </a:tc>
              </a:tr>
              <a:tr h="378222">
                <a:tc>
                  <a:txBody>
                    <a:bodyPr/>
                    <a:lstStyle/>
                    <a:p>
                      <a:pPr algn="ctr"/>
                      <a:r>
                        <a:rPr lang="en-US" sz="1800" dirty="0" smtClean="0"/>
                        <a:t>015f00225d415d62d53a168569e50b180f9d0029</a:t>
                      </a:r>
                      <a:endParaRPr lang="en-US" sz="1800" dirty="0"/>
                    </a:p>
                  </a:txBody>
                  <a:tcPr marL="93274" marR="93274" marT="46630" marB="46630"/>
                </a:tc>
                <a:tc>
                  <a:txBody>
                    <a:bodyPr/>
                    <a:lstStyle/>
                    <a:p>
                      <a:pPr algn="ctr"/>
                      <a:endParaRPr lang="en-US" sz="1800" dirty="0"/>
                    </a:p>
                  </a:txBody>
                  <a:tcPr marL="93274" marR="93274" marT="46630" marB="46630"/>
                </a:tc>
              </a:tr>
              <a:tr h="378222">
                <a:tc>
                  <a:txBody>
                    <a:bodyPr/>
                    <a:lstStyle/>
                    <a:p>
                      <a:pPr algn="ctr"/>
                      <a:r>
                        <a:rPr lang="en-US" sz="1800" dirty="0" smtClean="0"/>
                        <a:t>64fab06d03265d2e7f9b1df34b362c5879a7f1d7</a:t>
                      </a:r>
                      <a:endParaRPr lang="en-US" sz="1800" dirty="0"/>
                    </a:p>
                  </a:txBody>
                  <a:tcPr marL="93274" marR="93274" marT="46630" marB="46630"/>
                </a:tc>
                <a:tc>
                  <a:txBody>
                    <a:bodyPr/>
                    <a:lstStyle/>
                    <a:p>
                      <a:pPr algn="ctr"/>
                      <a:endParaRPr lang="en-US" sz="1800" dirty="0"/>
                    </a:p>
                  </a:txBody>
                  <a:tcPr marL="93274" marR="93274" marT="46630" marB="46630"/>
                </a:tc>
              </a:tr>
              <a:tr h="378222">
                <a:tc>
                  <a:txBody>
                    <a:bodyPr/>
                    <a:lstStyle/>
                    <a:p>
                      <a:pPr algn="ctr"/>
                      <a:r>
                        <a:rPr lang="en-US" sz="1800" dirty="0" smtClean="0"/>
                        <a:t>e70e6b5c5a55d9da8c8d75e17650af60aac35c8e</a:t>
                      </a:r>
                      <a:endParaRPr lang="en-US" sz="1800" dirty="0"/>
                    </a:p>
                  </a:txBody>
                  <a:tcPr marL="93274" marR="93274" marT="46630" marB="46630"/>
                </a:tc>
                <a:tc>
                  <a:txBody>
                    <a:bodyPr/>
                    <a:lstStyle/>
                    <a:p>
                      <a:pPr algn="ctr"/>
                      <a:endParaRPr lang="en-US" sz="1800" dirty="0"/>
                    </a:p>
                  </a:txBody>
                  <a:tcPr marL="93274" marR="93274" marT="46630" marB="46630"/>
                </a:tc>
              </a:tr>
              <a:tr h="378222">
                <a:tc>
                  <a:txBody>
                    <a:bodyPr/>
                    <a:lstStyle/>
                    <a:p>
                      <a:pPr algn="ctr"/>
                      <a:r>
                        <a:rPr lang="en-US" sz="1800" dirty="0" smtClean="0"/>
                        <a:t>47ce99362c6b8b48be175bf0a97648ceec90a3a4</a:t>
                      </a:r>
                      <a:endParaRPr lang="en-US" sz="1800" dirty="0"/>
                    </a:p>
                  </a:txBody>
                  <a:tcPr marL="93274" marR="93274" marT="46630" marB="46630"/>
                </a:tc>
                <a:tc>
                  <a:txBody>
                    <a:bodyPr/>
                    <a:lstStyle/>
                    <a:p>
                      <a:pPr algn="ctr"/>
                      <a:endParaRPr lang="en-US" sz="1800" dirty="0"/>
                    </a:p>
                  </a:txBody>
                  <a:tcPr marL="93274" marR="93274" marT="46630" marB="46630"/>
                </a:tc>
              </a:tr>
              <a:tr h="378222">
                <a:tc>
                  <a:txBody>
                    <a:bodyPr/>
                    <a:lstStyle/>
                    <a:p>
                      <a:pPr algn="ctr"/>
                      <a:r>
                        <a:rPr lang="en-US" sz="1800" dirty="0" smtClean="0"/>
                        <a:t>c55b6652ae215b287cd800d55f1c5633ce0facc5</a:t>
                      </a:r>
                      <a:endParaRPr lang="en-US" sz="1800" dirty="0"/>
                    </a:p>
                  </a:txBody>
                  <a:tcPr marL="93274" marR="93274" marT="46630" marB="46630"/>
                </a:tc>
                <a:tc>
                  <a:txBody>
                    <a:bodyPr/>
                    <a:lstStyle/>
                    <a:p>
                      <a:pPr algn="ctr"/>
                      <a:endParaRPr lang="en-US" sz="1800" dirty="0"/>
                    </a:p>
                  </a:txBody>
                  <a:tcPr marL="93274" marR="93274" marT="46630" marB="46630"/>
                </a:tc>
              </a:tr>
              <a:tr h="378222">
                <a:tc>
                  <a:txBody>
                    <a:bodyPr/>
                    <a:lstStyle/>
                    <a:p>
                      <a:pPr algn="ctr"/>
                      <a:r>
                        <a:rPr lang="en-US" sz="1800" dirty="0" smtClean="0"/>
                        <a:t>bd821f5c3438763564302f2f5f507df5a3da15e0</a:t>
                      </a:r>
                      <a:endParaRPr lang="en-US" sz="1800" dirty="0"/>
                    </a:p>
                  </a:txBody>
                  <a:tcPr marL="93274" marR="93274" marT="46630" marB="46630"/>
                </a:tc>
                <a:tc>
                  <a:txBody>
                    <a:bodyPr/>
                    <a:lstStyle/>
                    <a:p>
                      <a:pPr algn="ctr"/>
                      <a:endParaRPr lang="en-US" sz="1800" dirty="0"/>
                    </a:p>
                  </a:txBody>
                  <a:tcPr marL="93274" marR="93274" marT="46630" marB="46630"/>
                </a:tc>
              </a:tr>
              <a:tr h="378222">
                <a:tc>
                  <a:txBody>
                    <a:bodyPr/>
                    <a:lstStyle/>
                    <a:p>
                      <a:pPr algn="ctr"/>
                      <a:r>
                        <a:rPr lang="en-US" sz="1800" dirty="0" smtClean="0"/>
                        <a:t>6a08e0a1321922a7b74565b3ba20090fe805bb48</a:t>
                      </a:r>
                      <a:endParaRPr lang="en-US" sz="1800" dirty="0"/>
                    </a:p>
                  </a:txBody>
                  <a:tcPr marL="93274" marR="93274" marT="46630" marB="46630"/>
                </a:tc>
                <a:tc>
                  <a:txBody>
                    <a:bodyPr/>
                    <a:lstStyle/>
                    <a:p>
                      <a:pPr algn="ctr"/>
                      <a:endParaRPr lang="en-US" sz="1800" dirty="0"/>
                    </a:p>
                  </a:txBody>
                  <a:tcPr marL="93274" marR="93274" marT="46630" marB="46630"/>
                </a:tc>
              </a:tr>
              <a:tr h="378222">
                <a:tc>
                  <a:txBody>
                    <a:bodyPr/>
                    <a:lstStyle/>
                    <a:p>
                      <a:pPr algn="ctr"/>
                      <a:r>
                        <a:rPr lang="en-US" sz="1800" dirty="0" smtClean="0"/>
                        <a:t>And many more…</a:t>
                      </a:r>
                      <a:endParaRPr lang="en-US" sz="1800" dirty="0"/>
                    </a:p>
                  </a:txBody>
                  <a:tcPr marL="93274" marR="93274" marT="46630" marB="46630"/>
                </a:tc>
                <a:tc>
                  <a:txBody>
                    <a:bodyPr/>
                    <a:lstStyle/>
                    <a:p>
                      <a:pPr algn="ctr"/>
                      <a:endParaRPr lang="en-US" sz="1800" dirty="0"/>
                    </a:p>
                  </a:txBody>
                  <a:tcPr marL="93274" marR="93274" marT="46630" marB="46630"/>
                </a:tc>
              </a:tr>
            </a:tbl>
          </a:graphicData>
        </a:graphic>
      </p:graphicFrame>
      <p:pic>
        <p:nvPicPr>
          <p:cNvPr id="4" name="Picture 3"/>
          <p:cNvPicPr>
            <a:picLocks noChangeAspect="1"/>
          </p:cNvPicPr>
          <p:nvPr/>
        </p:nvPicPr>
        <p:blipFill>
          <a:blip r:embed="rId4"/>
          <a:stretch>
            <a:fillRect/>
          </a:stretch>
        </p:blipFill>
        <p:spPr>
          <a:xfrm>
            <a:off x="6356951" y="3148130"/>
            <a:ext cx="5865950" cy="1243471"/>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6356951" y="4243199"/>
            <a:ext cx="5865950" cy="1262900"/>
          </a:xfrm>
          <a:prstGeom prst="rect">
            <a:avLst/>
          </a:prstGeom>
          <a:ln>
            <a:solidFill>
              <a:schemeClr val="tx1"/>
            </a:solidFill>
          </a:ln>
        </p:spPr>
      </p:pic>
      <p:pic>
        <p:nvPicPr>
          <p:cNvPr id="17" name="Picture 16"/>
          <p:cNvPicPr>
            <a:picLocks noChangeAspect="1"/>
          </p:cNvPicPr>
          <p:nvPr/>
        </p:nvPicPr>
        <p:blipFill>
          <a:blip r:embed="rId6"/>
          <a:stretch>
            <a:fillRect/>
          </a:stretch>
        </p:blipFill>
        <p:spPr>
          <a:xfrm>
            <a:off x="6356951" y="5506100"/>
            <a:ext cx="5865950" cy="1233756"/>
          </a:xfrm>
          <a:prstGeom prst="rect">
            <a:avLst/>
          </a:prstGeom>
          <a:ln>
            <a:solidFill>
              <a:schemeClr val="tx1"/>
            </a:solidFill>
          </a:ln>
        </p:spPr>
      </p:pic>
    </p:spTree>
    <p:extLst>
      <p:ext uri="{BB962C8B-B14F-4D97-AF65-F5344CB8AC3E}">
        <p14:creationId xmlns:p14="http://schemas.microsoft.com/office/powerpoint/2010/main" val="680749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Fighting Evil with Good</a:t>
            </a:r>
          </a:p>
        </p:txBody>
      </p:sp>
      <p:sp>
        <p:nvSpPr>
          <p:cNvPr id="8" name="Text Placeholder 7"/>
          <p:cNvSpPr>
            <a:spLocks noGrp="1"/>
          </p:cNvSpPr>
          <p:nvPr>
            <p:ph type="body" sz="quarter" idx="15"/>
          </p:nvPr>
        </p:nvSpPr>
        <p:spPr/>
        <p:txBody>
          <a:bodyPr/>
          <a:lstStyle/>
          <a:p>
            <a:r>
              <a:rPr lang="en-US" dirty="0" smtClean="0"/>
              <a:t>DCIM-B374</a:t>
            </a:r>
            <a:endParaRPr lang="en-US" dirty="0"/>
          </a:p>
        </p:txBody>
      </p:sp>
      <p:sp>
        <p:nvSpPr>
          <p:cNvPr id="6" name="Text Placeholder 2"/>
          <p:cNvSpPr>
            <a:spLocks noGrp="1"/>
          </p:cNvSpPr>
          <p:nvPr>
            <p:ph type="body" sz="quarter" idx="14"/>
          </p:nvPr>
        </p:nvSpPr>
        <p:spPr>
          <a:xfrm>
            <a:off x="274638" y="4137335"/>
            <a:ext cx="6400800" cy="1554478"/>
          </a:xfrm>
        </p:spPr>
        <p:txBody>
          <a:bodyPr/>
          <a:lstStyle/>
          <a:p>
            <a:r>
              <a:rPr lang="en-US" dirty="0" smtClean="0"/>
              <a:t>Ivan Macalintal</a:t>
            </a:r>
          </a:p>
          <a:p>
            <a:r>
              <a:rPr lang="en-US" dirty="0" smtClean="0"/>
              <a:t>AM Scan Team</a:t>
            </a:r>
          </a:p>
          <a:p>
            <a:r>
              <a:rPr lang="en-US" sz="2000" dirty="0" smtClean="0"/>
              <a:t>Developer Services, </a:t>
            </a:r>
          </a:p>
          <a:p>
            <a:r>
              <a:rPr lang="en-US" sz="2000" dirty="0" smtClean="0"/>
              <a:t>Product Release and Security Services</a:t>
            </a:r>
          </a:p>
        </p:txBody>
      </p:sp>
    </p:spTree>
    <p:extLst>
      <p:ext uri="{BB962C8B-B14F-4D97-AF65-F5344CB8AC3E}">
        <p14:creationId xmlns:p14="http://schemas.microsoft.com/office/powerpoint/2010/main" val="153306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2" y="415857"/>
            <a:ext cx="11823160" cy="721978"/>
          </a:xfrm>
          <a:prstGeom prst="rect">
            <a:avLst/>
          </a:prstGeom>
          <a:noFill/>
        </p:spPr>
        <p:txBody>
          <a:bodyPr wrap="square" lIns="93269" tIns="46634" rIns="93269" bIns="46634">
            <a:spAutoFit/>
          </a:bodyPr>
          <a:lstStyle/>
          <a:p>
            <a:r>
              <a:rPr lang="en-US" sz="4000" dirty="0" err="1">
                <a:ln w="0"/>
                <a:solidFill>
                  <a:srgbClr val="FFFFFF"/>
                </a:solidFill>
                <a:effectLst>
                  <a:outerShdw blurRad="38100" dist="25400" dir="5400000" algn="ctr" rotWithShape="0">
                    <a:srgbClr val="6E747A">
                      <a:alpha val="43000"/>
                    </a:srgbClr>
                  </a:outerShdw>
                </a:effectLst>
                <a:latin typeface="+mj-lt"/>
              </a:rPr>
              <a:t>Trojanized</a:t>
            </a:r>
            <a:r>
              <a:rPr lang="en-US" sz="4000" dirty="0">
                <a:ln w="0"/>
                <a:solidFill>
                  <a:srgbClr val="FFFFFF"/>
                </a:solidFill>
                <a:effectLst>
                  <a:outerShdw blurRad="38100" dist="25400" dir="5400000" algn="ctr" rotWithShape="0">
                    <a:srgbClr val="6E747A">
                      <a:alpha val="43000"/>
                    </a:srgbClr>
                  </a:outerShdw>
                </a:effectLst>
                <a:latin typeface="+mj-lt"/>
              </a:rPr>
              <a:t> Microsoft Files (</a:t>
            </a:r>
            <a:r>
              <a:rPr lang="en-US" sz="4000" dirty="0" err="1">
                <a:ln w="0"/>
                <a:solidFill>
                  <a:srgbClr val="FFFFFF"/>
                </a:solidFill>
                <a:effectLst>
                  <a:outerShdw blurRad="38100" dist="25400" dir="5400000" algn="ctr" rotWithShape="0">
                    <a:srgbClr val="6E747A">
                      <a:alpha val="43000"/>
                    </a:srgbClr>
                  </a:outerShdw>
                </a:effectLst>
                <a:latin typeface="+mj-lt"/>
              </a:rPr>
              <a:t>cont</a:t>
            </a:r>
            <a:r>
              <a:rPr lang="en-US" sz="4000" dirty="0">
                <a:ln w="0"/>
                <a:solidFill>
                  <a:srgbClr val="FFFFFF"/>
                </a:solidFill>
                <a:effectLst>
                  <a:outerShdw blurRad="38100" dist="25400" dir="5400000" algn="ctr" rotWithShape="0">
                    <a:srgbClr val="6E747A">
                      <a:alpha val="43000"/>
                    </a:srgbClr>
                  </a:outerShdw>
                </a:effectLst>
                <a:latin typeface="+mj-lt"/>
              </a:rPr>
              <a:t>)</a:t>
            </a:r>
          </a:p>
        </p:txBody>
      </p:sp>
      <p:pic>
        <p:nvPicPr>
          <p:cNvPr id="6" name="Picture 5" descr="Screen Shot 2014-05-14 at 1.2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41" y="1668481"/>
            <a:ext cx="11579153" cy="4846267"/>
          </a:xfrm>
          <a:prstGeom prst="rect">
            <a:avLst/>
          </a:prstGeom>
        </p:spPr>
      </p:pic>
      <p:sp>
        <p:nvSpPr>
          <p:cNvPr id="9" name="Rectangle 8"/>
          <p:cNvSpPr/>
          <p:nvPr/>
        </p:nvSpPr>
        <p:spPr>
          <a:xfrm>
            <a:off x="731896" y="5417481"/>
            <a:ext cx="2103097" cy="731512"/>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Tree>
    <p:extLst>
      <p:ext uri="{BB962C8B-B14F-4D97-AF65-F5344CB8AC3E}">
        <p14:creationId xmlns:p14="http://schemas.microsoft.com/office/powerpoint/2010/main" val="3983010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3" y="415857"/>
            <a:ext cx="11652183" cy="6203543"/>
          </a:xfrm>
          <a:prstGeom prst="rect">
            <a:avLst/>
          </a:prstGeom>
          <a:noFill/>
        </p:spPr>
        <p:txBody>
          <a:bodyPr wrap="square" lIns="93269" tIns="46634" rIns="93269" bIns="46634">
            <a:spAutoFit/>
          </a:bodyPr>
          <a:lstStyle/>
          <a:p>
            <a:r>
              <a:rPr lang="en-US" sz="4000" dirty="0">
                <a:ln w="0"/>
                <a:solidFill>
                  <a:srgbClr val="FFFFFF"/>
                </a:solidFill>
                <a:effectLst>
                  <a:outerShdw blurRad="38100" dist="25400" dir="5400000" algn="ctr" rotWithShape="0">
                    <a:srgbClr val="6E747A">
                      <a:alpha val="43000"/>
                    </a:srgbClr>
                  </a:outerShdw>
                </a:effectLst>
                <a:latin typeface="+mj-lt"/>
              </a:rPr>
              <a:t>DLL Side-Loading</a:t>
            </a:r>
          </a:p>
          <a:p>
            <a:endParaRPr lang="en-US" sz="3700" b="1" dirty="0">
              <a:ln w="0"/>
              <a:solidFill>
                <a:srgbClr val="FFFFFF"/>
              </a:solidFill>
              <a:effectLst>
                <a:outerShdw blurRad="38100" dist="25400" dir="5400000" algn="ctr" rotWithShape="0">
                  <a:srgbClr val="6E747A">
                    <a:alpha val="43000"/>
                  </a:srgbClr>
                </a:outerShdw>
              </a:effectLst>
            </a:endParaRPr>
          </a:p>
          <a:p>
            <a:r>
              <a:rPr lang="en-US" sz="3200" dirty="0">
                <a:ln w="0"/>
                <a:solidFill>
                  <a:srgbClr val="FFFFFF"/>
                </a:solidFill>
                <a:effectLst>
                  <a:outerShdw blurRad="38100" dist="25400" dir="5400000" algn="ctr" rotWithShape="0">
                    <a:srgbClr val="6E747A">
                      <a:alpha val="43000"/>
                    </a:srgbClr>
                  </a:outerShdw>
                </a:effectLst>
              </a:rPr>
              <a:t>Brand name/reputation </a:t>
            </a:r>
            <a:r>
              <a:rPr lang="en-US" sz="3200" dirty="0" smtClean="0">
                <a:ln w="0"/>
                <a:solidFill>
                  <a:srgbClr val="FFFFFF"/>
                </a:solidFill>
                <a:effectLst>
                  <a:outerShdw blurRad="38100" dist="25400" dir="5400000" algn="ctr" rotWithShape="0">
                    <a:srgbClr val="6E747A">
                      <a:alpha val="43000"/>
                    </a:srgbClr>
                  </a:outerShdw>
                </a:effectLst>
              </a:rPr>
              <a:t>compromise</a:t>
            </a:r>
          </a:p>
          <a:p>
            <a:endParaRPr lang="en-US" sz="3200" dirty="0">
              <a:ln w="0"/>
              <a:solidFill>
                <a:srgbClr val="FFFFFF"/>
              </a:solidFill>
              <a:effectLst>
                <a:outerShdw blurRad="38100" dist="25400" dir="5400000" algn="ctr" rotWithShape="0">
                  <a:srgbClr val="6E747A">
                    <a:alpha val="43000"/>
                  </a:srgbClr>
                </a:outerShdw>
              </a:effectLst>
            </a:endParaRPr>
          </a:p>
          <a:p>
            <a:r>
              <a:rPr lang="en-US" sz="3200" dirty="0">
                <a:ln w="0"/>
                <a:solidFill>
                  <a:srgbClr val="FFFFFF"/>
                </a:solidFill>
                <a:effectLst>
                  <a:outerShdw blurRad="38100" dist="25400" dir="5400000" algn="ctr" rotWithShape="0">
                    <a:srgbClr val="6E747A">
                      <a:alpha val="43000"/>
                    </a:srgbClr>
                  </a:outerShdw>
                </a:effectLst>
              </a:rPr>
              <a:t>Attempts to bypass traditional anti-malware detection technologies</a:t>
            </a:r>
          </a:p>
          <a:p>
            <a:endParaRPr lang="en-US" sz="3200" dirty="0" smtClean="0">
              <a:ln w="0"/>
              <a:solidFill>
                <a:srgbClr val="FFFFFF"/>
              </a:solidFill>
              <a:effectLst>
                <a:outerShdw blurRad="38100" dist="25400" dir="5400000" algn="ctr" rotWithShape="0">
                  <a:srgbClr val="6E747A">
                    <a:alpha val="43000"/>
                  </a:srgbClr>
                </a:outerShdw>
              </a:effectLst>
            </a:endParaRPr>
          </a:p>
          <a:p>
            <a:r>
              <a:rPr lang="en-US" sz="3200" dirty="0" smtClean="0">
                <a:ln w="0"/>
                <a:solidFill>
                  <a:srgbClr val="FFFFFF"/>
                </a:solidFill>
                <a:effectLst>
                  <a:outerShdw blurRad="38100" dist="25400" dir="5400000" algn="ctr" rotWithShape="0">
                    <a:srgbClr val="6E747A">
                      <a:alpha val="43000"/>
                    </a:srgbClr>
                  </a:outerShdw>
                </a:effectLst>
              </a:rPr>
              <a:t>Targeted </a:t>
            </a:r>
            <a:r>
              <a:rPr lang="en-US" sz="3200" dirty="0">
                <a:ln w="0"/>
                <a:solidFill>
                  <a:srgbClr val="FFFFFF"/>
                </a:solidFill>
                <a:effectLst>
                  <a:outerShdw blurRad="38100" dist="25400" dir="5400000" algn="ctr" rotWithShape="0">
                    <a:srgbClr val="6E747A">
                      <a:alpha val="43000"/>
                    </a:srgbClr>
                  </a:outerShdw>
                </a:effectLst>
              </a:rPr>
              <a:t>files from NVidia, </a:t>
            </a:r>
            <a:r>
              <a:rPr lang="en-US" sz="3200" dirty="0" err="1">
                <a:ln w="0"/>
                <a:solidFill>
                  <a:srgbClr val="FFFFFF"/>
                </a:solidFill>
                <a:effectLst>
                  <a:outerShdw blurRad="38100" dist="25400" dir="5400000" algn="ctr" rotWithShape="0">
                    <a:srgbClr val="6E747A">
                      <a:alpha val="43000"/>
                    </a:srgbClr>
                  </a:outerShdw>
                </a:effectLst>
              </a:rPr>
              <a:t>Mcafee</a:t>
            </a:r>
            <a:r>
              <a:rPr lang="en-US" sz="3200" dirty="0">
                <a:ln w="0"/>
                <a:solidFill>
                  <a:srgbClr val="FFFFFF"/>
                </a:solidFill>
                <a:effectLst>
                  <a:outerShdw blurRad="38100" dist="25400" dir="5400000" algn="ctr" rotWithShape="0">
                    <a:srgbClr val="6E747A">
                      <a:alpha val="43000"/>
                    </a:srgbClr>
                  </a:outerShdw>
                </a:effectLst>
              </a:rPr>
              <a:t>/Intel, Google, Trend Micro and at least 3 files from Microsoft:</a:t>
            </a:r>
          </a:p>
          <a:p>
            <a:pPr marL="1049274" lvl="1" indent="-582930">
              <a:buFontTx/>
              <a:buChar char="-"/>
            </a:pPr>
            <a:r>
              <a:rPr lang="en-US" sz="3200" dirty="0" err="1">
                <a:ln w="0"/>
                <a:solidFill>
                  <a:srgbClr val="FFFFFF"/>
                </a:solidFill>
                <a:effectLst>
                  <a:outerShdw blurRad="38100" dist="25400" dir="5400000" algn="ctr" rotWithShape="0">
                    <a:srgbClr val="6E747A">
                      <a:alpha val="43000"/>
                    </a:srgbClr>
                  </a:outerShdw>
                </a:effectLst>
              </a:rPr>
              <a:t>rc.exe</a:t>
            </a:r>
            <a:r>
              <a:rPr lang="en-US" sz="3200" dirty="0">
                <a:ln w="0"/>
                <a:solidFill>
                  <a:srgbClr val="FFFFFF"/>
                </a:solidFill>
                <a:effectLst>
                  <a:outerShdw blurRad="38100" dist="25400" dir="5400000" algn="ctr" rotWithShape="0">
                    <a:srgbClr val="6E747A">
                      <a:alpha val="43000"/>
                    </a:srgbClr>
                  </a:outerShdw>
                </a:effectLst>
              </a:rPr>
              <a:t> </a:t>
            </a:r>
          </a:p>
          <a:p>
            <a:pPr marL="1049274" lvl="1" indent="-582930">
              <a:buFontTx/>
              <a:buChar char="-"/>
            </a:pPr>
            <a:r>
              <a:rPr lang="en-US" sz="3200" dirty="0" err="1">
                <a:ln w="0"/>
                <a:solidFill>
                  <a:srgbClr val="FFFFFF"/>
                </a:solidFill>
                <a:effectLst>
                  <a:outerShdw blurRad="38100" dist="25400" dir="5400000" algn="ctr" rotWithShape="0">
                    <a:srgbClr val="6E747A">
                      <a:alpha val="43000"/>
                    </a:srgbClr>
                  </a:outerShdw>
                </a:effectLst>
                <a:sym typeface="Wingdings"/>
              </a:rPr>
              <a:t>msidb.exe</a:t>
            </a:r>
            <a:endParaRPr lang="en-US" sz="3200" dirty="0">
              <a:ln w="0"/>
              <a:solidFill>
                <a:srgbClr val="FFFFFF"/>
              </a:solidFill>
              <a:effectLst>
                <a:outerShdw blurRad="38100" dist="25400" dir="5400000" algn="ctr" rotWithShape="0">
                  <a:srgbClr val="6E747A">
                    <a:alpha val="43000"/>
                  </a:srgbClr>
                </a:outerShdw>
              </a:effectLst>
              <a:sym typeface="Wingdings"/>
            </a:endParaRPr>
          </a:p>
          <a:p>
            <a:pPr marL="1049274" lvl="1" indent="-582930">
              <a:buFontTx/>
              <a:buChar char="-"/>
            </a:pPr>
            <a:r>
              <a:rPr lang="en-US" sz="3200" dirty="0">
                <a:ln w="0"/>
                <a:solidFill>
                  <a:srgbClr val="FFFFFF"/>
                </a:solidFill>
                <a:effectLst>
                  <a:outerShdw blurRad="38100" dist="25400" dir="5400000" algn="ctr" rotWithShape="0">
                    <a:srgbClr val="6E747A">
                      <a:alpha val="43000"/>
                    </a:srgbClr>
                  </a:outerShdw>
                </a:effectLst>
              </a:rPr>
              <a:t>oinfop11.exe</a:t>
            </a:r>
          </a:p>
        </p:txBody>
      </p:sp>
    </p:spTree>
    <p:extLst>
      <p:ext uri="{BB962C8B-B14F-4D97-AF65-F5344CB8AC3E}">
        <p14:creationId xmlns:p14="http://schemas.microsoft.com/office/powerpoint/2010/main" val="4547258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 calcmode="lin" valueType="num">
                                      <p:cBhvr additive="base">
                                        <p:cTn id="2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 calcmode="lin" valueType="num">
                                      <p:cBhvr additive="base">
                                        <p:cTn id="27"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 calcmode="lin" valueType="num">
                                      <p:cBhvr additive="base">
                                        <p:cTn id="31" dur="5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3" y="115515"/>
            <a:ext cx="11652183" cy="6742153"/>
          </a:xfrm>
          <a:prstGeom prst="rect">
            <a:avLst/>
          </a:prstGeom>
          <a:noFill/>
        </p:spPr>
        <p:txBody>
          <a:bodyPr wrap="square" lIns="93269" tIns="46634" rIns="93269" bIns="46634">
            <a:spAutoFit/>
          </a:bodyPr>
          <a:lstStyle/>
          <a:p>
            <a:r>
              <a:rPr lang="en-US" sz="4000" dirty="0">
                <a:ln w="0"/>
                <a:solidFill>
                  <a:srgbClr val="FFFFFF"/>
                </a:solidFill>
                <a:effectLst>
                  <a:outerShdw blurRad="38100" dist="25400" dir="5400000" algn="ctr" rotWithShape="0">
                    <a:srgbClr val="6E747A">
                      <a:alpha val="43000"/>
                    </a:srgbClr>
                  </a:outerShdw>
                </a:effectLst>
                <a:latin typeface="+mj-lt"/>
              </a:rPr>
              <a:t>DLL Side-Loading (</a:t>
            </a:r>
            <a:r>
              <a:rPr lang="en-US" sz="4000" dirty="0" err="1">
                <a:ln w="0"/>
                <a:solidFill>
                  <a:srgbClr val="FFFFFF"/>
                </a:solidFill>
                <a:effectLst>
                  <a:outerShdw blurRad="38100" dist="25400" dir="5400000" algn="ctr" rotWithShape="0">
                    <a:srgbClr val="6E747A">
                      <a:alpha val="43000"/>
                    </a:srgbClr>
                  </a:outerShdw>
                </a:effectLst>
                <a:latin typeface="+mj-lt"/>
              </a:rPr>
              <a:t>cont</a:t>
            </a:r>
            <a:r>
              <a:rPr lang="en-US" sz="4000" dirty="0">
                <a:ln w="0"/>
                <a:solidFill>
                  <a:srgbClr val="FFFFFF"/>
                </a:solidFill>
                <a:effectLst>
                  <a:outerShdw blurRad="38100" dist="25400" dir="5400000" algn="ctr" rotWithShape="0">
                    <a:srgbClr val="6E747A">
                      <a:alpha val="43000"/>
                    </a:srgbClr>
                  </a:outerShdw>
                </a:effectLst>
                <a:latin typeface="+mj-lt"/>
              </a:rPr>
              <a:t>)</a:t>
            </a:r>
          </a:p>
          <a:p>
            <a:endParaRPr lang="en-US" sz="2000" dirty="0" smtClean="0">
              <a:ln w="0"/>
              <a:solidFill>
                <a:srgbClr val="FFFFFF"/>
              </a:solidFill>
              <a:effectLst>
                <a:outerShdw blurRad="38100" dist="25400" dir="5400000" algn="ctr" rotWithShape="0">
                  <a:srgbClr val="6E747A">
                    <a:alpha val="43000"/>
                  </a:srgbClr>
                </a:outerShdw>
              </a:effectLst>
            </a:endParaRPr>
          </a:p>
          <a:p>
            <a:r>
              <a:rPr lang="en-US" sz="2800" dirty="0" smtClean="0">
                <a:ln w="0"/>
                <a:solidFill>
                  <a:srgbClr val="FFFFFF"/>
                </a:solidFill>
                <a:effectLst>
                  <a:outerShdw blurRad="38100" dist="25400" dir="5400000" algn="ctr" rotWithShape="0">
                    <a:srgbClr val="6E747A">
                      <a:alpha val="43000"/>
                    </a:srgbClr>
                  </a:outerShdw>
                </a:effectLst>
              </a:rPr>
              <a:t>Attack using </a:t>
            </a:r>
            <a:r>
              <a:rPr lang="en-US" sz="2800" dirty="0" err="1" smtClean="0">
                <a:ln w="0"/>
                <a:solidFill>
                  <a:srgbClr val="FFFFFF"/>
                </a:solidFill>
                <a:effectLst>
                  <a:outerShdw blurRad="38100" dist="25400" dir="5400000" algn="ctr" rotWithShape="0">
                    <a:srgbClr val="6E747A">
                      <a:alpha val="43000"/>
                    </a:srgbClr>
                  </a:outerShdw>
                </a:effectLst>
              </a:rPr>
              <a:t>PlugX</a:t>
            </a:r>
            <a:r>
              <a:rPr lang="en-US" sz="2800" dirty="0" smtClean="0">
                <a:ln w="0"/>
                <a:solidFill>
                  <a:srgbClr val="FFFFFF"/>
                </a:solidFill>
                <a:effectLst>
                  <a:outerShdw blurRad="38100" dist="25400" dir="5400000" algn="ctr" rotWithShape="0">
                    <a:srgbClr val="6E747A">
                      <a:alpha val="43000"/>
                    </a:srgbClr>
                  </a:outerShdw>
                </a:effectLst>
              </a:rPr>
              <a:t> (RAT)</a:t>
            </a:r>
          </a:p>
          <a:p>
            <a:endParaRPr lang="en-US" sz="2800" dirty="0">
              <a:ln w="0"/>
              <a:solidFill>
                <a:srgbClr val="FFFFFF"/>
              </a:solidFill>
              <a:effectLst>
                <a:outerShdw blurRad="38100" dist="25400" dir="5400000" algn="ctr" rotWithShape="0">
                  <a:srgbClr val="6E747A">
                    <a:alpha val="43000"/>
                  </a:srgbClr>
                </a:outerShdw>
              </a:effectLst>
            </a:endParaRPr>
          </a:p>
          <a:p>
            <a:r>
              <a:rPr lang="en-US" sz="2800" dirty="0" smtClean="0">
                <a:ln w="0"/>
                <a:solidFill>
                  <a:srgbClr val="FFFFFF"/>
                </a:solidFill>
                <a:effectLst>
                  <a:outerShdw blurRad="38100" dist="25400" dir="5400000" algn="ctr" rotWithShape="0">
                    <a:srgbClr val="6E747A">
                      <a:alpha val="43000"/>
                    </a:srgbClr>
                  </a:outerShdw>
                </a:effectLst>
              </a:rPr>
              <a:t>Spear-Phishing Email with evil attachment (exploiting CVE-2012-0158)</a:t>
            </a:r>
          </a:p>
          <a:p>
            <a:r>
              <a:rPr lang="en-US" sz="2800" dirty="0" smtClean="0">
                <a:ln w="0"/>
                <a:solidFill>
                  <a:srgbClr val="FFFFFF"/>
                </a:solidFill>
                <a:effectLst>
                  <a:outerShdw blurRad="38100" dist="25400" dir="5400000" algn="ctr" rotWithShape="0">
                    <a:srgbClr val="6E747A">
                      <a:alpha val="43000"/>
                    </a:srgbClr>
                  </a:outerShdw>
                </a:effectLst>
              </a:rPr>
              <a:t>|</a:t>
            </a:r>
          </a:p>
          <a:p>
            <a:r>
              <a:rPr lang="en-US" sz="2800" dirty="0" smtClean="0">
                <a:ln w="0"/>
                <a:solidFill>
                  <a:srgbClr val="FFFFFF"/>
                </a:solidFill>
                <a:effectLst>
                  <a:outerShdw blurRad="38100" dist="25400" dir="5400000" algn="ctr" rotWithShape="0">
                    <a:srgbClr val="6E747A">
                      <a:alpha val="43000"/>
                    </a:srgbClr>
                  </a:outerShdw>
                </a:effectLst>
              </a:rPr>
              <a:t>|</a:t>
            </a:r>
            <a:r>
              <a:rPr lang="en-US" sz="2800" dirty="0" smtClean="0">
                <a:ln w="0"/>
                <a:solidFill>
                  <a:srgbClr val="FFFFFF"/>
                </a:solidFill>
                <a:effectLst>
                  <a:outerShdw blurRad="38100" dist="25400" dir="5400000" algn="ctr" rotWithShape="0">
                    <a:srgbClr val="6E747A">
                      <a:alpha val="43000"/>
                    </a:srgbClr>
                  </a:outerShdw>
                </a:effectLst>
                <a:sym typeface="Wingdings"/>
              </a:rPr>
              <a:t> </a:t>
            </a:r>
            <a:r>
              <a:rPr lang="en-US" sz="2800" dirty="0" smtClean="0">
                <a:ln w="0"/>
                <a:solidFill>
                  <a:srgbClr val="FFFFFF"/>
                </a:solidFill>
                <a:effectLst>
                  <a:outerShdw blurRad="38100" dist="25400" dir="5400000" algn="ctr" rotWithShape="0">
                    <a:srgbClr val="6E747A">
                      <a:alpha val="43000"/>
                    </a:srgbClr>
                  </a:outerShdw>
                </a:effectLst>
              </a:rPr>
              <a:t>721cca40df0f7eab5b5cb069ee8fda9d (</a:t>
            </a:r>
            <a:r>
              <a:rPr lang="en-US" sz="2800" dirty="0" err="1" smtClean="0">
                <a:ln w="0"/>
                <a:solidFill>
                  <a:srgbClr val="FFFFFF"/>
                </a:solidFill>
                <a:effectLst>
                  <a:outerShdw blurRad="38100" dist="25400" dir="5400000" algn="ctr" rotWithShape="0">
                    <a:srgbClr val="6E747A">
                      <a:alpha val="43000"/>
                    </a:srgbClr>
                  </a:outerShdw>
                </a:effectLst>
              </a:rPr>
              <a:t>ews.exe</a:t>
            </a:r>
            <a:r>
              <a:rPr lang="en-US" sz="2800" dirty="0" smtClean="0">
                <a:ln w="0"/>
                <a:solidFill>
                  <a:srgbClr val="FFFFFF"/>
                </a:solidFill>
                <a:effectLst>
                  <a:outerShdw blurRad="38100" dist="25400" dir="5400000" algn="ctr" rotWithShape="0">
                    <a:srgbClr val="6E747A">
                      <a:alpha val="43000"/>
                    </a:srgbClr>
                  </a:outerShdw>
                </a:effectLst>
              </a:rPr>
              <a:t>)</a:t>
            </a:r>
          </a:p>
          <a:p>
            <a:r>
              <a:rPr lang="en-US" sz="2800" dirty="0">
                <a:ln w="0"/>
                <a:solidFill>
                  <a:srgbClr val="FFFFFF"/>
                </a:solidFill>
                <a:effectLst>
                  <a:outerShdw blurRad="38100" dist="25400" dir="5400000" algn="ctr" rotWithShape="0">
                    <a:srgbClr val="6E747A">
                      <a:alpha val="43000"/>
                    </a:srgbClr>
                  </a:outerShdw>
                </a:effectLst>
              </a:rPr>
              <a:t>	</a:t>
            </a:r>
            <a:r>
              <a:rPr lang="en-US" sz="2800" dirty="0" smtClean="0">
                <a:ln w="0"/>
                <a:solidFill>
                  <a:srgbClr val="FFFFFF"/>
                </a:solidFill>
                <a:effectLst>
                  <a:outerShdw blurRad="38100" dist="25400" dir="5400000" algn="ctr" rotWithShape="0">
                    <a:srgbClr val="6E747A">
                      <a:alpha val="43000"/>
                    </a:srgbClr>
                  </a:outerShdw>
                </a:effectLst>
              </a:rPr>
              <a:t>|</a:t>
            </a:r>
          </a:p>
          <a:p>
            <a:r>
              <a:rPr lang="en-US" sz="2800" dirty="0">
                <a:ln w="0"/>
                <a:solidFill>
                  <a:srgbClr val="FFFFFF"/>
                </a:solidFill>
                <a:effectLst>
                  <a:outerShdw blurRad="38100" dist="25400" dir="5400000" algn="ctr" rotWithShape="0">
                    <a:srgbClr val="6E747A">
                      <a:alpha val="43000"/>
                    </a:srgbClr>
                  </a:outerShdw>
                </a:effectLst>
              </a:rPr>
              <a:t>	</a:t>
            </a:r>
            <a:r>
              <a:rPr lang="en-US" sz="2800" dirty="0" smtClean="0">
                <a:ln w="0"/>
                <a:solidFill>
                  <a:srgbClr val="FFFFFF"/>
                </a:solidFill>
                <a:effectLst>
                  <a:outerShdw blurRad="38100" dist="25400" dir="5400000" algn="ctr" rotWithShape="0">
                    <a:srgbClr val="6E747A">
                      <a:alpha val="43000"/>
                    </a:srgbClr>
                  </a:outerShdw>
                </a:effectLst>
              </a:rPr>
              <a:t>|</a:t>
            </a:r>
            <a:r>
              <a:rPr lang="en-US" sz="2800" dirty="0" smtClean="0">
                <a:ln w="0"/>
                <a:solidFill>
                  <a:srgbClr val="FFFFFF"/>
                </a:solidFill>
                <a:effectLst>
                  <a:outerShdw blurRad="38100" dist="25400" dir="5400000" algn="ctr" rotWithShape="0">
                    <a:srgbClr val="6E747A">
                      <a:alpha val="43000"/>
                    </a:srgbClr>
                  </a:outerShdw>
                </a:effectLst>
                <a:sym typeface="Wingdings"/>
              </a:rPr>
              <a:t> </a:t>
            </a:r>
            <a:r>
              <a:rPr lang="en-US" sz="2800" dirty="0" smtClean="0">
                <a:ln w="0"/>
                <a:solidFill>
                  <a:srgbClr val="FFFFFF"/>
                </a:solidFill>
                <a:effectLst>
                  <a:outerShdw blurRad="38100" dist="25400" dir="5400000" algn="ctr" rotWithShape="0">
                    <a:srgbClr val="6E747A">
                      <a:alpha val="43000"/>
                    </a:srgbClr>
                  </a:outerShdw>
                </a:effectLst>
              </a:rPr>
              <a:t>a</a:t>
            </a:r>
            <a:r>
              <a:rPr lang="es-ES_tradnl" sz="2800" dirty="0" smtClean="0">
                <a:ln w="0"/>
                <a:solidFill>
                  <a:srgbClr val="FFFFFF"/>
                </a:solidFill>
                <a:effectLst>
                  <a:outerShdw blurRad="38100" dist="25400" dir="5400000" algn="ctr" rotWithShape="0">
                    <a:srgbClr val="6E747A">
                      <a:alpha val="43000"/>
                    </a:srgbClr>
                  </a:outerShdw>
                </a:effectLst>
              </a:rPr>
              <a:t>31cad2960a660cb558b32ba7236b49e (OinfoP11.exe)</a:t>
            </a:r>
          </a:p>
          <a:p>
            <a:r>
              <a:rPr lang="es-ES_tradnl" sz="2800" dirty="0" smtClean="0">
                <a:ln w="0"/>
                <a:solidFill>
                  <a:srgbClr val="FFFFFF"/>
                </a:solidFill>
                <a:effectLst>
                  <a:outerShdw blurRad="38100" dist="25400" dir="5400000" algn="ctr" rotWithShape="0">
                    <a:srgbClr val="6E747A">
                      <a:alpha val="43000"/>
                    </a:srgbClr>
                  </a:outerShdw>
                </a:effectLst>
              </a:rPr>
              <a:t>	|</a:t>
            </a:r>
            <a:endParaRPr lang="en-US" sz="2800" dirty="0">
              <a:ln w="0"/>
              <a:solidFill>
                <a:srgbClr val="FFFFFF"/>
              </a:solidFill>
              <a:effectLst>
                <a:outerShdw blurRad="38100" dist="25400" dir="5400000" algn="ctr" rotWithShape="0">
                  <a:srgbClr val="6E747A">
                    <a:alpha val="43000"/>
                  </a:srgbClr>
                </a:outerShdw>
              </a:effectLst>
            </a:endParaRPr>
          </a:p>
          <a:p>
            <a:r>
              <a:rPr lang="en-US" sz="2800" dirty="0" smtClean="0">
                <a:ln w="0"/>
                <a:solidFill>
                  <a:srgbClr val="FFFFFF"/>
                </a:solidFill>
                <a:effectLst>
                  <a:outerShdw blurRad="38100" dist="25400" dir="5400000" algn="ctr" rotWithShape="0">
                    <a:srgbClr val="6E747A">
                      <a:alpha val="43000"/>
                    </a:srgbClr>
                  </a:outerShdw>
                </a:effectLst>
              </a:rPr>
              <a:t>	|</a:t>
            </a:r>
            <a:r>
              <a:rPr lang="en-US" sz="2800" dirty="0" smtClean="0">
                <a:ln w="0"/>
                <a:solidFill>
                  <a:srgbClr val="FFFFFF"/>
                </a:solidFill>
                <a:effectLst>
                  <a:outerShdw blurRad="38100" dist="25400" dir="5400000" algn="ctr" rotWithShape="0">
                    <a:srgbClr val="6E747A">
                      <a:alpha val="43000"/>
                    </a:srgbClr>
                  </a:outerShdw>
                </a:effectLst>
                <a:sym typeface="Wingdings"/>
              </a:rPr>
              <a:t> </a:t>
            </a:r>
            <a:r>
              <a:rPr lang="en-US" sz="2800" dirty="0" smtClean="0">
                <a:ln w="0"/>
                <a:solidFill>
                  <a:srgbClr val="FFFFFF"/>
                </a:solidFill>
                <a:effectLst>
                  <a:outerShdw blurRad="38100" dist="25400" dir="5400000" algn="ctr" rotWithShape="0">
                    <a:srgbClr val="6E747A">
                      <a:alpha val="43000"/>
                    </a:srgbClr>
                  </a:outerShdw>
                </a:effectLst>
              </a:rPr>
              <a:t>b355dedbabb145bbf8dd367adac4f8c5 (Oinfo11.ocx)</a:t>
            </a:r>
          </a:p>
          <a:p>
            <a:r>
              <a:rPr lang="en-US" sz="2800" dirty="0">
                <a:ln w="0"/>
                <a:solidFill>
                  <a:srgbClr val="FFFFFF"/>
                </a:solidFill>
                <a:effectLst>
                  <a:outerShdw blurRad="38100" dist="25400" dir="5400000" algn="ctr" rotWithShape="0">
                    <a:srgbClr val="6E747A">
                      <a:alpha val="43000"/>
                    </a:srgbClr>
                  </a:outerShdw>
                </a:effectLst>
              </a:rPr>
              <a:t>	</a:t>
            </a:r>
            <a:r>
              <a:rPr lang="en-US" sz="2800" dirty="0" smtClean="0">
                <a:ln w="0"/>
                <a:solidFill>
                  <a:srgbClr val="FFFFFF"/>
                </a:solidFill>
                <a:effectLst>
                  <a:outerShdw blurRad="38100" dist="25400" dir="5400000" algn="ctr" rotWithShape="0">
                    <a:srgbClr val="6E747A">
                      <a:alpha val="43000"/>
                    </a:srgbClr>
                  </a:outerShdw>
                </a:effectLst>
              </a:rPr>
              <a:t>|</a:t>
            </a:r>
          </a:p>
          <a:p>
            <a:r>
              <a:rPr lang="en-US" sz="2800" dirty="0">
                <a:ln w="0"/>
                <a:solidFill>
                  <a:srgbClr val="FFFFFF"/>
                </a:solidFill>
                <a:effectLst>
                  <a:outerShdw blurRad="38100" dist="25400" dir="5400000" algn="ctr" rotWithShape="0">
                    <a:srgbClr val="6E747A">
                      <a:alpha val="43000"/>
                    </a:srgbClr>
                  </a:outerShdw>
                </a:effectLst>
              </a:rPr>
              <a:t>	</a:t>
            </a:r>
            <a:r>
              <a:rPr lang="en-US" sz="2800" dirty="0" smtClean="0">
                <a:ln w="0"/>
                <a:solidFill>
                  <a:srgbClr val="FFFFFF"/>
                </a:solidFill>
                <a:effectLst>
                  <a:outerShdw blurRad="38100" dist="25400" dir="5400000" algn="ctr" rotWithShape="0">
                    <a:srgbClr val="6E747A">
                      <a:alpha val="43000"/>
                    </a:srgbClr>
                  </a:outerShdw>
                </a:effectLst>
              </a:rPr>
              <a:t>|-&gt; 128e3fc5ffba06abdd3edab2aff3753f (Oinfo11.iso)</a:t>
            </a:r>
          </a:p>
          <a:p>
            <a:r>
              <a:rPr lang="en-US" sz="2800" dirty="0">
                <a:ln w="0"/>
                <a:solidFill>
                  <a:srgbClr val="FFFFFF"/>
                </a:solidFill>
                <a:effectLst>
                  <a:outerShdw blurRad="38100" dist="25400" dir="5400000" algn="ctr" rotWithShape="0">
                    <a:srgbClr val="6E747A">
                      <a:alpha val="43000"/>
                    </a:srgbClr>
                  </a:outerShdw>
                </a:effectLst>
              </a:rPr>
              <a:t>	</a:t>
            </a:r>
            <a:r>
              <a:rPr lang="en-US" sz="2800" dirty="0" smtClean="0">
                <a:ln w="0"/>
                <a:solidFill>
                  <a:srgbClr val="FFFFFF"/>
                </a:solidFill>
                <a:effectLst>
                  <a:outerShdw blurRad="38100" dist="25400" dir="5400000" algn="ctr" rotWithShape="0">
                    <a:srgbClr val="6E747A">
                      <a:alpha val="43000"/>
                    </a:srgbClr>
                  </a:outerShdw>
                </a:effectLst>
              </a:rPr>
              <a:t>	|</a:t>
            </a:r>
          </a:p>
          <a:p>
            <a:r>
              <a:rPr lang="en-US" sz="2800" dirty="0">
                <a:ln w="0"/>
                <a:solidFill>
                  <a:srgbClr val="FFFFFF"/>
                </a:solidFill>
                <a:effectLst>
                  <a:outerShdw blurRad="38100" dist="25400" dir="5400000" algn="ctr" rotWithShape="0">
                    <a:srgbClr val="6E747A">
                      <a:alpha val="43000"/>
                    </a:srgbClr>
                  </a:outerShdw>
                </a:effectLst>
              </a:rPr>
              <a:t>	</a:t>
            </a:r>
            <a:r>
              <a:rPr lang="en-US" sz="2800" dirty="0" smtClean="0">
                <a:ln w="0"/>
                <a:solidFill>
                  <a:srgbClr val="FFFFFF"/>
                </a:solidFill>
                <a:effectLst>
                  <a:outerShdw blurRad="38100" dist="25400" dir="5400000" algn="ctr" rotWithShape="0">
                    <a:srgbClr val="6E747A">
                      <a:alpha val="43000"/>
                    </a:srgbClr>
                  </a:outerShdw>
                </a:effectLst>
              </a:rPr>
              <a:t>	|</a:t>
            </a:r>
            <a:r>
              <a:rPr lang="en-US" sz="2800" dirty="0" smtClean="0">
                <a:ln w="0"/>
                <a:solidFill>
                  <a:srgbClr val="FFFFFF"/>
                </a:solidFill>
                <a:effectLst>
                  <a:outerShdw blurRad="38100" dist="25400" dir="5400000" algn="ctr" rotWithShape="0">
                    <a:srgbClr val="6E747A">
                      <a:alpha val="43000"/>
                    </a:srgbClr>
                  </a:outerShdw>
                </a:effectLst>
                <a:sym typeface="Wingdings"/>
              </a:rPr>
              <a:t> </a:t>
            </a:r>
            <a:r>
              <a:rPr lang="en-US" sz="3600" dirty="0" smtClean="0">
                <a:ln w="0"/>
                <a:solidFill>
                  <a:srgbClr val="FFFFFF"/>
                </a:solidFill>
                <a:effectLst>
                  <a:outerShdw blurRad="38100" dist="25400" dir="5400000" algn="ctr" rotWithShape="0">
                    <a:srgbClr val="6E747A">
                      <a:alpha val="43000"/>
                    </a:srgbClr>
                  </a:outerShdw>
                </a:effectLst>
                <a:sym typeface="Wingdings"/>
              </a:rPr>
              <a:t>0wned by </a:t>
            </a:r>
            <a:r>
              <a:rPr lang="en-US" sz="3600" dirty="0" err="1" smtClean="0">
                <a:ln w="0"/>
                <a:solidFill>
                  <a:srgbClr val="FFFFFF"/>
                </a:solidFill>
                <a:effectLst>
                  <a:outerShdw blurRad="38100" dist="25400" dir="5400000" algn="ctr" rotWithShape="0">
                    <a:srgbClr val="6E747A">
                      <a:alpha val="43000"/>
                    </a:srgbClr>
                  </a:outerShdw>
                </a:effectLst>
                <a:sym typeface="Wingdings"/>
              </a:rPr>
              <a:t>PlugX</a:t>
            </a:r>
            <a:r>
              <a:rPr lang="en-US" sz="3600" dirty="0" smtClean="0">
                <a:ln w="0"/>
                <a:solidFill>
                  <a:srgbClr val="FFFFFF"/>
                </a:solidFill>
                <a:effectLst>
                  <a:outerShdw blurRad="38100" dist="25400" dir="5400000" algn="ctr" rotWithShape="0">
                    <a:srgbClr val="6E747A">
                      <a:alpha val="43000"/>
                    </a:srgbClr>
                  </a:outerShdw>
                </a:effectLst>
                <a:sym typeface="Wingdings"/>
              </a:rPr>
              <a:t>!</a:t>
            </a:r>
            <a:endParaRPr lang="en-US" sz="3600" dirty="0" smtClean="0">
              <a:ln w="0"/>
              <a:solidFill>
                <a:srgbClr val="FFFFFF"/>
              </a:solidFill>
              <a:effectLst>
                <a:outerShdw blurRad="38100" dist="25400" dir="5400000" algn="ctr" rotWithShape="0">
                  <a:srgbClr val="6E747A">
                    <a:alpha val="43000"/>
                  </a:srgbClr>
                </a:outerShdw>
              </a:effectLst>
            </a:endParaRPr>
          </a:p>
        </p:txBody>
      </p:sp>
      <p:sp>
        <p:nvSpPr>
          <p:cNvPr id="2" name="Curved Left Arrow 1"/>
          <p:cNvSpPr/>
          <p:nvPr/>
        </p:nvSpPr>
        <p:spPr bwMode="auto">
          <a:xfrm>
            <a:off x="10881618" y="3744134"/>
            <a:ext cx="731520" cy="1216152"/>
          </a:xfrm>
          <a:prstGeom prst="curvedLef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Curved Left Arrow 6"/>
          <p:cNvSpPr/>
          <p:nvPr/>
        </p:nvSpPr>
        <p:spPr bwMode="auto">
          <a:xfrm>
            <a:off x="10881626" y="4658524"/>
            <a:ext cx="731520" cy="1216152"/>
          </a:xfrm>
          <a:prstGeom prst="curvedLef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Curved Left Arrow 7"/>
          <p:cNvSpPr/>
          <p:nvPr/>
        </p:nvSpPr>
        <p:spPr bwMode="auto">
          <a:xfrm>
            <a:off x="10881618" y="5664353"/>
            <a:ext cx="731520" cy="1216152"/>
          </a:xfrm>
          <a:prstGeom prst="curvedLef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0278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 calcmode="lin" valueType="num">
                                      <p:cBhvr additive="base">
                                        <p:cTn id="35"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additive="base">
                                        <p:cTn id="39"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anim calcmode="lin" valueType="num">
                                      <p:cBhvr additive="base">
                                        <p:cTn id="45" dur="5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5">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 calcmode="lin" valueType="num">
                                      <p:cBhvr additive="base">
                                        <p:cTn id="49" dur="500" fill="hold"/>
                                        <p:tgtEl>
                                          <p:spTgt spid="5">
                                            <p:txEl>
                                              <p:pRg st="10" end="1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 calcmode="lin" valueType="num">
                                      <p:cBhvr additive="base">
                                        <p:cTn id="55" dur="500" fill="hold"/>
                                        <p:tgtEl>
                                          <p:spTgt spid="5">
                                            <p:txEl>
                                              <p:pRg st="11" end="1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
                                            <p:txEl>
                                              <p:pRg st="11" end="11"/>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5">
                                            <p:txEl>
                                              <p:pRg st="12" end="12"/>
                                            </p:txEl>
                                          </p:spTgt>
                                        </p:tgtEl>
                                        <p:attrNameLst>
                                          <p:attrName>style.visibility</p:attrName>
                                        </p:attrNameLst>
                                      </p:cBhvr>
                                      <p:to>
                                        <p:strVal val="visible"/>
                                      </p:to>
                                    </p:set>
                                    <p:anim calcmode="lin" valueType="num">
                                      <p:cBhvr additive="base">
                                        <p:cTn id="59" dur="500" fill="hold"/>
                                        <p:tgtEl>
                                          <p:spTgt spid="5">
                                            <p:txEl>
                                              <p:pRg st="12" end="12"/>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5">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5">
                                            <p:txEl>
                                              <p:pRg st="13" end="13"/>
                                            </p:txEl>
                                          </p:spTgt>
                                        </p:tgtEl>
                                        <p:attrNameLst>
                                          <p:attrName>style.visibility</p:attrName>
                                        </p:attrNameLst>
                                      </p:cBhvr>
                                      <p:to>
                                        <p:strVal val="visible"/>
                                      </p:to>
                                    </p:set>
                                    <p:anim calcmode="lin" valueType="num">
                                      <p:cBhvr additive="base">
                                        <p:cTn id="65" dur="500" fill="hold"/>
                                        <p:tgtEl>
                                          <p:spTgt spid="5">
                                            <p:txEl>
                                              <p:pRg st="13" end="13"/>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5">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up)">
                                      <p:cBhvr>
                                        <p:cTn id="71" dur="50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up)">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up)">
                                      <p:cBhvr>
                                        <p:cTn id="81" dur="500"/>
                                        <p:tgtEl>
                                          <p:spTgt spid="8"/>
                                        </p:tgtEl>
                                      </p:cBhvr>
                                    </p:animEffect>
                                  </p:childTnLst>
                                </p:cTn>
                              </p:par>
                              <p:par>
                                <p:cTn id="82" presetID="2" presetClass="entr" presetSubtype="8" fill="hold" grpId="0" nodeType="withEffect">
                                  <p:stCondLst>
                                    <p:cond delay="0"/>
                                  </p:stCondLst>
                                  <p:childTnLst>
                                    <p:set>
                                      <p:cBhvr>
                                        <p:cTn id="83" dur="1" fill="hold">
                                          <p:stCondLst>
                                            <p:cond delay="0"/>
                                          </p:stCondLst>
                                        </p:cTn>
                                        <p:tgtEl>
                                          <p:spTgt spid="5">
                                            <p:txEl>
                                              <p:pRg st="14" end="14"/>
                                            </p:txEl>
                                          </p:spTgt>
                                        </p:tgtEl>
                                        <p:attrNameLst>
                                          <p:attrName>style.visibility</p:attrName>
                                        </p:attrNameLst>
                                      </p:cBhvr>
                                      <p:to>
                                        <p:strVal val="visible"/>
                                      </p:to>
                                    </p:set>
                                    <p:anim calcmode="lin" valueType="num">
                                      <p:cBhvr additive="base">
                                        <p:cTn id="84" dur="500" fill="hold"/>
                                        <p:tgtEl>
                                          <p:spTgt spid="5">
                                            <p:txEl>
                                              <p:pRg st="14" end="14"/>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5">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3" y="115515"/>
            <a:ext cx="11652183" cy="6249710"/>
          </a:xfrm>
          <a:prstGeom prst="rect">
            <a:avLst/>
          </a:prstGeom>
          <a:noFill/>
        </p:spPr>
        <p:txBody>
          <a:bodyPr wrap="square" lIns="93269" tIns="46634" rIns="93269" bIns="46634">
            <a:spAutoFit/>
          </a:bodyPr>
          <a:lstStyle/>
          <a:p>
            <a:r>
              <a:rPr lang="en-US" sz="4000" dirty="0">
                <a:ln w="0"/>
                <a:solidFill>
                  <a:srgbClr val="FFFFFF"/>
                </a:solidFill>
                <a:effectLst>
                  <a:outerShdw blurRad="38100" dist="25400" dir="5400000" algn="ctr" rotWithShape="0">
                    <a:srgbClr val="6E747A">
                      <a:alpha val="43000"/>
                    </a:srgbClr>
                  </a:outerShdw>
                </a:effectLst>
                <a:latin typeface="+mj-lt"/>
              </a:rPr>
              <a:t>DLL Side-Loading (</a:t>
            </a:r>
            <a:r>
              <a:rPr lang="en-US" sz="4000" dirty="0" err="1">
                <a:ln w="0"/>
                <a:solidFill>
                  <a:srgbClr val="FFFFFF"/>
                </a:solidFill>
                <a:effectLst>
                  <a:outerShdw blurRad="38100" dist="25400" dir="5400000" algn="ctr" rotWithShape="0">
                    <a:srgbClr val="6E747A">
                      <a:alpha val="43000"/>
                    </a:srgbClr>
                  </a:outerShdw>
                </a:effectLst>
                <a:latin typeface="+mj-lt"/>
              </a:rPr>
              <a:t>cont</a:t>
            </a:r>
            <a:r>
              <a:rPr lang="en-US" sz="4000" dirty="0">
                <a:ln w="0"/>
                <a:solidFill>
                  <a:srgbClr val="FFFFFF"/>
                </a:solidFill>
                <a:effectLst>
                  <a:outerShdw blurRad="38100" dist="25400" dir="5400000" algn="ctr" rotWithShape="0">
                    <a:srgbClr val="6E747A">
                      <a:alpha val="43000"/>
                    </a:srgbClr>
                  </a:outerShdw>
                </a:effectLst>
                <a:latin typeface="+mj-lt"/>
              </a:rPr>
              <a:t>)</a:t>
            </a:r>
          </a:p>
          <a:p>
            <a:endParaRPr lang="en-US" sz="2000" dirty="0">
              <a:ln w="0"/>
              <a:solidFill>
                <a:srgbClr val="FFFFFF"/>
              </a:solidFill>
              <a:effectLst>
                <a:outerShdw blurRad="38100" dist="25400" dir="5400000" algn="ctr" rotWithShape="0">
                  <a:srgbClr val="6E747A">
                    <a:alpha val="43000"/>
                  </a:srgbClr>
                </a:outerShdw>
              </a:effectLst>
            </a:endParaRPr>
          </a:p>
          <a:p>
            <a:endParaRPr lang="en-US" sz="2000" dirty="0" smtClean="0">
              <a:ln w="0"/>
              <a:solidFill>
                <a:srgbClr val="FFFFFF"/>
              </a:solidFill>
              <a:effectLst>
                <a:outerShdw blurRad="38100" dist="25400" dir="5400000" algn="ctr" rotWithShape="0">
                  <a:srgbClr val="6E747A">
                    <a:alpha val="43000"/>
                  </a:srgbClr>
                </a:outerShdw>
              </a:effectLst>
            </a:endParaRPr>
          </a:p>
          <a:p>
            <a:r>
              <a:rPr lang="en-US" sz="2000" dirty="0" smtClean="0">
                <a:ln w="0"/>
                <a:solidFill>
                  <a:srgbClr val="FFFFFF"/>
                </a:solidFill>
                <a:effectLst>
                  <a:outerShdw blurRad="38100" dist="25400" dir="5400000" algn="ctr" rotWithShape="0">
                    <a:srgbClr val="6E747A">
                      <a:alpha val="43000"/>
                    </a:srgbClr>
                  </a:outerShdw>
                </a:effectLst>
              </a:rPr>
              <a:t>OINFOP11</a:t>
            </a:r>
            <a:r>
              <a:rPr lang="en-US" sz="2000" dirty="0">
                <a:ln w="0"/>
                <a:solidFill>
                  <a:srgbClr val="FFFFFF"/>
                </a:solidFill>
                <a:effectLst>
                  <a:outerShdw blurRad="38100" dist="25400" dir="5400000" algn="ctr" rotWithShape="0">
                    <a:srgbClr val="6E747A">
                      <a:alpha val="43000"/>
                    </a:srgbClr>
                  </a:outerShdw>
                </a:effectLst>
              </a:rPr>
              <a:t>.</a:t>
            </a:r>
            <a:r>
              <a:rPr lang="en-US" sz="2000" dirty="0" smtClean="0">
                <a:ln w="0"/>
                <a:solidFill>
                  <a:srgbClr val="FFFFFF"/>
                </a:solidFill>
                <a:effectLst>
                  <a:outerShdw blurRad="38100" dist="25400" dir="5400000" algn="ctr" rotWithShape="0">
                    <a:srgbClr val="6E747A">
                      <a:alpha val="43000"/>
                    </a:srgbClr>
                  </a:outerShdw>
                </a:effectLst>
              </a:rPr>
              <a:t>EXE</a:t>
            </a:r>
          </a:p>
          <a:p>
            <a:endParaRPr lang="en-US" sz="2000" dirty="0">
              <a:ln w="0"/>
              <a:solidFill>
                <a:srgbClr val="FFFFFF"/>
              </a:solidFill>
              <a:effectLst>
                <a:outerShdw blurRad="38100" dist="25400" dir="5400000" algn="ctr" rotWithShape="0">
                  <a:srgbClr val="6E747A">
                    <a:alpha val="43000"/>
                  </a:srgbClr>
                </a:outerShdw>
              </a:effectLst>
            </a:endParaRPr>
          </a:p>
          <a:p>
            <a:r>
              <a:rPr lang="en-US" sz="2000" dirty="0">
                <a:ln w="0"/>
                <a:solidFill>
                  <a:srgbClr val="FFFFFF"/>
                </a:solidFill>
                <a:effectLst>
                  <a:outerShdw blurRad="38100" dist="25400" dir="5400000" algn="ctr" rotWithShape="0">
                    <a:srgbClr val="6E747A">
                      <a:alpha val="43000"/>
                    </a:srgbClr>
                  </a:outerShdw>
                </a:effectLst>
              </a:rPr>
              <a:t>a</a:t>
            </a:r>
            <a:r>
              <a:rPr lang="es-ES_tradnl" sz="2000" dirty="0">
                <a:ln w="0"/>
                <a:solidFill>
                  <a:srgbClr val="FFFFFF"/>
                </a:solidFill>
                <a:effectLst>
                  <a:outerShdw blurRad="38100" dist="25400" dir="5400000" algn="ctr" rotWithShape="0">
                    <a:srgbClr val="6E747A">
                      <a:alpha val="43000"/>
                    </a:srgbClr>
                  </a:outerShdw>
                </a:effectLst>
              </a:rPr>
              <a:t>31cad2960a660cb558b32ba7236b49e (MD5), </a:t>
            </a:r>
            <a:r>
              <a:rPr lang="nl-NL" sz="2000" dirty="0">
                <a:ln w="0"/>
                <a:solidFill>
                  <a:srgbClr val="FFFFFF"/>
                </a:solidFill>
                <a:effectLst>
                  <a:outerShdw blurRad="38100" dist="25400" dir="5400000" algn="ctr" rotWithShape="0">
                    <a:srgbClr val="6E747A">
                      <a:alpha val="43000"/>
                    </a:srgbClr>
                  </a:outerShdw>
                </a:effectLst>
              </a:rPr>
              <a:t>b9aaaade26a07000d13550ec2de5008315750d65 (SHA-1)</a:t>
            </a:r>
          </a:p>
          <a:p>
            <a:endParaRPr lang="nl-NL" sz="2000" dirty="0" smtClean="0">
              <a:ln w="0"/>
              <a:solidFill>
                <a:srgbClr val="FFFFFF"/>
              </a:solidFill>
              <a:effectLst>
                <a:outerShdw blurRad="38100" dist="25400" dir="5400000" algn="ctr" rotWithShape="0">
                  <a:srgbClr val="6E747A">
                    <a:alpha val="43000"/>
                  </a:srgbClr>
                </a:outerShdw>
              </a:effectLst>
            </a:endParaRPr>
          </a:p>
          <a:p>
            <a:r>
              <a:rPr lang="nl-NL" sz="2000" dirty="0" smtClean="0">
                <a:ln w="0"/>
                <a:solidFill>
                  <a:srgbClr val="FFFFFF"/>
                </a:solidFill>
                <a:effectLst>
                  <a:outerShdw blurRad="38100" dist="25400" dir="5400000" algn="ctr" rotWithShape="0">
                    <a:srgbClr val="6E747A">
                      <a:alpha val="43000"/>
                    </a:srgbClr>
                  </a:outerShdw>
                </a:effectLst>
              </a:rPr>
              <a:t>119872 </a:t>
            </a:r>
            <a:r>
              <a:rPr lang="nl-NL" sz="2000" dirty="0">
                <a:ln w="0"/>
                <a:solidFill>
                  <a:srgbClr val="FFFFFF"/>
                </a:solidFill>
                <a:effectLst>
                  <a:outerShdw blurRad="38100" dist="25400" dir="5400000" algn="ctr" rotWithShape="0">
                    <a:srgbClr val="6E747A">
                      <a:alpha val="43000"/>
                    </a:srgbClr>
                  </a:outerShdw>
                </a:effectLst>
              </a:rPr>
              <a:t>bytes</a:t>
            </a:r>
          </a:p>
          <a:p>
            <a:endParaRPr lang="nl-NL" sz="2000" dirty="0" smtClean="0">
              <a:ln w="0"/>
              <a:solidFill>
                <a:srgbClr val="FFFFFF"/>
              </a:solidFill>
              <a:effectLst>
                <a:outerShdw blurRad="38100" dist="25400" dir="5400000" algn="ctr" rotWithShape="0">
                  <a:srgbClr val="6E747A">
                    <a:alpha val="43000"/>
                  </a:srgbClr>
                </a:outerShdw>
              </a:effectLst>
            </a:endParaRPr>
          </a:p>
          <a:p>
            <a:r>
              <a:rPr lang="nl-NL" sz="2000" dirty="0" smtClean="0">
                <a:ln w="0"/>
                <a:solidFill>
                  <a:srgbClr val="FFFFFF"/>
                </a:solidFill>
                <a:effectLst>
                  <a:outerShdw blurRad="38100" dist="25400" dir="5400000" algn="ctr" rotWithShape="0">
                    <a:srgbClr val="6E747A">
                      <a:alpha val="43000"/>
                    </a:srgbClr>
                  </a:outerShdw>
                </a:effectLst>
              </a:rPr>
              <a:t>Part </a:t>
            </a:r>
            <a:r>
              <a:rPr lang="nl-NL" sz="2000" dirty="0">
                <a:ln w="0"/>
                <a:solidFill>
                  <a:srgbClr val="FFFFFF"/>
                </a:solidFill>
                <a:effectLst>
                  <a:outerShdw blurRad="38100" dist="25400" dir="5400000" algn="ctr" rotWithShape="0">
                    <a:srgbClr val="6E747A">
                      <a:alpha val="43000"/>
                    </a:srgbClr>
                  </a:outerShdw>
                </a:effectLst>
              </a:rPr>
              <a:t>of Office 2003</a:t>
            </a:r>
          </a:p>
          <a:p>
            <a:endParaRPr lang="en-US" sz="2000" dirty="0" smtClean="0">
              <a:ln w="0"/>
              <a:solidFill>
                <a:srgbClr val="FFFFFF"/>
              </a:solidFill>
              <a:effectLst>
                <a:outerShdw blurRad="38100" dist="25400" dir="5400000" algn="ctr" rotWithShape="0">
                  <a:srgbClr val="6E747A">
                    <a:alpha val="43000"/>
                  </a:srgbClr>
                </a:outerShdw>
              </a:effectLst>
            </a:endParaRPr>
          </a:p>
          <a:p>
            <a:r>
              <a:rPr lang="en-US" sz="2000" dirty="0" smtClean="0">
                <a:ln w="0"/>
                <a:solidFill>
                  <a:srgbClr val="FFFFFF"/>
                </a:solidFill>
                <a:effectLst>
                  <a:outerShdw blurRad="38100" dist="25400" dir="5400000" algn="ctr" rotWithShape="0">
                    <a:srgbClr val="6E747A">
                      <a:alpha val="43000"/>
                    </a:srgbClr>
                  </a:outerShdw>
                </a:effectLst>
              </a:rPr>
              <a:t>File </a:t>
            </a:r>
            <a:r>
              <a:rPr lang="en-US" sz="2000" dirty="0">
                <a:ln w="0"/>
                <a:solidFill>
                  <a:srgbClr val="FFFFFF"/>
                </a:solidFill>
                <a:effectLst>
                  <a:outerShdw blurRad="38100" dist="25400" dir="5400000" algn="ctr" rotWithShape="0">
                    <a:srgbClr val="6E747A">
                      <a:alpha val="43000"/>
                    </a:srgbClr>
                  </a:outerShdw>
                </a:effectLst>
              </a:rPr>
              <a:t>version 11.0.5510</a:t>
            </a:r>
            <a:endParaRPr lang="nl-NL" sz="2000" dirty="0">
              <a:ln w="0"/>
              <a:solidFill>
                <a:srgbClr val="FFFFFF"/>
              </a:solidFill>
              <a:effectLst>
                <a:outerShdw blurRad="38100" dist="25400" dir="5400000" algn="ctr" rotWithShape="0">
                  <a:srgbClr val="6E747A">
                    <a:alpha val="43000"/>
                  </a:srgbClr>
                </a:outerShdw>
              </a:effectLst>
            </a:endParaRPr>
          </a:p>
          <a:p>
            <a:endParaRPr lang="nl-NL" sz="2000" dirty="0" smtClean="0">
              <a:ln w="0"/>
              <a:solidFill>
                <a:srgbClr val="FFFFFF"/>
              </a:solidFill>
              <a:effectLst>
                <a:outerShdw blurRad="38100" dist="25400" dir="5400000" algn="ctr" rotWithShape="0">
                  <a:srgbClr val="6E747A">
                    <a:alpha val="43000"/>
                  </a:srgbClr>
                </a:outerShdw>
              </a:effectLst>
            </a:endParaRPr>
          </a:p>
          <a:p>
            <a:r>
              <a:rPr lang="nl-NL" sz="2000" dirty="0" smtClean="0">
                <a:ln w="0"/>
                <a:solidFill>
                  <a:srgbClr val="FFFFFF"/>
                </a:solidFill>
                <a:effectLst>
                  <a:outerShdw blurRad="38100" dist="25400" dir="5400000" algn="ctr" rotWithShape="0">
                    <a:srgbClr val="6E747A">
                      <a:alpha val="43000"/>
                    </a:srgbClr>
                  </a:outerShdw>
                </a:effectLst>
              </a:rPr>
              <a:t>In NSRL (National Software Reference Library)</a:t>
            </a:r>
            <a:endParaRPr lang="nl-NL" sz="2000" dirty="0">
              <a:ln w="0"/>
              <a:solidFill>
                <a:srgbClr val="FFFFFF"/>
              </a:solidFill>
              <a:effectLst>
                <a:outerShdw blurRad="38100" dist="25400" dir="5400000" algn="ctr" rotWithShape="0">
                  <a:srgbClr val="6E747A">
                    <a:alpha val="43000"/>
                  </a:srgbClr>
                </a:outerShdw>
              </a:effectLst>
            </a:endParaRPr>
          </a:p>
          <a:p>
            <a:endParaRPr lang="nl-NL" sz="2000" dirty="0" smtClean="0">
              <a:ln w="0"/>
              <a:solidFill>
                <a:srgbClr val="FFFFFF"/>
              </a:solidFill>
              <a:effectLst>
                <a:outerShdw blurRad="38100" dist="25400" dir="5400000" algn="ctr" rotWithShape="0">
                  <a:srgbClr val="6E747A">
                    <a:alpha val="43000"/>
                  </a:srgbClr>
                </a:outerShdw>
              </a:effectLst>
            </a:endParaRPr>
          </a:p>
          <a:p>
            <a:r>
              <a:rPr lang="nl-NL" sz="2000" dirty="0" err="1" smtClean="0">
                <a:ln w="0"/>
                <a:solidFill>
                  <a:srgbClr val="FFFFFF"/>
                </a:solidFill>
                <a:effectLst>
                  <a:outerShdw blurRad="38100" dist="25400" dir="5400000" algn="ctr" rotWithShape="0">
                    <a:srgbClr val="6E747A">
                      <a:alpha val="43000"/>
                    </a:srgbClr>
                  </a:outerShdw>
                </a:effectLst>
              </a:rPr>
              <a:t>with</a:t>
            </a:r>
            <a:r>
              <a:rPr lang="nl-NL" sz="2000" dirty="0" smtClean="0">
                <a:ln w="0"/>
                <a:solidFill>
                  <a:srgbClr val="FFFFFF"/>
                </a:solidFill>
                <a:effectLst>
                  <a:outerShdw blurRad="38100" dist="25400" dir="5400000" algn="ctr" rotWithShape="0">
                    <a:srgbClr val="6E747A">
                      <a:alpha val="43000"/>
                    </a:srgbClr>
                  </a:outerShdw>
                </a:effectLst>
              </a:rPr>
              <a:t> </a:t>
            </a:r>
            <a:r>
              <a:rPr lang="nl-NL" sz="2000" dirty="0" err="1">
                <a:ln w="0"/>
                <a:solidFill>
                  <a:srgbClr val="FFFFFF"/>
                </a:solidFill>
                <a:effectLst>
                  <a:outerShdw blurRad="38100" dist="25400" dir="5400000" algn="ctr" rotWithShape="0">
                    <a:srgbClr val="6E747A">
                      <a:alpha val="43000"/>
                    </a:srgbClr>
                  </a:outerShdw>
                </a:effectLst>
              </a:rPr>
              <a:t>verified</a:t>
            </a:r>
            <a:r>
              <a:rPr lang="nl-NL" sz="2000" dirty="0">
                <a:ln w="0"/>
                <a:solidFill>
                  <a:srgbClr val="FFFFFF"/>
                </a:solidFill>
                <a:effectLst>
                  <a:outerShdw blurRad="38100" dist="25400" dir="5400000" algn="ctr" rotWithShape="0">
                    <a:srgbClr val="6E747A">
                      <a:alpha val="43000"/>
                    </a:srgbClr>
                  </a:outerShdw>
                </a:effectLst>
              </a:rPr>
              <a:t> Microsoft Digital </a:t>
            </a:r>
            <a:r>
              <a:rPr lang="nl-NL" sz="2000" dirty="0" err="1">
                <a:ln w="0"/>
                <a:solidFill>
                  <a:srgbClr val="FFFFFF"/>
                </a:solidFill>
                <a:effectLst>
                  <a:outerShdw blurRad="38100" dist="25400" dir="5400000" algn="ctr" rotWithShape="0">
                    <a:srgbClr val="6E747A">
                      <a:alpha val="43000"/>
                    </a:srgbClr>
                  </a:outerShdw>
                </a:effectLst>
              </a:rPr>
              <a:t>Signature</a:t>
            </a:r>
            <a:r>
              <a:rPr lang="nl-NL" sz="2000" dirty="0">
                <a:ln w="0"/>
                <a:solidFill>
                  <a:srgbClr val="FFFFFF"/>
                </a:solidFill>
                <a:effectLst>
                  <a:outerShdw blurRad="38100" dist="25400" dir="5400000" algn="ctr" rotWithShape="0">
                    <a:srgbClr val="6E747A">
                      <a:alpha val="43000"/>
                    </a:srgbClr>
                  </a:outerShdw>
                </a:effectLst>
              </a:rPr>
              <a:t>, </a:t>
            </a:r>
            <a:r>
              <a:rPr lang="nl-NL" sz="2000" dirty="0" err="1">
                <a:ln w="0"/>
                <a:solidFill>
                  <a:srgbClr val="FFFFFF"/>
                </a:solidFill>
                <a:effectLst>
                  <a:outerShdw blurRad="38100" dist="25400" dir="5400000" algn="ctr" rotWithShape="0">
                    <a:srgbClr val="6E747A">
                      <a:alpha val="43000"/>
                    </a:srgbClr>
                  </a:outerShdw>
                </a:effectLst>
              </a:rPr>
              <a:t>signed</a:t>
            </a:r>
            <a:r>
              <a:rPr lang="nl-NL" sz="2000" dirty="0">
                <a:ln w="0"/>
                <a:solidFill>
                  <a:srgbClr val="FFFFFF"/>
                </a:solidFill>
                <a:effectLst>
                  <a:outerShdw blurRad="38100" dist="25400" dir="5400000" algn="ctr" rotWithShape="0">
                    <a:srgbClr val="6E747A">
                      <a:alpha val="43000"/>
                    </a:srgbClr>
                  </a:outerShdw>
                </a:effectLst>
              </a:rPr>
              <a:t> </a:t>
            </a:r>
            <a:r>
              <a:rPr lang="nl-NL" sz="2000" dirty="0">
                <a:solidFill>
                  <a:srgbClr val="FFFFFF"/>
                </a:solidFill>
              </a:rPr>
              <a:t>6:57 AM 7/15/2003</a:t>
            </a:r>
          </a:p>
          <a:p>
            <a:endParaRPr lang="nl-NL" sz="2000" dirty="0" smtClean="0">
              <a:ln w="0"/>
              <a:solidFill>
                <a:srgbClr val="FFFFFF"/>
              </a:solidFill>
              <a:effectLst>
                <a:outerShdw blurRad="38100" dist="25400" dir="5400000" algn="ctr" rotWithShape="0">
                  <a:srgbClr val="6E747A">
                    <a:alpha val="43000"/>
                  </a:srgbClr>
                </a:outerShdw>
              </a:effectLst>
            </a:endParaRPr>
          </a:p>
          <a:p>
            <a:r>
              <a:rPr lang="nl-NL" sz="2000" dirty="0" err="1" smtClean="0">
                <a:ln w="0"/>
                <a:solidFill>
                  <a:srgbClr val="FFFFFF"/>
                </a:solidFill>
                <a:effectLst>
                  <a:outerShdw blurRad="38100" dist="25400" dir="5400000" algn="ctr" rotWithShape="0">
                    <a:srgbClr val="6E747A">
                      <a:alpha val="43000"/>
                    </a:srgbClr>
                  </a:outerShdw>
                </a:effectLst>
              </a:rPr>
              <a:t>Certificate</a:t>
            </a:r>
            <a:r>
              <a:rPr lang="nl-NL" sz="2000" dirty="0" smtClean="0">
                <a:ln w="0"/>
                <a:solidFill>
                  <a:srgbClr val="FFFFFF"/>
                </a:solidFill>
                <a:effectLst>
                  <a:outerShdw blurRad="38100" dist="25400" dir="5400000" algn="ctr" rotWithShape="0">
                    <a:srgbClr val="6E747A">
                      <a:alpha val="43000"/>
                    </a:srgbClr>
                  </a:outerShdw>
                </a:effectLst>
              </a:rPr>
              <a:t> </a:t>
            </a:r>
            <a:r>
              <a:rPr lang="nl-NL" sz="2000" dirty="0" err="1">
                <a:ln w="0"/>
                <a:solidFill>
                  <a:srgbClr val="FFFFFF"/>
                </a:solidFill>
                <a:effectLst>
                  <a:outerShdw blurRad="38100" dist="25400" dir="5400000" algn="ctr" rotWithShape="0">
                    <a:srgbClr val="6E747A">
                      <a:alpha val="43000"/>
                    </a:srgbClr>
                  </a:outerShdw>
                </a:effectLst>
              </a:rPr>
              <a:t>validity</a:t>
            </a:r>
            <a:r>
              <a:rPr lang="nl-NL" sz="2000" dirty="0">
                <a:ln w="0"/>
                <a:solidFill>
                  <a:srgbClr val="FFFFFF"/>
                </a:solidFill>
                <a:effectLst>
                  <a:outerShdw blurRad="38100" dist="25400" dir="5400000" algn="ctr" rotWithShape="0">
                    <a:srgbClr val="6E747A">
                      <a:alpha val="43000"/>
                    </a:srgbClr>
                  </a:outerShdw>
                </a:effectLst>
              </a:rPr>
              <a:t> </a:t>
            </a:r>
            <a:r>
              <a:rPr lang="nl-NL" sz="2000" dirty="0" err="1">
                <a:ln w="0"/>
                <a:solidFill>
                  <a:srgbClr val="FFFFFF"/>
                </a:solidFill>
                <a:effectLst>
                  <a:outerShdw blurRad="38100" dist="25400" dir="5400000" algn="ctr" rotWithShape="0">
                    <a:srgbClr val="6E747A">
                      <a:alpha val="43000"/>
                    </a:srgbClr>
                  </a:outerShdw>
                </a:effectLst>
              </a:rPr>
              <a:t>from</a:t>
            </a:r>
            <a:r>
              <a:rPr lang="nl-NL" sz="2000" dirty="0">
                <a:ln w="0"/>
                <a:solidFill>
                  <a:srgbClr val="FFFFFF"/>
                </a:solidFill>
                <a:effectLst>
                  <a:outerShdw blurRad="38100" dist="25400" dir="5400000" algn="ctr" rotWithShape="0">
                    <a:srgbClr val="6E747A">
                      <a:alpha val="43000"/>
                    </a:srgbClr>
                  </a:outerShdw>
                </a:effectLst>
              </a:rPr>
              <a:t> 1:55AM 5/25/2002 </a:t>
            </a:r>
            <a:r>
              <a:rPr lang="nl-NL" sz="2000" dirty="0" err="1">
                <a:ln w="0"/>
                <a:solidFill>
                  <a:srgbClr val="FFFFFF"/>
                </a:solidFill>
                <a:effectLst>
                  <a:outerShdw blurRad="38100" dist="25400" dir="5400000" algn="ctr" rotWithShape="0">
                    <a:srgbClr val="6E747A">
                      <a:alpha val="43000"/>
                    </a:srgbClr>
                  </a:outerShdw>
                </a:effectLst>
              </a:rPr>
              <a:t>to</a:t>
            </a:r>
            <a:r>
              <a:rPr lang="nl-NL" sz="2000" dirty="0">
                <a:ln w="0"/>
                <a:solidFill>
                  <a:srgbClr val="FFFFFF"/>
                </a:solidFill>
                <a:effectLst>
                  <a:outerShdw blurRad="38100" dist="25400" dir="5400000" algn="ctr" rotWithShape="0">
                    <a:srgbClr val="6E747A">
                      <a:alpha val="43000"/>
                    </a:srgbClr>
                  </a:outerShdw>
                </a:effectLst>
              </a:rPr>
              <a:t> 2:05AM 11/25/2003…</a:t>
            </a:r>
            <a:endParaRPr lang="en-US" sz="2000" dirty="0">
              <a:ln w="0"/>
              <a:solidFill>
                <a:srgbClr val="FFFFFF"/>
              </a:solidFill>
              <a:effectLst>
                <a:outerShdw blurRad="38100" dist="25400" dir="5400000" algn="ctr" rotWithShape="0">
                  <a:srgbClr val="6E747A">
                    <a:alpha val="43000"/>
                  </a:srgbClr>
                </a:outerShdw>
              </a:effectLst>
            </a:endParaRPr>
          </a:p>
        </p:txBody>
      </p:sp>
      <p:sp>
        <p:nvSpPr>
          <p:cNvPr id="3" name="Rectangle 2"/>
          <p:cNvSpPr/>
          <p:nvPr/>
        </p:nvSpPr>
        <p:spPr>
          <a:xfrm>
            <a:off x="393532" y="3026407"/>
            <a:ext cx="11649430" cy="832843"/>
          </a:xfrm>
          <a:prstGeom prst="rect">
            <a:avLst/>
          </a:prstGeom>
          <a:solidFill>
            <a:srgbClr val="3366FF">
              <a:alpha val="32000"/>
            </a:srgbClr>
          </a:solidFill>
        </p:spPr>
        <p:txBody>
          <a:bodyPr wrap="none" lIns="93269" tIns="46634" rIns="93269" bIns="46634">
            <a:spAutoFit/>
          </a:bodyPr>
          <a:lstStyle/>
          <a:p>
            <a:pPr algn="ctr"/>
            <a:r>
              <a:rPr lang="en-US" sz="4800" b="1" dirty="0">
                <a:ln w="12700">
                  <a:noFill/>
                  <a:prstDash val="solid"/>
                </a:ln>
                <a:effectLst>
                  <a:outerShdw blurRad="41275" dist="20320" dir="1800000" algn="tl" rotWithShape="0">
                    <a:srgbClr val="000000">
                      <a:alpha val="40000"/>
                    </a:srgbClr>
                  </a:outerShdw>
                </a:effectLst>
              </a:rPr>
              <a:t>There have been newer versions since!</a:t>
            </a:r>
          </a:p>
        </p:txBody>
      </p:sp>
    </p:spTree>
    <p:extLst>
      <p:ext uri="{BB962C8B-B14F-4D97-AF65-F5344CB8AC3E}">
        <p14:creationId xmlns:p14="http://schemas.microsoft.com/office/powerpoint/2010/main" val="9439985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 calcmode="lin" valueType="num">
                                      <p:cBhvr additive="base">
                                        <p:cTn id="25"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 calcmode="lin" valueType="num">
                                      <p:cBhvr additive="base">
                                        <p:cTn id="31" dur="5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 calcmode="lin" valueType="num">
                                      <p:cBhvr additive="base">
                                        <p:cTn id="37" dur="500" fill="hold"/>
                                        <p:tgtEl>
                                          <p:spTgt spid="5">
                                            <p:txEl>
                                              <p:pRg st="11" end="1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 calcmode="lin" valueType="num">
                                      <p:cBhvr additive="base">
                                        <p:cTn id="43" dur="500" fill="hold"/>
                                        <p:tgtEl>
                                          <p:spTgt spid="5">
                                            <p:txEl>
                                              <p:pRg st="13" end="1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xEl>
                                              <p:pRg st="15" end="15"/>
                                            </p:txEl>
                                          </p:spTgt>
                                        </p:tgtEl>
                                        <p:attrNameLst>
                                          <p:attrName>style.visibility</p:attrName>
                                        </p:attrNameLst>
                                      </p:cBhvr>
                                      <p:to>
                                        <p:strVal val="visible"/>
                                      </p:to>
                                    </p:set>
                                    <p:anim calcmode="lin" valueType="num">
                                      <p:cBhvr additive="base">
                                        <p:cTn id="49" dur="500" fill="hold"/>
                                        <p:tgtEl>
                                          <p:spTgt spid="5">
                                            <p:txEl>
                                              <p:pRg st="15" end="1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
                                            <p:txEl>
                                              <p:pRg st="17" end="17"/>
                                            </p:txEl>
                                          </p:spTgt>
                                        </p:tgtEl>
                                        <p:attrNameLst>
                                          <p:attrName>style.visibility</p:attrName>
                                        </p:attrNameLst>
                                      </p:cBhvr>
                                      <p:to>
                                        <p:strVal val="visible"/>
                                      </p:to>
                                    </p:set>
                                    <p:anim calcmode="lin" valueType="num">
                                      <p:cBhvr additive="base">
                                        <p:cTn id="55" dur="500" fill="hold"/>
                                        <p:tgtEl>
                                          <p:spTgt spid="5">
                                            <p:txEl>
                                              <p:pRg st="17" end="1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
                                            <p:txEl>
                                              <p:pRg st="17" end="1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3" y="415857"/>
            <a:ext cx="11652183" cy="4295329"/>
          </a:xfrm>
          <a:prstGeom prst="rect">
            <a:avLst/>
          </a:prstGeom>
          <a:noFill/>
        </p:spPr>
        <p:txBody>
          <a:bodyPr wrap="square" lIns="93269" tIns="46634" rIns="93269" bIns="46634">
            <a:spAutoFit/>
          </a:bodyPr>
          <a:lstStyle/>
          <a:p>
            <a:r>
              <a:rPr lang="en-US" sz="4000" dirty="0">
                <a:ln w="0"/>
                <a:solidFill>
                  <a:srgbClr val="FFFFFF"/>
                </a:solidFill>
                <a:effectLst>
                  <a:outerShdw blurRad="38100" dist="25400" dir="5400000" algn="ctr" rotWithShape="0">
                    <a:srgbClr val="6E747A">
                      <a:alpha val="43000"/>
                    </a:srgbClr>
                  </a:outerShdw>
                </a:effectLst>
                <a:latin typeface="+mj-lt"/>
              </a:rPr>
              <a:t>Aid in Anti-Software Piracy Efforts</a:t>
            </a:r>
          </a:p>
          <a:p>
            <a:endParaRPr lang="en-US" sz="4100" b="1" dirty="0">
              <a:ln w="0"/>
              <a:solidFill>
                <a:srgbClr val="FFFFFF"/>
              </a:solidFill>
              <a:effectLst>
                <a:outerShdw blurRad="38100" dist="25400" dir="5400000" algn="ctr" rotWithShape="0">
                  <a:srgbClr val="6E747A">
                    <a:alpha val="43000"/>
                  </a:srgbClr>
                </a:outerShdw>
              </a:effectLst>
            </a:endParaRPr>
          </a:p>
          <a:p>
            <a:r>
              <a:rPr lang="en-US" sz="2400" dirty="0">
                <a:ln w="0"/>
                <a:solidFill>
                  <a:srgbClr val="FFFFFF"/>
                </a:solidFill>
                <a:effectLst>
                  <a:outerShdw blurRad="38100" dist="25400" dir="5400000" algn="ctr" rotWithShape="0">
                    <a:srgbClr val="6E747A">
                      <a:alpha val="43000"/>
                    </a:srgbClr>
                  </a:outerShdw>
                </a:effectLst>
              </a:rPr>
              <a:t>Brand/reputation compromise</a:t>
            </a:r>
          </a:p>
          <a:p>
            <a:endParaRPr lang="en-US" sz="2400" dirty="0" smtClean="0">
              <a:ln w="0"/>
              <a:solidFill>
                <a:srgbClr val="FFFFFF"/>
              </a:solidFill>
              <a:effectLst>
                <a:outerShdw blurRad="38100" dist="25400" dir="5400000" algn="ctr" rotWithShape="0">
                  <a:srgbClr val="6E747A">
                    <a:alpha val="43000"/>
                  </a:srgbClr>
                </a:outerShdw>
              </a:effectLst>
            </a:endParaRPr>
          </a:p>
          <a:p>
            <a:r>
              <a:rPr lang="en-US" sz="2400" dirty="0" smtClean="0">
                <a:ln w="0"/>
                <a:solidFill>
                  <a:srgbClr val="FFFFFF"/>
                </a:solidFill>
                <a:effectLst>
                  <a:outerShdw blurRad="38100" dist="25400" dir="5400000" algn="ctr" rotWithShape="0">
                    <a:srgbClr val="6E747A">
                      <a:alpha val="43000"/>
                    </a:srgbClr>
                  </a:outerShdw>
                </a:effectLst>
              </a:rPr>
              <a:t>Loss </a:t>
            </a:r>
            <a:r>
              <a:rPr lang="en-US" sz="2400" dirty="0">
                <a:ln w="0"/>
                <a:solidFill>
                  <a:srgbClr val="FFFFFF"/>
                </a:solidFill>
                <a:effectLst>
                  <a:outerShdw blurRad="38100" dist="25400" dir="5400000" algn="ctr" rotWithShape="0">
                    <a:srgbClr val="6E747A">
                      <a:alpha val="43000"/>
                    </a:srgbClr>
                  </a:outerShdw>
                </a:effectLst>
              </a:rPr>
              <a:t>of income; tax issues</a:t>
            </a:r>
          </a:p>
          <a:p>
            <a:endParaRPr lang="en-US" sz="2400" dirty="0" smtClean="0">
              <a:ln w="0"/>
              <a:solidFill>
                <a:srgbClr val="FFFFFF"/>
              </a:solidFill>
              <a:effectLst>
                <a:outerShdw blurRad="38100" dist="25400" dir="5400000" algn="ctr" rotWithShape="0">
                  <a:srgbClr val="6E747A">
                    <a:alpha val="43000"/>
                  </a:srgbClr>
                </a:outerShdw>
              </a:effectLst>
            </a:endParaRPr>
          </a:p>
          <a:p>
            <a:r>
              <a:rPr lang="en-US" sz="2400" dirty="0" smtClean="0">
                <a:ln w="0"/>
                <a:solidFill>
                  <a:srgbClr val="FFFFFF"/>
                </a:solidFill>
                <a:effectLst>
                  <a:outerShdw blurRad="38100" dist="25400" dir="5400000" algn="ctr" rotWithShape="0">
                    <a:srgbClr val="6E747A">
                      <a:alpha val="43000"/>
                    </a:srgbClr>
                  </a:outerShdw>
                </a:effectLst>
              </a:rPr>
              <a:t>Can </a:t>
            </a:r>
            <a:r>
              <a:rPr lang="en-US" sz="2400" dirty="0">
                <a:ln w="0"/>
                <a:solidFill>
                  <a:srgbClr val="FFFFFF"/>
                </a:solidFill>
                <a:effectLst>
                  <a:outerShdw blurRad="38100" dist="25400" dir="5400000" algn="ctr" rotWithShape="0">
                    <a:srgbClr val="6E747A">
                      <a:alpha val="43000"/>
                    </a:srgbClr>
                  </a:outerShdw>
                </a:effectLst>
              </a:rPr>
              <a:t>lead to exploitation, malware compromise, user 0wned</a:t>
            </a:r>
          </a:p>
          <a:p>
            <a:pPr marL="582930" indent="-582930">
              <a:buFontTx/>
              <a:buChar char="-"/>
            </a:pPr>
            <a:endParaRPr lang="en-US" sz="2400" dirty="0">
              <a:ln w="0"/>
              <a:solidFill>
                <a:srgbClr val="FFFFFF"/>
              </a:solidFill>
              <a:effectLst>
                <a:outerShdw blurRad="38100" dist="25400" dir="5400000" algn="ctr" rotWithShape="0">
                  <a:srgbClr val="6E747A">
                    <a:alpha val="43000"/>
                  </a:srgbClr>
                </a:outerShdw>
              </a:effectLst>
            </a:endParaRPr>
          </a:p>
          <a:p>
            <a:r>
              <a:rPr lang="en-US" sz="2400" dirty="0">
                <a:ln w="0"/>
                <a:solidFill>
                  <a:srgbClr val="FFFFFF"/>
                </a:solidFill>
                <a:effectLst>
                  <a:outerShdw blurRad="38100" dist="25400" dir="5400000" algn="ctr" rotWithShape="0">
                    <a:srgbClr val="6E747A">
                      <a:alpha val="43000"/>
                    </a:srgbClr>
                  </a:outerShdw>
                </a:effectLst>
              </a:rPr>
              <a:t>What if we have an Authoritative Manifest (in the form of meta-data) of shipped and installed software? Can this help?</a:t>
            </a:r>
          </a:p>
        </p:txBody>
      </p:sp>
    </p:spTree>
    <p:extLst>
      <p:ext uri="{BB962C8B-B14F-4D97-AF65-F5344CB8AC3E}">
        <p14:creationId xmlns:p14="http://schemas.microsoft.com/office/powerpoint/2010/main" val="927964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3" y="415857"/>
            <a:ext cx="11652183" cy="5403324"/>
          </a:xfrm>
          <a:prstGeom prst="rect">
            <a:avLst/>
          </a:prstGeom>
          <a:noFill/>
        </p:spPr>
        <p:txBody>
          <a:bodyPr wrap="square" lIns="93269" tIns="46634" rIns="93269" bIns="46634">
            <a:spAutoFit/>
          </a:bodyPr>
          <a:lstStyle/>
          <a:p>
            <a:r>
              <a:rPr lang="en-US" sz="4000" dirty="0">
                <a:ln w="0"/>
                <a:solidFill>
                  <a:srgbClr val="FFFFFF"/>
                </a:solidFill>
                <a:effectLst>
                  <a:outerShdw blurRad="38100" dist="25400" dir="5400000" algn="ctr" rotWithShape="0">
                    <a:srgbClr val="6E747A">
                      <a:alpha val="43000"/>
                    </a:srgbClr>
                  </a:outerShdw>
                </a:effectLst>
                <a:latin typeface="+mj-lt"/>
              </a:rPr>
              <a:t>Aid in Anti-Software Piracy Efforts (</a:t>
            </a:r>
            <a:r>
              <a:rPr lang="en-US" sz="4000" dirty="0" err="1">
                <a:ln w="0"/>
                <a:solidFill>
                  <a:srgbClr val="FFFFFF"/>
                </a:solidFill>
                <a:effectLst>
                  <a:outerShdw blurRad="38100" dist="25400" dir="5400000" algn="ctr" rotWithShape="0">
                    <a:srgbClr val="6E747A">
                      <a:alpha val="43000"/>
                    </a:srgbClr>
                  </a:outerShdw>
                </a:effectLst>
                <a:latin typeface="+mj-lt"/>
              </a:rPr>
              <a:t>cont</a:t>
            </a:r>
            <a:r>
              <a:rPr lang="en-US" sz="4000" dirty="0">
                <a:ln w="0"/>
                <a:solidFill>
                  <a:srgbClr val="FFFFFF"/>
                </a:solidFill>
                <a:effectLst>
                  <a:outerShdw blurRad="38100" dist="25400" dir="5400000" algn="ctr" rotWithShape="0">
                    <a:srgbClr val="6E747A">
                      <a:alpha val="43000"/>
                    </a:srgbClr>
                  </a:outerShdw>
                </a:effectLst>
                <a:latin typeface="+mj-lt"/>
              </a:rPr>
              <a:t>)</a:t>
            </a:r>
          </a:p>
          <a:p>
            <a:endParaRPr lang="en-US" sz="4100" b="1" dirty="0">
              <a:ln w="0"/>
              <a:solidFill>
                <a:srgbClr val="FFFFFF"/>
              </a:solidFill>
              <a:effectLst>
                <a:outerShdw blurRad="38100" dist="25400" dir="5400000" algn="ctr" rotWithShape="0">
                  <a:srgbClr val="6E747A">
                    <a:alpha val="43000"/>
                  </a:srgbClr>
                </a:outerShdw>
              </a:effectLst>
            </a:endParaRPr>
          </a:p>
          <a:p>
            <a:r>
              <a:rPr lang="en-US" sz="2400" dirty="0">
                <a:ln w="0"/>
                <a:solidFill>
                  <a:srgbClr val="FFFFFF"/>
                </a:solidFill>
                <a:effectLst>
                  <a:outerShdw blurRad="38100" dist="25400" dir="5400000" algn="ctr" rotWithShape="0">
                    <a:srgbClr val="6E747A">
                      <a:alpha val="43000"/>
                    </a:srgbClr>
                  </a:outerShdw>
                </a:effectLst>
              </a:rPr>
              <a:t>Recent anti-piracy </a:t>
            </a:r>
            <a:r>
              <a:rPr lang="en-US" sz="2400" dirty="0" smtClean="0">
                <a:ln w="0"/>
                <a:solidFill>
                  <a:srgbClr val="FFFFFF"/>
                </a:solidFill>
                <a:effectLst>
                  <a:outerShdw blurRad="38100" dist="25400" dir="5400000" algn="ctr" rotWithShape="0">
                    <a:srgbClr val="6E747A">
                      <a:alpha val="43000"/>
                    </a:srgbClr>
                  </a:outerShdw>
                </a:effectLst>
              </a:rPr>
              <a:t>investigation</a:t>
            </a:r>
          </a:p>
          <a:p>
            <a:pPr marL="582930" indent="-582930">
              <a:buFontTx/>
              <a:buChar char="-"/>
            </a:pPr>
            <a:endParaRPr lang="en-US" sz="2400" dirty="0">
              <a:ln w="0"/>
              <a:solidFill>
                <a:srgbClr val="FFFFFF"/>
              </a:solidFill>
              <a:effectLst>
                <a:outerShdw blurRad="38100" dist="25400" dir="5400000" algn="ctr" rotWithShape="0">
                  <a:srgbClr val="6E747A">
                    <a:alpha val="43000"/>
                  </a:srgbClr>
                </a:outerShdw>
              </a:effectLst>
            </a:endParaRPr>
          </a:p>
          <a:p>
            <a:r>
              <a:rPr lang="en-US" sz="2400" dirty="0" smtClean="0">
                <a:ln w="0"/>
                <a:solidFill>
                  <a:srgbClr val="FFFFFF"/>
                </a:solidFill>
                <a:effectLst>
                  <a:outerShdw blurRad="38100" dist="25400" dir="5400000" algn="ctr" rotWithShape="0">
                    <a:srgbClr val="6E747A">
                      <a:alpha val="43000"/>
                    </a:srgbClr>
                  </a:outerShdw>
                </a:effectLst>
              </a:rPr>
              <a:t>Windows XP and Windows 7</a:t>
            </a:r>
            <a:endParaRPr lang="en-US" sz="2400" dirty="0">
              <a:ln w="0"/>
              <a:solidFill>
                <a:srgbClr val="FFFFFF"/>
              </a:solidFill>
              <a:effectLst>
                <a:outerShdw blurRad="38100" dist="25400" dir="5400000" algn="ctr" rotWithShape="0">
                  <a:srgbClr val="6E747A">
                    <a:alpha val="43000"/>
                  </a:srgbClr>
                </a:outerShdw>
              </a:effectLst>
            </a:endParaRPr>
          </a:p>
          <a:p>
            <a:endParaRPr lang="en-US" sz="2400" dirty="0" smtClean="0">
              <a:ln w="0"/>
              <a:solidFill>
                <a:srgbClr val="FFFFFF"/>
              </a:solidFill>
              <a:effectLst>
                <a:outerShdw blurRad="38100" dist="25400" dir="5400000" algn="ctr" rotWithShape="0">
                  <a:srgbClr val="6E747A">
                    <a:alpha val="43000"/>
                  </a:srgbClr>
                </a:outerShdw>
              </a:effectLst>
            </a:endParaRPr>
          </a:p>
          <a:p>
            <a:r>
              <a:rPr lang="en-US" sz="2400" dirty="0" smtClean="0">
                <a:ln w="0"/>
                <a:solidFill>
                  <a:srgbClr val="FFFFFF"/>
                </a:solidFill>
                <a:effectLst>
                  <a:outerShdw blurRad="38100" dist="25400" dir="5400000" algn="ctr" rotWithShape="0">
                    <a:srgbClr val="6E747A">
                      <a:alpha val="43000"/>
                    </a:srgbClr>
                  </a:outerShdw>
                </a:effectLst>
              </a:rPr>
              <a:t>Laptops </a:t>
            </a:r>
            <a:r>
              <a:rPr lang="en-US" sz="2400" dirty="0">
                <a:ln w="0"/>
                <a:solidFill>
                  <a:srgbClr val="FFFFFF"/>
                </a:solidFill>
                <a:effectLst>
                  <a:outerShdw blurRad="38100" dist="25400" dir="5400000" algn="ctr" rotWithShape="0">
                    <a:srgbClr val="6E747A">
                      <a:alpha val="43000"/>
                    </a:srgbClr>
                  </a:outerShdw>
                </a:effectLst>
              </a:rPr>
              <a:t>purchased in </a:t>
            </a:r>
            <a:r>
              <a:rPr lang="en-US" sz="2400" dirty="0" smtClean="0">
                <a:ln w="0"/>
                <a:solidFill>
                  <a:srgbClr val="FFFFFF"/>
                </a:solidFill>
                <a:effectLst>
                  <a:outerShdw blurRad="38100" dist="25400" dir="5400000" algn="ctr" rotWithShape="0">
                    <a:srgbClr val="6E747A">
                      <a:alpha val="43000"/>
                    </a:srgbClr>
                  </a:outerShdw>
                </a:effectLst>
              </a:rPr>
              <a:t>different </a:t>
            </a:r>
            <a:r>
              <a:rPr lang="en-US" sz="2400" dirty="0">
                <a:ln w="0"/>
                <a:solidFill>
                  <a:srgbClr val="FFFFFF"/>
                </a:solidFill>
                <a:effectLst>
                  <a:outerShdw blurRad="38100" dist="25400" dir="5400000" algn="ctr" rotWithShape="0">
                    <a:srgbClr val="6E747A">
                      <a:alpha val="43000"/>
                    </a:srgbClr>
                  </a:outerShdw>
                </a:effectLst>
              </a:rPr>
              <a:t>cities in </a:t>
            </a:r>
            <a:r>
              <a:rPr lang="en-US" sz="2400" dirty="0" smtClean="0">
                <a:ln w="0"/>
                <a:solidFill>
                  <a:srgbClr val="FFFFFF"/>
                </a:solidFill>
                <a:effectLst>
                  <a:outerShdw blurRad="38100" dist="25400" dir="5400000" algn="ctr" rotWithShape="0">
                    <a:srgbClr val="6E747A">
                      <a:alpha val="43000"/>
                    </a:srgbClr>
                  </a:outerShdw>
                </a:effectLst>
              </a:rPr>
              <a:t>a certain country</a:t>
            </a:r>
            <a:endParaRPr lang="en-US" sz="2400" dirty="0">
              <a:ln w="0"/>
              <a:solidFill>
                <a:srgbClr val="FFFFFF"/>
              </a:solidFill>
              <a:effectLst>
                <a:outerShdw blurRad="38100" dist="25400" dir="5400000" algn="ctr" rotWithShape="0">
                  <a:srgbClr val="6E747A">
                    <a:alpha val="43000"/>
                  </a:srgbClr>
                </a:outerShdw>
              </a:effectLst>
            </a:endParaRPr>
          </a:p>
          <a:p>
            <a:endParaRPr lang="en-US" sz="2400" dirty="0" smtClean="0">
              <a:ln w="0"/>
              <a:solidFill>
                <a:srgbClr val="FFFFFF"/>
              </a:solidFill>
              <a:effectLst>
                <a:outerShdw blurRad="38100" dist="25400" dir="5400000" algn="ctr" rotWithShape="0">
                  <a:srgbClr val="6E747A">
                    <a:alpha val="43000"/>
                  </a:srgbClr>
                </a:outerShdw>
              </a:effectLst>
            </a:endParaRPr>
          </a:p>
          <a:p>
            <a:r>
              <a:rPr lang="en-US" sz="2400" dirty="0" smtClean="0">
                <a:ln w="0"/>
                <a:solidFill>
                  <a:srgbClr val="FFFFFF"/>
                </a:solidFill>
                <a:effectLst>
                  <a:outerShdw blurRad="38100" dist="25400" dir="5400000" algn="ctr" rotWithShape="0">
                    <a:srgbClr val="6E747A">
                      <a:alpha val="43000"/>
                    </a:srgbClr>
                  </a:outerShdw>
                </a:effectLst>
              </a:rPr>
              <a:t>All </a:t>
            </a:r>
            <a:r>
              <a:rPr lang="en-US" sz="2400" dirty="0">
                <a:ln w="0"/>
                <a:solidFill>
                  <a:srgbClr val="FFFFFF"/>
                </a:solidFill>
                <a:effectLst>
                  <a:outerShdw blurRad="38100" dist="25400" dir="5400000" algn="ctr" rotWithShape="0">
                    <a:srgbClr val="6E747A">
                      <a:alpha val="43000"/>
                    </a:srgbClr>
                  </a:outerShdw>
                </a:effectLst>
              </a:rPr>
              <a:t>with pirated Windows</a:t>
            </a:r>
          </a:p>
          <a:p>
            <a:endParaRPr lang="en-US" sz="2400" dirty="0" smtClean="0">
              <a:ln w="0"/>
              <a:solidFill>
                <a:srgbClr val="FFFFFF"/>
              </a:solidFill>
              <a:effectLst>
                <a:outerShdw blurRad="38100" dist="25400" dir="5400000" algn="ctr" rotWithShape="0">
                  <a:srgbClr val="6E747A">
                    <a:alpha val="43000"/>
                  </a:srgbClr>
                </a:outerShdw>
              </a:effectLst>
            </a:endParaRPr>
          </a:p>
          <a:p>
            <a:r>
              <a:rPr lang="en-US" sz="2400" dirty="0" smtClean="0">
                <a:ln w="0"/>
                <a:solidFill>
                  <a:srgbClr val="FFFFFF"/>
                </a:solidFill>
                <a:effectLst>
                  <a:outerShdw blurRad="38100" dist="25400" dir="5400000" algn="ctr" rotWithShape="0">
                    <a:srgbClr val="6E747A">
                      <a:alpha val="43000"/>
                    </a:srgbClr>
                  </a:outerShdw>
                </a:effectLst>
              </a:rPr>
              <a:t>Malwares: </a:t>
            </a:r>
            <a:r>
              <a:rPr lang="en-US" sz="2400" dirty="0" err="1" smtClean="0">
                <a:ln w="0"/>
                <a:solidFill>
                  <a:srgbClr val="FFFFFF"/>
                </a:solidFill>
                <a:effectLst>
                  <a:outerShdw blurRad="38100" dist="25400" dir="5400000" algn="ctr" rotWithShape="0">
                    <a:srgbClr val="6E747A">
                      <a:alpha val="43000"/>
                    </a:srgbClr>
                  </a:outerShdw>
                </a:effectLst>
              </a:rPr>
              <a:t>Citeary</a:t>
            </a:r>
            <a:r>
              <a:rPr lang="en-US" sz="2400" dirty="0">
                <a:ln w="0"/>
                <a:solidFill>
                  <a:srgbClr val="FFFFFF"/>
                </a:solidFill>
                <a:effectLst>
                  <a:outerShdw blurRad="38100" dist="25400" dir="5400000" algn="ctr" rotWithShape="0">
                    <a:srgbClr val="6E747A">
                      <a:alpha val="43000"/>
                    </a:srgbClr>
                  </a:outerShdw>
                </a:effectLst>
              </a:rPr>
              <a:t>, </a:t>
            </a:r>
            <a:r>
              <a:rPr lang="en-US" sz="2400" dirty="0" err="1">
                <a:ln w="0"/>
                <a:solidFill>
                  <a:srgbClr val="FFFFFF"/>
                </a:solidFill>
                <a:effectLst>
                  <a:outerShdw blurRad="38100" dist="25400" dir="5400000" algn="ctr" rotWithShape="0">
                    <a:srgbClr val="6E747A">
                      <a:alpha val="43000"/>
                    </a:srgbClr>
                  </a:outerShdw>
                </a:effectLst>
              </a:rPr>
              <a:t>Smee</a:t>
            </a:r>
            <a:r>
              <a:rPr lang="en-US" sz="2400" dirty="0">
                <a:ln w="0"/>
                <a:solidFill>
                  <a:srgbClr val="FFFFFF"/>
                </a:solidFill>
                <a:effectLst>
                  <a:outerShdw blurRad="38100" dist="25400" dir="5400000" algn="ctr" rotWithShape="0">
                    <a:srgbClr val="6E747A">
                      <a:alpha val="43000"/>
                    </a:srgbClr>
                  </a:outerShdw>
                </a:effectLst>
              </a:rPr>
              <a:t>, Grey Pigeon, </a:t>
            </a:r>
            <a:r>
              <a:rPr lang="en-US" sz="2400" dirty="0" err="1">
                <a:ln w="0"/>
                <a:solidFill>
                  <a:srgbClr val="FFFFFF"/>
                </a:solidFill>
                <a:effectLst>
                  <a:outerShdw blurRad="38100" dist="25400" dir="5400000" algn="ctr" rotWithShape="0">
                    <a:srgbClr val="6E747A">
                      <a:alpha val="43000"/>
                    </a:srgbClr>
                  </a:outerShdw>
                </a:effectLst>
              </a:rPr>
              <a:t>Nitol</a:t>
            </a:r>
            <a:r>
              <a:rPr lang="en-US" sz="2400" dirty="0">
                <a:ln w="0"/>
                <a:solidFill>
                  <a:srgbClr val="FFFFFF"/>
                </a:solidFill>
                <a:effectLst>
                  <a:outerShdw blurRad="38100" dist="25400" dir="5400000" algn="ctr" rotWithShape="0">
                    <a:srgbClr val="6E747A">
                      <a:alpha val="43000"/>
                    </a:srgbClr>
                  </a:outerShdw>
                </a:effectLst>
              </a:rPr>
              <a:t>, </a:t>
            </a:r>
            <a:r>
              <a:rPr lang="en-US" sz="2400" dirty="0" err="1">
                <a:ln w="0"/>
                <a:solidFill>
                  <a:srgbClr val="FFFFFF"/>
                </a:solidFill>
                <a:effectLst>
                  <a:outerShdw blurRad="38100" dist="25400" dir="5400000" algn="ctr" rotWithShape="0">
                    <a:srgbClr val="6E747A">
                      <a:alpha val="43000"/>
                    </a:srgbClr>
                  </a:outerShdw>
                </a:effectLst>
              </a:rPr>
              <a:t>FlyAgent</a:t>
            </a:r>
            <a:endParaRPr lang="en-US" sz="2400" dirty="0">
              <a:ln w="0"/>
              <a:solidFill>
                <a:srgbClr val="FFFFFF"/>
              </a:solidFill>
              <a:effectLst>
                <a:outerShdw blurRad="38100" dist="25400" dir="5400000" algn="ctr" rotWithShape="0">
                  <a:srgbClr val="6E747A">
                    <a:alpha val="43000"/>
                  </a:srgbClr>
                </a:outerShdw>
              </a:effectLst>
            </a:endParaRPr>
          </a:p>
          <a:p>
            <a:endParaRPr lang="en-US" sz="2400" dirty="0" smtClean="0">
              <a:ln w="0"/>
              <a:solidFill>
                <a:srgbClr val="FFFFFF"/>
              </a:solidFill>
              <a:effectLst>
                <a:outerShdw blurRad="38100" dist="25400" dir="5400000" algn="ctr" rotWithShape="0">
                  <a:srgbClr val="6E747A">
                    <a:alpha val="43000"/>
                  </a:srgbClr>
                </a:outerShdw>
              </a:effectLst>
            </a:endParaRPr>
          </a:p>
          <a:p>
            <a:r>
              <a:rPr lang="en-US" sz="2400" dirty="0" err="1" smtClean="0">
                <a:ln w="0"/>
                <a:solidFill>
                  <a:srgbClr val="FFFFFF"/>
                </a:solidFill>
                <a:effectLst>
                  <a:outerShdw blurRad="38100" dist="25400" dir="5400000" algn="ctr" rotWithShape="0">
                    <a:srgbClr val="6E747A">
                      <a:alpha val="43000"/>
                    </a:srgbClr>
                  </a:outerShdw>
                </a:effectLst>
              </a:rPr>
              <a:t>Adwares</a:t>
            </a:r>
            <a:r>
              <a:rPr lang="en-US" sz="2400" dirty="0" smtClean="0">
                <a:ln w="0"/>
                <a:solidFill>
                  <a:srgbClr val="FFFFFF"/>
                </a:solidFill>
                <a:effectLst>
                  <a:outerShdw blurRad="38100" dist="25400" dir="5400000" algn="ctr" rotWithShape="0">
                    <a:srgbClr val="6E747A">
                      <a:alpha val="43000"/>
                    </a:srgbClr>
                  </a:outerShdw>
                </a:effectLst>
              </a:rPr>
              <a:t>/Spywares: </a:t>
            </a:r>
            <a:r>
              <a:rPr lang="en-US" sz="2400" dirty="0" err="1" smtClean="0">
                <a:ln w="0"/>
                <a:solidFill>
                  <a:srgbClr val="FFFFFF"/>
                </a:solidFill>
                <a:effectLst>
                  <a:outerShdw blurRad="38100" dist="25400" dir="5400000" algn="ctr" rotWithShape="0">
                    <a:srgbClr val="6E747A">
                      <a:alpha val="43000"/>
                    </a:srgbClr>
                  </a:outerShdw>
                </a:effectLst>
              </a:rPr>
              <a:t>IESuper</a:t>
            </a:r>
            <a:r>
              <a:rPr lang="en-US" sz="2400" dirty="0">
                <a:ln w="0"/>
                <a:solidFill>
                  <a:srgbClr val="FFFFFF"/>
                </a:solidFill>
                <a:effectLst>
                  <a:outerShdw blurRad="38100" dist="25400" dir="5400000" algn="ctr" rotWithShape="0">
                    <a:srgbClr val="6E747A">
                      <a:alpha val="43000"/>
                    </a:srgbClr>
                  </a:outerShdw>
                </a:effectLst>
              </a:rPr>
              <a:t>, </a:t>
            </a:r>
            <a:r>
              <a:rPr lang="en-US" sz="2400" dirty="0" err="1">
                <a:ln w="0"/>
                <a:solidFill>
                  <a:srgbClr val="FFFFFF"/>
                </a:solidFill>
                <a:effectLst>
                  <a:outerShdw blurRad="38100" dist="25400" dir="5400000" algn="ctr" rotWithShape="0">
                    <a:srgbClr val="6E747A">
                      <a:alpha val="43000"/>
                    </a:srgbClr>
                  </a:outerShdw>
                </a:effectLst>
              </a:rPr>
              <a:t>OpenCandy</a:t>
            </a:r>
            <a:r>
              <a:rPr lang="en-US" sz="2400" dirty="0">
                <a:ln w="0"/>
                <a:solidFill>
                  <a:srgbClr val="FFFFFF"/>
                </a:solidFill>
                <a:effectLst>
                  <a:outerShdw blurRad="38100" dist="25400" dir="5400000" algn="ctr" rotWithShape="0">
                    <a:srgbClr val="6E747A">
                      <a:alpha val="43000"/>
                    </a:srgbClr>
                  </a:outerShdw>
                </a:effectLst>
              </a:rPr>
              <a:t>, </a:t>
            </a:r>
            <a:r>
              <a:rPr lang="en-US" sz="2400" dirty="0" err="1">
                <a:ln w="0"/>
                <a:solidFill>
                  <a:srgbClr val="FFFFFF"/>
                </a:solidFill>
                <a:effectLst>
                  <a:outerShdw blurRad="38100" dist="25400" dir="5400000" algn="ctr" rotWithShape="0">
                    <a:srgbClr val="6E747A">
                      <a:alpha val="43000"/>
                    </a:srgbClr>
                  </a:outerShdw>
                </a:effectLst>
              </a:rPr>
              <a:t>StartPage</a:t>
            </a:r>
            <a:endParaRPr lang="en-US" sz="2400" dirty="0">
              <a:ln w="0"/>
              <a:solidFill>
                <a:srgbClr val="FFFFFF"/>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800956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 calcmode="lin" valueType="num">
                                      <p:cBhvr additive="base">
                                        <p:cTn id="37" dur="500" fill="hold"/>
                                        <p:tgtEl>
                                          <p:spTgt spid="5">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 calcmode="lin" valueType="num">
                                      <p:cBhvr additive="base">
                                        <p:cTn id="43" dur="500" fill="hold"/>
                                        <p:tgtEl>
                                          <p:spTgt spid="5">
                                            <p:txEl>
                                              <p:pRg st="12" end="1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3" y="415857"/>
            <a:ext cx="11652183" cy="5772657"/>
          </a:xfrm>
          <a:prstGeom prst="rect">
            <a:avLst/>
          </a:prstGeom>
          <a:noFill/>
        </p:spPr>
        <p:txBody>
          <a:bodyPr wrap="square" lIns="93269" tIns="46634" rIns="93269" bIns="46634">
            <a:spAutoFit/>
          </a:bodyPr>
          <a:lstStyle/>
          <a:p>
            <a:r>
              <a:rPr lang="en-US" sz="4000" dirty="0">
                <a:ln w="0"/>
                <a:solidFill>
                  <a:srgbClr val="FFFFFF"/>
                </a:solidFill>
                <a:effectLst>
                  <a:outerShdw blurRad="38100" dist="25400" dir="5400000" algn="ctr" rotWithShape="0">
                    <a:srgbClr val="6E747A">
                      <a:alpha val="43000"/>
                    </a:srgbClr>
                  </a:outerShdw>
                </a:effectLst>
                <a:latin typeface="+mj-lt"/>
              </a:rPr>
              <a:t>Vital factor in Litigation and Legal Proceedings</a:t>
            </a:r>
          </a:p>
          <a:p>
            <a:endParaRPr lang="en-US" sz="4100" b="1" dirty="0">
              <a:ln w="0"/>
              <a:solidFill>
                <a:srgbClr val="FFFFFF"/>
              </a:solidFill>
              <a:effectLst>
                <a:outerShdw blurRad="38100" dist="25400" dir="5400000" algn="ctr" rotWithShape="0">
                  <a:srgbClr val="6E747A">
                    <a:alpha val="43000"/>
                  </a:srgbClr>
                </a:outerShdw>
              </a:effectLst>
            </a:endParaRPr>
          </a:p>
          <a:p>
            <a:pPr marL="582930" indent="-582930">
              <a:buFontTx/>
              <a:buChar char="-"/>
            </a:pPr>
            <a:r>
              <a:rPr lang="en-US" sz="4100" dirty="0">
                <a:ln w="0"/>
                <a:solidFill>
                  <a:srgbClr val="FFFFFF"/>
                </a:solidFill>
                <a:effectLst>
                  <a:outerShdw blurRad="38100" dist="25400" dir="5400000" algn="ctr" rotWithShape="0">
                    <a:srgbClr val="6E747A">
                      <a:alpha val="43000"/>
                    </a:srgbClr>
                  </a:outerShdw>
                </a:effectLst>
              </a:rPr>
              <a:t>WHAT</a:t>
            </a:r>
          </a:p>
          <a:p>
            <a:pPr marL="582930" indent="-582930">
              <a:buFontTx/>
              <a:buChar char="-"/>
            </a:pPr>
            <a:endParaRPr lang="en-US" sz="4100" dirty="0">
              <a:ln w="0"/>
              <a:solidFill>
                <a:srgbClr val="FFFFFF"/>
              </a:solidFill>
              <a:effectLst>
                <a:outerShdw blurRad="38100" dist="25400" dir="5400000" algn="ctr" rotWithShape="0">
                  <a:srgbClr val="6E747A">
                    <a:alpha val="43000"/>
                  </a:srgbClr>
                </a:outerShdw>
              </a:effectLst>
            </a:endParaRPr>
          </a:p>
          <a:p>
            <a:pPr marL="582930" indent="-582930">
              <a:buFontTx/>
              <a:buChar char="-"/>
            </a:pPr>
            <a:r>
              <a:rPr lang="en-US" sz="4100" dirty="0">
                <a:ln w="0"/>
                <a:solidFill>
                  <a:srgbClr val="FFFFFF"/>
                </a:solidFill>
                <a:effectLst>
                  <a:outerShdw blurRad="38100" dist="25400" dir="5400000" algn="ctr" rotWithShape="0">
                    <a:srgbClr val="6E747A">
                      <a:alpha val="43000"/>
                    </a:srgbClr>
                  </a:outerShdw>
                </a:effectLst>
              </a:rPr>
              <a:t>WHEN</a:t>
            </a:r>
          </a:p>
          <a:p>
            <a:pPr marL="582930" indent="-582930">
              <a:buFontTx/>
              <a:buChar char="-"/>
            </a:pPr>
            <a:endParaRPr lang="en-US" sz="4100" dirty="0">
              <a:ln w="0"/>
              <a:solidFill>
                <a:srgbClr val="FFFFFF"/>
              </a:solidFill>
              <a:effectLst>
                <a:outerShdw blurRad="38100" dist="25400" dir="5400000" algn="ctr" rotWithShape="0">
                  <a:srgbClr val="6E747A">
                    <a:alpha val="43000"/>
                  </a:srgbClr>
                </a:outerShdw>
              </a:effectLst>
            </a:endParaRPr>
          </a:p>
          <a:p>
            <a:pPr marL="582930" indent="-582930">
              <a:buFontTx/>
              <a:buChar char="-"/>
            </a:pPr>
            <a:r>
              <a:rPr lang="en-US" sz="4100" dirty="0">
                <a:ln w="0"/>
                <a:solidFill>
                  <a:srgbClr val="FFFFFF"/>
                </a:solidFill>
                <a:effectLst>
                  <a:outerShdw blurRad="38100" dist="25400" dir="5400000" algn="ctr" rotWithShape="0">
                    <a:srgbClr val="6E747A">
                      <a:alpha val="43000"/>
                    </a:srgbClr>
                  </a:outerShdw>
                </a:effectLst>
              </a:rPr>
              <a:t>WHERE</a:t>
            </a:r>
          </a:p>
          <a:p>
            <a:pPr marL="582930" indent="-582930">
              <a:buFontTx/>
              <a:buChar char="-"/>
            </a:pPr>
            <a:endParaRPr lang="en-US" sz="4100" dirty="0">
              <a:ln w="0"/>
              <a:solidFill>
                <a:srgbClr val="FFFFFF"/>
              </a:solidFill>
              <a:effectLst>
                <a:outerShdw blurRad="38100" dist="25400" dir="5400000" algn="ctr" rotWithShape="0">
                  <a:srgbClr val="6E747A">
                    <a:alpha val="43000"/>
                  </a:srgbClr>
                </a:outerShdw>
              </a:effectLst>
            </a:endParaRPr>
          </a:p>
          <a:p>
            <a:pPr marL="582930" indent="-582930">
              <a:buFontTx/>
              <a:buChar char="-"/>
            </a:pPr>
            <a:r>
              <a:rPr lang="en-US" sz="4100" dirty="0">
                <a:ln w="0"/>
                <a:solidFill>
                  <a:srgbClr val="FFFFFF"/>
                </a:solidFill>
                <a:effectLst>
                  <a:outerShdw blurRad="38100" dist="25400" dir="5400000" algn="ctr" rotWithShape="0">
                    <a:srgbClr val="6E747A">
                      <a:alpha val="43000"/>
                    </a:srgbClr>
                  </a:outerShdw>
                </a:effectLst>
              </a:rPr>
              <a:t>WHO</a:t>
            </a:r>
          </a:p>
        </p:txBody>
      </p:sp>
    </p:spTree>
    <p:extLst>
      <p:ext uri="{BB962C8B-B14F-4D97-AF65-F5344CB8AC3E}">
        <p14:creationId xmlns:p14="http://schemas.microsoft.com/office/powerpoint/2010/main" val="10464812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5" name="Rectangle 4"/>
          <p:cNvSpPr/>
          <p:nvPr/>
        </p:nvSpPr>
        <p:spPr>
          <a:xfrm>
            <a:off x="399743" y="205458"/>
            <a:ext cx="11652183" cy="586621"/>
          </a:xfrm>
          <a:prstGeom prst="rect">
            <a:avLst/>
          </a:prstGeom>
          <a:noFill/>
        </p:spPr>
        <p:txBody>
          <a:bodyPr wrap="square" lIns="93269" tIns="46634" rIns="93269" bIns="46634">
            <a:spAutoFit/>
          </a:bodyPr>
          <a:lstStyle/>
          <a:p>
            <a:r>
              <a:rPr lang="en-US" sz="3200" b="1" dirty="0" smtClean="0">
                <a:ln w="0"/>
                <a:solidFill>
                  <a:srgbClr val="FFFFFF"/>
                </a:solidFill>
                <a:effectLst>
                  <a:outerShdw blurRad="38100" dist="25400" dir="5400000" algn="ctr" rotWithShape="0">
                    <a:srgbClr val="6E747A">
                      <a:alpha val="43000"/>
                    </a:srgbClr>
                  </a:outerShdw>
                </a:effectLst>
              </a:rPr>
              <a:t>Threat-Intelligence, Big Data Analytics and the Cloud</a:t>
            </a:r>
            <a:endParaRPr lang="en-US" sz="3200" b="1" dirty="0">
              <a:ln w="0"/>
              <a:solidFill>
                <a:srgbClr val="FFFFFF"/>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4"/>
          <a:stretch>
            <a:fillRect/>
          </a:stretch>
        </p:blipFill>
        <p:spPr>
          <a:xfrm>
            <a:off x="518215" y="936970"/>
            <a:ext cx="11369240" cy="5852095"/>
          </a:xfrm>
          <a:prstGeom prst="rect">
            <a:avLst/>
          </a:prstGeom>
        </p:spPr>
      </p:pic>
    </p:spTree>
    <p:extLst>
      <p:ext uri="{BB962C8B-B14F-4D97-AF65-F5344CB8AC3E}">
        <p14:creationId xmlns:p14="http://schemas.microsoft.com/office/powerpoint/2010/main" val="29876130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3-02 at 11.21.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7" name="Rectangle 6"/>
          <p:cNvSpPr/>
          <p:nvPr/>
        </p:nvSpPr>
        <p:spPr>
          <a:xfrm>
            <a:off x="1097468" y="2590899"/>
            <a:ext cx="5271447" cy="791663"/>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
        <p:nvSpPr>
          <p:cNvPr id="8" name="Rectangle 7"/>
          <p:cNvSpPr/>
          <p:nvPr/>
        </p:nvSpPr>
        <p:spPr>
          <a:xfrm>
            <a:off x="209429" y="4059774"/>
            <a:ext cx="12096609" cy="2777318"/>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endParaRPr lang="en-US"/>
          </a:p>
        </p:txBody>
      </p:sp>
    </p:spTree>
    <p:extLst>
      <p:ext uri="{BB962C8B-B14F-4D97-AF65-F5344CB8AC3E}">
        <p14:creationId xmlns:p14="http://schemas.microsoft.com/office/powerpoint/2010/main" val="1246476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4" name="Rectangle 3"/>
          <p:cNvSpPr/>
          <p:nvPr/>
        </p:nvSpPr>
        <p:spPr>
          <a:xfrm>
            <a:off x="150205" y="75666"/>
            <a:ext cx="12129025" cy="784759"/>
          </a:xfrm>
          <a:prstGeom prst="rect">
            <a:avLst/>
          </a:prstGeom>
          <a:noFill/>
        </p:spPr>
        <p:txBody>
          <a:bodyPr wrap="square" lIns="93269" tIns="46634" rIns="93269" bIns="46634">
            <a:spAutoFit/>
          </a:bodyPr>
          <a:lstStyle/>
          <a:p>
            <a:r>
              <a:rPr lang="en-US" sz="4500" dirty="0">
                <a:ln w="12700">
                  <a:noFill/>
                  <a:prstDash val="solid"/>
                </a:ln>
                <a:latin typeface="+mj-lt"/>
              </a:rPr>
              <a:t>A Missing </a:t>
            </a:r>
            <a:r>
              <a:rPr lang="en-US" sz="4500" dirty="0" smtClean="0">
                <a:ln w="12700">
                  <a:noFill/>
                  <a:prstDash val="solid"/>
                </a:ln>
                <a:latin typeface="+mj-lt"/>
              </a:rPr>
              <a:t>Piece…</a:t>
            </a:r>
            <a:endParaRPr lang="en-US" sz="4900" dirty="0">
              <a:ln w="12700">
                <a:noFill/>
                <a:prstDash val="solid"/>
              </a:ln>
              <a:latin typeface="+mj-lt"/>
            </a:endParaRPr>
          </a:p>
        </p:txBody>
      </p:sp>
      <p:pic>
        <p:nvPicPr>
          <p:cNvPr id="3" name="Picture 2"/>
          <p:cNvPicPr>
            <a:picLocks noChangeAspect="1"/>
          </p:cNvPicPr>
          <p:nvPr/>
        </p:nvPicPr>
        <p:blipFill>
          <a:blip r:embed="rId4"/>
          <a:stretch>
            <a:fillRect/>
          </a:stretch>
        </p:blipFill>
        <p:spPr>
          <a:xfrm>
            <a:off x="4827723" y="110079"/>
            <a:ext cx="6742901" cy="6722516"/>
          </a:xfrm>
          <a:prstGeom prst="rect">
            <a:avLst/>
          </a:prstGeom>
        </p:spPr>
      </p:pic>
      <p:sp>
        <p:nvSpPr>
          <p:cNvPr id="5" name="Right Arrow 4"/>
          <p:cNvSpPr/>
          <p:nvPr/>
        </p:nvSpPr>
        <p:spPr>
          <a:xfrm>
            <a:off x="2757494" y="1609852"/>
            <a:ext cx="4441599" cy="2127964"/>
          </a:xfrm>
          <a:prstGeom prst="rightArrow">
            <a:avLst/>
          </a:prstGeom>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r>
              <a:rPr lang="en-US" sz="3700" dirty="0"/>
              <a:t>Threat Intelligence</a:t>
            </a:r>
          </a:p>
        </p:txBody>
      </p:sp>
      <p:sp>
        <p:nvSpPr>
          <p:cNvPr id="7" name="Right Arrow 6"/>
          <p:cNvSpPr/>
          <p:nvPr/>
        </p:nvSpPr>
        <p:spPr>
          <a:xfrm>
            <a:off x="2764896" y="3449156"/>
            <a:ext cx="6118300" cy="2009534"/>
          </a:xfrm>
          <a:prstGeom prst="rightArrow">
            <a:avLst/>
          </a:prstGeom>
        </p:spPr>
        <p:style>
          <a:lnRef idx="1">
            <a:schemeClr val="accent1"/>
          </a:lnRef>
          <a:fillRef idx="3">
            <a:schemeClr val="accent1"/>
          </a:fillRef>
          <a:effectRef idx="2">
            <a:schemeClr val="accent1"/>
          </a:effectRef>
          <a:fontRef idx="minor">
            <a:schemeClr val="lt1"/>
          </a:fontRef>
        </p:style>
        <p:txBody>
          <a:bodyPr lIns="93269" tIns="46634" rIns="93269" bIns="46634" rtlCol="0" anchor="ctr"/>
          <a:lstStyle/>
          <a:p>
            <a:pPr algn="ctr"/>
            <a:r>
              <a:rPr lang="en-US" sz="3700" dirty="0"/>
              <a:t>Clean File Meta-Data Intelligence</a:t>
            </a:r>
          </a:p>
        </p:txBody>
      </p:sp>
    </p:spTree>
    <p:extLst>
      <p:ext uri="{BB962C8B-B14F-4D97-AF65-F5344CB8AC3E}">
        <p14:creationId xmlns:p14="http://schemas.microsoft.com/office/powerpoint/2010/main" val="14166047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0205" y="114019"/>
            <a:ext cx="12129025" cy="6757540"/>
          </a:xfrm>
          <a:prstGeom prst="rect">
            <a:avLst/>
          </a:prstGeom>
          <a:noFill/>
        </p:spPr>
        <p:txBody>
          <a:bodyPr wrap="square" lIns="93269" tIns="46634" rIns="93269" bIns="46634">
            <a:spAutoFit/>
          </a:bodyPr>
          <a:lstStyle/>
          <a:p>
            <a:r>
              <a:rPr lang="en-US" sz="4000" dirty="0">
                <a:ln w="12700">
                  <a:noFill/>
                  <a:prstDash val="solid"/>
                </a:ln>
                <a:latin typeface="+mj-lt"/>
              </a:rPr>
              <a:t>MSFT </a:t>
            </a:r>
            <a:r>
              <a:rPr lang="en-US" sz="4000" u="sng" dirty="0">
                <a:ln w="12700">
                  <a:noFill/>
                  <a:prstDash val="solid"/>
                </a:ln>
                <a:latin typeface="+mj-lt"/>
              </a:rPr>
              <a:t>P</a:t>
            </a:r>
            <a:r>
              <a:rPr lang="en-US" sz="4000" dirty="0">
                <a:ln w="12700">
                  <a:noFill/>
                  <a:prstDash val="solid"/>
                </a:ln>
                <a:latin typeface="+mj-lt"/>
              </a:rPr>
              <a:t>roduct </a:t>
            </a:r>
            <a:r>
              <a:rPr lang="en-US" sz="4000" u="sng" dirty="0">
                <a:ln w="12700">
                  <a:noFill/>
                  <a:prstDash val="solid"/>
                </a:ln>
                <a:latin typeface="+mj-lt"/>
              </a:rPr>
              <a:t>R</a:t>
            </a:r>
            <a:r>
              <a:rPr lang="en-US" sz="4000" dirty="0">
                <a:ln w="12700">
                  <a:noFill/>
                  <a:prstDash val="solid"/>
                </a:ln>
                <a:latin typeface="+mj-lt"/>
              </a:rPr>
              <a:t>elease and </a:t>
            </a:r>
            <a:r>
              <a:rPr lang="en-US" sz="4000" u="sng" dirty="0">
                <a:ln w="12700">
                  <a:noFill/>
                  <a:prstDash val="solid"/>
                </a:ln>
                <a:latin typeface="+mj-lt"/>
              </a:rPr>
              <a:t>S</a:t>
            </a:r>
            <a:r>
              <a:rPr lang="en-US" sz="4000" dirty="0">
                <a:ln w="12700">
                  <a:noFill/>
                  <a:prstDash val="solid"/>
                </a:ln>
                <a:latin typeface="+mj-lt"/>
              </a:rPr>
              <a:t>ecurity </a:t>
            </a:r>
            <a:r>
              <a:rPr lang="en-US" sz="4000" u="sng" dirty="0">
                <a:ln w="12700">
                  <a:noFill/>
                  <a:prstDash val="solid"/>
                </a:ln>
                <a:latin typeface="+mj-lt"/>
              </a:rPr>
              <a:t>S</a:t>
            </a:r>
            <a:r>
              <a:rPr lang="en-US" sz="4000" dirty="0">
                <a:ln w="12700">
                  <a:noFill/>
                  <a:prstDash val="solid"/>
                </a:ln>
                <a:latin typeface="+mj-lt"/>
              </a:rPr>
              <a:t>ervices – </a:t>
            </a:r>
            <a:endParaRPr lang="en-US" sz="4000" dirty="0" smtClean="0">
              <a:ln w="12700">
                <a:noFill/>
                <a:prstDash val="solid"/>
              </a:ln>
              <a:latin typeface="+mj-lt"/>
            </a:endParaRPr>
          </a:p>
          <a:p>
            <a:r>
              <a:rPr lang="en-US" sz="4000" dirty="0" smtClean="0">
                <a:ln w="12700">
                  <a:noFill/>
                  <a:prstDash val="solid"/>
                </a:ln>
                <a:latin typeface="+mj-lt"/>
              </a:rPr>
              <a:t>AM Scan</a:t>
            </a:r>
            <a:endParaRPr lang="en-US" sz="4000" dirty="0">
              <a:ln w="12700">
                <a:noFill/>
                <a:prstDash val="solid"/>
              </a:ln>
              <a:latin typeface="+mj-lt"/>
            </a:endParaRPr>
          </a:p>
          <a:p>
            <a:endParaRPr lang="en-US" sz="4100" b="1" dirty="0">
              <a:ln w="12700">
                <a:noFill/>
                <a:prstDash val="solid"/>
              </a:ln>
            </a:endParaRPr>
          </a:p>
          <a:p>
            <a:r>
              <a:rPr lang="fr-FR" sz="2400" dirty="0">
                <a:ln w="12700">
                  <a:noFill/>
                  <a:prstDash val="solid"/>
                </a:ln>
              </a:rPr>
              <a:t>(’</a:t>
            </a:r>
            <a:r>
              <a:rPr lang="en-US" sz="2400" dirty="0">
                <a:ln w="12700">
                  <a:noFill/>
                  <a:prstDash val="solid"/>
                </a:ln>
              </a:rPr>
              <a:t>96) Started as PRS</a:t>
            </a:r>
          </a:p>
          <a:p>
            <a:endParaRPr lang="en-US" sz="2400" dirty="0" smtClean="0">
              <a:ln w="12700">
                <a:noFill/>
                <a:prstDash val="solid"/>
              </a:ln>
            </a:endParaRPr>
          </a:p>
          <a:p>
            <a:r>
              <a:rPr lang="en-US" sz="2400" dirty="0" smtClean="0">
                <a:ln w="12700">
                  <a:noFill/>
                  <a:prstDash val="solid"/>
                </a:ln>
              </a:rPr>
              <a:t>(</a:t>
            </a:r>
            <a:r>
              <a:rPr lang="en-US" sz="2400" dirty="0">
                <a:ln w="12700">
                  <a:noFill/>
                  <a:prstDash val="solid"/>
                </a:ln>
              </a:rPr>
              <a:t>‘98, VB) Randy Abrams </a:t>
            </a:r>
            <a:r>
              <a:rPr lang="en-US" sz="2400" dirty="0" smtClean="0">
                <a:ln w="12700">
                  <a:noFill/>
                  <a:prstDash val="solid"/>
                </a:ln>
              </a:rPr>
              <a:t>introduced </a:t>
            </a:r>
            <a:r>
              <a:rPr lang="en-US" sz="2400" dirty="0">
                <a:ln w="12700">
                  <a:noFill/>
                  <a:prstDash val="solid"/>
                </a:ln>
              </a:rPr>
              <a:t>AM Scanning in Product Release space</a:t>
            </a:r>
          </a:p>
          <a:p>
            <a:endParaRPr lang="en-US" sz="2400" dirty="0" smtClean="0">
              <a:ln w="12700">
                <a:noFill/>
                <a:prstDash val="solid"/>
              </a:ln>
            </a:endParaRPr>
          </a:p>
          <a:p>
            <a:r>
              <a:rPr lang="en-US" sz="2400" dirty="0" smtClean="0">
                <a:ln w="12700">
                  <a:noFill/>
                  <a:prstDash val="solid"/>
                </a:ln>
              </a:rPr>
              <a:t>(</a:t>
            </a:r>
            <a:r>
              <a:rPr lang="fr-FR" sz="2400" dirty="0">
                <a:ln w="12700">
                  <a:noFill/>
                  <a:prstDash val="solid"/>
                </a:ln>
              </a:rPr>
              <a:t>’</a:t>
            </a:r>
            <a:r>
              <a:rPr lang="en-US" sz="2400" dirty="0">
                <a:ln w="12700">
                  <a:noFill/>
                  <a:prstDash val="solid"/>
                </a:ln>
              </a:rPr>
              <a:t>01, VB) </a:t>
            </a:r>
            <a:r>
              <a:rPr lang="en-US" sz="2400" dirty="0" smtClean="0">
                <a:ln w="12700">
                  <a:noFill/>
                  <a:prstDash val="solid"/>
                </a:ln>
              </a:rPr>
              <a:t>VCS (Virus Checking Service) </a:t>
            </a:r>
            <a:r>
              <a:rPr lang="en-US" sz="2400" dirty="0">
                <a:ln w="12700">
                  <a:noFill/>
                  <a:prstDash val="solid"/>
                </a:ln>
              </a:rPr>
              <a:t>introduced</a:t>
            </a:r>
          </a:p>
          <a:p>
            <a:endParaRPr lang="en-US" sz="2400" dirty="0" smtClean="0">
              <a:ln w="12700">
                <a:noFill/>
                <a:prstDash val="solid"/>
              </a:ln>
            </a:endParaRPr>
          </a:p>
          <a:p>
            <a:r>
              <a:rPr lang="en-US" sz="2400" dirty="0" smtClean="0">
                <a:ln w="12700">
                  <a:noFill/>
                  <a:prstDash val="solid"/>
                </a:ln>
              </a:rPr>
              <a:t>(</a:t>
            </a:r>
            <a:r>
              <a:rPr lang="fr-FR" sz="2400" dirty="0">
                <a:ln w="12700">
                  <a:noFill/>
                  <a:prstDash val="solid"/>
                </a:ln>
              </a:rPr>
              <a:t>’</a:t>
            </a:r>
            <a:r>
              <a:rPr lang="en-US" sz="2400" dirty="0">
                <a:ln w="12700">
                  <a:noFill/>
                  <a:prstDash val="solid"/>
                </a:ln>
              </a:rPr>
              <a:t>06-’09, AVAR) Evolution, Improvement, Advancements by Jonathan Poon and Ian McMillan</a:t>
            </a:r>
          </a:p>
          <a:p>
            <a:endParaRPr lang="en-US" sz="2400" dirty="0" smtClean="0">
              <a:ln w="12700">
                <a:noFill/>
                <a:prstDash val="solid"/>
              </a:ln>
            </a:endParaRPr>
          </a:p>
          <a:p>
            <a:r>
              <a:rPr lang="en-US" sz="2400" dirty="0" smtClean="0">
                <a:ln w="12700">
                  <a:noFill/>
                  <a:prstDash val="solid"/>
                </a:ln>
              </a:rPr>
              <a:t>(</a:t>
            </a:r>
            <a:r>
              <a:rPr lang="fr-FR" sz="2400" dirty="0">
                <a:ln w="12700">
                  <a:noFill/>
                  <a:prstDash val="solid"/>
                </a:ln>
              </a:rPr>
              <a:t>’</a:t>
            </a:r>
            <a:r>
              <a:rPr lang="en-US" sz="2400" dirty="0">
                <a:ln w="12700">
                  <a:noFill/>
                  <a:prstDash val="solid"/>
                </a:ln>
              </a:rPr>
              <a:t>13, </a:t>
            </a:r>
            <a:r>
              <a:rPr lang="en-US" sz="2400" dirty="0" err="1">
                <a:ln w="12700">
                  <a:noFill/>
                  <a:prstDash val="solid"/>
                </a:ln>
              </a:rPr>
              <a:t>BSides</a:t>
            </a:r>
            <a:r>
              <a:rPr lang="en-US" sz="2400" dirty="0">
                <a:ln w="12700">
                  <a:noFill/>
                  <a:prstDash val="solid"/>
                </a:ln>
              </a:rPr>
              <a:t> Redmond) “Operation Dead Panda</a:t>
            </a:r>
            <a:r>
              <a:rPr lang="en-US" sz="2400" dirty="0" smtClean="0">
                <a:ln w="12700">
                  <a:noFill/>
                  <a:prstDash val="solid"/>
                </a:ln>
              </a:rPr>
              <a:t>”, </a:t>
            </a:r>
            <a:r>
              <a:rPr lang="en-US" sz="2400" dirty="0">
                <a:ln w="12700">
                  <a:noFill/>
                  <a:prstDash val="solid"/>
                </a:ln>
              </a:rPr>
              <a:t>Metadata Intelligence and more improvements presented by Roland de la Paz and Ivan Macalintal</a:t>
            </a:r>
          </a:p>
          <a:p>
            <a:endParaRPr lang="en-US" sz="2400" dirty="0" smtClean="0">
              <a:ln w="12700">
                <a:noFill/>
                <a:prstDash val="solid"/>
              </a:ln>
            </a:endParaRPr>
          </a:p>
          <a:p>
            <a:r>
              <a:rPr lang="en-US" sz="2400" dirty="0" smtClean="0">
                <a:ln w="12700">
                  <a:noFill/>
                  <a:prstDash val="solid"/>
                </a:ln>
              </a:rPr>
              <a:t>(</a:t>
            </a:r>
            <a:r>
              <a:rPr lang="en-US" sz="2400" dirty="0">
                <a:ln w="12700">
                  <a:noFill/>
                  <a:prstDash val="solid"/>
                </a:ln>
              </a:rPr>
              <a:t>‘14, Digital </a:t>
            </a:r>
            <a:r>
              <a:rPr lang="en-US" sz="2400" dirty="0" smtClean="0">
                <a:ln w="12700">
                  <a:noFill/>
                  <a:prstDash val="solid"/>
                </a:ln>
              </a:rPr>
              <a:t>Crimes </a:t>
            </a:r>
            <a:r>
              <a:rPr lang="en-US" sz="2400" dirty="0">
                <a:ln w="12700">
                  <a:noFill/>
                  <a:prstDash val="solid"/>
                </a:ln>
              </a:rPr>
              <a:t>Consortium) “Fighting Evil with Good” by Ivan Macalintal </a:t>
            </a:r>
          </a:p>
        </p:txBody>
      </p:sp>
      <p:pic>
        <p:nvPicPr>
          <p:cNvPr id="4" name="Picture 3"/>
          <p:cNvPicPr>
            <a:picLocks noChangeAspect="1"/>
          </p:cNvPicPr>
          <p:nvPr/>
        </p:nvPicPr>
        <p:blipFill>
          <a:blip r:embed="rId4"/>
          <a:stretch>
            <a:fillRect/>
          </a:stretch>
        </p:blipFill>
        <p:spPr>
          <a:xfrm>
            <a:off x="11289709" y="5877431"/>
            <a:ext cx="989521" cy="1003074"/>
          </a:xfrm>
          <a:prstGeom prst="rect">
            <a:avLst/>
          </a:prstGeom>
        </p:spPr>
      </p:pic>
    </p:spTree>
    <p:extLst>
      <p:ext uri="{BB962C8B-B14F-4D97-AF65-F5344CB8AC3E}">
        <p14:creationId xmlns:p14="http://schemas.microsoft.com/office/powerpoint/2010/main" val="27574035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 calcmode="lin" valueType="num">
                                      <p:cBhvr additive="base">
                                        <p:cTn id="37" dur="500" fill="hold"/>
                                        <p:tgtEl>
                                          <p:spTgt spid="6">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 calcmode="lin" valueType="num">
                                      <p:cBhvr additive="base">
                                        <p:cTn id="43" dur="500" fill="hold"/>
                                        <p:tgtEl>
                                          <p:spTgt spid="6">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6">
                                            <p:txEl>
                                              <p:pRg st="13" end="13"/>
                                            </p:txEl>
                                          </p:spTgt>
                                        </p:tgtEl>
                                        <p:attrNameLst>
                                          <p:attrName>style.visibility</p:attrName>
                                        </p:attrNameLst>
                                      </p:cBhvr>
                                      <p:to>
                                        <p:strVal val="visible"/>
                                      </p:to>
                                    </p:set>
                                    <p:anim calcmode="lin" valueType="num">
                                      <p:cBhvr additive="base">
                                        <p:cTn id="53" dur="500" fill="hold"/>
                                        <p:tgtEl>
                                          <p:spTgt spid="6">
                                            <p:txEl>
                                              <p:pRg st="13" end="13"/>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6">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0205" y="75666"/>
            <a:ext cx="12129025" cy="6742153"/>
          </a:xfrm>
          <a:prstGeom prst="rect">
            <a:avLst/>
          </a:prstGeom>
          <a:noFill/>
        </p:spPr>
        <p:txBody>
          <a:bodyPr wrap="square" lIns="93269" tIns="46634" rIns="93269" bIns="46634">
            <a:spAutoFit/>
          </a:bodyPr>
          <a:lstStyle/>
          <a:p>
            <a:r>
              <a:rPr lang="en-US" sz="4000" dirty="0">
                <a:ln w="12700">
                  <a:noFill/>
                  <a:prstDash val="solid"/>
                </a:ln>
                <a:latin typeface="+mj-lt"/>
              </a:rPr>
              <a:t>Now Showing!</a:t>
            </a:r>
          </a:p>
          <a:p>
            <a:endParaRPr lang="fr-FR" sz="2800" dirty="0" smtClean="0">
              <a:ln w="12700">
                <a:noFill/>
                <a:prstDash val="solid"/>
              </a:ln>
              <a:solidFill>
                <a:srgbClr val="FFFFFF"/>
              </a:solidFill>
            </a:endParaRPr>
          </a:p>
          <a:p>
            <a:r>
              <a:rPr lang="fr-FR" sz="2800" dirty="0" smtClean="0">
                <a:ln w="12700">
                  <a:noFill/>
                  <a:prstDash val="solid"/>
                </a:ln>
                <a:solidFill>
                  <a:srgbClr val="FFFFFF"/>
                </a:solidFill>
              </a:rPr>
              <a:t>Win7 and </a:t>
            </a:r>
            <a:r>
              <a:rPr lang="fr-FR" sz="2800" dirty="0" err="1" smtClean="0">
                <a:ln w="12700">
                  <a:noFill/>
                  <a:prstDash val="solid"/>
                </a:ln>
                <a:solidFill>
                  <a:srgbClr val="FFFFFF"/>
                </a:solidFill>
              </a:rPr>
              <a:t>WinXP</a:t>
            </a:r>
            <a:r>
              <a:rPr lang="fr-FR" sz="2800" dirty="0" smtClean="0">
                <a:ln w="12700">
                  <a:noFill/>
                  <a:prstDash val="solid"/>
                </a:ln>
                <a:solidFill>
                  <a:srgbClr val="FFFFFF"/>
                </a:solidFill>
              </a:rPr>
              <a:t>  Meta</a:t>
            </a:r>
            <a:r>
              <a:rPr lang="fr-FR" sz="2800" dirty="0">
                <a:ln w="12700">
                  <a:noFill/>
                  <a:prstDash val="solid"/>
                </a:ln>
                <a:solidFill>
                  <a:srgbClr val="FFFFFF"/>
                </a:solidFill>
              </a:rPr>
              <a:t>-Data NOW </a:t>
            </a:r>
            <a:r>
              <a:rPr lang="fr-FR" sz="2800" dirty="0" err="1">
                <a:ln w="12700">
                  <a:noFill/>
                  <a:prstDash val="solid"/>
                </a:ln>
                <a:solidFill>
                  <a:srgbClr val="FFFFFF"/>
                </a:solidFill>
              </a:rPr>
              <a:t>Available</a:t>
            </a:r>
            <a:r>
              <a:rPr lang="fr-FR" sz="2800" dirty="0">
                <a:ln w="12700">
                  <a:noFill/>
                  <a:prstDash val="solid"/>
                </a:ln>
                <a:solidFill>
                  <a:srgbClr val="FFFFFF"/>
                </a:solidFill>
              </a:rPr>
              <a:t> (As-Is</a:t>
            </a:r>
            <a:r>
              <a:rPr lang="fr-FR" sz="2800" dirty="0" smtClean="0">
                <a:ln w="12700">
                  <a:noFill/>
                  <a:prstDash val="solid"/>
                </a:ln>
                <a:solidFill>
                  <a:srgbClr val="FFFFFF"/>
                </a:solidFill>
              </a:rPr>
              <a:t>)</a:t>
            </a:r>
          </a:p>
          <a:p>
            <a:endParaRPr lang="fr-FR" sz="2800" dirty="0">
              <a:ln w="12700">
                <a:noFill/>
                <a:prstDash val="solid"/>
              </a:ln>
              <a:solidFill>
                <a:srgbClr val="FFFFFF"/>
              </a:solidFill>
            </a:endParaRPr>
          </a:p>
          <a:p>
            <a:r>
              <a:rPr lang="fr-FR" sz="2800" dirty="0" smtClean="0">
                <a:ln w="12700">
                  <a:noFill/>
                  <a:prstDash val="solid"/>
                </a:ln>
                <a:solidFill>
                  <a:srgbClr val="FFFFFF"/>
                </a:solidFill>
              </a:rPr>
              <a:t>Microsoft Code-</a:t>
            </a:r>
            <a:r>
              <a:rPr lang="fr-FR" sz="2800" dirty="0" err="1" smtClean="0">
                <a:ln w="12700">
                  <a:noFill/>
                  <a:prstDash val="solid"/>
                </a:ln>
                <a:solidFill>
                  <a:srgbClr val="FFFFFF"/>
                </a:solidFill>
              </a:rPr>
              <a:t>Signed</a:t>
            </a:r>
            <a:r>
              <a:rPr lang="fr-FR" sz="2800" dirty="0" smtClean="0">
                <a:ln w="12700">
                  <a:noFill/>
                  <a:prstDash val="solid"/>
                </a:ln>
                <a:solidFill>
                  <a:srgbClr val="FFFFFF"/>
                </a:solidFill>
              </a:rPr>
              <a:t> </a:t>
            </a:r>
            <a:r>
              <a:rPr lang="fr-FR" sz="2800" dirty="0">
                <a:ln w="12700">
                  <a:noFill/>
                  <a:prstDash val="solid"/>
                </a:ln>
                <a:solidFill>
                  <a:srgbClr val="FFFFFF"/>
                </a:solidFill>
              </a:rPr>
              <a:t>and </a:t>
            </a:r>
            <a:r>
              <a:rPr lang="fr-FR" sz="2800" dirty="0" err="1">
                <a:ln w="12700">
                  <a:noFill/>
                  <a:prstDash val="solid"/>
                </a:ln>
                <a:solidFill>
                  <a:srgbClr val="FFFFFF"/>
                </a:solidFill>
              </a:rPr>
              <a:t>with</a:t>
            </a:r>
            <a:r>
              <a:rPr lang="fr-FR" sz="2800" dirty="0">
                <a:ln w="12700">
                  <a:noFill/>
                  <a:prstDash val="solid"/>
                </a:ln>
                <a:solidFill>
                  <a:srgbClr val="FFFFFF"/>
                </a:solidFill>
              </a:rPr>
              <a:t> a Microsoft </a:t>
            </a:r>
            <a:r>
              <a:rPr lang="fr-FR" sz="2800" dirty="0" err="1">
                <a:ln w="12700">
                  <a:noFill/>
                  <a:prstDash val="solid"/>
                </a:ln>
                <a:solidFill>
                  <a:srgbClr val="FFFFFF"/>
                </a:solidFill>
              </a:rPr>
              <a:t>disclaimer</a:t>
            </a:r>
            <a:endParaRPr lang="fr-FR" sz="2800" dirty="0">
              <a:ln w="12700">
                <a:noFill/>
                <a:prstDash val="solid"/>
              </a:ln>
              <a:solidFill>
                <a:srgbClr val="FFFFFF"/>
              </a:solidFill>
            </a:endParaRPr>
          </a:p>
          <a:p>
            <a:pPr marL="699516" indent="-699516">
              <a:buFontTx/>
              <a:buChar char="-"/>
            </a:pPr>
            <a:endParaRPr lang="en-US" sz="2800" dirty="0">
              <a:ln w="12700">
                <a:noFill/>
                <a:prstDash val="solid"/>
              </a:ln>
              <a:solidFill>
                <a:srgbClr val="FFFFFF"/>
              </a:solidFill>
            </a:endParaRPr>
          </a:p>
          <a:p>
            <a:r>
              <a:rPr lang="en-US" sz="2800" dirty="0">
                <a:ln w="12700">
                  <a:noFill/>
                  <a:prstDash val="solid"/>
                </a:ln>
                <a:solidFill>
                  <a:srgbClr val="FFFFFF"/>
                </a:solidFill>
              </a:rPr>
              <a:t>Shared with </a:t>
            </a:r>
            <a:r>
              <a:rPr lang="en-US" sz="2800" dirty="0" smtClean="0">
                <a:ln w="12700">
                  <a:noFill/>
                  <a:prstDash val="solid"/>
                </a:ln>
                <a:solidFill>
                  <a:srgbClr val="FFFFFF"/>
                </a:solidFill>
              </a:rPr>
              <a:t>Anti-Malware </a:t>
            </a:r>
            <a:r>
              <a:rPr lang="en-US" sz="2800" dirty="0">
                <a:ln w="12700">
                  <a:noFill/>
                  <a:prstDash val="solid"/>
                </a:ln>
                <a:solidFill>
                  <a:srgbClr val="FFFFFF"/>
                </a:solidFill>
              </a:rPr>
              <a:t>industry as a </a:t>
            </a:r>
            <a:r>
              <a:rPr lang="en-US" sz="2800" dirty="0" smtClean="0">
                <a:ln w="12700">
                  <a:noFill/>
                  <a:prstDash val="solid"/>
                </a:ln>
                <a:solidFill>
                  <a:srgbClr val="FFFFFF"/>
                </a:solidFill>
              </a:rPr>
              <a:t>Proof-of-Concept</a:t>
            </a:r>
            <a:endParaRPr lang="en-US" sz="2800" dirty="0">
              <a:ln w="12700">
                <a:noFill/>
                <a:prstDash val="solid"/>
              </a:ln>
              <a:solidFill>
                <a:srgbClr val="FFFFFF"/>
              </a:solidFill>
            </a:endParaRPr>
          </a:p>
          <a:p>
            <a:pPr marL="699516" indent="-699516">
              <a:buFontTx/>
              <a:buChar char="-"/>
            </a:pPr>
            <a:endParaRPr lang="en-US" sz="2800" dirty="0">
              <a:ln w="12700">
                <a:noFill/>
                <a:prstDash val="solid"/>
              </a:ln>
              <a:solidFill>
                <a:srgbClr val="FFFFFF"/>
              </a:solidFill>
            </a:endParaRPr>
          </a:p>
          <a:p>
            <a:r>
              <a:rPr lang="en-US" sz="2800" dirty="0">
                <a:ln w="12700">
                  <a:noFill/>
                  <a:prstDash val="solid"/>
                </a:ln>
                <a:solidFill>
                  <a:srgbClr val="FFFFFF"/>
                </a:solidFill>
              </a:rPr>
              <a:t>Working with </a:t>
            </a:r>
            <a:r>
              <a:rPr lang="en-US" sz="2800" dirty="0" smtClean="0">
                <a:ln w="12700">
                  <a:noFill/>
                  <a:prstDash val="solid"/>
                </a:ln>
                <a:solidFill>
                  <a:srgbClr val="FFFFFF"/>
                </a:solidFill>
              </a:rPr>
              <a:t>the IEEE </a:t>
            </a:r>
            <a:r>
              <a:rPr lang="en-US" sz="2800" dirty="0">
                <a:ln w="12700">
                  <a:noFill/>
                  <a:prstDash val="solid"/>
                </a:ln>
                <a:solidFill>
                  <a:srgbClr val="FFFFFF"/>
                </a:solidFill>
              </a:rPr>
              <a:t>CMX (Management Committee)</a:t>
            </a:r>
          </a:p>
          <a:p>
            <a:pPr marL="1165860" lvl="1" indent="-699516">
              <a:buFontTx/>
              <a:buChar char="-"/>
            </a:pPr>
            <a:r>
              <a:rPr lang="en-US" sz="2800" dirty="0">
                <a:ln w="12700">
                  <a:noFill/>
                  <a:prstDash val="solid"/>
                </a:ln>
                <a:solidFill>
                  <a:srgbClr val="FFFFFF"/>
                </a:solidFill>
              </a:rPr>
              <a:t>Clean File Metadata Exchange</a:t>
            </a:r>
          </a:p>
          <a:p>
            <a:pPr marL="1165860" lvl="1" indent="-699516">
              <a:buFontTx/>
              <a:buChar char="-"/>
            </a:pPr>
            <a:r>
              <a:rPr lang="en-US" sz="2800" dirty="0">
                <a:ln w="12700">
                  <a:noFill/>
                  <a:prstDash val="solid"/>
                </a:ln>
                <a:solidFill>
                  <a:srgbClr val="FFFFFF"/>
                </a:solidFill>
              </a:rPr>
              <a:t>Presented already in other conferences, most recent in </a:t>
            </a:r>
            <a:r>
              <a:rPr lang="en-US" sz="2800" dirty="0" smtClean="0">
                <a:ln w="12700">
                  <a:noFill/>
                  <a:prstDash val="solid"/>
                </a:ln>
                <a:solidFill>
                  <a:srgbClr val="FFFFFF"/>
                </a:solidFill>
              </a:rPr>
              <a:t>AVAR 2014</a:t>
            </a:r>
            <a:endParaRPr lang="en-US" sz="2800" dirty="0">
              <a:ln w="12700">
                <a:noFill/>
                <a:prstDash val="solid"/>
              </a:ln>
              <a:solidFill>
                <a:srgbClr val="FFFFFF"/>
              </a:solidFill>
            </a:endParaRPr>
          </a:p>
          <a:p>
            <a:pPr marL="699516" indent="-699516">
              <a:buFontTx/>
              <a:buChar char="-"/>
            </a:pPr>
            <a:endParaRPr lang="en-US" sz="2800" dirty="0">
              <a:ln w="12700">
                <a:noFill/>
                <a:prstDash val="solid"/>
              </a:ln>
              <a:solidFill>
                <a:srgbClr val="FFFFFF"/>
              </a:solidFill>
            </a:endParaRPr>
          </a:p>
          <a:p>
            <a:r>
              <a:rPr lang="en-US" sz="2800" dirty="0">
                <a:ln w="12700">
                  <a:noFill/>
                  <a:prstDash val="solid"/>
                </a:ln>
                <a:solidFill>
                  <a:srgbClr val="FFFFFF"/>
                </a:solidFill>
              </a:rPr>
              <a:t>Semi-Automated, not yet Real-Time</a:t>
            </a:r>
          </a:p>
          <a:p>
            <a:pPr marL="699516" indent="-699516">
              <a:buFontTx/>
              <a:buChar char="-"/>
            </a:pPr>
            <a:endParaRPr lang="en-US" sz="2800" dirty="0">
              <a:ln w="12700">
                <a:noFill/>
                <a:prstDash val="solid"/>
              </a:ln>
              <a:solidFill>
                <a:srgbClr val="FFFFFF"/>
              </a:solidFill>
            </a:endParaRPr>
          </a:p>
          <a:p>
            <a:r>
              <a:rPr lang="en-US" sz="2800" dirty="0" smtClean="0">
                <a:ln w="12700">
                  <a:noFill/>
                  <a:prstDash val="solid"/>
                </a:ln>
                <a:solidFill>
                  <a:srgbClr val="FFFFFF"/>
                </a:solidFill>
              </a:rPr>
              <a:t>Sharing and Distribution Approved by Legal</a:t>
            </a:r>
            <a:endParaRPr lang="en-US" sz="2800" dirty="0">
              <a:ln w="12700">
                <a:noFill/>
                <a:prstDash val="solid"/>
              </a:ln>
              <a:solidFill>
                <a:srgbClr val="FFFFFF"/>
              </a:solidFill>
            </a:endParaRPr>
          </a:p>
        </p:txBody>
      </p:sp>
    </p:spTree>
    <p:extLst>
      <p:ext uri="{BB962C8B-B14F-4D97-AF65-F5344CB8AC3E}">
        <p14:creationId xmlns:p14="http://schemas.microsoft.com/office/powerpoint/2010/main" val="5329607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 calcmode="lin" valueType="num">
                                      <p:cBhvr additive="base">
                                        <p:cTn id="35" dur="500" fill="hold"/>
                                        <p:tgtEl>
                                          <p:spTgt spid="6">
                                            <p:txEl>
                                              <p:pRg st="9" end="9"/>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9" end="9"/>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 calcmode="lin" valueType="num">
                                      <p:cBhvr additive="base">
                                        <p:cTn id="39"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6">
                                            <p:txEl>
                                              <p:pRg st="12" end="12"/>
                                            </p:txEl>
                                          </p:spTgt>
                                        </p:tgtEl>
                                        <p:attrNameLst>
                                          <p:attrName>style.visibility</p:attrName>
                                        </p:attrNameLst>
                                      </p:cBhvr>
                                      <p:to>
                                        <p:strVal val="visible"/>
                                      </p:to>
                                    </p:set>
                                    <p:anim calcmode="lin" valueType="num">
                                      <p:cBhvr additive="base">
                                        <p:cTn id="45" dur="500" fill="hold"/>
                                        <p:tgtEl>
                                          <p:spTgt spid="6">
                                            <p:txEl>
                                              <p:pRg st="12" end="1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6">
                                            <p:txEl>
                                              <p:pRg st="14" end="14"/>
                                            </p:txEl>
                                          </p:spTgt>
                                        </p:tgtEl>
                                        <p:attrNameLst>
                                          <p:attrName>style.visibility</p:attrName>
                                        </p:attrNameLst>
                                      </p:cBhvr>
                                      <p:to>
                                        <p:strVal val="visible"/>
                                      </p:to>
                                    </p:set>
                                    <p:anim calcmode="lin" valueType="num">
                                      <p:cBhvr additive="base">
                                        <p:cTn id="51" dur="500" fill="hold"/>
                                        <p:tgtEl>
                                          <p:spTgt spid="6">
                                            <p:txEl>
                                              <p:pRg st="14" end="1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0205" y="75666"/>
            <a:ext cx="12129025" cy="2310170"/>
          </a:xfrm>
          <a:prstGeom prst="rect">
            <a:avLst/>
          </a:prstGeom>
          <a:noFill/>
        </p:spPr>
        <p:txBody>
          <a:bodyPr wrap="square" lIns="93269" tIns="46634" rIns="93269" bIns="46634">
            <a:spAutoFit/>
          </a:bodyPr>
          <a:lstStyle/>
          <a:p>
            <a:r>
              <a:rPr lang="en-US" sz="4000" dirty="0">
                <a:ln w="12700">
                  <a:noFill/>
                  <a:prstDash val="solid"/>
                </a:ln>
                <a:solidFill>
                  <a:srgbClr val="FFFFFF"/>
                </a:solidFill>
                <a:latin typeface="+mj-lt"/>
              </a:rPr>
              <a:t>Now Showing</a:t>
            </a:r>
            <a:r>
              <a:rPr lang="en-US" sz="4000" dirty="0" smtClean="0">
                <a:ln w="12700">
                  <a:noFill/>
                  <a:prstDash val="solid"/>
                </a:ln>
                <a:solidFill>
                  <a:srgbClr val="FFFFFF"/>
                </a:solidFill>
                <a:latin typeface="+mj-lt"/>
              </a:rPr>
              <a:t>!</a:t>
            </a:r>
          </a:p>
          <a:p>
            <a:endParaRPr lang="en-US" sz="4000" dirty="0">
              <a:ln w="12700">
                <a:noFill/>
                <a:prstDash val="solid"/>
              </a:ln>
              <a:solidFill>
                <a:srgbClr val="FFFFFF"/>
              </a:solidFill>
              <a:latin typeface="+mj-lt"/>
            </a:endParaRPr>
          </a:p>
          <a:p>
            <a:r>
              <a:rPr lang="en-US" sz="3200" dirty="0" smtClean="0">
                <a:ln w="12700">
                  <a:noFill/>
                  <a:prstDash val="solid"/>
                </a:ln>
                <a:solidFill>
                  <a:srgbClr val="FFFFFF"/>
                </a:solidFill>
              </a:rPr>
              <a:t>As </a:t>
            </a:r>
            <a:r>
              <a:rPr lang="en-US" sz="3200" dirty="0">
                <a:ln w="12700">
                  <a:noFill/>
                  <a:prstDash val="solid"/>
                </a:ln>
                <a:solidFill>
                  <a:srgbClr val="FFFFFF"/>
                </a:solidFill>
              </a:rPr>
              <a:t>a pioneer to provide this new kind of intelligence to the community and the industry…</a:t>
            </a:r>
          </a:p>
        </p:txBody>
      </p:sp>
      <p:pic>
        <p:nvPicPr>
          <p:cNvPr id="3" name="Picture 2"/>
          <p:cNvPicPr>
            <a:picLocks noChangeAspect="1"/>
          </p:cNvPicPr>
          <p:nvPr/>
        </p:nvPicPr>
        <p:blipFill>
          <a:blip r:embed="rId4"/>
          <a:stretch>
            <a:fillRect/>
          </a:stretch>
        </p:blipFill>
        <p:spPr>
          <a:xfrm>
            <a:off x="6214717" y="4736091"/>
            <a:ext cx="5887894" cy="1836063"/>
          </a:xfrm>
          <a:prstGeom prst="rect">
            <a:avLst/>
          </a:prstGeom>
        </p:spPr>
      </p:pic>
      <p:pic>
        <p:nvPicPr>
          <p:cNvPr id="4" name="Picture 3"/>
          <p:cNvPicPr>
            <a:picLocks noChangeAspect="1"/>
          </p:cNvPicPr>
          <p:nvPr/>
        </p:nvPicPr>
        <p:blipFill>
          <a:blip r:embed="rId5"/>
          <a:stretch>
            <a:fillRect/>
          </a:stretch>
        </p:blipFill>
        <p:spPr>
          <a:xfrm>
            <a:off x="281017" y="2309239"/>
            <a:ext cx="7189837" cy="2642376"/>
          </a:xfrm>
          <a:prstGeom prst="rect">
            <a:avLst/>
          </a:prstGeom>
        </p:spPr>
      </p:pic>
      <p:sp>
        <p:nvSpPr>
          <p:cNvPr id="7" name="Rectangle 6"/>
          <p:cNvSpPr/>
          <p:nvPr/>
        </p:nvSpPr>
        <p:spPr>
          <a:xfrm>
            <a:off x="3306454" y="3750015"/>
            <a:ext cx="6056690" cy="1602284"/>
          </a:xfrm>
          <a:prstGeom prst="rect">
            <a:avLst/>
          </a:prstGeom>
          <a:solidFill>
            <a:srgbClr val="000090">
              <a:alpha val="40000"/>
            </a:srgbClr>
          </a:solidFill>
        </p:spPr>
        <p:txBody>
          <a:bodyPr wrap="none" lIns="93269" tIns="46634" rIns="93269" bIns="46634">
            <a:spAutoFit/>
          </a:bodyPr>
          <a:lstStyle/>
          <a:p>
            <a:pPr algn="ctr"/>
            <a:r>
              <a:rPr lang="en-US" sz="9800" dirty="0">
                <a:ln w="0"/>
                <a:solidFill>
                  <a:srgbClr val="FFFFFF"/>
                </a:solidFill>
                <a:effectLst>
                  <a:outerShdw blurRad="38100" dist="19050" dir="2700000" algn="tl" rotWithShape="0">
                    <a:schemeClr val="dk1">
                      <a:alpha val="40000"/>
                    </a:schemeClr>
                  </a:outerShdw>
                </a:effectLst>
              </a:rPr>
              <a:t>May 2014!</a:t>
            </a:r>
          </a:p>
        </p:txBody>
      </p:sp>
    </p:spTree>
    <p:extLst>
      <p:ext uri="{BB962C8B-B14F-4D97-AF65-F5344CB8AC3E}">
        <p14:creationId xmlns:p14="http://schemas.microsoft.com/office/powerpoint/2010/main" val="3281743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0205" y="75667"/>
            <a:ext cx="12129025" cy="596416"/>
          </a:xfrm>
          <a:prstGeom prst="rect">
            <a:avLst/>
          </a:prstGeom>
          <a:noFill/>
        </p:spPr>
        <p:txBody>
          <a:bodyPr wrap="square" lIns="93269" tIns="46634" rIns="93269" bIns="46634">
            <a:spAutoFit/>
          </a:bodyPr>
          <a:lstStyle/>
          <a:p>
            <a:endParaRPr lang="en-US" sz="3300" b="1" dirty="0">
              <a:ln w="12700">
                <a:noFill/>
                <a:prstDash val="solid"/>
              </a:ln>
              <a:solidFill>
                <a:schemeClr val="bg1"/>
              </a:solidFill>
            </a:endParaRPr>
          </a:p>
        </p:txBody>
      </p:sp>
      <p:pic>
        <p:nvPicPr>
          <p:cNvPr id="4" name="Picture 3" descr="Screen Shot 2014-05-09 at 6.10.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1" y="203172"/>
            <a:ext cx="12357100" cy="6502400"/>
          </a:xfrm>
          <a:prstGeom prst="rect">
            <a:avLst/>
          </a:prstGeom>
        </p:spPr>
      </p:pic>
    </p:spTree>
    <p:extLst>
      <p:ext uri="{BB962C8B-B14F-4D97-AF65-F5344CB8AC3E}">
        <p14:creationId xmlns:p14="http://schemas.microsoft.com/office/powerpoint/2010/main" val="3464360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0205" y="75667"/>
            <a:ext cx="12129025" cy="596416"/>
          </a:xfrm>
          <a:prstGeom prst="rect">
            <a:avLst/>
          </a:prstGeom>
          <a:noFill/>
        </p:spPr>
        <p:txBody>
          <a:bodyPr wrap="square" lIns="93269" tIns="46634" rIns="93269" bIns="46634">
            <a:spAutoFit/>
          </a:bodyPr>
          <a:lstStyle/>
          <a:p>
            <a:endParaRPr lang="en-US" sz="3300" b="1" dirty="0">
              <a:ln w="12700">
                <a:noFill/>
                <a:prstDash val="solid"/>
              </a:ln>
              <a:solidFill>
                <a:schemeClr val="bg1"/>
              </a:solidFill>
            </a:endParaRPr>
          </a:p>
        </p:txBody>
      </p:sp>
      <p:pic>
        <p:nvPicPr>
          <p:cNvPr id="3" name="Picture 2" descr="Screen Shot 2014-05-14 at 10.15.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97"/>
            <a:ext cx="12436475" cy="6208060"/>
          </a:xfrm>
          <a:prstGeom prst="rect">
            <a:avLst/>
          </a:prstGeom>
        </p:spPr>
      </p:pic>
    </p:spTree>
    <p:extLst>
      <p:ext uri="{BB962C8B-B14F-4D97-AF65-F5344CB8AC3E}">
        <p14:creationId xmlns:p14="http://schemas.microsoft.com/office/powerpoint/2010/main" val="3533160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0205" y="75667"/>
            <a:ext cx="12129025" cy="596416"/>
          </a:xfrm>
          <a:prstGeom prst="rect">
            <a:avLst/>
          </a:prstGeom>
          <a:noFill/>
        </p:spPr>
        <p:txBody>
          <a:bodyPr wrap="square" lIns="93269" tIns="46634" rIns="93269" bIns="46634">
            <a:spAutoFit/>
          </a:bodyPr>
          <a:lstStyle/>
          <a:p>
            <a:endParaRPr lang="en-US" sz="3300" b="1" dirty="0">
              <a:ln w="12700">
                <a:noFill/>
                <a:prstDash val="solid"/>
              </a:ln>
              <a:solidFill>
                <a:schemeClr val="bg1"/>
              </a:solidFill>
            </a:endParaRPr>
          </a:p>
        </p:txBody>
      </p:sp>
      <p:pic>
        <p:nvPicPr>
          <p:cNvPr id="3" name="Picture 2"/>
          <p:cNvPicPr>
            <a:picLocks noChangeAspect="1"/>
          </p:cNvPicPr>
          <p:nvPr/>
        </p:nvPicPr>
        <p:blipFill>
          <a:blip r:embed="rId4"/>
          <a:stretch>
            <a:fillRect/>
          </a:stretch>
        </p:blipFill>
        <p:spPr>
          <a:xfrm>
            <a:off x="193669" y="2896143"/>
            <a:ext cx="12049137" cy="1606948"/>
          </a:xfrm>
          <a:prstGeom prst="rect">
            <a:avLst/>
          </a:prstGeom>
        </p:spPr>
      </p:pic>
      <p:sp>
        <p:nvSpPr>
          <p:cNvPr id="8" name="Rectangle 7"/>
          <p:cNvSpPr/>
          <p:nvPr/>
        </p:nvSpPr>
        <p:spPr>
          <a:xfrm>
            <a:off x="150205" y="75666"/>
            <a:ext cx="12129025" cy="709732"/>
          </a:xfrm>
          <a:prstGeom prst="rect">
            <a:avLst/>
          </a:prstGeom>
          <a:noFill/>
        </p:spPr>
        <p:txBody>
          <a:bodyPr wrap="square" lIns="93269" tIns="46634" rIns="93269" bIns="46634">
            <a:spAutoFit/>
          </a:bodyPr>
          <a:lstStyle/>
          <a:p>
            <a:r>
              <a:rPr lang="en-US" sz="4000" dirty="0">
                <a:ln w="12700">
                  <a:noFill/>
                  <a:prstDash val="solid"/>
                </a:ln>
                <a:latin typeface="+mj-lt"/>
              </a:rPr>
              <a:t>Disclaimer</a:t>
            </a:r>
          </a:p>
        </p:txBody>
      </p:sp>
    </p:spTree>
    <p:extLst>
      <p:ext uri="{BB962C8B-B14F-4D97-AF65-F5344CB8AC3E}">
        <p14:creationId xmlns:p14="http://schemas.microsoft.com/office/powerpoint/2010/main" val="24805567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0205" y="75666"/>
            <a:ext cx="12129025" cy="7434650"/>
          </a:xfrm>
          <a:prstGeom prst="rect">
            <a:avLst/>
          </a:prstGeom>
          <a:noFill/>
        </p:spPr>
        <p:txBody>
          <a:bodyPr wrap="square" lIns="93269" tIns="46634" rIns="93269" bIns="46634">
            <a:spAutoFit/>
          </a:bodyPr>
          <a:lstStyle/>
          <a:p>
            <a:r>
              <a:rPr lang="en-US" sz="4000" dirty="0">
                <a:ln w="12700">
                  <a:noFill/>
                  <a:prstDash val="solid"/>
                </a:ln>
                <a:solidFill>
                  <a:srgbClr val="FFFFFF"/>
                </a:solidFill>
                <a:latin typeface="+mj-lt"/>
              </a:rPr>
              <a:t>Next Attraction</a:t>
            </a:r>
            <a:r>
              <a:rPr lang="en-US" sz="4000" dirty="0" smtClean="0">
                <a:ln w="12700">
                  <a:noFill/>
                  <a:prstDash val="solid"/>
                </a:ln>
                <a:solidFill>
                  <a:srgbClr val="FFFFFF"/>
                </a:solidFill>
                <a:latin typeface="+mj-lt"/>
              </a:rPr>
              <a:t>…</a:t>
            </a:r>
          </a:p>
          <a:p>
            <a:endParaRPr lang="en-US" sz="4000" dirty="0">
              <a:ln w="12700">
                <a:noFill/>
                <a:prstDash val="solid"/>
              </a:ln>
              <a:solidFill>
                <a:srgbClr val="FFFFFF"/>
              </a:solidFill>
              <a:latin typeface="+mj-lt"/>
            </a:endParaRPr>
          </a:p>
          <a:p>
            <a:r>
              <a:rPr lang="fr-FR" sz="2800" dirty="0" err="1">
                <a:ln w="12700">
                  <a:noFill/>
                  <a:prstDash val="solid"/>
                </a:ln>
                <a:solidFill>
                  <a:srgbClr val="FFFFFF"/>
                </a:solidFill>
              </a:rPr>
              <a:t>Work</a:t>
            </a:r>
            <a:r>
              <a:rPr lang="fr-FR" sz="2800" dirty="0">
                <a:ln w="12700">
                  <a:noFill/>
                  <a:prstDash val="solid"/>
                </a:ln>
                <a:solidFill>
                  <a:srgbClr val="FFFFFF"/>
                </a:solidFill>
              </a:rPr>
              <a:t> </a:t>
            </a:r>
            <a:r>
              <a:rPr lang="fr-FR" sz="2800" dirty="0" err="1">
                <a:ln w="12700">
                  <a:noFill/>
                  <a:prstDash val="solid"/>
                </a:ln>
                <a:solidFill>
                  <a:srgbClr val="FFFFFF"/>
                </a:solidFill>
              </a:rPr>
              <a:t>with</a:t>
            </a:r>
            <a:r>
              <a:rPr lang="fr-FR" sz="2800" dirty="0">
                <a:ln w="12700">
                  <a:noFill/>
                  <a:prstDash val="solid"/>
                </a:ln>
                <a:solidFill>
                  <a:srgbClr val="FFFFFF"/>
                </a:solidFill>
              </a:rPr>
              <a:t> </a:t>
            </a:r>
            <a:r>
              <a:rPr lang="fr-FR" sz="2800" dirty="0" err="1" smtClean="0">
                <a:ln w="12700">
                  <a:noFill/>
                  <a:prstDash val="solid"/>
                </a:ln>
                <a:solidFill>
                  <a:srgbClr val="FFFFFF"/>
                </a:solidFill>
              </a:rPr>
              <a:t>Trustworthy</a:t>
            </a:r>
            <a:r>
              <a:rPr lang="fr-FR" sz="2800" dirty="0" smtClean="0">
                <a:ln w="12700">
                  <a:noFill/>
                  <a:prstDash val="solid"/>
                </a:ln>
                <a:solidFill>
                  <a:srgbClr val="FFFFFF"/>
                </a:solidFill>
              </a:rPr>
              <a:t> </a:t>
            </a:r>
            <a:r>
              <a:rPr lang="fr-FR" sz="2800" dirty="0" err="1" smtClean="0">
                <a:ln w="12700">
                  <a:noFill/>
                  <a:prstDash val="solid"/>
                </a:ln>
                <a:solidFill>
                  <a:srgbClr val="FFFFFF"/>
                </a:solidFill>
              </a:rPr>
              <a:t>Computing</a:t>
            </a:r>
            <a:r>
              <a:rPr lang="fr-FR" sz="2800" dirty="0" smtClean="0">
                <a:ln w="12700">
                  <a:noFill/>
                  <a:prstDash val="solid"/>
                </a:ln>
                <a:solidFill>
                  <a:srgbClr val="FFFFFF"/>
                </a:solidFill>
              </a:rPr>
              <a:t>, Microsoft Security </a:t>
            </a:r>
            <a:r>
              <a:rPr lang="fr-FR" sz="2800" dirty="0" err="1" smtClean="0">
                <a:ln w="12700">
                  <a:noFill/>
                  <a:prstDash val="solid"/>
                </a:ln>
                <a:solidFill>
                  <a:srgbClr val="FFFFFF"/>
                </a:solidFill>
              </a:rPr>
              <a:t>Response</a:t>
            </a:r>
            <a:r>
              <a:rPr lang="fr-FR" sz="2800" dirty="0" smtClean="0">
                <a:ln w="12700">
                  <a:noFill/>
                  <a:prstDash val="solid"/>
                </a:ln>
                <a:solidFill>
                  <a:srgbClr val="FFFFFF"/>
                </a:solidFill>
              </a:rPr>
              <a:t> Center, Microsoft Malware Protection Center and Digital Crimes Unit teams</a:t>
            </a:r>
            <a:endParaRPr lang="fr-FR" sz="2800" dirty="0">
              <a:ln w="12700">
                <a:noFill/>
                <a:prstDash val="solid"/>
              </a:ln>
              <a:solidFill>
                <a:srgbClr val="FFFFFF"/>
              </a:solidFill>
            </a:endParaRPr>
          </a:p>
          <a:p>
            <a:pPr marL="699516" indent="-699516">
              <a:buFontTx/>
              <a:buChar char="-"/>
            </a:pPr>
            <a:endParaRPr lang="fr-FR" sz="2800" dirty="0">
              <a:ln w="12700">
                <a:noFill/>
                <a:prstDash val="solid"/>
              </a:ln>
              <a:solidFill>
                <a:srgbClr val="FFFFFF"/>
              </a:solidFill>
            </a:endParaRPr>
          </a:p>
          <a:p>
            <a:r>
              <a:rPr lang="fr-FR" sz="2800" dirty="0">
                <a:ln w="12700">
                  <a:noFill/>
                  <a:prstDash val="solid"/>
                </a:ln>
                <a:solidFill>
                  <a:srgbClr val="FFFFFF"/>
                </a:solidFill>
              </a:rPr>
              <a:t>Windows 8, 8.1 and </a:t>
            </a:r>
            <a:r>
              <a:rPr lang="fr-FR" sz="2800" dirty="0" err="1">
                <a:ln w="12700">
                  <a:noFill/>
                  <a:prstDash val="solid"/>
                </a:ln>
                <a:solidFill>
                  <a:srgbClr val="FFFFFF"/>
                </a:solidFill>
              </a:rPr>
              <a:t>others</a:t>
            </a:r>
            <a:r>
              <a:rPr lang="fr-FR" sz="2800" dirty="0">
                <a:ln w="12700">
                  <a:noFill/>
                  <a:prstDash val="solid"/>
                </a:ln>
                <a:solidFill>
                  <a:srgbClr val="FFFFFF"/>
                </a:solidFill>
              </a:rPr>
              <a:t> (Office, Visual Studio, hot-fixes, patches, etc.)</a:t>
            </a:r>
          </a:p>
          <a:p>
            <a:pPr marL="699516" indent="-699516">
              <a:buFontTx/>
              <a:buChar char="-"/>
            </a:pPr>
            <a:endParaRPr lang="fr-FR" sz="2800" dirty="0">
              <a:ln w="12700">
                <a:noFill/>
                <a:prstDash val="solid"/>
              </a:ln>
              <a:solidFill>
                <a:srgbClr val="FFFFFF"/>
              </a:solidFill>
            </a:endParaRPr>
          </a:p>
          <a:p>
            <a:r>
              <a:rPr lang="fr-FR" sz="2800" dirty="0">
                <a:ln w="12700">
                  <a:noFill/>
                  <a:prstDash val="solid"/>
                </a:ln>
                <a:solidFill>
                  <a:srgbClr val="FFFFFF"/>
                </a:solidFill>
              </a:rPr>
              <a:t>More automation, </a:t>
            </a:r>
            <a:r>
              <a:rPr lang="fr-FR" sz="2800" dirty="0" smtClean="0">
                <a:ln w="12700">
                  <a:noFill/>
                  <a:prstDash val="solid"/>
                </a:ln>
                <a:solidFill>
                  <a:srgbClr val="FFFFFF"/>
                </a:solidFill>
              </a:rPr>
              <a:t>More </a:t>
            </a:r>
            <a:r>
              <a:rPr lang="fr-FR" sz="2800" dirty="0">
                <a:ln w="12700">
                  <a:noFill/>
                  <a:prstDash val="solid"/>
                </a:ln>
                <a:solidFill>
                  <a:srgbClr val="FFFFFF"/>
                </a:solidFill>
              </a:rPr>
              <a:t>real-time</a:t>
            </a:r>
          </a:p>
          <a:p>
            <a:endParaRPr lang="fr-FR" sz="2800" dirty="0" smtClean="0">
              <a:ln w="12700">
                <a:noFill/>
                <a:prstDash val="solid"/>
              </a:ln>
              <a:solidFill>
                <a:srgbClr val="FFFFFF"/>
              </a:solidFill>
            </a:endParaRPr>
          </a:p>
          <a:p>
            <a:r>
              <a:rPr lang="fr-FR" sz="2800" dirty="0" smtClean="0">
                <a:ln w="12700">
                  <a:noFill/>
                  <a:prstDash val="solid"/>
                </a:ln>
                <a:solidFill>
                  <a:srgbClr val="FFFFFF"/>
                </a:solidFill>
              </a:rPr>
              <a:t>More </a:t>
            </a:r>
            <a:r>
              <a:rPr lang="fr-FR" sz="2800" dirty="0" err="1">
                <a:ln w="12700">
                  <a:noFill/>
                  <a:prstDash val="solid"/>
                </a:ln>
                <a:solidFill>
                  <a:srgbClr val="FFFFFF"/>
                </a:solidFill>
              </a:rPr>
              <a:t>meta</a:t>
            </a:r>
            <a:r>
              <a:rPr lang="fr-FR" sz="2800" dirty="0">
                <a:ln w="12700">
                  <a:noFill/>
                  <a:prstDash val="solid"/>
                </a:ln>
                <a:solidFill>
                  <a:srgbClr val="FFFFFF"/>
                </a:solidFill>
              </a:rPr>
              <a:t>-data types (</a:t>
            </a:r>
            <a:r>
              <a:rPr lang="fr-FR" sz="2800" dirty="0" err="1">
                <a:ln w="12700">
                  <a:noFill/>
                  <a:prstDash val="solid"/>
                </a:ln>
                <a:solidFill>
                  <a:srgbClr val="FFFFFF"/>
                </a:solidFill>
              </a:rPr>
              <a:t>certificate</a:t>
            </a:r>
            <a:r>
              <a:rPr lang="fr-FR" sz="2800" dirty="0">
                <a:ln w="12700">
                  <a:noFill/>
                  <a:prstDash val="solid"/>
                </a:ln>
                <a:solidFill>
                  <a:srgbClr val="FFFFFF"/>
                </a:solidFill>
              </a:rPr>
              <a:t> </a:t>
            </a:r>
            <a:r>
              <a:rPr lang="fr-FR" sz="2800" dirty="0" err="1">
                <a:ln w="12700">
                  <a:noFill/>
                  <a:prstDash val="solid"/>
                </a:ln>
                <a:solidFill>
                  <a:srgbClr val="FFFFFF"/>
                </a:solidFill>
              </a:rPr>
              <a:t>thumbprints</a:t>
            </a:r>
            <a:r>
              <a:rPr lang="fr-FR" sz="2800" dirty="0">
                <a:ln w="12700">
                  <a:noFill/>
                  <a:prstDash val="solid"/>
                </a:ln>
                <a:solidFill>
                  <a:srgbClr val="FFFFFF"/>
                </a:solidFill>
              </a:rPr>
              <a:t>, location data, </a:t>
            </a:r>
            <a:r>
              <a:rPr lang="fr-FR" sz="2800" dirty="0" smtClean="0">
                <a:ln w="12700">
                  <a:noFill/>
                  <a:prstDash val="solid"/>
                </a:ln>
                <a:solidFill>
                  <a:srgbClr val="FFFFFF"/>
                </a:solidFill>
              </a:rPr>
              <a:t>SWID, etc</a:t>
            </a:r>
            <a:r>
              <a:rPr lang="fr-FR" sz="2800" dirty="0">
                <a:ln w="12700">
                  <a:noFill/>
                  <a:prstDash val="solid"/>
                </a:ln>
                <a:solidFill>
                  <a:srgbClr val="FFFFFF"/>
                </a:solidFill>
              </a:rPr>
              <a:t>.) and </a:t>
            </a:r>
            <a:r>
              <a:rPr lang="fr-FR" sz="2800" dirty="0" err="1">
                <a:ln w="12700">
                  <a:noFill/>
                  <a:prstDash val="solid"/>
                </a:ln>
                <a:solidFill>
                  <a:srgbClr val="FFFFFF"/>
                </a:solidFill>
              </a:rPr>
              <a:t>telemetry</a:t>
            </a:r>
            <a:endParaRPr lang="fr-FR" sz="2800" dirty="0">
              <a:ln w="12700">
                <a:noFill/>
                <a:prstDash val="solid"/>
              </a:ln>
              <a:solidFill>
                <a:srgbClr val="FFFFFF"/>
              </a:solidFill>
            </a:endParaRPr>
          </a:p>
          <a:p>
            <a:endParaRPr lang="fr-FR" sz="2800" dirty="0" smtClean="0">
              <a:ln w="12700">
                <a:noFill/>
                <a:prstDash val="solid"/>
              </a:ln>
              <a:solidFill>
                <a:srgbClr val="FFFFFF"/>
              </a:solidFill>
            </a:endParaRPr>
          </a:p>
          <a:p>
            <a:r>
              <a:rPr lang="fr-FR" sz="2800" dirty="0" smtClean="0">
                <a:ln w="12700">
                  <a:noFill/>
                  <a:prstDash val="solid"/>
                </a:ln>
                <a:solidFill>
                  <a:srgbClr val="FFFFFF"/>
                </a:solidFill>
              </a:rPr>
              <a:t>Clean-File Meta-Data Intelligence portal</a:t>
            </a:r>
            <a:endParaRPr lang="fr-FR" sz="2800" dirty="0">
              <a:ln w="12700">
                <a:noFill/>
                <a:prstDash val="solid"/>
              </a:ln>
              <a:solidFill>
                <a:srgbClr val="FFFFFF"/>
              </a:solidFill>
            </a:endParaRPr>
          </a:p>
          <a:p>
            <a:pPr marL="699516" indent="-699516">
              <a:buFontTx/>
              <a:buChar char="-"/>
            </a:pPr>
            <a:endParaRPr lang="fr-FR" sz="2800" dirty="0">
              <a:ln w="12700">
                <a:noFill/>
                <a:prstDash val="solid"/>
              </a:ln>
              <a:solidFill>
                <a:srgbClr val="FFFFFF"/>
              </a:solidFill>
            </a:endParaRPr>
          </a:p>
          <a:p>
            <a:r>
              <a:rPr lang="fr-FR" sz="2800" dirty="0" err="1">
                <a:ln w="12700">
                  <a:noFill/>
                  <a:prstDash val="solid"/>
                </a:ln>
                <a:solidFill>
                  <a:srgbClr val="FFFFFF"/>
                </a:solidFill>
              </a:rPr>
              <a:t>Work</a:t>
            </a:r>
            <a:r>
              <a:rPr lang="fr-FR" sz="2800" dirty="0">
                <a:ln w="12700">
                  <a:noFill/>
                  <a:prstDash val="solid"/>
                </a:ln>
                <a:solidFill>
                  <a:srgbClr val="FFFFFF"/>
                </a:solidFill>
              </a:rPr>
              <a:t> </a:t>
            </a:r>
            <a:r>
              <a:rPr lang="fr-FR" sz="2800" dirty="0" err="1">
                <a:ln w="12700">
                  <a:noFill/>
                  <a:prstDash val="solid"/>
                </a:ln>
                <a:solidFill>
                  <a:srgbClr val="FFFFFF"/>
                </a:solidFill>
              </a:rPr>
              <a:t>with</a:t>
            </a:r>
            <a:r>
              <a:rPr lang="fr-FR" sz="2800" dirty="0">
                <a:ln w="12700">
                  <a:noFill/>
                  <a:prstDash val="solid"/>
                </a:ln>
                <a:solidFill>
                  <a:srgbClr val="FFFFFF"/>
                </a:solidFill>
              </a:rPr>
              <a:t> </a:t>
            </a:r>
            <a:r>
              <a:rPr lang="fr-FR" sz="2800" dirty="0" err="1">
                <a:ln w="12700">
                  <a:noFill/>
                  <a:prstDash val="solid"/>
                </a:ln>
                <a:solidFill>
                  <a:srgbClr val="FFFFFF"/>
                </a:solidFill>
              </a:rPr>
              <a:t>other</a:t>
            </a:r>
            <a:r>
              <a:rPr lang="fr-FR" sz="2800" dirty="0">
                <a:ln w="12700">
                  <a:noFill/>
                  <a:prstDash val="solid"/>
                </a:ln>
                <a:solidFill>
                  <a:srgbClr val="FFFFFF"/>
                </a:solidFill>
              </a:rPr>
              <a:t> </a:t>
            </a:r>
            <a:r>
              <a:rPr lang="fr-FR" sz="2800" dirty="0" err="1">
                <a:ln w="12700">
                  <a:noFill/>
                  <a:prstDash val="solid"/>
                </a:ln>
                <a:solidFill>
                  <a:srgbClr val="FFFFFF"/>
                </a:solidFill>
              </a:rPr>
              <a:t>vendors</a:t>
            </a:r>
            <a:r>
              <a:rPr lang="fr-FR" sz="2800" dirty="0">
                <a:ln w="12700">
                  <a:noFill/>
                  <a:prstDash val="solid"/>
                </a:ln>
                <a:solidFill>
                  <a:srgbClr val="FFFFFF"/>
                </a:solidFill>
              </a:rPr>
              <a:t> and </a:t>
            </a:r>
            <a:r>
              <a:rPr lang="fr-FR" sz="2800" dirty="0" err="1">
                <a:ln w="12700">
                  <a:noFill/>
                  <a:prstDash val="solid"/>
                </a:ln>
                <a:solidFill>
                  <a:srgbClr val="FFFFFF"/>
                </a:solidFill>
              </a:rPr>
              <a:t>partners</a:t>
            </a:r>
            <a:r>
              <a:rPr lang="fr-FR" sz="2800" dirty="0">
                <a:ln w="12700">
                  <a:noFill/>
                  <a:prstDash val="solid"/>
                </a:ln>
                <a:solidFill>
                  <a:srgbClr val="FFFFFF"/>
                </a:solidFill>
              </a:rPr>
              <a:t> </a:t>
            </a:r>
          </a:p>
          <a:p>
            <a:pPr marL="699516" indent="-699516">
              <a:buFontTx/>
              <a:buChar char="-"/>
            </a:pPr>
            <a:endParaRPr lang="en-US" sz="3300" b="1" dirty="0">
              <a:ln w="12700">
                <a:solidFill>
                  <a:schemeClr val="tx2">
                    <a:satMod val="155000"/>
                  </a:schemeClr>
                </a:solidFill>
                <a:prstDash val="solid"/>
              </a:ln>
              <a:solidFill>
                <a:schemeClr val="bg1"/>
              </a:solidFill>
            </a:endParaRPr>
          </a:p>
        </p:txBody>
      </p:sp>
    </p:spTree>
    <p:extLst>
      <p:ext uri="{BB962C8B-B14F-4D97-AF65-F5344CB8AC3E}">
        <p14:creationId xmlns:p14="http://schemas.microsoft.com/office/powerpoint/2010/main" val="17725453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 calcmode="lin" valueType="num">
                                      <p:cBhvr additive="base">
                                        <p:cTn id="37"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 calcmode="lin" valueType="num">
                                      <p:cBhvr additive="base">
                                        <p:cTn id="43" dur="500" fill="hold"/>
                                        <p:tgtEl>
                                          <p:spTgt spid="6">
                                            <p:txEl>
                                              <p:pRg st="12" end="1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pic>
        <p:nvPicPr>
          <p:cNvPr id="3" name="Picture 2"/>
          <p:cNvPicPr>
            <a:picLocks noChangeAspect="1"/>
          </p:cNvPicPr>
          <p:nvPr/>
        </p:nvPicPr>
        <p:blipFill>
          <a:blip r:embed="rId4"/>
          <a:stretch>
            <a:fillRect/>
          </a:stretch>
        </p:blipFill>
        <p:spPr>
          <a:xfrm>
            <a:off x="2447744" y="1301023"/>
            <a:ext cx="7708024" cy="4248526"/>
          </a:xfrm>
          <a:prstGeom prst="rect">
            <a:avLst/>
          </a:prstGeom>
        </p:spPr>
      </p:pic>
    </p:spTree>
    <p:extLst>
      <p:ext uri="{BB962C8B-B14F-4D97-AF65-F5344CB8AC3E}">
        <p14:creationId xmlns:p14="http://schemas.microsoft.com/office/powerpoint/2010/main" val="23825567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3" name="Rectangle 2"/>
          <p:cNvSpPr/>
          <p:nvPr/>
        </p:nvSpPr>
        <p:spPr>
          <a:xfrm>
            <a:off x="4790412" y="2688642"/>
            <a:ext cx="2855757" cy="1602284"/>
          </a:xfrm>
          <a:prstGeom prst="rect">
            <a:avLst/>
          </a:prstGeom>
          <a:noFill/>
        </p:spPr>
        <p:txBody>
          <a:bodyPr wrap="none" lIns="93269" tIns="46634" rIns="93269" bIns="46634">
            <a:spAutoFit/>
          </a:bodyPr>
          <a:lstStyle/>
          <a:p>
            <a:pPr algn="ctr"/>
            <a:r>
              <a:rPr lang="en-US" sz="9800" dirty="0">
                <a:ln w="0"/>
                <a:solidFill>
                  <a:srgbClr val="FFFFFF"/>
                </a:solidFill>
                <a:effectLst>
                  <a:outerShdw blurRad="38100" dist="25400" dir="5400000" algn="ctr" rotWithShape="0">
                    <a:srgbClr val="6E747A">
                      <a:alpha val="43000"/>
                    </a:srgbClr>
                  </a:outerShdw>
                </a:effectLst>
              </a:rPr>
              <a:t>Q&amp;A</a:t>
            </a:r>
          </a:p>
        </p:txBody>
      </p:sp>
    </p:spTree>
    <p:extLst>
      <p:ext uri="{BB962C8B-B14F-4D97-AF65-F5344CB8AC3E}">
        <p14:creationId xmlns:p14="http://schemas.microsoft.com/office/powerpoint/2010/main" val="1127369124"/>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3" name="Rectangle 2"/>
          <p:cNvSpPr/>
          <p:nvPr/>
        </p:nvSpPr>
        <p:spPr>
          <a:xfrm>
            <a:off x="469763" y="114019"/>
            <a:ext cx="11417692" cy="6772929"/>
          </a:xfrm>
          <a:prstGeom prst="rect">
            <a:avLst/>
          </a:prstGeom>
          <a:noFill/>
        </p:spPr>
        <p:txBody>
          <a:bodyPr wrap="square" lIns="93269" tIns="46634" rIns="93269" bIns="46634">
            <a:spAutoFit/>
          </a:bodyPr>
          <a:lstStyle/>
          <a:p>
            <a:r>
              <a:rPr lang="en-US" sz="9800" dirty="0" smtClean="0">
                <a:ln w="0"/>
                <a:solidFill>
                  <a:srgbClr val="FFFFFF"/>
                </a:solidFill>
                <a:effectLst>
                  <a:outerShdw blurRad="38100" dist="25400" dir="5400000" algn="ctr" rotWithShape="0">
                    <a:srgbClr val="6E747A">
                      <a:alpha val="43000"/>
                    </a:srgbClr>
                  </a:outerShdw>
                </a:effectLst>
                <a:latin typeface="+mj-lt"/>
              </a:rPr>
              <a:t>Thanks!</a:t>
            </a:r>
            <a:endParaRPr lang="en-US" sz="9800" dirty="0">
              <a:ln w="0"/>
              <a:solidFill>
                <a:srgbClr val="FFFFFF"/>
              </a:solidFill>
              <a:effectLst>
                <a:outerShdw blurRad="38100" dist="25400" dir="5400000" algn="ctr" rotWithShape="0">
                  <a:srgbClr val="6E747A">
                    <a:alpha val="43000"/>
                  </a:srgbClr>
                </a:outerShdw>
              </a:effectLst>
              <a:latin typeface="+mj-lt"/>
            </a:endParaRPr>
          </a:p>
          <a:p>
            <a:endParaRPr lang="en-US" sz="3200" dirty="0">
              <a:ln w="0"/>
              <a:solidFill>
                <a:srgbClr val="FFFFFF"/>
              </a:solidFill>
              <a:effectLst>
                <a:outerShdw blurRad="38100" dist="25400" dir="5400000" algn="ctr" rotWithShape="0">
                  <a:srgbClr val="6E747A">
                    <a:alpha val="43000"/>
                  </a:srgbClr>
                </a:outerShdw>
              </a:effectLst>
            </a:endParaRPr>
          </a:p>
          <a:p>
            <a:r>
              <a:rPr lang="en-US" sz="3200" dirty="0" smtClean="0">
                <a:ln w="0"/>
                <a:solidFill>
                  <a:srgbClr val="FFFFFF"/>
                </a:solidFill>
                <a:effectLst>
                  <a:outerShdw blurRad="38100" dist="25400" dir="5400000" algn="ctr" rotWithShape="0">
                    <a:srgbClr val="6E747A">
                      <a:alpha val="43000"/>
                    </a:srgbClr>
                  </a:outerShdw>
                </a:effectLst>
              </a:rPr>
              <a:t>Microsoft Product Release and Security Services,</a:t>
            </a:r>
          </a:p>
          <a:p>
            <a:r>
              <a:rPr lang="en-US" sz="3200" dirty="0" smtClean="0">
                <a:ln w="0"/>
                <a:solidFill>
                  <a:srgbClr val="FFFFFF"/>
                </a:solidFill>
                <a:effectLst>
                  <a:outerShdw blurRad="38100" dist="25400" dir="5400000" algn="ctr" rotWithShape="0">
                    <a:srgbClr val="6E747A">
                      <a:alpha val="43000"/>
                    </a:srgbClr>
                  </a:outerShdw>
                </a:effectLst>
              </a:rPr>
              <a:t>Developer Services, AM Scan </a:t>
            </a:r>
            <a:r>
              <a:rPr lang="en-US" sz="3200" dirty="0">
                <a:ln w="0"/>
                <a:solidFill>
                  <a:srgbClr val="FFFFFF"/>
                </a:solidFill>
                <a:effectLst>
                  <a:outerShdw blurRad="38100" dist="25400" dir="5400000" algn="ctr" rotWithShape="0">
                    <a:srgbClr val="6E747A">
                      <a:alpha val="43000"/>
                    </a:srgbClr>
                  </a:outerShdw>
                </a:effectLst>
              </a:rPr>
              <a:t>Team</a:t>
            </a:r>
          </a:p>
          <a:p>
            <a:endParaRPr lang="en-US" sz="3200" dirty="0" smtClean="0">
              <a:ln w="0"/>
              <a:solidFill>
                <a:srgbClr val="FFFFFF"/>
              </a:solidFill>
              <a:effectLst>
                <a:outerShdw blurRad="38100" dist="25400" dir="5400000" algn="ctr" rotWithShape="0">
                  <a:srgbClr val="6E747A">
                    <a:alpha val="43000"/>
                  </a:srgbClr>
                </a:outerShdw>
              </a:effectLst>
            </a:endParaRPr>
          </a:p>
          <a:p>
            <a:r>
              <a:rPr lang="en-US" sz="3200" dirty="0" smtClean="0">
                <a:ln w="0"/>
                <a:solidFill>
                  <a:srgbClr val="FFFFFF"/>
                </a:solidFill>
                <a:effectLst>
                  <a:outerShdw blurRad="38100" dist="25400" dir="5400000" algn="ctr" rotWithShape="0">
                    <a:srgbClr val="6E747A">
                      <a:alpha val="43000"/>
                    </a:srgbClr>
                  </a:outerShdw>
                </a:effectLst>
              </a:rPr>
              <a:t>Trustworthy </a:t>
            </a:r>
            <a:r>
              <a:rPr lang="en-US" sz="3200" dirty="0">
                <a:ln w="0"/>
                <a:solidFill>
                  <a:srgbClr val="FFFFFF"/>
                </a:solidFill>
                <a:effectLst>
                  <a:outerShdw blurRad="38100" dist="25400" dir="5400000" algn="ctr" rotWithShape="0">
                    <a:srgbClr val="6E747A">
                      <a:alpha val="43000"/>
                    </a:srgbClr>
                  </a:outerShdw>
                </a:effectLst>
              </a:rPr>
              <a:t>Computing (</a:t>
            </a:r>
            <a:r>
              <a:rPr lang="en-US" sz="3200" dirty="0" err="1">
                <a:ln w="0"/>
                <a:solidFill>
                  <a:srgbClr val="FFFFFF"/>
                </a:solidFill>
                <a:effectLst>
                  <a:outerShdw blurRad="38100" dist="25400" dir="5400000" algn="ctr" rotWithShape="0">
                    <a:srgbClr val="6E747A">
                      <a:alpha val="43000"/>
                    </a:srgbClr>
                  </a:outerShdw>
                </a:effectLst>
              </a:rPr>
              <a:t>TwC</a:t>
            </a:r>
            <a:r>
              <a:rPr lang="en-US" sz="3200" dirty="0">
                <a:ln w="0"/>
                <a:solidFill>
                  <a:srgbClr val="FFFFFF"/>
                </a:solidFill>
                <a:effectLst>
                  <a:outerShdw blurRad="38100" dist="25400" dir="5400000" algn="ctr" rotWithShape="0">
                    <a:srgbClr val="6E747A">
                      <a:alpha val="43000"/>
                    </a:srgbClr>
                  </a:outerShdw>
                </a:effectLst>
              </a:rPr>
              <a:t>), </a:t>
            </a:r>
            <a:r>
              <a:rPr lang="en-US" sz="3200" dirty="0" smtClean="0">
                <a:ln w="0"/>
                <a:solidFill>
                  <a:srgbClr val="FFFFFF"/>
                </a:solidFill>
                <a:effectLst>
                  <a:outerShdw blurRad="38100" dist="25400" dir="5400000" algn="ctr" rotWithShape="0">
                    <a:srgbClr val="6E747A">
                      <a:alpha val="43000"/>
                    </a:srgbClr>
                  </a:outerShdw>
                </a:effectLst>
              </a:rPr>
              <a:t>Microsoft Malware Protection Center (MMPC), Microsoft Security Response Center (MSRC), Digital Crimes Unit</a:t>
            </a:r>
            <a:endParaRPr lang="en-US" sz="3200" dirty="0">
              <a:ln w="0"/>
              <a:solidFill>
                <a:srgbClr val="FFFFFF"/>
              </a:solidFill>
              <a:effectLst>
                <a:outerShdw blurRad="38100" dist="25400" dir="5400000" algn="ctr" rotWithShape="0">
                  <a:srgbClr val="6E747A">
                    <a:alpha val="43000"/>
                  </a:srgbClr>
                </a:outerShdw>
              </a:effectLst>
            </a:endParaRPr>
          </a:p>
          <a:p>
            <a:endParaRPr lang="en-US" sz="3200" dirty="0" smtClean="0">
              <a:ln w="0"/>
              <a:solidFill>
                <a:srgbClr val="FFFFFF"/>
              </a:solidFill>
              <a:effectLst>
                <a:outerShdw blurRad="38100" dist="25400" dir="5400000" algn="ctr" rotWithShape="0">
                  <a:srgbClr val="6E747A">
                    <a:alpha val="43000"/>
                  </a:srgbClr>
                </a:outerShdw>
              </a:effectLst>
            </a:endParaRPr>
          </a:p>
          <a:p>
            <a:r>
              <a:rPr lang="en-US" sz="3200" dirty="0" smtClean="0">
                <a:ln w="0"/>
                <a:solidFill>
                  <a:srgbClr val="FFFFFF"/>
                </a:solidFill>
                <a:effectLst>
                  <a:outerShdw blurRad="38100" dist="25400" dir="5400000" algn="ctr" rotWithShape="0">
                    <a:srgbClr val="6E747A">
                      <a:alpha val="43000"/>
                    </a:srgbClr>
                  </a:outerShdw>
                </a:effectLst>
              </a:rPr>
              <a:t>YOU</a:t>
            </a:r>
            <a:r>
              <a:rPr lang="en-US" sz="3200" dirty="0">
                <a:ln w="0"/>
                <a:solidFill>
                  <a:srgbClr val="FFFFFF"/>
                </a:solidFill>
                <a:effectLst>
                  <a:outerShdw blurRad="38100" dist="25400" dir="5400000" algn="ctr" rotWithShape="0">
                    <a:srgbClr val="6E747A">
                      <a:alpha val="43000"/>
                    </a:srgbClr>
                  </a:outerShdw>
                </a:effectLst>
              </a:rPr>
              <a:t>!</a:t>
            </a:r>
          </a:p>
          <a:p>
            <a:r>
              <a:rPr lang="en-US" sz="2400" dirty="0" smtClean="0">
                <a:ln w="0"/>
                <a:solidFill>
                  <a:srgbClr val="FFFFFF"/>
                </a:solidFill>
                <a:effectLst>
                  <a:outerShdw blurRad="38100" dist="25400" dir="5400000" algn="ctr" rotWithShape="0">
                    <a:srgbClr val="6E747A">
                      <a:alpha val="43000"/>
                    </a:srgbClr>
                  </a:outerShdw>
                </a:effectLst>
              </a:rPr>
              <a:t>						</a:t>
            </a:r>
          </a:p>
          <a:p>
            <a:r>
              <a:rPr lang="en-US" sz="2400" dirty="0" err="1" smtClean="0">
                <a:ln w="0"/>
                <a:solidFill>
                  <a:srgbClr val="FFFFFF"/>
                </a:solidFill>
                <a:effectLst>
                  <a:outerShdw blurRad="38100" dist="25400" dir="5400000" algn="ctr" rotWithShape="0">
                    <a:srgbClr val="6E747A">
                      <a:alpha val="43000"/>
                    </a:srgbClr>
                  </a:outerShdw>
                </a:effectLst>
              </a:rPr>
              <a:t>email:Ivan.Macalintal@microsoft.com</a:t>
            </a:r>
            <a:endParaRPr lang="en-US" sz="2400" dirty="0">
              <a:ln w="0"/>
              <a:solidFill>
                <a:srgbClr val="FFFFFF"/>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68699505"/>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5608723" y="5325803"/>
            <a:ext cx="6826870" cy="166822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a:xfrm>
            <a:off x="6023856" y="5619447"/>
            <a:ext cx="5996605" cy="1074924"/>
          </a:xfrm>
          <a:prstGeom prst="rect">
            <a:avLst/>
          </a:prstGeom>
        </p:spPr>
        <p:txBody>
          <a:bodyPr wrap="none">
            <a:spAutoFit/>
          </a:bodyPr>
          <a:lstStyle/>
          <a:p>
            <a:pPr marL="0" lvl="1" algn="ctr" defTabSz="932418" fontAlgn="base">
              <a:lnSpc>
                <a:spcPct val="90000"/>
              </a:lnSpc>
              <a:spcBef>
                <a:spcPct val="20000"/>
              </a:spcBef>
              <a:spcAft>
                <a:spcPts val="408"/>
              </a:spcAft>
              <a:buClr>
                <a:srgbClr val="000000">
                  <a:lumMod val="75000"/>
                  <a:lumOff val="25000"/>
                </a:srgbClr>
              </a:buClr>
              <a:buSzPct val="90000"/>
              <a:tabLst>
                <a:tab pos="642659" algn="l"/>
              </a:tabLst>
            </a:pPr>
            <a:r>
              <a:rPr lang="en-US" sz="2040" spc="-51" dirty="0">
                <a:solidFill>
                  <a:srgbClr val="FFFFFF"/>
                </a:solidFill>
              </a:rPr>
              <a:t>Come Visit Us in the Microsoft Solutions Experience!</a:t>
            </a:r>
          </a:p>
          <a:p>
            <a:pPr marL="0" lvl="1" algn="ctr" defTabSz="932418" fontAlgn="base">
              <a:lnSpc>
                <a:spcPct val="90000"/>
              </a:lnSpc>
              <a:spcBef>
                <a:spcPct val="20000"/>
              </a:spcBef>
              <a:spcAft>
                <a:spcPts val="408"/>
              </a:spcAft>
              <a:buClr>
                <a:srgbClr val="000000">
                  <a:lumMod val="75000"/>
                  <a:lumOff val="25000"/>
                </a:srgbClr>
              </a:buClr>
              <a:buSzPct val="90000"/>
              <a:tabLst>
                <a:tab pos="642659" algn="l"/>
              </a:tabLst>
            </a:pPr>
            <a:r>
              <a:rPr lang="en-US" sz="2040" spc="-51" dirty="0">
                <a:solidFill>
                  <a:srgbClr val="FFFFFF"/>
                </a:solidFill>
              </a:rPr>
              <a:t>Look for Datacenter and Infrastructure Management</a:t>
            </a:r>
            <a:br>
              <a:rPr lang="en-US" sz="2040" spc="-51" dirty="0">
                <a:solidFill>
                  <a:srgbClr val="FFFFFF"/>
                </a:solidFill>
              </a:rPr>
            </a:br>
            <a:r>
              <a:rPr lang="en-US" sz="2040" spc="-51" dirty="0" err="1">
                <a:solidFill>
                  <a:srgbClr val="FFFFFF"/>
                </a:solidFill>
              </a:rPr>
              <a:t>TechExpo</a:t>
            </a:r>
            <a:r>
              <a:rPr lang="en-US" sz="2040" spc="-51" dirty="0">
                <a:solidFill>
                  <a:srgbClr val="FFFFFF"/>
                </a:solidFill>
              </a:rPr>
              <a:t> Level 1 Hall CD</a:t>
            </a:r>
          </a:p>
        </p:txBody>
      </p:sp>
      <p:sp>
        <p:nvSpPr>
          <p:cNvPr id="5" name="Text Placeholder 4"/>
          <p:cNvSpPr>
            <a:spLocks noGrp="1"/>
          </p:cNvSpPr>
          <p:nvPr>
            <p:ph type="body" sz="quarter" idx="15"/>
          </p:nvPr>
        </p:nvSpPr>
        <p:spPr/>
        <p:txBody>
          <a:bodyPr/>
          <a:lstStyle/>
          <a:p>
            <a:pPr marL="0" indent="0">
              <a:buNone/>
            </a:pPr>
            <a:r>
              <a:rPr lang="en-US" sz="5399" dirty="0">
                <a:solidFill>
                  <a:schemeClr val="tx2"/>
                </a:solidFill>
                <a:latin typeface="Segoe UI Light" pitchFamily="34" charset="0"/>
              </a:rPr>
              <a:t>For More Information</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458835" y="6354983"/>
            <a:ext cx="1569542" cy="336220"/>
          </a:xfrm>
          <a:prstGeom prst="rect">
            <a:avLst/>
          </a:prstGeom>
        </p:spPr>
      </p:pic>
      <p:grpSp>
        <p:nvGrpSpPr>
          <p:cNvPr id="8" name="Group 7"/>
          <p:cNvGrpSpPr/>
          <p:nvPr/>
        </p:nvGrpSpPr>
        <p:grpSpPr>
          <a:xfrm>
            <a:off x="561440" y="1516344"/>
            <a:ext cx="10298627" cy="753197"/>
            <a:chOff x="560638" y="980251"/>
            <a:chExt cx="10300088" cy="753303"/>
          </a:xfrm>
        </p:grpSpPr>
        <p:sp>
          <p:nvSpPr>
            <p:cNvPr id="2" name="Rectangle 1"/>
            <p:cNvSpPr/>
            <p:nvPr/>
          </p:nvSpPr>
          <p:spPr>
            <a:xfrm>
              <a:off x="5227637" y="1026130"/>
              <a:ext cx="5633089" cy="663989"/>
            </a:xfrm>
            <a:prstGeom prst="rect">
              <a:avLst/>
            </a:prstGeom>
          </p:spPr>
          <p:txBody>
            <a:bodyPr wrap="square" lIns="93251" tIns="46625" rIns="93251" bIns="46625">
              <a:spAutoFit/>
            </a:bodyPr>
            <a:lstStyle/>
            <a:p>
              <a:pPr defTabSz="932418">
                <a:spcBef>
                  <a:spcPts val="600"/>
                </a:spcBef>
              </a:pPr>
              <a:r>
                <a:rPr lang="en-US" sz="2000" dirty="0">
                  <a:solidFill>
                    <a:srgbClr val="FFFFFF"/>
                  </a:solidFill>
                </a:rPr>
                <a:t>Windows Server 2012 R2</a:t>
              </a:r>
            </a:p>
            <a:p>
              <a:pPr defTabSz="932418"/>
              <a:r>
                <a:rPr lang="en-US" sz="1630" dirty="0">
                  <a:solidFill>
                    <a:srgbClr val="FFFFFF"/>
                  </a:solidFill>
                  <a:hlinkClick r:id="rId4"/>
                </a:rPr>
                <a:t>http://technet.microsoft.com/en-US/evalcenter/dn205286</a:t>
              </a:r>
              <a:endParaRPr lang="en-US" sz="1630" dirty="0">
                <a:solidFill>
                  <a:srgbClr val="FFFFFF"/>
                </a:solidFill>
              </a:endParaRPr>
            </a:p>
          </p:txBody>
        </p:sp>
        <p:sp>
          <p:nvSpPr>
            <p:cNvPr id="11" name="Freeform 9"/>
            <p:cNvSpPr>
              <a:spLocks noEditPoints="1"/>
            </p:cNvSpPr>
            <p:nvPr/>
          </p:nvSpPr>
          <p:spPr bwMode="black">
            <a:xfrm>
              <a:off x="4057092" y="1034078"/>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00" tIns="45700" rIns="91400" bIns="45700" numCol="1" anchor="t" anchorCtr="0" compatLnSpc="1">
              <a:prstTxWarp prst="textNoShape">
                <a:avLst/>
              </a:prstTxWarp>
            </a:bodyPr>
            <a:lstStyle/>
            <a:p>
              <a:pPr defTabSz="932418"/>
              <a:endParaRPr lang="en-US">
                <a:solidFill>
                  <a:prstClr val="black"/>
                </a:solidFill>
              </a:endParaRPr>
            </a:p>
          </p:txBody>
        </p:sp>
        <p:sp>
          <p:nvSpPr>
            <p:cNvPr id="19" name="TextBox 18"/>
            <p:cNvSpPr txBox="1"/>
            <p:nvPr/>
          </p:nvSpPr>
          <p:spPr>
            <a:xfrm>
              <a:off x="560638" y="980251"/>
              <a:ext cx="3523999" cy="753303"/>
            </a:xfrm>
            <a:prstGeom prst="rect">
              <a:avLst/>
            </a:prstGeom>
            <a:noFill/>
          </p:spPr>
          <p:txBody>
            <a:bodyPr wrap="square" lIns="186494" tIns="149196" rIns="186494" bIns="149196" rtlCol="0">
              <a:spAutoFit/>
            </a:bodyPr>
            <a:lstStyle/>
            <a:p>
              <a:pPr defTabSz="932418">
                <a:lnSpc>
                  <a:spcPct val="90000"/>
                </a:lnSpc>
                <a:spcAft>
                  <a:spcPts val="612"/>
                </a:spcAft>
              </a:pPr>
              <a:r>
                <a:rPr lang="en-US" sz="3199" dirty="0">
                  <a:gradFill>
                    <a:gsLst>
                      <a:gs pos="2917">
                        <a:srgbClr val="FFFFFF"/>
                      </a:gs>
                      <a:gs pos="30000">
                        <a:srgbClr val="FFFFFF"/>
                      </a:gs>
                    </a:gsLst>
                    <a:lin ang="5400000" scaled="0"/>
                  </a:gradFill>
                  <a:cs typeface="Segoe UI" panose="020B0502040204020203" pitchFamily="34" charset="0"/>
                </a:rPr>
                <a:t>Windows Server</a:t>
              </a:r>
            </a:p>
          </p:txBody>
        </p:sp>
      </p:grpSp>
      <p:grpSp>
        <p:nvGrpSpPr>
          <p:cNvPr id="14" name="Group 13"/>
          <p:cNvGrpSpPr/>
          <p:nvPr/>
        </p:nvGrpSpPr>
        <p:grpSpPr>
          <a:xfrm>
            <a:off x="561440" y="4259156"/>
            <a:ext cx="10298627" cy="753197"/>
            <a:chOff x="560638" y="4716139"/>
            <a:chExt cx="10300088" cy="753303"/>
          </a:xfrm>
        </p:grpSpPr>
        <p:sp>
          <p:nvSpPr>
            <p:cNvPr id="20" name="Freeform 9"/>
            <p:cNvSpPr>
              <a:spLocks noEditPoints="1"/>
            </p:cNvSpPr>
            <p:nvPr/>
          </p:nvSpPr>
          <p:spPr bwMode="black">
            <a:xfrm>
              <a:off x="4057092" y="4769966"/>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00" tIns="45700" rIns="91400" bIns="45700" numCol="1" anchor="t" anchorCtr="0" compatLnSpc="1">
              <a:prstTxWarp prst="textNoShape">
                <a:avLst/>
              </a:prstTxWarp>
            </a:bodyPr>
            <a:lstStyle/>
            <a:p>
              <a:pPr defTabSz="932418"/>
              <a:endParaRPr lang="en-US">
                <a:solidFill>
                  <a:prstClr val="black"/>
                </a:solidFill>
              </a:endParaRPr>
            </a:p>
          </p:txBody>
        </p:sp>
        <p:sp>
          <p:nvSpPr>
            <p:cNvPr id="21" name="TextBox 20"/>
            <p:cNvSpPr txBox="1"/>
            <p:nvPr/>
          </p:nvSpPr>
          <p:spPr>
            <a:xfrm>
              <a:off x="560638" y="4716139"/>
              <a:ext cx="3295399" cy="753303"/>
            </a:xfrm>
            <a:prstGeom prst="rect">
              <a:avLst/>
            </a:prstGeom>
            <a:noFill/>
          </p:spPr>
          <p:txBody>
            <a:bodyPr wrap="square" lIns="186494" tIns="149196" rIns="186494" bIns="149196" rtlCol="0">
              <a:spAutoFit/>
            </a:bodyPr>
            <a:lstStyle/>
            <a:p>
              <a:pPr defTabSz="932418">
                <a:lnSpc>
                  <a:spcPct val="90000"/>
                </a:lnSpc>
                <a:spcAft>
                  <a:spcPts val="612"/>
                </a:spcAft>
              </a:pPr>
              <a:r>
                <a:rPr lang="en-US" sz="3199" dirty="0">
                  <a:gradFill>
                    <a:gsLst>
                      <a:gs pos="2917">
                        <a:srgbClr val="FFFFFF"/>
                      </a:gs>
                      <a:gs pos="30000">
                        <a:srgbClr val="FFFFFF"/>
                      </a:gs>
                    </a:gsLst>
                    <a:lin ang="5400000" scaled="0"/>
                  </a:gradFill>
                  <a:cs typeface="Segoe UI" panose="020B0502040204020203" pitchFamily="34" charset="0"/>
                </a:rPr>
                <a:t>Microsoft Azure</a:t>
              </a:r>
            </a:p>
          </p:txBody>
        </p:sp>
        <p:sp>
          <p:nvSpPr>
            <p:cNvPr id="22" name="Rectangle 21"/>
            <p:cNvSpPr/>
            <p:nvPr/>
          </p:nvSpPr>
          <p:spPr>
            <a:xfrm>
              <a:off x="5227637" y="4771347"/>
              <a:ext cx="5633089" cy="644957"/>
            </a:xfrm>
            <a:prstGeom prst="rect">
              <a:avLst/>
            </a:prstGeom>
          </p:spPr>
          <p:txBody>
            <a:bodyPr wrap="square" lIns="93251" tIns="46625" rIns="93251" bIns="46625">
              <a:spAutoFit/>
            </a:bodyPr>
            <a:lstStyle/>
            <a:p>
              <a:pPr defTabSz="932418">
                <a:spcBef>
                  <a:spcPts val="612"/>
                </a:spcBef>
              </a:pPr>
              <a:r>
                <a:rPr lang="en-US" sz="2040" dirty="0">
                  <a:solidFill>
                    <a:srgbClr val="FFFFFF"/>
                  </a:solidFill>
                </a:rPr>
                <a:t>Microsoft Azure</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sz="1632" dirty="0">
                  <a:solidFill>
                    <a:srgbClr val="000000"/>
                  </a:solidFill>
                  <a:hlinkClick r:id="rId5"/>
                </a:rPr>
                <a:t>http://azure.microsoft.com/en-us/</a:t>
              </a:r>
              <a:r>
                <a:rPr lang="en-US" sz="1632" dirty="0">
                  <a:solidFill>
                    <a:srgbClr val="000000"/>
                  </a:solidFill>
                </a:rPr>
                <a:t> </a:t>
              </a:r>
            </a:p>
          </p:txBody>
        </p:sp>
      </p:grpSp>
      <p:grpSp>
        <p:nvGrpSpPr>
          <p:cNvPr id="9" name="Group 8"/>
          <p:cNvGrpSpPr/>
          <p:nvPr/>
        </p:nvGrpSpPr>
        <p:grpSpPr>
          <a:xfrm>
            <a:off x="561440" y="2392083"/>
            <a:ext cx="10298627" cy="753197"/>
            <a:chOff x="560638" y="1761252"/>
            <a:chExt cx="10300088" cy="753303"/>
          </a:xfrm>
        </p:grpSpPr>
        <p:sp>
          <p:nvSpPr>
            <p:cNvPr id="12" name="Freeform 9"/>
            <p:cNvSpPr>
              <a:spLocks noEditPoints="1"/>
            </p:cNvSpPr>
            <p:nvPr/>
          </p:nvSpPr>
          <p:spPr bwMode="black">
            <a:xfrm>
              <a:off x="4057092" y="1815079"/>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00" tIns="45700" rIns="91400" bIns="45700" numCol="1" anchor="t" anchorCtr="0" compatLnSpc="1">
              <a:prstTxWarp prst="textNoShape">
                <a:avLst/>
              </a:prstTxWarp>
            </a:bodyPr>
            <a:lstStyle/>
            <a:p>
              <a:pPr defTabSz="932418"/>
              <a:endParaRPr lang="en-US">
                <a:solidFill>
                  <a:prstClr val="black"/>
                </a:solidFill>
              </a:endParaRPr>
            </a:p>
          </p:txBody>
        </p:sp>
        <p:sp>
          <p:nvSpPr>
            <p:cNvPr id="3" name="TextBox 2"/>
            <p:cNvSpPr txBox="1"/>
            <p:nvPr/>
          </p:nvSpPr>
          <p:spPr>
            <a:xfrm>
              <a:off x="560638" y="1761252"/>
              <a:ext cx="3371599" cy="753303"/>
            </a:xfrm>
            <a:prstGeom prst="rect">
              <a:avLst/>
            </a:prstGeom>
            <a:noFill/>
          </p:spPr>
          <p:txBody>
            <a:bodyPr wrap="square" lIns="186494" tIns="149196" rIns="186494" bIns="149196" rtlCol="0">
              <a:spAutoFit/>
            </a:bodyPr>
            <a:lstStyle/>
            <a:p>
              <a:pPr defTabSz="932418">
                <a:lnSpc>
                  <a:spcPct val="90000"/>
                </a:lnSpc>
                <a:spcAft>
                  <a:spcPts val="612"/>
                </a:spcAft>
              </a:pPr>
              <a:r>
                <a:rPr lang="en-US" sz="3199" dirty="0">
                  <a:gradFill>
                    <a:gsLst>
                      <a:gs pos="2917">
                        <a:srgbClr val="FFFFFF"/>
                      </a:gs>
                      <a:gs pos="30000">
                        <a:srgbClr val="FFFFFF"/>
                      </a:gs>
                    </a:gsLst>
                    <a:lin ang="5400000" scaled="0"/>
                  </a:gradFill>
                  <a:cs typeface="Segoe UI" panose="020B0502040204020203" pitchFamily="34" charset="0"/>
                </a:rPr>
                <a:t>System Center</a:t>
              </a:r>
            </a:p>
          </p:txBody>
        </p:sp>
        <p:sp>
          <p:nvSpPr>
            <p:cNvPr id="24" name="Rectangle 23"/>
            <p:cNvSpPr/>
            <p:nvPr/>
          </p:nvSpPr>
          <p:spPr>
            <a:xfrm>
              <a:off x="5227637" y="1807131"/>
              <a:ext cx="5633089" cy="663989"/>
            </a:xfrm>
            <a:prstGeom prst="rect">
              <a:avLst/>
            </a:prstGeom>
          </p:spPr>
          <p:txBody>
            <a:bodyPr wrap="square" lIns="93251" tIns="46625" rIns="93251" bIns="46625">
              <a:spAutoFit/>
            </a:bodyPr>
            <a:lstStyle/>
            <a:p>
              <a:pPr defTabSz="932418">
                <a:spcBef>
                  <a:spcPts val="600"/>
                </a:spcBef>
              </a:pPr>
              <a:r>
                <a:rPr lang="en-US" sz="2000" dirty="0">
                  <a:solidFill>
                    <a:srgbClr val="FFFFFF"/>
                  </a:solidFill>
                </a:rPr>
                <a:t>System Center 2012 R2</a:t>
              </a:r>
            </a:p>
            <a:p>
              <a:pPr defTabSz="932418"/>
              <a:r>
                <a:rPr lang="en-US" sz="1630" dirty="0">
                  <a:solidFill>
                    <a:srgbClr val="FFFFFF"/>
                  </a:solidFill>
                  <a:hlinkClick r:id="rId6"/>
                </a:rPr>
                <a:t>http://technet.microsoft.com/en-US/evalcenter/dn205295</a:t>
              </a:r>
              <a:endParaRPr lang="en-US" sz="1630" dirty="0">
                <a:solidFill>
                  <a:srgbClr val="FFFFFF"/>
                </a:solidFill>
              </a:endParaRPr>
            </a:p>
          </p:txBody>
        </p:sp>
      </p:grpSp>
      <p:grpSp>
        <p:nvGrpSpPr>
          <p:cNvPr id="10" name="Group 9"/>
          <p:cNvGrpSpPr/>
          <p:nvPr/>
        </p:nvGrpSpPr>
        <p:grpSpPr>
          <a:xfrm>
            <a:off x="561440" y="3267822"/>
            <a:ext cx="10298627" cy="875389"/>
            <a:chOff x="560638" y="2719400"/>
            <a:chExt cx="10300088" cy="875513"/>
          </a:xfrm>
        </p:grpSpPr>
        <p:sp>
          <p:nvSpPr>
            <p:cNvPr id="13" name="Freeform 9"/>
            <p:cNvSpPr>
              <a:spLocks noEditPoints="1"/>
            </p:cNvSpPr>
            <p:nvPr/>
          </p:nvSpPr>
          <p:spPr bwMode="black">
            <a:xfrm>
              <a:off x="4057092" y="2831031"/>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00" tIns="45700" rIns="91400" bIns="45700" numCol="1" anchor="t" anchorCtr="0" compatLnSpc="1">
              <a:prstTxWarp prst="textNoShape">
                <a:avLst/>
              </a:prstTxWarp>
            </a:bodyPr>
            <a:lstStyle/>
            <a:p>
              <a:pPr defTabSz="932418"/>
              <a:endParaRPr lang="en-US">
                <a:solidFill>
                  <a:prstClr val="black"/>
                </a:solidFill>
              </a:endParaRPr>
            </a:p>
          </p:txBody>
        </p:sp>
        <p:sp>
          <p:nvSpPr>
            <p:cNvPr id="18" name="TextBox 17"/>
            <p:cNvSpPr txBox="1"/>
            <p:nvPr/>
          </p:nvSpPr>
          <p:spPr>
            <a:xfrm>
              <a:off x="560638" y="2777204"/>
              <a:ext cx="3295399" cy="753304"/>
            </a:xfrm>
            <a:prstGeom prst="rect">
              <a:avLst/>
            </a:prstGeom>
            <a:noFill/>
          </p:spPr>
          <p:txBody>
            <a:bodyPr wrap="square" lIns="186494" tIns="149196" rIns="186494" bIns="149196" rtlCol="0">
              <a:spAutoFit/>
            </a:bodyPr>
            <a:lstStyle/>
            <a:p>
              <a:pPr defTabSz="932418">
                <a:lnSpc>
                  <a:spcPct val="90000"/>
                </a:lnSpc>
                <a:spcAft>
                  <a:spcPts val="612"/>
                </a:spcAft>
              </a:pPr>
              <a:r>
                <a:rPr lang="en-US" sz="3199" dirty="0">
                  <a:gradFill>
                    <a:gsLst>
                      <a:gs pos="2917">
                        <a:srgbClr val="FFFFFF"/>
                      </a:gs>
                      <a:gs pos="30000">
                        <a:srgbClr val="FFFFFF"/>
                      </a:gs>
                    </a:gsLst>
                    <a:lin ang="5400000" scaled="0"/>
                  </a:gradFill>
                  <a:cs typeface="Segoe UI" panose="020B0502040204020203" pitchFamily="34" charset="0"/>
                </a:rPr>
                <a:t>Azure Pack</a:t>
              </a:r>
            </a:p>
          </p:txBody>
        </p:sp>
        <p:sp>
          <p:nvSpPr>
            <p:cNvPr id="25" name="Rectangle 24"/>
            <p:cNvSpPr/>
            <p:nvPr/>
          </p:nvSpPr>
          <p:spPr>
            <a:xfrm>
              <a:off x="5227637" y="2719400"/>
              <a:ext cx="5633089" cy="875513"/>
            </a:xfrm>
            <a:prstGeom prst="rect">
              <a:avLst/>
            </a:prstGeom>
          </p:spPr>
          <p:txBody>
            <a:bodyPr wrap="square" lIns="93251" tIns="46625" rIns="93251" bIns="46625">
              <a:spAutoFit/>
            </a:bodyPr>
            <a:lstStyle/>
            <a:p>
              <a:pPr defTabSz="932418">
                <a:spcBef>
                  <a:spcPts val="612"/>
                </a:spcBef>
              </a:pPr>
              <a:r>
                <a:rPr lang="en-US" sz="2040" dirty="0">
                  <a:solidFill>
                    <a:srgbClr val="FFFFFF"/>
                  </a:solidFill>
                </a:rPr>
                <a:t>Azure Pack</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sz="1632" u="sng" dirty="0">
                  <a:solidFill>
                    <a:srgbClr val="FFFFFF"/>
                  </a:solidFill>
                  <a:hlinkClick r:id="rId7"/>
                </a:rPr>
                <a:t>http://www.microsoft.com/en-us/server-cloud/products/windows-azure-pack</a:t>
              </a:r>
              <a:endParaRPr lang="en-US" sz="1632" dirty="0">
                <a:solidFill>
                  <a:srgbClr val="000000"/>
                </a:solidFill>
              </a:endParaRPr>
            </a:p>
          </p:txBody>
        </p:sp>
      </p:grpSp>
    </p:spTree>
    <p:extLst>
      <p:ext uri="{BB962C8B-B14F-4D97-AF65-F5344CB8AC3E}">
        <p14:creationId xmlns:p14="http://schemas.microsoft.com/office/powerpoint/2010/main" val="325945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alphaModFix amt="55000"/>
          </a:blip>
          <a:stretch>
            <a:fillRect/>
          </a:stretch>
        </p:blipFill>
        <p:spPr>
          <a:xfrm>
            <a:off x="-56508" y="-53155"/>
            <a:ext cx="12549491" cy="7100835"/>
          </a:xfrm>
          <a:prstGeom prst="rect">
            <a:avLst/>
          </a:prstGeom>
        </p:spPr>
      </p:pic>
      <p:pic>
        <p:nvPicPr>
          <p:cNvPr id="13" name="Picture 12"/>
          <p:cNvPicPr>
            <a:picLocks noChangeAspect="1"/>
          </p:cNvPicPr>
          <p:nvPr/>
        </p:nvPicPr>
        <p:blipFill>
          <a:blip r:embed="rId4"/>
          <a:stretch>
            <a:fillRect/>
          </a:stretch>
        </p:blipFill>
        <p:spPr>
          <a:xfrm>
            <a:off x="910669" y="251893"/>
            <a:ext cx="6249862" cy="4958890"/>
          </a:xfrm>
          <a:prstGeom prst="rect">
            <a:avLst/>
          </a:prstGeom>
        </p:spPr>
      </p:pic>
      <p:pic>
        <p:nvPicPr>
          <p:cNvPr id="4" name="Picture 3"/>
          <p:cNvPicPr>
            <a:picLocks noChangeAspect="1"/>
          </p:cNvPicPr>
          <p:nvPr/>
        </p:nvPicPr>
        <p:blipFill>
          <a:blip r:embed="rId5"/>
          <a:stretch>
            <a:fillRect/>
          </a:stretch>
        </p:blipFill>
        <p:spPr>
          <a:xfrm>
            <a:off x="5775203" y="3112677"/>
            <a:ext cx="6301845" cy="3470482"/>
          </a:xfrm>
          <a:prstGeom prst="rect">
            <a:avLst/>
          </a:prstGeom>
        </p:spPr>
      </p:pic>
      <p:pic>
        <p:nvPicPr>
          <p:cNvPr id="8" name="Picture 7"/>
          <p:cNvPicPr>
            <a:picLocks noChangeAspect="1"/>
          </p:cNvPicPr>
          <p:nvPr/>
        </p:nvPicPr>
        <p:blipFill>
          <a:blip r:embed="rId6"/>
          <a:stretch>
            <a:fillRect/>
          </a:stretch>
        </p:blipFill>
        <p:spPr>
          <a:xfrm>
            <a:off x="129171" y="3849363"/>
            <a:ext cx="2642751" cy="2642376"/>
          </a:xfrm>
          <a:prstGeom prst="rect">
            <a:avLst/>
          </a:prstGeom>
        </p:spPr>
      </p:pic>
      <p:pic>
        <p:nvPicPr>
          <p:cNvPr id="5" name="Picture 4"/>
          <p:cNvPicPr>
            <a:picLocks noChangeAspect="1"/>
          </p:cNvPicPr>
          <p:nvPr/>
        </p:nvPicPr>
        <p:blipFill>
          <a:blip r:embed="rId7"/>
          <a:stretch>
            <a:fillRect/>
          </a:stretch>
        </p:blipFill>
        <p:spPr>
          <a:xfrm>
            <a:off x="4030048" y="669007"/>
            <a:ext cx="4856077" cy="2803515"/>
          </a:xfrm>
          <a:prstGeom prst="rect">
            <a:avLst/>
          </a:prstGeom>
        </p:spPr>
      </p:pic>
      <p:pic>
        <p:nvPicPr>
          <p:cNvPr id="11" name="Picture 10"/>
          <p:cNvPicPr>
            <a:picLocks noChangeAspect="1"/>
          </p:cNvPicPr>
          <p:nvPr/>
        </p:nvPicPr>
        <p:blipFill>
          <a:blip r:embed="rId8"/>
          <a:stretch>
            <a:fillRect/>
          </a:stretch>
        </p:blipFill>
        <p:spPr>
          <a:xfrm>
            <a:off x="328505" y="630191"/>
            <a:ext cx="3053856" cy="2824340"/>
          </a:xfrm>
          <a:prstGeom prst="rect">
            <a:avLst/>
          </a:prstGeom>
        </p:spPr>
      </p:pic>
      <p:pic>
        <p:nvPicPr>
          <p:cNvPr id="9" name="Picture 8"/>
          <p:cNvPicPr>
            <a:picLocks noChangeAspect="1"/>
          </p:cNvPicPr>
          <p:nvPr/>
        </p:nvPicPr>
        <p:blipFill>
          <a:blip r:embed="rId9"/>
          <a:stretch>
            <a:fillRect/>
          </a:stretch>
        </p:blipFill>
        <p:spPr>
          <a:xfrm>
            <a:off x="9036286" y="360306"/>
            <a:ext cx="2914799" cy="2914385"/>
          </a:xfrm>
          <a:prstGeom prst="rect">
            <a:avLst/>
          </a:prstGeom>
        </p:spPr>
      </p:pic>
      <p:pic>
        <p:nvPicPr>
          <p:cNvPr id="7" name="Picture 6"/>
          <p:cNvPicPr>
            <a:picLocks noChangeAspect="1"/>
          </p:cNvPicPr>
          <p:nvPr/>
        </p:nvPicPr>
        <p:blipFill>
          <a:blip r:embed="rId10"/>
          <a:stretch>
            <a:fillRect/>
          </a:stretch>
        </p:blipFill>
        <p:spPr>
          <a:xfrm>
            <a:off x="2879682" y="3202388"/>
            <a:ext cx="2539114" cy="3108678"/>
          </a:xfrm>
          <a:prstGeom prst="rect">
            <a:avLst/>
          </a:prstGeom>
        </p:spPr>
      </p:pic>
      <p:pic>
        <p:nvPicPr>
          <p:cNvPr id="12" name="Picture 11"/>
          <p:cNvPicPr>
            <a:picLocks noChangeAspect="1"/>
          </p:cNvPicPr>
          <p:nvPr/>
        </p:nvPicPr>
        <p:blipFill>
          <a:blip r:embed="rId11"/>
          <a:stretch>
            <a:fillRect/>
          </a:stretch>
        </p:blipFill>
        <p:spPr>
          <a:xfrm>
            <a:off x="607487" y="5447724"/>
            <a:ext cx="6010963" cy="1411858"/>
          </a:xfrm>
          <a:prstGeom prst="rect">
            <a:avLst/>
          </a:prstGeom>
        </p:spPr>
      </p:pic>
      <p:pic>
        <p:nvPicPr>
          <p:cNvPr id="14" name="Picture 13"/>
          <p:cNvPicPr>
            <a:picLocks noChangeAspect="1"/>
          </p:cNvPicPr>
          <p:nvPr/>
        </p:nvPicPr>
        <p:blipFill>
          <a:blip r:embed="rId12"/>
          <a:stretch>
            <a:fillRect/>
          </a:stretch>
        </p:blipFill>
        <p:spPr>
          <a:xfrm>
            <a:off x="9854796" y="5060854"/>
            <a:ext cx="1822907" cy="1674615"/>
          </a:xfrm>
          <a:prstGeom prst="rect">
            <a:avLst/>
          </a:prstGeom>
        </p:spPr>
      </p:pic>
      <p:pic>
        <p:nvPicPr>
          <p:cNvPr id="16" name="Picture 15"/>
          <p:cNvPicPr>
            <a:picLocks noChangeAspect="1"/>
          </p:cNvPicPr>
          <p:nvPr/>
        </p:nvPicPr>
        <p:blipFill>
          <a:blip r:embed="rId13"/>
          <a:stretch>
            <a:fillRect/>
          </a:stretch>
        </p:blipFill>
        <p:spPr>
          <a:xfrm>
            <a:off x="4857998" y="140631"/>
            <a:ext cx="6334829" cy="1334141"/>
          </a:xfrm>
          <a:prstGeom prst="rect">
            <a:avLst/>
          </a:prstGeom>
        </p:spPr>
      </p:pic>
    </p:spTree>
    <p:extLst>
      <p:ext uri="{BB962C8B-B14F-4D97-AF65-F5344CB8AC3E}">
        <p14:creationId xmlns:p14="http://schemas.microsoft.com/office/powerpoint/2010/main" val="39815717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0-#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1+#ppt_w/2"/>
                                          </p:val>
                                        </p:tav>
                                        <p:tav tm="100000">
                                          <p:val>
                                            <p:strVal val="#ppt_x"/>
                                          </p:val>
                                        </p:tav>
                                      </p:tavLst>
                                    </p:anim>
                                    <p:anim calcmode="lin" valueType="num">
                                      <p:cBhvr additive="base">
                                        <p:cTn id="6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30062969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653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pPr lvl="0"/>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3260381695"/>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Microsoft, Windows, </a:t>
            </a:r>
            <a:r>
              <a:rPr lang="en-US" sz="700" dirty="0" smtClean="0">
                <a:gradFill>
                  <a:gsLst>
                    <a:gs pos="0">
                      <a:schemeClr val="tx1"/>
                    </a:gs>
                    <a:gs pos="100000">
                      <a:schemeClr val="tx1"/>
                    </a:gs>
                  </a:gsLst>
                  <a:lin ang="5400000" scaled="0"/>
                </a:gradFill>
                <a:cs typeface="Segoe UI" pitchFamily="34" charset="0"/>
              </a:rPr>
              <a:t>and </a:t>
            </a:r>
            <a:r>
              <a:rPr lang="en-US" sz="700" dirty="0">
                <a:gradFill>
                  <a:gsLst>
                    <a:gs pos="0">
                      <a:schemeClr val="tx1"/>
                    </a:gs>
                    <a:gs pos="100000">
                      <a:schemeClr val="tx1"/>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33727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0205" y="255588"/>
            <a:ext cx="12129025" cy="8881199"/>
          </a:xfrm>
          <a:prstGeom prst="rect">
            <a:avLst/>
          </a:prstGeom>
          <a:noFill/>
        </p:spPr>
        <p:txBody>
          <a:bodyPr wrap="square" lIns="93269" tIns="46634" rIns="93269" bIns="46634">
            <a:spAutoFit/>
          </a:bodyPr>
          <a:lstStyle/>
          <a:p>
            <a:r>
              <a:rPr lang="en-US" sz="4000" dirty="0">
                <a:ln w="12700">
                  <a:noFill/>
                  <a:prstDash val="solid"/>
                </a:ln>
                <a:solidFill>
                  <a:srgbClr val="FFFFFF"/>
                </a:solidFill>
                <a:latin typeface="+mj-lt"/>
              </a:rPr>
              <a:t>MSFT </a:t>
            </a:r>
            <a:r>
              <a:rPr lang="en-US" sz="4000" u="sng" dirty="0">
                <a:ln w="12700">
                  <a:noFill/>
                  <a:prstDash val="solid"/>
                </a:ln>
                <a:solidFill>
                  <a:srgbClr val="FFFFFF"/>
                </a:solidFill>
                <a:latin typeface="+mj-lt"/>
              </a:rPr>
              <a:t>P</a:t>
            </a:r>
            <a:r>
              <a:rPr lang="en-US" sz="4000" dirty="0">
                <a:ln w="12700">
                  <a:noFill/>
                  <a:prstDash val="solid"/>
                </a:ln>
                <a:solidFill>
                  <a:srgbClr val="FFFFFF"/>
                </a:solidFill>
                <a:latin typeface="+mj-lt"/>
              </a:rPr>
              <a:t>roduct </a:t>
            </a:r>
            <a:r>
              <a:rPr lang="en-US" sz="4000" u="sng" dirty="0">
                <a:ln w="12700">
                  <a:noFill/>
                  <a:prstDash val="solid"/>
                </a:ln>
                <a:solidFill>
                  <a:srgbClr val="FFFFFF"/>
                </a:solidFill>
                <a:latin typeface="+mj-lt"/>
              </a:rPr>
              <a:t>R</a:t>
            </a:r>
            <a:r>
              <a:rPr lang="en-US" sz="4000" dirty="0">
                <a:ln w="12700">
                  <a:noFill/>
                  <a:prstDash val="solid"/>
                </a:ln>
                <a:solidFill>
                  <a:srgbClr val="FFFFFF"/>
                </a:solidFill>
                <a:latin typeface="+mj-lt"/>
              </a:rPr>
              <a:t>elease and </a:t>
            </a:r>
            <a:r>
              <a:rPr lang="en-US" sz="4000" u="sng" dirty="0">
                <a:ln w="12700">
                  <a:noFill/>
                  <a:prstDash val="solid"/>
                </a:ln>
                <a:solidFill>
                  <a:srgbClr val="FFFFFF"/>
                </a:solidFill>
                <a:latin typeface="+mj-lt"/>
              </a:rPr>
              <a:t>S</a:t>
            </a:r>
            <a:r>
              <a:rPr lang="en-US" sz="4000" dirty="0">
                <a:ln w="12700">
                  <a:noFill/>
                  <a:prstDash val="solid"/>
                </a:ln>
                <a:solidFill>
                  <a:srgbClr val="FFFFFF"/>
                </a:solidFill>
                <a:latin typeface="+mj-lt"/>
              </a:rPr>
              <a:t>ecurity </a:t>
            </a:r>
            <a:r>
              <a:rPr lang="en-US" sz="4000" u="sng" dirty="0">
                <a:ln w="12700">
                  <a:noFill/>
                  <a:prstDash val="solid"/>
                </a:ln>
                <a:solidFill>
                  <a:srgbClr val="FFFFFF"/>
                </a:solidFill>
                <a:latin typeface="+mj-lt"/>
              </a:rPr>
              <a:t>S</a:t>
            </a:r>
            <a:r>
              <a:rPr lang="en-US" sz="4000" dirty="0">
                <a:ln w="12700">
                  <a:noFill/>
                  <a:prstDash val="solid"/>
                </a:ln>
                <a:solidFill>
                  <a:srgbClr val="FFFFFF"/>
                </a:solidFill>
                <a:latin typeface="+mj-lt"/>
              </a:rPr>
              <a:t>ervices – </a:t>
            </a:r>
            <a:endParaRPr lang="en-US" sz="4000" dirty="0" smtClean="0">
              <a:ln w="12700">
                <a:noFill/>
                <a:prstDash val="solid"/>
              </a:ln>
              <a:solidFill>
                <a:srgbClr val="FFFFFF"/>
              </a:solidFill>
              <a:latin typeface="+mj-lt"/>
            </a:endParaRPr>
          </a:p>
          <a:p>
            <a:r>
              <a:rPr lang="en-US" sz="4000" dirty="0" smtClean="0">
                <a:ln w="12700">
                  <a:noFill/>
                  <a:prstDash val="solid"/>
                </a:ln>
                <a:solidFill>
                  <a:srgbClr val="FFFFFF"/>
                </a:solidFill>
                <a:latin typeface="+mj-lt"/>
              </a:rPr>
              <a:t>AM Scan (</a:t>
            </a:r>
            <a:r>
              <a:rPr lang="en-US" sz="4000" dirty="0" err="1">
                <a:ln w="12700">
                  <a:noFill/>
                  <a:prstDash val="solid"/>
                </a:ln>
                <a:solidFill>
                  <a:srgbClr val="FFFFFF"/>
                </a:solidFill>
                <a:latin typeface="+mj-lt"/>
              </a:rPr>
              <a:t>cont</a:t>
            </a:r>
            <a:r>
              <a:rPr lang="en-US" sz="4000" dirty="0" smtClean="0">
                <a:ln w="12700">
                  <a:noFill/>
                  <a:prstDash val="solid"/>
                </a:ln>
                <a:solidFill>
                  <a:srgbClr val="FFFFFF"/>
                </a:solidFill>
                <a:latin typeface="+mj-lt"/>
              </a:rPr>
              <a:t>)</a:t>
            </a:r>
          </a:p>
          <a:p>
            <a:endParaRPr lang="en-US" sz="4000" dirty="0">
              <a:ln w="12700">
                <a:noFill/>
                <a:prstDash val="solid"/>
              </a:ln>
              <a:solidFill>
                <a:srgbClr val="FFFFFF"/>
              </a:solidFill>
              <a:latin typeface="+mj-lt"/>
            </a:endParaRPr>
          </a:p>
          <a:p>
            <a:r>
              <a:rPr lang="en-US" sz="4100" dirty="0">
                <a:ln w="12700">
                  <a:noFill/>
                  <a:prstDash val="solid"/>
                </a:ln>
                <a:solidFill>
                  <a:srgbClr val="FFFFFF"/>
                </a:solidFill>
              </a:rPr>
              <a:t>Product Release, </a:t>
            </a:r>
            <a:r>
              <a:rPr lang="en-US" sz="4100" dirty="0" err="1">
                <a:ln w="12700">
                  <a:noFill/>
                  <a:prstDash val="solid"/>
                </a:ln>
                <a:solidFill>
                  <a:srgbClr val="FFFFFF"/>
                </a:solidFill>
              </a:rPr>
              <a:t>CodeSign</a:t>
            </a:r>
            <a:r>
              <a:rPr lang="en-US" sz="4100" dirty="0">
                <a:ln w="12700">
                  <a:noFill/>
                  <a:prstDash val="solid"/>
                </a:ln>
                <a:solidFill>
                  <a:srgbClr val="FFFFFF"/>
                </a:solidFill>
              </a:rPr>
              <a:t>, VCS</a:t>
            </a:r>
          </a:p>
          <a:p>
            <a:pPr marL="699516" indent="-699516">
              <a:buFontTx/>
              <a:buChar char="-"/>
            </a:pPr>
            <a:endParaRPr lang="en-US" sz="4100" dirty="0">
              <a:ln w="12700">
                <a:noFill/>
                <a:prstDash val="solid"/>
              </a:ln>
              <a:solidFill>
                <a:srgbClr val="FFFFFF"/>
              </a:solidFill>
            </a:endParaRPr>
          </a:p>
          <a:p>
            <a:r>
              <a:rPr lang="en-US" sz="4100" dirty="0">
                <a:ln w="12700">
                  <a:noFill/>
                  <a:prstDash val="solid"/>
                </a:ln>
                <a:solidFill>
                  <a:srgbClr val="FFFFFF"/>
                </a:solidFill>
              </a:rPr>
              <a:t>Systems, workstations, servers span multiple regions</a:t>
            </a:r>
          </a:p>
          <a:p>
            <a:pPr marL="699516" indent="-699516">
              <a:buFontTx/>
              <a:buChar char="-"/>
            </a:pPr>
            <a:endParaRPr lang="en-US" sz="3300" dirty="0">
              <a:ln w="12700">
                <a:noFill/>
                <a:prstDash val="solid"/>
              </a:ln>
              <a:solidFill>
                <a:srgbClr val="FFFFFF"/>
              </a:solidFill>
            </a:endParaRPr>
          </a:p>
          <a:p>
            <a:r>
              <a:rPr lang="en-US" sz="4500" dirty="0">
                <a:ln w="12700">
                  <a:noFill/>
                  <a:prstDash val="solid"/>
                </a:ln>
                <a:solidFill>
                  <a:srgbClr val="FFFFFF"/>
                </a:solidFill>
              </a:rPr>
              <a:t>Pre-Job </a:t>
            </a:r>
            <a:r>
              <a:rPr lang="en-US" sz="4500" dirty="0">
                <a:ln w="12700">
                  <a:noFill/>
                  <a:prstDash val="solid"/>
                </a:ln>
                <a:solidFill>
                  <a:srgbClr val="FFFFFF"/>
                </a:solidFill>
                <a:sym typeface="Wingdings"/>
              </a:rPr>
              <a:t> File-Copy  </a:t>
            </a:r>
            <a:r>
              <a:rPr lang="en-US" sz="6100" dirty="0">
                <a:ln w="12700">
                  <a:noFill/>
                  <a:prstDash val="solid"/>
                </a:ln>
                <a:solidFill>
                  <a:srgbClr val="FFFFFF"/>
                </a:solidFill>
              </a:rPr>
              <a:t>Explode </a:t>
            </a:r>
            <a:r>
              <a:rPr lang="en-US" sz="6100" dirty="0">
                <a:ln w="12700">
                  <a:noFill/>
                  <a:prstDash val="solid"/>
                </a:ln>
                <a:solidFill>
                  <a:srgbClr val="FFFFFF"/>
                </a:solidFill>
                <a:sym typeface="Wingdings"/>
              </a:rPr>
              <a:t> Scan  Post-Release</a:t>
            </a:r>
          </a:p>
          <a:p>
            <a:pPr marL="699516" indent="-699516">
              <a:buFontTx/>
              <a:buChar char="-"/>
            </a:pPr>
            <a:endParaRPr lang="en-US" sz="3300" dirty="0">
              <a:ln w="12700">
                <a:solidFill>
                  <a:schemeClr val="tx2">
                    <a:satMod val="155000"/>
                  </a:schemeClr>
                </a:solidFill>
                <a:prstDash val="solid"/>
              </a:ln>
            </a:endParaRPr>
          </a:p>
          <a:p>
            <a:endParaRPr lang="en-US" sz="3300" dirty="0">
              <a:ln w="12700">
                <a:solidFill>
                  <a:schemeClr val="tx2">
                    <a:satMod val="155000"/>
                  </a:schemeClr>
                </a:solidFill>
                <a:prstDash val="solid"/>
              </a:ln>
            </a:endParaRPr>
          </a:p>
          <a:p>
            <a:pPr marL="699516" indent="-699516">
              <a:buFontTx/>
              <a:buChar char="-"/>
            </a:pPr>
            <a:endParaRPr lang="en-US" sz="3300" dirty="0">
              <a:ln w="12700">
                <a:solidFill>
                  <a:schemeClr val="tx2">
                    <a:satMod val="155000"/>
                  </a:schemeClr>
                </a:solidFill>
                <a:prstDash val="solid"/>
              </a:ln>
            </a:endParaRPr>
          </a:p>
          <a:p>
            <a:pPr marL="699516" indent="-699516">
              <a:buFontTx/>
              <a:buChar char="-"/>
            </a:pPr>
            <a:endParaRPr lang="en-US" sz="3300" dirty="0">
              <a:ln w="12700">
                <a:solidFill>
                  <a:schemeClr val="tx2">
                    <a:satMod val="155000"/>
                  </a:schemeClr>
                </a:solidFill>
                <a:prstDash val="solid"/>
              </a:ln>
            </a:endParaRPr>
          </a:p>
        </p:txBody>
      </p:sp>
    </p:spTree>
    <p:extLst>
      <p:ext uri="{BB962C8B-B14F-4D97-AF65-F5344CB8AC3E}">
        <p14:creationId xmlns:p14="http://schemas.microsoft.com/office/powerpoint/2010/main" val="39022275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0205" y="291572"/>
            <a:ext cx="12129025" cy="6372243"/>
          </a:xfrm>
          <a:prstGeom prst="rect">
            <a:avLst/>
          </a:prstGeom>
          <a:noFill/>
        </p:spPr>
        <p:txBody>
          <a:bodyPr wrap="square" lIns="93269" tIns="46634" rIns="93269" bIns="46634">
            <a:spAutoFit/>
          </a:bodyPr>
          <a:lstStyle/>
          <a:p>
            <a:pPr algn="ctr"/>
            <a:r>
              <a:rPr lang="en-US" sz="4500" b="1" dirty="0">
                <a:ln w="12700">
                  <a:noFill/>
                  <a:prstDash val="solid"/>
                </a:ln>
                <a:solidFill>
                  <a:srgbClr val="FFFFFF"/>
                </a:solidFill>
              </a:rPr>
              <a:t>2,000++</a:t>
            </a:r>
          </a:p>
          <a:p>
            <a:pPr algn="ctr"/>
            <a:r>
              <a:rPr lang="en-US" sz="4500" b="1" dirty="0">
                <a:ln w="12700">
                  <a:noFill/>
                  <a:prstDash val="solid"/>
                </a:ln>
                <a:solidFill>
                  <a:srgbClr val="FFFFFF"/>
                </a:solidFill>
              </a:rPr>
              <a:t>500++</a:t>
            </a:r>
          </a:p>
          <a:p>
            <a:pPr algn="ctr"/>
            <a:r>
              <a:rPr lang="en-US" sz="6100" b="1" dirty="0">
                <a:ln w="12700">
                  <a:noFill/>
                  <a:prstDash val="solid"/>
                </a:ln>
                <a:solidFill>
                  <a:srgbClr val="FFFFFF"/>
                </a:solidFill>
              </a:rPr>
              <a:t>1.73B++</a:t>
            </a:r>
          </a:p>
          <a:p>
            <a:pPr algn="ctr"/>
            <a:r>
              <a:rPr lang="en-US" sz="6100" b="1" dirty="0">
                <a:ln w="12700">
                  <a:noFill/>
                  <a:prstDash val="solid"/>
                </a:ln>
                <a:solidFill>
                  <a:srgbClr val="FFFFFF"/>
                </a:solidFill>
              </a:rPr>
              <a:t>2.65T++</a:t>
            </a:r>
          </a:p>
          <a:p>
            <a:pPr algn="ctr"/>
            <a:r>
              <a:rPr lang="en-US" sz="4500" b="1" dirty="0">
                <a:ln w="12700">
                  <a:noFill/>
                  <a:prstDash val="solid"/>
                </a:ln>
                <a:solidFill>
                  <a:srgbClr val="FFFFFF"/>
                </a:solidFill>
              </a:rPr>
              <a:t>400++</a:t>
            </a:r>
          </a:p>
          <a:p>
            <a:pPr algn="ctr"/>
            <a:r>
              <a:rPr lang="en-US" sz="4500" b="1" dirty="0">
                <a:ln w="12700">
                  <a:noFill/>
                  <a:prstDash val="solid"/>
                </a:ln>
                <a:solidFill>
                  <a:srgbClr val="FFFFFF"/>
                </a:solidFill>
              </a:rPr>
              <a:t>100++</a:t>
            </a:r>
          </a:p>
          <a:p>
            <a:pPr algn="ctr"/>
            <a:r>
              <a:rPr lang="en-US" sz="4500" b="1" dirty="0">
                <a:ln w="12700">
                  <a:noFill/>
                  <a:prstDash val="solid"/>
                </a:ln>
                <a:solidFill>
                  <a:srgbClr val="FFFFFF"/>
                </a:solidFill>
              </a:rPr>
              <a:t>30++</a:t>
            </a:r>
          </a:p>
          <a:p>
            <a:pPr algn="ctr"/>
            <a:r>
              <a:rPr lang="en-US" sz="6100" b="1" dirty="0">
                <a:ln w="12700">
                  <a:noFill/>
                  <a:prstDash val="solid"/>
                </a:ln>
                <a:solidFill>
                  <a:srgbClr val="FFFFFF"/>
                </a:solidFill>
              </a:rPr>
              <a:t>52G++</a:t>
            </a:r>
          </a:p>
        </p:txBody>
      </p:sp>
    </p:spTree>
    <p:extLst>
      <p:ext uri="{BB962C8B-B14F-4D97-AF65-F5344CB8AC3E}">
        <p14:creationId xmlns:p14="http://schemas.microsoft.com/office/powerpoint/2010/main" val="12644954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55000"/>
          </a:blip>
          <a:stretch>
            <a:fillRect/>
          </a:stretch>
        </p:blipFill>
        <p:spPr>
          <a:xfrm>
            <a:off x="-56508" y="-53155"/>
            <a:ext cx="12549491" cy="7100835"/>
          </a:xfrm>
          <a:prstGeom prst="rect">
            <a:avLst/>
          </a:prstGeom>
        </p:spPr>
      </p:pic>
      <p:pic>
        <p:nvPicPr>
          <p:cNvPr id="3" name="Picture 2" descr="Screen Shot 2014-05-14 at 11.01.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859"/>
            <a:ext cx="6124071" cy="4023316"/>
          </a:xfrm>
          <a:prstGeom prst="rect">
            <a:avLst/>
          </a:prstGeom>
        </p:spPr>
      </p:pic>
      <p:pic>
        <p:nvPicPr>
          <p:cNvPr id="7" name="Picture 6" descr="Screen Shot 2014-05-14 at 11.07.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238" y="1211287"/>
            <a:ext cx="7497998" cy="4023316"/>
          </a:xfrm>
          <a:prstGeom prst="rect">
            <a:avLst/>
          </a:prstGeom>
        </p:spPr>
      </p:pic>
      <p:pic>
        <p:nvPicPr>
          <p:cNvPr id="8" name="Picture 7" descr="Screen Shot 2014-05-14 at 11.11.5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6199" y="1577043"/>
            <a:ext cx="7835900" cy="5422900"/>
          </a:xfrm>
          <a:prstGeom prst="rect">
            <a:avLst/>
          </a:prstGeom>
        </p:spPr>
      </p:pic>
      <p:pic>
        <p:nvPicPr>
          <p:cNvPr id="9" name="Picture 8" descr="Screen Shot 2014-05-14 at 11.14.3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8110" y="3040067"/>
            <a:ext cx="6883400" cy="2926048"/>
          </a:xfrm>
          <a:prstGeom prst="rect">
            <a:avLst/>
          </a:prstGeom>
        </p:spPr>
      </p:pic>
    </p:spTree>
    <p:extLst>
      <p:ext uri="{BB962C8B-B14F-4D97-AF65-F5344CB8AC3E}">
        <p14:creationId xmlns:p14="http://schemas.microsoft.com/office/powerpoint/2010/main" val="14504947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2" name="Rectangle 1"/>
          <p:cNvSpPr/>
          <p:nvPr/>
        </p:nvSpPr>
        <p:spPr>
          <a:xfrm>
            <a:off x="3008150" y="2591547"/>
            <a:ext cx="6420190" cy="940564"/>
          </a:xfrm>
          <a:prstGeom prst="rect">
            <a:avLst/>
          </a:prstGeom>
          <a:noFill/>
        </p:spPr>
        <p:txBody>
          <a:bodyPr wrap="none" lIns="93269" tIns="46634" rIns="93269" bIns="46634">
            <a:spAutoFit/>
          </a:bodyPr>
          <a:lstStyle/>
          <a:p>
            <a:pPr algn="ctr"/>
            <a:r>
              <a:rPr lang="en-US" sz="5500" b="1" dirty="0">
                <a:ln w="0"/>
                <a:solidFill>
                  <a:srgbClr val="FF0000"/>
                </a:solidFill>
                <a:effectLst>
                  <a:outerShdw blurRad="38100" dist="25400" dir="5400000" algn="ctr" rotWithShape="0">
                    <a:srgbClr val="6E747A">
                      <a:alpha val="43000"/>
                    </a:srgbClr>
                  </a:outerShdw>
                </a:effectLst>
              </a:rPr>
              <a:t>Threat Intelligence</a:t>
            </a:r>
          </a:p>
        </p:txBody>
      </p:sp>
      <p:sp>
        <p:nvSpPr>
          <p:cNvPr id="4" name="Rectangle 3"/>
          <p:cNvSpPr/>
          <p:nvPr/>
        </p:nvSpPr>
        <p:spPr>
          <a:xfrm>
            <a:off x="399743" y="808085"/>
            <a:ext cx="3355693" cy="5680324"/>
          </a:xfrm>
          <a:prstGeom prst="rect">
            <a:avLst/>
          </a:prstGeom>
          <a:noFill/>
        </p:spPr>
        <p:txBody>
          <a:bodyPr wrap="none" lIns="93269" tIns="46634" rIns="93269" bIns="46634">
            <a:spAutoFit/>
          </a:bodyPr>
          <a:lstStyle/>
          <a:p>
            <a:r>
              <a:rPr lang="en-US" sz="3300" dirty="0">
                <a:ln w="0"/>
                <a:solidFill>
                  <a:srgbClr val="FF0000"/>
                </a:solidFill>
                <a:effectLst>
                  <a:outerShdw blurRad="38100" dist="25400" dir="5400000" algn="ctr" rotWithShape="0">
                    <a:srgbClr val="6E747A">
                      <a:alpha val="43000"/>
                    </a:srgbClr>
                  </a:outerShdw>
                </a:effectLst>
              </a:rPr>
              <a:t>Files</a:t>
            </a:r>
          </a:p>
          <a:p>
            <a:endParaRPr lang="en-US" sz="3300" dirty="0">
              <a:ln w="0"/>
              <a:solidFill>
                <a:srgbClr val="FF0000"/>
              </a:solidFill>
              <a:effectLst>
                <a:outerShdw blurRad="38100" dist="25400" dir="5400000" algn="ctr" rotWithShape="0">
                  <a:srgbClr val="6E747A">
                    <a:alpha val="43000"/>
                  </a:srgbClr>
                </a:outerShdw>
              </a:effectLst>
            </a:endParaRPr>
          </a:p>
          <a:p>
            <a:r>
              <a:rPr lang="en-US" sz="3300" dirty="0">
                <a:ln w="0"/>
                <a:solidFill>
                  <a:srgbClr val="FF0000"/>
                </a:solidFill>
                <a:effectLst>
                  <a:outerShdw blurRad="38100" dist="25400" dir="5400000" algn="ctr" rotWithShape="0">
                    <a:srgbClr val="6E747A">
                      <a:alpha val="43000"/>
                    </a:srgbClr>
                  </a:outerShdw>
                </a:effectLst>
              </a:rPr>
              <a:t>URLs</a:t>
            </a:r>
          </a:p>
          <a:p>
            <a:endParaRPr lang="en-US" sz="3300" dirty="0">
              <a:ln w="0"/>
              <a:solidFill>
                <a:srgbClr val="FF0000"/>
              </a:solidFill>
              <a:effectLst>
                <a:outerShdw blurRad="38100" dist="25400" dir="5400000" algn="ctr" rotWithShape="0">
                  <a:srgbClr val="6E747A">
                    <a:alpha val="43000"/>
                  </a:srgbClr>
                </a:outerShdw>
              </a:effectLst>
            </a:endParaRPr>
          </a:p>
          <a:p>
            <a:r>
              <a:rPr lang="en-US" sz="3300" dirty="0">
                <a:ln w="0"/>
                <a:solidFill>
                  <a:srgbClr val="FF0000"/>
                </a:solidFill>
                <a:effectLst>
                  <a:outerShdw blurRad="38100" dist="25400" dir="5400000" algn="ctr" rotWithShape="0">
                    <a:srgbClr val="6E747A">
                      <a:alpha val="43000"/>
                    </a:srgbClr>
                  </a:outerShdw>
                </a:effectLst>
              </a:rPr>
              <a:t>Emails</a:t>
            </a:r>
          </a:p>
          <a:p>
            <a:endParaRPr lang="en-US" sz="3300" dirty="0">
              <a:ln w="0"/>
              <a:solidFill>
                <a:srgbClr val="FF0000"/>
              </a:solidFill>
              <a:effectLst>
                <a:outerShdw blurRad="38100" dist="25400" dir="5400000" algn="ctr" rotWithShape="0">
                  <a:srgbClr val="6E747A">
                    <a:alpha val="43000"/>
                  </a:srgbClr>
                </a:outerShdw>
              </a:effectLst>
            </a:endParaRPr>
          </a:p>
          <a:p>
            <a:r>
              <a:rPr lang="en-US" sz="3300" dirty="0" smtClean="0">
                <a:ln w="0"/>
                <a:solidFill>
                  <a:srgbClr val="FF0000"/>
                </a:solidFill>
                <a:effectLst>
                  <a:outerShdw blurRad="38100" dist="25400" dir="5400000" algn="ctr" rotWithShape="0">
                    <a:srgbClr val="6E747A">
                      <a:alpha val="43000"/>
                    </a:srgbClr>
                  </a:outerShdw>
                </a:effectLst>
              </a:rPr>
              <a:t>IPs, </a:t>
            </a:r>
            <a:r>
              <a:rPr lang="en-US" sz="3300" dirty="0" err="1" smtClean="0">
                <a:ln w="0"/>
                <a:solidFill>
                  <a:srgbClr val="FF0000"/>
                </a:solidFill>
                <a:effectLst>
                  <a:outerShdw blurRad="38100" dist="25400" dir="5400000" algn="ctr" rotWithShape="0">
                    <a:srgbClr val="6E747A">
                      <a:alpha val="43000"/>
                    </a:srgbClr>
                  </a:outerShdw>
                </a:effectLst>
              </a:rPr>
              <a:t>Netblocks</a:t>
            </a:r>
            <a:endParaRPr lang="en-US" sz="3300" dirty="0">
              <a:ln w="0"/>
              <a:solidFill>
                <a:srgbClr val="FF0000"/>
              </a:solidFill>
              <a:effectLst>
                <a:outerShdw blurRad="38100" dist="25400" dir="5400000" algn="ctr" rotWithShape="0">
                  <a:srgbClr val="6E747A">
                    <a:alpha val="43000"/>
                  </a:srgbClr>
                </a:outerShdw>
              </a:effectLst>
            </a:endParaRPr>
          </a:p>
          <a:p>
            <a:endParaRPr lang="en-US" sz="3300" dirty="0">
              <a:ln w="0"/>
              <a:solidFill>
                <a:srgbClr val="FF0000"/>
              </a:solidFill>
              <a:effectLst>
                <a:outerShdw blurRad="38100" dist="25400" dir="5400000" algn="ctr" rotWithShape="0">
                  <a:srgbClr val="6E747A">
                    <a:alpha val="43000"/>
                  </a:srgbClr>
                </a:outerShdw>
              </a:effectLst>
            </a:endParaRPr>
          </a:p>
          <a:p>
            <a:r>
              <a:rPr lang="en-US" sz="3300" dirty="0" smtClean="0">
                <a:ln w="0"/>
                <a:solidFill>
                  <a:srgbClr val="FF0000"/>
                </a:solidFill>
                <a:effectLst>
                  <a:outerShdw blurRad="38100" dist="25400" dir="5400000" algn="ctr" rotWithShape="0">
                    <a:srgbClr val="6E747A">
                      <a:alpha val="43000"/>
                    </a:srgbClr>
                  </a:outerShdw>
                </a:effectLst>
              </a:rPr>
              <a:t>DNS, ASN, BGP,</a:t>
            </a:r>
            <a:endParaRPr lang="en-US" sz="3300" dirty="0">
              <a:ln w="0"/>
              <a:solidFill>
                <a:srgbClr val="FF0000"/>
              </a:solidFill>
              <a:effectLst>
                <a:outerShdw blurRad="38100" dist="25400" dir="5400000" algn="ctr" rotWithShape="0">
                  <a:srgbClr val="6E747A">
                    <a:alpha val="43000"/>
                  </a:srgbClr>
                </a:outerShdw>
              </a:effectLst>
            </a:endParaRPr>
          </a:p>
          <a:p>
            <a:endParaRPr lang="en-US" sz="3300" dirty="0">
              <a:ln w="0"/>
              <a:solidFill>
                <a:srgbClr val="FF0000"/>
              </a:solidFill>
              <a:effectLst>
                <a:outerShdw blurRad="38100" dist="25400" dir="5400000" algn="ctr" rotWithShape="0">
                  <a:srgbClr val="6E747A">
                    <a:alpha val="43000"/>
                  </a:srgbClr>
                </a:outerShdw>
              </a:effectLst>
            </a:endParaRPr>
          </a:p>
          <a:p>
            <a:r>
              <a:rPr lang="en-US" sz="3300" dirty="0">
                <a:ln w="0"/>
                <a:solidFill>
                  <a:srgbClr val="FF0000"/>
                </a:solidFill>
                <a:effectLst>
                  <a:outerShdw blurRad="38100" dist="25400" dir="5400000" algn="ctr" rotWithShape="0">
                    <a:srgbClr val="6E747A">
                      <a:alpha val="43000"/>
                    </a:srgbClr>
                  </a:outerShdw>
                </a:effectLst>
              </a:rPr>
              <a:t>…</a:t>
            </a:r>
          </a:p>
        </p:txBody>
      </p:sp>
      <p:sp>
        <p:nvSpPr>
          <p:cNvPr id="5" name="Rectangle 4"/>
          <p:cNvSpPr/>
          <p:nvPr/>
        </p:nvSpPr>
        <p:spPr>
          <a:xfrm>
            <a:off x="10144684" y="736116"/>
            <a:ext cx="2250185" cy="6188155"/>
          </a:xfrm>
          <a:prstGeom prst="rect">
            <a:avLst/>
          </a:prstGeom>
          <a:noFill/>
        </p:spPr>
        <p:txBody>
          <a:bodyPr wrap="none" lIns="93269" tIns="46634" rIns="93269" bIns="46634">
            <a:spAutoFit/>
          </a:bodyPr>
          <a:lstStyle/>
          <a:p>
            <a:r>
              <a:rPr lang="en-US" sz="3300" dirty="0">
                <a:ln w="0"/>
                <a:solidFill>
                  <a:srgbClr val="FF0000"/>
                </a:solidFill>
                <a:effectLst>
                  <a:outerShdw blurRad="38100" dist="25400" dir="5400000" algn="ctr" rotWithShape="0">
                    <a:srgbClr val="6E747A">
                      <a:alpha val="43000"/>
                    </a:srgbClr>
                  </a:outerShdw>
                </a:effectLst>
              </a:rPr>
              <a:t>Email</a:t>
            </a:r>
          </a:p>
          <a:p>
            <a:r>
              <a:rPr lang="en-US" sz="3300" dirty="0">
                <a:ln w="0"/>
                <a:solidFill>
                  <a:srgbClr val="FF0000"/>
                </a:solidFill>
                <a:effectLst>
                  <a:outerShdw blurRad="38100" dist="25400" dir="5400000" algn="ctr" rotWithShape="0">
                    <a:srgbClr val="6E747A">
                      <a:alpha val="43000"/>
                    </a:srgbClr>
                  </a:outerShdw>
                </a:effectLst>
              </a:rPr>
              <a:t>Addresses</a:t>
            </a:r>
          </a:p>
          <a:p>
            <a:endParaRPr lang="en-US" sz="3300" dirty="0">
              <a:ln w="0"/>
              <a:solidFill>
                <a:srgbClr val="FF0000"/>
              </a:solidFill>
              <a:effectLst>
                <a:outerShdw blurRad="38100" dist="25400" dir="5400000" algn="ctr" rotWithShape="0">
                  <a:srgbClr val="6E747A">
                    <a:alpha val="43000"/>
                  </a:srgbClr>
                </a:outerShdw>
              </a:effectLst>
            </a:endParaRPr>
          </a:p>
          <a:p>
            <a:r>
              <a:rPr lang="en-US" sz="3300" dirty="0">
                <a:ln w="0"/>
                <a:solidFill>
                  <a:srgbClr val="FF0000"/>
                </a:solidFill>
                <a:effectLst>
                  <a:outerShdw blurRad="38100" dist="25400" dir="5400000" algn="ctr" rotWithShape="0">
                    <a:srgbClr val="6E747A">
                      <a:alpha val="43000"/>
                    </a:srgbClr>
                  </a:outerShdw>
                </a:effectLst>
              </a:rPr>
              <a:t>Aliases</a:t>
            </a:r>
          </a:p>
          <a:p>
            <a:endParaRPr lang="en-US" sz="3300" dirty="0">
              <a:ln w="0"/>
              <a:solidFill>
                <a:srgbClr val="FF0000"/>
              </a:solidFill>
              <a:effectLst>
                <a:outerShdw blurRad="38100" dist="25400" dir="5400000" algn="ctr" rotWithShape="0">
                  <a:srgbClr val="6E747A">
                    <a:alpha val="43000"/>
                  </a:srgbClr>
                </a:outerShdw>
              </a:effectLst>
            </a:endParaRPr>
          </a:p>
          <a:p>
            <a:r>
              <a:rPr lang="en-US" sz="3300" dirty="0">
                <a:ln w="0"/>
                <a:solidFill>
                  <a:srgbClr val="FF0000"/>
                </a:solidFill>
                <a:effectLst>
                  <a:outerShdw blurRad="38100" dist="25400" dir="5400000" algn="ctr" rotWithShape="0">
                    <a:srgbClr val="6E747A">
                      <a:alpha val="43000"/>
                    </a:srgbClr>
                  </a:outerShdw>
                </a:effectLst>
              </a:rPr>
              <a:t>Web forum</a:t>
            </a:r>
          </a:p>
          <a:p>
            <a:r>
              <a:rPr lang="en-US" sz="3300" dirty="0">
                <a:ln w="0"/>
                <a:solidFill>
                  <a:srgbClr val="FF0000"/>
                </a:solidFill>
                <a:effectLst>
                  <a:outerShdw blurRad="38100" dist="25400" dir="5400000" algn="ctr" rotWithShape="0">
                    <a:srgbClr val="6E747A">
                      <a:alpha val="43000"/>
                    </a:srgbClr>
                  </a:outerShdw>
                </a:effectLst>
              </a:rPr>
              <a:t>Accounts</a:t>
            </a:r>
          </a:p>
          <a:p>
            <a:endParaRPr lang="en-US" sz="3300" dirty="0">
              <a:ln w="0"/>
              <a:solidFill>
                <a:srgbClr val="FF0000"/>
              </a:solidFill>
              <a:effectLst>
                <a:outerShdw blurRad="38100" dist="25400" dir="5400000" algn="ctr" rotWithShape="0">
                  <a:srgbClr val="6E747A">
                    <a:alpha val="43000"/>
                  </a:srgbClr>
                </a:outerShdw>
              </a:effectLst>
            </a:endParaRPr>
          </a:p>
          <a:p>
            <a:r>
              <a:rPr lang="en-US" sz="3300" dirty="0">
                <a:ln w="0"/>
                <a:solidFill>
                  <a:srgbClr val="FF0000"/>
                </a:solidFill>
                <a:effectLst>
                  <a:outerShdw blurRad="38100" dist="25400" dir="5400000" algn="ctr" rotWithShape="0">
                    <a:srgbClr val="6E747A">
                      <a:alpha val="43000"/>
                    </a:srgbClr>
                  </a:outerShdw>
                </a:effectLst>
              </a:rPr>
              <a:t>Social</a:t>
            </a:r>
          </a:p>
          <a:p>
            <a:r>
              <a:rPr lang="en-US" sz="3300" dirty="0">
                <a:ln w="0"/>
                <a:solidFill>
                  <a:srgbClr val="FF0000"/>
                </a:solidFill>
                <a:effectLst>
                  <a:outerShdw blurRad="38100" dist="25400" dir="5400000" algn="ctr" rotWithShape="0">
                    <a:srgbClr val="6E747A">
                      <a:alpha val="43000"/>
                    </a:srgbClr>
                  </a:outerShdw>
                </a:effectLst>
              </a:rPr>
              <a:t>Network</a:t>
            </a:r>
          </a:p>
          <a:p>
            <a:r>
              <a:rPr lang="en-US" sz="3300" dirty="0">
                <a:ln w="0"/>
                <a:solidFill>
                  <a:srgbClr val="FF0000"/>
                </a:solidFill>
                <a:effectLst>
                  <a:outerShdw blurRad="38100" dist="25400" dir="5400000" algn="ctr" rotWithShape="0">
                    <a:srgbClr val="6E747A">
                      <a:alpha val="43000"/>
                    </a:srgbClr>
                  </a:outerShdw>
                </a:effectLst>
              </a:rPr>
              <a:t>Accounts</a:t>
            </a:r>
          </a:p>
          <a:p>
            <a:r>
              <a:rPr lang="en-US" sz="3300" dirty="0">
                <a:ln w="0"/>
                <a:solidFill>
                  <a:srgbClr val="FF0000"/>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34942134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 calcmode="lin" valueType="num">
                                      <p:cBhvr additive="base">
                                        <p:cTn id="37"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 calcmode="lin" valueType="num">
                                      <p:cBhvr additive="base">
                                        <p:cTn id="4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 calcmode="lin" valueType="num">
                                      <p:cBhvr additive="base">
                                        <p:cTn id="49"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 calcmode="lin" valueType="num">
                                      <p:cBhvr additive="base">
                                        <p:cTn id="5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 calcmode="lin" valueType="num">
                                      <p:cBhvr additive="base">
                                        <p:cTn id="61"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anim calcmode="lin" valueType="num">
                                      <p:cBhvr additive="base">
                                        <p:cTn id="67"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5">
                                            <p:txEl>
                                              <p:pRg st="8" end="8"/>
                                            </p:txEl>
                                          </p:spTgt>
                                        </p:tgtEl>
                                        <p:attrNameLst>
                                          <p:attrName>style.visibility</p:attrName>
                                        </p:attrNameLst>
                                      </p:cBhvr>
                                      <p:to>
                                        <p:strVal val="visible"/>
                                      </p:to>
                                    </p:set>
                                    <p:anim calcmode="lin" valueType="num">
                                      <p:cBhvr additive="base">
                                        <p:cTn id="73" dur="500" fill="hold"/>
                                        <p:tgtEl>
                                          <p:spTgt spid="5">
                                            <p:txEl>
                                              <p:pRg st="8" end="8"/>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5">
                                            <p:txEl>
                                              <p:pRg st="9" end="9"/>
                                            </p:txEl>
                                          </p:spTgt>
                                        </p:tgtEl>
                                        <p:attrNameLst>
                                          <p:attrName>style.visibility</p:attrName>
                                        </p:attrNameLst>
                                      </p:cBhvr>
                                      <p:to>
                                        <p:strVal val="visible"/>
                                      </p:to>
                                    </p:set>
                                    <p:anim calcmode="lin" valueType="num">
                                      <p:cBhvr additive="base">
                                        <p:cTn id="79"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5">
                                            <p:txEl>
                                              <p:pRg st="10" end="10"/>
                                            </p:txEl>
                                          </p:spTgt>
                                        </p:tgtEl>
                                        <p:attrNameLst>
                                          <p:attrName>style.visibility</p:attrName>
                                        </p:attrNameLst>
                                      </p:cBhvr>
                                      <p:to>
                                        <p:strVal val="visible"/>
                                      </p:to>
                                    </p:set>
                                    <p:anim calcmode="lin" valueType="num">
                                      <p:cBhvr additive="base">
                                        <p:cTn id="85" dur="500" fill="hold"/>
                                        <p:tgtEl>
                                          <p:spTgt spid="5">
                                            <p:txEl>
                                              <p:pRg st="10" end="1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5">
                                            <p:txEl>
                                              <p:pRg st="11" end="11"/>
                                            </p:txEl>
                                          </p:spTgt>
                                        </p:tgtEl>
                                        <p:attrNameLst>
                                          <p:attrName>style.visibility</p:attrName>
                                        </p:attrNameLst>
                                      </p:cBhvr>
                                      <p:to>
                                        <p:strVal val="visible"/>
                                      </p:to>
                                    </p:set>
                                    <p:anim calcmode="lin" valueType="num">
                                      <p:cBhvr additive="base">
                                        <p:cTn id="91" dur="500" fill="hold"/>
                                        <p:tgtEl>
                                          <p:spTgt spid="5">
                                            <p:txEl>
                                              <p:pRg st="11" end="1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5000"/>
          </a:blip>
          <a:stretch>
            <a:fillRect/>
          </a:stretch>
        </p:blipFill>
        <p:spPr>
          <a:xfrm>
            <a:off x="-56508" y="-53155"/>
            <a:ext cx="12549491" cy="7100835"/>
          </a:xfrm>
          <a:prstGeom prst="rect">
            <a:avLst/>
          </a:prstGeom>
        </p:spPr>
      </p:pic>
      <p:sp>
        <p:nvSpPr>
          <p:cNvPr id="6" name="Rectangle 5"/>
          <p:cNvSpPr/>
          <p:nvPr/>
        </p:nvSpPr>
        <p:spPr>
          <a:xfrm>
            <a:off x="-15607" y="1654933"/>
            <a:ext cx="12220838" cy="4326107"/>
          </a:xfrm>
          <a:prstGeom prst="rect">
            <a:avLst/>
          </a:prstGeom>
          <a:noFill/>
        </p:spPr>
        <p:txBody>
          <a:bodyPr wrap="none" lIns="93269" tIns="46634" rIns="93269" bIns="46634">
            <a:spAutoFit/>
          </a:bodyPr>
          <a:lstStyle/>
          <a:p>
            <a:pPr algn="ctr"/>
            <a:r>
              <a:rPr lang="en-US" sz="5500" b="1" dirty="0">
                <a:ln w="0"/>
                <a:solidFill>
                  <a:srgbClr val="FFFFFF"/>
                </a:solidFill>
                <a:effectLst>
                  <a:outerShdw blurRad="38100" dist="25400" dir="5400000" algn="ctr" rotWithShape="0">
                    <a:srgbClr val="6E747A">
                      <a:alpha val="43000"/>
                    </a:srgbClr>
                  </a:outerShdw>
                </a:effectLst>
              </a:rPr>
              <a:t>industry and community exchanges</a:t>
            </a:r>
          </a:p>
          <a:p>
            <a:pPr algn="ctr"/>
            <a:r>
              <a:rPr lang="en-US" sz="5500" b="1" dirty="0">
                <a:ln w="0"/>
                <a:solidFill>
                  <a:srgbClr val="FFFFFF"/>
                </a:solidFill>
                <a:effectLst>
                  <a:outerShdw blurRad="38100" dist="25400" dir="5400000" algn="ctr" rotWithShape="0">
                    <a:srgbClr val="6E747A">
                      <a:alpha val="43000"/>
                    </a:srgbClr>
                  </a:outerShdw>
                </a:effectLst>
              </a:rPr>
              <a:t>security mailing lists/forums</a:t>
            </a:r>
          </a:p>
          <a:p>
            <a:pPr algn="ctr"/>
            <a:r>
              <a:rPr lang="en-US" sz="5500" b="1" dirty="0">
                <a:ln w="0"/>
                <a:solidFill>
                  <a:srgbClr val="FFFFFF"/>
                </a:solidFill>
                <a:effectLst>
                  <a:outerShdw blurRad="38100" dist="25400" dir="5400000" algn="ctr" rotWithShape="0">
                    <a:srgbClr val="6E747A">
                      <a:alpha val="43000"/>
                    </a:srgbClr>
                  </a:outerShdw>
                </a:effectLst>
              </a:rPr>
              <a:t>free web services</a:t>
            </a:r>
          </a:p>
          <a:p>
            <a:pPr algn="ctr"/>
            <a:r>
              <a:rPr lang="en-US" sz="5500" b="1" dirty="0">
                <a:ln w="0"/>
                <a:solidFill>
                  <a:srgbClr val="FFFFFF"/>
                </a:solidFill>
                <a:effectLst>
                  <a:outerShdw blurRad="38100" dist="25400" dir="5400000" algn="ctr" rotWithShape="0">
                    <a:srgbClr val="6E747A">
                      <a:alpha val="43000"/>
                    </a:srgbClr>
                  </a:outerShdw>
                </a:effectLst>
              </a:rPr>
              <a:t>open source</a:t>
            </a:r>
          </a:p>
          <a:p>
            <a:pPr algn="ctr"/>
            <a:r>
              <a:rPr lang="en-US" sz="5500" b="1" dirty="0">
                <a:ln w="0"/>
                <a:solidFill>
                  <a:srgbClr val="FFFFFF"/>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2619208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2.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 xsi:nil="true"/>
    <Session_x0020_Code xmlns="e36bfbf9-5e42-489c-a259-4c54eb22cb57">DCIM-B374</Session_x0020_Code>
    <Presentation_x0020_Date xmlns="e36bfbf9-5e42-489c-a259-4c54eb22cb57">2014-05-15T00:00:00-05:00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4" ma:contentTypeDescription="" ma:contentTypeScope="" ma:versionID="efeefb7694abe0c79a474bd3a2625cb2">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fd7b0a58d9cd620cb6d262cd5cbd3c93"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dcmitype/"/>
    <ds:schemaRef ds:uri="http://www.w3.org/XML/1998/namespace"/>
    <ds:schemaRef ds:uri="http://purl.org/dc/terms/"/>
    <ds:schemaRef ds:uri="230e9df3-be65-4c73-a93b-d1236ebd677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e36bfbf9-5e42-489c-a259-4c54eb22cb57"/>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5D89E042-4A0F-4D22-AC9C-BB5B833EE5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5037</TotalTime>
  <Words>1684</Words>
  <Application>Microsoft Office PowerPoint</Application>
  <PresentationFormat>Custom</PresentationFormat>
  <Paragraphs>352</Paragraphs>
  <Slides>43</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Calibri</vt:lpstr>
      <vt:lpstr>Consolas</vt:lpstr>
      <vt:lpstr>Segoe UI</vt:lpstr>
      <vt:lpstr>Segoe UI Light</vt:lpstr>
      <vt:lpstr>Wingdings</vt:lpstr>
      <vt:lpstr>TechEd 2014 Dk Blue</vt:lpstr>
      <vt:lpstr>TechEd_2013_Template_16x9</vt:lpstr>
      <vt:lpstr>PowerPoint Presentation</vt:lpstr>
      <vt:lpstr>Fighting Evil with Good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Complete an evaluation and enter to win!</vt:lpstr>
      <vt:lpstr>Evaluate this session</vt:lpstr>
      <vt:lpstr>PowerPoint Presentation</vt:lpstr>
    </vt:vector>
  </TitlesOfParts>
  <Manager>&lt;Speech writer name goes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Fighting Evil with Good</dc:title>
  <dc:subject>TechEd 2014</dc:subject>
  <dc:creator>&lt;Speaker name goes here&gt;</dc:creator>
  <cp:keywords/>
  <dc:description>Template: Jordan Cayabyab, Artitudes Design
Formatting: 
Audience Type:</dc:description>
  <cp:lastModifiedBy>Jeremy Jenkins</cp:lastModifiedBy>
  <cp:revision>445</cp:revision>
  <dcterms:created xsi:type="dcterms:W3CDTF">2013-10-21T21:40:33Z</dcterms:created>
  <dcterms:modified xsi:type="dcterms:W3CDTF">2014-05-19T16:10:17Z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