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71"/>
  </p:notesMasterIdLst>
  <p:handoutMasterIdLst>
    <p:handoutMasterId r:id="rId72"/>
  </p:handoutMasterIdLst>
  <p:sldIdLst>
    <p:sldId id="1381" r:id="rId5"/>
    <p:sldId id="1412" r:id="rId6"/>
    <p:sldId id="1453" r:id="rId7"/>
    <p:sldId id="1454" r:id="rId8"/>
    <p:sldId id="1539" r:id="rId9"/>
    <p:sldId id="1455" r:id="rId10"/>
    <p:sldId id="1457" r:id="rId11"/>
    <p:sldId id="1540" r:id="rId12"/>
    <p:sldId id="1467" r:id="rId13"/>
    <p:sldId id="1468" r:id="rId14"/>
    <p:sldId id="1469" r:id="rId15"/>
    <p:sldId id="1470" r:id="rId16"/>
    <p:sldId id="1472" r:id="rId17"/>
    <p:sldId id="1473" r:id="rId18"/>
    <p:sldId id="1474" r:id="rId19"/>
    <p:sldId id="1475" r:id="rId20"/>
    <p:sldId id="1476" r:id="rId21"/>
    <p:sldId id="1477" r:id="rId22"/>
    <p:sldId id="1478" r:id="rId23"/>
    <p:sldId id="1481" r:id="rId24"/>
    <p:sldId id="1484" r:id="rId25"/>
    <p:sldId id="1486" r:id="rId26"/>
    <p:sldId id="1487" r:id="rId27"/>
    <p:sldId id="1488" r:id="rId28"/>
    <p:sldId id="1489" r:id="rId29"/>
    <p:sldId id="1543" r:id="rId30"/>
    <p:sldId id="1546" r:id="rId31"/>
    <p:sldId id="1491" r:id="rId32"/>
    <p:sldId id="1492" r:id="rId33"/>
    <p:sldId id="1493" r:id="rId34"/>
    <p:sldId id="1495" r:id="rId35"/>
    <p:sldId id="1485" r:id="rId36"/>
    <p:sldId id="1496" r:id="rId37"/>
    <p:sldId id="1497" r:id="rId38"/>
    <p:sldId id="1498" r:id="rId39"/>
    <p:sldId id="1499" r:id="rId40"/>
    <p:sldId id="1500" r:id="rId41"/>
    <p:sldId id="1541" r:id="rId42"/>
    <p:sldId id="1501" r:id="rId43"/>
    <p:sldId id="1504" r:id="rId44"/>
    <p:sldId id="1508" r:id="rId45"/>
    <p:sldId id="1503" r:id="rId46"/>
    <p:sldId id="1544" r:id="rId47"/>
    <p:sldId id="1542" r:id="rId48"/>
    <p:sldId id="1545" r:id="rId49"/>
    <p:sldId id="1509" r:id="rId50"/>
    <p:sldId id="1510" r:id="rId51"/>
    <p:sldId id="1511" r:id="rId52"/>
    <p:sldId id="1512" r:id="rId53"/>
    <p:sldId id="1513" r:id="rId54"/>
    <p:sldId id="1514" r:id="rId55"/>
    <p:sldId id="1525" r:id="rId56"/>
    <p:sldId id="1526" r:id="rId57"/>
    <p:sldId id="1527" r:id="rId58"/>
    <p:sldId id="1528" r:id="rId59"/>
    <p:sldId id="1529" r:id="rId60"/>
    <p:sldId id="1533" r:id="rId61"/>
    <p:sldId id="1534" r:id="rId62"/>
    <p:sldId id="1535" r:id="rId63"/>
    <p:sldId id="1536" r:id="rId64"/>
    <p:sldId id="1537" r:id="rId65"/>
    <p:sldId id="1538" r:id="rId66"/>
    <p:sldId id="1416" r:id="rId67"/>
    <p:sldId id="1417" r:id="rId68"/>
    <p:sldId id="1414" r:id="rId69"/>
    <p:sldId id="1132" r:id="rId7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1381"/>
          </p14:sldIdLst>
        </p14:section>
        <p14:section name="Template Layouts" id="{FF377351-AA58-4A42-A64C-48719B975E8A}">
          <p14:sldIdLst>
            <p14:sldId id="1412"/>
            <p14:sldId id="1453"/>
            <p14:sldId id="1454"/>
            <p14:sldId id="1539"/>
            <p14:sldId id="1455"/>
            <p14:sldId id="1457"/>
            <p14:sldId id="1540"/>
            <p14:sldId id="1467"/>
            <p14:sldId id="1468"/>
            <p14:sldId id="1469"/>
            <p14:sldId id="1470"/>
            <p14:sldId id="1472"/>
            <p14:sldId id="1473"/>
            <p14:sldId id="1474"/>
            <p14:sldId id="1475"/>
            <p14:sldId id="1476"/>
            <p14:sldId id="1477"/>
            <p14:sldId id="1478"/>
            <p14:sldId id="1481"/>
            <p14:sldId id="1484"/>
            <p14:sldId id="1486"/>
            <p14:sldId id="1487"/>
            <p14:sldId id="1488"/>
            <p14:sldId id="1489"/>
            <p14:sldId id="1543"/>
            <p14:sldId id="1546"/>
            <p14:sldId id="1491"/>
            <p14:sldId id="1492"/>
            <p14:sldId id="1493"/>
            <p14:sldId id="1495"/>
            <p14:sldId id="1485"/>
            <p14:sldId id="1496"/>
            <p14:sldId id="1497"/>
            <p14:sldId id="1498"/>
            <p14:sldId id="1499"/>
            <p14:sldId id="1500"/>
            <p14:sldId id="1541"/>
            <p14:sldId id="1501"/>
            <p14:sldId id="1504"/>
            <p14:sldId id="1508"/>
            <p14:sldId id="1503"/>
            <p14:sldId id="1544"/>
            <p14:sldId id="1542"/>
            <p14:sldId id="1545"/>
            <p14:sldId id="1509"/>
            <p14:sldId id="1510"/>
            <p14:sldId id="1511"/>
            <p14:sldId id="1512"/>
            <p14:sldId id="1513"/>
            <p14:sldId id="1514"/>
            <p14:sldId id="1525"/>
            <p14:sldId id="1526"/>
            <p14:sldId id="1527"/>
            <p14:sldId id="1528"/>
            <p14:sldId id="1529"/>
            <p14:sldId id="1533"/>
            <p14:sldId id="1534"/>
            <p14:sldId id="1535"/>
            <p14:sldId id="1536"/>
            <p14:sldId id="1537"/>
            <p14:sldId id="1538"/>
            <p14:sldId id="1416"/>
            <p14:sldId id="1417"/>
            <p14:sldId id="1414"/>
            <p14:sldId id="1132"/>
          </p14:sldIdLst>
        </p14:section>
        <p14:section name="Guidelines: Font and Colors" id="{25721397-5FAB-4C6D-A6C0-0EC58D7FA1A0}">
          <p14:sldIdLst/>
        </p14:section>
        <p14:section name="Charts &amp; Tables" id="{906157E2-ED63-4193-899E-DAE02ED3C56D}">
          <p14:sldIdLst/>
        </p14:section>
        <p14:section name="Section Headers &amp; Other Text Layouts" id="{873DF4F1-08B2-453E-B1FE-2094C15BBFA1}">
          <p14:sldIdLst/>
        </p14:section>
        <p14:section name="Required TechEd Slides" id="{26AC01F7-B32B-44E9-BE5B-D21B17F99D23}">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84" y="174"/>
      </p:cViewPr>
      <p:guideLst/>
    </p:cSldViewPr>
  </p:slideViewPr>
  <p:outlineViewPr>
    <p:cViewPr>
      <p:scale>
        <a:sx n="33" d="100"/>
        <a:sy n="33" d="100"/>
      </p:scale>
      <p:origin x="0" y="-2862"/>
    </p:cViewPr>
  </p:outlineViewPr>
  <p:notesTextViewPr>
    <p:cViewPr>
      <p:scale>
        <a:sx n="3" d="2"/>
        <a:sy n="3" d="2"/>
      </p:scale>
      <p:origin x="0" y="0"/>
    </p:cViewPr>
  </p:notesTextViewPr>
  <p:sorterViewPr>
    <p:cViewPr varScale="1">
      <p:scale>
        <a:sx n="1" d="1"/>
        <a:sy n="1" d="1"/>
      </p:scale>
      <p:origin x="0" y="-171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5/14/2014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5/14/2014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2253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12</a:t>
            </a:fld>
            <a:endParaRPr lang="en-US"/>
          </a:p>
        </p:txBody>
      </p:sp>
    </p:spTree>
    <p:extLst>
      <p:ext uri="{BB962C8B-B14F-4D97-AF65-F5344CB8AC3E}">
        <p14:creationId xmlns:p14="http://schemas.microsoft.com/office/powerpoint/2010/main" val="2561958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14</a:t>
            </a:fld>
            <a:endParaRPr lang="en-US" dirty="0"/>
          </a:p>
        </p:txBody>
      </p:sp>
    </p:spTree>
    <p:extLst>
      <p:ext uri="{BB962C8B-B14F-4D97-AF65-F5344CB8AC3E}">
        <p14:creationId xmlns:p14="http://schemas.microsoft.com/office/powerpoint/2010/main" val="2043046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17</a:t>
            </a:fld>
            <a:endParaRPr lang="en-US" dirty="0"/>
          </a:p>
        </p:txBody>
      </p:sp>
    </p:spTree>
    <p:extLst>
      <p:ext uri="{BB962C8B-B14F-4D97-AF65-F5344CB8AC3E}">
        <p14:creationId xmlns:p14="http://schemas.microsoft.com/office/powerpoint/2010/main" val="3485767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33059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19</a:t>
            </a:fld>
            <a:endParaRPr lang="en-US"/>
          </a:p>
        </p:txBody>
      </p:sp>
    </p:spTree>
    <p:extLst>
      <p:ext uri="{BB962C8B-B14F-4D97-AF65-F5344CB8AC3E}">
        <p14:creationId xmlns:p14="http://schemas.microsoft.com/office/powerpoint/2010/main" val="3862742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3565464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22</a:t>
            </a:fld>
            <a:endParaRPr lang="en-US" dirty="0"/>
          </a:p>
        </p:txBody>
      </p:sp>
    </p:spTree>
    <p:extLst>
      <p:ext uri="{BB962C8B-B14F-4D97-AF65-F5344CB8AC3E}">
        <p14:creationId xmlns:p14="http://schemas.microsoft.com/office/powerpoint/2010/main" val="155401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754627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FE5DE-43B9-4F95-A480-A3163F3A59D6}" type="slidenum">
              <a:rPr lang="en-US" smtClean="0"/>
              <a:t>32</a:t>
            </a:fld>
            <a:endParaRPr lang="en-US" dirty="0"/>
          </a:p>
        </p:txBody>
      </p:sp>
    </p:spTree>
    <p:extLst>
      <p:ext uri="{BB962C8B-B14F-4D97-AF65-F5344CB8AC3E}">
        <p14:creationId xmlns:p14="http://schemas.microsoft.com/office/powerpoint/2010/main" val="42273530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33</a:t>
            </a:fld>
            <a:endParaRPr lang="en-US"/>
          </a:p>
        </p:txBody>
      </p:sp>
    </p:spTree>
    <p:extLst>
      <p:ext uri="{BB962C8B-B14F-4D97-AF65-F5344CB8AC3E}">
        <p14:creationId xmlns:p14="http://schemas.microsoft.com/office/powerpoint/2010/main" val="2017129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193018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378592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35</a:t>
            </a:fld>
            <a:endParaRPr lang="en-US"/>
          </a:p>
        </p:txBody>
      </p:sp>
    </p:spTree>
    <p:extLst>
      <p:ext uri="{BB962C8B-B14F-4D97-AF65-F5344CB8AC3E}">
        <p14:creationId xmlns:p14="http://schemas.microsoft.com/office/powerpoint/2010/main" val="5841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20215397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42244948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5/14/2014 6:43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38906543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5/14/2014 6:43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Tree>
    <p:extLst>
      <p:ext uri="{BB962C8B-B14F-4D97-AF65-F5344CB8AC3E}">
        <p14:creationId xmlns:p14="http://schemas.microsoft.com/office/powerpoint/2010/main" val="307869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A47767E-7CF7-4474-983E-B81EE5F9963A}" type="datetime1">
              <a:rPr lang="en-US" smtClean="0">
                <a:solidFill>
                  <a:prstClr val="black"/>
                </a:solidFill>
              </a:rPr>
              <a:p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860497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63</a:t>
            </a:fld>
            <a:endParaRPr lang="en-US" dirty="0"/>
          </a:p>
        </p:txBody>
      </p:sp>
    </p:spTree>
    <p:extLst>
      <p:ext uri="{BB962C8B-B14F-4D97-AF65-F5344CB8AC3E}">
        <p14:creationId xmlns:p14="http://schemas.microsoft.com/office/powerpoint/2010/main" val="667063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64</a:t>
            </a:fld>
            <a:endParaRPr lang="en-US" dirty="0"/>
          </a:p>
        </p:txBody>
      </p:sp>
    </p:spTree>
    <p:extLst>
      <p:ext uri="{BB962C8B-B14F-4D97-AF65-F5344CB8AC3E}">
        <p14:creationId xmlns:p14="http://schemas.microsoft.com/office/powerpoint/2010/main" val="4160098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5/14/2014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65</a:t>
            </a:fld>
            <a:endParaRPr lang="en-US" dirty="0"/>
          </a:p>
        </p:txBody>
      </p:sp>
    </p:spTree>
    <p:extLst>
      <p:ext uri="{BB962C8B-B14F-4D97-AF65-F5344CB8AC3E}">
        <p14:creationId xmlns:p14="http://schemas.microsoft.com/office/powerpoint/2010/main" val="3332691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7DD67F-FF99-4ADB-AFE3-AFC4362E995D}" type="slidenum">
              <a:rPr lang="en-US" smtClean="0"/>
              <a:t>3</a:t>
            </a:fld>
            <a:endParaRPr lang="en-US"/>
          </a:p>
        </p:txBody>
      </p:sp>
    </p:spTree>
    <p:extLst>
      <p:ext uri="{BB962C8B-B14F-4D97-AF65-F5344CB8AC3E}">
        <p14:creationId xmlns:p14="http://schemas.microsoft.com/office/powerpoint/2010/main" val="93503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5/14/2014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75452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6BC32A-D626-4547-94C7-09CBFC16BCAA}" type="slidenum">
              <a:rPr lang="en-US" smtClean="0"/>
              <a:t>4</a:t>
            </a:fld>
            <a:endParaRPr lang="en-US"/>
          </a:p>
        </p:txBody>
      </p:sp>
    </p:spTree>
    <p:extLst>
      <p:ext uri="{BB962C8B-B14F-4D97-AF65-F5344CB8AC3E}">
        <p14:creationId xmlns:p14="http://schemas.microsoft.com/office/powerpoint/2010/main" val="1731316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DF778C-5EEC-4E32-AA07-C2620CD1D5EB}" type="slidenum">
              <a:rPr lang="en-US" smtClean="0"/>
              <a:t>5</a:t>
            </a:fld>
            <a:endParaRPr lang="en-US" dirty="0"/>
          </a:p>
        </p:txBody>
      </p:sp>
    </p:spTree>
    <p:extLst>
      <p:ext uri="{BB962C8B-B14F-4D97-AF65-F5344CB8AC3E}">
        <p14:creationId xmlns:p14="http://schemas.microsoft.com/office/powerpoint/2010/main" val="1462013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eaLnBrk="1" hangingPunct="1"/>
            <a:endParaRPr lang="en-US" dirty="0"/>
          </a:p>
        </p:txBody>
      </p:sp>
      <p:sp>
        <p:nvSpPr>
          <p:cNvPr id="77828" name="Slide Number Placeholder 3"/>
          <p:cNvSpPr txBox="1">
            <a:spLocks noGrp="1"/>
          </p:cNvSpPr>
          <p:nvPr/>
        </p:nvSpPr>
        <p:spPr bwMode="auto">
          <a:xfrm>
            <a:off x="3970938" y="8976836"/>
            <a:ext cx="3037840" cy="472890"/>
          </a:xfrm>
          <a:prstGeom prst="rect">
            <a:avLst/>
          </a:prstGeom>
          <a:noFill/>
          <a:ln w="9525">
            <a:noFill/>
            <a:miter lim="800000"/>
            <a:headEnd/>
            <a:tailEnd/>
          </a:ln>
        </p:spPr>
        <p:txBody>
          <a:bodyPr lIns="93177" tIns="46589" rIns="93177" bIns="46589" anchor="b"/>
          <a:lstStyle/>
          <a:p>
            <a:pPr algn="r"/>
            <a:fld id="{6CA9562A-F59F-48D5-8ABC-6448274787C5}" type="slidenum">
              <a:rPr lang="en-US" sz="1200">
                <a:solidFill>
                  <a:srgbClr val="000000"/>
                </a:solidFill>
                <a:latin typeface="Arial" pitchFamily="34" charset="0"/>
              </a:rPr>
              <a:pPr algn="r"/>
              <a:t>6</a:t>
            </a:fld>
            <a:endParaRPr lang="en-US" sz="1200" dirty="0">
              <a:solidFill>
                <a:srgbClr val="000000"/>
              </a:solidFill>
              <a:latin typeface="Arial" pitchFamily="34" charset="0"/>
            </a:endParaRPr>
          </a:p>
        </p:txBody>
      </p:sp>
    </p:spTree>
    <p:extLst>
      <p:ext uri="{BB962C8B-B14F-4D97-AF65-F5344CB8AC3E}">
        <p14:creationId xmlns:p14="http://schemas.microsoft.com/office/powerpoint/2010/main" val="3826595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FE5DE-43B9-4F95-A480-A3163F3A59D6}" type="slidenum">
              <a:rPr lang="en-US" smtClean="0"/>
              <a:t>7</a:t>
            </a:fld>
            <a:endParaRPr lang="en-US" dirty="0"/>
          </a:p>
        </p:txBody>
      </p:sp>
    </p:spTree>
    <p:extLst>
      <p:ext uri="{BB962C8B-B14F-4D97-AF65-F5344CB8AC3E}">
        <p14:creationId xmlns:p14="http://schemas.microsoft.com/office/powerpoint/2010/main" val="945921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6BC32A-D626-4547-94C7-09CBFC16BCAA}" type="slidenum">
              <a:rPr lang="en-US" smtClean="0"/>
              <a:t>9</a:t>
            </a:fld>
            <a:endParaRPr lang="en-US"/>
          </a:p>
        </p:txBody>
      </p:sp>
    </p:spTree>
    <p:extLst>
      <p:ext uri="{BB962C8B-B14F-4D97-AF65-F5344CB8AC3E}">
        <p14:creationId xmlns:p14="http://schemas.microsoft.com/office/powerpoint/2010/main" val="3746603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1858667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231311" y="6450506"/>
            <a:ext cx="1245920" cy="155434"/>
          </a:xfrm>
          <a:prstGeom prst="rect">
            <a:avLst/>
          </a:prstGeom>
        </p:spPr>
        <p:txBody>
          <a:bodyPr lIns="121725" tIns="60862" rIns="121725" bIns="60862"/>
          <a:lstStyle>
            <a:lvl1pPr>
              <a:defRPr/>
            </a:lvl1pPr>
          </a:lstStyle>
          <a:p>
            <a:fld id="{C67D9213-28D9-4D4A-B805-BDA1844BF6B3}" type="datetimeFigureOut">
              <a:rPr lang="en-US" smtClean="0"/>
              <a:t>5/14/2014</a:t>
            </a:fld>
            <a:endParaRPr lang="en-US"/>
          </a:p>
        </p:txBody>
      </p:sp>
      <p:sp>
        <p:nvSpPr>
          <p:cNvPr id="5" name="Footer Placeholder 4"/>
          <p:cNvSpPr>
            <a:spLocks noGrp="1"/>
          </p:cNvSpPr>
          <p:nvPr>
            <p:ph type="ftr" sz="quarter" idx="11"/>
          </p:nvPr>
        </p:nvSpPr>
        <p:spPr>
          <a:xfrm>
            <a:off x="626614" y="6590286"/>
            <a:ext cx="1850618" cy="131135"/>
          </a:xfrm>
          <a:prstGeom prst="rect">
            <a:avLst/>
          </a:prstGeom>
        </p:spPr>
        <p:txBody>
          <a:bodyPr lIns="121725" tIns="60862" rIns="121725" bIns="60862"/>
          <a:lstStyle>
            <a:lvl1pPr>
              <a:defRPr/>
            </a:lvl1pPr>
          </a:lstStyle>
          <a:p>
            <a:endParaRPr lang="en-US"/>
          </a:p>
        </p:txBody>
      </p:sp>
      <p:sp>
        <p:nvSpPr>
          <p:cNvPr id="6" name="Slide Number Placeholder 5"/>
          <p:cNvSpPr>
            <a:spLocks noGrp="1"/>
          </p:cNvSpPr>
          <p:nvPr>
            <p:ph type="sldNum" sz="quarter" idx="12"/>
          </p:nvPr>
        </p:nvSpPr>
        <p:spPr>
          <a:xfrm>
            <a:off x="626613" y="6450508"/>
            <a:ext cx="526777" cy="141256"/>
          </a:xfrm>
          <a:prstGeom prst="rect">
            <a:avLst/>
          </a:prstGeom>
        </p:spPr>
        <p:txBody>
          <a:bodyPr/>
          <a:lstStyle>
            <a:lvl1pPr>
              <a:defRPr/>
            </a:lvl1pPr>
          </a:lstStyle>
          <a:p>
            <a:fld id="{12410D97-DE8C-49BB-92FD-94D47C5C8A50}" type="slidenum">
              <a:rPr lang="en-US" smtClean="0"/>
              <a:t>‹#›</a:t>
            </a:fld>
            <a:endParaRPr lang="en-US"/>
          </a:p>
        </p:txBody>
      </p:sp>
    </p:spTree>
    <p:extLst>
      <p:ext uri="{BB962C8B-B14F-4D97-AF65-F5344CB8AC3E}">
        <p14:creationId xmlns:p14="http://schemas.microsoft.com/office/powerpoint/2010/main" val="2740816704"/>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29661" y="1476622"/>
            <a:ext cx="5597872" cy="1957715"/>
          </a:xfrm>
        </p:spPr>
        <p:txBody>
          <a:bodyPr/>
          <a:lstStyle>
            <a:lvl1pPr marL="345860" indent="-345860">
              <a:lnSpc>
                <a:spcPct val="90000"/>
              </a:lnSpc>
              <a:defRPr sz="2850"/>
            </a:lvl1pPr>
            <a:lvl2pPr marL="684993" indent="-331056">
              <a:lnSpc>
                <a:spcPct val="90000"/>
              </a:lnSpc>
              <a:defRPr sz="2443"/>
            </a:lvl2pPr>
            <a:lvl3pPr marL="970295" indent="-293375">
              <a:lnSpc>
                <a:spcPct val="90000"/>
              </a:lnSpc>
              <a:defRPr sz="2036"/>
            </a:lvl3pPr>
            <a:lvl4pPr marL="1248868" indent="-278573">
              <a:lnSpc>
                <a:spcPct val="90000"/>
              </a:lnSpc>
              <a:defRPr sz="1832"/>
            </a:lvl4pPr>
            <a:lvl5pPr marL="1542244" indent="-285301">
              <a:lnSpc>
                <a:spcPct val="90000"/>
              </a:lnSpc>
              <a:defRPr sz="1832"/>
            </a:lvl5pPr>
            <a:lvl6pPr>
              <a:defRPr sz="1832"/>
            </a:lvl6pPr>
            <a:lvl7pPr>
              <a:defRPr sz="1832"/>
            </a:lvl7pPr>
            <a:lvl8pPr>
              <a:defRPr sz="1832"/>
            </a:lvl8pPr>
            <a:lvl9pPr>
              <a:defRPr sz="18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4" y="1476622"/>
            <a:ext cx="5597872" cy="1957715"/>
          </a:xfrm>
        </p:spPr>
        <p:txBody>
          <a:bodyPr/>
          <a:lstStyle>
            <a:lvl1pPr marL="353935" indent="-353935">
              <a:lnSpc>
                <a:spcPct val="90000"/>
              </a:lnSpc>
              <a:defRPr sz="2850"/>
            </a:lvl1pPr>
            <a:lvl2pPr marL="684993" indent="-345860">
              <a:lnSpc>
                <a:spcPct val="90000"/>
              </a:lnSpc>
              <a:defRPr sz="2443"/>
            </a:lvl2pPr>
            <a:lvl3pPr marL="978370" indent="-308181">
              <a:lnSpc>
                <a:spcPct val="90000"/>
              </a:lnSpc>
              <a:defRPr sz="2036"/>
            </a:lvl3pPr>
            <a:lvl4pPr marL="1248868" indent="-270499">
              <a:lnSpc>
                <a:spcPct val="90000"/>
              </a:lnSpc>
              <a:defRPr sz="1832"/>
            </a:lvl4pPr>
            <a:lvl5pPr marL="1542244" indent="-278573">
              <a:lnSpc>
                <a:spcPct val="90000"/>
              </a:lnSpc>
              <a:defRPr sz="1832"/>
            </a:lvl5pPr>
            <a:lvl6pPr>
              <a:defRPr sz="1832"/>
            </a:lvl6pPr>
            <a:lvl7pPr>
              <a:defRPr sz="1832"/>
            </a:lvl7pPr>
            <a:lvl8pPr>
              <a:defRPr sz="1832"/>
            </a:lvl8pPr>
            <a:lvl9pPr>
              <a:defRPr sz="1832"/>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239765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 id="2147484281" r:id="rId32"/>
    <p:sldLayoutId id="214748428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3.xml"/><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hyperlink" Target="http://workinghardinit.wordpress.com/2014/01/13/how-to-monitor-storage-qos-minimum-iops-and-identify-the-virtual-hardidsk-in-windows-server-2012-r2-hyper-v/"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8.emf"/><Relationship Id="rId1" Type="http://schemas.openxmlformats.org/officeDocument/2006/relationships/slideLayout" Target="../slideLayouts/slideLayout13.xml"/><Relationship Id="rId5" Type="http://schemas.openxmlformats.org/officeDocument/2006/relationships/image" Target="../media/image16.emf"/><Relationship Id="rId4" Type="http://schemas.openxmlformats.org/officeDocument/2006/relationships/image" Target="../media/image15.emf"/></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7.emf"/></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hyperlink" Target="http://windowsservercatalog.com/" TargetMode="Externa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6.xml"/><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jpeg"/><Relationship Id="rId3" Type="http://schemas.openxmlformats.org/officeDocument/2006/relationships/image" Target="../media/image37.png"/><Relationship Id="rId7" Type="http://schemas.openxmlformats.org/officeDocument/2006/relationships/hyperlink" Target="http://www.cisco.com/" TargetMode="External"/><Relationship Id="rId12" Type="http://schemas.openxmlformats.org/officeDocument/2006/relationships/image" Target="../media/image45.jpg"/><Relationship Id="rId17" Type="http://schemas.openxmlformats.org/officeDocument/2006/relationships/image" Target="../media/image49.png"/><Relationship Id="rId2" Type="http://schemas.openxmlformats.org/officeDocument/2006/relationships/notesSlide" Target="../notesSlides/notesSlide26.xml"/><Relationship Id="rId16" Type="http://schemas.openxmlformats.org/officeDocument/2006/relationships/image" Target="../media/image48.jpg"/><Relationship Id="rId1" Type="http://schemas.openxmlformats.org/officeDocument/2006/relationships/slideLayout" Target="../slideLayouts/slideLayout19.xml"/><Relationship Id="rId6" Type="http://schemas.openxmlformats.org/officeDocument/2006/relationships/image" Target="../media/image40.jpg"/><Relationship Id="rId11" Type="http://schemas.openxmlformats.org/officeDocument/2006/relationships/image" Target="../media/image44.jpeg"/><Relationship Id="rId5" Type="http://schemas.openxmlformats.org/officeDocument/2006/relationships/image" Target="../media/image39.jpg"/><Relationship Id="rId15" Type="http://schemas.openxmlformats.org/officeDocument/2006/relationships/image" Target="../media/image47.png"/><Relationship Id="rId10" Type="http://schemas.openxmlformats.org/officeDocument/2006/relationships/image" Target="../media/image43.tiff"/><Relationship Id="rId4" Type="http://schemas.openxmlformats.org/officeDocument/2006/relationships/image" Target="../media/image38.jpg"/><Relationship Id="rId9" Type="http://schemas.openxmlformats.org/officeDocument/2006/relationships/image" Target="../media/image42.gif"/><Relationship Id="rId14" Type="http://schemas.openxmlformats.org/officeDocument/2006/relationships/hyperlink" Target="http://www.ironnetworks.com/"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19.xml"/><Relationship Id="rId4" Type="http://schemas.openxmlformats.org/officeDocument/2006/relationships/image" Target="../media/image55.png"/></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441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Feedback</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Datacenter licensing is great, activation is a challenge</a:t>
            </a:r>
            <a:endParaRPr lang="en-US" sz="204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Thanks for not implementing a </a:t>
              </a:r>
              <a:r>
                <a:rPr lang="en-US" sz="1628" dirty="0" smtClean="0">
                  <a:solidFill>
                    <a:schemeClr val="bg1">
                      <a:alpha val="99000"/>
                    </a:schemeClr>
                  </a:solidFill>
                  <a:latin typeface="Segoe UI" pitchFamily="34" charset="0"/>
                  <a:ea typeface="Segoe UI" pitchFamily="34" charset="0"/>
                  <a:cs typeface="Segoe UI" pitchFamily="34" charset="0"/>
                </a:rPr>
                <a:t>memory tax</a:t>
              </a:r>
              <a:endParaRPr lang="en-US" sz="1628" dirty="0">
                <a:solidFill>
                  <a:schemeClr val="bg1">
                    <a:alpha val="99000"/>
                  </a:schemeClr>
                </a:solidFill>
                <a:latin typeface="Segoe UI" pitchFamily="34" charset="0"/>
                <a:ea typeface="Segoe UI" pitchFamily="34" charset="0"/>
                <a:cs typeface="Segoe UI" pitchFamily="34" charset="0"/>
              </a:endParaRP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PXE </a:t>
            </a:r>
            <a:r>
              <a:rPr lang="en-US" sz="2856" dirty="0" smtClean="0">
                <a:solidFill>
                  <a:schemeClr val="tx1">
                    <a:lumMod val="20000"/>
                    <a:lumOff val="80000"/>
                    <a:alpha val="99000"/>
                  </a:schemeClr>
                </a:solidFill>
                <a:latin typeface="Segoe UI" pitchFamily="34" charset="0"/>
                <a:ea typeface="Segoe UI" pitchFamily="34" charset="0"/>
                <a:cs typeface="Segoe UI" pitchFamily="34" charset="0"/>
              </a:rPr>
              <a:t>Boot/OS Deployment</a:t>
            </a:r>
            <a:endParaRPr lang="en-US" sz="2856"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The Emulated NIC works, but it’s another thing to manage</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WS2012 Storage investments are great, more please…</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Maximize your investment</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0" dirty="0">
                <a:solidFill>
                  <a:schemeClr val="tx1">
                    <a:alpha val="99000"/>
                  </a:schemeClr>
                </a:solidFill>
                <a:latin typeface="Segoe UI" pitchFamily="34" charset="0"/>
                <a:ea typeface="Segoe UI" pitchFamily="34" charset="0"/>
                <a:cs typeface="Segoe UI" pitchFamily="34" charset="0"/>
              </a:rPr>
              <a:t>Guest Clustering is difficult</a:t>
            </a: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Let’s build the best cloud together</a:t>
              </a: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0"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3798987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Cloud Service </a:t>
            </a:r>
            <a:r>
              <a:rPr lang="en-US" dirty="0"/>
              <a:t>Providers &amp; Activation</a:t>
            </a:r>
            <a:endParaRPr lang="en-US" sz="4080" dirty="0">
              <a:solidFill>
                <a:schemeClr val="tx2"/>
              </a:solidFill>
            </a:endParaRPr>
          </a:p>
        </p:txBody>
      </p:sp>
      <p:sp>
        <p:nvSpPr>
          <p:cNvPr id="3" name="Content Placeholder 2"/>
          <p:cNvSpPr>
            <a:spLocks noGrp="1"/>
          </p:cNvSpPr>
          <p:nvPr>
            <p:ph type="body" sz="quarter" idx="10"/>
          </p:nvPr>
        </p:nvSpPr>
        <p:spPr>
          <a:xfrm>
            <a:off x="531948" y="1746821"/>
            <a:ext cx="10639588" cy="1084864"/>
          </a:xfrm>
          <a:prstGeom prst="rect">
            <a:avLst/>
          </a:prstGeom>
        </p:spPr>
        <p:txBody>
          <a:bodyPr/>
          <a:lstStyle/>
          <a:p>
            <a:r>
              <a:rPr lang="en-US" sz="2856" dirty="0">
                <a:solidFill>
                  <a:schemeClr val="tx1"/>
                </a:solidFill>
              </a:rPr>
              <a:t>Service Providers activate their hosts with their infrastructure</a:t>
            </a:r>
          </a:p>
          <a:p>
            <a:r>
              <a:rPr lang="en-US" sz="2856" dirty="0">
                <a:solidFill>
                  <a:schemeClr val="tx1"/>
                </a:solidFill>
              </a:rPr>
              <a:t>How do tenant VMs/Services activate?</a:t>
            </a:r>
          </a:p>
        </p:txBody>
      </p:sp>
      <p:sp>
        <p:nvSpPr>
          <p:cNvPr id="49" name="Content Placeholder 2"/>
          <p:cNvSpPr>
            <a:spLocks noGrp="1"/>
          </p:cNvSpPr>
          <p:nvPr>
            <p:ph type="body" sz="quarter" idx="4294967295"/>
          </p:nvPr>
        </p:nvSpPr>
        <p:spPr>
          <a:xfrm>
            <a:off x="0" y="4539965"/>
            <a:ext cx="2713617" cy="447640"/>
          </a:xfrm>
          <a:prstGeom prst="rect">
            <a:avLst/>
          </a:prstGeom>
        </p:spPr>
        <p:txBody>
          <a:bodyPr/>
          <a:lstStyle/>
          <a:p>
            <a:pPr marL="0" indent="0">
              <a:buNone/>
            </a:pPr>
            <a:r>
              <a:rPr lang="en-US" sz="1836" dirty="0">
                <a:solidFill>
                  <a:schemeClr val="tx1"/>
                </a:solidFill>
              </a:rPr>
              <a:t>Tenant VMs/Services</a:t>
            </a:r>
          </a:p>
        </p:txBody>
      </p:sp>
      <p:pic>
        <p:nvPicPr>
          <p:cNvPr id="2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1" y="5052968"/>
            <a:ext cx="4999308" cy="8092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28081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ounded Rectangle 40"/>
          <p:cNvSpPr/>
          <p:nvPr/>
        </p:nvSpPr>
        <p:spPr bwMode="auto">
          <a:xfrm flipV="1">
            <a:off x="6698975" y="5052970"/>
            <a:ext cx="5017404" cy="8091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ounded Rectangle 41"/>
          <p:cNvSpPr/>
          <p:nvPr/>
        </p:nvSpPr>
        <p:spPr bwMode="auto">
          <a:xfrm flipV="1">
            <a:off x="5317629" y="5043182"/>
            <a:ext cx="2808407"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8" name="Elbow Connector 7"/>
          <p:cNvCxnSpPr>
            <a:stCxn id="43" idx="1"/>
            <a:endCxn id="25" idx="3"/>
          </p:cNvCxnSpPr>
          <p:nvPr/>
        </p:nvCxnSpPr>
        <p:spPr>
          <a:xfrm rot="10800000" flipV="1">
            <a:off x="2557359" y="5725314"/>
            <a:ext cx="1518276" cy="691488"/>
          </a:xfrm>
          <a:prstGeom prst="bent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Elbow Connector 9"/>
          <p:cNvCxnSpPr>
            <a:stCxn id="38" idx="0"/>
          </p:cNvCxnSpPr>
          <p:nvPr/>
        </p:nvCxnSpPr>
        <p:spPr>
          <a:xfrm rot="5400000" flipH="1" flipV="1">
            <a:off x="7618886" y="3148379"/>
            <a:ext cx="650328" cy="1614550"/>
          </a:xfrm>
          <a:prstGeom prst="bentConnector2">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7"/>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1920366" y="6084682"/>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Elbow Connector 26"/>
          <p:cNvCxnSpPr>
            <a:stCxn id="37" idx="0"/>
          </p:cNvCxnSpPr>
          <p:nvPr/>
        </p:nvCxnSpPr>
        <p:spPr>
          <a:xfrm rot="5400000" flipH="1" flipV="1">
            <a:off x="5603364" y="2984905"/>
            <a:ext cx="1010181" cy="1581649"/>
          </a:xfrm>
          <a:prstGeom prst="bentConnector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Content Placeholder 2"/>
          <p:cNvSpPr txBox="1">
            <a:spLocks/>
          </p:cNvSpPr>
          <p:nvPr/>
        </p:nvSpPr>
        <p:spPr>
          <a:xfrm>
            <a:off x="6798050" y="2941553"/>
            <a:ext cx="2713617" cy="25929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a:solidFill>
                  <a:schemeClr val="tx1"/>
                </a:solidFill>
              </a:rPr>
              <a:t>Tenant 1 Network</a:t>
            </a:r>
          </a:p>
        </p:txBody>
      </p:sp>
      <p:sp>
        <p:nvSpPr>
          <p:cNvPr id="31" name="Content Placeholder 2"/>
          <p:cNvSpPr txBox="1">
            <a:spLocks/>
          </p:cNvSpPr>
          <p:nvPr/>
        </p:nvSpPr>
        <p:spPr>
          <a:xfrm>
            <a:off x="8679427" y="3296878"/>
            <a:ext cx="2713617" cy="259298"/>
          </a:xfrm>
          <a:prstGeom prst="rect">
            <a:avLst/>
          </a:prstGeom>
        </p:spPr>
        <p:txBody>
          <a:bodyPr vert="horz"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a:solidFill>
                  <a:schemeClr val="tx1"/>
                </a:solidFill>
              </a:rPr>
              <a:t>Tenant 2 Network</a:t>
            </a:r>
          </a:p>
        </p:txBody>
      </p:sp>
      <p:sp>
        <p:nvSpPr>
          <p:cNvPr id="32" name="Content Placeholder 2"/>
          <p:cNvSpPr txBox="1">
            <a:spLocks/>
          </p:cNvSpPr>
          <p:nvPr/>
        </p:nvSpPr>
        <p:spPr>
          <a:xfrm>
            <a:off x="365089" y="6291167"/>
            <a:ext cx="1769477" cy="254237"/>
          </a:xfrm>
          <a:prstGeom prst="rect">
            <a:avLst/>
          </a:prstGeom>
        </p:spPr>
        <p:txBody>
          <a:bodyPr vert="horz" wrap="square" lIns="0" tIns="0" rIns="0" bIns="0" rtlCol="0">
            <a:sp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36" dirty="0" err="1">
                <a:solidFill>
                  <a:schemeClr val="tx1"/>
                </a:solidFill>
              </a:rPr>
              <a:t>Hoster</a:t>
            </a:r>
            <a:r>
              <a:rPr lang="en-US" sz="1836" dirty="0">
                <a:solidFill>
                  <a:schemeClr val="tx1"/>
                </a:solidFill>
              </a:rPr>
              <a:t> Network</a:t>
            </a:r>
          </a:p>
        </p:txBody>
      </p:sp>
      <p:sp>
        <p:nvSpPr>
          <p:cNvPr id="33" name="Content Placeholder 2"/>
          <p:cNvSpPr txBox="1">
            <a:spLocks/>
          </p:cNvSpPr>
          <p:nvPr/>
        </p:nvSpPr>
        <p:spPr>
          <a:xfrm>
            <a:off x="0" y="5366453"/>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dirty="0" smtClean="0">
                <a:solidFill>
                  <a:schemeClr val="tx1"/>
                </a:solidFill>
              </a:rPr>
              <a:t>Cloud Service Provider Infrastructure</a:t>
            </a:r>
            <a:endParaRPr lang="en-US" sz="1836" dirty="0">
              <a:solidFill>
                <a:schemeClr val="tx1"/>
              </a:solidFill>
            </a:endParaRPr>
          </a:p>
        </p:txBody>
      </p:sp>
      <p:sp>
        <p:nvSpPr>
          <p:cNvPr id="34" name="Content Placeholder 2"/>
          <p:cNvSpPr txBox="1">
            <a:spLocks/>
          </p:cNvSpPr>
          <p:nvPr/>
        </p:nvSpPr>
        <p:spPr>
          <a:xfrm>
            <a:off x="5732838" y="6051025"/>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5" name="Content Placeholder 2"/>
          <p:cNvSpPr txBox="1">
            <a:spLocks/>
          </p:cNvSpPr>
          <p:nvPr/>
        </p:nvSpPr>
        <p:spPr>
          <a:xfrm>
            <a:off x="3782149" y="6068713"/>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6" name="Content Placeholder 2"/>
          <p:cNvSpPr txBox="1">
            <a:spLocks/>
          </p:cNvSpPr>
          <p:nvPr/>
        </p:nvSpPr>
        <p:spPr>
          <a:xfrm>
            <a:off x="7329465" y="6057433"/>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40" name="Picture 18"/>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5998052" y="5334059"/>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7"/>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4075635" y="5393194"/>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452511"/>
            <a:ext cx="827766" cy="435269"/>
          </a:xfrm>
          <a:prstGeom prst="rect">
            <a:avLst/>
          </a:prstGeom>
          <a:noFill/>
          <a:ln>
            <a:noFill/>
          </a:ln>
        </p:spPr>
      </p:pic>
    </p:spTree>
    <p:extLst>
      <p:ext uri="{BB962C8B-B14F-4D97-AF65-F5344CB8AC3E}">
        <p14:creationId xmlns:p14="http://schemas.microsoft.com/office/powerpoint/2010/main" val="1138460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Automatic VM Activation with 2012 R2</a:t>
            </a:r>
            <a:endParaRPr lang="en-US" dirty="0"/>
          </a:p>
        </p:txBody>
      </p:sp>
      <p:sp>
        <p:nvSpPr>
          <p:cNvPr id="3" name="Text Placeholder 2"/>
          <p:cNvSpPr>
            <a:spLocks noGrp="1"/>
          </p:cNvSpPr>
          <p:nvPr>
            <p:ph idx="1"/>
          </p:nvPr>
        </p:nvSpPr>
        <p:spPr>
          <a:xfrm>
            <a:off x="274640" y="1212851"/>
            <a:ext cx="11887198" cy="5449206"/>
          </a:xfrm>
        </p:spPr>
        <p:txBody>
          <a:bodyPr>
            <a:normAutofit/>
          </a:bodyPr>
          <a:lstStyle/>
          <a:p>
            <a:pPr lvl="1">
              <a:lnSpc>
                <a:spcPct val="110000"/>
              </a:lnSpc>
            </a:pPr>
            <a:r>
              <a:rPr lang="en-US" sz="3264" dirty="0"/>
              <a:t>Windows Server Datacenter provides unlimited guest OS instance for Windows Server</a:t>
            </a:r>
          </a:p>
          <a:p>
            <a:pPr lvl="1">
              <a:lnSpc>
                <a:spcPct val="110000"/>
              </a:lnSpc>
            </a:pPr>
            <a:r>
              <a:rPr lang="en-US" sz="3264" dirty="0" smtClean="0"/>
              <a:t>With activated hosts, automatically </a:t>
            </a:r>
            <a:r>
              <a:rPr lang="en-US" sz="3264" dirty="0"/>
              <a:t>activates guest </a:t>
            </a:r>
            <a:r>
              <a:rPr lang="en-US" sz="3264" dirty="0" smtClean="0"/>
              <a:t>OS</a:t>
            </a:r>
          </a:p>
          <a:p>
            <a:pPr lvl="1">
              <a:lnSpc>
                <a:spcPct val="110000"/>
              </a:lnSpc>
            </a:pPr>
            <a:r>
              <a:rPr lang="en-US" sz="3264" dirty="0" smtClean="0"/>
              <a:t>Eases deployments for cloud service providers and EE</a:t>
            </a:r>
            <a:endParaRPr lang="en-US" sz="3264" dirty="0"/>
          </a:p>
          <a:p>
            <a:pPr lvl="1">
              <a:lnSpc>
                <a:spcPct val="110000"/>
              </a:lnSpc>
            </a:pPr>
            <a:r>
              <a:rPr lang="en-US" sz="3264" dirty="0"/>
              <a:t>Host Requirement</a:t>
            </a:r>
          </a:p>
          <a:p>
            <a:pPr lvl="2">
              <a:lnSpc>
                <a:spcPct val="110000"/>
              </a:lnSpc>
            </a:pPr>
            <a:r>
              <a:rPr lang="en-US" dirty="0" smtClean="0"/>
              <a:t>Windows Server 2012 R2 Datacenter with Hyper-V</a:t>
            </a:r>
          </a:p>
          <a:p>
            <a:pPr lvl="1">
              <a:lnSpc>
                <a:spcPct val="110000"/>
              </a:lnSpc>
            </a:pPr>
            <a:r>
              <a:rPr lang="en-US" dirty="0" smtClean="0"/>
              <a:t>Guest Requirements</a:t>
            </a:r>
          </a:p>
          <a:p>
            <a:pPr lvl="2">
              <a:lnSpc>
                <a:spcPct val="110000"/>
              </a:lnSpc>
            </a:pPr>
            <a:r>
              <a:rPr lang="en-US" dirty="0" smtClean="0"/>
              <a:t>Windows Server 2012 R2 Standard/Datacenter/Essentials</a:t>
            </a:r>
          </a:p>
          <a:p>
            <a:pPr lvl="2">
              <a:lnSpc>
                <a:spcPct val="110000"/>
              </a:lnSpc>
            </a:pPr>
            <a:r>
              <a:rPr lang="en-US" dirty="0" smtClean="0"/>
              <a:t>Channel Independent: OEM, VL, FPP, MSDN</a:t>
            </a:r>
          </a:p>
        </p:txBody>
      </p:sp>
    </p:spTree>
    <p:extLst>
      <p:ext uri="{BB962C8B-B14F-4D97-AF65-F5344CB8AC3E}">
        <p14:creationId xmlns:p14="http://schemas.microsoft.com/office/powerpoint/2010/main" val="182844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VMs Today…</a:t>
            </a:r>
            <a:endParaRPr lang="en-US" dirty="0"/>
          </a:p>
        </p:txBody>
      </p:sp>
      <p:sp>
        <p:nvSpPr>
          <p:cNvPr id="3" name="Text Placeholder 2"/>
          <p:cNvSpPr>
            <a:spLocks noGrp="1"/>
          </p:cNvSpPr>
          <p:nvPr>
            <p:ph type="body" sz="quarter" idx="10"/>
          </p:nvPr>
        </p:nvSpPr>
        <p:spPr>
          <a:xfrm>
            <a:off x="531948" y="1476621"/>
            <a:ext cx="11370961" cy="1969770"/>
          </a:xfrm>
        </p:spPr>
        <p:txBody>
          <a:bodyPr/>
          <a:lstStyle/>
          <a:p>
            <a:r>
              <a:rPr lang="en-US" dirty="0" smtClean="0"/>
              <a:t>This VM has been highly optimized, but we want to do more.</a:t>
            </a:r>
          </a:p>
          <a:p>
            <a:r>
              <a:rPr lang="en-US" dirty="0" smtClean="0"/>
              <a:t>It’s time to advance the state of the art.</a:t>
            </a:r>
          </a:p>
        </p:txBody>
      </p:sp>
    </p:spTree>
    <p:extLst>
      <p:ext uri="{BB962C8B-B14F-4D97-AF65-F5344CB8AC3E}">
        <p14:creationId xmlns:p14="http://schemas.microsoft.com/office/powerpoint/2010/main" val="1130018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Hyper-V VMs: Generation 2 VMs</a:t>
            </a:r>
            <a:endParaRPr lang="en-US" dirty="0"/>
          </a:p>
        </p:txBody>
      </p:sp>
      <p:sp>
        <p:nvSpPr>
          <p:cNvPr id="3" name="Text Placeholder 2"/>
          <p:cNvSpPr>
            <a:spLocks noGrp="1"/>
          </p:cNvSpPr>
          <p:nvPr>
            <p:ph type="body" sz="quarter" idx="10"/>
          </p:nvPr>
        </p:nvSpPr>
        <p:spPr>
          <a:xfrm>
            <a:off x="531948" y="1476620"/>
            <a:ext cx="11370961" cy="5160045"/>
          </a:xfrm>
        </p:spPr>
        <p:txBody>
          <a:bodyPr>
            <a:normAutofit lnSpcReduction="10000"/>
          </a:bodyPr>
          <a:lstStyle/>
          <a:p>
            <a:pPr>
              <a:lnSpc>
                <a:spcPct val="110000"/>
              </a:lnSpc>
            </a:pPr>
            <a:r>
              <a:rPr lang="en-US" sz="3672" dirty="0"/>
              <a:t>Ease of Management and Operations</a:t>
            </a:r>
          </a:p>
          <a:p>
            <a:pPr lvl="1">
              <a:lnSpc>
                <a:spcPct val="110000"/>
              </a:lnSpc>
            </a:pPr>
            <a:r>
              <a:rPr lang="en-US" sz="2040" dirty="0"/>
              <a:t>Gen 2 VMs PXE boot VMs using the optimized virtual NIC; (Emulated NIC removed)</a:t>
            </a:r>
          </a:p>
          <a:p>
            <a:pPr lvl="1">
              <a:lnSpc>
                <a:spcPct val="110000"/>
              </a:lnSpc>
            </a:pPr>
            <a:r>
              <a:rPr lang="en-US" sz="2040" dirty="0"/>
              <a:t>Reduced infrastructure network requirements (managing two MAC/IP addresses); Less possibility of erroneous configurations</a:t>
            </a:r>
          </a:p>
          <a:p>
            <a:pPr lvl="0">
              <a:lnSpc>
                <a:spcPct val="110000"/>
              </a:lnSpc>
            </a:pPr>
            <a:r>
              <a:rPr lang="en-US" sz="3672" dirty="0" smtClean="0"/>
              <a:t>Dynamic, Flexible </a:t>
            </a:r>
            <a:r>
              <a:rPr lang="en-US" sz="3672" dirty="0"/>
              <a:t>Storage</a:t>
            </a:r>
          </a:p>
          <a:p>
            <a:pPr lvl="1">
              <a:lnSpc>
                <a:spcPct val="110000"/>
              </a:lnSpc>
            </a:pPr>
            <a:r>
              <a:rPr lang="en-US" sz="2040" dirty="0"/>
              <a:t>Use UEFI firmware and can boot from virtual SCSI (virtual IDE removed)</a:t>
            </a:r>
          </a:p>
          <a:p>
            <a:pPr lvl="1">
              <a:lnSpc>
                <a:spcPct val="110000"/>
              </a:lnSpc>
            </a:pPr>
            <a:r>
              <a:rPr lang="en-US" sz="2040" dirty="0"/>
              <a:t>Support GPT partitioned disks &gt;2.2 TB OS boot disks</a:t>
            </a:r>
          </a:p>
          <a:p>
            <a:pPr lvl="1">
              <a:lnSpc>
                <a:spcPct val="110000"/>
              </a:lnSpc>
            </a:pPr>
            <a:r>
              <a:rPr lang="en-US" sz="2040" dirty="0"/>
              <a:t>OS boot disk can be dynamically resized with Windows Server 2012 R2 Online disk resizing</a:t>
            </a:r>
          </a:p>
          <a:p>
            <a:pPr lvl="1">
              <a:lnSpc>
                <a:spcPct val="110000"/>
              </a:lnSpc>
            </a:pPr>
            <a:r>
              <a:rPr lang="en-US" sz="2040" dirty="0"/>
              <a:t>Hot Add/Remove DVD</a:t>
            </a:r>
          </a:p>
          <a:p>
            <a:pPr lvl="0">
              <a:lnSpc>
                <a:spcPct val="110000"/>
              </a:lnSpc>
            </a:pPr>
            <a:r>
              <a:rPr lang="en-US" sz="3672" dirty="0"/>
              <a:t>Security</a:t>
            </a:r>
          </a:p>
          <a:p>
            <a:pPr lvl="1">
              <a:lnSpc>
                <a:spcPct val="110000"/>
              </a:lnSpc>
            </a:pPr>
            <a:r>
              <a:rPr lang="en-US" sz="2040" dirty="0"/>
              <a:t>Now supports Secure Boot</a:t>
            </a:r>
          </a:p>
        </p:txBody>
      </p:sp>
      <p:sp>
        <p:nvSpPr>
          <p:cNvPr id="2" name="Slide Number Placeholder 1"/>
          <p:cNvSpPr>
            <a:spLocks noGrp="1"/>
          </p:cNvSpPr>
          <p:nvPr>
            <p:ph type="sldNum" sz="quarter" idx="4294967295"/>
          </p:nvPr>
        </p:nvSpPr>
        <p:spPr>
          <a:xfrm>
            <a:off x="11674615" y="6782485"/>
            <a:ext cx="233151" cy="127131"/>
          </a:xfrm>
          <a:prstGeom prst="rect">
            <a:avLst/>
          </a:prstGeom>
        </p:spPr>
        <p:txBody>
          <a:bodyPr/>
          <a:lstStyle/>
          <a:p>
            <a:pPr>
              <a:lnSpc>
                <a:spcPct val="90000"/>
              </a:lnSpc>
            </a:pPr>
            <a:fld id="{1BC86A1F-E589-44B2-A543-2EC98F5547A7}" type="slidenum">
              <a:rPr lang="en-US" smtClean="0"/>
              <a:pPr>
                <a:lnSpc>
                  <a:spcPct val="90000"/>
                </a:lnSpc>
              </a:pPr>
              <a:t>14</a:t>
            </a:fld>
            <a:endParaRPr lang="en-US" dirty="0"/>
          </a:p>
        </p:txBody>
      </p:sp>
    </p:spTree>
    <p:extLst>
      <p:ext uri="{BB962C8B-B14F-4D97-AF65-F5344CB8AC3E}">
        <p14:creationId xmlns:p14="http://schemas.microsoft.com/office/powerpoint/2010/main" val="308201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Generation 2 VM</a:t>
            </a:r>
            <a:endParaRPr lang="en-US" dirty="0"/>
          </a:p>
        </p:txBody>
      </p:sp>
      <p:sp>
        <p:nvSpPr>
          <p:cNvPr id="3" name="Text Placeholder 2"/>
          <p:cNvSpPr>
            <a:spLocks noGrp="1"/>
          </p:cNvSpPr>
          <p:nvPr>
            <p:ph type="body" sz="quarter" idx="10"/>
          </p:nvPr>
        </p:nvSpPr>
        <p:spPr>
          <a:xfrm>
            <a:off x="531949" y="1476620"/>
            <a:ext cx="4434238" cy="3705630"/>
          </a:xfrm>
        </p:spPr>
        <p:txBody>
          <a:bodyPr/>
          <a:lstStyle/>
          <a:p>
            <a:r>
              <a:rPr lang="en-US" dirty="0" smtClean="0"/>
              <a:t>Create a New VM</a:t>
            </a:r>
          </a:p>
          <a:p>
            <a:r>
              <a:rPr lang="en-US" dirty="0" smtClean="0"/>
              <a:t>Choose type</a:t>
            </a:r>
          </a:p>
          <a:p>
            <a:pPr lvl="1"/>
            <a:r>
              <a:rPr lang="en-US" dirty="0" smtClean="0"/>
              <a:t>Generation 1</a:t>
            </a:r>
          </a:p>
          <a:p>
            <a:pPr lvl="1"/>
            <a:r>
              <a:rPr lang="en-US" dirty="0" smtClean="0"/>
              <a:t>Generation 2</a:t>
            </a:r>
          </a:p>
          <a:p>
            <a:pPr lvl="1"/>
            <a:endParaRPr lang="en-US" dirty="0"/>
          </a:p>
          <a:p>
            <a:pPr lvl="1"/>
            <a:r>
              <a:rPr lang="en-US" dirty="0" smtClean="0"/>
              <a:t>Note: Once a VM has been created you cannot change its generation.</a:t>
            </a:r>
            <a:endParaRPr lang="en-US" dirty="0"/>
          </a:p>
        </p:txBody>
      </p:sp>
      <p:pic>
        <p:nvPicPr>
          <p:cNvPr id="4" name="Picture 3"/>
          <p:cNvPicPr>
            <a:picLocks noChangeAspect="1"/>
          </p:cNvPicPr>
          <p:nvPr/>
        </p:nvPicPr>
        <p:blipFill>
          <a:blip r:embed="rId2"/>
          <a:stretch>
            <a:fillRect/>
          </a:stretch>
        </p:blipFill>
        <p:spPr>
          <a:xfrm>
            <a:off x="4966186" y="1212384"/>
            <a:ext cx="7263134" cy="5462524"/>
          </a:xfrm>
          <a:prstGeom prst="rect">
            <a:avLst/>
          </a:prstGeom>
        </p:spPr>
      </p:pic>
    </p:spTree>
    <p:extLst>
      <p:ext uri="{BB962C8B-B14F-4D97-AF65-F5344CB8AC3E}">
        <p14:creationId xmlns:p14="http://schemas.microsoft.com/office/powerpoint/2010/main" val="3574305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 Settings: Gen 1 &amp; Gen 2</a:t>
            </a:r>
            <a:endParaRPr lang="en-US" dirty="0"/>
          </a:p>
        </p:txBody>
      </p:sp>
      <p:pic>
        <p:nvPicPr>
          <p:cNvPr id="4" name="Picture 3"/>
          <p:cNvPicPr>
            <a:picLocks noChangeAspect="1"/>
          </p:cNvPicPr>
          <p:nvPr/>
        </p:nvPicPr>
        <p:blipFill>
          <a:blip r:embed="rId2"/>
          <a:stretch>
            <a:fillRect/>
          </a:stretch>
        </p:blipFill>
        <p:spPr>
          <a:xfrm>
            <a:off x="364425" y="1222265"/>
            <a:ext cx="5672365" cy="5348670"/>
          </a:xfrm>
          <a:prstGeom prst="rect">
            <a:avLst/>
          </a:prstGeom>
        </p:spPr>
      </p:pic>
      <p:pic>
        <p:nvPicPr>
          <p:cNvPr id="5" name="Picture 4"/>
          <p:cNvPicPr>
            <a:picLocks noChangeAspect="1"/>
          </p:cNvPicPr>
          <p:nvPr/>
        </p:nvPicPr>
        <p:blipFill>
          <a:blip r:embed="rId3"/>
          <a:stretch>
            <a:fillRect/>
          </a:stretch>
        </p:blipFill>
        <p:spPr>
          <a:xfrm>
            <a:off x="6398713" y="1222265"/>
            <a:ext cx="5673337" cy="5349587"/>
          </a:xfrm>
          <a:prstGeom prst="rect">
            <a:avLst/>
          </a:prstGeom>
        </p:spPr>
      </p:pic>
      <p:sp>
        <p:nvSpPr>
          <p:cNvPr id="6" name="TextBox 5"/>
          <p:cNvSpPr txBox="1"/>
          <p:nvPr/>
        </p:nvSpPr>
        <p:spPr>
          <a:xfrm>
            <a:off x="2161291" y="6570935"/>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1</a:t>
            </a:r>
          </a:p>
        </p:txBody>
      </p:sp>
      <p:sp>
        <p:nvSpPr>
          <p:cNvPr id="7" name="TextBox 6"/>
          <p:cNvSpPr txBox="1"/>
          <p:nvPr/>
        </p:nvSpPr>
        <p:spPr>
          <a:xfrm>
            <a:off x="8747802" y="6570934"/>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2</a:t>
            </a:r>
          </a:p>
        </p:txBody>
      </p:sp>
    </p:spTree>
    <p:extLst>
      <p:ext uri="{BB962C8B-B14F-4D97-AF65-F5344CB8AC3E}">
        <p14:creationId xmlns:p14="http://schemas.microsoft.com/office/powerpoint/2010/main" val="1096586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VMs: Generation 2 VMs</a:t>
            </a:r>
            <a:endParaRPr lang="en-US" dirty="0"/>
          </a:p>
        </p:txBody>
      </p:sp>
      <p:sp>
        <p:nvSpPr>
          <p:cNvPr id="11" name="TextBox 10"/>
          <p:cNvSpPr txBox="1"/>
          <p:nvPr/>
        </p:nvSpPr>
        <p:spPr>
          <a:xfrm>
            <a:off x="5385992" y="5194622"/>
            <a:ext cx="1309013" cy="678134"/>
          </a:xfrm>
          <a:prstGeom prst="rect">
            <a:avLst/>
          </a:prstGeom>
          <a:noFill/>
        </p:spPr>
        <p:txBody>
          <a:bodyPr wrap="none" lIns="0" tIns="0" rIns="0" bIns="0" rtlCol="0">
            <a:spAutoFit/>
          </a:bodyPr>
          <a:lstStyle/>
          <a:p>
            <a:pPr>
              <a:lnSpc>
                <a:spcPct val="90000"/>
              </a:lnSpc>
            </a:pPr>
            <a:r>
              <a:rPr lang="en-US" sz="2448" spc="-51" dirty="0" smtClean="0">
                <a:gradFill>
                  <a:gsLst>
                    <a:gs pos="2917">
                      <a:schemeClr val="tx1"/>
                    </a:gs>
                    <a:gs pos="30000">
                      <a:schemeClr val="tx1"/>
                    </a:gs>
                  </a:gsLst>
                  <a:lin ang="5400000" scaled="0"/>
                </a:gradFill>
              </a:rPr>
              <a:t>IDE</a:t>
            </a:r>
          </a:p>
          <a:p>
            <a:pPr>
              <a:lnSpc>
                <a:spcPct val="90000"/>
              </a:lnSpc>
            </a:pPr>
            <a:r>
              <a:rPr lang="en-US" sz="2448" spc="-51" dirty="0" smtClean="0">
                <a:gradFill>
                  <a:gsLst>
                    <a:gs pos="2917">
                      <a:schemeClr val="tx1"/>
                    </a:gs>
                    <a:gs pos="30000">
                      <a:schemeClr val="tx1"/>
                    </a:gs>
                  </a:gsLst>
                  <a:lin ang="5400000" scaled="0"/>
                </a:gradFill>
              </a:rPr>
              <a:t>Controller</a:t>
            </a:r>
            <a:endParaRPr lang="en-US" sz="2448" spc="-51" dirty="0">
              <a:gradFill>
                <a:gsLst>
                  <a:gs pos="2917">
                    <a:schemeClr val="tx1"/>
                  </a:gs>
                  <a:gs pos="30000">
                    <a:schemeClr val="tx1"/>
                  </a:gs>
                </a:gsLst>
                <a:lin ang="5400000" scaled="0"/>
              </a:gradFill>
            </a:endParaRPr>
          </a:p>
        </p:txBody>
      </p:sp>
      <p:sp>
        <p:nvSpPr>
          <p:cNvPr id="13" name="TextBox 12"/>
          <p:cNvSpPr txBox="1"/>
          <p:nvPr/>
        </p:nvSpPr>
        <p:spPr>
          <a:xfrm>
            <a:off x="5385992" y="3028112"/>
            <a:ext cx="147148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COM Ports</a:t>
            </a:r>
          </a:p>
        </p:txBody>
      </p:sp>
      <p:sp>
        <p:nvSpPr>
          <p:cNvPr id="14" name="TextBox 13"/>
          <p:cNvSpPr txBox="1"/>
          <p:nvPr/>
        </p:nvSpPr>
        <p:spPr>
          <a:xfrm>
            <a:off x="5385992" y="3610361"/>
            <a:ext cx="1335072" cy="691634"/>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Floppy</a:t>
            </a:r>
          </a:p>
          <a:p>
            <a:pPr>
              <a:lnSpc>
                <a:spcPct val="90000"/>
              </a:lnSpc>
            </a:pPr>
            <a:r>
              <a:rPr lang="en-US" sz="2448" spc="-51" dirty="0">
                <a:gradFill>
                  <a:gsLst>
                    <a:gs pos="2917">
                      <a:schemeClr val="tx1"/>
                    </a:gs>
                    <a:gs pos="30000">
                      <a:schemeClr val="tx1"/>
                    </a:gs>
                  </a:gsLst>
                  <a:lin ang="5400000" scaled="0"/>
                </a:gradFill>
              </a:rPr>
              <a:t>Controller</a:t>
            </a:r>
          </a:p>
        </p:txBody>
      </p:sp>
      <p:sp>
        <p:nvSpPr>
          <p:cNvPr id="3" name="Slide Number Placeholder 2"/>
          <p:cNvSpPr>
            <a:spLocks noGrp="1"/>
          </p:cNvSpPr>
          <p:nvPr>
            <p:ph type="sldNum" sz="quarter" idx="4294967295"/>
          </p:nvPr>
        </p:nvSpPr>
        <p:spPr>
          <a:xfrm>
            <a:off x="11674615" y="6766401"/>
            <a:ext cx="233151" cy="127131"/>
          </a:xfrm>
          <a:prstGeom prst="rect">
            <a:avLst/>
          </a:prstGeom>
        </p:spPr>
        <p:txBody>
          <a:bodyPr/>
          <a:lstStyle/>
          <a:p>
            <a:pPr>
              <a:lnSpc>
                <a:spcPct val="90000"/>
              </a:lnSpc>
            </a:pPr>
            <a:fld id="{1BC86A1F-E589-44B2-A543-2EC98F5547A7}" type="slidenum">
              <a:rPr lang="en-US" smtClean="0"/>
              <a:pPr>
                <a:lnSpc>
                  <a:spcPct val="90000"/>
                </a:lnSpc>
              </a:pPr>
              <a:t>17</a:t>
            </a:fld>
            <a:endParaRPr lang="en-US" dirty="0"/>
          </a:p>
        </p:txBody>
      </p:sp>
      <p:grpSp>
        <p:nvGrpSpPr>
          <p:cNvPr id="15" name="Group 14"/>
          <p:cNvGrpSpPr/>
          <p:nvPr/>
        </p:nvGrpSpPr>
        <p:grpSpPr>
          <a:xfrm>
            <a:off x="960036" y="1230934"/>
            <a:ext cx="3611968" cy="5526499"/>
            <a:chOff x="1070564" y="1230934"/>
            <a:chExt cx="3611968" cy="5526499"/>
          </a:xfrm>
        </p:grpSpPr>
        <p:sp>
          <p:nvSpPr>
            <p:cNvPr id="6" name="TextBox 5"/>
            <p:cNvSpPr txBox="1"/>
            <p:nvPr/>
          </p:nvSpPr>
          <p:spPr>
            <a:xfrm>
              <a:off x="2004289" y="6411616"/>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1</a:t>
              </a:r>
            </a:p>
          </p:txBody>
        </p:sp>
        <p:pic>
          <p:nvPicPr>
            <p:cNvPr id="8" name="Picture 7"/>
            <p:cNvPicPr>
              <a:picLocks noChangeAspect="1"/>
            </p:cNvPicPr>
            <p:nvPr/>
          </p:nvPicPr>
          <p:blipFill>
            <a:blip r:embed="rId3"/>
            <a:stretch>
              <a:fillRect/>
            </a:stretch>
          </p:blipFill>
          <p:spPr>
            <a:xfrm>
              <a:off x="1070564" y="1230934"/>
              <a:ext cx="3611968" cy="5135767"/>
            </a:xfrm>
            <a:prstGeom prst="rect">
              <a:avLst/>
            </a:prstGeom>
          </p:spPr>
        </p:pic>
      </p:grpSp>
      <p:grpSp>
        <p:nvGrpSpPr>
          <p:cNvPr id="16" name="Group 15"/>
          <p:cNvGrpSpPr/>
          <p:nvPr/>
        </p:nvGrpSpPr>
        <p:grpSpPr>
          <a:xfrm>
            <a:off x="8097316" y="1230933"/>
            <a:ext cx="3609006" cy="5526500"/>
            <a:chOff x="7263310" y="1230933"/>
            <a:chExt cx="3609006" cy="5526500"/>
          </a:xfrm>
        </p:grpSpPr>
        <p:sp>
          <p:nvSpPr>
            <p:cNvPr id="7" name="TextBox 6"/>
            <p:cNvSpPr txBox="1"/>
            <p:nvPr/>
          </p:nvSpPr>
          <p:spPr>
            <a:xfrm>
              <a:off x="8195554" y="6411616"/>
              <a:ext cx="1744519"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Generation 2</a:t>
              </a:r>
            </a:p>
          </p:txBody>
        </p:sp>
        <p:pic>
          <p:nvPicPr>
            <p:cNvPr id="10" name="Picture 9"/>
            <p:cNvPicPr>
              <a:picLocks noChangeAspect="1"/>
            </p:cNvPicPr>
            <p:nvPr/>
          </p:nvPicPr>
          <p:blipFill>
            <a:blip r:embed="rId4"/>
            <a:stretch>
              <a:fillRect/>
            </a:stretch>
          </p:blipFill>
          <p:spPr>
            <a:xfrm>
              <a:off x="7263310" y="1230933"/>
              <a:ext cx="3609006" cy="5131555"/>
            </a:xfrm>
            <a:prstGeom prst="rect">
              <a:avLst/>
            </a:prstGeom>
          </p:spPr>
        </p:pic>
      </p:grpSp>
      <p:sp>
        <p:nvSpPr>
          <p:cNvPr id="22" name="TextBox 21"/>
          <p:cNvSpPr txBox="1"/>
          <p:nvPr/>
        </p:nvSpPr>
        <p:spPr>
          <a:xfrm>
            <a:off x="5385993" y="2210862"/>
            <a:ext cx="1369286" cy="678134"/>
          </a:xfrm>
          <a:prstGeom prst="rect">
            <a:avLst/>
          </a:prstGeom>
          <a:noFill/>
        </p:spPr>
        <p:txBody>
          <a:bodyPr wrap="none" lIns="0" tIns="0" rIns="0" bIns="0" rtlCol="0">
            <a:spAutoFit/>
          </a:bodyPr>
          <a:lstStyle/>
          <a:p>
            <a:pPr>
              <a:lnSpc>
                <a:spcPct val="90000"/>
              </a:lnSpc>
            </a:pPr>
            <a:r>
              <a:rPr lang="en-US" sz="2448" spc="-51" dirty="0" smtClean="0">
                <a:gradFill>
                  <a:gsLst>
                    <a:gs pos="2917">
                      <a:schemeClr val="tx1"/>
                    </a:gs>
                    <a:gs pos="30000">
                      <a:schemeClr val="tx1"/>
                    </a:gs>
                  </a:gsLst>
                  <a:lin ang="5400000" scaled="0"/>
                </a:gradFill>
              </a:rPr>
              <a:t>PCI to </a:t>
            </a:r>
          </a:p>
          <a:p>
            <a:pPr>
              <a:lnSpc>
                <a:spcPct val="90000"/>
              </a:lnSpc>
            </a:pPr>
            <a:r>
              <a:rPr lang="en-US" sz="2448" spc="-51" dirty="0" smtClean="0">
                <a:gradFill>
                  <a:gsLst>
                    <a:gs pos="2917">
                      <a:schemeClr val="tx1"/>
                    </a:gs>
                    <a:gs pos="30000">
                      <a:schemeClr val="tx1"/>
                    </a:gs>
                  </a:gsLst>
                  <a:lin ang="5400000" scaled="0"/>
                </a:gradFill>
              </a:rPr>
              <a:t>ISA </a:t>
            </a:r>
            <a:r>
              <a:rPr lang="en-US" sz="2448" spc="-51" dirty="0">
                <a:gradFill>
                  <a:gsLst>
                    <a:gs pos="2917">
                      <a:schemeClr val="tx1"/>
                    </a:gs>
                    <a:gs pos="30000">
                      <a:schemeClr val="tx1"/>
                    </a:gs>
                  </a:gsLst>
                  <a:lin ang="5400000" scaled="0"/>
                </a:gradFill>
              </a:rPr>
              <a:t>Bridge</a:t>
            </a:r>
          </a:p>
        </p:txBody>
      </p:sp>
      <p:sp>
        <p:nvSpPr>
          <p:cNvPr id="24" name="TextBox 23"/>
          <p:cNvSpPr txBox="1"/>
          <p:nvPr/>
        </p:nvSpPr>
        <p:spPr>
          <a:xfrm>
            <a:off x="5385993" y="1688207"/>
            <a:ext cx="1004558" cy="345817"/>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PCI Bus</a:t>
            </a:r>
          </a:p>
        </p:txBody>
      </p:sp>
      <p:sp>
        <p:nvSpPr>
          <p:cNvPr id="26" name="TextBox 25"/>
          <p:cNvSpPr txBox="1"/>
          <p:nvPr/>
        </p:nvSpPr>
        <p:spPr>
          <a:xfrm>
            <a:off x="5385993" y="4440687"/>
            <a:ext cx="1660943" cy="691634"/>
          </a:xfrm>
          <a:prstGeom prst="rect">
            <a:avLst/>
          </a:prstGeom>
          <a:noFill/>
        </p:spPr>
        <p:txBody>
          <a:bodyPr wrap="none" lIns="0" tIns="0" rIns="0" bIns="0" rtlCol="0">
            <a:spAutoFit/>
          </a:bodyPr>
          <a:lstStyle/>
          <a:p>
            <a:pPr>
              <a:lnSpc>
                <a:spcPct val="90000"/>
              </a:lnSpc>
            </a:pPr>
            <a:r>
              <a:rPr lang="en-US" sz="2448" spc="-51" dirty="0">
                <a:gradFill>
                  <a:gsLst>
                    <a:gs pos="2917">
                      <a:schemeClr val="tx1"/>
                    </a:gs>
                    <a:gs pos="30000">
                      <a:schemeClr val="tx1"/>
                    </a:gs>
                  </a:gsLst>
                  <a:lin ang="5400000" scaled="0"/>
                </a:gradFill>
              </a:rPr>
              <a:t>Processor to</a:t>
            </a:r>
          </a:p>
          <a:p>
            <a:pPr>
              <a:lnSpc>
                <a:spcPct val="90000"/>
              </a:lnSpc>
            </a:pPr>
            <a:r>
              <a:rPr lang="en-US" sz="2448" spc="-51" dirty="0">
                <a:gradFill>
                  <a:gsLst>
                    <a:gs pos="2917">
                      <a:schemeClr val="tx1"/>
                    </a:gs>
                    <a:gs pos="30000">
                      <a:schemeClr val="tx1"/>
                    </a:gs>
                  </a:gsLst>
                  <a:lin ang="5400000" scaled="0"/>
                </a:gradFill>
              </a:rPr>
              <a:t>PCI Bridge</a:t>
            </a:r>
          </a:p>
        </p:txBody>
      </p:sp>
      <p:cxnSp>
        <p:nvCxnSpPr>
          <p:cNvPr id="20" name="Straight Arrow Connector 19"/>
          <p:cNvCxnSpPr>
            <a:stCxn id="24" idx="1"/>
          </p:cNvCxnSpPr>
          <p:nvPr/>
        </p:nvCxnSpPr>
        <p:spPr>
          <a:xfrm flipH="1">
            <a:off x="2182978" y="1861116"/>
            <a:ext cx="3203015" cy="912229"/>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27" name="Straight Arrow Connector 26"/>
          <p:cNvCxnSpPr>
            <a:stCxn id="22" idx="1"/>
          </p:cNvCxnSpPr>
          <p:nvPr/>
        </p:nvCxnSpPr>
        <p:spPr>
          <a:xfrm flipH="1">
            <a:off x="3638280" y="2549929"/>
            <a:ext cx="1747713" cy="383982"/>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1" name="Straight Arrow Connector 30"/>
          <p:cNvCxnSpPr>
            <a:stCxn id="13" idx="1"/>
          </p:cNvCxnSpPr>
          <p:nvPr/>
        </p:nvCxnSpPr>
        <p:spPr>
          <a:xfrm flipH="1" flipV="1">
            <a:off x="3187512" y="3110959"/>
            <a:ext cx="2198480" cy="90062"/>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14" idx="1"/>
          </p:cNvCxnSpPr>
          <p:nvPr/>
        </p:nvCxnSpPr>
        <p:spPr>
          <a:xfrm flipH="1" flipV="1">
            <a:off x="3187512" y="3955754"/>
            <a:ext cx="2198480" cy="424"/>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37" name="Straight Arrow Connector 36"/>
          <p:cNvCxnSpPr>
            <a:stCxn id="26" idx="1"/>
          </p:cNvCxnSpPr>
          <p:nvPr/>
        </p:nvCxnSpPr>
        <p:spPr>
          <a:xfrm flipH="1" flipV="1">
            <a:off x="3784485" y="4586985"/>
            <a:ext cx="1601508" cy="199519"/>
          </a:xfrm>
          <a:prstGeom prst="straightConnector1">
            <a:avLst/>
          </a:prstGeom>
          <a:ln w="50800">
            <a:solidFill>
              <a:srgbClr val="FF000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cxnSp>
        <p:nvCxnSpPr>
          <p:cNvPr id="40" name="Straight Arrow Connector 39"/>
          <p:cNvCxnSpPr>
            <a:stCxn id="11" idx="1"/>
          </p:cNvCxnSpPr>
          <p:nvPr/>
        </p:nvCxnSpPr>
        <p:spPr>
          <a:xfrm flipH="1" flipV="1">
            <a:off x="3784485" y="4747551"/>
            <a:ext cx="1601507" cy="786138"/>
          </a:xfrm>
          <a:prstGeom prst="straightConnector1">
            <a:avLst/>
          </a:prstGeom>
          <a:ln w="50800">
            <a:solidFill>
              <a:srgbClr val="7030A0">
                <a:alpha val="50000"/>
              </a:srgbClr>
            </a:solidFill>
            <a:headEnd type="none"/>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07625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 2 Virtual Machine Hardware</a:t>
            </a:r>
            <a:endParaRPr lang="en-US" dirty="0"/>
          </a:p>
        </p:txBody>
      </p:sp>
      <p:graphicFrame>
        <p:nvGraphicFramePr>
          <p:cNvPr id="8" name="Table 7"/>
          <p:cNvGraphicFramePr>
            <a:graphicFrameLocks noGrp="1"/>
          </p:cNvGraphicFramePr>
          <p:nvPr>
            <p:extLst/>
          </p:nvPr>
        </p:nvGraphicFramePr>
        <p:xfrm>
          <a:off x="531948" y="1106376"/>
          <a:ext cx="11491611" cy="5673330"/>
        </p:xfrm>
        <a:graphic>
          <a:graphicData uri="http://schemas.openxmlformats.org/drawingml/2006/table">
            <a:tbl>
              <a:tblPr firstRow="1" bandRow="1">
                <a:tableStyleId>{5C22544A-7EE6-4342-B048-85BDC9FD1C3A}</a:tableStyleId>
              </a:tblPr>
              <a:tblGrid>
                <a:gridCol w="4312768"/>
                <a:gridCol w="3360821"/>
                <a:gridCol w="3818022"/>
              </a:tblGrid>
              <a:tr h="378222">
                <a:tc>
                  <a:txBody>
                    <a:bodyPr/>
                    <a:lstStyle/>
                    <a:p>
                      <a:pPr algn="ctr"/>
                      <a:r>
                        <a:rPr lang="en-US" sz="1800" dirty="0" smtClean="0"/>
                        <a:t>Legacy Devices Removed</a:t>
                      </a:r>
                      <a:endParaRPr lang="en-US" sz="1800" dirty="0"/>
                    </a:p>
                  </a:txBody>
                  <a:tcPr marL="93260" marR="93260" marT="46630" marB="46630"/>
                </a:tc>
                <a:tc>
                  <a:txBody>
                    <a:bodyPr/>
                    <a:lstStyle/>
                    <a:p>
                      <a:pPr algn="ctr"/>
                      <a:r>
                        <a:rPr lang="en-US" sz="1800" dirty="0" smtClean="0"/>
                        <a:t>Replacement Devices</a:t>
                      </a:r>
                      <a:endParaRPr lang="en-US" sz="1800" dirty="0"/>
                    </a:p>
                  </a:txBody>
                  <a:tcPr marL="93260" marR="93260" marT="46630" marB="46630"/>
                </a:tc>
                <a:tc>
                  <a:txBody>
                    <a:bodyPr/>
                    <a:lstStyle/>
                    <a:p>
                      <a:pPr algn="ctr"/>
                      <a:r>
                        <a:rPr lang="en-US" sz="1800" dirty="0" smtClean="0"/>
                        <a:t>Enhancements</a:t>
                      </a:r>
                      <a:endParaRPr lang="en-US" sz="1800" dirty="0"/>
                    </a:p>
                  </a:txBody>
                  <a:tcPr marL="93260" marR="93260" marT="46630" marB="46630"/>
                </a:tc>
              </a:tr>
              <a:tr h="378222">
                <a:tc>
                  <a:txBody>
                    <a:bodyPr/>
                    <a:lstStyle/>
                    <a:p>
                      <a:pPr algn="ctr"/>
                      <a:r>
                        <a:rPr lang="en-US" sz="1600" dirty="0" smtClean="0"/>
                        <a:t>IDE Controller</a:t>
                      </a:r>
                    </a:p>
                  </a:txBody>
                  <a:tcPr marL="93260" marR="93260" marT="46630" marB="46630"/>
                </a:tc>
                <a:tc>
                  <a:txBody>
                    <a:bodyPr/>
                    <a:lstStyle/>
                    <a:p>
                      <a:pPr algn="ctr"/>
                      <a:r>
                        <a:rPr lang="en-US" sz="1600" dirty="0" smtClean="0"/>
                        <a:t>Virtual</a:t>
                      </a:r>
                      <a:r>
                        <a:rPr lang="en-US" sz="1600" baseline="0" dirty="0" smtClean="0"/>
                        <a:t> SCSI Controller</a:t>
                      </a:r>
                      <a:endParaRPr lang="en-US" sz="1600" dirty="0" smtClean="0"/>
                    </a:p>
                  </a:txBody>
                  <a:tcPr marL="93260" marR="93260" marT="46630" marB="46630"/>
                </a:tc>
                <a:tc>
                  <a:txBody>
                    <a:bodyPr/>
                    <a:lstStyle/>
                    <a:p>
                      <a:pPr algn="ctr"/>
                      <a:r>
                        <a:rPr lang="en-US" sz="1600" dirty="0" smtClean="0"/>
                        <a:t>Boot from</a:t>
                      </a:r>
                      <a:r>
                        <a:rPr lang="en-US" sz="1600" baseline="0" dirty="0" smtClean="0"/>
                        <a:t> </a:t>
                      </a:r>
                      <a:r>
                        <a:rPr lang="en-US" sz="1600" baseline="0" dirty="0" err="1" smtClean="0"/>
                        <a:t>VHDx</a:t>
                      </a:r>
                      <a:r>
                        <a:rPr lang="en-US" sz="1600" baseline="0" smtClean="0"/>
                        <a:t> (</a:t>
                      </a:r>
                      <a:r>
                        <a:rPr lang="en-US" sz="1200" i="1" baseline="0" smtClean="0"/>
                        <a:t>64TB </a:t>
                      </a:r>
                      <a:r>
                        <a:rPr lang="en-US" sz="1200" i="1" baseline="0" dirty="0" smtClean="0"/>
                        <a:t>max size, </a:t>
                      </a:r>
                      <a:r>
                        <a:rPr lang="en-US" sz="1200" i="1" baseline="0" smtClean="0"/>
                        <a:t>online resize)</a:t>
                      </a:r>
                      <a:endParaRPr lang="en-US" sz="1600" i="1" dirty="0" smtClean="0"/>
                    </a:p>
                  </a:txBody>
                  <a:tcPr marL="93260" marR="93260" marT="46630" marB="46630"/>
                </a:tc>
              </a:tr>
              <a:tr h="378222">
                <a:tc>
                  <a:txBody>
                    <a:bodyPr/>
                    <a:lstStyle/>
                    <a:p>
                      <a:pPr algn="ctr"/>
                      <a:r>
                        <a:rPr lang="en-US" sz="1600" dirty="0" smtClean="0"/>
                        <a:t>IDE CD-ROM</a:t>
                      </a:r>
                      <a:endParaRPr lang="en-US" sz="1600" dirty="0"/>
                    </a:p>
                  </a:txBody>
                  <a:tcPr marL="93260" marR="93260" marT="46630" marB="46630"/>
                </a:tc>
                <a:tc>
                  <a:txBody>
                    <a:bodyPr/>
                    <a:lstStyle/>
                    <a:p>
                      <a:pPr algn="ctr"/>
                      <a:r>
                        <a:rPr lang="en-US" sz="1600" dirty="0" smtClean="0"/>
                        <a:t>Virtual SCSI CD-ROM</a:t>
                      </a:r>
                      <a:endParaRPr lang="en-US" sz="1600" dirty="0"/>
                    </a:p>
                  </a:txBody>
                  <a:tcPr marL="93260" marR="93260" marT="46630" marB="46630"/>
                </a:tc>
                <a:tc>
                  <a:txBody>
                    <a:bodyPr/>
                    <a:lstStyle/>
                    <a:p>
                      <a:pPr algn="ctr"/>
                      <a:r>
                        <a:rPr lang="en-US" sz="1600" dirty="0" smtClean="0"/>
                        <a:t>Hot add/remove</a:t>
                      </a:r>
                      <a:endParaRPr lang="en-US" sz="1600" dirty="0"/>
                    </a:p>
                  </a:txBody>
                  <a:tcPr marL="93260" marR="93260" marT="46630" marB="46630"/>
                </a:tc>
              </a:tr>
              <a:tr h="378222">
                <a:tc>
                  <a:txBody>
                    <a:bodyPr/>
                    <a:lstStyle/>
                    <a:p>
                      <a:pPr algn="ctr"/>
                      <a:r>
                        <a:rPr lang="en-US" sz="1600" dirty="0" smtClean="0"/>
                        <a:t>Legacy BIOS</a:t>
                      </a:r>
                      <a:endParaRPr lang="en-US" sz="1600" dirty="0"/>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UEFI firmware</a:t>
                      </a:r>
                      <a:endParaRPr lang="en-US" sz="1600" dirty="0"/>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Secure Boot</a:t>
                      </a:r>
                    </a:p>
                  </a:txBody>
                  <a:tcPr marL="93260" marR="93260" marT="46630" marB="46630"/>
                </a:tc>
              </a:tr>
              <a:tr h="378222">
                <a:tc>
                  <a:txBody>
                    <a:bodyPr/>
                    <a:lstStyle/>
                    <a:p>
                      <a:pPr algn="ctr"/>
                      <a:r>
                        <a:rPr lang="en-US" sz="1600" dirty="0" smtClean="0"/>
                        <a:t>Legacy NIC</a:t>
                      </a:r>
                      <a:endParaRPr lang="en-US" sz="1600" dirty="0"/>
                    </a:p>
                  </a:txBody>
                  <a:tcPr marL="93260" marR="93260" marT="46630" marB="46630"/>
                </a:tc>
                <a:tc>
                  <a:txBody>
                    <a:bodyPr/>
                    <a:lstStyle/>
                    <a:p>
                      <a:pPr algn="ctr"/>
                      <a:r>
                        <a:rPr lang="en-US" sz="1600" dirty="0" smtClean="0"/>
                        <a:t>Synthetic</a:t>
                      </a:r>
                      <a:r>
                        <a:rPr lang="en-US" sz="1600" baseline="0" dirty="0" smtClean="0"/>
                        <a:t> NIC</a:t>
                      </a:r>
                      <a:endParaRPr lang="en-US" sz="1600" dirty="0"/>
                    </a:p>
                  </a:txBody>
                  <a:tcPr marL="93260" marR="93260" marT="46630" marB="46630"/>
                </a:tc>
                <a:tc>
                  <a:txBody>
                    <a:bodyPr/>
                    <a:lstStyle/>
                    <a:p>
                      <a:pPr algn="ctr"/>
                      <a:r>
                        <a:rPr lang="en-US" sz="1600" dirty="0" smtClean="0"/>
                        <a:t>Network boot</a:t>
                      </a:r>
                      <a:r>
                        <a:rPr lang="en-US" sz="1600" baseline="0" dirty="0" smtClean="0"/>
                        <a:t> with IPv4 &amp; IPv6</a:t>
                      </a:r>
                      <a:endParaRPr lang="en-US" sz="1600" dirty="0"/>
                    </a:p>
                  </a:txBody>
                  <a:tcPr marL="93260" marR="93260" marT="46630" marB="46630"/>
                </a:tc>
              </a:tr>
              <a:tr h="378222">
                <a:tc>
                  <a:txBody>
                    <a:bodyPr/>
                    <a:lstStyle/>
                    <a:p>
                      <a:pPr algn="ctr"/>
                      <a:r>
                        <a:rPr lang="en-US" sz="1600" dirty="0" smtClean="0"/>
                        <a:t>Floppy &amp; DMA Controller</a:t>
                      </a:r>
                      <a:endParaRPr lang="en-US" sz="1600" dirty="0"/>
                    </a:p>
                  </a:txBody>
                  <a:tcPr marL="93260" marR="93260" marT="46630" marB="46630"/>
                </a:tc>
                <a:tc>
                  <a:txBody>
                    <a:bodyPr/>
                    <a:lstStyle/>
                    <a:p>
                      <a:pPr algn="ctr"/>
                      <a:r>
                        <a:rPr lang="en-US" sz="1600" dirty="0" smtClean="0"/>
                        <a:t>No floppy</a:t>
                      </a:r>
                      <a:r>
                        <a:rPr lang="en-US" sz="1600" baseline="0" dirty="0" smtClean="0"/>
                        <a:t> support</a:t>
                      </a:r>
                      <a:endParaRPr lang="en-US" sz="1600" dirty="0"/>
                    </a:p>
                  </a:txBody>
                  <a:tcPr marL="93260" marR="93260" marT="46630" marB="46630"/>
                </a:tc>
                <a:tc>
                  <a:txBody>
                    <a:bodyPr/>
                    <a:lstStyle/>
                    <a:p>
                      <a:pPr algn="ctr"/>
                      <a:endParaRPr lang="en-US" sz="1600" dirty="0"/>
                    </a:p>
                  </a:txBody>
                  <a:tcPr marL="93260" marR="93260" marT="46630" marB="46630"/>
                </a:tc>
              </a:tr>
              <a:tr h="378222">
                <a:tc>
                  <a:txBody>
                    <a:bodyPr/>
                    <a:lstStyle/>
                    <a:p>
                      <a:pPr algn="ctr"/>
                      <a:r>
                        <a:rPr lang="en-US" sz="1600" dirty="0" smtClean="0"/>
                        <a:t>UART (COM Ports)</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Optional UART</a:t>
                      </a:r>
                      <a:r>
                        <a:rPr lang="en-US" sz="1600" baseline="0" dirty="0" smtClean="0"/>
                        <a:t> for debugging</a:t>
                      </a:r>
                      <a:endParaRPr lang="en-US" sz="1600" dirty="0" smtClean="0"/>
                    </a:p>
                  </a:txBody>
                  <a:tcPr marL="93260" marR="93260" marT="46630" marB="46630"/>
                </a:tc>
                <a:tc>
                  <a:txBody>
                    <a:bodyPr/>
                    <a:lstStyle/>
                    <a:p>
                      <a:pPr algn="ctr"/>
                      <a:r>
                        <a:rPr lang="en-US" sz="1600" dirty="0" smtClean="0"/>
                        <a:t>Faster and more reliable</a:t>
                      </a:r>
                    </a:p>
                  </a:txBody>
                  <a:tcPr marL="93260" marR="93260" marT="46630" marB="46630"/>
                </a:tc>
              </a:tr>
              <a:tr h="378222">
                <a:tc>
                  <a:txBody>
                    <a:bodyPr/>
                    <a:lstStyle/>
                    <a:p>
                      <a:pPr algn="ctr"/>
                      <a:r>
                        <a:rPr lang="en-US" sz="1600" dirty="0" smtClean="0"/>
                        <a:t>i8042 keyboard controller</a:t>
                      </a:r>
                    </a:p>
                  </a:txBody>
                  <a:tcPr marL="93260" marR="93260" marT="46630" marB="46630"/>
                </a:tc>
                <a:tc>
                  <a:txBody>
                    <a:bodyPr/>
                    <a:lstStyle/>
                    <a:p>
                      <a:pPr algn="ctr"/>
                      <a:r>
                        <a:rPr lang="en-US" sz="1600" dirty="0" smtClean="0"/>
                        <a:t>Software based input</a:t>
                      </a:r>
                    </a:p>
                  </a:txBody>
                  <a:tcPr marL="93260" marR="93260" marT="46630" marB="46630"/>
                </a:tc>
                <a:tc>
                  <a:txBody>
                    <a:bodyPr/>
                    <a:lstStyle/>
                    <a:p>
                      <a:pPr algn="ct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PS/2 keyboard</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Software based keyboard</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PS/2 mouse</a:t>
                      </a:r>
                    </a:p>
                  </a:txBody>
                  <a:tcPr marL="93260" marR="93260" marT="46630" marB="46630"/>
                </a:tc>
                <a:tc>
                  <a:txBody>
                    <a:bodyPr/>
                    <a:lstStyle/>
                    <a:p>
                      <a:pPr algn="ctr"/>
                      <a:r>
                        <a:rPr lang="en-US" sz="1600" dirty="0" smtClean="0"/>
                        <a:t>Software based mouse</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S3 video</a:t>
                      </a:r>
                    </a:p>
                  </a:txBody>
                  <a:tcPr marL="93260" marR="93260" marT="46630" marB="46630"/>
                </a:tc>
                <a:tc>
                  <a:txBody>
                    <a:bodyPr/>
                    <a:lstStyle/>
                    <a:p>
                      <a:pPr algn="ctr"/>
                      <a:r>
                        <a:rPr lang="en-US" sz="1600" dirty="0" smtClean="0"/>
                        <a:t>Software based video</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a:t>
                      </a:r>
                      <a:r>
                        <a:rPr lang="en-US" sz="1600" baseline="0" dirty="0" smtClean="0"/>
                        <a:t> emulation – reduced resources</a:t>
                      </a:r>
                      <a:endParaRPr lang="en-US" sz="1600" dirty="0" smtClean="0"/>
                    </a:p>
                  </a:txBody>
                  <a:tcPr marL="93260" marR="93260" marT="46630" marB="46630"/>
                </a:tc>
              </a:tr>
              <a:tr h="378222">
                <a:tc>
                  <a:txBody>
                    <a:bodyPr/>
                    <a:lstStyle/>
                    <a:p>
                      <a:pPr algn="ctr"/>
                      <a:r>
                        <a:rPr lang="en-US" sz="1600" dirty="0" smtClean="0"/>
                        <a:t>PCI Bus</a:t>
                      </a:r>
                    </a:p>
                  </a:txBody>
                  <a:tcPr marL="93260" marR="93260" marT="46630" marB="46630"/>
                </a:tc>
                <a:tc>
                  <a:txBody>
                    <a:bodyPr/>
                    <a:lstStyle/>
                    <a:p>
                      <a:pPr algn="ctr"/>
                      <a:r>
                        <a:rPr lang="en-US" sz="1600" dirty="0" err="1" smtClean="0"/>
                        <a:t>VMBus</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Programmable Interrupt Controller (PIC)</a:t>
                      </a:r>
                    </a:p>
                  </a:txBody>
                  <a:tcPr marL="93260" marR="93260" marT="46630" marB="46630"/>
                </a:tc>
                <a:tc>
                  <a:txBody>
                    <a:bodyPr/>
                    <a:lstStyle/>
                    <a:p>
                      <a:pPr algn="ct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Programmable Interrupt Timer (PIT)</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r h="378222">
                <a:tc>
                  <a:txBody>
                    <a:bodyPr/>
                    <a:lstStyle/>
                    <a:p>
                      <a:pPr algn="ctr"/>
                      <a:r>
                        <a:rPr lang="en-US" sz="1600" dirty="0" smtClean="0"/>
                        <a:t>Super I/O device</a:t>
                      </a:r>
                    </a:p>
                  </a:txBody>
                  <a:tcPr marL="93260" marR="93260" marT="46630" marB="46630"/>
                </a:tc>
                <a:tc>
                  <a:txBody>
                    <a:bodyPr/>
                    <a:lstStyle/>
                    <a:p>
                      <a:pPr marL="0" marR="0" indent="0" algn="ctr" defTabSz="932742" rtl="0" eaLnBrk="1" fontAlgn="auto" latinLnBrk="0" hangingPunct="1">
                        <a:lnSpc>
                          <a:spcPct val="100000"/>
                        </a:lnSpc>
                        <a:spcBef>
                          <a:spcPts val="0"/>
                        </a:spcBef>
                        <a:spcAft>
                          <a:spcPts val="0"/>
                        </a:spcAft>
                        <a:buClrTx/>
                        <a:buSzTx/>
                        <a:buFontTx/>
                        <a:buNone/>
                        <a:tabLst/>
                        <a:defRPr/>
                      </a:pPr>
                      <a:r>
                        <a:rPr lang="en-US" sz="1600" dirty="0" smtClean="0"/>
                        <a:t>No longer</a:t>
                      </a:r>
                      <a:r>
                        <a:rPr lang="en-US" sz="1600" baseline="0" dirty="0" smtClean="0"/>
                        <a:t> required</a:t>
                      </a:r>
                      <a:endParaRPr lang="en-US" sz="1600" dirty="0" smtClean="0"/>
                    </a:p>
                  </a:txBody>
                  <a:tcPr marL="93260" marR="93260" marT="46630" marB="46630"/>
                </a:tc>
                <a:tc>
                  <a:txBody>
                    <a:bodyPr/>
                    <a:lstStyle/>
                    <a:p>
                      <a:pPr algn="ctr"/>
                      <a:endParaRPr lang="en-US" sz="1600" dirty="0" smtClean="0"/>
                    </a:p>
                  </a:txBody>
                  <a:tcPr marL="93260" marR="93260" marT="46630" marB="46630"/>
                </a:tc>
              </a:tr>
            </a:tbl>
          </a:graphicData>
        </a:graphic>
      </p:graphicFrame>
    </p:spTree>
    <p:extLst>
      <p:ext uri="{BB962C8B-B14F-4D97-AF65-F5344CB8AC3E}">
        <p14:creationId xmlns:p14="http://schemas.microsoft.com/office/powerpoint/2010/main" val="3676695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VMs: Generation 2 VMs</a:t>
            </a:r>
            <a:endParaRPr lang="en-US" dirty="0"/>
          </a:p>
        </p:txBody>
      </p:sp>
      <p:sp>
        <p:nvSpPr>
          <p:cNvPr id="3" name="Text Placeholder 2"/>
          <p:cNvSpPr>
            <a:spLocks noGrp="1"/>
          </p:cNvSpPr>
          <p:nvPr>
            <p:ph idx="1"/>
          </p:nvPr>
        </p:nvSpPr>
        <p:spPr>
          <a:xfrm>
            <a:off x="274640" y="1212850"/>
            <a:ext cx="11887198" cy="5248239"/>
          </a:xfrm>
        </p:spPr>
        <p:txBody>
          <a:bodyPr>
            <a:normAutofit/>
          </a:bodyPr>
          <a:lstStyle/>
          <a:p>
            <a:pPr>
              <a:lnSpc>
                <a:spcPct val="120000"/>
              </a:lnSpc>
            </a:pPr>
            <a:r>
              <a:rPr lang="en-US" dirty="0" smtClean="0"/>
              <a:t>Not for Everyone</a:t>
            </a:r>
          </a:p>
          <a:p>
            <a:pPr lvl="1">
              <a:lnSpc>
                <a:spcPct val="120000"/>
              </a:lnSpc>
            </a:pPr>
            <a:r>
              <a:rPr lang="en-US" b="1" u="sng" dirty="0"/>
              <a:t>x</a:t>
            </a:r>
            <a:r>
              <a:rPr lang="en-US" b="1" u="sng" dirty="0" smtClean="0"/>
              <a:t>64</a:t>
            </a:r>
            <a:r>
              <a:rPr lang="en-US" dirty="0" smtClean="0"/>
              <a:t> VMs only</a:t>
            </a:r>
          </a:p>
          <a:p>
            <a:pPr lvl="1">
              <a:lnSpc>
                <a:spcPct val="120000"/>
              </a:lnSpc>
            </a:pPr>
            <a:r>
              <a:rPr lang="en-US" dirty="0" smtClean="0"/>
              <a:t>Guest support:</a:t>
            </a:r>
          </a:p>
          <a:p>
            <a:pPr lvl="2">
              <a:lnSpc>
                <a:spcPct val="120000"/>
              </a:lnSpc>
            </a:pPr>
            <a:r>
              <a:rPr lang="en-US" dirty="0" smtClean="0"/>
              <a:t>Windows 8/2012 and later</a:t>
            </a:r>
          </a:p>
          <a:p>
            <a:pPr lvl="2">
              <a:lnSpc>
                <a:spcPct val="120000"/>
              </a:lnSpc>
            </a:pPr>
            <a:r>
              <a:rPr lang="en-US" dirty="0" smtClean="0"/>
              <a:t>Support for Linux underway</a:t>
            </a:r>
          </a:p>
          <a:p>
            <a:pPr>
              <a:lnSpc>
                <a:spcPct val="120000"/>
              </a:lnSpc>
            </a:pPr>
            <a:r>
              <a:rPr lang="en-US" b="1" u="sng" dirty="0" smtClean="0"/>
              <a:t>Your investment in Hyper-V is safe</a:t>
            </a:r>
          </a:p>
          <a:p>
            <a:pPr lvl="2">
              <a:lnSpc>
                <a:spcPct val="120000"/>
              </a:lnSpc>
            </a:pPr>
            <a:r>
              <a:rPr lang="en-US" u="sng" dirty="0" smtClean="0"/>
              <a:t>All your existing Hyper-V VMs will run without modification on WS2012 R2</a:t>
            </a:r>
          </a:p>
          <a:p>
            <a:pPr lvl="2">
              <a:lnSpc>
                <a:spcPct val="120000"/>
              </a:lnSpc>
            </a:pPr>
            <a:r>
              <a:rPr lang="en-US" dirty="0" smtClean="0"/>
              <a:t>Gen 1 and Gen 2 VMs run great together</a:t>
            </a:r>
          </a:p>
          <a:p>
            <a:pPr lvl="2">
              <a:lnSpc>
                <a:spcPct val="120000"/>
              </a:lnSpc>
            </a:pPr>
            <a:endParaRPr lang="en-US" dirty="0"/>
          </a:p>
        </p:txBody>
      </p:sp>
    </p:spTree>
    <p:extLst>
      <p:ext uri="{BB962C8B-B14F-4D97-AF65-F5344CB8AC3E}">
        <p14:creationId xmlns:p14="http://schemas.microsoft.com/office/powerpoint/2010/main" val="3215949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837" y="2082484"/>
            <a:ext cx="6249988" cy="2103119"/>
          </a:xfrm>
        </p:spPr>
        <p:txBody>
          <a:bodyPr/>
          <a:lstStyle/>
          <a:p>
            <a:r>
              <a:rPr lang="en-US" sz="4800" dirty="0" smtClean="0"/>
              <a:t>DCIM-B380 What’s New in Windows Server 2012 R2 Hyper-V</a:t>
            </a:r>
            <a:endParaRPr lang="en-US" sz="4800" dirty="0"/>
          </a:p>
        </p:txBody>
      </p:sp>
      <p:sp>
        <p:nvSpPr>
          <p:cNvPr id="3" name="Text Placeholder 2"/>
          <p:cNvSpPr>
            <a:spLocks noGrp="1"/>
          </p:cNvSpPr>
          <p:nvPr>
            <p:ph type="body" sz="quarter" idx="14"/>
          </p:nvPr>
        </p:nvSpPr>
        <p:spPr>
          <a:xfrm>
            <a:off x="274638" y="4228783"/>
            <a:ext cx="4114799" cy="1554478"/>
          </a:xfrm>
        </p:spPr>
        <p:txBody>
          <a:bodyPr/>
          <a:lstStyle/>
          <a:p>
            <a:r>
              <a:rPr lang="en-US" sz="2400" dirty="0" smtClean="0"/>
              <a:t>Ben Armstrong</a:t>
            </a:r>
          </a:p>
          <a:p>
            <a:r>
              <a:rPr lang="en-US" sz="2400" dirty="0" smtClean="0"/>
              <a:t>Principal PM, Hyper-V</a:t>
            </a:r>
          </a:p>
          <a:p>
            <a:r>
              <a:rPr lang="en-US" sz="2400" dirty="0" smtClean="0"/>
              <a:t>Microsoft</a:t>
            </a:r>
          </a:p>
          <a:p>
            <a:r>
              <a:rPr lang="en-US" sz="2400" dirty="0" smtClean="0"/>
              <a:t>@</a:t>
            </a:r>
            <a:r>
              <a:rPr lang="en-US" sz="2400" dirty="0" err="1" smtClean="0"/>
              <a:t>VirtualPCGuy</a:t>
            </a:r>
            <a:endParaRPr lang="en-US" sz="2400" dirty="0"/>
          </a:p>
        </p:txBody>
      </p:sp>
      <p:sp>
        <p:nvSpPr>
          <p:cNvPr id="4" name="Text Placeholder 2"/>
          <p:cNvSpPr txBox="1">
            <a:spLocks/>
          </p:cNvSpPr>
          <p:nvPr/>
        </p:nvSpPr>
        <p:spPr bwMode="ltGray">
          <a:xfrm>
            <a:off x="3932237" y="4227828"/>
            <a:ext cx="4114799"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Didier Van </a:t>
            </a:r>
            <a:r>
              <a:rPr lang="en-US" sz="2400" dirty="0" err="1" smtClean="0"/>
              <a:t>Hoye</a:t>
            </a:r>
            <a:endParaRPr lang="en-US" sz="2400" dirty="0" smtClean="0"/>
          </a:p>
          <a:p>
            <a:r>
              <a:rPr lang="en-US" sz="2400" dirty="0" smtClean="0"/>
              <a:t>Technical Architect</a:t>
            </a:r>
          </a:p>
          <a:p>
            <a:r>
              <a:rPr lang="en-US" sz="2400" dirty="0" smtClean="0"/>
              <a:t>FGIA</a:t>
            </a:r>
          </a:p>
          <a:p>
            <a:r>
              <a:rPr lang="en-US" sz="2400" dirty="0" smtClean="0"/>
              <a:t>@</a:t>
            </a:r>
            <a:r>
              <a:rPr lang="en-US" sz="2400" dirty="0" err="1" smtClean="0"/>
              <a:t>WorkingHardInIT</a:t>
            </a:r>
            <a:endParaRPr lang="en-US" sz="2400" dirty="0"/>
          </a:p>
        </p:txBody>
      </p:sp>
    </p:spTree>
    <p:extLst>
      <p:ext uri="{BB962C8B-B14F-4D97-AF65-F5344CB8AC3E}">
        <p14:creationId xmlns:p14="http://schemas.microsoft.com/office/powerpoint/2010/main" val="3146889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Enhanced VM Interaction</a:t>
            </a:r>
            <a:br>
              <a:rPr lang="en-US" dirty="0" smtClean="0"/>
            </a:br>
            <a:r>
              <a:rPr lang="en-US" sz="3200" dirty="0" smtClean="0"/>
              <a:t>Remote Desktop over </a:t>
            </a:r>
            <a:r>
              <a:rPr lang="en-US" sz="3200" dirty="0" err="1" smtClean="0"/>
              <a:t>VMBus</a:t>
            </a:r>
            <a:endParaRPr lang="en-US" dirty="0"/>
          </a:p>
        </p:txBody>
      </p:sp>
      <p:sp>
        <p:nvSpPr>
          <p:cNvPr id="3" name="Text Placeholder 2"/>
          <p:cNvSpPr>
            <a:spLocks noGrp="1"/>
          </p:cNvSpPr>
          <p:nvPr>
            <p:ph sz="quarter" idx="10"/>
          </p:nvPr>
        </p:nvSpPr>
        <p:spPr>
          <a:xfrm>
            <a:off x="274638" y="1660358"/>
            <a:ext cx="11887200" cy="4801314"/>
          </a:xfrm>
        </p:spPr>
        <p:txBody>
          <a:bodyPr/>
          <a:lstStyle/>
          <a:p>
            <a:r>
              <a:rPr lang="en-US" dirty="0" smtClean="0"/>
              <a:t>Full remote desktop capabilities</a:t>
            </a:r>
          </a:p>
          <a:p>
            <a:pPr lvl="1"/>
            <a:r>
              <a:rPr lang="en-US" dirty="0" smtClean="0"/>
              <a:t>Shared clipboard</a:t>
            </a:r>
          </a:p>
          <a:p>
            <a:pPr lvl="1"/>
            <a:r>
              <a:rPr lang="en-US" dirty="0" smtClean="0"/>
              <a:t>Audio redirection</a:t>
            </a:r>
          </a:p>
          <a:p>
            <a:pPr lvl="1"/>
            <a:r>
              <a:rPr lang="en-US" dirty="0" smtClean="0"/>
              <a:t>Enhanced login</a:t>
            </a:r>
          </a:p>
          <a:p>
            <a:pPr lvl="1"/>
            <a:r>
              <a:rPr lang="en-US" dirty="0" smtClean="0"/>
              <a:t>and more….</a:t>
            </a:r>
          </a:p>
          <a:p>
            <a:r>
              <a:rPr lang="en-US" dirty="0" smtClean="0"/>
              <a:t>Enabled even when the network is down</a:t>
            </a:r>
          </a:p>
          <a:p>
            <a:pPr lvl="1"/>
            <a:r>
              <a:rPr lang="en-US" dirty="0" smtClean="0"/>
              <a:t>Integrates with Remote Desktop Gateway</a:t>
            </a:r>
            <a:endParaRPr lang="en-US" dirty="0"/>
          </a:p>
          <a:p>
            <a:r>
              <a:rPr lang="en-US" dirty="0" smtClean="0"/>
              <a:t>Integrated into Hyper-V Management experience</a:t>
            </a:r>
            <a:endParaRPr lang="en-US" dirty="0"/>
          </a:p>
          <a:p>
            <a:r>
              <a:rPr lang="en-US" dirty="0" smtClean="0"/>
              <a:t>(Yes, all of this just works with Live Migration…)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1395" y="1743990"/>
            <a:ext cx="1305457" cy="7643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8723" y="2689576"/>
            <a:ext cx="1599959" cy="103288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14049" y="3099798"/>
            <a:ext cx="1803295" cy="1245325"/>
          </a:xfrm>
          <a:prstGeom prst="rect">
            <a:avLst/>
          </a:prstGeom>
        </p:spPr>
      </p:pic>
    </p:spTree>
    <p:extLst>
      <p:ext uri="{BB962C8B-B14F-4D97-AF65-F5344CB8AC3E}">
        <p14:creationId xmlns:p14="http://schemas.microsoft.com/office/powerpoint/2010/main" val="2513247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Feedback on Storage</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We would like to dynamically resize virtual storage</a:t>
            </a:r>
            <a:endParaRPr lang="en-US" sz="204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Keep making more storage investments</a:t>
              </a: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3663" dirty="0">
                <a:solidFill>
                  <a:schemeClr val="tx1">
                    <a:lumMod val="20000"/>
                    <a:lumOff val="80000"/>
                    <a:alpha val="99000"/>
                  </a:schemeClr>
                </a:solidFill>
                <a:latin typeface="Segoe UI" pitchFamily="34" charset="0"/>
                <a:ea typeface="Segoe UI" pitchFamily="34" charset="0"/>
                <a:cs typeface="Segoe UI" pitchFamily="34" charset="0"/>
              </a:rPr>
              <a:t>We need to manage storage to an SLA</a:t>
            </a: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Help us protect against the “noisy neighbor”</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lumMod val="20000"/>
                    <a:lumOff val="80000"/>
                    <a:alpha val="99000"/>
                  </a:schemeClr>
                </a:solidFill>
                <a:latin typeface="Segoe UI" pitchFamily="34" charset="0"/>
                <a:ea typeface="Segoe UI" pitchFamily="34" charset="0"/>
                <a:cs typeface="Segoe UI" pitchFamily="34" charset="0"/>
              </a:rPr>
              <a:t>Guest Clustering is difficult to manage</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594685"/>
            </a:xfrm>
            <a:prstGeom prst="rect">
              <a:avLst/>
            </a:prstGeom>
          </p:spPr>
          <p:txBody>
            <a:bodyPr wrap="square">
              <a:spAutoFit/>
            </a:bodyPr>
            <a:lstStyle/>
            <a:p>
              <a:pPr marL="0" lvl="1" algn="ctr">
                <a:tabLst>
                  <a:tab pos="1860457" algn="l"/>
                </a:tabLst>
              </a:pPr>
              <a:r>
                <a:rPr lang="en-US" sz="1628" dirty="0">
                  <a:solidFill>
                    <a:schemeClr val="bg1"/>
                  </a:solidFill>
                  <a:latin typeface="Segoe UI" pitchFamily="34" charset="0"/>
                  <a:ea typeface="Segoe UI" pitchFamily="34" charset="0"/>
                  <a:cs typeface="Segoe UI" pitchFamily="34" charset="0"/>
                </a:rPr>
                <a:t>We want to maintain separation between the cloud infrastructure and tenants</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alpha val="99000"/>
                  </a:schemeClr>
                </a:solidFill>
                <a:latin typeface="Segoe UI" pitchFamily="34" charset="0"/>
                <a:ea typeface="Segoe UI" pitchFamily="34" charset="0"/>
                <a:cs typeface="Segoe UI" pitchFamily="34" charset="0"/>
              </a:rPr>
              <a:t>De-dupe is great for VM libraries but we need more…</a:t>
            </a: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594685"/>
            </a:xfrm>
            <a:prstGeom prst="rect">
              <a:avLst/>
            </a:prstGeom>
          </p:spPr>
          <p:txBody>
            <a:bodyPr wrap="square">
              <a:spAutoFit/>
            </a:bodyPr>
            <a:lstStyle/>
            <a:p>
              <a:pPr marL="0" lvl="1" algn="ctr">
                <a:tabLst>
                  <a:tab pos="1860457" algn="l"/>
                </a:tabLst>
              </a:pPr>
              <a:r>
                <a:rPr lang="en-US" sz="1628" dirty="0">
                  <a:solidFill>
                    <a:schemeClr val="bg1"/>
                  </a:solidFill>
                  <a:latin typeface="Segoe UI" pitchFamily="34" charset="0"/>
                  <a:ea typeface="Segoe UI" pitchFamily="34" charset="0"/>
                  <a:cs typeface="Segoe UI" pitchFamily="34" charset="0"/>
                </a:rPr>
                <a:t>A top reason for VDI deployment failures. Lack of IOPs and immense storage requirements.</a:t>
              </a: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361289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37" y="233153"/>
            <a:ext cx="11345785" cy="762786"/>
          </a:xfrm>
        </p:spPr>
        <p:txBody>
          <a:bodyPr/>
          <a:lstStyle/>
          <a:p>
            <a:r>
              <a:rPr lang="en-US" dirty="0" smtClean="0"/>
              <a:t>Hyper-V Storage</a:t>
            </a:r>
            <a:endParaRPr lang="en-US" dirty="0"/>
          </a:p>
        </p:txBody>
      </p:sp>
      <p:sp>
        <p:nvSpPr>
          <p:cNvPr id="3" name="Text Placeholder 2"/>
          <p:cNvSpPr>
            <a:spLocks noGrp="1"/>
          </p:cNvSpPr>
          <p:nvPr>
            <p:ph type="body" sz="quarter" idx="10"/>
          </p:nvPr>
        </p:nvSpPr>
        <p:spPr>
          <a:xfrm>
            <a:off x="544537" y="1476622"/>
            <a:ext cx="11345785" cy="4896169"/>
          </a:xfrm>
        </p:spPr>
        <p:txBody>
          <a:bodyPr>
            <a:normAutofit/>
          </a:bodyPr>
          <a:lstStyle/>
          <a:p>
            <a:pPr lvl="1">
              <a:lnSpc>
                <a:spcPct val="110000"/>
              </a:lnSpc>
            </a:pPr>
            <a:r>
              <a:rPr lang="en-US" sz="3264" dirty="0"/>
              <a:t>Online Virtual Disk Resize</a:t>
            </a:r>
          </a:p>
          <a:p>
            <a:pPr lvl="2">
              <a:lnSpc>
                <a:spcPct val="110000"/>
              </a:lnSpc>
            </a:pPr>
            <a:r>
              <a:rPr lang="en-US" sz="2856" dirty="0"/>
              <a:t>Dynamically Grow or Shrink SCSI VHDX Virtual Disks on the fly…</a:t>
            </a:r>
          </a:p>
          <a:p>
            <a:pPr lvl="2">
              <a:lnSpc>
                <a:spcPct val="110000"/>
              </a:lnSpc>
            </a:pPr>
            <a:r>
              <a:rPr lang="en-US" sz="2864" dirty="0" smtClean="0"/>
              <a:t>Windows and Linux</a:t>
            </a:r>
            <a:endParaRPr lang="en-US" sz="2864" dirty="0"/>
          </a:p>
        </p:txBody>
      </p:sp>
      <p:sp>
        <p:nvSpPr>
          <p:cNvPr id="6" name="Freeform 79"/>
          <p:cNvSpPr>
            <a:spLocks noEditPoints="1"/>
          </p:cNvSpPr>
          <p:nvPr/>
        </p:nvSpPr>
        <p:spPr bwMode="black">
          <a:xfrm>
            <a:off x="2794112" y="3699344"/>
            <a:ext cx="1058107" cy="1430427"/>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13" tIns="41957" rIns="83913" bIns="41957" numCol="1" anchor="t" anchorCtr="0" compatLnSpc="1">
            <a:prstTxWarp prst="textNoShape">
              <a:avLst/>
            </a:prstTxWarp>
          </a:bodyPr>
          <a:lstStyle/>
          <a:p>
            <a:pPr defTabSz="932029"/>
            <a:endParaRPr lang="en-US" sz="1632" dirty="0">
              <a:solidFill>
                <a:srgbClr val="505050"/>
              </a:solidFill>
            </a:endParaRPr>
          </a:p>
        </p:txBody>
      </p:sp>
      <p:sp>
        <p:nvSpPr>
          <p:cNvPr id="2" name="Right Arrow 1"/>
          <p:cNvSpPr/>
          <p:nvPr/>
        </p:nvSpPr>
        <p:spPr bwMode="auto">
          <a:xfrm>
            <a:off x="4403951" y="3654850"/>
            <a:ext cx="4569227" cy="81602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
        <p:nvSpPr>
          <p:cNvPr id="4" name="Slide Number Placeholder 3"/>
          <p:cNvSpPr>
            <a:spLocks noGrp="1"/>
          </p:cNvSpPr>
          <p:nvPr>
            <p:ph type="sldNum" sz="quarter" idx="4294967295"/>
          </p:nvPr>
        </p:nvSpPr>
        <p:spPr>
          <a:xfrm>
            <a:off x="11674615" y="6734241"/>
            <a:ext cx="233151" cy="127131"/>
          </a:xfrm>
          <a:prstGeom prst="rect">
            <a:avLst/>
          </a:prstGeom>
        </p:spPr>
        <p:txBody>
          <a:bodyPr/>
          <a:lstStyle/>
          <a:p>
            <a:pPr>
              <a:lnSpc>
                <a:spcPct val="90000"/>
              </a:lnSpc>
            </a:pPr>
            <a:fld id="{1BC86A1F-E589-44B2-A543-2EC98F5547A7}" type="slidenum">
              <a:rPr lang="en-US" smtClean="0"/>
              <a:pPr>
                <a:lnSpc>
                  <a:spcPct val="90000"/>
                </a:lnSpc>
              </a:pPr>
              <a:t>22</a:t>
            </a:fld>
            <a:endParaRPr lang="en-US" dirty="0"/>
          </a:p>
        </p:txBody>
      </p:sp>
      <p:sp>
        <p:nvSpPr>
          <p:cNvPr id="7" name="Right Arrow 6"/>
          <p:cNvSpPr/>
          <p:nvPr/>
        </p:nvSpPr>
        <p:spPr bwMode="auto">
          <a:xfrm rot="10800000">
            <a:off x="4403949" y="4543547"/>
            <a:ext cx="4569227" cy="816028"/>
          </a:xfrm>
          <a:prstGeom prst="rightArrow">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spTree>
    <p:extLst>
      <p:ext uri="{BB962C8B-B14F-4D97-AF65-F5344CB8AC3E}">
        <p14:creationId xmlns:p14="http://schemas.microsoft.com/office/powerpoint/2010/main" val="337832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Noisy neighbors</a:t>
            </a:r>
            <a:endParaRPr lang="en-US" dirty="0"/>
          </a:p>
        </p:txBody>
      </p:sp>
      <p:sp>
        <p:nvSpPr>
          <p:cNvPr id="3" name="Content Placeholder 2"/>
          <p:cNvSpPr>
            <a:spLocks noGrp="1"/>
          </p:cNvSpPr>
          <p:nvPr>
            <p:ph type="body" sz="quarter" idx="10"/>
          </p:nvPr>
        </p:nvSpPr>
        <p:spPr>
          <a:xfrm>
            <a:off x="274638" y="1214438"/>
            <a:ext cx="11887200" cy="3360920"/>
          </a:xfrm>
        </p:spPr>
        <p:txBody>
          <a:bodyPr/>
          <a:lstStyle/>
          <a:p>
            <a:r>
              <a:rPr lang="en-US" dirty="0" smtClean="0"/>
              <a:t>Scenario:</a:t>
            </a:r>
          </a:p>
          <a:p>
            <a:pPr lvl="1"/>
            <a:r>
              <a:rPr lang="en-US" dirty="0" smtClean="0"/>
              <a:t>Cloud Service Provider has storage that provides 1000 IOP/s</a:t>
            </a:r>
          </a:p>
          <a:p>
            <a:pPr lvl="1"/>
            <a:r>
              <a:rPr lang="en-US" dirty="0" smtClean="0"/>
              <a:t>10 customers, with 10 VMs. Everything is running fine</a:t>
            </a:r>
          </a:p>
          <a:p>
            <a:pPr lvl="1"/>
            <a:r>
              <a:rPr lang="en-US" dirty="0" smtClean="0"/>
              <a:t>Customer 1 running VM 1 Fires up a SQL Server consuming 950 IOPs. Customer 1 is thrilled.</a:t>
            </a:r>
          </a:p>
          <a:p>
            <a:pPr lvl="1"/>
            <a:r>
              <a:rPr lang="en-US" dirty="0" smtClean="0"/>
              <a:t>Customers 2-10 are not. Their performance has fallen off a cliff. They are calling support demanding to know what’s wrong and calling sales to demand an immediate refund.</a:t>
            </a:r>
            <a:endParaRPr lang="en-US" dirty="0"/>
          </a:p>
        </p:txBody>
      </p:sp>
      <p:sp>
        <p:nvSpPr>
          <p:cNvPr id="48" name="Content Placeholder 2"/>
          <p:cNvSpPr>
            <a:spLocks noGrp="1"/>
          </p:cNvSpPr>
          <p:nvPr>
            <p:ph type="body" sz="quarter" idx="4294967295"/>
          </p:nvPr>
        </p:nvSpPr>
        <p:spPr>
          <a:xfrm>
            <a:off x="0" y="5798537"/>
            <a:ext cx="2713038" cy="692150"/>
          </a:xfrm>
          <a:prstGeom prst="rect">
            <a:avLst/>
          </a:prstGeom>
        </p:spPr>
        <p:txBody>
          <a:bodyPr/>
          <a:lstStyle/>
          <a:p>
            <a:pPr marL="0" indent="0">
              <a:buNone/>
            </a:pPr>
            <a:r>
              <a:rPr lang="en-US" sz="1836" dirty="0" smtClean="0">
                <a:solidFill>
                  <a:schemeClr val="tx1"/>
                </a:solidFill>
              </a:rPr>
              <a:t>Cloud Service Provider </a:t>
            </a:r>
            <a:r>
              <a:rPr lang="en-US" sz="1836" dirty="0">
                <a:solidFill>
                  <a:schemeClr val="tx1"/>
                </a:solidFill>
              </a:rPr>
              <a:t>Infrastructure</a:t>
            </a:r>
          </a:p>
        </p:txBody>
      </p:sp>
      <p:sp>
        <p:nvSpPr>
          <p:cNvPr id="49" name="Content Placeholder 2"/>
          <p:cNvSpPr>
            <a:spLocks noGrp="1"/>
          </p:cNvSpPr>
          <p:nvPr>
            <p:ph type="body" sz="quarter" idx="4294967295"/>
          </p:nvPr>
        </p:nvSpPr>
        <p:spPr>
          <a:xfrm>
            <a:off x="0" y="5028599"/>
            <a:ext cx="2713038" cy="447675"/>
          </a:xfrm>
          <a:prstGeom prst="rect">
            <a:avLst/>
          </a:prstGeom>
        </p:spPr>
        <p:txBody>
          <a:bodyPr/>
          <a:lstStyle/>
          <a:p>
            <a:pPr marL="0" indent="0">
              <a:buNone/>
            </a:pPr>
            <a:r>
              <a:rPr lang="en-US" sz="1836" dirty="0">
                <a:solidFill>
                  <a:schemeClr val="tx1"/>
                </a:solidFill>
              </a:rPr>
              <a:t>Tenant VMs/Services</a:t>
            </a:r>
          </a:p>
        </p:txBody>
      </p:sp>
      <p:sp>
        <p:nvSpPr>
          <p:cNvPr id="22" name="Content Placeholder 2"/>
          <p:cNvSpPr>
            <a:spLocks noGrp="1"/>
          </p:cNvSpPr>
          <p:nvPr>
            <p:ph type="body" sz="quarter" idx="4294967295"/>
          </p:nvPr>
        </p:nvSpPr>
        <p:spPr>
          <a:xfrm>
            <a:off x="5732838" y="6483109"/>
            <a:ext cx="1065212" cy="409575"/>
          </a:xfrm>
          <a:prstGeom prst="rect">
            <a:avLst/>
          </a:prstGeom>
        </p:spPr>
        <p:txBody>
          <a:bodyPr/>
          <a:lstStyle/>
          <a:p>
            <a:pPr marL="0" indent="0" algn="ctr">
              <a:buNone/>
            </a:pPr>
            <a:r>
              <a:rPr lang="en-US" sz="1632" dirty="0" smtClean="0">
                <a:solidFill>
                  <a:schemeClr val="tx1"/>
                </a:solidFill>
              </a:rPr>
              <a:t>Storage</a:t>
            </a:r>
            <a:endParaRPr lang="en-US" sz="1632" dirty="0">
              <a:solidFill>
                <a:schemeClr val="tx1"/>
              </a:solidFill>
            </a:endParaRPr>
          </a:p>
        </p:txBody>
      </p:sp>
      <p:sp>
        <p:nvSpPr>
          <p:cNvPr id="23" name="Content Placeholder 2"/>
          <p:cNvSpPr>
            <a:spLocks noGrp="1"/>
          </p:cNvSpPr>
          <p:nvPr>
            <p:ph type="body" sz="quarter" idx="4294967295"/>
          </p:nvPr>
        </p:nvSpPr>
        <p:spPr>
          <a:xfrm>
            <a:off x="3782149" y="6500797"/>
            <a:ext cx="1223963" cy="409575"/>
          </a:xfrm>
          <a:prstGeom prst="rect">
            <a:avLst/>
          </a:prstGeom>
        </p:spPr>
        <p:txBody>
          <a:bodyPr/>
          <a:lstStyle/>
          <a:p>
            <a:pPr marL="0" indent="0" algn="ctr">
              <a:buNone/>
            </a:pPr>
            <a:r>
              <a:rPr lang="en-US" sz="1632" dirty="0">
                <a:solidFill>
                  <a:schemeClr val="tx1"/>
                </a:solidFill>
              </a:rPr>
              <a:t>Compute</a:t>
            </a:r>
          </a:p>
        </p:txBody>
      </p:sp>
      <p:sp>
        <p:nvSpPr>
          <p:cNvPr id="24" name="Content Placeholder 2"/>
          <p:cNvSpPr>
            <a:spLocks noGrp="1"/>
          </p:cNvSpPr>
          <p:nvPr>
            <p:ph type="body" sz="quarter" idx="4294967295"/>
          </p:nvPr>
        </p:nvSpPr>
        <p:spPr>
          <a:xfrm>
            <a:off x="7329465" y="6489517"/>
            <a:ext cx="1441450" cy="419100"/>
          </a:xfrm>
          <a:prstGeom prst="rect">
            <a:avLst/>
          </a:prstGeom>
        </p:spPr>
        <p:txBody>
          <a:bodyPr/>
          <a:lstStyle/>
          <a:p>
            <a:pPr marL="0" indent="0" algn="ctr">
              <a:buNone/>
            </a:pPr>
            <a:r>
              <a:rPr lang="en-US" sz="1632" dirty="0">
                <a:solidFill>
                  <a:schemeClr val="tx1"/>
                </a:solidFill>
              </a:rPr>
              <a:t>Networking</a:t>
            </a:r>
          </a:p>
        </p:txBody>
      </p:sp>
      <p:pic>
        <p:nvPicPr>
          <p:cNvPr id="15"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61482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0" y="5541847"/>
            <a:ext cx="10972799"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230246"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89645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583853"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pic>
        <p:nvPicPr>
          <p:cNvPr id="3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748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882909"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4911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236516"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79358"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47275"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2"/>
          <p:cNvSpPr txBox="1">
            <a:spLocks/>
          </p:cNvSpPr>
          <p:nvPr/>
        </p:nvSpPr>
        <p:spPr>
          <a:xfrm>
            <a:off x="2125944" y="4455112"/>
            <a:ext cx="1949691" cy="3785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solidFill>
                  <a:schemeClr val="tx1"/>
                </a:solidFill>
              </a:rPr>
              <a:t>950+ IOPs</a:t>
            </a:r>
            <a:endParaRPr lang="en-US" sz="1400" dirty="0">
              <a:solidFill>
                <a:schemeClr val="tx1"/>
              </a:solidFill>
            </a:endParaRPr>
          </a:p>
        </p:txBody>
      </p:sp>
    </p:spTree>
    <p:extLst>
      <p:ext uri="{BB962C8B-B14F-4D97-AF65-F5344CB8AC3E}">
        <p14:creationId xmlns:p14="http://schemas.microsoft.com/office/powerpoint/2010/main" val="29638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Noisy neighbors</a:t>
            </a:r>
            <a:endParaRPr lang="en-US" dirty="0"/>
          </a:p>
        </p:txBody>
      </p:sp>
      <p:sp>
        <p:nvSpPr>
          <p:cNvPr id="3" name="Content Placeholder 2"/>
          <p:cNvSpPr>
            <a:spLocks noGrp="1"/>
          </p:cNvSpPr>
          <p:nvPr>
            <p:ph type="body" sz="quarter" idx="10"/>
          </p:nvPr>
        </p:nvSpPr>
        <p:spPr>
          <a:xfrm>
            <a:off x="274638" y="1214438"/>
            <a:ext cx="11887200" cy="1551194"/>
          </a:xfrm>
        </p:spPr>
        <p:txBody>
          <a:bodyPr/>
          <a:lstStyle/>
          <a:p>
            <a:r>
              <a:rPr lang="en-US" dirty="0" smtClean="0"/>
              <a:t>Outcome:</a:t>
            </a:r>
          </a:p>
          <a:p>
            <a:pPr lvl="1"/>
            <a:r>
              <a:rPr lang="en-US" dirty="0" smtClean="0"/>
              <a:t>Cloud Service Provider needs to resolve situation quickly</a:t>
            </a:r>
          </a:p>
          <a:p>
            <a:pPr lvl="1"/>
            <a:r>
              <a:rPr lang="en-US" dirty="0" smtClean="0"/>
              <a:t>Turns off Customer 1 VM</a:t>
            </a:r>
          </a:p>
        </p:txBody>
      </p:sp>
      <p:sp>
        <p:nvSpPr>
          <p:cNvPr id="48" name="Content Placeholder 2"/>
          <p:cNvSpPr>
            <a:spLocks noGrp="1"/>
          </p:cNvSpPr>
          <p:nvPr>
            <p:ph type="body" sz="quarter" idx="4294967295"/>
          </p:nvPr>
        </p:nvSpPr>
        <p:spPr>
          <a:xfrm>
            <a:off x="0" y="5798537"/>
            <a:ext cx="2713038" cy="692150"/>
          </a:xfrm>
          <a:prstGeom prst="rect">
            <a:avLst/>
          </a:prstGeom>
        </p:spPr>
        <p:txBody>
          <a:bodyPr/>
          <a:lstStyle/>
          <a:p>
            <a:pPr marL="0" indent="0">
              <a:buNone/>
            </a:pPr>
            <a:r>
              <a:rPr lang="en-US" sz="1836" dirty="0" smtClean="0">
                <a:solidFill>
                  <a:schemeClr val="tx1"/>
                </a:solidFill>
              </a:rPr>
              <a:t>Cloud Service Provider </a:t>
            </a:r>
            <a:r>
              <a:rPr lang="en-US" sz="1836" dirty="0">
                <a:solidFill>
                  <a:schemeClr val="tx1"/>
                </a:solidFill>
              </a:rPr>
              <a:t>Infrastructure</a:t>
            </a:r>
          </a:p>
        </p:txBody>
      </p:sp>
      <p:sp>
        <p:nvSpPr>
          <p:cNvPr id="49" name="Content Placeholder 2"/>
          <p:cNvSpPr>
            <a:spLocks noGrp="1"/>
          </p:cNvSpPr>
          <p:nvPr>
            <p:ph type="body" sz="quarter" idx="4294967295"/>
          </p:nvPr>
        </p:nvSpPr>
        <p:spPr>
          <a:xfrm>
            <a:off x="0" y="5028599"/>
            <a:ext cx="2713038" cy="447675"/>
          </a:xfrm>
          <a:prstGeom prst="rect">
            <a:avLst/>
          </a:prstGeom>
        </p:spPr>
        <p:txBody>
          <a:bodyPr/>
          <a:lstStyle/>
          <a:p>
            <a:pPr marL="0" indent="0">
              <a:buNone/>
            </a:pPr>
            <a:r>
              <a:rPr lang="en-US" sz="1836" dirty="0">
                <a:solidFill>
                  <a:schemeClr val="tx1"/>
                </a:solidFill>
              </a:rPr>
              <a:t>Tenant VMs/Services</a:t>
            </a:r>
          </a:p>
        </p:txBody>
      </p:sp>
      <p:sp>
        <p:nvSpPr>
          <p:cNvPr id="22" name="Content Placeholder 2"/>
          <p:cNvSpPr>
            <a:spLocks noGrp="1"/>
          </p:cNvSpPr>
          <p:nvPr>
            <p:ph type="body" sz="quarter" idx="4294967295"/>
          </p:nvPr>
        </p:nvSpPr>
        <p:spPr>
          <a:xfrm>
            <a:off x="5732838" y="6483109"/>
            <a:ext cx="1065212" cy="409575"/>
          </a:xfrm>
          <a:prstGeom prst="rect">
            <a:avLst/>
          </a:prstGeom>
        </p:spPr>
        <p:txBody>
          <a:bodyPr/>
          <a:lstStyle/>
          <a:p>
            <a:pPr marL="0" indent="0" algn="ctr">
              <a:buNone/>
            </a:pPr>
            <a:r>
              <a:rPr lang="en-US" sz="1632" dirty="0" smtClean="0">
                <a:solidFill>
                  <a:schemeClr val="tx1"/>
                </a:solidFill>
              </a:rPr>
              <a:t>Storage</a:t>
            </a:r>
            <a:endParaRPr lang="en-US" sz="1632" dirty="0">
              <a:solidFill>
                <a:schemeClr val="tx1"/>
              </a:solidFill>
            </a:endParaRPr>
          </a:p>
        </p:txBody>
      </p:sp>
      <p:sp>
        <p:nvSpPr>
          <p:cNvPr id="23" name="Content Placeholder 2"/>
          <p:cNvSpPr>
            <a:spLocks noGrp="1"/>
          </p:cNvSpPr>
          <p:nvPr>
            <p:ph type="body" sz="quarter" idx="4294967295"/>
          </p:nvPr>
        </p:nvSpPr>
        <p:spPr>
          <a:xfrm>
            <a:off x="3782149" y="6500797"/>
            <a:ext cx="1223963" cy="409575"/>
          </a:xfrm>
          <a:prstGeom prst="rect">
            <a:avLst/>
          </a:prstGeom>
        </p:spPr>
        <p:txBody>
          <a:bodyPr/>
          <a:lstStyle/>
          <a:p>
            <a:pPr marL="0" indent="0" algn="ctr">
              <a:buNone/>
            </a:pPr>
            <a:r>
              <a:rPr lang="en-US" sz="1632" dirty="0">
                <a:solidFill>
                  <a:schemeClr val="tx1"/>
                </a:solidFill>
              </a:rPr>
              <a:t>Compute</a:t>
            </a:r>
          </a:p>
        </p:txBody>
      </p:sp>
      <p:sp>
        <p:nvSpPr>
          <p:cNvPr id="24" name="Content Placeholder 2"/>
          <p:cNvSpPr>
            <a:spLocks noGrp="1"/>
          </p:cNvSpPr>
          <p:nvPr>
            <p:ph type="body" sz="quarter" idx="4294967295"/>
          </p:nvPr>
        </p:nvSpPr>
        <p:spPr>
          <a:xfrm>
            <a:off x="7329465" y="6489517"/>
            <a:ext cx="1441450" cy="419100"/>
          </a:xfrm>
          <a:prstGeom prst="rect">
            <a:avLst/>
          </a:prstGeom>
        </p:spPr>
        <p:txBody>
          <a:bodyPr/>
          <a:lstStyle/>
          <a:p>
            <a:pPr marL="0" indent="0" algn="ctr">
              <a:buNone/>
            </a:pPr>
            <a:r>
              <a:rPr lang="en-US" sz="1632" dirty="0">
                <a:solidFill>
                  <a:schemeClr val="tx1"/>
                </a:solidFill>
              </a:rPr>
              <a:t>Networking</a:t>
            </a:r>
          </a:p>
        </p:txBody>
      </p:sp>
      <p:pic>
        <p:nvPicPr>
          <p:cNvPr id="15" name="Picture 18"/>
          <p:cNvPicPr>
            <a:picLocks noChangeAspect="1" noChangeArrowheads="1"/>
          </p:cNvPicPr>
          <p:nvPr/>
        </p:nvPicPr>
        <p:blipFill>
          <a:blip r:embed="rId2"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461482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flipV="1">
            <a:off x="733530" y="5541847"/>
            <a:ext cx="10972799"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7"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230246"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5896451"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6583853" y="4769698"/>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50"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pic>
        <p:nvPicPr>
          <p:cNvPr id="3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26748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7882909"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49114"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236516"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979358"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3947275" y="4769696"/>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Content Placeholder 2"/>
          <p:cNvSpPr txBox="1">
            <a:spLocks/>
          </p:cNvSpPr>
          <p:nvPr/>
        </p:nvSpPr>
        <p:spPr>
          <a:xfrm>
            <a:off x="2125944" y="4455112"/>
            <a:ext cx="1949691" cy="3785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400" dirty="0" smtClean="0">
                <a:solidFill>
                  <a:schemeClr val="tx1"/>
                </a:solidFill>
              </a:rPr>
              <a:t>950+ IOPs</a:t>
            </a:r>
            <a:endParaRPr lang="en-US" sz="1400" dirty="0">
              <a:solidFill>
                <a:schemeClr val="tx1"/>
              </a:solidFill>
            </a:endParaRPr>
          </a:p>
        </p:txBody>
      </p:sp>
      <p:sp>
        <p:nvSpPr>
          <p:cNvPr id="4" name="&quot;No&quot; Symbol 3"/>
          <p:cNvSpPr/>
          <p:nvPr/>
        </p:nvSpPr>
        <p:spPr bwMode="auto">
          <a:xfrm>
            <a:off x="2710701" y="4674337"/>
            <a:ext cx="977304" cy="873452"/>
          </a:xfrm>
          <a:prstGeom prst="noSmoking">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7410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Storage </a:t>
            </a:r>
            <a:r>
              <a:rPr lang="en-US" dirty="0" err="1" smtClean="0"/>
              <a:t>QoS</a:t>
            </a:r>
            <a:r>
              <a:rPr lang="en-US" dirty="0"/>
              <a:t/>
            </a:r>
            <a:br>
              <a:rPr lang="en-US" dirty="0"/>
            </a:br>
            <a:r>
              <a:rPr lang="en-US" dirty="0"/>
              <a:t/>
            </a:r>
            <a:br>
              <a:rPr lang="en-US" dirty="0"/>
            </a:br>
            <a:endParaRPr lang="en-US" dirty="0"/>
          </a:p>
        </p:txBody>
      </p:sp>
      <p:sp>
        <p:nvSpPr>
          <p:cNvPr id="4" name="Content Placeholder 3"/>
          <p:cNvSpPr>
            <a:spLocks noGrp="1"/>
          </p:cNvSpPr>
          <p:nvPr>
            <p:ph sz="half" idx="1"/>
          </p:nvPr>
        </p:nvSpPr>
        <p:spPr>
          <a:xfrm>
            <a:off x="529661" y="1476622"/>
            <a:ext cx="5597872" cy="579389"/>
          </a:xfrm>
        </p:spPr>
        <p:txBody>
          <a:bodyPr/>
          <a:lstStyle/>
          <a:p>
            <a:endParaRPr lang="en-US"/>
          </a:p>
        </p:txBody>
      </p:sp>
      <p:sp>
        <p:nvSpPr>
          <p:cNvPr id="3" name="Content Placeholder 2"/>
          <p:cNvSpPr>
            <a:spLocks noGrp="1"/>
          </p:cNvSpPr>
          <p:nvPr>
            <p:ph sz="half" idx="2"/>
          </p:nvPr>
        </p:nvSpPr>
        <p:spPr>
          <a:xfrm>
            <a:off x="6307091" y="1481099"/>
            <a:ext cx="5583230" cy="4981273"/>
          </a:xfrm>
        </p:spPr>
        <p:txBody>
          <a:bodyPr>
            <a:normAutofit fontScale="92500" lnSpcReduction="10000"/>
          </a:bodyPr>
          <a:lstStyle/>
          <a:p>
            <a:pPr>
              <a:lnSpc>
                <a:spcPct val="150000"/>
              </a:lnSpc>
            </a:pPr>
            <a:r>
              <a:rPr lang="en-US" b="1" dirty="0" smtClean="0"/>
              <a:t>Bandwidth Management </a:t>
            </a:r>
            <a:r>
              <a:rPr lang="en-US" dirty="0" smtClean="0"/>
              <a:t>allows you to set hard caps on a per virtual disk basis</a:t>
            </a:r>
            <a:endParaRPr lang="en-US" dirty="0"/>
          </a:p>
          <a:p>
            <a:pPr>
              <a:lnSpc>
                <a:spcPct val="150000"/>
              </a:lnSpc>
            </a:pPr>
            <a:r>
              <a:rPr lang="en-US" dirty="0" smtClean="0"/>
              <a:t>Great solution for “noisy neighbors”</a:t>
            </a:r>
          </a:p>
          <a:p>
            <a:pPr>
              <a:lnSpc>
                <a:spcPct val="150000"/>
              </a:lnSpc>
            </a:pPr>
            <a:r>
              <a:rPr lang="en-US" dirty="0" smtClean="0"/>
              <a:t>Dynamically configurable</a:t>
            </a:r>
          </a:p>
          <a:p>
            <a:pPr>
              <a:lnSpc>
                <a:spcPct val="150000"/>
              </a:lnSpc>
            </a:pPr>
            <a:r>
              <a:rPr lang="en-US" dirty="0" smtClean="0"/>
              <a:t>Work with:</a:t>
            </a:r>
          </a:p>
          <a:p>
            <a:pPr lvl="1">
              <a:lnSpc>
                <a:spcPct val="150000"/>
              </a:lnSpc>
            </a:pPr>
            <a:r>
              <a:rPr lang="en-US" dirty="0" smtClean="0"/>
              <a:t>Virtual IDE, virtual SCSI</a:t>
            </a:r>
          </a:p>
          <a:p>
            <a:pPr lvl="1">
              <a:lnSpc>
                <a:spcPct val="150000"/>
              </a:lnSpc>
            </a:pPr>
            <a:r>
              <a:rPr lang="en-US" dirty="0" smtClean="0"/>
              <a:t>Gen 1 or Gen 2</a:t>
            </a:r>
            <a:endParaRPr lang="en-US" dirty="0"/>
          </a:p>
        </p:txBody>
      </p:sp>
      <p:pic>
        <p:nvPicPr>
          <p:cNvPr id="6" name="Picture 5"/>
          <p:cNvPicPr>
            <a:picLocks noChangeAspect="1"/>
          </p:cNvPicPr>
          <p:nvPr/>
        </p:nvPicPr>
        <p:blipFill>
          <a:blip r:embed="rId2"/>
          <a:stretch>
            <a:fillRect/>
          </a:stretch>
        </p:blipFill>
        <p:spPr>
          <a:xfrm>
            <a:off x="531947" y="1186065"/>
            <a:ext cx="5595622" cy="5276306"/>
          </a:xfrm>
          <a:prstGeom prst="rect">
            <a:avLst/>
          </a:prstGeom>
        </p:spPr>
      </p:pic>
    </p:spTree>
    <p:extLst>
      <p:ext uri="{BB962C8B-B14F-4D97-AF65-F5344CB8AC3E}">
        <p14:creationId xmlns:p14="http://schemas.microsoft.com/office/powerpoint/2010/main" val="3447356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Storage </a:t>
            </a:r>
            <a:r>
              <a:rPr lang="en-US" dirty="0" err="1" smtClean="0"/>
              <a:t>QoS</a:t>
            </a:r>
            <a:r>
              <a:rPr lang="en-US" dirty="0" smtClean="0"/>
              <a:t> Demo</a:t>
            </a:r>
            <a:endParaRPr lang="en-US" dirty="0"/>
          </a:p>
        </p:txBody>
      </p:sp>
      <p:sp>
        <p:nvSpPr>
          <p:cNvPr id="2" name="Text Placeholder 1"/>
          <p:cNvSpPr>
            <a:spLocks noGrp="1"/>
          </p:cNvSpPr>
          <p:nvPr>
            <p:ph type="body" sz="quarter" idx="12"/>
          </p:nvPr>
        </p:nvSpPr>
        <p:spPr/>
        <p:txBody>
          <a:bodyPr/>
          <a:lstStyle/>
          <a:p>
            <a:r>
              <a:rPr lang="en-US" dirty="0"/>
              <a:t>Didier Van </a:t>
            </a:r>
            <a:r>
              <a:rPr lang="en-US" dirty="0" err="1"/>
              <a:t>Hoye</a:t>
            </a:r>
            <a:endParaRPr lang="en-US" dirty="0"/>
          </a:p>
        </p:txBody>
      </p:sp>
    </p:spTree>
    <p:extLst>
      <p:ext uri="{BB962C8B-B14F-4D97-AF65-F5344CB8AC3E}">
        <p14:creationId xmlns:p14="http://schemas.microsoft.com/office/powerpoint/2010/main" val="4080837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More Details on Storage </a:t>
            </a:r>
            <a:r>
              <a:rPr lang="en-US" dirty="0" err="1" smtClean="0"/>
              <a:t>QoS</a:t>
            </a:r>
            <a:endParaRPr lang="en-US" dirty="0"/>
          </a:p>
        </p:txBody>
      </p:sp>
      <p:sp>
        <p:nvSpPr>
          <p:cNvPr id="5" name="Text Placeholder 4"/>
          <p:cNvSpPr>
            <a:spLocks noGrp="1"/>
          </p:cNvSpPr>
          <p:nvPr>
            <p:ph type="body" sz="quarter" idx="11"/>
          </p:nvPr>
        </p:nvSpPr>
        <p:spPr>
          <a:xfrm>
            <a:off x="274639" y="1212849"/>
            <a:ext cx="11889564" cy="3754874"/>
          </a:xfrm>
        </p:spPr>
        <p:txBody>
          <a:bodyPr/>
          <a:lstStyle/>
          <a:p>
            <a:r>
              <a:rPr lang="en-US" dirty="0">
                <a:hlinkClick r:id="rId2"/>
              </a:rPr>
              <a:t>http://workinghardinit.wordpress.com/2014/01/13/how-to-monitor-storage-qos-minimum-iops-and-identify-the-virtual-hardidsk-in-windows-server-2012-r2-hyper-v</a:t>
            </a:r>
            <a:r>
              <a:rPr lang="en-US" dirty="0" smtClean="0">
                <a:hlinkClick r:id="rId2"/>
              </a:rPr>
              <a:t>/</a:t>
            </a:r>
            <a:endParaRPr lang="en-US" dirty="0" smtClean="0"/>
          </a:p>
          <a:p>
            <a:endParaRPr lang="en-US" dirty="0"/>
          </a:p>
          <a:p>
            <a:r>
              <a:rPr lang="en-US" dirty="0" smtClean="0"/>
              <a:t>Search for “Storage </a:t>
            </a:r>
            <a:r>
              <a:rPr lang="en-US" dirty="0" err="1" smtClean="0"/>
              <a:t>QoS</a:t>
            </a:r>
            <a:r>
              <a:rPr lang="en-US" dirty="0" smtClean="0"/>
              <a:t> working hard in it”</a:t>
            </a:r>
            <a:endParaRPr lang="en-US" dirty="0"/>
          </a:p>
        </p:txBody>
      </p:sp>
    </p:spTree>
    <p:extLst>
      <p:ext uri="{BB962C8B-B14F-4D97-AF65-F5344CB8AC3E}">
        <p14:creationId xmlns:p14="http://schemas.microsoft.com/office/powerpoint/2010/main" val="1780183823"/>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Challenges of Guest Clustering</a:t>
            </a:r>
            <a:endParaRPr lang="en-US" sz="4080" dirty="0">
              <a:solidFill>
                <a:schemeClr val="tx2"/>
              </a:solidFill>
            </a:endParaRPr>
          </a:p>
        </p:txBody>
      </p:sp>
      <p:sp>
        <p:nvSpPr>
          <p:cNvPr id="3" name="Content Placeholder 2"/>
          <p:cNvSpPr>
            <a:spLocks noGrp="1"/>
          </p:cNvSpPr>
          <p:nvPr>
            <p:ph type="body" sz="quarter" idx="10"/>
          </p:nvPr>
        </p:nvSpPr>
        <p:spPr>
          <a:xfrm>
            <a:off x="531948" y="1450081"/>
            <a:ext cx="11518214" cy="2771528"/>
          </a:xfrm>
          <a:prstGeom prst="rect">
            <a:avLst/>
          </a:prstGeom>
        </p:spPr>
        <p:txBody>
          <a:bodyPr/>
          <a:lstStyle/>
          <a:p>
            <a:r>
              <a:rPr lang="en-US" sz="2856" dirty="0">
                <a:solidFill>
                  <a:schemeClr val="tx1"/>
                </a:solidFill>
              </a:rPr>
              <a:t>Infrastructure Administrators</a:t>
            </a:r>
          </a:p>
          <a:p>
            <a:pPr lvl="1"/>
            <a:r>
              <a:rPr lang="en-US" sz="2448" dirty="0" smtClean="0">
                <a:solidFill>
                  <a:schemeClr val="tx1"/>
                </a:solidFill>
              </a:rPr>
              <a:t>Focused on uptime, agility, performance and lowering cost</a:t>
            </a:r>
          </a:p>
          <a:p>
            <a:pPr lvl="1"/>
            <a:r>
              <a:rPr lang="en-US" sz="2448" dirty="0" smtClean="0">
                <a:solidFill>
                  <a:schemeClr val="tx1"/>
                </a:solidFill>
              </a:rPr>
              <a:t>VMs </a:t>
            </a:r>
            <a:r>
              <a:rPr lang="en-US" sz="2448" dirty="0">
                <a:solidFill>
                  <a:schemeClr val="tx1"/>
                </a:solidFill>
              </a:rPr>
              <a:t>and Services are provisioned, but physical resources are opaque to users</a:t>
            </a:r>
          </a:p>
          <a:p>
            <a:r>
              <a:rPr lang="en-US" sz="2856" dirty="0" smtClean="0">
                <a:solidFill>
                  <a:schemeClr val="tx1"/>
                </a:solidFill>
              </a:rPr>
              <a:t>Customers demand high availability for their applications</a:t>
            </a:r>
          </a:p>
          <a:p>
            <a:r>
              <a:rPr lang="en-US" sz="2856" dirty="0" smtClean="0">
                <a:solidFill>
                  <a:schemeClr val="tx1"/>
                </a:solidFill>
              </a:rPr>
              <a:t>Guest </a:t>
            </a:r>
            <a:r>
              <a:rPr lang="en-US" sz="2856" dirty="0">
                <a:solidFill>
                  <a:schemeClr val="tx1"/>
                </a:solidFill>
              </a:rPr>
              <a:t>Clustering requires </a:t>
            </a:r>
            <a:r>
              <a:rPr lang="en-US" sz="2856" dirty="0" smtClean="0">
                <a:solidFill>
                  <a:schemeClr val="tx1"/>
                </a:solidFill>
              </a:rPr>
              <a:t>opening a </a:t>
            </a:r>
            <a:r>
              <a:rPr lang="en-US" sz="2856" dirty="0">
                <a:solidFill>
                  <a:schemeClr val="tx1"/>
                </a:solidFill>
              </a:rPr>
              <a:t>hole </a:t>
            </a:r>
            <a:r>
              <a:rPr lang="en-US" sz="2856" dirty="0" smtClean="0">
                <a:solidFill>
                  <a:schemeClr val="tx1"/>
                </a:solidFill>
              </a:rPr>
              <a:t>to present a LUN from </a:t>
            </a:r>
            <a:r>
              <a:rPr lang="en-US" sz="2856" dirty="0">
                <a:solidFill>
                  <a:schemeClr val="tx1"/>
                </a:solidFill>
              </a:rPr>
              <a:t>physical </a:t>
            </a:r>
            <a:r>
              <a:rPr lang="en-US" sz="2856" dirty="0" smtClean="0">
                <a:solidFill>
                  <a:schemeClr val="tx1"/>
                </a:solidFill>
              </a:rPr>
              <a:t>infrastructure</a:t>
            </a:r>
            <a:endParaRPr lang="en-US" sz="2856" dirty="0">
              <a:solidFill>
                <a:schemeClr val="tx1"/>
              </a:solidFill>
            </a:endParaRPr>
          </a:p>
        </p:txBody>
      </p:sp>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Content Placeholder 2"/>
          <p:cNvSpPr txBox="1">
            <a:spLocks/>
          </p:cNvSpPr>
          <p:nvPr/>
        </p:nvSpPr>
        <p:spPr>
          <a:xfrm>
            <a:off x="0" y="5798537"/>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Cloud Service Provider Infrastructure</a:t>
            </a:r>
            <a:endParaRPr lang="en-US" sz="1836" dirty="0">
              <a:solidFill>
                <a:schemeClr val="tx1"/>
              </a:solidFill>
            </a:endParaRPr>
          </a:p>
        </p:txBody>
      </p:sp>
      <p:sp>
        <p:nvSpPr>
          <p:cNvPr id="27" name="Content Placeholder 2"/>
          <p:cNvSpPr txBox="1">
            <a:spLocks/>
          </p:cNvSpPr>
          <p:nvPr/>
        </p:nvSpPr>
        <p:spPr>
          <a:xfrm>
            <a:off x="5732838" y="6483109"/>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0" name="Content Placeholder 2"/>
          <p:cNvSpPr txBox="1">
            <a:spLocks/>
          </p:cNvSpPr>
          <p:nvPr/>
        </p:nvSpPr>
        <p:spPr>
          <a:xfrm>
            <a:off x="3782149" y="6500797"/>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1" name="Content Placeholder 2"/>
          <p:cNvSpPr txBox="1">
            <a:spLocks/>
          </p:cNvSpPr>
          <p:nvPr/>
        </p:nvSpPr>
        <p:spPr>
          <a:xfrm>
            <a:off x="7329465" y="6489517"/>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32" name="Picture 18"/>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sp>
        <p:nvSpPr>
          <p:cNvPr id="23" name="Content Placeholder 2"/>
          <p:cNvSpPr txBox="1">
            <a:spLocks/>
          </p:cNvSpPr>
          <p:nvPr/>
        </p:nvSpPr>
        <p:spPr>
          <a:xfrm>
            <a:off x="0" y="5066737"/>
            <a:ext cx="2713617" cy="4476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Tenant VMs/Services</a:t>
            </a:r>
            <a:endParaRPr lang="en-US" sz="1836" dirty="0">
              <a:solidFill>
                <a:schemeClr val="tx1"/>
              </a:solidFill>
            </a:endParaRPr>
          </a:p>
        </p:txBody>
      </p:sp>
      <p:pic>
        <p:nvPicPr>
          <p:cNvPr id="2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flipV="1">
            <a:off x="733531" y="5579740"/>
            <a:ext cx="4999308" cy="8092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ounded Rectangle 42"/>
          <p:cNvSpPr/>
          <p:nvPr/>
        </p:nvSpPr>
        <p:spPr bwMode="auto">
          <a:xfrm flipV="1">
            <a:off x="6698975" y="5579742"/>
            <a:ext cx="5017404" cy="80919"/>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Rounded Rectangle 44"/>
          <p:cNvSpPr/>
          <p:nvPr/>
        </p:nvSpPr>
        <p:spPr bwMode="auto">
          <a:xfrm flipV="1">
            <a:off x="5317630" y="5569954"/>
            <a:ext cx="1819146" cy="90707"/>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cxnSp>
        <p:nvCxnSpPr>
          <p:cNvPr id="46" name="Elbow Connector 45"/>
          <p:cNvCxnSpPr/>
          <p:nvPr/>
        </p:nvCxnSpPr>
        <p:spPr>
          <a:xfrm rot="16200000" flipH="1" flipV="1">
            <a:off x="6260450" y="4841844"/>
            <a:ext cx="958553" cy="890044"/>
          </a:xfrm>
          <a:prstGeom prst="bentConnector3">
            <a:avLst>
              <a:gd name="adj1" fmla="val -23848"/>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rot="16200000" flipH="1">
            <a:off x="5216134" y="4822316"/>
            <a:ext cx="958553" cy="929101"/>
          </a:xfrm>
          <a:prstGeom prst="bentConnector3">
            <a:avLst>
              <a:gd name="adj1" fmla="val -2384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8692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par>
                                <p:cTn id="14" presetID="10" presetClass="exit" presetSubtype="0" fill="hold" grpId="0" nodeType="with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tx2"/>
                </a:solidFill>
              </a:rPr>
              <a:t>Solving the Challenge of Guest Clustering</a:t>
            </a:r>
            <a:endParaRPr lang="en-US" dirty="0">
              <a:solidFill>
                <a:schemeClr val="tx2"/>
              </a:solidFill>
            </a:endParaRPr>
          </a:p>
        </p:txBody>
      </p:sp>
      <p:sp>
        <p:nvSpPr>
          <p:cNvPr id="3" name="Content Placeholder 2"/>
          <p:cNvSpPr>
            <a:spLocks noGrp="1"/>
          </p:cNvSpPr>
          <p:nvPr>
            <p:ph type="body" sz="quarter" idx="10"/>
          </p:nvPr>
        </p:nvSpPr>
        <p:spPr>
          <a:xfrm>
            <a:off x="407407" y="1450081"/>
            <a:ext cx="11642756" cy="2290627"/>
          </a:xfrm>
          <a:prstGeom prst="rect">
            <a:avLst/>
          </a:prstGeom>
        </p:spPr>
        <p:txBody>
          <a:bodyPr/>
          <a:lstStyle/>
          <a:p>
            <a:r>
              <a:rPr lang="en-US" sz="2856" dirty="0">
                <a:solidFill>
                  <a:schemeClr val="tx1"/>
                </a:solidFill>
              </a:rPr>
              <a:t>Introducing Shared VHDX Virtual Disks</a:t>
            </a:r>
          </a:p>
          <a:p>
            <a:pPr lvl="1"/>
            <a:r>
              <a:rPr lang="en-US" sz="2448" dirty="0">
                <a:solidFill>
                  <a:schemeClr val="tx1"/>
                </a:solidFill>
              </a:rPr>
              <a:t>Virtual disks that can be shared without presenting real </a:t>
            </a:r>
            <a:r>
              <a:rPr lang="en-US" sz="2448" dirty="0" smtClean="0">
                <a:solidFill>
                  <a:schemeClr val="tx1"/>
                </a:solidFill>
              </a:rPr>
              <a:t>LUNs to </a:t>
            </a:r>
            <a:r>
              <a:rPr lang="en-US" sz="2448" dirty="0">
                <a:solidFill>
                  <a:schemeClr val="tx1"/>
                </a:solidFill>
              </a:rPr>
              <a:t>tenants</a:t>
            </a:r>
          </a:p>
          <a:p>
            <a:r>
              <a:rPr lang="en-US" sz="2856" dirty="0">
                <a:solidFill>
                  <a:schemeClr val="tx1"/>
                </a:solidFill>
              </a:rPr>
              <a:t>Enabling Guest Clustering</a:t>
            </a:r>
          </a:p>
          <a:p>
            <a:pPr lvl="1"/>
            <a:r>
              <a:rPr lang="en-US" dirty="0">
                <a:solidFill>
                  <a:schemeClr val="tx1"/>
                </a:solidFill>
              </a:rPr>
              <a:t>Eases operations and management</a:t>
            </a:r>
          </a:p>
          <a:p>
            <a:pPr lvl="1"/>
            <a:r>
              <a:rPr lang="en-US" dirty="0">
                <a:solidFill>
                  <a:schemeClr val="tx1"/>
                </a:solidFill>
              </a:rPr>
              <a:t>Provides a business opportunity </a:t>
            </a:r>
            <a:endParaRPr lang="en-US" sz="1224" dirty="0">
              <a:solidFill>
                <a:schemeClr val="tx1"/>
              </a:solidFill>
            </a:endParaRPr>
          </a:p>
        </p:txBody>
      </p:sp>
      <p:pic>
        <p:nvPicPr>
          <p:cNvPr id="29"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2827952" y="72685"/>
            <a:ext cx="698435" cy="120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294967295"/>
          </p:nvPr>
        </p:nvSpPr>
        <p:spPr>
          <a:xfrm>
            <a:off x="11674615" y="6766401"/>
            <a:ext cx="233151" cy="127131"/>
          </a:xfrm>
          <a:prstGeom prst="rect">
            <a:avLst/>
          </a:prstGeom>
        </p:spPr>
        <p:txBody>
          <a:bodyPr/>
          <a:lstStyle/>
          <a:p>
            <a:pPr>
              <a:lnSpc>
                <a:spcPct val="90000"/>
              </a:lnSpc>
            </a:pPr>
            <a:fld id="{1BC86A1F-E589-44B2-A543-2EC98F5547A7}" type="slidenum">
              <a:rPr lang="en-US" smtClean="0"/>
              <a:pPr>
                <a:lnSpc>
                  <a:spcPct val="90000"/>
                </a:lnSpc>
              </a:pPr>
              <a:t>29</a:t>
            </a:fld>
            <a:endParaRPr lang="en-US" dirty="0"/>
          </a:p>
        </p:txBody>
      </p:sp>
      <p:sp>
        <p:nvSpPr>
          <p:cNvPr id="26" name="Content Placeholder 2"/>
          <p:cNvSpPr txBox="1">
            <a:spLocks/>
          </p:cNvSpPr>
          <p:nvPr/>
        </p:nvSpPr>
        <p:spPr>
          <a:xfrm>
            <a:off x="0" y="5798537"/>
            <a:ext cx="2713038" cy="69215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Cloud Service Provider Infrastructure</a:t>
            </a:r>
            <a:endParaRPr lang="en-US" sz="1836" dirty="0">
              <a:solidFill>
                <a:schemeClr val="tx1"/>
              </a:solidFill>
            </a:endParaRPr>
          </a:p>
        </p:txBody>
      </p:sp>
      <p:sp>
        <p:nvSpPr>
          <p:cNvPr id="27" name="Content Placeholder 2"/>
          <p:cNvSpPr txBox="1">
            <a:spLocks/>
          </p:cNvSpPr>
          <p:nvPr/>
        </p:nvSpPr>
        <p:spPr>
          <a:xfrm>
            <a:off x="5732838" y="6483109"/>
            <a:ext cx="1065212"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Storage</a:t>
            </a:r>
            <a:endParaRPr lang="en-US" sz="1632" dirty="0">
              <a:solidFill>
                <a:schemeClr val="tx1"/>
              </a:solidFill>
            </a:endParaRPr>
          </a:p>
        </p:txBody>
      </p:sp>
      <p:sp>
        <p:nvSpPr>
          <p:cNvPr id="30" name="Content Placeholder 2"/>
          <p:cNvSpPr txBox="1">
            <a:spLocks/>
          </p:cNvSpPr>
          <p:nvPr/>
        </p:nvSpPr>
        <p:spPr>
          <a:xfrm>
            <a:off x="3782149" y="6500797"/>
            <a:ext cx="1223963" cy="40957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Compute</a:t>
            </a:r>
            <a:endParaRPr lang="en-US" sz="1632" dirty="0">
              <a:solidFill>
                <a:schemeClr val="tx1"/>
              </a:solidFill>
            </a:endParaRPr>
          </a:p>
        </p:txBody>
      </p:sp>
      <p:sp>
        <p:nvSpPr>
          <p:cNvPr id="31" name="Content Placeholder 2"/>
          <p:cNvSpPr txBox="1">
            <a:spLocks/>
          </p:cNvSpPr>
          <p:nvPr/>
        </p:nvSpPr>
        <p:spPr>
          <a:xfrm>
            <a:off x="7329465" y="6489517"/>
            <a:ext cx="1441450" cy="41910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632" smtClean="0">
                <a:solidFill>
                  <a:schemeClr val="tx1"/>
                </a:solidFill>
              </a:rPr>
              <a:t>Networking</a:t>
            </a:r>
            <a:endParaRPr lang="en-US" sz="1632" dirty="0">
              <a:solidFill>
                <a:schemeClr val="tx1"/>
              </a:solidFill>
            </a:endParaRPr>
          </a:p>
        </p:txBody>
      </p:sp>
      <p:pic>
        <p:nvPicPr>
          <p:cNvPr id="32" name="Picture 18"/>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5998052" y="5766143"/>
            <a:ext cx="497357" cy="733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7"/>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4075635" y="5825278"/>
            <a:ext cx="636993" cy="66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3" descr="Untitled-4.png"/>
          <p:cNvPicPr>
            <a:picLocks noChangeAspect="1"/>
          </p:cNvPicPr>
          <p:nvPr/>
        </p:nvPicPr>
        <p:blipFill>
          <a:blip r:embed="rId5"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7636307" y="5884595"/>
            <a:ext cx="827766" cy="435269"/>
          </a:xfrm>
          <a:prstGeom prst="rect">
            <a:avLst/>
          </a:prstGeom>
          <a:noFill/>
          <a:ln>
            <a:noFill/>
          </a:ln>
        </p:spPr>
      </p:pic>
      <p:sp>
        <p:nvSpPr>
          <p:cNvPr id="23" name="Content Placeholder 2"/>
          <p:cNvSpPr txBox="1">
            <a:spLocks/>
          </p:cNvSpPr>
          <p:nvPr/>
        </p:nvSpPr>
        <p:spPr>
          <a:xfrm>
            <a:off x="0" y="5066737"/>
            <a:ext cx="2713617" cy="44764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836" smtClean="0">
                <a:solidFill>
                  <a:schemeClr val="tx1"/>
                </a:solidFill>
              </a:rPr>
              <a:t>Tenant VMs/Services</a:t>
            </a:r>
            <a:endParaRPr lang="en-US" sz="1836" dirty="0">
              <a:solidFill>
                <a:schemeClr val="tx1"/>
              </a:solidFill>
            </a:endParaRPr>
          </a:p>
        </p:txBody>
      </p:sp>
      <p:pic>
        <p:nvPicPr>
          <p:cNvPr id="24"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416940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ounded Rectangle 24"/>
          <p:cNvSpPr/>
          <p:nvPr/>
        </p:nvSpPr>
        <p:spPr bwMode="auto">
          <a:xfrm flipV="1">
            <a:off x="733531" y="5579738"/>
            <a:ext cx="10941084" cy="91440"/>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35"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5092941"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6912086"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7828088" y="4807590"/>
            <a:ext cx="449377" cy="77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Elbow Connector 45"/>
          <p:cNvCxnSpPr>
            <a:stCxn id="36" idx="0"/>
            <a:endCxn id="28" idx="0"/>
          </p:cNvCxnSpPr>
          <p:nvPr/>
        </p:nvCxnSpPr>
        <p:spPr>
          <a:xfrm rot="16200000" flipH="1" flipV="1">
            <a:off x="6675845" y="4512989"/>
            <a:ext cx="166330" cy="755531"/>
          </a:xfrm>
          <a:prstGeom prst="bentConnector4">
            <a:avLst>
              <a:gd name="adj1" fmla="val -137438"/>
              <a:gd name="adj2" fmla="val 62086"/>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Elbow Connector 46"/>
          <p:cNvCxnSpPr>
            <a:stCxn id="35" idx="0"/>
            <a:endCxn id="28" idx="3"/>
          </p:cNvCxnSpPr>
          <p:nvPr/>
        </p:nvCxnSpPr>
        <p:spPr>
          <a:xfrm rot="16200000" flipH="1">
            <a:off x="5594774" y="4530445"/>
            <a:ext cx="176017" cy="730306"/>
          </a:xfrm>
          <a:prstGeom prst="bentConnector4">
            <a:avLst>
              <a:gd name="adj1" fmla="val -129874"/>
              <a:gd name="adj2" fmla="val 71102"/>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Freeform 79"/>
          <p:cNvSpPr>
            <a:spLocks noEditPoints="1"/>
          </p:cNvSpPr>
          <p:nvPr/>
        </p:nvSpPr>
        <p:spPr bwMode="black">
          <a:xfrm>
            <a:off x="6032950" y="4942195"/>
            <a:ext cx="390350" cy="52770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tx1"/>
          </a:solidFill>
          <a:ln>
            <a:noFill/>
          </a:ln>
        </p:spPr>
        <p:txBody>
          <a:bodyPr vert="horz" wrap="square" lIns="83913" tIns="41957" rIns="83913" bIns="41957" numCol="1" anchor="t" anchorCtr="0" compatLnSpc="1">
            <a:prstTxWarp prst="textNoShape">
              <a:avLst/>
            </a:prstTxWarp>
          </a:bodyPr>
          <a:lstStyle/>
          <a:p>
            <a:pPr defTabSz="932029"/>
            <a:endParaRPr lang="en-US" sz="1632" dirty="0">
              <a:solidFill>
                <a:schemeClr val="bg1"/>
              </a:solidFill>
            </a:endParaRPr>
          </a:p>
        </p:txBody>
      </p:sp>
    </p:spTree>
    <p:extLst>
      <p:ext uri="{BB962C8B-B14F-4D97-AF65-F5344CB8AC3E}">
        <p14:creationId xmlns:p14="http://schemas.microsoft.com/office/powerpoint/2010/main" val="4631363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p:cNvSpPr/>
          <p:nvPr/>
        </p:nvSpPr>
        <p:spPr bwMode="auto">
          <a:xfrm>
            <a:off x="2169890" y="1084503"/>
            <a:ext cx="8112989" cy="5082837"/>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0598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0119" tIns="35059" rIns="35059" bIns="70119" numCol="1" spcCol="0" rtlCol="0" fromWordArt="0" anchor="b" anchorCtr="0" forceAA="0" compatLnSpc="1">
            <a:prstTxWarp prst="textNoShape">
              <a:avLst/>
            </a:prstTxWarp>
            <a:noAutofit/>
          </a:bodyPr>
          <a:lstStyle/>
          <a:p>
            <a:pPr algn="ctr" defTabSz="700988" fontAlgn="base">
              <a:spcBef>
                <a:spcPct val="0"/>
              </a:spcBef>
              <a:spcAft>
                <a:spcPct val="0"/>
              </a:spcAft>
            </a:pPr>
            <a:endParaRPr lang="en-US" sz="1380" spc="-39"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6" name="Demark Right"/>
          <p:cNvCxnSpPr/>
          <p:nvPr/>
        </p:nvCxnSpPr>
        <p:spPr>
          <a:xfrm flipH="1" flipV="1">
            <a:off x="3362559" y="2434316"/>
            <a:ext cx="2846710" cy="1625305"/>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Demark Left"/>
          <p:cNvCxnSpPr/>
          <p:nvPr/>
        </p:nvCxnSpPr>
        <p:spPr>
          <a:xfrm flipH="1">
            <a:off x="6209269" y="2370213"/>
            <a:ext cx="2852638" cy="1689406"/>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Demark Low"/>
          <p:cNvCxnSpPr/>
          <p:nvPr/>
        </p:nvCxnSpPr>
        <p:spPr>
          <a:xfrm>
            <a:off x="6209269" y="4059620"/>
            <a:ext cx="0" cy="2029731"/>
          </a:xfrm>
          <a:prstGeom prst="line">
            <a:avLst/>
          </a:prstGeom>
          <a:ln w="9525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1 Consist Plat Fill"/>
          <p:cNvSpPr/>
          <p:nvPr/>
        </p:nvSpPr>
        <p:spPr bwMode="auto">
          <a:xfrm>
            <a:off x="5267698" y="3156329"/>
            <a:ext cx="1817555" cy="1817555"/>
          </a:xfrm>
          <a:prstGeom prst="ellipse">
            <a:avLst/>
          </a:prstGeom>
          <a:solidFill>
            <a:srgbClr val="0598C6"/>
          </a:solidFill>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40" name="Circular Arrow 39"/>
          <p:cNvSpPr/>
          <p:nvPr/>
        </p:nvSpPr>
        <p:spPr>
          <a:xfrm rot="13255785">
            <a:off x="5053237" y="2897702"/>
            <a:ext cx="2298623" cy="2368773"/>
          </a:xfrm>
          <a:prstGeom prst="circularArrow">
            <a:avLst>
              <a:gd name="adj1" fmla="val 9156"/>
              <a:gd name="adj2" fmla="val 928018"/>
              <a:gd name="adj3" fmla="val 15872473"/>
              <a:gd name="adj4" fmla="val 5839770"/>
              <a:gd name="adj5" fmla="val 9132"/>
            </a:avLst>
          </a:prstGeom>
          <a:ln>
            <a:noFill/>
          </a:ln>
        </p:spPr>
        <p:style>
          <a:lnRef idx="2">
            <a:schemeClr val="accent2"/>
          </a:lnRef>
          <a:fillRef idx="1">
            <a:schemeClr val="lt1"/>
          </a:fillRef>
          <a:effectRef idx="0">
            <a:schemeClr val="accent2"/>
          </a:effectRef>
          <a:fontRef idx="minor">
            <a:schemeClr val="dk1"/>
          </a:fontRef>
        </p:style>
      </p:sp>
      <p:sp>
        <p:nvSpPr>
          <p:cNvPr id="42" name="Circular Arrow 41"/>
          <p:cNvSpPr/>
          <p:nvPr/>
        </p:nvSpPr>
        <p:spPr>
          <a:xfrm rot="2481426">
            <a:off x="4991632" y="2834242"/>
            <a:ext cx="2298623" cy="2368773"/>
          </a:xfrm>
          <a:prstGeom prst="circularArrow">
            <a:avLst>
              <a:gd name="adj1" fmla="val 9156"/>
              <a:gd name="adj2" fmla="val 928018"/>
              <a:gd name="adj3" fmla="val 15872473"/>
              <a:gd name="adj4" fmla="val 5839770"/>
              <a:gd name="adj5" fmla="val 9132"/>
            </a:avLst>
          </a:prstGeom>
          <a:ln>
            <a:noFill/>
          </a:ln>
        </p:spPr>
        <p:style>
          <a:lnRef idx="2">
            <a:schemeClr val="accent2"/>
          </a:lnRef>
          <a:fillRef idx="1">
            <a:schemeClr val="lt1"/>
          </a:fillRef>
          <a:effectRef idx="0">
            <a:schemeClr val="accent2"/>
          </a:effectRef>
          <a:fontRef idx="minor">
            <a:schemeClr val="dk1"/>
          </a:fontRef>
        </p:style>
      </p:sp>
      <p:grpSp>
        <p:nvGrpSpPr>
          <p:cNvPr id="36" name="1 Consistant Plat"/>
          <p:cNvGrpSpPr/>
          <p:nvPr/>
        </p:nvGrpSpPr>
        <p:grpSpPr>
          <a:xfrm>
            <a:off x="5251482" y="3505372"/>
            <a:ext cx="1706536" cy="1152484"/>
            <a:chOff x="3706961" y="3095762"/>
            <a:chExt cx="1673226" cy="1129989"/>
          </a:xfrm>
        </p:grpSpPr>
        <p:sp>
          <p:nvSpPr>
            <p:cNvPr id="37" name="TextBox 36"/>
            <p:cNvSpPr txBox="1"/>
            <p:nvPr/>
          </p:nvSpPr>
          <p:spPr>
            <a:xfrm>
              <a:off x="3706961" y="3095762"/>
              <a:ext cx="508152" cy="1129989"/>
            </a:xfrm>
            <a:prstGeom prst="rect">
              <a:avLst/>
            </a:prstGeom>
            <a:noFill/>
          </p:spPr>
          <p:txBody>
            <a:bodyPr wrap="none" lIns="0" tIns="0" rIns="0" bIns="0" rtlCol="0">
              <a:spAutoFit/>
            </a:bodyPr>
            <a:lstStyle/>
            <a:p>
              <a:r>
                <a:rPr lang="en-US" sz="7343" dirty="0">
                  <a:effectLst>
                    <a:outerShdw blurRad="38100" dist="38100" dir="2700000" algn="tl">
                      <a:srgbClr val="000000">
                        <a:alpha val="43137"/>
                      </a:srgbClr>
                    </a:outerShdw>
                  </a:effectLst>
                </a:rPr>
                <a:t>1</a:t>
              </a:r>
            </a:p>
          </p:txBody>
        </p:sp>
        <p:sp>
          <p:nvSpPr>
            <p:cNvPr id="38" name="TextBox 37"/>
            <p:cNvSpPr txBox="1"/>
            <p:nvPr/>
          </p:nvSpPr>
          <p:spPr>
            <a:xfrm>
              <a:off x="4098234" y="3443860"/>
              <a:ext cx="1281953" cy="502949"/>
            </a:xfrm>
            <a:prstGeom prst="rect">
              <a:avLst/>
            </a:prstGeom>
            <a:noFill/>
          </p:spPr>
          <p:txBody>
            <a:bodyPr wrap="none" lIns="0" tIns="0" rIns="0" bIns="0" rtlCol="0">
              <a:spAutoFit/>
            </a:bodyPr>
            <a:lstStyle/>
            <a:p>
              <a:pPr>
                <a:lnSpc>
                  <a:spcPts val="2040"/>
                </a:lnSpc>
              </a:pPr>
              <a:r>
                <a:rPr lang="en-US" sz="2200" dirty="0">
                  <a:effectLst>
                    <a:outerShdw blurRad="38100" dist="38100" dir="2700000" algn="tl">
                      <a:srgbClr val="000000">
                        <a:alpha val="43137"/>
                      </a:srgbClr>
                    </a:outerShdw>
                  </a:effectLst>
                </a:rPr>
                <a:t>Consistent</a:t>
              </a:r>
            </a:p>
            <a:p>
              <a:pPr>
                <a:lnSpc>
                  <a:spcPts val="2040"/>
                </a:lnSpc>
              </a:pPr>
              <a:r>
                <a:rPr lang="en-US" sz="2200" dirty="0">
                  <a:effectLst>
                    <a:outerShdw blurRad="38100" dist="38100" dir="2700000" algn="tl">
                      <a:srgbClr val="000000">
                        <a:alpha val="43137"/>
                      </a:srgbClr>
                    </a:outerShdw>
                  </a:effectLst>
                </a:rPr>
                <a:t>Platform</a:t>
              </a:r>
            </a:p>
          </p:txBody>
        </p:sp>
      </p:grpSp>
      <p:pic>
        <p:nvPicPr>
          <p:cNvPr id="48" name="Hoster-Windows Ser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3463" y="5115373"/>
            <a:ext cx="2419867" cy="568798"/>
          </a:xfrm>
          <a:prstGeom prst="rect">
            <a:avLst/>
          </a:prstGeom>
        </p:spPr>
      </p:pic>
      <p:pic>
        <p:nvPicPr>
          <p:cNvPr id="49" name="Hoster-System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6998" y="4638504"/>
            <a:ext cx="2136413" cy="452560"/>
          </a:xfrm>
          <a:prstGeom prst="rect">
            <a:avLst/>
          </a:prstGeom>
        </p:spPr>
      </p:pic>
      <p:sp>
        <p:nvSpPr>
          <p:cNvPr id="50" name="Hoster-Azure Services"/>
          <p:cNvSpPr txBox="1"/>
          <p:nvPr/>
        </p:nvSpPr>
        <p:spPr>
          <a:xfrm>
            <a:off x="7388844" y="3471167"/>
            <a:ext cx="1909305" cy="251159"/>
          </a:xfrm>
          <a:prstGeom prst="rect">
            <a:avLst/>
          </a:prstGeom>
          <a:noFill/>
        </p:spPr>
        <p:txBody>
          <a:bodyPr wrap="none" lIns="0" tIns="0" rIns="0" bIns="0" rtlCol="0">
            <a:spAutoFit/>
          </a:bodyPr>
          <a:lstStyle/>
          <a:p>
            <a:r>
              <a:rPr lang="en-US" sz="1632" dirty="0"/>
              <a:t>Windows Azure </a:t>
            </a:r>
            <a:r>
              <a:rPr lang="en-US" sz="1632" dirty="0" smtClean="0"/>
              <a:t>Pack</a:t>
            </a:r>
            <a:endParaRPr lang="en-US" sz="1632" dirty="0"/>
          </a:p>
        </p:txBody>
      </p:sp>
      <p:sp>
        <p:nvSpPr>
          <p:cNvPr id="19" name="Service Providers"/>
          <p:cNvSpPr txBox="1"/>
          <p:nvPr/>
        </p:nvSpPr>
        <p:spPr>
          <a:xfrm>
            <a:off x="6317661" y="5718454"/>
            <a:ext cx="2801787"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Service Providers</a:t>
            </a:r>
          </a:p>
        </p:txBody>
      </p:sp>
      <p:pic>
        <p:nvPicPr>
          <p:cNvPr id="53" name="Pri-Windows Serv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6728" y="5115373"/>
            <a:ext cx="2419867" cy="568798"/>
          </a:xfrm>
          <a:prstGeom prst="rect">
            <a:avLst/>
          </a:prstGeom>
        </p:spPr>
      </p:pic>
      <p:pic>
        <p:nvPicPr>
          <p:cNvPr id="54" name="Pri-System Cent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57304" y="4638504"/>
            <a:ext cx="2136413" cy="452560"/>
          </a:xfrm>
          <a:prstGeom prst="rect">
            <a:avLst/>
          </a:prstGeom>
        </p:spPr>
      </p:pic>
      <p:sp>
        <p:nvSpPr>
          <p:cNvPr id="16" name="Pri Cloud"/>
          <p:cNvSpPr txBox="1"/>
          <p:nvPr/>
        </p:nvSpPr>
        <p:spPr>
          <a:xfrm>
            <a:off x="3896027" y="5718454"/>
            <a:ext cx="2181107"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Private Cloud</a:t>
            </a:r>
          </a:p>
        </p:txBody>
      </p:sp>
      <p:pic>
        <p:nvPicPr>
          <p:cNvPr id="15" name="Pub - O3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6812" y="2098144"/>
            <a:ext cx="1678686" cy="581493"/>
          </a:xfrm>
          <a:prstGeom prst="rect">
            <a:avLst/>
          </a:prstGeom>
        </p:spPr>
      </p:pic>
      <p:pic>
        <p:nvPicPr>
          <p:cNvPr id="14" name="Pub - Azur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5659" y="1955651"/>
            <a:ext cx="2144241" cy="559562"/>
          </a:xfrm>
          <a:prstGeom prst="rect">
            <a:avLst/>
          </a:prstGeom>
        </p:spPr>
      </p:pic>
      <p:sp>
        <p:nvSpPr>
          <p:cNvPr id="13" name="Public Cloud"/>
          <p:cNvSpPr txBox="1"/>
          <p:nvPr/>
        </p:nvSpPr>
        <p:spPr>
          <a:xfrm>
            <a:off x="6202548" y="1469132"/>
            <a:ext cx="2066532" cy="448228"/>
          </a:xfrm>
          <a:prstGeom prst="rect">
            <a:avLst/>
          </a:prstGeom>
          <a:noFill/>
        </p:spPr>
        <p:txBody>
          <a:bodyPr wrap="none" lIns="0" tIns="0" rIns="0" bIns="0" rtlCol="0">
            <a:spAutoFit/>
          </a:bodyPr>
          <a:lstStyle/>
          <a:p>
            <a:r>
              <a:rPr lang="en-US" sz="2856" dirty="0">
                <a:effectLst>
                  <a:outerShdw blurRad="38100" dist="38100" dir="2700000" algn="tl">
                    <a:srgbClr val="000000">
                      <a:alpha val="43137"/>
                    </a:srgbClr>
                  </a:outerShdw>
                </a:effectLst>
              </a:rPr>
              <a:t>Public Cloud</a:t>
            </a:r>
          </a:p>
        </p:txBody>
      </p:sp>
      <p:sp>
        <p:nvSpPr>
          <p:cNvPr id="55" name="Title 54"/>
          <p:cNvSpPr>
            <a:spLocks noGrp="1"/>
          </p:cNvSpPr>
          <p:nvPr>
            <p:ph type="title"/>
          </p:nvPr>
        </p:nvSpPr>
        <p:spPr/>
        <p:txBody>
          <a:bodyPr>
            <a:normAutofit fontScale="90000"/>
          </a:bodyPr>
          <a:lstStyle/>
          <a:p>
            <a:r>
              <a:rPr lang="en-US" dirty="0" smtClean="0"/>
              <a:t>Microsoft Cloud OS Vision</a:t>
            </a:r>
            <a:endParaRPr lang="en-US" dirty="0"/>
          </a:p>
        </p:txBody>
      </p:sp>
      <p:sp>
        <p:nvSpPr>
          <p:cNvPr id="24" name="Rectangle 23"/>
          <p:cNvSpPr/>
          <p:nvPr/>
        </p:nvSpPr>
        <p:spPr bwMode="auto">
          <a:xfrm>
            <a:off x="2557" y="6378269"/>
            <a:ext cx="12428124" cy="614404"/>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10" tIns="46606" rIns="46606" bIns="93210" numCol="1" spcCol="0" rtlCol="0" fromWordArt="0" anchor="b" anchorCtr="0" forceAA="0" compatLnSpc="1">
            <a:prstTxWarp prst="textNoShape">
              <a:avLst/>
            </a:prstTxWarp>
            <a:noAutofit/>
          </a:bodyPr>
          <a:lstStyle/>
          <a:p>
            <a:pPr algn="ctr" defTabSz="931828" fontAlgn="base">
              <a:spcBef>
                <a:spcPct val="0"/>
              </a:spcBef>
              <a:spcAft>
                <a:spcPct val="0"/>
              </a:spcAft>
            </a:pPr>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p:cNvSpPr txBox="1"/>
          <p:nvPr/>
        </p:nvSpPr>
        <p:spPr>
          <a:xfrm>
            <a:off x="448299" y="6468433"/>
            <a:ext cx="1810055" cy="382117"/>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DEVELOPMENT</a:t>
            </a:r>
          </a:p>
        </p:txBody>
      </p:sp>
      <p:sp>
        <p:nvSpPr>
          <p:cNvPr id="26" name="TextBox 25"/>
          <p:cNvSpPr txBox="1"/>
          <p:nvPr/>
        </p:nvSpPr>
        <p:spPr>
          <a:xfrm>
            <a:off x="3225684" y="6468444"/>
            <a:ext cx="1819131"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MANAGEMENT</a:t>
            </a:r>
          </a:p>
        </p:txBody>
      </p:sp>
      <p:sp>
        <p:nvSpPr>
          <p:cNvPr id="27" name="TextBox 26"/>
          <p:cNvSpPr txBox="1"/>
          <p:nvPr/>
        </p:nvSpPr>
        <p:spPr>
          <a:xfrm>
            <a:off x="7765703" y="6468444"/>
            <a:ext cx="1172048"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IDENTITY</a:t>
            </a:r>
          </a:p>
        </p:txBody>
      </p:sp>
      <p:sp>
        <p:nvSpPr>
          <p:cNvPr id="28" name="TextBox 27"/>
          <p:cNvSpPr txBox="1"/>
          <p:nvPr/>
        </p:nvSpPr>
        <p:spPr>
          <a:xfrm>
            <a:off x="9921367" y="6468444"/>
            <a:ext cx="1981882"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VIRTUALIZATION</a:t>
            </a:r>
          </a:p>
        </p:txBody>
      </p:sp>
      <p:sp>
        <p:nvSpPr>
          <p:cNvPr id="29" name="TextBox 28"/>
          <p:cNvSpPr txBox="1"/>
          <p:nvPr/>
        </p:nvSpPr>
        <p:spPr>
          <a:xfrm>
            <a:off x="6028429" y="6468444"/>
            <a:ext cx="753666" cy="382095"/>
          </a:xfrm>
          <a:prstGeom prst="rect">
            <a:avLst/>
          </a:prstGeom>
          <a:noFill/>
        </p:spPr>
        <p:txBody>
          <a:bodyPr wrap="none" lIns="93199" tIns="46601" rIns="93199" bIns="46601"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solidFill>
                  <a:schemeClr val="bg2"/>
                </a:solidFill>
              </a:rPr>
              <a:t>DATA</a:t>
            </a:r>
          </a:p>
        </p:txBody>
      </p:sp>
      <p:sp>
        <p:nvSpPr>
          <p:cNvPr id="3" name="Rectangle 2"/>
          <p:cNvSpPr/>
          <p:nvPr/>
        </p:nvSpPr>
        <p:spPr>
          <a:xfrm>
            <a:off x="5013633" y="2572390"/>
            <a:ext cx="2628158" cy="382308"/>
          </a:xfrm>
          <a:prstGeom prst="rect">
            <a:avLst/>
          </a:prstGeom>
        </p:spPr>
        <p:txBody>
          <a:bodyPr wrap="none">
            <a:spAutoFit/>
          </a:bodyPr>
          <a:lstStyle/>
          <a:p>
            <a:r>
              <a:rPr lang="en-US" sz="1836" dirty="0">
                <a:effectLst>
                  <a:outerShdw blurRad="38100" dist="38100" dir="2700000" algn="tl">
                    <a:srgbClr val="000000">
                      <a:alpha val="43137"/>
                    </a:srgbClr>
                  </a:outerShdw>
                </a:effectLst>
              </a:rPr>
              <a:t>Azure Virtual Machines</a:t>
            </a:r>
          </a:p>
        </p:txBody>
      </p:sp>
      <p:pic>
        <p:nvPicPr>
          <p:cNvPr id="30" name="Picture 3"/>
          <p:cNvPicPr>
            <a:picLocks noChangeAspect="1" noChangeArrowheads="1"/>
          </p:cNvPicPr>
          <p:nvPr/>
        </p:nvPicPr>
        <p:blipFill>
          <a:blip r:embed="rId7" cstate="print">
            <a:lum bright="100000" contrast="100000"/>
            <a:extLst>
              <a:ext uri="{28A0092B-C50C-407E-A947-70E740481C1C}">
                <a14:useLocalDpi xmlns:a14="http://schemas.microsoft.com/office/drawing/2010/main" val="0"/>
              </a:ext>
            </a:extLst>
          </a:blip>
          <a:stretch>
            <a:fillRect/>
          </a:stretch>
        </p:blipFill>
        <p:spPr bwMode="auto">
          <a:xfrm>
            <a:off x="3225684" y="3960268"/>
            <a:ext cx="1548411" cy="3932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
          <p:cNvPicPr>
            <a:picLocks noChangeAspect="1" noChangeArrowheads="1"/>
          </p:cNvPicPr>
          <p:nvPr/>
        </p:nvPicPr>
        <p:blipFill>
          <a:blip r:embed="rId7" cstate="print">
            <a:lum bright="100000" contrast="100000"/>
            <a:extLst>
              <a:ext uri="{28A0092B-C50C-407E-A947-70E740481C1C}">
                <a14:useLocalDpi xmlns:a14="http://schemas.microsoft.com/office/drawing/2010/main" val="0"/>
              </a:ext>
            </a:extLst>
          </a:blip>
          <a:stretch>
            <a:fillRect/>
          </a:stretch>
        </p:blipFill>
        <p:spPr bwMode="auto">
          <a:xfrm>
            <a:off x="8080986" y="3960268"/>
            <a:ext cx="1548411" cy="393296"/>
          </a:xfrm>
          <a:prstGeom prst="rect">
            <a:avLst/>
          </a:prstGeom>
          <a:noFill/>
          <a:extLst>
            <a:ext uri="{909E8E84-426E-40DD-AFC4-6F175D3DCCD1}">
              <a14:hiddenFill xmlns:a14="http://schemas.microsoft.com/office/drawing/2010/main">
                <a:solidFill>
                  <a:srgbClr val="FFFFFF"/>
                </a:solidFill>
              </a14:hiddenFill>
            </a:ext>
          </a:extLst>
        </p:spPr>
      </p:pic>
      <p:sp>
        <p:nvSpPr>
          <p:cNvPr id="32" name="Hoster-Azure Services"/>
          <p:cNvSpPr txBox="1"/>
          <p:nvPr/>
        </p:nvSpPr>
        <p:spPr>
          <a:xfrm>
            <a:off x="2883194" y="3471167"/>
            <a:ext cx="1909305" cy="251159"/>
          </a:xfrm>
          <a:prstGeom prst="rect">
            <a:avLst/>
          </a:prstGeom>
          <a:noFill/>
        </p:spPr>
        <p:txBody>
          <a:bodyPr wrap="none" lIns="0" tIns="0" rIns="0" bIns="0" rtlCol="0">
            <a:spAutoFit/>
          </a:bodyPr>
          <a:lstStyle/>
          <a:p>
            <a:r>
              <a:rPr lang="en-US" sz="1632" dirty="0"/>
              <a:t>Windows Azure </a:t>
            </a:r>
            <a:r>
              <a:rPr lang="en-US" sz="1632" dirty="0" smtClean="0"/>
              <a:t>Pack</a:t>
            </a:r>
            <a:endParaRPr lang="en-US" sz="1632" dirty="0"/>
          </a:p>
        </p:txBody>
      </p:sp>
      <p:pic>
        <p:nvPicPr>
          <p:cNvPr id="8" name="Picture 7"/>
          <p:cNvPicPr>
            <a:picLocks noChangeAspect="1"/>
          </p:cNvPicPr>
          <p:nvPr/>
        </p:nvPicPr>
        <p:blipFill>
          <a:blip r:embed="rId8"/>
          <a:stretch>
            <a:fillRect/>
          </a:stretch>
        </p:blipFill>
        <p:spPr>
          <a:xfrm>
            <a:off x="8759189" y="796369"/>
            <a:ext cx="1368282" cy="953770"/>
          </a:xfrm>
          <a:prstGeom prst="rect">
            <a:avLst/>
          </a:prstGeom>
        </p:spPr>
      </p:pic>
      <p:pic>
        <p:nvPicPr>
          <p:cNvPr id="39" name="Picture 38"/>
          <p:cNvPicPr>
            <a:picLocks noChangeAspect="1"/>
          </p:cNvPicPr>
          <p:nvPr/>
        </p:nvPicPr>
        <p:blipFill>
          <a:blip r:embed="rId8"/>
          <a:stretch>
            <a:fillRect/>
          </a:stretch>
        </p:blipFill>
        <p:spPr>
          <a:xfrm>
            <a:off x="10177713" y="3096556"/>
            <a:ext cx="1368282" cy="953770"/>
          </a:xfrm>
          <a:prstGeom prst="rect">
            <a:avLst/>
          </a:prstGeom>
        </p:spPr>
      </p:pic>
      <p:pic>
        <p:nvPicPr>
          <p:cNvPr id="43" name="Picture 42"/>
          <p:cNvPicPr>
            <a:picLocks noChangeAspect="1"/>
          </p:cNvPicPr>
          <p:nvPr/>
        </p:nvPicPr>
        <p:blipFill>
          <a:blip r:embed="rId8"/>
          <a:stretch>
            <a:fillRect/>
          </a:stretch>
        </p:blipFill>
        <p:spPr>
          <a:xfrm>
            <a:off x="713441" y="3096556"/>
            <a:ext cx="1368282" cy="953770"/>
          </a:xfrm>
          <a:prstGeom prst="rect">
            <a:avLst/>
          </a:prstGeom>
        </p:spPr>
      </p:pic>
    </p:spTree>
    <p:extLst>
      <p:ext uri="{BB962C8B-B14F-4D97-AF65-F5344CB8AC3E}">
        <p14:creationId xmlns:p14="http://schemas.microsoft.com/office/powerpoint/2010/main" val="1929455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9588623" y="2187387"/>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File Based Storage</a:t>
            </a:r>
          </a:p>
        </p:txBody>
      </p:sp>
      <p:pic>
        <p:nvPicPr>
          <p:cNvPr id="8" name="Picture 7"/>
          <p:cNvPicPr>
            <a:picLocks noChangeAspect="1" noChangeArrowheads="1"/>
          </p:cNvPicPr>
          <p:nvPr/>
        </p:nvPicPr>
        <p:blipFill>
          <a:blip r:embed="rId2" cstate="email">
            <a:biLevel thresh="50000"/>
            <a:extLst>
              <a:ext uri="{28A0092B-C50C-407E-A947-70E740481C1C}">
                <a14:useLocalDpi xmlns:a14="http://schemas.microsoft.com/office/drawing/2010/main"/>
              </a:ext>
            </a:extLst>
          </a:blip>
          <a:srcRect/>
          <a:stretch>
            <a:fillRect/>
          </a:stretch>
        </p:blipFill>
        <p:spPr bwMode="auto">
          <a:xfrm>
            <a:off x="10532469" y="3982320"/>
            <a:ext cx="884954" cy="6128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9" name="Rectangle 8"/>
          <p:cNvSpPr/>
          <p:nvPr/>
        </p:nvSpPr>
        <p:spPr bwMode="auto">
          <a:xfrm>
            <a:off x="6990696" y="2180734"/>
            <a:ext cx="2514600" cy="281940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r>
              <a:rPr lang="en-US" sz="1600" dirty="0"/>
              <a:t>Block Storage</a:t>
            </a:r>
          </a:p>
        </p:txBody>
      </p:sp>
      <p:pic>
        <p:nvPicPr>
          <p:cNvPr id="10" name="Picture 9"/>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8113266" y="3926891"/>
            <a:ext cx="519547" cy="766047"/>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1" name="Title 1"/>
          <p:cNvSpPr>
            <a:spLocks noGrp="1"/>
          </p:cNvSpPr>
          <p:nvPr/>
        </p:nvSpPr>
        <p:spPr>
          <a:xfrm>
            <a:off x="433510" y="251624"/>
            <a:ext cx="11490569" cy="7478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flip="none" rotWithShape="1">
                  <a:gsLst>
                    <a:gs pos="0">
                      <a:schemeClr val="tx1">
                        <a:lumMod val="75000"/>
                        <a:lumOff val="25000"/>
                      </a:schemeClr>
                    </a:gs>
                    <a:gs pos="86000">
                      <a:schemeClr val="tx1">
                        <a:lumMod val="75000"/>
                        <a:lumOff val="25000"/>
                      </a:schemeClr>
                    </a:gs>
                  </a:gsLst>
                  <a:lin ang="5400000" scaled="0"/>
                  <a:tileRect/>
                </a:gradFill>
                <a:effectLst/>
                <a:latin typeface="Segoe UI Light" pitchFamily="34" charset="0"/>
                <a:ea typeface="+mn-ea"/>
                <a:cs typeface="Arial" charset="0"/>
              </a:defRPr>
            </a:lvl1pPr>
          </a:lstStyle>
          <a:p>
            <a:r>
              <a:rPr lang="en-US" dirty="0" smtClean="0"/>
              <a:t>Guest clustering with shared </a:t>
            </a:r>
            <a:r>
              <a:rPr lang="en-US" dirty="0"/>
              <a:t>v</a:t>
            </a:r>
            <a:r>
              <a:rPr lang="en-US" dirty="0" smtClean="0"/>
              <a:t>irtual </a:t>
            </a:r>
            <a:r>
              <a:rPr lang="en-US" dirty="0"/>
              <a:t>d</a:t>
            </a:r>
            <a:r>
              <a:rPr lang="en-US" dirty="0" smtClean="0"/>
              <a:t>isks</a:t>
            </a:r>
            <a:endParaRPr lang="en-US" dirty="0"/>
          </a:p>
        </p:txBody>
      </p:sp>
      <p:cxnSp>
        <p:nvCxnSpPr>
          <p:cNvPr id="12" name="Straight Connector 11"/>
          <p:cNvCxnSpPr>
            <a:stCxn id="19" idx="2"/>
          </p:cNvCxnSpPr>
          <p:nvPr/>
        </p:nvCxnSpPr>
        <p:spPr>
          <a:xfrm>
            <a:off x="7844153" y="3453596"/>
            <a:ext cx="458764" cy="528724"/>
          </a:xfrm>
          <a:prstGeom prst="line">
            <a:avLst/>
          </a:prstGeom>
          <a:ln/>
        </p:spPr>
        <p:style>
          <a:lnRef idx="3">
            <a:schemeClr val="lt1"/>
          </a:lnRef>
          <a:fillRef idx="1">
            <a:schemeClr val="accent1"/>
          </a:fillRef>
          <a:effectRef idx="1">
            <a:schemeClr val="accent1"/>
          </a:effectRef>
          <a:fontRef idx="minor">
            <a:schemeClr val="lt1"/>
          </a:fontRef>
        </p:style>
      </p:cxnSp>
      <p:cxnSp>
        <p:nvCxnSpPr>
          <p:cNvPr id="13" name="Straight Connector 12"/>
          <p:cNvCxnSpPr>
            <a:stCxn id="16" idx="2"/>
          </p:cNvCxnSpPr>
          <p:nvPr/>
        </p:nvCxnSpPr>
        <p:spPr>
          <a:xfrm flipH="1">
            <a:off x="8393340" y="3476135"/>
            <a:ext cx="612837" cy="506185"/>
          </a:xfrm>
          <a:prstGeom prst="line">
            <a:avLst/>
          </a:prstGeom>
          <a:ln/>
        </p:spPr>
        <p:style>
          <a:lnRef idx="3">
            <a:schemeClr val="lt1"/>
          </a:lnRef>
          <a:fillRef idx="1">
            <a:schemeClr val="accent1"/>
          </a:fillRef>
          <a:effectRef idx="1">
            <a:schemeClr val="accent1"/>
          </a:effectRef>
          <a:fontRef idx="minor">
            <a:schemeClr val="lt1"/>
          </a:fontRef>
        </p:style>
      </p:cxnSp>
      <p:pic>
        <p:nvPicPr>
          <p:cNvPr id="14" name="Picture 13"/>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8382380" y="2351586"/>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15" name="Picture 1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143096" y="2313127"/>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6" name="Rounded Rectangle 15"/>
          <p:cNvSpPr/>
          <p:nvPr/>
        </p:nvSpPr>
        <p:spPr bwMode="auto">
          <a:xfrm>
            <a:off x="8819496"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7" name="Picture 16"/>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8863851"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18" name="Rounded Rectangle 17"/>
          <p:cNvSpPr/>
          <p:nvPr/>
        </p:nvSpPr>
        <p:spPr bwMode="auto">
          <a:xfrm>
            <a:off x="7568647" y="2920196"/>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19" name="Picture 18"/>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7613002" y="2971521"/>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0" name="Rounded Rectangle 19"/>
          <p:cNvSpPr/>
          <p:nvPr/>
        </p:nvSpPr>
        <p:spPr bwMode="auto">
          <a:xfrm>
            <a:off x="8164384" y="4111131"/>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21" name="TextBox 79"/>
          <p:cNvSpPr txBox="1"/>
          <p:nvPr/>
        </p:nvSpPr>
        <p:spPr>
          <a:xfrm>
            <a:off x="8181249" y="4390154"/>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22" name="Group 21"/>
          <p:cNvGrpSpPr/>
          <p:nvPr/>
        </p:nvGrpSpPr>
        <p:grpSpPr>
          <a:xfrm>
            <a:off x="8200275" y="4162091"/>
            <a:ext cx="337166" cy="189066"/>
            <a:chOff x="4429125" y="2127251"/>
            <a:chExt cx="1423988" cy="639762"/>
          </a:xfrm>
          <a:solidFill>
            <a:srgbClr val="FFFFFF"/>
          </a:solidFill>
        </p:grpSpPr>
        <p:sp>
          <p:nvSpPr>
            <p:cNvPr id="50" name="Freeform 49"/>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1" name="Freeform 50"/>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52" name="Freeform 51"/>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cxnSp>
        <p:nvCxnSpPr>
          <p:cNvPr id="23" name="Straight Connector 22"/>
          <p:cNvCxnSpPr>
            <a:stCxn id="30" idx="2"/>
            <a:endCxn id="31" idx="0"/>
          </p:cNvCxnSpPr>
          <p:nvPr/>
        </p:nvCxnSpPr>
        <p:spPr>
          <a:xfrm>
            <a:off x="10442080" y="3460248"/>
            <a:ext cx="535287" cy="657534"/>
          </a:xfrm>
          <a:prstGeom prst="line">
            <a:avLst/>
          </a:prstGeom>
          <a:ln/>
        </p:spPr>
        <p:style>
          <a:lnRef idx="3">
            <a:schemeClr val="lt1"/>
          </a:lnRef>
          <a:fillRef idx="1">
            <a:schemeClr val="accent1"/>
          </a:fillRef>
          <a:effectRef idx="1">
            <a:schemeClr val="accent1"/>
          </a:effectRef>
          <a:fontRef idx="minor">
            <a:schemeClr val="lt1"/>
          </a:fontRef>
        </p:style>
      </p:cxnSp>
      <p:cxnSp>
        <p:nvCxnSpPr>
          <p:cNvPr id="24" name="Straight Connector 23"/>
          <p:cNvCxnSpPr>
            <a:stCxn id="27" idx="2"/>
            <a:endCxn id="31" idx="0"/>
          </p:cNvCxnSpPr>
          <p:nvPr/>
        </p:nvCxnSpPr>
        <p:spPr>
          <a:xfrm flipH="1">
            <a:off x="10977367" y="3482788"/>
            <a:ext cx="626737" cy="634995"/>
          </a:xfrm>
          <a:prstGeom prst="line">
            <a:avLst/>
          </a:prstGeom>
          <a:ln/>
        </p:spPr>
        <p:style>
          <a:lnRef idx="3">
            <a:schemeClr val="lt1"/>
          </a:lnRef>
          <a:fillRef idx="1">
            <a:schemeClr val="accent1"/>
          </a:fillRef>
          <a:effectRef idx="1">
            <a:schemeClr val="accent1"/>
          </a:effectRef>
          <a:fontRef idx="minor">
            <a:schemeClr val="lt1"/>
          </a:fontRef>
        </p:style>
      </p:cxnSp>
      <p:pic>
        <p:nvPicPr>
          <p:cNvPr id="25" name="Picture 24"/>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0980307" y="2358239"/>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26" name="Picture 25"/>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9741023" y="2319780"/>
            <a:ext cx="643459" cy="1105636"/>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7" name="Rounded Rectangle 26"/>
          <p:cNvSpPr/>
          <p:nvPr/>
        </p:nvSpPr>
        <p:spPr bwMode="auto">
          <a:xfrm>
            <a:off x="11417423"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28" name="Picture 27"/>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1461778"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29" name="Rounded Rectangle 28"/>
          <p:cNvSpPr/>
          <p:nvPr/>
        </p:nvSpPr>
        <p:spPr bwMode="auto">
          <a:xfrm>
            <a:off x="10166574" y="2926849"/>
            <a:ext cx="373361" cy="555939"/>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pic>
        <p:nvPicPr>
          <p:cNvPr id="30" name="Picture 29"/>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0210929" y="2978174"/>
            <a:ext cx="462301" cy="482075"/>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31" name="Rounded Rectangle 30"/>
          <p:cNvSpPr/>
          <p:nvPr/>
        </p:nvSpPr>
        <p:spPr bwMode="auto">
          <a:xfrm>
            <a:off x="10768239" y="4117783"/>
            <a:ext cx="418254" cy="44302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14099" fontAlgn="base">
              <a:lnSpc>
                <a:spcPct val="90000"/>
              </a:lnSpc>
              <a:spcBef>
                <a:spcPct val="0"/>
              </a:spcBef>
              <a:spcAft>
                <a:spcPct val="0"/>
              </a:spcAft>
            </a:pPr>
            <a:endParaRPr lang="en-US" sz="2000" spc="-50" dirty="0">
              <a:gradFill>
                <a:gsLst>
                  <a:gs pos="0">
                    <a:schemeClr val="bg1"/>
                  </a:gs>
                  <a:gs pos="100000">
                    <a:schemeClr val="bg1"/>
                  </a:gs>
                </a:gsLst>
                <a:lin ang="5400000" scaled="0"/>
              </a:gradFill>
            </a:endParaRPr>
          </a:p>
        </p:txBody>
      </p:sp>
      <p:sp>
        <p:nvSpPr>
          <p:cNvPr id="32" name="TextBox 38"/>
          <p:cNvSpPr txBox="1"/>
          <p:nvPr/>
        </p:nvSpPr>
        <p:spPr>
          <a:xfrm>
            <a:off x="10785104" y="4396806"/>
            <a:ext cx="399981" cy="166199"/>
          </a:xfrm>
          <a:prstGeom prst="rect">
            <a:avLst/>
          </a:prstGeom>
        </p:spPr>
        <p:style>
          <a:lnRef idx="3">
            <a:schemeClr val="lt1"/>
          </a:lnRef>
          <a:fillRef idx="1">
            <a:schemeClr val="accent1"/>
          </a:fillRef>
          <a:effectRef idx="1">
            <a:schemeClr val="accent1"/>
          </a:effectRef>
          <a:fontRef idx="minor">
            <a:schemeClr val="lt1"/>
          </a:fontRef>
        </p:style>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pPr>
            <a:r>
              <a:rPr lang="en-US" sz="1200" dirty="0"/>
              <a:t>VHDX</a:t>
            </a:r>
          </a:p>
        </p:txBody>
      </p:sp>
      <p:grpSp>
        <p:nvGrpSpPr>
          <p:cNvPr id="33" name="Group 32"/>
          <p:cNvGrpSpPr/>
          <p:nvPr/>
        </p:nvGrpSpPr>
        <p:grpSpPr>
          <a:xfrm>
            <a:off x="10804130" y="4168743"/>
            <a:ext cx="337166" cy="189066"/>
            <a:chOff x="4429125" y="2127251"/>
            <a:chExt cx="1423988" cy="639762"/>
          </a:xfrm>
          <a:solidFill>
            <a:srgbClr val="FFFFFF"/>
          </a:solidFill>
        </p:grpSpPr>
        <p:sp>
          <p:nvSpPr>
            <p:cNvPr id="47" name="Freeform 46"/>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8" name="Freeform 47"/>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sp>
          <p:nvSpPr>
            <p:cNvPr id="49" name="Freeform 48"/>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ln/>
            <a:extLst/>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a:p>
          </p:txBody>
        </p:sp>
      </p:grpSp>
      <p:sp>
        <p:nvSpPr>
          <p:cNvPr id="36" name="Rectangle 35"/>
          <p:cNvSpPr/>
          <p:nvPr/>
        </p:nvSpPr>
        <p:spPr bwMode="auto">
          <a:xfrm>
            <a:off x="333252" y="1491901"/>
            <a:ext cx="1554480"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Guest Clustering</a:t>
            </a:r>
          </a:p>
        </p:txBody>
      </p:sp>
      <p:sp>
        <p:nvSpPr>
          <p:cNvPr id="37" name="Rectangle 36"/>
          <p:cNvSpPr/>
          <p:nvPr/>
        </p:nvSpPr>
        <p:spPr bwMode="auto">
          <a:xfrm>
            <a:off x="1956589" y="1491901"/>
            <a:ext cx="4655309" cy="1862602"/>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Guest Clustering with commodity storage</a:t>
            </a:r>
          </a:p>
          <a:p>
            <a:endParaRPr lang="en-US" sz="1200" dirty="0"/>
          </a:p>
          <a:p>
            <a:r>
              <a:rPr lang="en-US" dirty="0"/>
              <a:t>Sharing VHDX files provides shared storage for Hyper-V Failover Clustering</a:t>
            </a:r>
          </a:p>
          <a:p>
            <a:endParaRPr lang="en-US" sz="1200" dirty="0"/>
          </a:p>
          <a:p>
            <a:r>
              <a:rPr lang="en-US" dirty="0"/>
              <a:t>Maintains separation between infrastructure and tenants</a:t>
            </a:r>
          </a:p>
        </p:txBody>
      </p:sp>
      <p:sp>
        <p:nvSpPr>
          <p:cNvPr id="38" name="Rectangle 37"/>
          <p:cNvSpPr/>
          <p:nvPr/>
        </p:nvSpPr>
        <p:spPr bwMode="auto">
          <a:xfrm>
            <a:off x="333252" y="3439460"/>
            <a:ext cx="1554480"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b"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r" defTabSz="914099" fontAlgn="base">
              <a:lnSpc>
                <a:spcPct val="90000"/>
              </a:lnSpc>
              <a:spcBef>
                <a:spcPct val="0"/>
              </a:spcBef>
              <a:spcAft>
                <a:spcPct val="0"/>
              </a:spcAft>
            </a:pPr>
            <a:r>
              <a:rPr lang="en-US" dirty="0"/>
              <a:t>Virtual SAS</a:t>
            </a:r>
          </a:p>
        </p:txBody>
      </p:sp>
      <p:sp>
        <p:nvSpPr>
          <p:cNvPr id="39" name="Rectangle 38"/>
          <p:cNvSpPr/>
          <p:nvPr/>
        </p:nvSpPr>
        <p:spPr bwMode="auto">
          <a:xfrm>
            <a:off x="1947329" y="3439460"/>
            <a:ext cx="4659016" cy="1554480"/>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r>
              <a:rPr lang="en-US" dirty="0"/>
              <a:t>VM presented a shared virtual SAS disk</a:t>
            </a:r>
          </a:p>
          <a:p>
            <a:endParaRPr lang="en-US" sz="1200" dirty="0"/>
          </a:p>
          <a:p>
            <a:r>
              <a:rPr lang="en-US" dirty="0"/>
              <a:t>Appears as shared SAS disk to VM</a:t>
            </a:r>
          </a:p>
        </p:txBody>
      </p:sp>
      <p:sp>
        <p:nvSpPr>
          <p:cNvPr id="40" name="Freeform 39"/>
          <p:cNvSpPr>
            <a:spLocks noEditPoints="1"/>
          </p:cNvSpPr>
          <p:nvPr/>
        </p:nvSpPr>
        <p:spPr bwMode="black">
          <a:xfrm>
            <a:off x="913765" y="3753729"/>
            <a:ext cx="437739" cy="63684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ln/>
        </p:spPr>
        <p:style>
          <a:lnRef idx="3">
            <a:schemeClr val="lt1"/>
          </a:lnRef>
          <a:fillRef idx="1">
            <a:schemeClr val="accent1"/>
          </a:fillRef>
          <a:effectRef idx="1">
            <a:schemeClr val="accent1"/>
          </a:effectRef>
          <a:fontRef idx="minor">
            <a:schemeClr val="lt1"/>
          </a:fontRef>
        </p:style>
        <p:txBody>
          <a:bodyPr vert="horz" wrap="square" lIns="68532" tIns="34265" rIns="68532" bIns="34265"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761701" fontAlgn="base">
              <a:spcBef>
                <a:spcPct val="0"/>
              </a:spcBef>
              <a:spcAft>
                <a:spcPct val="0"/>
              </a:spcAft>
            </a:pPr>
            <a:endParaRPr lang="en-US" sz="1100">
              <a:solidFill>
                <a:srgbClr val="000000"/>
              </a:solidFill>
            </a:endParaRPr>
          </a:p>
        </p:txBody>
      </p:sp>
      <p:pic>
        <p:nvPicPr>
          <p:cNvPr id="41" name="Picture 40"/>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787131" y="1955357"/>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pic>
        <p:nvPicPr>
          <p:cNvPr id="42" name="Picture 41"/>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1186937" y="1955356"/>
            <a:ext cx="371432" cy="638221"/>
          </a:xfrm>
          <a:prstGeom prst="rect">
            <a:avLst/>
          </a:prstGeom>
          <a:ln>
            <a:noFill/>
          </a:ln>
          <a:extLst/>
        </p:spPr>
        <p:style>
          <a:lnRef idx="3">
            <a:schemeClr val="lt1"/>
          </a:lnRef>
          <a:fillRef idx="1">
            <a:schemeClr val="accent1"/>
          </a:fillRef>
          <a:effectRef idx="1">
            <a:schemeClr val="accent1"/>
          </a:effectRef>
          <a:fontRef idx="minor">
            <a:schemeClr val="lt1"/>
          </a:fontRef>
        </p:style>
      </p:pic>
      <p:sp>
        <p:nvSpPr>
          <p:cNvPr id="43" name="Rectangle 42"/>
          <p:cNvSpPr/>
          <p:nvPr/>
        </p:nvSpPr>
        <p:spPr bwMode="auto">
          <a:xfrm>
            <a:off x="6990696" y="1725621"/>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Cluster Shared Volumes (CSV) </a:t>
            </a:r>
            <a:br>
              <a:rPr lang="en-US" sz="1400" dirty="0"/>
            </a:br>
            <a:r>
              <a:rPr lang="en-US" sz="1400" dirty="0"/>
              <a:t>on block storage</a:t>
            </a:r>
          </a:p>
        </p:txBody>
      </p:sp>
      <p:sp>
        <p:nvSpPr>
          <p:cNvPr id="44" name="Rectangle 43"/>
          <p:cNvSpPr/>
          <p:nvPr/>
        </p:nvSpPr>
        <p:spPr bwMode="auto">
          <a:xfrm>
            <a:off x="9588623" y="1723840"/>
            <a:ext cx="2514600" cy="459469"/>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horz" wrap="square" lIns="91440" tIns="45720" rIns="45720" bIns="91440" numCol="1" spcCol="0" rtlCol="0" fromWordArt="0" anchor="ctr"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marL="0" lvl="1" algn="ctr" defTabSz="914099" fontAlgn="base">
              <a:spcBef>
                <a:spcPct val="0"/>
              </a:spcBef>
              <a:spcAft>
                <a:spcPct val="0"/>
              </a:spcAft>
            </a:pPr>
            <a:r>
              <a:rPr lang="en-US" sz="1400" dirty="0"/>
              <a:t>Scale-Out File Server </a:t>
            </a:r>
            <a:br>
              <a:rPr lang="en-US" sz="1400" dirty="0"/>
            </a:br>
            <a:r>
              <a:rPr lang="en-US" sz="1400" dirty="0"/>
              <a:t>for file based storage</a:t>
            </a:r>
          </a:p>
        </p:txBody>
      </p:sp>
    </p:spTree>
    <p:extLst>
      <p:ext uri="{BB962C8B-B14F-4D97-AF65-F5344CB8AC3E}">
        <p14:creationId xmlns:p14="http://schemas.microsoft.com/office/powerpoint/2010/main" val="415952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Deduplication</a:t>
            </a:r>
            <a:r>
              <a:rPr lang="en-US" dirty="0" smtClean="0"/>
              <a:t> with Running VMs!</a:t>
            </a:r>
            <a:endParaRPr lang="en-US" dirty="0"/>
          </a:p>
        </p:txBody>
      </p:sp>
      <p:sp>
        <p:nvSpPr>
          <p:cNvPr id="122" name="Text Placeholder 2"/>
          <p:cNvSpPr>
            <a:spLocks noGrp="1"/>
          </p:cNvSpPr>
          <p:nvPr>
            <p:ph type="body" sz="quarter" idx="10"/>
          </p:nvPr>
        </p:nvSpPr>
        <p:spPr>
          <a:xfrm>
            <a:off x="531948" y="1476621"/>
            <a:ext cx="7405344" cy="5355312"/>
          </a:xfrm>
        </p:spPr>
        <p:txBody>
          <a:bodyPr/>
          <a:lstStyle/>
          <a:p>
            <a:r>
              <a:rPr lang="en-US" dirty="0" smtClean="0"/>
              <a:t>Optimize open VHD/VHDX files on remote </a:t>
            </a:r>
            <a:r>
              <a:rPr lang="en-US" u="sng" dirty="0" smtClean="0"/>
              <a:t>VDI</a:t>
            </a:r>
            <a:r>
              <a:rPr lang="en-US" dirty="0" smtClean="0"/>
              <a:t> storage</a:t>
            </a:r>
          </a:p>
          <a:p>
            <a:r>
              <a:rPr lang="en-US" dirty="0" smtClean="0"/>
              <a:t>CSV volume support</a:t>
            </a:r>
          </a:p>
          <a:p>
            <a:r>
              <a:rPr lang="en-US" dirty="0" smtClean="0"/>
              <a:t>Provides:</a:t>
            </a:r>
          </a:p>
          <a:p>
            <a:pPr lvl="1"/>
            <a:r>
              <a:rPr lang="en-US" dirty="0" smtClean="0"/>
              <a:t>Increased VDI storage density</a:t>
            </a:r>
          </a:p>
          <a:p>
            <a:pPr lvl="1"/>
            <a:r>
              <a:rPr lang="en-US" dirty="0" smtClean="0"/>
              <a:t>Faster read/write of optimized files</a:t>
            </a:r>
          </a:p>
          <a:p>
            <a:pPr lvl="1"/>
            <a:r>
              <a:rPr lang="en-US" dirty="0" smtClean="0"/>
              <a:t>Improved optimization speed</a:t>
            </a:r>
          </a:p>
          <a:p>
            <a:pPr lvl="1"/>
            <a:r>
              <a:rPr lang="en-US" dirty="0" smtClean="0"/>
              <a:t>Advanced caching of duplicated data</a:t>
            </a:r>
          </a:p>
          <a:p>
            <a:pPr lvl="1"/>
            <a:r>
              <a:rPr lang="en-US" dirty="0" smtClean="0"/>
              <a:t>More space savings</a:t>
            </a:r>
          </a:p>
          <a:p>
            <a:endParaRPr lang="en-US" dirty="0"/>
          </a:p>
        </p:txBody>
      </p:sp>
      <p:sp>
        <p:nvSpPr>
          <p:cNvPr id="31" name="Rectangle 30"/>
          <p:cNvSpPr/>
          <p:nvPr/>
        </p:nvSpPr>
        <p:spPr bwMode="auto">
          <a:xfrm>
            <a:off x="8477030" y="3695873"/>
            <a:ext cx="3738691" cy="3143219"/>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3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130705" y="4088891"/>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8499827" y="3695872"/>
            <a:ext cx="2733577" cy="345817"/>
          </a:xfrm>
          <a:prstGeom prst="rect">
            <a:avLst/>
          </a:prstGeom>
          <a:noFill/>
        </p:spPr>
        <p:txBody>
          <a:bodyPr wrap="none" lIns="0" tIns="0" rIns="0" bIns="0" rtlCol="0">
            <a:spAutoFit/>
          </a:bodyPr>
          <a:lstStyle/>
          <a:p>
            <a:pPr>
              <a:lnSpc>
                <a:spcPct val="90000"/>
              </a:lnSpc>
            </a:pPr>
            <a:r>
              <a:rPr lang="en-US" sz="2448" spc="-51" dirty="0">
                <a:solidFill>
                  <a:srgbClr val="FFFFFF"/>
                </a:solidFill>
              </a:rPr>
              <a:t>Scale-out File Server</a:t>
            </a:r>
          </a:p>
        </p:txBody>
      </p:sp>
      <p:pic>
        <p:nvPicPr>
          <p:cNvPr id="35"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902469" y="4088891"/>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Rectangle 37"/>
          <p:cNvSpPr/>
          <p:nvPr/>
        </p:nvSpPr>
        <p:spPr bwMode="auto">
          <a:xfrm>
            <a:off x="8477030" y="3264111"/>
            <a:ext cx="3738691" cy="310868"/>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r>
              <a:rPr lang="en-US" sz="2040" spc="-51" dirty="0">
                <a:gradFill>
                  <a:gsLst>
                    <a:gs pos="0">
                      <a:schemeClr val="bg1"/>
                    </a:gs>
                    <a:gs pos="100000">
                      <a:schemeClr val="bg1"/>
                    </a:gs>
                  </a:gsLst>
                  <a:lin ang="5400000" scaled="0"/>
                </a:gradFill>
              </a:rPr>
              <a:t>SMB</a:t>
            </a:r>
          </a:p>
        </p:txBody>
      </p:sp>
      <p:sp>
        <p:nvSpPr>
          <p:cNvPr id="39" name="Rectangle 38"/>
          <p:cNvSpPr/>
          <p:nvPr/>
        </p:nvSpPr>
        <p:spPr bwMode="auto">
          <a:xfrm>
            <a:off x="8477030" y="1321187"/>
            <a:ext cx="3738691" cy="1787490"/>
          </a:xfrm>
          <a:prstGeom prst="rect">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lnSpc>
                <a:spcPct val="90000"/>
              </a:lnSpc>
              <a:spcBef>
                <a:spcPct val="0"/>
              </a:spcBef>
              <a:spcAft>
                <a:spcPct val="0"/>
              </a:spcAft>
            </a:pPr>
            <a:endParaRPr lang="en-US" sz="2040" spc="-51" dirty="0">
              <a:gradFill>
                <a:gsLst>
                  <a:gs pos="0">
                    <a:schemeClr val="bg1"/>
                  </a:gs>
                  <a:gs pos="100000">
                    <a:schemeClr val="bg1"/>
                  </a:gs>
                </a:gsLst>
                <a:lin ang="5400000" scaled="0"/>
              </a:gradFill>
            </a:endParaRPr>
          </a:p>
        </p:txBody>
      </p:sp>
      <p:pic>
        <p:nvPicPr>
          <p:cNvPr id="40"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8524518"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9485613"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0446706"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11407800" y="1709774"/>
            <a:ext cx="768026" cy="131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TextBox 43"/>
          <p:cNvSpPr txBox="1"/>
          <p:nvPr/>
        </p:nvSpPr>
        <p:spPr>
          <a:xfrm>
            <a:off x="8490485" y="1321189"/>
            <a:ext cx="1698872" cy="345817"/>
          </a:xfrm>
          <a:prstGeom prst="rect">
            <a:avLst/>
          </a:prstGeom>
          <a:noFill/>
        </p:spPr>
        <p:txBody>
          <a:bodyPr wrap="none" lIns="0" tIns="0" rIns="0" bIns="0" rtlCol="0">
            <a:spAutoFit/>
          </a:bodyPr>
          <a:lstStyle/>
          <a:p>
            <a:pPr>
              <a:lnSpc>
                <a:spcPct val="90000"/>
              </a:lnSpc>
            </a:pPr>
            <a:r>
              <a:rPr lang="en-US" sz="2448" spc="-51" dirty="0">
                <a:solidFill>
                  <a:srgbClr val="FFFFFF"/>
                </a:solidFill>
              </a:rPr>
              <a:t>Hyper-V VDI</a:t>
            </a:r>
          </a:p>
        </p:txBody>
      </p:sp>
      <p:pic>
        <p:nvPicPr>
          <p:cNvPr id="45" name="Picture 44"/>
          <p:cNvPicPr>
            <a:picLocks noChangeAspect="1" noChangeArrowheads="1"/>
          </p:cNvPicPr>
          <p:nvPr/>
        </p:nvPicPr>
        <p:blipFill>
          <a:blip r:embed="rId4" cstate="email">
            <a:biLevel thresh="25000"/>
            <a:extLst>
              <a:ext uri="{28A0092B-C50C-407E-A947-70E740481C1C}">
                <a14:useLocalDpi xmlns:a14="http://schemas.microsoft.com/office/drawing/2010/main"/>
              </a:ext>
            </a:extLst>
          </a:blip>
          <a:srcRect/>
          <a:stretch>
            <a:fillRect/>
          </a:stretch>
        </p:blipFill>
        <p:spPr bwMode="auto">
          <a:xfrm>
            <a:off x="10153441" y="5648637"/>
            <a:ext cx="529752" cy="779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Straight Connector 45"/>
          <p:cNvCxnSpPr>
            <a:stCxn id="32" idx="2"/>
          </p:cNvCxnSpPr>
          <p:nvPr/>
        </p:nvCxnSpPr>
        <p:spPr>
          <a:xfrm>
            <a:off x="9514718" y="5405644"/>
            <a:ext cx="894963" cy="430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5" idx="2"/>
          </p:cNvCxnSpPr>
          <p:nvPr/>
        </p:nvCxnSpPr>
        <p:spPr>
          <a:xfrm flipH="1">
            <a:off x="10422133" y="5405644"/>
            <a:ext cx="864350" cy="4304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bwMode="auto">
          <a:xfrm>
            <a:off x="10217435" y="5836081"/>
            <a:ext cx="399438" cy="450723"/>
          </a:xfrm>
          <a:prstGeom prst="round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026" tIns="46513" rIns="93026" bIns="46513" numCol="1" rtlCol="0" anchor="ctr" anchorCtr="0" compatLnSpc="1">
            <a:prstTxWarp prst="textNoShape">
              <a:avLst/>
            </a:prstTxWarp>
          </a:bodyPr>
          <a:lstStyle/>
          <a:p>
            <a:pPr algn="ctr" defTabSz="929959" fontAlgn="base">
              <a:lnSpc>
                <a:spcPct val="90000"/>
              </a:lnSpc>
              <a:spcBef>
                <a:spcPct val="0"/>
              </a:spcBef>
              <a:spcAft>
                <a:spcPct val="0"/>
              </a:spcAft>
            </a:pPr>
            <a:endParaRPr lang="en-US" sz="2035" spc="-51" dirty="0">
              <a:gradFill>
                <a:gsLst>
                  <a:gs pos="0">
                    <a:schemeClr val="bg1"/>
                  </a:gs>
                  <a:gs pos="100000">
                    <a:schemeClr val="bg1"/>
                  </a:gs>
                </a:gsLst>
                <a:lin ang="5400000" scaled="0"/>
              </a:gradFill>
            </a:endParaRPr>
          </a:p>
        </p:txBody>
      </p:sp>
      <p:sp>
        <p:nvSpPr>
          <p:cNvPr id="49" name="TextBox 48"/>
          <p:cNvSpPr txBox="1"/>
          <p:nvPr/>
        </p:nvSpPr>
        <p:spPr>
          <a:xfrm>
            <a:off x="10260127" y="6119954"/>
            <a:ext cx="303702" cy="172451"/>
          </a:xfrm>
          <a:prstGeom prst="rect">
            <a:avLst/>
          </a:prstGeom>
          <a:noFill/>
        </p:spPr>
        <p:txBody>
          <a:bodyPr wrap="none" lIns="0" tIns="0" rIns="0" bIns="0" rtlCol="0">
            <a:spAutoFit/>
          </a:bodyPr>
          <a:lstStyle/>
          <a:p>
            <a:pPr>
              <a:lnSpc>
                <a:spcPct val="90000"/>
              </a:lnSpc>
            </a:pPr>
            <a:r>
              <a:rPr lang="en-US" sz="1221" spc="-51" dirty="0">
                <a:solidFill>
                  <a:srgbClr val="FFFFFF"/>
                </a:solidFill>
              </a:rPr>
              <a:t>VHD</a:t>
            </a:r>
            <a:endParaRPr lang="en-US" sz="2442" spc="-51" dirty="0">
              <a:solidFill>
                <a:srgbClr val="FFFFFF"/>
              </a:solidFill>
            </a:endParaRPr>
          </a:p>
        </p:txBody>
      </p:sp>
      <p:grpSp>
        <p:nvGrpSpPr>
          <p:cNvPr id="50" name="Group 49"/>
          <p:cNvGrpSpPr/>
          <p:nvPr/>
        </p:nvGrpSpPr>
        <p:grpSpPr>
          <a:xfrm>
            <a:off x="10243336" y="5887768"/>
            <a:ext cx="344167" cy="192305"/>
            <a:chOff x="4429125" y="2127251"/>
            <a:chExt cx="1423988" cy="639762"/>
          </a:xfrm>
          <a:solidFill>
            <a:srgbClr val="FFFFFF"/>
          </a:solidFill>
        </p:grpSpPr>
        <p:sp>
          <p:nvSpPr>
            <p:cNvPr id="51" name="Freeform 511"/>
            <p:cNvSpPr>
              <a:spLocks/>
            </p:cNvSpPr>
            <p:nvPr/>
          </p:nvSpPr>
          <p:spPr bwMode="auto">
            <a:xfrm>
              <a:off x="5238750" y="2741613"/>
              <a:ext cx="1588" cy="1587"/>
            </a:xfrm>
            <a:custGeom>
              <a:avLst/>
              <a:gdLst>
                <a:gd name="T0" fmla="*/ 1 w 2"/>
                <a:gd name="T1" fmla="*/ 1 h 1"/>
                <a:gd name="T2" fmla="*/ 2 w 2"/>
                <a:gd name="T3" fmla="*/ 0 h 1"/>
                <a:gd name="T4" fmla="*/ 0 w 2"/>
                <a:gd name="T5" fmla="*/ 0 h 1"/>
                <a:gd name="T6" fmla="*/ 1 w 2"/>
                <a:gd name="T7" fmla="*/ 1 h 1"/>
              </a:gdLst>
              <a:ahLst/>
              <a:cxnLst>
                <a:cxn ang="0">
                  <a:pos x="T0" y="T1"/>
                </a:cxn>
                <a:cxn ang="0">
                  <a:pos x="T2" y="T3"/>
                </a:cxn>
                <a:cxn ang="0">
                  <a:pos x="T4" y="T5"/>
                </a:cxn>
                <a:cxn ang="0">
                  <a:pos x="T6" y="T7"/>
                </a:cxn>
              </a:cxnLst>
              <a:rect l="0" t="0" r="r" b="b"/>
              <a:pathLst>
                <a:path w="2" h="1">
                  <a:moveTo>
                    <a:pt x="1" y="1"/>
                  </a:moveTo>
                  <a:cubicBezTo>
                    <a:pt x="1" y="1"/>
                    <a:pt x="1" y="1"/>
                    <a:pt x="2" y="0"/>
                  </a:cubicBezTo>
                  <a:cubicBezTo>
                    <a:pt x="1" y="0"/>
                    <a:pt x="0" y="0"/>
                    <a:pt x="0" y="0"/>
                  </a:cubicBezTo>
                  <a:lnTo>
                    <a:pt x="1"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52" name="Freeform 512"/>
            <p:cNvSpPr>
              <a:spLocks noEditPoints="1"/>
            </p:cNvSpPr>
            <p:nvPr/>
          </p:nvSpPr>
          <p:spPr bwMode="auto">
            <a:xfrm>
              <a:off x="4429125" y="2127251"/>
              <a:ext cx="1423988" cy="639762"/>
            </a:xfrm>
            <a:custGeom>
              <a:avLst/>
              <a:gdLst>
                <a:gd name="T0" fmla="*/ 1155 w 1179"/>
                <a:gd name="T1" fmla="*/ 87 h 530"/>
                <a:gd name="T2" fmla="*/ 578 w 1179"/>
                <a:gd name="T3" fmla="*/ 0 h 530"/>
                <a:gd name="T4" fmla="*/ 44 w 1179"/>
                <a:gd name="T5" fmla="*/ 178 h 530"/>
                <a:gd name="T6" fmla="*/ 53 w 1179"/>
                <a:gd name="T7" fmla="*/ 378 h 530"/>
                <a:gd name="T8" fmla="*/ 337 w 1179"/>
                <a:gd name="T9" fmla="*/ 462 h 530"/>
                <a:gd name="T10" fmla="*/ 683 w 1179"/>
                <a:gd name="T11" fmla="*/ 530 h 530"/>
                <a:gd name="T12" fmla="*/ 1155 w 1179"/>
                <a:gd name="T13" fmla="*/ 224 h 530"/>
                <a:gd name="T14" fmla="*/ 1155 w 1179"/>
                <a:gd name="T15" fmla="*/ 87 h 530"/>
                <a:gd name="T16" fmla="*/ 672 w 1179"/>
                <a:gd name="T17" fmla="*/ 509 h 530"/>
                <a:gd name="T18" fmla="*/ 670 w 1179"/>
                <a:gd name="T19" fmla="*/ 509 h 530"/>
                <a:gd name="T20" fmla="*/ 342 w 1179"/>
                <a:gd name="T21" fmla="*/ 444 h 530"/>
                <a:gd name="T22" fmla="*/ 66 w 1179"/>
                <a:gd name="T23" fmla="*/ 362 h 530"/>
                <a:gd name="T24" fmla="*/ 59 w 1179"/>
                <a:gd name="T25" fmla="*/ 194 h 530"/>
                <a:gd name="T26" fmla="*/ 671 w 1179"/>
                <a:gd name="T27" fmla="*/ 291 h 530"/>
                <a:gd name="T28" fmla="*/ 672 w 1179"/>
                <a:gd name="T29" fmla="*/ 509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9" h="530">
                  <a:moveTo>
                    <a:pt x="1155" y="87"/>
                  </a:moveTo>
                  <a:cubicBezTo>
                    <a:pt x="890" y="5"/>
                    <a:pt x="578" y="0"/>
                    <a:pt x="578" y="0"/>
                  </a:cubicBezTo>
                  <a:cubicBezTo>
                    <a:pt x="44" y="178"/>
                    <a:pt x="44" y="178"/>
                    <a:pt x="44" y="178"/>
                  </a:cubicBezTo>
                  <a:cubicBezTo>
                    <a:pt x="0" y="301"/>
                    <a:pt x="53" y="378"/>
                    <a:pt x="53" y="378"/>
                  </a:cubicBezTo>
                  <a:cubicBezTo>
                    <a:pt x="53" y="378"/>
                    <a:pt x="118" y="402"/>
                    <a:pt x="337" y="462"/>
                  </a:cubicBezTo>
                  <a:cubicBezTo>
                    <a:pt x="556" y="522"/>
                    <a:pt x="683" y="530"/>
                    <a:pt x="683" y="530"/>
                  </a:cubicBezTo>
                  <a:cubicBezTo>
                    <a:pt x="1155" y="224"/>
                    <a:pt x="1155" y="224"/>
                    <a:pt x="1155" y="224"/>
                  </a:cubicBezTo>
                  <a:cubicBezTo>
                    <a:pt x="1179" y="159"/>
                    <a:pt x="1155" y="87"/>
                    <a:pt x="1155" y="87"/>
                  </a:cubicBezTo>
                  <a:close/>
                  <a:moveTo>
                    <a:pt x="672" y="509"/>
                  </a:moveTo>
                  <a:cubicBezTo>
                    <a:pt x="671" y="509"/>
                    <a:pt x="670" y="509"/>
                    <a:pt x="670" y="509"/>
                  </a:cubicBezTo>
                  <a:cubicBezTo>
                    <a:pt x="631" y="505"/>
                    <a:pt x="515" y="491"/>
                    <a:pt x="342" y="444"/>
                  </a:cubicBezTo>
                  <a:cubicBezTo>
                    <a:pt x="163" y="395"/>
                    <a:pt x="87" y="369"/>
                    <a:pt x="66" y="362"/>
                  </a:cubicBezTo>
                  <a:cubicBezTo>
                    <a:pt x="57" y="345"/>
                    <a:pt x="30" y="284"/>
                    <a:pt x="59" y="194"/>
                  </a:cubicBezTo>
                  <a:cubicBezTo>
                    <a:pt x="671" y="291"/>
                    <a:pt x="671" y="291"/>
                    <a:pt x="671" y="291"/>
                  </a:cubicBezTo>
                  <a:cubicBezTo>
                    <a:pt x="671" y="291"/>
                    <a:pt x="712" y="379"/>
                    <a:pt x="672" y="5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sp>
          <p:nvSpPr>
            <p:cNvPr id="53" name="Freeform 513"/>
            <p:cNvSpPr>
              <a:spLocks/>
            </p:cNvSpPr>
            <p:nvPr/>
          </p:nvSpPr>
          <p:spPr bwMode="auto">
            <a:xfrm>
              <a:off x="4530725" y="2452688"/>
              <a:ext cx="638175" cy="180975"/>
            </a:xfrm>
            <a:custGeom>
              <a:avLst/>
              <a:gdLst>
                <a:gd name="T0" fmla="*/ 402 w 402"/>
                <a:gd name="T1" fmla="*/ 114 h 114"/>
                <a:gd name="T2" fmla="*/ 0 w 402"/>
                <a:gd name="T3" fmla="*/ 31 h 114"/>
                <a:gd name="T4" fmla="*/ 0 w 402"/>
                <a:gd name="T5" fmla="*/ 0 h 114"/>
                <a:gd name="T6" fmla="*/ 402 w 402"/>
                <a:gd name="T7" fmla="*/ 75 h 114"/>
                <a:gd name="T8" fmla="*/ 402 w 402"/>
                <a:gd name="T9" fmla="*/ 114 h 114"/>
              </a:gdLst>
              <a:ahLst/>
              <a:cxnLst>
                <a:cxn ang="0">
                  <a:pos x="T0" y="T1"/>
                </a:cxn>
                <a:cxn ang="0">
                  <a:pos x="T2" y="T3"/>
                </a:cxn>
                <a:cxn ang="0">
                  <a:pos x="T4" y="T5"/>
                </a:cxn>
                <a:cxn ang="0">
                  <a:pos x="T6" y="T7"/>
                </a:cxn>
                <a:cxn ang="0">
                  <a:pos x="T8" y="T9"/>
                </a:cxn>
              </a:cxnLst>
              <a:rect l="0" t="0" r="r" b="b"/>
              <a:pathLst>
                <a:path w="402" h="114">
                  <a:moveTo>
                    <a:pt x="402" y="114"/>
                  </a:moveTo>
                  <a:lnTo>
                    <a:pt x="0" y="31"/>
                  </a:lnTo>
                  <a:lnTo>
                    <a:pt x="0" y="0"/>
                  </a:lnTo>
                  <a:lnTo>
                    <a:pt x="402" y="75"/>
                  </a:lnTo>
                  <a:lnTo>
                    <a:pt x="40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30" tIns="46515" rIns="93030" bIns="46515" numCol="1" anchor="t" anchorCtr="0" compatLnSpc="1">
              <a:prstTxWarp prst="textNoShape">
                <a:avLst/>
              </a:prstTxWarp>
            </a:bodyPr>
            <a:lstStyle/>
            <a:p>
              <a:endParaRPr lang="en-US" sz="1831"/>
            </a:p>
          </p:txBody>
        </p:sp>
      </p:grpSp>
      <p:sp>
        <p:nvSpPr>
          <p:cNvPr id="54" name="TextBox 53"/>
          <p:cNvSpPr txBox="1"/>
          <p:nvPr/>
        </p:nvSpPr>
        <p:spPr>
          <a:xfrm>
            <a:off x="8632809" y="6501762"/>
            <a:ext cx="3172059" cy="259298"/>
          </a:xfrm>
          <a:prstGeom prst="rect">
            <a:avLst/>
          </a:prstGeom>
          <a:noFill/>
        </p:spPr>
        <p:txBody>
          <a:bodyPr wrap="square" lIns="0" tIns="0" rIns="0" bIns="0" rtlCol="0">
            <a:spAutoFit/>
          </a:bodyPr>
          <a:lstStyle/>
          <a:p>
            <a:pPr>
              <a:lnSpc>
                <a:spcPct val="90000"/>
              </a:lnSpc>
            </a:pPr>
            <a:r>
              <a:rPr lang="en-US" sz="1836" spc="-51" dirty="0">
                <a:solidFill>
                  <a:srgbClr val="FFFFFF"/>
                </a:solidFill>
              </a:rPr>
              <a:t>Cluster Shared Volumes</a:t>
            </a:r>
          </a:p>
        </p:txBody>
      </p:sp>
      <p:sp>
        <p:nvSpPr>
          <p:cNvPr id="55" name="TextBox 54"/>
          <p:cNvSpPr txBox="1"/>
          <p:nvPr/>
        </p:nvSpPr>
        <p:spPr>
          <a:xfrm>
            <a:off x="9104514" y="5898014"/>
            <a:ext cx="900824" cy="338234"/>
          </a:xfrm>
          <a:prstGeom prst="rect">
            <a:avLst/>
          </a:prstGeom>
          <a:noFill/>
        </p:spPr>
        <p:txBody>
          <a:bodyPr wrap="square" lIns="0" tIns="0" rIns="0" bIns="0" rtlCol="0">
            <a:spAutoFit/>
          </a:bodyPr>
          <a:lstStyle/>
          <a:p>
            <a:pPr>
              <a:lnSpc>
                <a:spcPct val="90000"/>
              </a:lnSpc>
            </a:pPr>
            <a:r>
              <a:rPr lang="en-US" sz="2442" spc="-51" dirty="0" err="1">
                <a:solidFill>
                  <a:srgbClr val="FFFFFF"/>
                </a:solidFill>
              </a:rPr>
              <a:t>Dedup</a:t>
            </a:r>
            <a:endParaRPr lang="en-US" sz="2442" spc="-51" dirty="0">
              <a:solidFill>
                <a:srgbClr val="FFFFFF"/>
              </a:solidFill>
            </a:endParaRPr>
          </a:p>
        </p:txBody>
      </p:sp>
    </p:spTree>
    <p:extLst>
      <p:ext uri="{BB962C8B-B14F-4D97-AF65-F5344CB8AC3E}">
        <p14:creationId xmlns:p14="http://schemas.microsoft.com/office/powerpoint/2010/main" val="3415835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404713" y="5047940"/>
          <a:ext cx="5121983" cy="1491582"/>
        </p:xfrm>
        <a:graphic>
          <a:graphicData uri="http://schemas.openxmlformats.org/drawingml/2006/table">
            <a:tbl>
              <a:tblPr>
                <a:tableStyleId>{69CF1AB2-1976-4502-BF36-3FF5EA218861}</a:tableStyleId>
              </a:tblPr>
              <a:tblGrid>
                <a:gridCol w="1627031"/>
                <a:gridCol w="1582410"/>
                <a:gridCol w="1912542"/>
              </a:tblGrid>
              <a:tr h="870138">
                <a:tc>
                  <a:txBody>
                    <a:bodyPr/>
                    <a:lstStyle/>
                    <a:p>
                      <a:pPr algn="ctr"/>
                      <a:r>
                        <a:rPr lang="en-US" sz="1600" dirty="0" smtClean="0"/>
                        <a:t>Windows Server</a:t>
                      </a:r>
                      <a:r>
                        <a:rPr lang="en-US" sz="1600" baseline="0" dirty="0" smtClean="0"/>
                        <a:t> </a:t>
                      </a:r>
                      <a:r>
                        <a:rPr lang="en-US" sz="1600" dirty="0" smtClean="0"/>
                        <a:t>2008</a:t>
                      </a:r>
                      <a:r>
                        <a:rPr lang="en-US" sz="1600" baseline="0" dirty="0" smtClean="0"/>
                        <a:t> R2</a:t>
                      </a:r>
                      <a:endParaRPr lang="en-US" sz="1600" dirty="0"/>
                    </a:p>
                  </a:txBody>
                  <a:tcPr marL="124022" marR="124022" marT="62028" marB="620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Windows Server 2012</a:t>
                      </a:r>
                    </a:p>
                  </a:txBody>
                  <a:tcPr marL="124022" marR="124022" marT="62028" marB="6202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Windows Server 2012 R2</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marL="124022" marR="124022" marT="62028" marB="62028"/>
                </a:tc>
              </a:tr>
              <a:tr h="621444">
                <a:tc>
                  <a:txBody>
                    <a:bodyPr/>
                    <a:lstStyle/>
                    <a:p>
                      <a:pPr algn="ctr"/>
                      <a:r>
                        <a:rPr lang="en-US" sz="1600" dirty="0" smtClean="0"/>
                        <a:t>250,000</a:t>
                      </a:r>
                    </a:p>
                    <a:p>
                      <a:pPr algn="ctr"/>
                      <a:r>
                        <a:rPr lang="en-US" sz="1600" dirty="0" smtClean="0"/>
                        <a:t>4k IOPs</a:t>
                      </a:r>
                      <a:endParaRPr lang="en-US" sz="1600" dirty="0"/>
                    </a:p>
                  </a:txBody>
                  <a:tcPr marL="124022" marR="124022" marT="62028" marB="62028"/>
                </a:tc>
                <a:tc>
                  <a:txBody>
                    <a:bodyPr/>
                    <a:lstStyle/>
                    <a:p>
                      <a:pPr algn="ctr"/>
                      <a:r>
                        <a:rPr lang="en-US" sz="1600" dirty="0" smtClean="0"/>
                        <a:t>1,000,000+</a:t>
                      </a:r>
                    </a:p>
                    <a:p>
                      <a:pPr algn="ctr"/>
                      <a:r>
                        <a:rPr lang="en-US" sz="1600" dirty="0" smtClean="0"/>
                        <a:t>4k IOPs</a:t>
                      </a:r>
                      <a:endParaRPr lang="en-US" sz="1600" dirty="0"/>
                    </a:p>
                  </a:txBody>
                  <a:tcPr marL="124022" marR="124022" marT="62028" marB="62028"/>
                </a:tc>
                <a:tc>
                  <a:txBody>
                    <a:bodyPr/>
                    <a:lstStyle/>
                    <a:p>
                      <a:pPr algn="ctr"/>
                      <a:r>
                        <a:rPr lang="en-US" sz="1600" b="1" u="sng" dirty="0" smtClean="0"/>
                        <a:t>1,600,000+</a:t>
                      </a:r>
                    </a:p>
                    <a:p>
                      <a:pPr algn="ctr"/>
                      <a:r>
                        <a:rPr lang="en-US" sz="1600" b="1" u="sng" dirty="0" smtClean="0"/>
                        <a:t>8k</a:t>
                      </a:r>
                      <a:r>
                        <a:rPr lang="en-US" sz="1600" dirty="0" smtClean="0"/>
                        <a:t> IOPs</a:t>
                      </a:r>
                      <a:endParaRPr lang="en-US" sz="1600" dirty="0"/>
                    </a:p>
                  </a:txBody>
                  <a:tcPr marL="124022" marR="124022" marT="62028" marB="62028"/>
                </a:tc>
              </a:tr>
            </a:tbl>
          </a:graphicData>
        </a:graphic>
      </p:graphicFrame>
      <p:sp>
        <p:nvSpPr>
          <p:cNvPr id="10" name="Rectangle 8"/>
          <p:cNvSpPr>
            <a:spLocks noChangeArrowheads="1"/>
          </p:cNvSpPr>
          <p:nvPr/>
        </p:nvSpPr>
        <p:spPr bwMode="auto">
          <a:xfrm>
            <a:off x="1438232" y="460520"/>
            <a:ext cx="10646020" cy="904563"/>
          </a:xfrm>
          <a:prstGeom prst="rect">
            <a:avLst/>
          </a:prstGeom>
          <a:solidFill>
            <a:srgbClr val="107289"/>
          </a:solidFill>
          <a:ln w="9525">
            <a:noFill/>
            <a:miter lim="800000"/>
            <a:headEnd/>
            <a:tailEnd/>
          </a:ln>
        </p:spPr>
        <p:txBody>
          <a:bodyPr lIns="221390" tIns="55347" rIns="221390" bIns="55347" anchor="ctr"/>
          <a:lstStyle/>
          <a:p>
            <a:pPr defTabSz="1107201"/>
            <a:r>
              <a:rPr lang="en-US" sz="3155" dirty="0"/>
              <a:t>Hyper-V 2012 R2: 1.6+ Million 8k IOPs from a Single VM</a:t>
            </a:r>
          </a:p>
        </p:txBody>
      </p:sp>
      <p:sp>
        <p:nvSpPr>
          <p:cNvPr id="11" name="Rectangle 15"/>
          <p:cNvSpPr>
            <a:spLocks noChangeArrowheads="1"/>
          </p:cNvSpPr>
          <p:nvPr/>
        </p:nvSpPr>
        <p:spPr bwMode="auto">
          <a:xfrm>
            <a:off x="404712" y="460520"/>
            <a:ext cx="904325" cy="904563"/>
          </a:xfrm>
          <a:prstGeom prst="rect">
            <a:avLst/>
          </a:prstGeom>
          <a:solidFill>
            <a:srgbClr val="11A7D8"/>
          </a:solidFill>
          <a:ln w="9525">
            <a:noFill/>
            <a:miter lim="800000"/>
            <a:headEnd/>
            <a:tailEnd/>
          </a:ln>
        </p:spPr>
        <p:txBody>
          <a:bodyPr wrap="none" lIns="77494" tIns="38745" rIns="77494" bIns="38745" anchor="ctr"/>
          <a:lstStyle/>
          <a:p>
            <a:endParaRPr lang="en-US" sz="2137" dirty="0"/>
          </a:p>
        </p:txBody>
      </p:sp>
      <p:sp>
        <p:nvSpPr>
          <p:cNvPr id="12" name="Rectangle 15"/>
          <p:cNvSpPr>
            <a:spLocks noChangeArrowheads="1"/>
          </p:cNvSpPr>
          <p:nvPr/>
        </p:nvSpPr>
        <p:spPr bwMode="auto">
          <a:xfrm>
            <a:off x="404712" y="460520"/>
            <a:ext cx="936885" cy="904563"/>
          </a:xfrm>
          <a:prstGeom prst="rect">
            <a:avLst/>
          </a:prstGeom>
          <a:solidFill>
            <a:srgbClr val="11A7D8"/>
          </a:solidFill>
          <a:ln w="9525">
            <a:noFill/>
            <a:miter lim="800000"/>
            <a:headEnd/>
            <a:tailEnd/>
          </a:ln>
        </p:spPr>
        <p:txBody>
          <a:bodyPr wrap="none" lIns="77494" tIns="38745" rIns="77494" bIns="38745" anchor="ctr"/>
          <a:lstStyle/>
          <a:p>
            <a:endParaRPr lang="en-US" sz="2137" dirty="0"/>
          </a:p>
        </p:txBody>
      </p:sp>
      <p:sp>
        <p:nvSpPr>
          <p:cNvPr id="14" name="Rectangle 7"/>
          <p:cNvSpPr>
            <a:spLocks noChangeArrowheads="1"/>
          </p:cNvSpPr>
          <p:nvPr/>
        </p:nvSpPr>
        <p:spPr bwMode="auto">
          <a:xfrm>
            <a:off x="404712" y="1688140"/>
            <a:ext cx="5121979" cy="3230578"/>
          </a:xfrm>
          <a:prstGeom prst="rect">
            <a:avLst/>
          </a:prstGeom>
          <a:solidFill>
            <a:schemeClr val="accent5"/>
          </a:solidFill>
          <a:ln w="9525">
            <a:noFill/>
            <a:miter lim="800000"/>
            <a:headEnd/>
            <a:tailEnd/>
          </a:ln>
        </p:spPr>
        <p:txBody>
          <a:bodyPr lIns="309974" tIns="38745" rIns="309974" bIns="38745" anchor="ctr"/>
          <a:lstStyle/>
          <a:p>
            <a:pPr>
              <a:spcBef>
                <a:spcPct val="30000"/>
              </a:spcBef>
            </a:pPr>
            <a:r>
              <a:rPr lang="en-US" sz="2443" b="1" dirty="0"/>
              <a:t>…Industry Leading I/O Performance</a:t>
            </a:r>
          </a:p>
          <a:p>
            <a:pPr marL="334986" lvl="1" indent="-191037">
              <a:spcBef>
                <a:spcPct val="30000"/>
              </a:spcBef>
              <a:buClr>
                <a:schemeClr val="accent2"/>
              </a:buClr>
              <a:buFontTx/>
              <a:buChar char="•"/>
            </a:pPr>
            <a:r>
              <a:rPr lang="en-US" sz="2036" dirty="0"/>
              <a:t>VM storage performance on par with native</a:t>
            </a:r>
          </a:p>
          <a:p>
            <a:pPr marL="334986" lvl="1" indent="-191037">
              <a:spcBef>
                <a:spcPct val="30000"/>
              </a:spcBef>
              <a:buClr>
                <a:schemeClr val="accent2"/>
              </a:buClr>
              <a:buFontTx/>
              <a:buChar char="•"/>
            </a:pPr>
            <a:r>
              <a:rPr lang="en-US" sz="2036" dirty="0"/>
              <a:t>Performance scales linearly with increase in virtual processors</a:t>
            </a:r>
          </a:p>
          <a:p>
            <a:pPr marL="334986" lvl="1" indent="-191037">
              <a:spcBef>
                <a:spcPct val="30000"/>
              </a:spcBef>
              <a:buClr>
                <a:schemeClr val="accent2"/>
              </a:buClr>
              <a:buFontTx/>
              <a:buChar char="•"/>
            </a:pPr>
            <a:r>
              <a:rPr lang="en-US" sz="2036" dirty="0"/>
              <a:t>Windows Server 2012 R2 Hyper-V can virtualize even larger OLTP workloads with confidence</a:t>
            </a:r>
          </a:p>
        </p:txBody>
      </p:sp>
      <p:pic>
        <p:nvPicPr>
          <p:cNvPr id="7" name="Picture 6"/>
          <p:cNvPicPr>
            <a:picLocks noChangeAspect="1"/>
          </p:cNvPicPr>
          <p:nvPr/>
        </p:nvPicPr>
        <p:blipFill>
          <a:blip r:embed="rId3"/>
          <a:stretch>
            <a:fillRect/>
          </a:stretch>
        </p:blipFill>
        <p:spPr>
          <a:xfrm>
            <a:off x="5764607" y="1813415"/>
            <a:ext cx="6319645" cy="4430267"/>
          </a:xfrm>
          <a:prstGeom prst="rect">
            <a:avLst/>
          </a:prstGeom>
        </p:spPr>
      </p:pic>
    </p:spTree>
    <p:extLst>
      <p:ext uri="{BB962C8B-B14F-4D97-AF65-F5344CB8AC3E}">
        <p14:creationId xmlns:p14="http://schemas.microsoft.com/office/powerpoint/2010/main" val="660970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4537" y="233153"/>
            <a:ext cx="11345785" cy="762786"/>
          </a:xfrm>
        </p:spPr>
        <p:txBody>
          <a:bodyPr/>
          <a:lstStyle/>
          <a:p>
            <a:r>
              <a:rPr lang="en-US" dirty="0" smtClean="0"/>
              <a:t>Solving Tough Problems…</a:t>
            </a:r>
            <a:endParaRPr lang="en-US" dirty="0"/>
          </a:p>
        </p:txBody>
      </p:sp>
      <p:sp>
        <p:nvSpPr>
          <p:cNvPr id="3" name="Text Placeholder 2"/>
          <p:cNvSpPr>
            <a:spLocks noGrp="1"/>
          </p:cNvSpPr>
          <p:nvPr>
            <p:ph type="body" sz="quarter" idx="10"/>
          </p:nvPr>
        </p:nvSpPr>
        <p:spPr>
          <a:xfrm>
            <a:off x="544537" y="1476622"/>
            <a:ext cx="11345785" cy="4896169"/>
          </a:xfrm>
        </p:spPr>
        <p:txBody>
          <a:bodyPr>
            <a:normAutofit lnSpcReduction="10000"/>
          </a:bodyPr>
          <a:lstStyle/>
          <a:p>
            <a:r>
              <a:rPr lang="en-US" dirty="0" smtClean="0"/>
              <a:t>Scenario</a:t>
            </a:r>
            <a:r>
              <a:rPr lang="en-US" dirty="0"/>
              <a:t>: You get an error in production. What do you do?</a:t>
            </a:r>
          </a:p>
          <a:p>
            <a:r>
              <a:rPr lang="en-US" dirty="0"/>
              <a:t>You’re left with two </a:t>
            </a:r>
            <a:r>
              <a:rPr lang="en-US" dirty="0" smtClean="0"/>
              <a:t>options:</a:t>
            </a:r>
            <a:endParaRPr lang="en-US" dirty="0"/>
          </a:p>
          <a:p>
            <a:pPr lvl="2"/>
            <a:r>
              <a:rPr lang="en-US" dirty="0"/>
              <a:t>Option 1: T</a:t>
            </a:r>
            <a:r>
              <a:rPr lang="en-US" dirty="0" smtClean="0"/>
              <a:t>ake </a:t>
            </a:r>
            <a:r>
              <a:rPr lang="en-US" dirty="0"/>
              <a:t>the service </a:t>
            </a:r>
            <a:r>
              <a:rPr lang="en-US" dirty="0" smtClean="0"/>
              <a:t>down</a:t>
            </a:r>
            <a:r>
              <a:rPr lang="en-US" dirty="0"/>
              <a:t> </a:t>
            </a:r>
            <a:r>
              <a:rPr lang="en-US" dirty="0" smtClean="0"/>
              <a:t>and investigate</a:t>
            </a:r>
            <a:endParaRPr lang="en-US" dirty="0"/>
          </a:p>
          <a:p>
            <a:pPr lvl="2"/>
            <a:r>
              <a:rPr lang="en-US" dirty="0"/>
              <a:t>Option 2: L</a:t>
            </a:r>
            <a:r>
              <a:rPr lang="en-US" dirty="0" smtClean="0"/>
              <a:t>eave </a:t>
            </a:r>
            <a:r>
              <a:rPr lang="en-US" dirty="0"/>
              <a:t>the service </a:t>
            </a:r>
            <a:r>
              <a:rPr lang="en-US" dirty="0" smtClean="0"/>
              <a:t>running and hope it was transient</a:t>
            </a:r>
          </a:p>
          <a:p>
            <a:r>
              <a:rPr lang="en-US" dirty="0" smtClean="0"/>
              <a:t>R2: Live </a:t>
            </a:r>
            <a:r>
              <a:rPr lang="en-US" dirty="0"/>
              <a:t>Export of a VM (Live </a:t>
            </a:r>
            <a:r>
              <a:rPr lang="en-US" dirty="0" smtClean="0"/>
              <a:t>Cloning)</a:t>
            </a:r>
          </a:p>
          <a:p>
            <a:pPr lvl="1"/>
            <a:r>
              <a:rPr lang="en-US" dirty="0" smtClean="0"/>
              <a:t>New </a:t>
            </a:r>
            <a:r>
              <a:rPr lang="en-US" dirty="0"/>
              <a:t>Option 3: Take a live clone and go have a look; debug </a:t>
            </a:r>
            <a:r>
              <a:rPr lang="en-US" dirty="0" smtClean="0"/>
              <a:t>offline</a:t>
            </a:r>
            <a:endParaRPr lang="en-US" dirty="0"/>
          </a:p>
          <a:p>
            <a:r>
              <a:rPr lang="en-US" dirty="0" smtClean="0"/>
              <a:t>You can:</a:t>
            </a:r>
          </a:p>
          <a:p>
            <a:pPr lvl="1"/>
            <a:r>
              <a:rPr lang="en-US" dirty="0" smtClean="0"/>
              <a:t>Export </a:t>
            </a:r>
            <a:r>
              <a:rPr lang="en-US" dirty="0"/>
              <a:t>a complete copy – including memory </a:t>
            </a:r>
            <a:r>
              <a:rPr lang="en-US" dirty="0" smtClean="0"/>
              <a:t>state</a:t>
            </a:r>
          </a:p>
          <a:p>
            <a:pPr lvl="1"/>
            <a:r>
              <a:rPr lang="en-US" dirty="0" smtClean="0"/>
              <a:t>Export </a:t>
            </a:r>
            <a:r>
              <a:rPr lang="en-US" dirty="0"/>
              <a:t>any snapshot of a virtual </a:t>
            </a:r>
            <a:r>
              <a:rPr lang="en-US" dirty="0" smtClean="0"/>
              <a:t>machine</a:t>
            </a:r>
            <a:endParaRPr lang="en-US" dirty="0"/>
          </a:p>
          <a:p>
            <a:pPr lvl="1"/>
            <a:endParaRPr lang="en-US" dirty="0"/>
          </a:p>
        </p:txBody>
      </p:sp>
    </p:spTree>
    <p:extLst>
      <p:ext uri="{BB962C8B-B14F-4D97-AF65-F5344CB8AC3E}">
        <p14:creationId xmlns:p14="http://schemas.microsoft.com/office/powerpoint/2010/main" val="21252673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Input on HA/Mobility/Replica</a:t>
            </a:r>
            <a:endParaRPr lang="en-US" dirty="0"/>
          </a:p>
        </p:txBody>
      </p:sp>
      <p:sp>
        <p:nvSpPr>
          <p:cNvPr id="4" name="TechEd Tile"/>
          <p:cNvSpPr/>
          <p:nvPr/>
        </p:nvSpPr>
        <p:spPr bwMode="ltGray">
          <a:xfrm>
            <a:off x="1056378" y="1196751"/>
            <a:ext cx="5079200" cy="14520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lumMod val="20000"/>
                    <a:lumOff val="80000"/>
                    <a:alpha val="99000"/>
                  </a:schemeClr>
                </a:solidFill>
                <a:latin typeface="Segoe UI" pitchFamily="34" charset="0"/>
                <a:ea typeface="Segoe UI" pitchFamily="34" charset="0"/>
                <a:cs typeface="Segoe UI" pitchFamily="34" charset="0"/>
              </a:rPr>
              <a:t>Windows Server 2012 NIC Teaming is great, keep improving </a:t>
            </a:r>
            <a:r>
              <a:rPr lang="en-US" sz="2448" dirty="0" smtClean="0">
                <a:solidFill>
                  <a:schemeClr val="tx1">
                    <a:lumMod val="20000"/>
                    <a:lumOff val="80000"/>
                    <a:alpha val="99000"/>
                  </a:schemeClr>
                </a:solidFill>
                <a:latin typeface="Segoe UI" pitchFamily="34" charset="0"/>
                <a:ea typeface="Segoe UI" pitchFamily="34" charset="0"/>
                <a:cs typeface="Segoe UI" pitchFamily="34" charset="0"/>
              </a:rPr>
              <a:t>network availability and performance.</a:t>
            </a:r>
            <a:endParaRPr lang="en-US" sz="2448"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1056377" y="2648831"/>
            <a:ext cx="5079199" cy="827740"/>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1022075" y="2649973"/>
              <a:ext cx="4991108"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Uptime is paramount.</a:t>
              </a:r>
            </a:p>
          </p:txBody>
        </p:sp>
      </p:grpSp>
      <p:sp>
        <p:nvSpPr>
          <p:cNvPr id="11" name="Arrow Bar"/>
          <p:cNvSpPr/>
          <p:nvPr/>
        </p:nvSpPr>
        <p:spPr bwMode="gray">
          <a:xfrm>
            <a:off x="6300898" y="1196751"/>
            <a:ext cx="5080740" cy="14520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856" dirty="0">
                <a:solidFill>
                  <a:schemeClr val="tx1">
                    <a:lumMod val="20000"/>
                    <a:lumOff val="80000"/>
                    <a:alpha val="99000"/>
                  </a:schemeClr>
                </a:solidFill>
                <a:latin typeface="Segoe UI" pitchFamily="34" charset="0"/>
                <a:ea typeface="Segoe UI" pitchFamily="34" charset="0"/>
                <a:cs typeface="Segoe UI" pitchFamily="34" charset="0"/>
              </a:rPr>
              <a:t>Make it easier to upgrade the cloud infrastructure</a:t>
            </a:r>
          </a:p>
        </p:txBody>
      </p:sp>
      <p:grpSp>
        <p:nvGrpSpPr>
          <p:cNvPr id="16" name="MS Learning Link"/>
          <p:cNvGrpSpPr/>
          <p:nvPr/>
        </p:nvGrpSpPr>
        <p:grpSpPr>
          <a:xfrm>
            <a:off x="6290665" y="2648831"/>
            <a:ext cx="5090975" cy="827740"/>
            <a:chOff x="6165582" y="2595282"/>
            <a:chExt cx="5002682"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165582" y="2649973"/>
              <a:ext cx="4991110"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We want to take advantage of new infrastructure features as soon as possible</a:t>
              </a:r>
            </a:p>
          </p:txBody>
        </p:sp>
      </p:grpSp>
      <p:sp>
        <p:nvSpPr>
          <p:cNvPr id="22" name="TechEd Tile"/>
          <p:cNvSpPr/>
          <p:nvPr/>
        </p:nvSpPr>
        <p:spPr bwMode="gray">
          <a:xfrm>
            <a:off x="1056379" y="3666222"/>
            <a:ext cx="5079200" cy="145207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3264" dirty="0">
                <a:solidFill>
                  <a:schemeClr val="tx1">
                    <a:lumMod val="20000"/>
                    <a:lumOff val="80000"/>
                    <a:alpha val="99000"/>
                  </a:schemeClr>
                </a:solidFill>
                <a:latin typeface="Segoe UI" pitchFamily="34" charset="0"/>
                <a:ea typeface="Segoe UI" pitchFamily="34" charset="0"/>
                <a:cs typeface="Segoe UI" pitchFamily="34" charset="0"/>
              </a:rPr>
              <a:t>Hyper-V Live Migration is awesome. Push it further.</a:t>
            </a:r>
          </a:p>
        </p:txBody>
      </p:sp>
      <p:grpSp>
        <p:nvGrpSpPr>
          <p:cNvPr id="27" name="MS TechNet Link"/>
          <p:cNvGrpSpPr/>
          <p:nvPr/>
        </p:nvGrpSpPr>
        <p:grpSpPr>
          <a:xfrm>
            <a:off x="1056378" y="5118303"/>
            <a:ext cx="5079199" cy="827740"/>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2074" y="5076615"/>
              <a:ext cx="4991109" cy="343612"/>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No tradeoffs.</a:t>
              </a:r>
            </a:p>
          </p:txBody>
        </p:sp>
      </p:grpSp>
      <p:sp>
        <p:nvSpPr>
          <p:cNvPr id="32" name="Title Tile"/>
          <p:cNvSpPr/>
          <p:nvPr/>
        </p:nvSpPr>
        <p:spPr bwMode="gray">
          <a:xfrm>
            <a:off x="6300901" y="3666222"/>
            <a:ext cx="5080740" cy="1452079"/>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r>
              <a:rPr lang="en-US" sz="2448" dirty="0">
                <a:solidFill>
                  <a:schemeClr val="tx1">
                    <a:alpha val="99000"/>
                  </a:schemeClr>
                </a:solidFill>
                <a:latin typeface="Segoe UI" pitchFamily="34" charset="0"/>
                <a:ea typeface="Segoe UI" pitchFamily="34" charset="0"/>
                <a:cs typeface="Segoe UI" pitchFamily="34" charset="0"/>
              </a:rPr>
              <a:t>Hyper-V Replica is awesome. Can we configure the replication frequency?</a:t>
            </a:r>
            <a:endParaRPr lang="en-US" sz="2856" dirty="0">
              <a:solidFill>
                <a:schemeClr val="tx1">
                  <a:alpha val="99000"/>
                </a:schemeClr>
              </a:solidFill>
              <a:latin typeface="Segoe UI" pitchFamily="34" charset="0"/>
              <a:ea typeface="Segoe UI" pitchFamily="34" charset="0"/>
              <a:cs typeface="Segoe UI" pitchFamily="34" charset="0"/>
            </a:endParaRPr>
          </a:p>
        </p:txBody>
      </p:sp>
      <p:grpSp>
        <p:nvGrpSpPr>
          <p:cNvPr id="34" name="MSDN Link"/>
          <p:cNvGrpSpPr/>
          <p:nvPr/>
        </p:nvGrpSpPr>
        <p:grpSpPr>
          <a:xfrm>
            <a:off x="6290667" y="5118303"/>
            <a:ext cx="5090974" cy="827740"/>
            <a:chOff x="6165582" y="5021924"/>
            <a:chExt cx="5002681"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50" tIns="46525" rIns="93050" bIns="46525"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65582" y="5076615"/>
              <a:ext cx="5002681" cy="594685"/>
            </a:xfrm>
            <a:prstGeom prst="rect">
              <a:avLst/>
            </a:prstGeom>
          </p:spPr>
          <p:txBody>
            <a:bodyPr wrap="square">
              <a:spAutoFit/>
            </a:bodyPr>
            <a:lstStyle/>
            <a:p>
              <a:pPr marL="0" lvl="1" algn="ctr">
                <a:tabLst>
                  <a:tab pos="1860457" algn="l"/>
                </a:tabLst>
              </a:pPr>
              <a:r>
                <a:rPr lang="en-US" sz="1628" dirty="0">
                  <a:solidFill>
                    <a:schemeClr val="bg1">
                      <a:alpha val="99000"/>
                    </a:schemeClr>
                  </a:solidFill>
                  <a:latin typeface="Segoe UI" pitchFamily="34" charset="0"/>
                  <a:ea typeface="Segoe UI" pitchFamily="34" charset="0"/>
                  <a:cs typeface="Segoe UI" pitchFamily="34" charset="0"/>
                </a:rPr>
                <a:t>We have good network connectivity and </a:t>
              </a:r>
              <a:r>
                <a:rPr lang="en-US" sz="1628" dirty="0" smtClean="0">
                  <a:solidFill>
                    <a:schemeClr val="bg1">
                      <a:alpha val="99000"/>
                    </a:schemeClr>
                  </a:solidFill>
                  <a:latin typeface="Segoe UI" pitchFamily="34" charset="0"/>
                  <a:ea typeface="Segoe UI" pitchFamily="34" charset="0"/>
                  <a:cs typeface="Segoe UI" pitchFamily="34" charset="0"/>
                </a:rPr>
                <a:t>are willing to use more for replication…</a:t>
              </a:r>
              <a:endParaRPr lang="en-US" sz="1628" dirty="0">
                <a:solidFill>
                  <a:schemeClr val="bg1">
                    <a:alpha val="99000"/>
                  </a:schemeClr>
                </a:solidFill>
                <a:latin typeface="Segoe UI" pitchFamily="34" charset="0"/>
                <a:ea typeface="Segoe UI" pitchFamily="34" charset="0"/>
                <a:cs typeface="Segoe UI" pitchFamily="34" charset="0"/>
              </a:endParaRPr>
            </a:p>
          </p:txBody>
        </p:sp>
      </p:grpSp>
      <p:sp useBgFill="1">
        <p:nvSpPr>
          <p:cNvPr id="38" name="Left Mask"/>
          <p:cNvSpPr/>
          <p:nvPr/>
        </p:nvSpPr>
        <p:spPr bwMode="auto">
          <a:xfrm>
            <a:off x="16266" y="5946044"/>
            <a:ext cx="12403949" cy="104074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018" tIns="46510" rIns="93018" bIns="46510" numCol="1" rtlCol="0" anchor="ctr" anchorCtr="0" compatLnSpc="1">
            <a:prstTxWarp prst="textNoShape">
              <a:avLst/>
            </a:prstTxWarp>
          </a:bodyPr>
          <a:lstStyle/>
          <a:p>
            <a:pPr algn="ctr" defTabSz="929922"/>
            <a:endParaRPr lang="en-US" sz="2239"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Icon-Social"/>
          <p:cNvSpPr>
            <a:spLocks noEditPoints="1"/>
          </p:cNvSpPr>
          <p:nvPr/>
        </p:nvSpPr>
        <p:spPr bwMode="auto">
          <a:xfrm>
            <a:off x="11154068" y="6133788"/>
            <a:ext cx="957227" cy="685931"/>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023" tIns="46512" rIns="93023" bIns="46512" numCol="1" anchor="t" anchorCtr="0" compatLnSpc="1">
            <a:prstTxWarp prst="textNoShape">
              <a:avLst/>
            </a:prstTxWarp>
          </a:bodyPr>
          <a:lstStyle/>
          <a:p>
            <a:endParaRPr lang="en-US" sz="1832" dirty="0"/>
          </a:p>
        </p:txBody>
      </p:sp>
    </p:spTree>
    <p:extLst>
      <p:ext uri="{BB962C8B-B14F-4D97-AF65-F5344CB8AC3E}">
        <p14:creationId xmlns:p14="http://schemas.microsoft.com/office/powerpoint/2010/main" val="2355310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Protecting VMs from Network Outages</a:t>
            </a:r>
            <a:endParaRPr lang="en-US" dirty="0"/>
          </a:p>
        </p:txBody>
      </p:sp>
      <p:sp>
        <p:nvSpPr>
          <p:cNvPr id="3" name="Text Placeholder 2"/>
          <p:cNvSpPr>
            <a:spLocks noGrp="1"/>
          </p:cNvSpPr>
          <p:nvPr>
            <p:ph idx="1"/>
          </p:nvPr>
        </p:nvSpPr>
        <p:spPr>
          <a:xfrm>
            <a:off x="274640" y="1212851"/>
            <a:ext cx="5935241" cy="5388916"/>
          </a:xfrm>
        </p:spPr>
        <p:txBody>
          <a:bodyPr>
            <a:noAutofit/>
          </a:bodyPr>
          <a:lstStyle/>
          <a:p>
            <a:pPr lvl="1">
              <a:lnSpc>
                <a:spcPct val="110000"/>
              </a:lnSpc>
            </a:pPr>
            <a:r>
              <a:rPr lang="en-US" sz="3264" dirty="0"/>
              <a:t>Taking HA to the </a:t>
            </a:r>
            <a:r>
              <a:rPr lang="en-US" sz="3264" dirty="0" smtClean="0"/>
              <a:t>network</a:t>
            </a:r>
          </a:p>
          <a:p>
            <a:pPr lvl="1">
              <a:lnSpc>
                <a:spcPct val="110000"/>
              </a:lnSpc>
            </a:pPr>
            <a:r>
              <a:rPr lang="en-US" sz="2857" dirty="0" smtClean="0"/>
              <a:t>Detects network failure</a:t>
            </a:r>
          </a:p>
          <a:p>
            <a:pPr lvl="2">
              <a:lnSpc>
                <a:spcPct val="110000"/>
              </a:lnSpc>
            </a:pPr>
            <a:r>
              <a:rPr lang="en-US" sz="2800" dirty="0" smtClean="0"/>
              <a:t>Cable unplugged</a:t>
            </a:r>
          </a:p>
          <a:p>
            <a:pPr lvl="2">
              <a:lnSpc>
                <a:spcPct val="110000"/>
              </a:lnSpc>
            </a:pPr>
            <a:r>
              <a:rPr lang="en-US" sz="2800" dirty="0" smtClean="0"/>
              <a:t>Network Adapter failure</a:t>
            </a:r>
          </a:p>
          <a:p>
            <a:pPr lvl="2">
              <a:lnSpc>
                <a:spcPct val="110000"/>
              </a:lnSpc>
            </a:pPr>
            <a:r>
              <a:rPr lang="en-US" sz="2800" dirty="0" smtClean="0"/>
              <a:t>Works with Windows Server NIC Teaming</a:t>
            </a:r>
          </a:p>
        </p:txBody>
      </p:sp>
      <p:pic>
        <p:nvPicPr>
          <p:cNvPr id="2" name="Picture 1"/>
          <p:cNvPicPr>
            <a:picLocks noChangeAspect="1"/>
          </p:cNvPicPr>
          <p:nvPr/>
        </p:nvPicPr>
        <p:blipFill>
          <a:blip r:embed="rId3"/>
          <a:stretch>
            <a:fillRect/>
          </a:stretch>
        </p:blipFill>
        <p:spPr>
          <a:xfrm>
            <a:off x="6549417" y="1075673"/>
            <a:ext cx="5481547" cy="5164433"/>
          </a:xfrm>
          <a:prstGeom prst="rect">
            <a:avLst/>
          </a:prstGeom>
        </p:spPr>
      </p:pic>
    </p:spTree>
    <p:extLst>
      <p:ext uri="{BB962C8B-B14F-4D97-AF65-F5344CB8AC3E}">
        <p14:creationId xmlns:p14="http://schemas.microsoft.com/office/powerpoint/2010/main" val="2164290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RSS (</a:t>
            </a:r>
            <a:r>
              <a:rPr lang="en-US" dirty="0" err="1" smtClean="0"/>
              <a:t>vRSS</a:t>
            </a:r>
            <a:r>
              <a:rPr lang="en-US" dirty="0" smtClean="0"/>
              <a:t>)</a:t>
            </a:r>
            <a:endParaRPr lang="en-US" dirty="0"/>
          </a:p>
        </p:txBody>
      </p:sp>
      <p:sp>
        <p:nvSpPr>
          <p:cNvPr id="3" name="Content Placeholder 2"/>
          <p:cNvSpPr>
            <a:spLocks noGrp="1"/>
          </p:cNvSpPr>
          <p:nvPr>
            <p:ph sz="quarter" idx="10"/>
          </p:nvPr>
        </p:nvSpPr>
        <p:spPr>
          <a:xfrm>
            <a:off x="274638" y="1214438"/>
            <a:ext cx="11887200" cy="5072158"/>
          </a:xfrm>
          <a:prstGeom prst="rect">
            <a:avLst/>
          </a:prstGeom>
        </p:spPr>
        <p:txBody>
          <a:bodyPr/>
          <a:lstStyle/>
          <a:p>
            <a:pPr marL="349724" indent="-349724"/>
            <a:r>
              <a:rPr lang="en-US" dirty="0">
                <a:cs typeface="Segoe UI Light" panose="020B0502040204020203" pitchFamily="34" charset="0"/>
              </a:rPr>
              <a:t>Get near line rate to a VM on existing </a:t>
            </a:r>
            <a:r>
              <a:rPr lang="en-US" dirty="0" smtClean="0">
                <a:cs typeface="Segoe UI Light" panose="020B0502040204020203" pitchFamily="34" charset="0"/>
              </a:rPr>
              <a:t>hardware</a:t>
            </a:r>
          </a:p>
          <a:p>
            <a:pPr marL="349724" indent="-349724"/>
            <a:endParaRPr lang="en-US" dirty="0" smtClean="0">
              <a:cs typeface="Segoe UI Light" panose="020B0502040204020203" pitchFamily="34" charset="0"/>
            </a:endParaRPr>
          </a:p>
          <a:p>
            <a:pPr marL="349724" indent="-349724"/>
            <a:r>
              <a:rPr lang="en-US" dirty="0" smtClean="0">
                <a:cs typeface="Segoe UI Light" panose="020B0502040204020203" pitchFamily="34" charset="0"/>
              </a:rPr>
              <a:t>Virtualize traditionally physical workloads </a:t>
            </a:r>
            <a:r>
              <a:rPr lang="en-US" dirty="0">
                <a:cs typeface="Segoe UI Light" panose="020B0502040204020203" pitchFamily="34" charset="0"/>
              </a:rPr>
              <a:t>that </a:t>
            </a:r>
            <a:r>
              <a:rPr lang="en-US" dirty="0" smtClean="0">
                <a:cs typeface="Segoe UI Light" panose="020B0502040204020203" pitchFamily="34" charset="0"/>
              </a:rPr>
              <a:t>required high network performance</a:t>
            </a:r>
          </a:p>
          <a:p>
            <a:pPr marL="349724" indent="-349724"/>
            <a:endParaRPr lang="en-US" dirty="0" smtClean="0"/>
          </a:p>
          <a:p>
            <a:pPr marL="349724" indent="-349724"/>
            <a:r>
              <a:rPr lang="en-US" dirty="0" smtClean="0"/>
              <a:t>How does this work?</a:t>
            </a:r>
          </a:p>
          <a:p>
            <a:pPr marL="591024" lvl="1" indent="-349724"/>
            <a:r>
              <a:rPr lang="en-US" dirty="0" smtClean="0"/>
              <a:t>Virtual </a:t>
            </a:r>
            <a:r>
              <a:rPr lang="en-US" dirty="0"/>
              <a:t>Receive-side scaling is feature in Windows </a:t>
            </a:r>
            <a:r>
              <a:rPr lang="en-US" dirty="0" smtClean="0"/>
              <a:t>Server </a:t>
            </a:r>
            <a:r>
              <a:rPr lang="en-US" dirty="0"/>
              <a:t>2012 R2 that allows the load from a virtual network adapter to be distributed across multiple virtual processors in a virtual machine.</a:t>
            </a:r>
            <a:endParaRPr lang="en-US" dirty="0">
              <a:cs typeface="Segoe UI Light" panose="020B0502040204020203" pitchFamily="34" charset="0"/>
            </a:endParaRPr>
          </a:p>
        </p:txBody>
      </p:sp>
      <p:sp>
        <p:nvSpPr>
          <p:cNvPr id="4" name="Slide Number Placeholder 2"/>
          <p:cNvSpPr>
            <a:spLocks noGrp="1"/>
          </p:cNvSpPr>
          <p:nvPr/>
        </p:nvSpPr>
        <p:spPr>
          <a:xfrm>
            <a:off x="11890322" y="6761374"/>
            <a:ext cx="232635" cy="1512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fld id="{1BC86A1F-E589-44B2-A543-2EC98F5547A7}" type="slidenum">
              <a:rPr lang="en-US" sz="1071"/>
              <a:pPr>
                <a:lnSpc>
                  <a:spcPct val="90000"/>
                </a:lnSpc>
              </a:pPr>
              <a:t>36</a:t>
            </a:fld>
            <a:endParaRPr lang="en-US" sz="1071" dirty="0"/>
          </a:p>
        </p:txBody>
      </p:sp>
    </p:spTree>
    <p:extLst>
      <p:ext uri="{BB962C8B-B14F-4D97-AF65-F5344CB8AC3E}">
        <p14:creationId xmlns:p14="http://schemas.microsoft.com/office/powerpoint/2010/main" val="348196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RSS (</a:t>
            </a:r>
            <a:r>
              <a:rPr lang="en-US" dirty="0" err="1" smtClean="0"/>
              <a:t>vRSS</a:t>
            </a:r>
            <a:r>
              <a:rPr lang="en-US" dirty="0" smtClean="0"/>
              <a:t>)</a:t>
            </a:r>
            <a:endParaRPr lang="en-US" dirty="0"/>
          </a:p>
        </p:txBody>
      </p:sp>
      <p:sp>
        <p:nvSpPr>
          <p:cNvPr id="3" name="Content Placeholder 2"/>
          <p:cNvSpPr>
            <a:spLocks noGrp="1"/>
          </p:cNvSpPr>
          <p:nvPr>
            <p:ph type="body" sz="quarter" idx="10"/>
          </p:nvPr>
        </p:nvSpPr>
        <p:spPr>
          <a:xfrm>
            <a:off x="274639" y="1212849"/>
            <a:ext cx="5486399" cy="3619452"/>
          </a:xfrm>
          <a:prstGeom prst="rect">
            <a:avLst/>
          </a:prstGeom>
        </p:spPr>
        <p:txBody>
          <a:bodyPr/>
          <a:lstStyle/>
          <a:p>
            <a:pPr marL="349724" indent="-349724"/>
            <a:r>
              <a:rPr lang="en-US" dirty="0" smtClean="0">
                <a:cs typeface="Segoe UI Light" panose="020B0502040204020203" pitchFamily="34" charset="0"/>
              </a:rPr>
              <a:t>Disabled by default</a:t>
            </a:r>
          </a:p>
          <a:p>
            <a:pPr marL="349724" indent="-349724"/>
            <a:r>
              <a:rPr lang="en-US" dirty="0" smtClean="0">
                <a:cs typeface="Segoe UI Light" panose="020B0502040204020203" pitchFamily="34" charset="0"/>
              </a:rPr>
              <a:t>Enabling is easy</a:t>
            </a:r>
          </a:p>
          <a:p>
            <a:pPr marL="593552" lvl="1" indent="-349724"/>
            <a:r>
              <a:rPr lang="en-US" dirty="0" smtClean="0">
                <a:cs typeface="Segoe UI Light" panose="020B0502040204020203" pitchFamily="34" charset="0"/>
              </a:rPr>
              <a:t>Device Manger</a:t>
            </a:r>
          </a:p>
          <a:p>
            <a:pPr marL="593552" lvl="1" indent="-349724"/>
            <a:r>
              <a:rPr lang="en-US" dirty="0" smtClean="0">
                <a:cs typeface="Segoe UI Light" panose="020B0502040204020203" pitchFamily="34" charset="0"/>
              </a:rPr>
              <a:t>Advanced Tab-&gt;Receive Side Scaling</a:t>
            </a:r>
          </a:p>
          <a:p>
            <a:pPr marL="593552" lvl="1" indent="-349724"/>
            <a:r>
              <a:rPr lang="en-US" dirty="0" smtClean="0">
                <a:cs typeface="Segoe UI Light" panose="020B0502040204020203" pitchFamily="34" charset="0"/>
              </a:rPr>
              <a:t>Enable</a:t>
            </a:r>
          </a:p>
          <a:p>
            <a:pPr marL="349724" indent="-349724"/>
            <a:r>
              <a:rPr lang="en-US" dirty="0" smtClean="0">
                <a:cs typeface="Segoe UI Light" panose="020B0502040204020203" pitchFamily="34" charset="0"/>
              </a:rPr>
              <a:t>Via PowerShell</a:t>
            </a:r>
          </a:p>
          <a:p>
            <a:pPr marL="593552" lvl="1" indent="-349724"/>
            <a:r>
              <a:rPr lang="en-US" i="1" dirty="0"/>
              <a:t>Enable-</a:t>
            </a:r>
            <a:r>
              <a:rPr lang="en-US" i="1" dirty="0" err="1"/>
              <a:t>NetAdapterRSS</a:t>
            </a:r>
            <a:r>
              <a:rPr lang="en-US" i="1" dirty="0"/>
              <a:t> –Name &lt;</a:t>
            </a:r>
            <a:r>
              <a:rPr lang="en-US" i="1" dirty="0" err="1"/>
              <a:t>AdapterName</a:t>
            </a:r>
            <a:r>
              <a:rPr lang="en-US" i="1" dirty="0"/>
              <a:t>&gt;</a:t>
            </a:r>
            <a:endParaRPr lang="en-US" dirty="0">
              <a:cs typeface="Segoe UI Light" panose="020B0502040204020203" pitchFamily="34" charset="0"/>
            </a:endParaRPr>
          </a:p>
        </p:txBody>
      </p:sp>
      <p:sp>
        <p:nvSpPr>
          <p:cNvPr id="5" name="Text Placeholder 4"/>
          <p:cNvSpPr>
            <a:spLocks noGrp="1"/>
          </p:cNvSpPr>
          <p:nvPr>
            <p:ph type="body" sz="quarter" idx="11"/>
          </p:nvPr>
        </p:nvSpPr>
        <p:spPr/>
        <p:txBody>
          <a:bodyPr/>
          <a:lstStyle/>
          <a:p>
            <a:endParaRPr lang="en-US"/>
          </a:p>
        </p:txBody>
      </p:sp>
      <p:sp>
        <p:nvSpPr>
          <p:cNvPr id="4" name="Slide Number Placeholder 2"/>
          <p:cNvSpPr>
            <a:spLocks noGrp="1"/>
          </p:cNvSpPr>
          <p:nvPr/>
        </p:nvSpPr>
        <p:spPr>
          <a:xfrm>
            <a:off x="11890322" y="6761374"/>
            <a:ext cx="232635" cy="151262"/>
          </a:xfrm>
          <a:prstGeom prst="rect">
            <a:avLst/>
          </a:prstGeom>
          <a:noFill/>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fld id="{1BC86A1F-E589-44B2-A543-2EC98F5547A7}" type="slidenum">
              <a:rPr lang="en-US" sz="1071"/>
              <a:pPr>
                <a:lnSpc>
                  <a:spcPct val="90000"/>
                </a:lnSpc>
              </a:pPr>
              <a:t>37</a:t>
            </a:fld>
            <a:endParaRPr lang="en-US" sz="1071" dirty="0"/>
          </a:p>
        </p:txBody>
      </p:sp>
      <p:pic>
        <p:nvPicPr>
          <p:cNvPr id="6" name="Picture 5"/>
          <p:cNvPicPr>
            <a:picLocks noChangeAspect="1"/>
          </p:cNvPicPr>
          <p:nvPr/>
        </p:nvPicPr>
        <p:blipFill>
          <a:blip r:embed="rId2"/>
          <a:stretch>
            <a:fillRect/>
          </a:stretch>
        </p:blipFill>
        <p:spPr>
          <a:xfrm>
            <a:off x="5204183" y="1212849"/>
            <a:ext cx="7094640" cy="5320980"/>
          </a:xfrm>
          <a:prstGeom prst="rect">
            <a:avLst/>
          </a:prstGeom>
        </p:spPr>
      </p:pic>
    </p:spTree>
    <p:extLst>
      <p:ext uri="{BB962C8B-B14F-4D97-AF65-F5344CB8AC3E}">
        <p14:creationId xmlns:p14="http://schemas.microsoft.com/office/powerpoint/2010/main" val="2973111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Zero-downtime upgrade</a:t>
            </a:r>
            <a:endParaRPr lang="en-US" dirty="0"/>
          </a:p>
        </p:txBody>
      </p:sp>
      <p:sp>
        <p:nvSpPr>
          <p:cNvPr id="3" name="Content Placeholder 2"/>
          <p:cNvSpPr>
            <a:spLocks noGrp="1"/>
          </p:cNvSpPr>
          <p:nvPr>
            <p:ph idx="4294967295"/>
          </p:nvPr>
        </p:nvSpPr>
        <p:spPr>
          <a:xfrm>
            <a:off x="531948" y="1476622"/>
            <a:ext cx="11370960" cy="1969770"/>
          </a:xfrm>
          <a:prstGeom prst="rect">
            <a:avLst/>
          </a:prstGeom>
        </p:spPr>
        <p:txBody>
          <a:bodyPr/>
          <a:lstStyle/>
          <a:p>
            <a:r>
              <a:rPr lang="en-US" dirty="0" smtClean="0"/>
              <a:t>Live migrate virtual machines from </a:t>
            </a:r>
            <a:r>
              <a:rPr lang="en-US" dirty="0"/>
              <a:t/>
            </a:r>
            <a:br>
              <a:rPr lang="en-US" dirty="0"/>
            </a:br>
            <a:r>
              <a:rPr lang="en-US" dirty="0" smtClean="0"/>
              <a:t>Windows Server 2012 to Windows Server 2012 R2</a:t>
            </a:r>
          </a:p>
          <a:p>
            <a:r>
              <a:rPr lang="en-US" dirty="0" smtClean="0"/>
              <a:t>Includes shared nothing live migration</a:t>
            </a:r>
          </a:p>
        </p:txBody>
      </p:sp>
    </p:spTree>
    <p:extLst>
      <p:ext uri="{BB962C8B-B14F-4D97-AF65-F5344CB8AC3E}">
        <p14:creationId xmlns:p14="http://schemas.microsoft.com/office/powerpoint/2010/main" val="2254048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Content Placeholder 2"/>
          <p:cNvSpPr>
            <a:spLocks noGrp="1"/>
          </p:cNvSpPr>
          <p:nvPr>
            <p:ph idx="4294967295"/>
          </p:nvPr>
        </p:nvSpPr>
        <p:spPr>
          <a:xfrm>
            <a:off x="531948" y="1476622"/>
            <a:ext cx="11370960" cy="3853363"/>
          </a:xfrm>
          <a:prstGeom prst="rect">
            <a:avLst/>
          </a:prstGeom>
        </p:spPr>
        <p:txBody>
          <a:bodyPr/>
          <a:lstStyle/>
          <a:p>
            <a:r>
              <a:rPr lang="en-US" dirty="0"/>
              <a:t>Compression</a:t>
            </a:r>
            <a:endParaRPr lang="en-US" dirty="0" smtClean="0"/>
          </a:p>
          <a:p>
            <a:pPr lvl="1"/>
            <a:r>
              <a:rPr lang="en-US" dirty="0" smtClean="0"/>
              <a:t>Over 2x improvement in live migration time</a:t>
            </a:r>
          </a:p>
          <a:p>
            <a:pPr lvl="1"/>
            <a:r>
              <a:rPr lang="en-US" dirty="0" smtClean="0"/>
              <a:t>No hardware changes are required</a:t>
            </a:r>
          </a:p>
          <a:p>
            <a:pPr lvl="1"/>
            <a:r>
              <a:rPr lang="en-US" dirty="0" smtClean="0"/>
              <a:t>Enabled by default</a:t>
            </a:r>
          </a:p>
          <a:p>
            <a:r>
              <a:rPr lang="en-US" dirty="0" smtClean="0"/>
              <a:t>SMB Direct </a:t>
            </a:r>
          </a:p>
          <a:p>
            <a:pPr lvl="1"/>
            <a:r>
              <a:rPr lang="en-US" dirty="0" smtClean="0"/>
              <a:t>Utilizes existing and new high-end networks</a:t>
            </a:r>
          </a:p>
          <a:p>
            <a:pPr lvl="1"/>
            <a:r>
              <a:rPr lang="en-US" dirty="0" smtClean="0"/>
              <a:t>Enables super high-speed live migrations</a:t>
            </a:r>
          </a:p>
          <a:p>
            <a:pPr lvl="1"/>
            <a:r>
              <a:rPr lang="en-US" dirty="0" smtClean="0"/>
              <a:t>Supports SMB Multichannel to leverage multiple interfaces</a:t>
            </a:r>
          </a:p>
        </p:txBody>
      </p:sp>
    </p:spTree>
    <p:extLst>
      <p:ext uri="{BB962C8B-B14F-4D97-AF65-F5344CB8AC3E}">
        <p14:creationId xmlns:p14="http://schemas.microsoft.com/office/powerpoint/2010/main" val="2289481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chemeClr val="tx1"/>
                </a:solidFill>
              </a:rPr>
              <a:t>What we delivered in Windows Server 2012</a:t>
            </a:r>
            <a:endParaRPr lang="en-US" dirty="0">
              <a:solidFill>
                <a:schemeClr val="tx1"/>
              </a:solidFill>
            </a:endParaRPr>
          </a:p>
        </p:txBody>
      </p:sp>
    </p:spTree>
    <p:extLst>
      <p:ext uri="{BB962C8B-B14F-4D97-AF65-F5344CB8AC3E}">
        <p14:creationId xmlns:p14="http://schemas.microsoft.com/office/powerpoint/2010/main" val="234599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vRSS</a:t>
            </a:r>
            <a:r>
              <a:rPr lang="en-US" dirty="0" smtClean="0"/>
              <a:t> &amp; Live Migration in Action</a:t>
            </a:r>
            <a:endParaRPr lang="en-US" dirty="0"/>
          </a:p>
        </p:txBody>
      </p:sp>
      <p:sp>
        <p:nvSpPr>
          <p:cNvPr id="3" name="Text Placeholder 2"/>
          <p:cNvSpPr>
            <a:spLocks noGrp="1"/>
          </p:cNvSpPr>
          <p:nvPr>
            <p:ph type="body" sz="quarter" idx="12"/>
          </p:nvPr>
        </p:nvSpPr>
        <p:spPr/>
        <p:txBody>
          <a:bodyPr/>
          <a:lstStyle/>
          <a:p>
            <a:r>
              <a:rPr lang="en-US" dirty="0"/>
              <a:t>Didier Van </a:t>
            </a:r>
            <a:r>
              <a:rPr lang="en-US" dirty="0" err="1"/>
              <a:t>Hoye</a:t>
            </a:r>
            <a:endParaRPr lang="en-US" dirty="0"/>
          </a:p>
        </p:txBody>
      </p:sp>
    </p:spTree>
    <p:extLst>
      <p:ext uri="{BB962C8B-B14F-4D97-AF65-F5344CB8AC3E}">
        <p14:creationId xmlns:p14="http://schemas.microsoft.com/office/powerpoint/2010/main" val="3033254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5" name="Content Placeholder 4"/>
          <p:cNvSpPr>
            <a:spLocks noGrp="1"/>
          </p:cNvSpPr>
          <p:nvPr>
            <p:ph sz="quarter" idx="10"/>
          </p:nvPr>
        </p:nvSpPr>
        <p:spPr>
          <a:xfrm>
            <a:off x="274638" y="1214438"/>
            <a:ext cx="11887200" cy="5152180"/>
          </a:xfrm>
        </p:spPr>
        <p:txBody>
          <a:bodyPr/>
          <a:lstStyle/>
          <a:p>
            <a:r>
              <a:rPr lang="en-US" dirty="0" smtClean="0"/>
              <a:t>Scenario: You need to patch an 8 node cluster. Each node has 192-256 GB of memory</a:t>
            </a:r>
          </a:p>
          <a:p>
            <a:r>
              <a:rPr lang="en-US" dirty="0" smtClean="0"/>
              <a:t>With Windows Server 2012:</a:t>
            </a:r>
          </a:p>
          <a:p>
            <a:pPr lvl="1"/>
            <a:r>
              <a:rPr lang="en-US" sz="3600" b="1" u="sng" dirty="0" smtClean="0"/>
              <a:t>~8 hours</a:t>
            </a:r>
          </a:p>
          <a:p>
            <a:r>
              <a:rPr lang="en-US" dirty="0" smtClean="0"/>
              <a:t>With Windows Server 2012 R2 Compression:</a:t>
            </a:r>
          </a:p>
          <a:p>
            <a:pPr lvl="1"/>
            <a:r>
              <a:rPr lang="en-US" sz="3600" b="1" u="sng" dirty="0" smtClean="0"/>
              <a:t>~4 hours</a:t>
            </a:r>
          </a:p>
          <a:p>
            <a:r>
              <a:rPr lang="en-US" dirty="0" smtClean="0"/>
              <a:t>Windows Server 2012 R2 RDMA:</a:t>
            </a:r>
          </a:p>
          <a:p>
            <a:pPr lvl="1"/>
            <a:r>
              <a:rPr lang="en-US" sz="3600" b="1" u="sng" dirty="0" smtClean="0"/>
              <a:t>~1 hour</a:t>
            </a:r>
            <a:endParaRPr lang="en-US" sz="3600" b="1" u="sng" dirty="0"/>
          </a:p>
        </p:txBody>
      </p:sp>
    </p:spTree>
    <p:extLst>
      <p:ext uri="{BB962C8B-B14F-4D97-AF65-F5344CB8AC3E}">
        <p14:creationId xmlns:p14="http://schemas.microsoft.com/office/powerpoint/2010/main" val="693031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Faster Live Migration</a:t>
            </a:r>
            <a:endParaRPr lang="en-US" dirty="0"/>
          </a:p>
        </p:txBody>
      </p:sp>
      <p:sp>
        <p:nvSpPr>
          <p:cNvPr id="3" name="Text Placeholder 2"/>
          <p:cNvSpPr>
            <a:spLocks noGrp="1"/>
          </p:cNvSpPr>
          <p:nvPr>
            <p:ph type="body" sz="quarter" idx="4294967295"/>
          </p:nvPr>
        </p:nvSpPr>
        <p:spPr>
          <a:xfrm>
            <a:off x="274638" y="1212850"/>
            <a:ext cx="11887200" cy="3854450"/>
          </a:xfrm>
          <a:prstGeom prst="rect">
            <a:avLst/>
          </a:prstGeom>
        </p:spPr>
        <p:txBody>
          <a:bodyPr/>
          <a:lstStyle/>
          <a:p>
            <a:r>
              <a:rPr lang="en-US" dirty="0" smtClean="0"/>
              <a:t>Simple guidance:</a:t>
            </a:r>
          </a:p>
          <a:p>
            <a:r>
              <a:rPr lang="en-US" dirty="0" smtClean="0"/>
              <a:t>If your live migration network is….</a:t>
            </a:r>
          </a:p>
          <a:p>
            <a:r>
              <a:rPr lang="en-US" dirty="0" smtClean="0"/>
              <a:t>	10 </a:t>
            </a:r>
            <a:r>
              <a:rPr lang="en-US" dirty="0" err="1" smtClean="0"/>
              <a:t>Gbit</a:t>
            </a:r>
            <a:r>
              <a:rPr lang="en-US" dirty="0" smtClean="0"/>
              <a:t> or less – use compression</a:t>
            </a:r>
          </a:p>
          <a:p>
            <a:r>
              <a:rPr lang="en-US" dirty="0"/>
              <a:t>	</a:t>
            </a:r>
            <a:r>
              <a:rPr lang="en-US" dirty="0" smtClean="0"/>
              <a:t>Over 10 </a:t>
            </a:r>
            <a:r>
              <a:rPr lang="en-US" dirty="0" err="1" smtClean="0"/>
              <a:t>Gbit</a:t>
            </a:r>
            <a:r>
              <a:rPr lang="en-US" dirty="0" smtClean="0"/>
              <a:t> – use SMB / SMB Direct</a:t>
            </a:r>
            <a:endParaRPr lang="en-US" dirty="0"/>
          </a:p>
        </p:txBody>
      </p:sp>
    </p:spTree>
    <p:extLst>
      <p:ext uri="{BB962C8B-B14F-4D97-AF65-F5344CB8AC3E}">
        <p14:creationId xmlns:p14="http://schemas.microsoft.com/office/powerpoint/2010/main" val="3994380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Linux Support</a:t>
            </a:r>
            <a:endParaRPr lang="en-US" dirty="0"/>
          </a:p>
        </p:txBody>
      </p:sp>
    </p:spTree>
    <p:extLst>
      <p:ext uri="{BB962C8B-B14F-4D97-AF65-F5344CB8AC3E}">
        <p14:creationId xmlns:p14="http://schemas.microsoft.com/office/powerpoint/2010/main" val="556167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Continuing Linux Guest Support</a:t>
            </a:r>
            <a:endParaRPr lang="en-US" dirty="0"/>
          </a:p>
        </p:txBody>
      </p:sp>
      <p:sp>
        <p:nvSpPr>
          <p:cNvPr id="5" name="Content Placeholder 4"/>
          <p:cNvSpPr>
            <a:spLocks noGrp="1"/>
          </p:cNvSpPr>
          <p:nvPr>
            <p:ph sz="quarter" idx="10"/>
          </p:nvPr>
        </p:nvSpPr>
        <p:spPr>
          <a:xfrm>
            <a:off x="274638" y="1214438"/>
            <a:ext cx="11887200" cy="2769989"/>
          </a:xfrm>
        </p:spPr>
        <p:txBody>
          <a:bodyPr/>
          <a:lstStyle/>
          <a:p>
            <a:r>
              <a:rPr lang="en-US" dirty="0" smtClean="0"/>
              <a:t>Full dynamic memory</a:t>
            </a:r>
          </a:p>
          <a:p>
            <a:r>
              <a:rPr lang="en-US" dirty="0" smtClean="0"/>
              <a:t>Online backup</a:t>
            </a:r>
          </a:p>
          <a:p>
            <a:r>
              <a:rPr lang="en-US" dirty="0" smtClean="0"/>
              <a:t>Online VHDX resize</a:t>
            </a:r>
          </a:p>
          <a:p>
            <a:r>
              <a:rPr lang="en-US" dirty="0" smtClean="0"/>
              <a:t>New video driver</a:t>
            </a:r>
            <a:endParaRPr lang="en-US" dirty="0"/>
          </a:p>
        </p:txBody>
      </p:sp>
    </p:spTree>
    <p:extLst>
      <p:ext uri="{BB962C8B-B14F-4D97-AF65-F5344CB8AC3E}">
        <p14:creationId xmlns:p14="http://schemas.microsoft.com/office/powerpoint/2010/main" val="217093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Linux Support</a:t>
            </a:r>
            <a:endParaRPr lang="en-US" dirty="0"/>
          </a:p>
        </p:txBody>
      </p:sp>
      <p:sp>
        <p:nvSpPr>
          <p:cNvPr id="3" name="Text Placeholder 2"/>
          <p:cNvSpPr>
            <a:spLocks noGrp="1"/>
          </p:cNvSpPr>
          <p:nvPr>
            <p:ph type="body" sz="quarter" idx="12"/>
          </p:nvPr>
        </p:nvSpPr>
        <p:spPr/>
        <p:txBody>
          <a:bodyPr/>
          <a:lstStyle/>
          <a:p>
            <a:r>
              <a:rPr lang="en-US" dirty="0" smtClean="0"/>
              <a:t>Ben Armstrong</a:t>
            </a:r>
            <a:endParaRPr lang="en-US" dirty="0"/>
          </a:p>
        </p:txBody>
      </p:sp>
    </p:spTree>
    <p:extLst>
      <p:ext uri="{BB962C8B-B14F-4D97-AF65-F5344CB8AC3E}">
        <p14:creationId xmlns:p14="http://schemas.microsoft.com/office/powerpoint/2010/main" val="1028048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Hyper-V Replica</a:t>
            </a:r>
            <a:endParaRPr lang="en-US" dirty="0"/>
          </a:p>
        </p:txBody>
      </p:sp>
    </p:spTree>
    <p:extLst>
      <p:ext uri="{BB962C8B-B14F-4D97-AF65-F5344CB8AC3E}">
        <p14:creationId xmlns:p14="http://schemas.microsoft.com/office/powerpoint/2010/main" val="18596554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 Synchronous Replication</a:t>
            </a:r>
            <a:endParaRPr lang="en-US" dirty="0"/>
          </a:p>
        </p:txBody>
      </p:sp>
      <p:sp>
        <p:nvSpPr>
          <p:cNvPr id="3" name="Text Placeholder 2"/>
          <p:cNvSpPr>
            <a:spLocks noGrp="1"/>
          </p:cNvSpPr>
          <p:nvPr>
            <p:ph type="body" sz="quarter" idx="10"/>
          </p:nvPr>
        </p:nvSpPr>
        <p:spPr>
          <a:xfrm>
            <a:off x="531949" y="1476620"/>
            <a:ext cx="5475000" cy="3040832"/>
          </a:xfrm>
        </p:spPr>
        <p:txBody>
          <a:bodyPr/>
          <a:lstStyle/>
          <a:p>
            <a:r>
              <a:rPr lang="en-US" dirty="0" smtClean="0"/>
              <a:t>Top Replica Request</a:t>
            </a:r>
          </a:p>
          <a:p>
            <a:pPr lvl="1"/>
            <a:r>
              <a:rPr lang="en-US" dirty="0" smtClean="0"/>
              <a:t>Default is still 5 minutes</a:t>
            </a:r>
          </a:p>
          <a:p>
            <a:pPr lvl="1"/>
            <a:endParaRPr lang="en-US" dirty="0"/>
          </a:p>
          <a:p>
            <a:r>
              <a:rPr lang="en-US" dirty="0" smtClean="0"/>
              <a:t>New Options:</a:t>
            </a:r>
          </a:p>
          <a:p>
            <a:pPr lvl="1"/>
            <a:r>
              <a:rPr lang="en-US" dirty="0" smtClean="0"/>
              <a:t>30 seconds</a:t>
            </a:r>
          </a:p>
          <a:p>
            <a:pPr lvl="1"/>
            <a:r>
              <a:rPr lang="en-US" dirty="0" smtClean="0"/>
              <a:t>15 minutes</a:t>
            </a:r>
          </a:p>
        </p:txBody>
      </p:sp>
      <p:pic>
        <p:nvPicPr>
          <p:cNvPr id="4" name="Picture 3"/>
          <p:cNvPicPr>
            <a:picLocks noChangeAspect="1"/>
          </p:cNvPicPr>
          <p:nvPr/>
        </p:nvPicPr>
        <p:blipFill>
          <a:blip r:embed="rId2"/>
          <a:stretch>
            <a:fillRect/>
          </a:stretch>
        </p:blipFill>
        <p:spPr>
          <a:xfrm>
            <a:off x="6006948" y="1476621"/>
            <a:ext cx="6263495" cy="4710707"/>
          </a:xfrm>
          <a:prstGeom prst="rect">
            <a:avLst/>
          </a:prstGeom>
        </p:spPr>
      </p:pic>
      <p:sp>
        <p:nvSpPr>
          <p:cNvPr id="5" name="Slide Number Placeholder 4"/>
          <p:cNvSpPr>
            <a:spLocks noGrp="1"/>
          </p:cNvSpPr>
          <p:nvPr>
            <p:ph type="sldNum" sz="quarter" idx="4294967295"/>
          </p:nvPr>
        </p:nvSpPr>
        <p:spPr>
          <a:xfrm>
            <a:off x="11674615" y="6734241"/>
            <a:ext cx="233151" cy="127131"/>
          </a:xfrm>
          <a:prstGeom prst="rect">
            <a:avLst/>
          </a:prstGeom>
        </p:spPr>
        <p:txBody>
          <a:bodyPr/>
          <a:lstStyle/>
          <a:p>
            <a:pPr>
              <a:lnSpc>
                <a:spcPct val="90000"/>
              </a:lnSpc>
            </a:pPr>
            <a:fld id="{1BC86A1F-E589-44B2-A543-2EC98F5547A7}" type="slidenum">
              <a:rPr lang="en-US" smtClean="0"/>
              <a:pPr>
                <a:lnSpc>
                  <a:spcPct val="90000"/>
                </a:lnSpc>
              </a:pPr>
              <a:t>47</a:t>
            </a:fld>
            <a:endParaRPr lang="en-US" dirty="0"/>
          </a:p>
        </p:txBody>
      </p:sp>
    </p:spTree>
    <p:extLst>
      <p:ext uri="{BB962C8B-B14F-4D97-AF65-F5344CB8AC3E}">
        <p14:creationId xmlns:p14="http://schemas.microsoft.com/office/powerpoint/2010/main" val="417345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2012 Replica…</a:t>
            </a:r>
            <a:endParaRPr lang="en-US" dirty="0"/>
          </a:p>
        </p:txBody>
      </p:sp>
      <p:sp>
        <p:nvSpPr>
          <p:cNvPr id="3" name="Content Placeholder 2"/>
          <p:cNvSpPr>
            <a:spLocks noGrp="1"/>
          </p:cNvSpPr>
          <p:nvPr>
            <p:ph sz="quarter" idx="10"/>
          </p:nvPr>
        </p:nvSpPr>
        <p:spPr>
          <a:xfrm>
            <a:off x="274638" y="1214438"/>
            <a:ext cx="11428078" cy="2905411"/>
          </a:xfrm>
        </p:spPr>
        <p:txBody>
          <a:bodyPr/>
          <a:lstStyle/>
          <a:p>
            <a:r>
              <a:rPr lang="en-US" dirty="0" smtClean="0"/>
              <a:t>Integrated VM Replication</a:t>
            </a:r>
          </a:p>
          <a:p>
            <a:pPr lvl="1"/>
            <a:r>
              <a:rPr lang="en-US" dirty="0" smtClean="0"/>
              <a:t>Customers Love It</a:t>
            </a:r>
          </a:p>
          <a:p>
            <a:r>
              <a:rPr lang="en-US" dirty="0" smtClean="0"/>
              <a:t>Service Provider Opportunity</a:t>
            </a:r>
          </a:p>
          <a:p>
            <a:pPr lvl="1"/>
            <a:r>
              <a:rPr lang="en-US" dirty="0" smtClean="0"/>
              <a:t>One challenge though…</a:t>
            </a:r>
          </a:p>
          <a:p>
            <a:endParaRPr lang="en-US" dirty="0"/>
          </a:p>
        </p:txBody>
      </p:sp>
      <p:grpSp>
        <p:nvGrpSpPr>
          <p:cNvPr id="8" name="Group 90"/>
          <p:cNvGrpSpPr>
            <a:grpSpLocks noChangeAspect="1"/>
          </p:cNvGrpSpPr>
          <p:nvPr/>
        </p:nvGrpSpPr>
        <p:grpSpPr bwMode="auto">
          <a:xfrm>
            <a:off x="7165730" y="4850338"/>
            <a:ext cx="1490198" cy="1371600"/>
            <a:chOff x="2369" y="777"/>
            <a:chExt cx="3091" cy="2845"/>
          </a:xfrm>
        </p:grpSpPr>
        <p:sp>
          <p:nvSpPr>
            <p:cNvPr id="9"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7165730" y="3940280"/>
            <a:ext cx="1498600" cy="827848"/>
            <a:chOff x="9139224" y="3865303"/>
            <a:chExt cx="1498600" cy="827848"/>
          </a:xfrm>
        </p:grpSpPr>
        <p:sp>
          <p:nvSpPr>
            <p:cNvPr id="12"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4" name="Group 13"/>
          <p:cNvGrpSpPr/>
          <p:nvPr/>
        </p:nvGrpSpPr>
        <p:grpSpPr>
          <a:xfrm>
            <a:off x="4399739" y="3940280"/>
            <a:ext cx="1498600" cy="827848"/>
            <a:chOff x="9139224" y="3865303"/>
            <a:chExt cx="1498600" cy="827848"/>
          </a:xfrm>
        </p:grpSpPr>
        <p:sp>
          <p:nvSpPr>
            <p:cNvPr id="15"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7" name="Group 16"/>
          <p:cNvGrpSpPr/>
          <p:nvPr/>
        </p:nvGrpSpPr>
        <p:grpSpPr>
          <a:xfrm>
            <a:off x="4399739" y="3690512"/>
            <a:ext cx="719177" cy="595369"/>
            <a:chOff x="6472856" y="3694558"/>
            <a:chExt cx="719177" cy="595369"/>
          </a:xfrm>
        </p:grpSpPr>
        <p:sp>
          <p:nvSpPr>
            <p:cNvPr id="18" name="Rectangle 17"/>
            <p:cNvSpPr/>
            <p:nvPr/>
          </p:nvSpPr>
          <p:spPr bwMode="auto">
            <a:xfrm>
              <a:off x="6745266" y="3865303"/>
              <a:ext cx="176234" cy="3764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Freeform 62"/>
            <p:cNvSpPr>
              <a:spLocks noEditPoints="1"/>
            </p:cNvSpPr>
            <p:nvPr/>
          </p:nvSpPr>
          <p:spPr bwMode="black">
            <a:xfrm>
              <a:off x="6472856" y="3694558"/>
              <a:ext cx="719177" cy="595369"/>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1" name="Group 20"/>
          <p:cNvGrpSpPr/>
          <p:nvPr/>
        </p:nvGrpSpPr>
        <p:grpSpPr>
          <a:xfrm>
            <a:off x="7411924" y="5254348"/>
            <a:ext cx="762000" cy="608059"/>
            <a:chOff x="9398000" y="5397500"/>
            <a:chExt cx="762000" cy="608059"/>
          </a:xfrm>
        </p:grpSpPr>
        <p:sp>
          <p:nvSpPr>
            <p:cNvPr id="22" name="Rectangle 21"/>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9398000" y="5397500"/>
              <a:ext cx="762000" cy="608059"/>
              <a:chOff x="9398000" y="5397500"/>
              <a:chExt cx="762000" cy="608059"/>
            </a:xfrm>
          </p:grpSpPr>
          <p:sp>
            <p:nvSpPr>
              <p:cNvPr id="24" name="Freeform 23"/>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Freeform 24"/>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Freeform 25"/>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33" name="Group 90"/>
          <p:cNvGrpSpPr>
            <a:grpSpLocks noChangeAspect="1"/>
          </p:cNvGrpSpPr>
          <p:nvPr/>
        </p:nvGrpSpPr>
        <p:grpSpPr bwMode="auto">
          <a:xfrm>
            <a:off x="4399739" y="4850337"/>
            <a:ext cx="1490199" cy="1371600"/>
            <a:chOff x="2369" y="777"/>
            <a:chExt cx="3091" cy="2845"/>
          </a:xfrm>
        </p:grpSpPr>
        <p:sp>
          <p:nvSpPr>
            <p:cNvPr id="34"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 name="Group 35"/>
          <p:cNvGrpSpPr/>
          <p:nvPr/>
        </p:nvGrpSpPr>
        <p:grpSpPr>
          <a:xfrm>
            <a:off x="4635907" y="5222153"/>
            <a:ext cx="762000" cy="610777"/>
            <a:chOff x="6928840" y="5404312"/>
            <a:chExt cx="762000" cy="610777"/>
          </a:xfrm>
        </p:grpSpPr>
        <p:grpSp>
          <p:nvGrpSpPr>
            <p:cNvPr id="37" name="Group 36"/>
            <p:cNvGrpSpPr/>
            <p:nvPr/>
          </p:nvGrpSpPr>
          <p:grpSpPr>
            <a:xfrm flipH="1">
              <a:off x="6928840" y="5407030"/>
              <a:ext cx="762000" cy="608059"/>
              <a:chOff x="9398000" y="5397500"/>
              <a:chExt cx="762000" cy="608059"/>
            </a:xfrm>
          </p:grpSpPr>
          <p:sp>
            <p:nvSpPr>
              <p:cNvPr id="41" name="Rectangle 40"/>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2" name="Group 41"/>
              <p:cNvGrpSpPr/>
              <p:nvPr/>
            </p:nvGrpSpPr>
            <p:grpSpPr>
              <a:xfrm>
                <a:off x="9398000" y="5397500"/>
                <a:ext cx="762000" cy="608059"/>
                <a:chOff x="9398000" y="5397500"/>
                <a:chExt cx="762000" cy="608059"/>
              </a:xfrm>
            </p:grpSpPr>
            <p:sp>
              <p:nvSpPr>
                <p:cNvPr id="43" name="Freeform 42"/>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Freeform 43"/>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5" name="Freeform 44"/>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8" name="Rectangle 37"/>
            <p:cNvSpPr/>
            <p:nvPr/>
          </p:nvSpPr>
          <p:spPr bwMode="auto">
            <a:xfrm>
              <a:off x="6928840" y="5404312"/>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9" name="Rectangle 38"/>
            <p:cNvSpPr/>
            <p:nvPr/>
          </p:nvSpPr>
          <p:spPr bwMode="auto">
            <a:xfrm>
              <a:off x="6928840" y="561390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40" name="Rectangle 39"/>
            <p:cNvSpPr/>
            <p:nvPr/>
          </p:nvSpPr>
          <p:spPr bwMode="auto">
            <a:xfrm>
              <a:off x="6928840" y="582345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46"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38998"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04989"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TextBox 47"/>
          <p:cNvSpPr txBox="1"/>
          <p:nvPr/>
        </p:nvSpPr>
        <p:spPr>
          <a:xfrm>
            <a:off x="4612609" y="6262467"/>
            <a:ext cx="1064459"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Customer</a:t>
            </a:r>
          </a:p>
        </p:txBody>
      </p:sp>
      <p:sp>
        <p:nvSpPr>
          <p:cNvPr id="49" name="TextBox 48"/>
          <p:cNvSpPr txBox="1"/>
          <p:nvPr/>
        </p:nvSpPr>
        <p:spPr>
          <a:xfrm>
            <a:off x="7137477" y="6262467"/>
            <a:ext cx="1546705"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a:t>
            </a:r>
          </a:p>
        </p:txBody>
      </p:sp>
      <p:grpSp>
        <p:nvGrpSpPr>
          <p:cNvPr id="56" name="Group 55"/>
          <p:cNvGrpSpPr/>
          <p:nvPr/>
        </p:nvGrpSpPr>
        <p:grpSpPr>
          <a:xfrm>
            <a:off x="5954354" y="5333797"/>
            <a:ext cx="1183285" cy="740851"/>
            <a:chOff x="5801955" y="5333797"/>
            <a:chExt cx="1183285" cy="740851"/>
          </a:xfrm>
        </p:grpSpPr>
        <p:sp>
          <p:nvSpPr>
            <p:cNvPr id="7" name="Left Arrow 6"/>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7" name="Group 26"/>
            <p:cNvGrpSpPr/>
            <p:nvPr/>
          </p:nvGrpSpPr>
          <p:grpSpPr>
            <a:xfrm>
              <a:off x="5930135" y="5333797"/>
              <a:ext cx="550667" cy="439419"/>
              <a:chOff x="8624252" y="5419799"/>
              <a:chExt cx="550667" cy="439419"/>
            </a:xfrm>
          </p:grpSpPr>
          <p:sp>
            <p:nvSpPr>
              <p:cNvPr id="28" name="Rectangle 27"/>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9" name="Group 28"/>
              <p:cNvGrpSpPr/>
              <p:nvPr/>
            </p:nvGrpSpPr>
            <p:grpSpPr>
              <a:xfrm flipH="1">
                <a:off x="8624253" y="5419799"/>
                <a:ext cx="550666" cy="439419"/>
                <a:chOff x="9398000" y="5397500"/>
                <a:chExt cx="762000" cy="608059"/>
              </a:xfrm>
            </p:grpSpPr>
            <p:sp>
              <p:nvSpPr>
                <p:cNvPr id="30" name="Freeform 29"/>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Freeform 30"/>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2" name="Freeform 31"/>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50" name="TextBox 49"/>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grpSp>
        <p:nvGrpSpPr>
          <p:cNvPr id="55" name="Group 54"/>
          <p:cNvGrpSpPr/>
          <p:nvPr/>
        </p:nvGrpSpPr>
        <p:grpSpPr>
          <a:xfrm>
            <a:off x="6168161" y="3695703"/>
            <a:ext cx="755671" cy="583682"/>
            <a:chOff x="6113864" y="3543304"/>
            <a:chExt cx="755671" cy="583682"/>
          </a:xfrm>
        </p:grpSpPr>
        <p:sp>
          <p:nvSpPr>
            <p:cNvPr id="20" name="Freeform 24"/>
            <p:cNvSpPr>
              <a:spLocks noEditPoints="1"/>
            </p:cNvSpPr>
            <p:nvPr/>
          </p:nvSpPr>
          <p:spPr bwMode="black">
            <a:xfrm>
              <a:off x="6113864" y="3543304"/>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TextBox 50"/>
            <p:cNvSpPr txBox="1"/>
            <p:nvPr/>
          </p:nvSpPr>
          <p:spPr>
            <a:xfrm>
              <a:off x="6206239" y="3658392"/>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t>Fail</a:t>
              </a:r>
            </a:p>
          </p:txBody>
        </p:sp>
      </p:grpSp>
      <p:cxnSp>
        <p:nvCxnSpPr>
          <p:cNvPr id="52" name="Straight Arrow Connector 51"/>
          <p:cNvCxnSpPr/>
          <p:nvPr/>
        </p:nvCxnSpPr>
        <p:spPr>
          <a:xfrm>
            <a:off x="5906360" y="4438167"/>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29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Server 2012 R2 Replica…</a:t>
            </a:r>
            <a:endParaRPr lang="en-US" dirty="0"/>
          </a:p>
        </p:txBody>
      </p:sp>
      <p:sp>
        <p:nvSpPr>
          <p:cNvPr id="3" name="Content Placeholder 2"/>
          <p:cNvSpPr>
            <a:spLocks noGrp="1"/>
          </p:cNvSpPr>
          <p:nvPr>
            <p:ph sz="quarter" idx="10"/>
          </p:nvPr>
        </p:nvSpPr>
        <p:spPr>
          <a:xfrm>
            <a:off x="274638" y="1214438"/>
            <a:ext cx="11428078" cy="1415772"/>
          </a:xfrm>
        </p:spPr>
        <p:txBody>
          <a:bodyPr/>
          <a:lstStyle/>
          <a:p>
            <a:r>
              <a:rPr lang="en-US" dirty="0" smtClean="0"/>
              <a:t>Even Better for Cloud Service Providers</a:t>
            </a:r>
          </a:p>
          <a:p>
            <a:r>
              <a:rPr lang="en-US" dirty="0" smtClean="0"/>
              <a:t>Extended Replication in the Box</a:t>
            </a:r>
            <a:endParaRPr lang="en-US" dirty="0"/>
          </a:p>
        </p:txBody>
      </p:sp>
      <p:grpSp>
        <p:nvGrpSpPr>
          <p:cNvPr id="99" name="Group 90"/>
          <p:cNvGrpSpPr>
            <a:grpSpLocks noChangeAspect="1"/>
          </p:cNvGrpSpPr>
          <p:nvPr/>
        </p:nvGrpSpPr>
        <p:grpSpPr bwMode="auto">
          <a:xfrm>
            <a:off x="5473299" y="4850338"/>
            <a:ext cx="1490198" cy="1371600"/>
            <a:chOff x="2369" y="777"/>
            <a:chExt cx="3091" cy="2845"/>
          </a:xfrm>
        </p:grpSpPr>
        <p:sp>
          <p:nvSpPr>
            <p:cNvPr id="100"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2" name="Group 101"/>
          <p:cNvGrpSpPr/>
          <p:nvPr/>
        </p:nvGrpSpPr>
        <p:grpSpPr>
          <a:xfrm>
            <a:off x="5473299" y="3940280"/>
            <a:ext cx="1498600" cy="827848"/>
            <a:chOff x="9139224" y="3865303"/>
            <a:chExt cx="1498600" cy="827848"/>
          </a:xfrm>
        </p:grpSpPr>
        <p:sp>
          <p:nvSpPr>
            <p:cNvPr id="103"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5" name="Group 104"/>
          <p:cNvGrpSpPr/>
          <p:nvPr/>
        </p:nvGrpSpPr>
        <p:grpSpPr>
          <a:xfrm>
            <a:off x="2707308" y="3940280"/>
            <a:ext cx="1498600" cy="827848"/>
            <a:chOff x="9139224" y="3865303"/>
            <a:chExt cx="1498600" cy="827848"/>
          </a:xfrm>
        </p:grpSpPr>
        <p:sp>
          <p:nvSpPr>
            <p:cNvPr id="106"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08" name="Group 107"/>
          <p:cNvGrpSpPr/>
          <p:nvPr/>
        </p:nvGrpSpPr>
        <p:grpSpPr>
          <a:xfrm>
            <a:off x="2707308" y="3690512"/>
            <a:ext cx="719177" cy="595369"/>
            <a:chOff x="6472856" y="3694558"/>
            <a:chExt cx="719177" cy="595369"/>
          </a:xfrm>
        </p:grpSpPr>
        <p:sp>
          <p:nvSpPr>
            <p:cNvPr id="109" name="Rectangle 108"/>
            <p:cNvSpPr/>
            <p:nvPr/>
          </p:nvSpPr>
          <p:spPr bwMode="auto">
            <a:xfrm>
              <a:off x="6745266" y="3865303"/>
              <a:ext cx="176234" cy="376497"/>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0" name="Freeform 62"/>
            <p:cNvSpPr>
              <a:spLocks noEditPoints="1"/>
            </p:cNvSpPr>
            <p:nvPr/>
          </p:nvSpPr>
          <p:spPr bwMode="black">
            <a:xfrm>
              <a:off x="6472856" y="3694558"/>
              <a:ext cx="719177" cy="595369"/>
            </a:xfrm>
            <a:custGeom>
              <a:avLst/>
              <a:gdLst>
                <a:gd name="T0" fmla="*/ 372 w 378"/>
                <a:gd name="T1" fmla="*/ 269 h 314"/>
                <a:gd name="T2" fmla="*/ 215 w 378"/>
                <a:gd name="T3" fmla="*/ 15 h 314"/>
                <a:gd name="T4" fmla="*/ 189 w 378"/>
                <a:gd name="T5" fmla="*/ 0 h 314"/>
                <a:gd name="T6" fmla="*/ 162 w 378"/>
                <a:gd name="T7" fmla="*/ 15 h 314"/>
                <a:gd name="T8" fmla="*/ 5 w 378"/>
                <a:gd name="T9" fmla="*/ 269 h 314"/>
                <a:gd name="T10" fmla="*/ 5 w 378"/>
                <a:gd name="T11" fmla="*/ 299 h 314"/>
                <a:gd name="T12" fmla="*/ 32 w 378"/>
                <a:gd name="T13" fmla="*/ 314 h 314"/>
                <a:gd name="T14" fmla="*/ 345 w 378"/>
                <a:gd name="T15" fmla="*/ 314 h 314"/>
                <a:gd name="T16" fmla="*/ 372 w 378"/>
                <a:gd name="T17" fmla="*/ 299 h 314"/>
                <a:gd name="T18" fmla="*/ 372 w 378"/>
                <a:gd name="T19" fmla="*/ 269 h 314"/>
                <a:gd name="T20" fmla="*/ 209 w 378"/>
                <a:gd name="T21" fmla="*/ 276 h 314"/>
                <a:gd name="T22" fmla="*/ 168 w 378"/>
                <a:gd name="T23" fmla="*/ 276 h 314"/>
                <a:gd name="T24" fmla="*/ 168 w 378"/>
                <a:gd name="T25" fmla="*/ 236 h 314"/>
                <a:gd name="T26" fmla="*/ 209 w 378"/>
                <a:gd name="T27" fmla="*/ 236 h 314"/>
                <a:gd name="T28" fmla="*/ 209 w 378"/>
                <a:gd name="T29" fmla="*/ 276 h 314"/>
                <a:gd name="T30" fmla="*/ 210 w 378"/>
                <a:gd name="T31" fmla="*/ 135 h 314"/>
                <a:gd name="T32" fmla="*/ 199 w 378"/>
                <a:gd name="T33" fmla="*/ 209 h 314"/>
                <a:gd name="T34" fmla="*/ 178 w 378"/>
                <a:gd name="T35" fmla="*/ 209 h 314"/>
                <a:gd name="T36" fmla="*/ 167 w 378"/>
                <a:gd name="T37" fmla="*/ 135 h 314"/>
                <a:gd name="T38" fmla="*/ 167 w 378"/>
                <a:gd name="T39" fmla="*/ 92 h 314"/>
                <a:gd name="T40" fmla="*/ 210 w 378"/>
                <a:gd name="T41" fmla="*/ 92 h 314"/>
                <a:gd name="T42" fmla="*/ 210 w 378"/>
                <a:gd name="T43" fmla="*/ 13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314">
                  <a:moveTo>
                    <a:pt x="372" y="269"/>
                  </a:moveTo>
                  <a:cubicBezTo>
                    <a:pt x="215" y="15"/>
                    <a:pt x="215" y="15"/>
                    <a:pt x="215" y="15"/>
                  </a:cubicBezTo>
                  <a:cubicBezTo>
                    <a:pt x="210" y="5"/>
                    <a:pt x="200" y="0"/>
                    <a:pt x="189" y="0"/>
                  </a:cubicBezTo>
                  <a:cubicBezTo>
                    <a:pt x="178" y="0"/>
                    <a:pt x="168" y="5"/>
                    <a:pt x="162" y="15"/>
                  </a:cubicBezTo>
                  <a:cubicBezTo>
                    <a:pt x="5" y="269"/>
                    <a:pt x="5" y="269"/>
                    <a:pt x="5" y="269"/>
                  </a:cubicBezTo>
                  <a:cubicBezTo>
                    <a:pt x="0" y="279"/>
                    <a:pt x="0" y="290"/>
                    <a:pt x="5" y="299"/>
                  </a:cubicBezTo>
                  <a:cubicBezTo>
                    <a:pt x="11" y="309"/>
                    <a:pt x="21" y="314"/>
                    <a:pt x="32" y="314"/>
                  </a:cubicBezTo>
                  <a:cubicBezTo>
                    <a:pt x="345" y="314"/>
                    <a:pt x="345" y="314"/>
                    <a:pt x="345" y="314"/>
                  </a:cubicBezTo>
                  <a:cubicBezTo>
                    <a:pt x="356" y="314"/>
                    <a:pt x="367" y="309"/>
                    <a:pt x="372" y="299"/>
                  </a:cubicBezTo>
                  <a:cubicBezTo>
                    <a:pt x="378" y="290"/>
                    <a:pt x="377" y="279"/>
                    <a:pt x="372" y="269"/>
                  </a:cubicBezTo>
                  <a:close/>
                  <a:moveTo>
                    <a:pt x="209" y="276"/>
                  </a:moveTo>
                  <a:cubicBezTo>
                    <a:pt x="168" y="276"/>
                    <a:pt x="168" y="276"/>
                    <a:pt x="168" y="276"/>
                  </a:cubicBezTo>
                  <a:cubicBezTo>
                    <a:pt x="168" y="236"/>
                    <a:pt x="168" y="236"/>
                    <a:pt x="168" y="236"/>
                  </a:cubicBezTo>
                  <a:cubicBezTo>
                    <a:pt x="209" y="236"/>
                    <a:pt x="209" y="236"/>
                    <a:pt x="209" y="236"/>
                  </a:cubicBezTo>
                  <a:lnTo>
                    <a:pt x="209" y="276"/>
                  </a:lnTo>
                  <a:close/>
                  <a:moveTo>
                    <a:pt x="210" y="135"/>
                  </a:moveTo>
                  <a:cubicBezTo>
                    <a:pt x="199" y="209"/>
                    <a:pt x="199" y="209"/>
                    <a:pt x="199" y="209"/>
                  </a:cubicBezTo>
                  <a:cubicBezTo>
                    <a:pt x="178" y="209"/>
                    <a:pt x="178" y="209"/>
                    <a:pt x="178" y="209"/>
                  </a:cubicBezTo>
                  <a:cubicBezTo>
                    <a:pt x="167" y="135"/>
                    <a:pt x="167" y="135"/>
                    <a:pt x="167" y="135"/>
                  </a:cubicBezTo>
                  <a:cubicBezTo>
                    <a:pt x="167" y="92"/>
                    <a:pt x="167" y="92"/>
                    <a:pt x="167" y="92"/>
                  </a:cubicBezTo>
                  <a:cubicBezTo>
                    <a:pt x="210" y="92"/>
                    <a:pt x="210" y="92"/>
                    <a:pt x="210" y="92"/>
                  </a:cubicBezTo>
                  <a:lnTo>
                    <a:pt x="210" y="135"/>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11" name="Group 110"/>
          <p:cNvGrpSpPr/>
          <p:nvPr/>
        </p:nvGrpSpPr>
        <p:grpSpPr>
          <a:xfrm>
            <a:off x="5719493" y="5254348"/>
            <a:ext cx="762000" cy="608059"/>
            <a:chOff x="9398000" y="5397500"/>
            <a:chExt cx="762000" cy="608059"/>
          </a:xfrm>
        </p:grpSpPr>
        <p:sp>
          <p:nvSpPr>
            <p:cNvPr id="112" name="Rectangle 111"/>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13" name="Group 112"/>
            <p:cNvGrpSpPr/>
            <p:nvPr/>
          </p:nvGrpSpPr>
          <p:grpSpPr>
            <a:xfrm>
              <a:off x="9398000" y="5397500"/>
              <a:ext cx="762000" cy="608059"/>
              <a:chOff x="9398000" y="5397500"/>
              <a:chExt cx="762000" cy="608059"/>
            </a:xfrm>
          </p:grpSpPr>
          <p:sp>
            <p:nvSpPr>
              <p:cNvPr id="114" name="Freeform 113"/>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5" name="Freeform 114"/>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6" name="Freeform 115"/>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17" name="Group 90"/>
          <p:cNvGrpSpPr>
            <a:grpSpLocks noChangeAspect="1"/>
          </p:cNvGrpSpPr>
          <p:nvPr/>
        </p:nvGrpSpPr>
        <p:grpSpPr bwMode="auto">
          <a:xfrm>
            <a:off x="2707308" y="4850337"/>
            <a:ext cx="1490199" cy="1371600"/>
            <a:chOff x="2369" y="777"/>
            <a:chExt cx="3091" cy="2845"/>
          </a:xfrm>
        </p:grpSpPr>
        <p:sp>
          <p:nvSpPr>
            <p:cNvPr id="118"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0" name="Group 119"/>
          <p:cNvGrpSpPr/>
          <p:nvPr/>
        </p:nvGrpSpPr>
        <p:grpSpPr>
          <a:xfrm>
            <a:off x="2943476" y="5222153"/>
            <a:ext cx="762000" cy="610777"/>
            <a:chOff x="6928840" y="5404312"/>
            <a:chExt cx="762000" cy="610777"/>
          </a:xfrm>
        </p:grpSpPr>
        <p:grpSp>
          <p:nvGrpSpPr>
            <p:cNvPr id="121" name="Group 120"/>
            <p:cNvGrpSpPr/>
            <p:nvPr/>
          </p:nvGrpSpPr>
          <p:grpSpPr>
            <a:xfrm flipH="1">
              <a:off x="6928840" y="5407030"/>
              <a:ext cx="762000" cy="608059"/>
              <a:chOff x="9398000" y="5397500"/>
              <a:chExt cx="762000" cy="608059"/>
            </a:xfrm>
          </p:grpSpPr>
          <p:sp>
            <p:nvSpPr>
              <p:cNvPr id="125" name="Rectangle 124"/>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26" name="Group 125"/>
              <p:cNvGrpSpPr/>
              <p:nvPr/>
            </p:nvGrpSpPr>
            <p:grpSpPr>
              <a:xfrm>
                <a:off x="9398000" y="5397500"/>
                <a:ext cx="762000" cy="608059"/>
                <a:chOff x="9398000" y="5397500"/>
                <a:chExt cx="762000" cy="608059"/>
              </a:xfrm>
            </p:grpSpPr>
            <p:sp>
              <p:nvSpPr>
                <p:cNvPr id="127" name="Freeform 126"/>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8" name="Freeform 127"/>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9" name="Freeform 128"/>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22" name="Rectangle 121"/>
            <p:cNvSpPr/>
            <p:nvPr/>
          </p:nvSpPr>
          <p:spPr bwMode="auto">
            <a:xfrm>
              <a:off x="6928840" y="5404312"/>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22"/>
            <p:cNvSpPr/>
            <p:nvPr/>
          </p:nvSpPr>
          <p:spPr bwMode="auto">
            <a:xfrm>
              <a:off x="6928840" y="561390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4" name="Rectangle 123"/>
            <p:cNvSpPr/>
            <p:nvPr/>
          </p:nvSpPr>
          <p:spPr bwMode="auto">
            <a:xfrm>
              <a:off x="6928840" y="5823458"/>
              <a:ext cx="762000" cy="190500"/>
            </a:xfrm>
            <a:prstGeom prst="rect">
              <a:avLst/>
            </a:prstGeom>
            <a:noFill/>
            <a:ln>
              <a:solidFill>
                <a:schemeClr val="accent5"/>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30"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446567"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1"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2558" y="6471941"/>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 name="TextBox 131"/>
          <p:cNvSpPr txBox="1"/>
          <p:nvPr/>
        </p:nvSpPr>
        <p:spPr>
          <a:xfrm>
            <a:off x="2920178" y="6262467"/>
            <a:ext cx="1064459"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Customer</a:t>
            </a:r>
          </a:p>
        </p:txBody>
      </p:sp>
      <p:sp>
        <p:nvSpPr>
          <p:cNvPr id="133" name="TextBox 132"/>
          <p:cNvSpPr txBox="1"/>
          <p:nvPr/>
        </p:nvSpPr>
        <p:spPr>
          <a:xfrm>
            <a:off x="5223320" y="6262467"/>
            <a:ext cx="1990161"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 Site 1</a:t>
            </a:r>
          </a:p>
        </p:txBody>
      </p:sp>
      <p:grpSp>
        <p:nvGrpSpPr>
          <p:cNvPr id="134" name="Group 133"/>
          <p:cNvGrpSpPr/>
          <p:nvPr/>
        </p:nvGrpSpPr>
        <p:grpSpPr>
          <a:xfrm>
            <a:off x="4261923" y="5333797"/>
            <a:ext cx="1183285" cy="740851"/>
            <a:chOff x="5801955" y="5333797"/>
            <a:chExt cx="1183285" cy="740851"/>
          </a:xfrm>
        </p:grpSpPr>
        <p:sp>
          <p:nvSpPr>
            <p:cNvPr id="135" name="Left Arrow 134"/>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6" name="Group 135"/>
            <p:cNvGrpSpPr/>
            <p:nvPr/>
          </p:nvGrpSpPr>
          <p:grpSpPr>
            <a:xfrm>
              <a:off x="5930135" y="5333797"/>
              <a:ext cx="550667" cy="439419"/>
              <a:chOff x="8624252" y="5419799"/>
              <a:chExt cx="550667" cy="439419"/>
            </a:xfrm>
          </p:grpSpPr>
          <p:sp>
            <p:nvSpPr>
              <p:cNvPr id="138" name="Rectangle 137"/>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39" name="Group 138"/>
              <p:cNvGrpSpPr/>
              <p:nvPr/>
            </p:nvGrpSpPr>
            <p:grpSpPr>
              <a:xfrm flipH="1">
                <a:off x="8624253" y="5419799"/>
                <a:ext cx="550666" cy="439419"/>
                <a:chOff x="9398000" y="5397500"/>
                <a:chExt cx="762000" cy="608059"/>
              </a:xfrm>
            </p:grpSpPr>
            <p:sp>
              <p:nvSpPr>
                <p:cNvPr id="140" name="Freeform 139"/>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1" name="Freeform 140"/>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2" name="Freeform 141"/>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37" name="TextBox 136"/>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grpSp>
        <p:nvGrpSpPr>
          <p:cNvPr id="143" name="Group 142"/>
          <p:cNvGrpSpPr/>
          <p:nvPr/>
        </p:nvGrpSpPr>
        <p:grpSpPr>
          <a:xfrm>
            <a:off x="4475730" y="3695703"/>
            <a:ext cx="755671" cy="583682"/>
            <a:chOff x="6113864" y="3543304"/>
            <a:chExt cx="755671" cy="583682"/>
          </a:xfrm>
        </p:grpSpPr>
        <p:sp>
          <p:nvSpPr>
            <p:cNvPr id="144" name="Freeform 24"/>
            <p:cNvSpPr>
              <a:spLocks noEditPoints="1"/>
            </p:cNvSpPr>
            <p:nvPr/>
          </p:nvSpPr>
          <p:spPr bwMode="black">
            <a:xfrm>
              <a:off x="6113864" y="3543304"/>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5" name="TextBox 144"/>
            <p:cNvSpPr txBox="1"/>
            <p:nvPr/>
          </p:nvSpPr>
          <p:spPr>
            <a:xfrm>
              <a:off x="6206239" y="3658392"/>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t>Fail</a:t>
              </a:r>
            </a:p>
          </p:txBody>
        </p:sp>
      </p:grpSp>
      <p:cxnSp>
        <p:nvCxnSpPr>
          <p:cNvPr id="146" name="Straight Arrow Connector 145"/>
          <p:cNvCxnSpPr/>
          <p:nvPr/>
        </p:nvCxnSpPr>
        <p:spPr>
          <a:xfrm>
            <a:off x="4213929" y="4438167"/>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7" name="Group 90"/>
          <p:cNvGrpSpPr>
            <a:grpSpLocks noChangeAspect="1"/>
          </p:cNvGrpSpPr>
          <p:nvPr/>
        </p:nvGrpSpPr>
        <p:grpSpPr bwMode="auto">
          <a:xfrm>
            <a:off x="8259142" y="4850337"/>
            <a:ext cx="1490198" cy="1371600"/>
            <a:chOff x="2369" y="777"/>
            <a:chExt cx="3091" cy="2845"/>
          </a:xfrm>
        </p:grpSpPr>
        <p:sp>
          <p:nvSpPr>
            <p:cNvPr id="148"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p:nvGrpSpPr>
        <p:grpSpPr>
          <a:xfrm>
            <a:off x="8259142" y="3940279"/>
            <a:ext cx="1498600" cy="827848"/>
            <a:chOff x="9139224" y="3865303"/>
            <a:chExt cx="1498600" cy="827848"/>
          </a:xfrm>
        </p:grpSpPr>
        <p:sp>
          <p:nvSpPr>
            <p:cNvPr id="151" name="Freeform 128"/>
            <p:cNvSpPr>
              <a:spLocks noChangeAspect="1"/>
            </p:cNvSpPr>
            <p:nvPr/>
          </p:nvSpPr>
          <p:spPr bwMode="black">
            <a:xfrm>
              <a:off x="9139224" y="3865303"/>
              <a:ext cx="1498600" cy="82784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2" name="Freeform 24"/>
            <p:cNvSpPr>
              <a:spLocks noEditPoints="1"/>
            </p:cNvSpPr>
            <p:nvPr/>
          </p:nvSpPr>
          <p:spPr bwMode="black">
            <a:xfrm>
              <a:off x="9510688" y="4066409"/>
              <a:ext cx="755671" cy="58368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chemeClr val="accent4">
                <a:lumMod val="75000"/>
              </a:schemeClr>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59" name="Group 158"/>
          <p:cNvGrpSpPr/>
          <p:nvPr/>
        </p:nvGrpSpPr>
        <p:grpSpPr>
          <a:xfrm>
            <a:off x="8505336" y="5254347"/>
            <a:ext cx="762000" cy="608059"/>
            <a:chOff x="9398000" y="5397500"/>
            <a:chExt cx="762000" cy="608059"/>
          </a:xfrm>
        </p:grpSpPr>
        <p:sp>
          <p:nvSpPr>
            <p:cNvPr id="160" name="Rectangle 159"/>
            <p:cNvSpPr/>
            <p:nvPr/>
          </p:nvSpPr>
          <p:spPr bwMode="auto">
            <a:xfrm>
              <a:off x="9398000" y="5397500"/>
              <a:ext cx="761999" cy="60805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61" name="Group 160"/>
            <p:cNvGrpSpPr/>
            <p:nvPr/>
          </p:nvGrpSpPr>
          <p:grpSpPr>
            <a:xfrm>
              <a:off x="9398000" y="5397500"/>
              <a:ext cx="762000" cy="608059"/>
              <a:chOff x="9398000" y="5397500"/>
              <a:chExt cx="762000" cy="608059"/>
            </a:xfrm>
          </p:grpSpPr>
          <p:sp>
            <p:nvSpPr>
              <p:cNvPr id="162" name="Freeform 161"/>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3" name="Freeform 162"/>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4" name="Freeform 163"/>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w="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pic>
        <p:nvPicPr>
          <p:cNvPr id="179"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8401" y="6471940"/>
            <a:ext cx="2011680" cy="289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1" name="TextBox 180"/>
          <p:cNvSpPr txBox="1"/>
          <p:nvPr/>
        </p:nvSpPr>
        <p:spPr>
          <a:xfrm>
            <a:off x="8009163" y="6262466"/>
            <a:ext cx="1990161"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Service Provider Site 2</a:t>
            </a:r>
          </a:p>
        </p:txBody>
      </p:sp>
      <p:grpSp>
        <p:nvGrpSpPr>
          <p:cNvPr id="182" name="Group 181"/>
          <p:cNvGrpSpPr/>
          <p:nvPr/>
        </p:nvGrpSpPr>
        <p:grpSpPr>
          <a:xfrm>
            <a:off x="7047766" y="5333796"/>
            <a:ext cx="1183285" cy="740851"/>
            <a:chOff x="5801955" y="5333797"/>
            <a:chExt cx="1183285" cy="740851"/>
          </a:xfrm>
        </p:grpSpPr>
        <p:sp>
          <p:nvSpPr>
            <p:cNvPr id="183" name="Left Arrow 182"/>
            <p:cNvSpPr/>
            <p:nvPr/>
          </p:nvSpPr>
          <p:spPr bwMode="auto">
            <a:xfrm rot="10800000">
              <a:off x="6523809" y="5412653"/>
              <a:ext cx="372363" cy="240158"/>
            </a:xfrm>
            <a:prstGeom prst="lef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4" name="Group 183"/>
            <p:cNvGrpSpPr/>
            <p:nvPr/>
          </p:nvGrpSpPr>
          <p:grpSpPr>
            <a:xfrm>
              <a:off x="5930135" y="5333797"/>
              <a:ext cx="550667" cy="439419"/>
              <a:chOff x="8624252" y="5419799"/>
              <a:chExt cx="550667" cy="439419"/>
            </a:xfrm>
          </p:grpSpPr>
          <p:sp>
            <p:nvSpPr>
              <p:cNvPr id="186" name="Rectangle 185"/>
              <p:cNvSpPr/>
              <p:nvPr/>
            </p:nvSpPr>
            <p:spPr bwMode="auto">
              <a:xfrm>
                <a:off x="8624252" y="5419799"/>
                <a:ext cx="550667" cy="439419"/>
              </a:xfrm>
              <a:prstGeom prst="rect">
                <a:avLst/>
              </a:prstGeom>
              <a:solidFill>
                <a:schemeClr val="bg2"/>
              </a:solidFill>
              <a:ln w="41275">
                <a:solidFill>
                  <a:schemeClr val="bg2"/>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87" name="Group 186"/>
              <p:cNvGrpSpPr/>
              <p:nvPr/>
            </p:nvGrpSpPr>
            <p:grpSpPr>
              <a:xfrm flipH="1">
                <a:off x="8624253" y="5419799"/>
                <a:ext cx="550666" cy="439419"/>
                <a:chOff x="9398000" y="5397500"/>
                <a:chExt cx="762000" cy="608059"/>
              </a:xfrm>
            </p:grpSpPr>
            <p:sp>
              <p:nvSpPr>
                <p:cNvPr id="188" name="Freeform 187"/>
                <p:cNvSpPr/>
                <p:nvPr/>
              </p:nvSpPr>
              <p:spPr bwMode="auto">
                <a:xfrm>
                  <a:off x="9398000" y="539750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89" name="Freeform 188"/>
                <p:cNvSpPr/>
                <p:nvPr/>
              </p:nvSpPr>
              <p:spPr bwMode="auto">
                <a:xfrm>
                  <a:off x="9398000" y="5606280"/>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90" name="Freeform 189"/>
                <p:cNvSpPr/>
                <p:nvPr/>
              </p:nvSpPr>
              <p:spPr bwMode="auto">
                <a:xfrm>
                  <a:off x="9398000" y="5815059"/>
                  <a:ext cx="762000" cy="190500"/>
                </a:xfrm>
                <a:custGeom>
                  <a:avLst/>
                  <a:gdLst>
                    <a:gd name="connsiteX0" fmla="*/ 217748 w 762000"/>
                    <a:gd name="connsiteY0" fmla="*/ 131033 h 190500"/>
                    <a:gd name="connsiteX1" fmla="*/ 204032 w 762000"/>
                    <a:gd name="connsiteY1" fmla="*/ 144749 h 190500"/>
                    <a:gd name="connsiteX2" fmla="*/ 217748 w 762000"/>
                    <a:gd name="connsiteY2" fmla="*/ 158465 h 190500"/>
                    <a:gd name="connsiteX3" fmla="*/ 231464 w 762000"/>
                    <a:gd name="connsiteY3" fmla="*/ 144749 h 190500"/>
                    <a:gd name="connsiteX4" fmla="*/ 217748 w 762000"/>
                    <a:gd name="connsiteY4" fmla="*/ 131033 h 190500"/>
                    <a:gd name="connsiteX5" fmla="*/ 254000 w 762000"/>
                    <a:gd name="connsiteY5" fmla="*/ 129794 h 190500"/>
                    <a:gd name="connsiteX6" fmla="*/ 254000 w 762000"/>
                    <a:gd name="connsiteY6" fmla="*/ 157226 h 190500"/>
                    <a:gd name="connsiteX7" fmla="*/ 355600 w 762000"/>
                    <a:gd name="connsiteY7" fmla="*/ 157226 h 190500"/>
                    <a:gd name="connsiteX8" fmla="*/ 355600 w 762000"/>
                    <a:gd name="connsiteY8" fmla="*/ 129794 h 190500"/>
                    <a:gd name="connsiteX9" fmla="*/ 38100 w 762000"/>
                    <a:gd name="connsiteY9" fmla="*/ 34544 h 190500"/>
                    <a:gd name="connsiteX10" fmla="*/ 38100 w 762000"/>
                    <a:gd name="connsiteY10" fmla="*/ 161544 h 190500"/>
                    <a:gd name="connsiteX11" fmla="*/ 114300 w 762000"/>
                    <a:gd name="connsiteY11" fmla="*/ 161544 h 190500"/>
                    <a:gd name="connsiteX12" fmla="*/ 114300 w 762000"/>
                    <a:gd name="connsiteY12" fmla="*/ 34544 h 190500"/>
                    <a:gd name="connsiteX13" fmla="*/ 0 w 762000"/>
                    <a:gd name="connsiteY13" fmla="*/ 0 h 190500"/>
                    <a:gd name="connsiteX14" fmla="*/ 762000 w 762000"/>
                    <a:gd name="connsiteY14" fmla="*/ 0 h 190500"/>
                    <a:gd name="connsiteX15" fmla="*/ 762000 w 762000"/>
                    <a:gd name="connsiteY15" fmla="*/ 190500 h 190500"/>
                    <a:gd name="connsiteX16" fmla="*/ 0 w 762000"/>
                    <a:gd name="connsiteY1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0" h="190500">
                      <a:moveTo>
                        <a:pt x="217748" y="131033"/>
                      </a:moveTo>
                      <a:cubicBezTo>
                        <a:pt x="210173" y="131033"/>
                        <a:pt x="204032" y="137174"/>
                        <a:pt x="204032" y="144749"/>
                      </a:cubicBezTo>
                      <a:cubicBezTo>
                        <a:pt x="204032" y="152324"/>
                        <a:pt x="210173" y="158465"/>
                        <a:pt x="217748" y="158465"/>
                      </a:cubicBezTo>
                      <a:cubicBezTo>
                        <a:pt x="225323" y="158465"/>
                        <a:pt x="231464" y="152324"/>
                        <a:pt x="231464" y="144749"/>
                      </a:cubicBezTo>
                      <a:cubicBezTo>
                        <a:pt x="231464" y="137174"/>
                        <a:pt x="225323" y="131033"/>
                        <a:pt x="217748" y="131033"/>
                      </a:cubicBezTo>
                      <a:close/>
                      <a:moveTo>
                        <a:pt x="254000" y="129794"/>
                      </a:moveTo>
                      <a:lnTo>
                        <a:pt x="254000" y="157226"/>
                      </a:lnTo>
                      <a:lnTo>
                        <a:pt x="355600" y="157226"/>
                      </a:lnTo>
                      <a:lnTo>
                        <a:pt x="355600" y="129794"/>
                      </a:lnTo>
                      <a:close/>
                      <a:moveTo>
                        <a:pt x="38100" y="34544"/>
                      </a:moveTo>
                      <a:lnTo>
                        <a:pt x="38100" y="161544"/>
                      </a:lnTo>
                      <a:lnTo>
                        <a:pt x="114300" y="161544"/>
                      </a:lnTo>
                      <a:lnTo>
                        <a:pt x="114300" y="34544"/>
                      </a:lnTo>
                      <a:close/>
                      <a:moveTo>
                        <a:pt x="0" y="0"/>
                      </a:moveTo>
                      <a:lnTo>
                        <a:pt x="762000" y="0"/>
                      </a:lnTo>
                      <a:lnTo>
                        <a:pt x="762000" y="190500"/>
                      </a:lnTo>
                      <a:lnTo>
                        <a:pt x="0" y="190500"/>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85" name="TextBox 184"/>
            <p:cNvSpPr txBox="1"/>
            <p:nvPr/>
          </p:nvSpPr>
          <p:spPr>
            <a:xfrm>
              <a:off x="5801955" y="5908449"/>
              <a:ext cx="1183285" cy="1661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p>
          </p:txBody>
        </p:sp>
      </p:grpSp>
      <p:cxnSp>
        <p:nvCxnSpPr>
          <p:cNvPr id="194" name="Straight Arrow Connector 193"/>
          <p:cNvCxnSpPr/>
          <p:nvPr/>
        </p:nvCxnSpPr>
        <p:spPr>
          <a:xfrm>
            <a:off x="6999772" y="4438166"/>
            <a:ext cx="1267390" cy="18509"/>
          </a:xfrm>
          <a:prstGeom prst="straightConnector1">
            <a:avLst/>
          </a:prstGeom>
          <a:ln w="41275">
            <a:solidFill>
              <a:schemeClr val="accent5"/>
            </a:solidFill>
            <a:prstDash val="solid"/>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735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76707" y="1572898"/>
            <a:ext cx="5790492" cy="4941405"/>
          </a:xfrm>
          <a:prstGeom prst="rect">
            <a:avLst/>
          </a:prstGeom>
          <a:solidFill>
            <a:srgbClr val="FDFD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auto">
          <a:xfrm>
            <a:off x="6338984" y="1572898"/>
            <a:ext cx="5790492" cy="4941405"/>
          </a:xfrm>
          <a:prstGeom prst="rect">
            <a:avLst/>
          </a:prstGeom>
          <a:solidFill>
            <a:srgbClr val="FDFDF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3" name="Title 1"/>
          <p:cNvSpPr txBox="1">
            <a:spLocks/>
          </p:cNvSpPr>
          <p:nvPr/>
        </p:nvSpPr>
        <p:spPr>
          <a:xfrm>
            <a:off x="256185" y="407087"/>
            <a:ext cx="11887100" cy="917444"/>
          </a:xfrm>
          <a:prstGeom prst="rect">
            <a:avLst/>
          </a:prstGeom>
        </p:spPr>
        <p:txBody>
          <a:bodyPr vert="horz" wrap="square" lIns="149217" tIns="93260" rIns="149217" bIns="93260" rtlCol="0" anchor="t">
            <a:noAutofit/>
          </a:bodyPr>
          <a:lstStyle>
            <a:lvl1pPr algn="l" defTabSz="914367" rtl="0" eaLnBrk="1" latinLnBrk="0" hangingPunct="1">
              <a:lnSpc>
                <a:spcPct val="90000"/>
              </a:lnSpc>
              <a:spcBef>
                <a:spcPct val="0"/>
              </a:spcBef>
              <a:buNone/>
              <a:defRPr lang="en-US" sz="5294"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5399" dirty="0">
                <a:solidFill>
                  <a:srgbClr val="289FD7"/>
                </a:solidFill>
              </a:rPr>
              <a:t>Recap: </a:t>
            </a:r>
            <a:r>
              <a:rPr lang="en-US" sz="5399" dirty="0">
                <a:solidFill>
                  <a:srgbClr val="222A35"/>
                </a:solidFill>
              </a:rPr>
              <a:t>Windows Server 2012 R2 Hyper-V</a:t>
            </a:r>
          </a:p>
        </p:txBody>
      </p:sp>
      <p:sp>
        <p:nvSpPr>
          <p:cNvPr id="4" name="Text Placeholder 2"/>
          <p:cNvSpPr txBox="1">
            <a:spLocks/>
          </p:cNvSpPr>
          <p:nvPr/>
        </p:nvSpPr>
        <p:spPr>
          <a:xfrm>
            <a:off x="548493" y="1729296"/>
            <a:ext cx="5485622" cy="4331014"/>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spcAft>
                <a:spcPts val="612"/>
              </a:spcAft>
            </a:pPr>
            <a:r>
              <a:rPr lang="en-US" sz="1600" dirty="0">
                <a:solidFill>
                  <a:srgbClr val="222A35"/>
                </a:solidFill>
                <a:latin typeface="+mn-lt"/>
              </a:rPr>
              <a:t>High performance live migration (Compression/RDMA)</a:t>
            </a:r>
          </a:p>
          <a:p>
            <a:pPr>
              <a:spcAft>
                <a:spcPts val="612"/>
              </a:spcAft>
            </a:pPr>
            <a:r>
              <a:rPr lang="en-US" sz="1600" dirty="0">
                <a:solidFill>
                  <a:srgbClr val="222A35"/>
                </a:solidFill>
                <a:latin typeface="+mn-lt"/>
              </a:rPr>
              <a:t>Zero downtime upgrades</a:t>
            </a:r>
          </a:p>
          <a:p>
            <a:pPr>
              <a:spcAft>
                <a:spcPts val="612"/>
              </a:spcAft>
            </a:pPr>
            <a:r>
              <a:rPr lang="en-US" sz="1600" dirty="0">
                <a:solidFill>
                  <a:srgbClr val="222A35"/>
                </a:solidFill>
                <a:latin typeface="+mn-lt"/>
                <a:ea typeface="Segoe UI"/>
                <a:cs typeface="Segoe UI"/>
              </a:rPr>
              <a:t>Automatic VM </a:t>
            </a:r>
            <a:r>
              <a:rPr lang="en-US" sz="1600" dirty="0">
                <a:solidFill>
                  <a:srgbClr val="222A35"/>
                </a:solidFill>
                <a:latin typeface="+mn-lt"/>
              </a:rPr>
              <a:t>Activation</a:t>
            </a:r>
          </a:p>
          <a:p>
            <a:pPr>
              <a:spcAft>
                <a:spcPts val="612"/>
              </a:spcAft>
            </a:pPr>
            <a:r>
              <a:rPr lang="en-US" sz="1600" dirty="0">
                <a:solidFill>
                  <a:srgbClr val="222A35"/>
                </a:solidFill>
                <a:latin typeface="+mn-lt"/>
              </a:rPr>
              <a:t>Live VM export</a:t>
            </a:r>
          </a:p>
          <a:p>
            <a:pPr>
              <a:spcAft>
                <a:spcPts val="612"/>
              </a:spcAft>
            </a:pPr>
            <a:r>
              <a:rPr lang="en-US" sz="1600" dirty="0">
                <a:solidFill>
                  <a:srgbClr val="222A35"/>
                </a:solidFill>
                <a:latin typeface="+mn-lt"/>
              </a:rPr>
              <a:t>App consistent guest backup</a:t>
            </a:r>
          </a:p>
          <a:p>
            <a:pPr>
              <a:spcAft>
                <a:spcPts val="612"/>
              </a:spcAft>
            </a:pPr>
            <a:r>
              <a:rPr lang="en-US" sz="1600" dirty="0">
                <a:solidFill>
                  <a:srgbClr val="222A35"/>
                </a:solidFill>
                <a:latin typeface="+mn-lt"/>
              </a:rPr>
              <a:t>Enhanced VMConnect</a:t>
            </a:r>
          </a:p>
          <a:p>
            <a:pPr>
              <a:spcAft>
                <a:spcPts val="612"/>
              </a:spcAft>
            </a:pPr>
            <a:r>
              <a:rPr lang="en-US" sz="1600" dirty="0">
                <a:solidFill>
                  <a:srgbClr val="222A35"/>
                </a:solidFill>
                <a:latin typeface="+mn-lt"/>
              </a:rPr>
              <a:t>Dynamic memory host balancing</a:t>
            </a:r>
          </a:p>
          <a:p>
            <a:pPr>
              <a:spcAft>
                <a:spcPts val="612"/>
              </a:spcAft>
            </a:pPr>
            <a:r>
              <a:rPr lang="en-US" sz="1600" dirty="0">
                <a:solidFill>
                  <a:srgbClr val="222A35"/>
                </a:solidFill>
                <a:latin typeface="+mn-lt"/>
              </a:rPr>
              <a:t>First class Linux support – Dynamic memory, file system consistent host based backup</a:t>
            </a:r>
          </a:p>
          <a:p>
            <a:pPr>
              <a:spcAft>
                <a:spcPts val="612"/>
              </a:spcAft>
            </a:pPr>
            <a:r>
              <a:rPr lang="en-US" sz="1600" dirty="0">
                <a:solidFill>
                  <a:srgbClr val="222A35"/>
                </a:solidFill>
                <a:latin typeface="+mn-lt"/>
              </a:rPr>
              <a:t>RemoteFX over WAN</a:t>
            </a:r>
          </a:p>
          <a:p>
            <a:pPr>
              <a:spcAft>
                <a:spcPts val="612"/>
              </a:spcAft>
            </a:pPr>
            <a:r>
              <a:rPr lang="en-US" sz="1600" dirty="0">
                <a:solidFill>
                  <a:srgbClr val="222A35"/>
                </a:solidFill>
                <a:latin typeface="+mn-lt"/>
              </a:rPr>
              <a:t>Generation 2 Virtual Machines</a:t>
            </a:r>
          </a:p>
          <a:p>
            <a:pPr>
              <a:spcAft>
                <a:spcPts val="612"/>
              </a:spcAft>
            </a:pPr>
            <a:r>
              <a:rPr lang="en-US" sz="1600" dirty="0">
                <a:solidFill>
                  <a:srgbClr val="222A35"/>
                </a:solidFill>
                <a:latin typeface="+mn-lt"/>
              </a:rPr>
              <a:t>Secure boot in a VM</a:t>
            </a:r>
          </a:p>
        </p:txBody>
      </p:sp>
      <p:sp>
        <p:nvSpPr>
          <p:cNvPr id="5" name="Text Placeholder 3"/>
          <p:cNvSpPr txBox="1">
            <a:spLocks/>
          </p:cNvSpPr>
          <p:nvPr/>
        </p:nvSpPr>
        <p:spPr>
          <a:xfrm>
            <a:off x="6492043" y="1729296"/>
            <a:ext cx="5485622" cy="4331014"/>
          </a:xfrm>
          <a:prstGeom prst="rect">
            <a:avLst/>
          </a:prstGeom>
        </p:spPr>
        <p:txBody>
          <a:bodyPr vert="horz" wrap="square" lIns="149217" tIns="93260" rIns="149217" bIns="93260" rtlCol="0">
            <a:spAutoFit/>
          </a:bodyPr>
          <a:lst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spcAft>
                <a:spcPts val="612"/>
              </a:spcAft>
            </a:pPr>
            <a:r>
              <a:rPr lang="en-US" sz="1600" dirty="0">
                <a:solidFill>
                  <a:srgbClr val="222A35"/>
                </a:solidFill>
                <a:latin typeface="+mn-lt"/>
              </a:rPr>
              <a:t>High performance auto tiered storage with spaces</a:t>
            </a:r>
          </a:p>
          <a:p>
            <a:pPr>
              <a:spcAft>
                <a:spcPts val="612"/>
              </a:spcAft>
            </a:pPr>
            <a:r>
              <a:rPr lang="en-US" sz="1600" dirty="0">
                <a:solidFill>
                  <a:srgbClr val="222A35"/>
                </a:solidFill>
                <a:latin typeface="+mn-lt"/>
              </a:rPr>
              <a:t>Write back cache with spaces</a:t>
            </a:r>
          </a:p>
          <a:p>
            <a:pPr>
              <a:spcAft>
                <a:spcPts val="612"/>
              </a:spcAft>
            </a:pPr>
            <a:r>
              <a:rPr lang="en-US" sz="1600" dirty="0">
                <a:solidFill>
                  <a:srgbClr val="222A35"/>
                </a:solidFill>
                <a:latin typeface="+mn-lt"/>
              </a:rPr>
              <a:t>Storage QoS</a:t>
            </a:r>
          </a:p>
          <a:p>
            <a:pPr>
              <a:spcAft>
                <a:spcPts val="612"/>
              </a:spcAft>
            </a:pPr>
            <a:r>
              <a:rPr lang="en-US" sz="1600" dirty="0">
                <a:solidFill>
                  <a:srgbClr val="222A35"/>
                </a:solidFill>
                <a:latin typeface="+mn-lt"/>
              </a:rPr>
              <a:t>Shared VHDX for guest clustering</a:t>
            </a:r>
          </a:p>
          <a:p>
            <a:pPr>
              <a:spcAft>
                <a:spcPts val="612"/>
              </a:spcAft>
            </a:pPr>
            <a:r>
              <a:rPr lang="en-US" sz="1600" dirty="0">
                <a:solidFill>
                  <a:srgbClr val="222A35"/>
                </a:solidFill>
                <a:latin typeface="+mn-lt"/>
              </a:rPr>
              <a:t>VHDX online resize</a:t>
            </a:r>
          </a:p>
          <a:p>
            <a:pPr>
              <a:spcAft>
                <a:spcPts val="612"/>
              </a:spcAft>
            </a:pPr>
            <a:r>
              <a:rPr lang="en-US" sz="1600" dirty="0">
                <a:solidFill>
                  <a:srgbClr val="222A35"/>
                </a:solidFill>
                <a:latin typeface="+mn-lt"/>
              </a:rPr>
              <a:t>Storage deduplication with live VMs for VDI</a:t>
            </a:r>
          </a:p>
          <a:p>
            <a:pPr>
              <a:spcAft>
                <a:spcPts val="612"/>
              </a:spcAft>
            </a:pPr>
            <a:r>
              <a:rPr lang="en-US" sz="1600" dirty="0">
                <a:solidFill>
                  <a:srgbClr val="222A35"/>
                </a:solidFill>
                <a:latin typeface="+mn-lt"/>
              </a:rPr>
              <a:t>Hyper-V Recovery Manager (Microsoft Azure Site recovery)</a:t>
            </a:r>
          </a:p>
          <a:p>
            <a:pPr>
              <a:spcAft>
                <a:spcPts val="612"/>
              </a:spcAft>
            </a:pPr>
            <a:r>
              <a:rPr lang="en-US" sz="1600" dirty="0">
                <a:solidFill>
                  <a:srgbClr val="222A35"/>
                </a:solidFill>
                <a:latin typeface="+mn-lt"/>
              </a:rPr>
              <a:t>Azure Backup</a:t>
            </a:r>
          </a:p>
          <a:p>
            <a:pPr>
              <a:spcAft>
                <a:spcPts val="612"/>
              </a:spcAft>
            </a:pPr>
            <a:r>
              <a:rPr lang="en-US" sz="1600" dirty="0">
                <a:solidFill>
                  <a:srgbClr val="222A35"/>
                </a:solidFill>
                <a:latin typeface="+mn-lt"/>
              </a:rPr>
              <a:t>Inbox multi-tenant site-to-site VPN gateway for physical &amp; virtual networks</a:t>
            </a:r>
          </a:p>
          <a:p>
            <a:pPr>
              <a:spcAft>
                <a:spcPts val="612"/>
              </a:spcAft>
            </a:pPr>
            <a:r>
              <a:rPr lang="en-US" sz="1600" dirty="0">
                <a:solidFill>
                  <a:srgbClr val="222A35"/>
                </a:solidFill>
                <a:latin typeface="+mn-lt"/>
                <a:ea typeface="Segoe UI"/>
                <a:cs typeface="Segoe UI"/>
              </a:rPr>
              <a:t>Protected VM Networks/Virtual RSS</a:t>
            </a:r>
          </a:p>
          <a:p>
            <a:pPr>
              <a:spcAft>
                <a:spcPts val="612"/>
              </a:spcAft>
            </a:pPr>
            <a:r>
              <a:rPr lang="en-US" sz="1600" dirty="0">
                <a:solidFill>
                  <a:srgbClr val="222A35"/>
                </a:solidFill>
                <a:latin typeface="+mn-lt"/>
              </a:rPr>
              <a:t>Enhanced LBFO performance with NIC teaming</a:t>
            </a:r>
          </a:p>
        </p:txBody>
      </p:sp>
    </p:spTree>
    <p:extLst>
      <p:ext uri="{BB962C8B-B14F-4D97-AF65-F5344CB8AC3E}">
        <p14:creationId xmlns:p14="http://schemas.microsoft.com/office/powerpoint/2010/main" val="3973039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Left-Right Arrow 71"/>
          <p:cNvSpPr/>
          <p:nvPr/>
        </p:nvSpPr>
        <p:spPr bwMode="auto">
          <a:xfrm>
            <a:off x="8089967" y="5262241"/>
            <a:ext cx="1466244" cy="240158"/>
          </a:xfrm>
          <a:prstGeom prst="lef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2" name="Straight Arrow Connector 81"/>
          <p:cNvCxnSpPr/>
          <p:nvPr/>
        </p:nvCxnSpPr>
        <p:spPr>
          <a:xfrm flipH="1">
            <a:off x="7083024" y="2860845"/>
            <a:ext cx="516004" cy="1097280"/>
          </a:xfrm>
          <a:prstGeom prst="straightConnector1">
            <a:avLst/>
          </a:prstGeom>
          <a:ln w="41275">
            <a:solidFill>
              <a:schemeClr val="accent5"/>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37" name="Group 90"/>
          <p:cNvGrpSpPr>
            <a:grpSpLocks noChangeAspect="1"/>
          </p:cNvGrpSpPr>
          <p:nvPr/>
        </p:nvGrpSpPr>
        <p:grpSpPr bwMode="auto">
          <a:xfrm>
            <a:off x="9832453" y="4747238"/>
            <a:ext cx="1598001" cy="1470823"/>
            <a:chOff x="2369" y="777"/>
            <a:chExt cx="3091" cy="2845"/>
          </a:xfrm>
        </p:grpSpPr>
        <p:sp>
          <p:nvSpPr>
            <p:cNvPr id="139"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 name="Title 6"/>
          <p:cNvSpPr>
            <a:spLocks noGrp="1"/>
          </p:cNvSpPr>
          <p:nvPr>
            <p:ph type="title"/>
          </p:nvPr>
        </p:nvSpPr>
        <p:spPr>
          <a:xfrm>
            <a:off x="277029" y="292086"/>
            <a:ext cx="11370961" cy="1431384"/>
          </a:xfrm>
        </p:spPr>
        <p:txBody>
          <a:bodyPr/>
          <a:lstStyle/>
          <a:p>
            <a:r>
              <a:rPr lang="en-US" sz="4488" dirty="0" smtClean="0"/>
              <a:t>Protection </a:t>
            </a:r>
            <a:r>
              <a:rPr lang="en-US" sz="4488" dirty="0"/>
              <a:t>and recovery </a:t>
            </a:r>
            <a:br>
              <a:rPr lang="en-US" sz="4488" dirty="0"/>
            </a:br>
            <a:r>
              <a:rPr lang="en-US" sz="4488" dirty="0"/>
              <a:t>of assets across datacenters</a:t>
            </a:r>
          </a:p>
        </p:txBody>
      </p:sp>
      <p:sp>
        <p:nvSpPr>
          <p:cNvPr id="76" name="Rectangle 75"/>
          <p:cNvSpPr/>
          <p:nvPr/>
        </p:nvSpPr>
        <p:spPr>
          <a:xfrm>
            <a:off x="372770" y="2153432"/>
            <a:ext cx="4980733" cy="3860976"/>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480" tIns="149183" rIns="0" bIns="186480" numCol="1" rtlCol="0" anchor="t" anchorCtr="0" compatLnSpc="1">
            <a:prstTxWarp prst="textNoShape">
              <a:avLst/>
            </a:prstTxWarp>
          </a:bodyPr>
          <a:lstStyle/>
          <a:p>
            <a:pPr indent="-466298" defTabSz="950841" fontAlgn="base">
              <a:lnSpc>
                <a:spcPct val="90000"/>
              </a:lnSpc>
              <a:spcBef>
                <a:spcPts val="1224"/>
              </a:spcBef>
              <a:spcAft>
                <a:spcPct val="0"/>
              </a:spcAft>
            </a:pPr>
            <a:r>
              <a:rPr lang="en-US" sz="2400" dirty="0" smtClean="0">
                <a:gradFill>
                  <a:gsLst>
                    <a:gs pos="2917">
                      <a:srgbClr val="FFFFFF"/>
                    </a:gs>
                    <a:gs pos="30000">
                      <a:srgbClr val="FFFFFF"/>
                    </a:gs>
                  </a:gsLst>
                  <a:lin ang="5400000" scaled="0"/>
                </a:gradFill>
                <a:latin typeface="+mj-lt"/>
              </a:rPr>
              <a:t>VM replication with Hyper-V Replica</a:t>
            </a:r>
          </a:p>
          <a:p>
            <a:pPr indent="-466298" defTabSz="950841" fontAlgn="base">
              <a:lnSpc>
                <a:spcPct val="90000"/>
              </a:lnSpc>
              <a:spcBef>
                <a:spcPts val="1224"/>
              </a:spcBef>
              <a:spcAft>
                <a:spcPct val="0"/>
              </a:spcAft>
            </a:pPr>
            <a:r>
              <a:rPr lang="en-US" dirty="0" smtClean="0">
                <a:gradFill>
                  <a:gsLst>
                    <a:gs pos="2917">
                      <a:srgbClr val="FFFFFF"/>
                    </a:gs>
                    <a:gs pos="30000">
                      <a:srgbClr val="FFFFFF"/>
                    </a:gs>
                  </a:gsLst>
                  <a:lin ang="5400000" scaled="0"/>
                </a:gradFill>
                <a:latin typeface="+mj-lt"/>
              </a:rPr>
              <a:t>New</a:t>
            </a:r>
            <a:r>
              <a:rPr lang="en-US" dirty="0">
                <a:gradFill>
                  <a:gsLst>
                    <a:gs pos="2917">
                      <a:srgbClr val="FFFFFF"/>
                    </a:gs>
                    <a:gs pos="30000">
                      <a:srgbClr val="FFFFFF"/>
                    </a:gs>
                  </a:gsLst>
                  <a:lin ang="5400000" scaled="0"/>
                </a:gradFill>
                <a:latin typeface="+mj-lt"/>
              </a:rPr>
              <a:t>: Configurable syncs down to 30 seconds</a:t>
            </a:r>
          </a:p>
          <a:p>
            <a:pPr marL="0" lvl="1">
              <a:lnSpc>
                <a:spcPct val="120000"/>
              </a:lnSpc>
            </a:pPr>
            <a:r>
              <a:rPr lang="en-US" dirty="0">
                <a:gradFill>
                  <a:gsLst>
                    <a:gs pos="2917">
                      <a:srgbClr val="FFFFFF"/>
                    </a:gs>
                    <a:gs pos="30000">
                      <a:srgbClr val="FFFFFF"/>
                    </a:gs>
                  </a:gsLst>
                  <a:lin ang="5400000" scaled="0"/>
                </a:gradFill>
                <a:latin typeface="+mj-lt"/>
              </a:rPr>
              <a:t>New: </a:t>
            </a:r>
            <a:r>
              <a:rPr lang="en-US" dirty="0" smtClean="0">
                <a:gradFill>
                  <a:gsLst>
                    <a:gs pos="2917">
                      <a:srgbClr val="FFFFFF"/>
                    </a:gs>
                    <a:gs pos="30000">
                      <a:srgbClr val="FFFFFF"/>
                    </a:gs>
                  </a:gsLst>
                  <a:lin ang="5400000" scaled="0"/>
                </a:gradFill>
                <a:latin typeface="+mj-lt"/>
              </a:rPr>
              <a:t>Extended Replication Support</a:t>
            </a:r>
            <a:endParaRPr lang="en-US" dirty="0">
              <a:gradFill>
                <a:gsLst>
                  <a:gs pos="2917">
                    <a:srgbClr val="FFFFFF"/>
                  </a:gs>
                  <a:gs pos="30000">
                    <a:srgbClr val="FFFFFF"/>
                  </a:gs>
                </a:gsLst>
                <a:lin ang="5400000" scaled="0"/>
              </a:gradFill>
              <a:latin typeface="+mj-lt"/>
            </a:endParaRPr>
          </a:p>
          <a:p>
            <a:pPr marL="0" lvl="1">
              <a:lnSpc>
                <a:spcPct val="120000"/>
              </a:lnSpc>
            </a:pPr>
            <a:r>
              <a:rPr lang="en-US" dirty="0" smtClean="0">
                <a:gradFill>
                  <a:gsLst>
                    <a:gs pos="2917">
                      <a:srgbClr val="FFFFFF"/>
                    </a:gs>
                    <a:gs pos="30000">
                      <a:srgbClr val="FFFFFF"/>
                    </a:gs>
                  </a:gsLst>
                  <a:lin ang="5400000" scaled="0"/>
                </a:gradFill>
                <a:latin typeface="+mj-lt"/>
              </a:rPr>
              <a:t>Seamless </a:t>
            </a:r>
            <a:r>
              <a:rPr lang="en-US" dirty="0">
                <a:gradFill>
                  <a:gsLst>
                    <a:gs pos="2917">
                      <a:srgbClr val="FFFFFF"/>
                    </a:gs>
                    <a:gs pos="30000">
                      <a:srgbClr val="FFFFFF"/>
                    </a:gs>
                  </a:gsLst>
                  <a:lin ang="5400000" scaled="0"/>
                </a:gradFill>
                <a:latin typeface="+mj-lt"/>
              </a:rPr>
              <a:t>integration with Hyper-V and </a:t>
            </a:r>
            <a:r>
              <a:rPr lang="en-US" dirty="0" smtClean="0">
                <a:gradFill>
                  <a:gsLst>
                    <a:gs pos="2917">
                      <a:srgbClr val="FFFFFF"/>
                    </a:gs>
                    <a:gs pos="30000">
                      <a:srgbClr val="FFFFFF"/>
                    </a:gs>
                  </a:gsLst>
                  <a:lin ang="5400000" scaled="0"/>
                </a:gradFill>
                <a:latin typeface="+mj-lt"/>
              </a:rPr>
              <a:t>clustering</a:t>
            </a:r>
            <a:endParaRPr lang="en-IN" dirty="0">
              <a:gradFill>
                <a:gsLst>
                  <a:gs pos="2917">
                    <a:srgbClr val="FFFFFF"/>
                  </a:gs>
                  <a:gs pos="30000">
                    <a:srgbClr val="FFFFFF"/>
                  </a:gs>
                </a:gsLst>
                <a:lin ang="5400000" scaled="0"/>
              </a:gradFill>
              <a:latin typeface="+mj-lt"/>
            </a:endParaRPr>
          </a:p>
          <a:p>
            <a:pPr indent="-466298" defTabSz="950841" fontAlgn="base">
              <a:lnSpc>
                <a:spcPct val="90000"/>
              </a:lnSpc>
              <a:spcBef>
                <a:spcPts val="1224"/>
              </a:spcBef>
              <a:spcAft>
                <a:spcPct val="0"/>
              </a:spcAft>
            </a:pPr>
            <a:endParaRPr lang="en-US" sz="2400" dirty="0">
              <a:gradFill>
                <a:gsLst>
                  <a:gs pos="2917">
                    <a:srgbClr val="FFFFFF"/>
                  </a:gs>
                  <a:gs pos="30000">
                    <a:srgbClr val="FFFFFF"/>
                  </a:gs>
                </a:gsLst>
                <a:lin ang="5400000" scaled="0"/>
              </a:gradFill>
              <a:latin typeface="+mj-lt"/>
            </a:endParaRPr>
          </a:p>
          <a:p>
            <a:pPr indent="-466298" defTabSz="950841" fontAlgn="base">
              <a:lnSpc>
                <a:spcPct val="90000"/>
              </a:lnSpc>
              <a:spcBef>
                <a:spcPts val="1224"/>
              </a:spcBef>
              <a:spcAft>
                <a:spcPct val="0"/>
              </a:spcAft>
            </a:pPr>
            <a:r>
              <a:rPr lang="en-US" sz="2400" dirty="0" smtClean="0">
                <a:gradFill>
                  <a:gsLst>
                    <a:gs pos="2917">
                      <a:srgbClr val="FFFFFF"/>
                    </a:gs>
                    <a:gs pos="30000">
                      <a:srgbClr val="FFFFFF"/>
                    </a:gs>
                  </a:gsLst>
                  <a:lin ang="5400000" scaled="0"/>
                </a:gradFill>
                <a:latin typeface="+mj-lt"/>
              </a:rPr>
              <a:t>Recovery orchestration</a:t>
            </a:r>
            <a:r>
              <a:rPr lang="en-US" sz="2400" dirty="0">
                <a:gradFill>
                  <a:gsLst>
                    <a:gs pos="2917">
                      <a:srgbClr val="FFFFFF"/>
                    </a:gs>
                    <a:gs pos="30000">
                      <a:srgbClr val="FFFFFF"/>
                    </a:gs>
                  </a:gsLst>
                  <a:lin ang="5400000" scaled="0"/>
                </a:gradFill>
                <a:latin typeface="+mj-lt"/>
              </a:rPr>
              <a:t/>
            </a:r>
            <a:br>
              <a:rPr lang="en-US" sz="2400" dirty="0">
                <a:gradFill>
                  <a:gsLst>
                    <a:gs pos="2917">
                      <a:srgbClr val="FFFFFF"/>
                    </a:gs>
                    <a:gs pos="30000">
                      <a:srgbClr val="FFFFFF"/>
                    </a:gs>
                  </a:gsLst>
                  <a:lin ang="5400000" scaled="0"/>
                </a:gradFill>
                <a:latin typeface="+mj-lt"/>
              </a:rPr>
            </a:br>
            <a:r>
              <a:rPr lang="en-US" sz="2400" dirty="0">
                <a:gradFill>
                  <a:gsLst>
                    <a:gs pos="2917">
                      <a:srgbClr val="FFFFFF"/>
                    </a:gs>
                    <a:gs pos="30000">
                      <a:srgbClr val="FFFFFF"/>
                    </a:gs>
                  </a:gsLst>
                  <a:lin ang="5400000" scaled="0"/>
                </a:gradFill>
                <a:latin typeface="+mj-lt"/>
              </a:rPr>
              <a:t>with Windows Azure Hyper-V </a:t>
            </a:r>
            <a:br>
              <a:rPr lang="en-US" sz="2400" dirty="0">
                <a:gradFill>
                  <a:gsLst>
                    <a:gs pos="2917">
                      <a:srgbClr val="FFFFFF"/>
                    </a:gs>
                    <a:gs pos="30000">
                      <a:srgbClr val="FFFFFF"/>
                    </a:gs>
                  </a:gsLst>
                  <a:lin ang="5400000" scaled="0"/>
                </a:gradFill>
                <a:latin typeface="+mj-lt"/>
              </a:rPr>
            </a:br>
            <a:r>
              <a:rPr lang="en-US" sz="2400" dirty="0">
                <a:gradFill>
                  <a:gsLst>
                    <a:gs pos="2917">
                      <a:srgbClr val="FFFFFF"/>
                    </a:gs>
                    <a:gs pos="30000">
                      <a:srgbClr val="FFFFFF"/>
                    </a:gs>
                  </a:gsLst>
                  <a:lin ang="5400000" scaled="0"/>
                </a:gradFill>
                <a:latin typeface="+mj-lt"/>
              </a:rPr>
              <a:t>Recovery Manager</a:t>
            </a:r>
          </a:p>
          <a:p>
            <a:pPr defTabSz="950841" fontAlgn="base">
              <a:lnSpc>
                <a:spcPct val="90000"/>
              </a:lnSpc>
              <a:spcBef>
                <a:spcPts val="1224"/>
              </a:spcBef>
              <a:spcAft>
                <a:spcPct val="0"/>
              </a:spcAft>
            </a:pPr>
            <a:r>
              <a:rPr lang="en-US" dirty="0">
                <a:gradFill>
                  <a:gsLst>
                    <a:gs pos="2917">
                      <a:srgbClr val="FFFFFF"/>
                    </a:gs>
                    <a:gs pos="30000">
                      <a:srgbClr val="FFFFFF"/>
                    </a:gs>
                  </a:gsLst>
                  <a:lin ang="5400000" scaled="0"/>
                </a:gradFill>
                <a:latin typeface="+mj-lt"/>
              </a:rPr>
              <a:t>At-scale disaster recovery with Windows </a:t>
            </a:r>
            <a:br>
              <a:rPr lang="en-US" dirty="0">
                <a:gradFill>
                  <a:gsLst>
                    <a:gs pos="2917">
                      <a:srgbClr val="FFFFFF"/>
                    </a:gs>
                    <a:gs pos="30000">
                      <a:srgbClr val="FFFFFF"/>
                    </a:gs>
                  </a:gsLst>
                  <a:lin ang="5400000" scaled="0"/>
                </a:gradFill>
                <a:latin typeface="+mj-lt"/>
              </a:rPr>
            </a:br>
            <a:r>
              <a:rPr lang="en-US" dirty="0">
                <a:gradFill>
                  <a:gsLst>
                    <a:gs pos="2917">
                      <a:srgbClr val="FFFFFF"/>
                    </a:gs>
                    <a:gs pos="30000">
                      <a:srgbClr val="FFFFFF"/>
                    </a:gs>
                  </a:gsLst>
                  <a:lin ang="5400000" scaled="0"/>
                </a:gradFill>
                <a:latin typeface="+mj-lt"/>
              </a:rPr>
              <a:t>Azure-enabled process automation </a:t>
            </a:r>
          </a:p>
        </p:txBody>
      </p:sp>
      <p:grpSp>
        <p:nvGrpSpPr>
          <p:cNvPr id="4" name="Group 3"/>
          <p:cNvGrpSpPr/>
          <p:nvPr/>
        </p:nvGrpSpPr>
        <p:grpSpPr>
          <a:xfrm>
            <a:off x="7125050" y="1135558"/>
            <a:ext cx="3431327" cy="1711550"/>
            <a:chOff x="7608985" y="-562013"/>
            <a:chExt cx="3431327" cy="1895513"/>
          </a:xfrm>
        </p:grpSpPr>
        <p:sp>
          <p:nvSpPr>
            <p:cNvPr id="5" name="Freeform 128"/>
            <p:cNvSpPr>
              <a:spLocks noChangeAspect="1"/>
            </p:cNvSpPr>
            <p:nvPr/>
          </p:nvSpPr>
          <p:spPr bwMode="black">
            <a:xfrm>
              <a:off x="7608985" y="-562013"/>
              <a:ext cx="3431327" cy="189551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44450">
              <a:solidFill>
                <a:schemeClr val="accent5"/>
              </a:solid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 name="TextBox 2"/>
            <p:cNvSpPr txBox="1"/>
            <p:nvPr/>
          </p:nvSpPr>
          <p:spPr>
            <a:xfrm>
              <a:off x="7676954" y="292072"/>
              <a:ext cx="3363358" cy="794064"/>
            </a:xfrm>
            <a:prstGeom prst="rect">
              <a:avLst/>
            </a:prstGeom>
            <a:noFill/>
          </p:spPr>
          <p:txBody>
            <a:bodyPr wrap="none" lIns="182880" tIns="146304" rIns="182880" bIns="146304" rtlCol="0">
              <a:spAutoFit/>
            </a:bodyPr>
            <a:lstStyle/>
            <a:p>
              <a:pPr algn="ctr">
                <a:lnSpc>
                  <a:spcPct val="90000"/>
                </a:lnSpc>
                <a:spcAft>
                  <a:spcPts val="600"/>
                </a:spcAft>
              </a:pPr>
              <a:r>
                <a:rPr lang="en-US" b="1" dirty="0" smtClean="0">
                  <a:gradFill>
                    <a:gsLst>
                      <a:gs pos="2917">
                        <a:schemeClr val="bg2"/>
                      </a:gs>
                      <a:gs pos="30000">
                        <a:schemeClr val="bg2"/>
                      </a:gs>
                    </a:gsLst>
                    <a:lin ang="5400000" scaled="0"/>
                  </a:gradFill>
                </a:rPr>
                <a:t>Windows Azure </a:t>
              </a:r>
              <a:br>
                <a:rPr lang="en-US" b="1" dirty="0" smtClean="0">
                  <a:gradFill>
                    <a:gsLst>
                      <a:gs pos="2917">
                        <a:schemeClr val="bg2"/>
                      </a:gs>
                      <a:gs pos="30000">
                        <a:schemeClr val="bg2"/>
                      </a:gs>
                    </a:gsLst>
                    <a:lin ang="5400000" scaled="0"/>
                  </a:gradFill>
                </a:rPr>
              </a:br>
              <a:r>
                <a:rPr lang="en-US" b="1" dirty="0" smtClean="0">
                  <a:gradFill>
                    <a:gsLst>
                      <a:gs pos="2917">
                        <a:schemeClr val="bg2"/>
                      </a:gs>
                      <a:gs pos="30000">
                        <a:schemeClr val="bg2"/>
                      </a:gs>
                    </a:gsLst>
                    <a:lin ang="5400000" scaled="0"/>
                  </a:gradFill>
                </a:rPr>
                <a:t>Hyper-V Recovery Manager</a:t>
              </a:r>
            </a:p>
          </p:txBody>
        </p:sp>
      </p:grpSp>
      <p:grpSp>
        <p:nvGrpSpPr>
          <p:cNvPr id="68" name="Group 90"/>
          <p:cNvGrpSpPr>
            <a:grpSpLocks noChangeAspect="1"/>
          </p:cNvGrpSpPr>
          <p:nvPr/>
        </p:nvGrpSpPr>
        <p:grpSpPr bwMode="auto">
          <a:xfrm>
            <a:off x="6352322" y="4817362"/>
            <a:ext cx="1461404" cy="1345097"/>
            <a:chOff x="2369" y="777"/>
            <a:chExt cx="3091" cy="2845"/>
          </a:xfrm>
        </p:grpSpPr>
        <p:sp>
          <p:nvSpPr>
            <p:cNvPr id="69" name="Freeform 91"/>
            <p:cNvSpPr>
              <a:spLocks noEditPoints="1"/>
            </p:cNvSpPr>
            <p:nvPr/>
          </p:nvSpPr>
          <p:spPr bwMode="auto">
            <a:xfrm>
              <a:off x="2488" y="881"/>
              <a:ext cx="2853" cy="2635"/>
            </a:xfrm>
            <a:custGeom>
              <a:avLst/>
              <a:gdLst>
                <a:gd name="T0" fmla="*/ 990 w 1205"/>
                <a:gd name="T1" fmla="*/ 298 h 1113"/>
                <a:gd name="T2" fmla="*/ 827 w 1205"/>
                <a:gd name="T3" fmla="*/ 197 h 1113"/>
                <a:gd name="T4" fmla="*/ 559 w 1205"/>
                <a:gd name="T5" fmla="*/ 157 h 1113"/>
                <a:gd name="T6" fmla="*/ 322 w 1205"/>
                <a:gd name="T7" fmla="*/ 10 h 1113"/>
                <a:gd name="T8" fmla="*/ 368 w 1205"/>
                <a:gd name="T9" fmla="*/ 1112 h 1113"/>
                <a:gd name="T10" fmla="*/ 685 w 1205"/>
                <a:gd name="T11" fmla="*/ 948 h 1113"/>
                <a:gd name="T12" fmla="*/ 933 w 1205"/>
                <a:gd name="T13" fmla="*/ 820 h 1113"/>
                <a:gd name="T14" fmla="*/ 1111 w 1205"/>
                <a:gd name="T15" fmla="*/ 704 h 1113"/>
                <a:gd name="T16" fmla="*/ 339 w 1205"/>
                <a:gd name="T17" fmla="*/ 254 h 1113"/>
                <a:gd name="T18" fmla="*/ 31 w 1205"/>
                <a:gd name="T19" fmla="*/ 254 h 1113"/>
                <a:gd name="T20" fmla="*/ 339 w 1205"/>
                <a:gd name="T21" fmla="*/ 224 h 1113"/>
                <a:gd name="T22" fmla="*/ 28 w 1205"/>
                <a:gd name="T23" fmla="*/ 675 h 1113"/>
                <a:gd name="T24" fmla="*/ 339 w 1205"/>
                <a:gd name="T25" fmla="*/ 656 h 1113"/>
                <a:gd name="T26" fmla="*/ 339 w 1205"/>
                <a:gd name="T27" fmla="*/ 656 h 1113"/>
                <a:gd name="T28" fmla="*/ 340 w 1205"/>
                <a:gd name="T29" fmla="*/ 472 h 1113"/>
                <a:gd name="T30" fmla="*/ 28 w 1205"/>
                <a:gd name="T31" fmla="*/ 378 h 1113"/>
                <a:gd name="T32" fmla="*/ 340 w 1205"/>
                <a:gd name="T33" fmla="*/ 115 h 1113"/>
                <a:gd name="T34" fmla="*/ 343 w 1205"/>
                <a:gd name="T35" fmla="*/ 75 h 1113"/>
                <a:gd name="T36" fmla="*/ 664 w 1205"/>
                <a:gd name="T37" fmla="*/ 241 h 1113"/>
                <a:gd name="T38" fmla="*/ 665 w 1205"/>
                <a:gd name="T39" fmla="*/ 350 h 1113"/>
                <a:gd name="T40" fmla="*/ 555 w 1205"/>
                <a:gd name="T41" fmla="*/ 480 h 1113"/>
                <a:gd name="T42" fmla="*/ 555 w 1205"/>
                <a:gd name="T43" fmla="*/ 535 h 1113"/>
                <a:gd name="T44" fmla="*/ 663 w 1205"/>
                <a:gd name="T45" fmla="*/ 615 h 1113"/>
                <a:gd name="T46" fmla="*/ 552 w 1205"/>
                <a:gd name="T47" fmla="*/ 900 h 1113"/>
                <a:gd name="T48" fmla="*/ 667 w 1205"/>
                <a:gd name="T49" fmla="*/ 455 h 1113"/>
                <a:gd name="T50" fmla="*/ 667 w 1205"/>
                <a:gd name="T51" fmla="*/ 455 h 1113"/>
                <a:gd name="T52" fmla="*/ 667 w 1205"/>
                <a:gd name="T53" fmla="*/ 163 h 1113"/>
                <a:gd name="T54" fmla="*/ 867 w 1205"/>
                <a:gd name="T55" fmla="*/ 291 h 1113"/>
                <a:gd name="T56" fmla="*/ 823 w 1205"/>
                <a:gd name="T57" fmla="*/ 371 h 1113"/>
                <a:gd name="T58" fmla="*/ 823 w 1205"/>
                <a:gd name="T59" fmla="*/ 413 h 1113"/>
                <a:gd name="T60" fmla="*/ 823 w 1205"/>
                <a:gd name="T61" fmla="*/ 430 h 1113"/>
                <a:gd name="T62" fmla="*/ 867 w 1205"/>
                <a:gd name="T63" fmla="*/ 308 h 1113"/>
                <a:gd name="T64" fmla="*/ 823 w 1205"/>
                <a:gd name="T65" fmla="*/ 818 h 1113"/>
                <a:gd name="T66" fmla="*/ 867 w 1205"/>
                <a:gd name="T67" fmla="*/ 592 h 1113"/>
                <a:gd name="T68" fmla="*/ 867 w 1205"/>
                <a:gd name="T69" fmla="*/ 592 h 1113"/>
                <a:gd name="T70" fmla="*/ 867 w 1205"/>
                <a:gd name="T71" fmla="*/ 489 h 1113"/>
                <a:gd name="T72" fmla="*/ 1018 w 1205"/>
                <a:gd name="T73" fmla="*/ 432 h 1113"/>
                <a:gd name="T74" fmla="*/ 986 w 1205"/>
                <a:gd name="T75" fmla="*/ 747 h 1113"/>
                <a:gd name="T76" fmla="*/ 1019 w 1205"/>
                <a:gd name="T77" fmla="*/ 572 h 1113"/>
                <a:gd name="T78" fmla="*/ 1019 w 1205"/>
                <a:gd name="T79" fmla="*/ 572 h 1113"/>
                <a:gd name="T80" fmla="*/ 1019 w 1205"/>
                <a:gd name="T81" fmla="*/ 493 h 1113"/>
                <a:gd name="T82" fmla="*/ 987 w 1205"/>
                <a:gd name="T83" fmla="*/ 445 h 1113"/>
                <a:gd name="T84" fmla="*/ 991 w 1205"/>
                <a:gd name="T85" fmla="*/ 387 h 1113"/>
                <a:gd name="T86" fmla="*/ 1019 w 1205"/>
                <a:gd name="T87" fmla="*/ 339 h 1113"/>
                <a:gd name="T88" fmla="*/ 1019 w 1205"/>
                <a:gd name="T89" fmla="*/ 339 h 1113"/>
                <a:gd name="T90" fmla="*/ 1111 w 1205"/>
                <a:gd name="T91" fmla="*/ 380 h 1113"/>
                <a:gd name="T92" fmla="*/ 1131 w 1205"/>
                <a:gd name="T93" fmla="*/ 413 h 1113"/>
                <a:gd name="T94" fmla="*/ 1131 w 1205"/>
                <a:gd name="T95" fmla="*/ 423 h 1113"/>
                <a:gd name="T96" fmla="*/ 1111 w 1205"/>
                <a:gd name="T97" fmla="*/ 462 h 1113"/>
                <a:gd name="T98" fmla="*/ 1111 w 1205"/>
                <a:gd name="T99" fmla="*/ 462 h 1113"/>
                <a:gd name="T100" fmla="*/ 1111 w 1205"/>
                <a:gd name="T101" fmla="*/ 522 h 1113"/>
                <a:gd name="T102" fmla="*/ 1130 w 1205"/>
                <a:gd name="T103" fmla="*/ 558 h 1113"/>
                <a:gd name="T104" fmla="*/ 1109 w 1205"/>
                <a:gd name="T105" fmla="*/ 695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5" h="1113">
                  <a:moveTo>
                    <a:pt x="1205" y="364"/>
                  </a:moveTo>
                  <a:cubicBezTo>
                    <a:pt x="1175" y="357"/>
                    <a:pt x="1152" y="332"/>
                    <a:pt x="1113" y="344"/>
                  </a:cubicBezTo>
                  <a:cubicBezTo>
                    <a:pt x="1111" y="338"/>
                    <a:pt x="1118" y="324"/>
                    <a:pt x="1109" y="325"/>
                  </a:cubicBezTo>
                  <a:cubicBezTo>
                    <a:pt x="1074" y="310"/>
                    <a:pt x="1038" y="280"/>
                    <a:pt x="990" y="298"/>
                  </a:cubicBezTo>
                  <a:cubicBezTo>
                    <a:pt x="989" y="289"/>
                    <a:pt x="991" y="276"/>
                    <a:pt x="988" y="270"/>
                  </a:cubicBezTo>
                  <a:cubicBezTo>
                    <a:pt x="953" y="256"/>
                    <a:pt x="919" y="241"/>
                    <a:pt x="885" y="227"/>
                  </a:cubicBezTo>
                  <a:cubicBezTo>
                    <a:pt x="867" y="231"/>
                    <a:pt x="847" y="233"/>
                    <a:pt x="827" y="236"/>
                  </a:cubicBezTo>
                  <a:cubicBezTo>
                    <a:pt x="827" y="223"/>
                    <a:pt x="827" y="210"/>
                    <a:pt x="827" y="197"/>
                  </a:cubicBezTo>
                  <a:cubicBezTo>
                    <a:pt x="803" y="185"/>
                    <a:pt x="782" y="177"/>
                    <a:pt x="756" y="168"/>
                  </a:cubicBezTo>
                  <a:cubicBezTo>
                    <a:pt x="735" y="158"/>
                    <a:pt x="711" y="140"/>
                    <a:pt x="687" y="138"/>
                  </a:cubicBezTo>
                  <a:cubicBezTo>
                    <a:pt x="668" y="137"/>
                    <a:pt x="643" y="145"/>
                    <a:pt x="623" y="149"/>
                  </a:cubicBezTo>
                  <a:cubicBezTo>
                    <a:pt x="601" y="152"/>
                    <a:pt x="579" y="157"/>
                    <a:pt x="559" y="157"/>
                  </a:cubicBezTo>
                  <a:cubicBezTo>
                    <a:pt x="559" y="132"/>
                    <a:pt x="559" y="106"/>
                    <a:pt x="559" y="81"/>
                  </a:cubicBezTo>
                  <a:cubicBezTo>
                    <a:pt x="531" y="67"/>
                    <a:pt x="498" y="56"/>
                    <a:pt x="465" y="42"/>
                  </a:cubicBezTo>
                  <a:cubicBezTo>
                    <a:pt x="433" y="28"/>
                    <a:pt x="400" y="7"/>
                    <a:pt x="368" y="1"/>
                  </a:cubicBezTo>
                  <a:cubicBezTo>
                    <a:pt x="356" y="0"/>
                    <a:pt x="336" y="8"/>
                    <a:pt x="322" y="10"/>
                  </a:cubicBezTo>
                  <a:cubicBezTo>
                    <a:pt x="212" y="28"/>
                    <a:pt x="109" y="44"/>
                    <a:pt x="5" y="63"/>
                  </a:cubicBezTo>
                  <a:cubicBezTo>
                    <a:pt x="3" y="387"/>
                    <a:pt x="5" y="716"/>
                    <a:pt x="0" y="1040"/>
                  </a:cubicBezTo>
                  <a:cubicBezTo>
                    <a:pt x="103" y="1063"/>
                    <a:pt x="216" y="1084"/>
                    <a:pt x="320" y="1103"/>
                  </a:cubicBezTo>
                  <a:cubicBezTo>
                    <a:pt x="337" y="1107"/>
                    <a:pt x="355" y="1113"/>
                    <a:pt x="368" y="1112"/>
                  </a:cubicBezTo>
                  <a:cubicBezTo>
                    <a:pt x="382" y="1110"/>
                    <a:pt x="399" y="1097"/>
                    <a:pt x="415" y="1089"/>
                  </a:cubicBezTo>
                  <a:cubicBezTo>
                    <a:pt x="464" y="1064"/>
                    <a:pt x="508" y="1044"/>
                    <a:pt x="552" y="1019"/>
                  </a:cubicBezTo>
                  <a:cubicBezTo>
                    <a:pt x="555" y="988"/>
                    <a:pt x="550" y="952"/>
                    <a:pt x="555" y="923"/>
                  </a:cubicBezTo>
                  <a:cubicBezTo>
                    <a:pt x="599" y="930"/>
                    <a:pt x="642" y="939"/>
                    <a:pt x="685" y="948"/>
                  </a:cubicBezTo>
                  <a:cubicBezTo>
                    <a:pt x="728" y="924"/>
                    <a:pt x="773" y="902"/>
                    <a:pt x="819" y="882"/>
                  </a:cubicBezTo>
                  <a:cubicBezTo>
                    <a:pt x="822" y="867"/>
                    <a:pt x="819" y="848"/>
                    <a:pt x="824" y="835"/>
                  </a:cubicBezTo>
                  <a:cubicBezTo>
                    <a:pt x="847" y="835"/>
                    <a:pt x="864" y="848"/>
                    <a:pt x="883" y="845"/>
                  </a:cubicBezTo>
                  <a:cubicBezTo>
                    <a:pt x="899" y="843"/>
                    <a:pt x="917" y="828"/>
                    <a:pt x="933" y="820"/>
                  </a:cubicBezTo>
                  <a:cubicBezTo>
                    <a:pt x="951" y="810"/>
                    <a:pt x="969" y="804"/>
                    <a:pt x="985" y="795"/>
                  </a:cubicBezTo>
                  <a:cubicBezTo>
                    <a:pt x="986" y="784"/>
                    <a:pt x="982" y="769"/>
                    <a:pt x="988" y="761"/>
                  </a:cubicBezTo>
                  <a:cubicBezTo>
                    <a:pt x="1040" y="782"/>
                    <a:pt x="1071" y="742"/>
                    <a:pt x="1109" y="730"/>
                  </a:cubicBezTo>
                  <a:cubicBezTo>
                    <a:pt x="1110" y="722"/>
                    <a:pt x="1107" y="709"/>
                    <a:pt x="1111" y="704"/>
                  </a:cubicBezTo>
                  <a:cubicBezTo>
                    <a:pt x="1152" y="719"/>
                    <a:pt x="1172" y="688"/>
                    <a:pt x="1203" y="679"/>
                  </a:cubicBezTo>
                  <a:cubicBezTo>
                    <a:pt x="1202" y="572"/>
                    <a:pt x="1205" y="470"/>
                    <a:pt x="1205" y="364"/>
                  </a:cubicBezTo>
                  <a:close/>
                  <a:moveTo>
                    <a:pt x="29" y="279"/>
                  </a:moveTo>
                  <a:cubicBezTo>
                    <a:pt x="134" y="271"/>
                    <a:pt x="235" y="261"/>
                    <a:pt x="339" y="254"/>
                  </a:cubicBezTo>
                  <a:cubicBezTo>
                    <a:pt x="339" y="279"/>
                    <a:pt x="339" y="305"/>
                    <a:pt x="339" y="332"/>
                  </a:cubicBezTo>
                  <a:cubicBezTo>
                    <a:pt x="239" y="339"/>
                    <a:pt x="132" y="345"/>
                    <a:pt x="27" y="350"/>
                  </a:cubicBezTo>
                  <a:cubicBezTo>
                    <a:pt x="27" y="326"/>
                    <a:pt x="27" y="293"/>
                    <a:pt x="29" y="279"/>
                  </a:cubicBezTo>
                  <a:close/>
                  <a:moveTo>
                    <a:pt x="31" y="254"/>
                  </a:moveTo>
                  <a:cubicBezTo>
                    <a:pt x="31" y="238"/>
                    <a:pt x="31" y="197"/>
                    <a:pt x="31" y="182"/>
                  </a:cubicBezTo>
                  <a:cubicBezTo>
                    <a:pt x="131" y="169"/>
                    <a:pt x="235" y="158"/>
                    <a:pt x="337" y="145"/>
                  </a:cubicBezTo>
                  <a:cubicBezTo>
                    <a:pt x="344" y="149"/>
                    <a:pt x="339" y="169"/>
                    <a:pt x="339" y="182"/>
                  </a:cubicBezTo>
                  <a:cubicBezTo>
                    <a:pt x="339" y="197"/>
                    <a:pt x="339" y="211"/>
                    <a:pt x="339" y="224"/>
                  </a:cubicBezTo>
                  <a:cubicBezTo>
                    <a:pt x="235" y="233"/>
                    <a:pt x="131" y="243"/>
                    <a:pt x="31" y="254"/>
                  </a:cubicBezTo>
                  <a:close/>
                  <a:moveTo>
                    <a:pt x="337" y="1078"/>
                  </a:moveTo>
                  <a:cubicBezTo>
                    <a:pt x="233" y="1060"/>
                    <a:pt x="132" y="1039"/>
                    <a:pt x="26" y="1021"/>
                  </a:cubicBezTo>
                  <a:cubicBezTo>
                    <a:pt x="27" y="907"/>
                    <a:pt x="29" y="793"/>
                    <a:pt x="28" y="675"/>
                  </a:cubicBezTo>
                  <a:cubicBezTo>
                    <a:pt x="28" y="673"/>
                    <a:pt x="28" y="669"/>
                    <a:pt x="30" y="669"/>
                  </a:cubicBezTo>
                  <a:cubicBezTo>
                    <a:pt x="134" y="674"/>
                    <a:pt x="234" y="681"/>
                    <a:pt x="338" y="686"/>
                  </a:cubicBezTo>
                  <a:cubicBezTo>
                    <a:pt x="339" y="818"/>
                    <a:pt x="335" y="945"/>
                    <a:pt x="337" y="1078"/>
                  </a:cubicBezTo>
                  <a:close/>
                  <a:moveTo>
                    <a:pt x="339" y="656"/>
                  </a:moveTo>
                  <a:cubicBezTo>
                    <a:pt x="235" y="653"/>
                    <a:pt x="131" y="648"/>
                    <a:pt x="27" y="642"/>
                  </a:cubicBezTo>
                  <a:cubicBezTo>
                    <a:pt x="27" y="618"/>
                    <a:pt x="27" y="594"/>
                    <a:pt x="27" y="570"/>
                  </a:cubicBezTo>
                  <a:cubicBezTo>
                    <a:pt x="131" y="575"/>
                    <a:pt x="235" y="574"/>
                    <a:pt x="339" y="579"/>
                  </a:cubicBezTo>
                  <a:cubicBezTo>
                    <a:pt x="339" y="605"/>
                    <a:pt x="339" y="630"/>
                    <a:pt x="339" y="656"/>
                  </a:cubicBezTo>
                  <a:close/>
                  <a:moveTo>
                    <a:pt x="338" y="549"/>
                  </a:moveTo>
                  <a:cubicBezTo>
                    <a:pt x="235" y="547"/>
                    <a:pt x="131" y="547"/>
                    <a:pt x="27" y="545"/>
                  </a:cubicBezTo>
                  <a:cubicBezTo>
                    <a:pt x="27" y="522"/>
                    <a:pt x="27" y="498"/>
                    <a:pt x="27" y="474"/>
                  </a:cubicBezTo>
                  <a:cubicBezTo>
                    <a:pt x="131" y="475"/>
                    <a:pt x="240" y="468"/>
                    <a:pt x="340" y="472"/>
                  </a:cubicBezTo>
                  <a:cubicBezTo>
                    <a:pt x="337" y="495"/>
                    <a:pt x="339" y="523"/>
                    <a:pt x="338" y="549"/>
                  </a:cubicBezTo>
                  <a:close/>
                  <a:moveTo>
                    <a:pt x="340" y="440"/>
                  </a:moveTo>
                  <a:cubicBezTo>
                    <a:pt x="239" y="444"/>
                    <a:pt x="132" y="444"/>
                    <a:pt x="30" y="449"/>
                  </a:cubicBezTo>
                  <a:cubicBezTo>
                    <a:pt x="26" y="429"/>
                    <a:pt x="29" y="400"/>
                    <a:pt x="28" y="378"/>
                  </a:cubicBezTo>
                  <a:cubicBezTo>
                    <a:pt x="129" y="372"/>
                    <a:pt x="241" y="365"/>
                    <a:pt x="338" y="362"/>
                  </a:cubicBezTo>
                  <a:cubicBezTo>
                    <a:pt x="344" y="384"/>
                    <a:pt x="339" y="415"/>
                    <a:pt x="340" y="440"/>
                  </a:cubicBezTo>
                  <a:close/>
                  <a:moveTo>
                    <a:pt x="343" y="75"/>
                  </a:moveTo>
                  <a:cubicBezTo>
                    <a:pt x="343" y="90"/>
                    <a:pt x="341" y="103"/>
                    <a:pt x="340" y="115"/>
                  </a:cubicBezTo>
                  <a:cubicBezTo>
                    <a:pt x="238" y="128"/>
                    <a:pt x="134" y="142"/>
                    <a:pt x="30" y="154"/>
                  </a:cubicBezTo>
                  <a:cubicBezTo>
                    <a:pt x="29" y="141"/>
                    <a:pt x="31" y="109"/>
                    <a:pt x="30" y="83"/>
                  </a:cubicBezTo>
                  <a:cubicBezTo>
                    <a:pt x="134" y="68"/>
                    <a:pt x="237" y="52"/>
                    <a:pt x="338" y="35"/>
                  </a:cubicBezTo>
                  <a:cubicBezTo>
                    <a:pt x="346" y="42"/>
                    <a:pt x="344" y="60"/>
                    <a:pt x="343" y="75"/>
                  </a:cubicBezTo>
                  <a:close/>
                  <a:moveTo>
                    <a:pt x="666" y="300"/>
                  </a:moveTo>
                  <a:cubicBezTo>
                    <a:pt x="629" y="301"/>
                    <a:pt x="589" y="309"/>
                    <a:pt x="557" y="308"/>
                  </a:cubicBezTo>
                  <a:cubicBezTo>
                    <a:pt x="557" y="289"/>
                    <a:pt x="557" y="270"/>
                    <a:pt x="559" y="254"/>
                  </a:cubicBezTo>
                  <a:cubicBezTo>
                    <a:pt x="595" y="251"/>
                    <a:pt x="630" y="246"/>
                    <a:pt x="664" y="241"/>
                  </a:cubicBezTo>
                  <a:cubicBezTo>
                    <a:pt x="668" y="256"/>
                    <a:pt x="665" y="280"/>
                    <a:pt x="666" y="300"/>
                  </a:cubicBezTo>
                  <a:close/>
                  <a:moveTo>
                    <a:pt x="555" y="332"/>
                  </a:moveTo>
                  <a:cubicBezTo>
                    <a:pt x="591" y="325"/>
                    <a:pt x="627" y="325"/>
                    <a:pt x="661" y="321"/>
                  </a:cubicBezTo>
                  <a:cubicBezTo>
                    <a:pt x="669" y="325"/>
                    <a:pt x="665" y="339"/>
                    <a:pt x="665" y="350"/>
                  </a:cubicBezTo>
                  <a:cubicBezTo>
                    <a:pt x="665" y="361"/>
                    <a:pt x="666" y="373"/>
                    <a:pt x="663" y="380"/>
                  </a:cubicBezTo>
                  <a:cubicBezTo>
                    <a:pt x="625" y="379"/>
                    <a:pt x="595" y="385"/>
                    <a:pt x="555" y="384"/>
                  </a:cubicBezTo>
                  <a:cubicBezTo>
                    <a:pt x="555" y="367"/>
                    <a:pt x="555" y="349"/>
                    <a:pt x="555" y="332"/>
                  </a:cubicBezTo>
                  <a:close/>
                  <a:moveTo>
                    <a:pt x="555" y="480"/>
                  </a:moveTo>
                  <a:cubicBezTo>
                    <a:pt x="591" y="479"/>
                    <a:pt x="628" y="482"/>
                    <a:pt x="658" y="478"/>
                  </a:cubicBezTo>
                  <a:cubicBezTo>
                    <a:pt x="666" y="481"/>
                    <a:pt x="663" y="496"/>
                    <a:pt x="663" y="505"/>
                  </a:cubicBezTo>
                  <a:cubicBezTo>
                    <a:pt x="663" y="516"/>
                    <a:pt x="663" y="528"/>
                    <a:pt x="663" y="537"/>
                  </a:cubicBezTo>
                  <a:cubicBezTo>
                    <a:pt x="627" y="538"/>
                    <a:pt x="595" y="533"/>
                    <a:pt x="555" y="535"/>
                  </a:cubicBezTo>
                  <a:cubicBezTo>
                    <a:pt x="555" y="516"/>
                    <a:pt x="555" y="499"/>
                    <a:pt x="555" y="480"/>
                  </a:cubicBezTo>
                  <a:close/>
                  <a:moveTo>
                    <a:pt x="556" y="556"/>
                  </a:moveTo>
                  <a:cubicBezTo>
                    <a:pt x="595" y="555"/>
                    <a:pt x="627" y="559"/>
                    <a:pt x="663" y="558"/>
                  </a:cubicBezTo>
                  <a:cubicBezTo>
                    <a:pt x="663" y="577"/>
                    <a:pt x="663" y="595"/>
                    <a:pt x="663" y="615"/>
                  </a:cubicBezTo>
                  <a:cubicBezTo>
                    <a:pt x="627" y="614"/>
                    <a:pt x="588" y="614"/>
                    <a:pt x="554" y="608"/>
                  </a:cubicBezTo>
                  <a:cubicBezTo>
                    <a:pt x="554" y="590"/>
                    <a:pt x="554" y="571"/>
                    <a:pt x="556" y="556"/>
                  </a:cubicBezTo>
                  <a:close/>
                  <a:moveTo>
                    <a:pt x="662" y="921"/>
                  </a:moveTo>
                  <a:cubicBezTo>
                    <a:pt x="625" y="915"/>
                    <a:pt x="586" y="910"/>
                    <a:pt x="552" y="900"/>
                  </a:cubicBezTo>
                  <a:cubicBezTo>
                    <a:pt x="558" y="815"/>
                    <a:pt x="551" y="716"/>
                    <a:pt x="557" y="631"/>
                  </a:cubicBezTo>
                  <a:cubicBezTo>
                    <a:pt x="594" y="632"/>
                    <a:pt x="630" y="634"/>
                    <a:pt x="664" y="638"/>
                  </a:cubicBezTo>
                  <a:cubicBezTo>
                    <a:pt x="665" y="734"/>
                    <a:pt x="664" y="827"/>
                    <a:pt x="662" y="921"/>
                  </a:cubicBezTo>
                  <a:close/>
                  <a:moveTo>
                    <a:pt x="667" y="455"/>
                  </a:moveTo>
                  <a:cubicBezTo>
                    <a:pt x="635" y="461"/>
                    <a:pt x="595" y="458"/>
                    <a:pt x="555" y="460"/>
                  </a:cubicBezTo>
                  <a:cubicBezTo>
                    <a:pt x="555" y="442"/>
                    <a:pt x="555" y="425"/>
                    <a:pt x="555" y="407"/>
                  </a:cubicBezTo>
                  <a:cubicBezTo>
                    <a:pt x="591" y="404"/>
                    <a:pt x="635" y="398"/>
                    <a:pt x="667" y="403"/>
                  </a:cubicBezTo>
                  <a:cubicBezTo>
                    <a:pt x="667" y="420"/>
                    <a:pt x="667" y="438"/>
                    <a:pt x="667" y="455"/>
                  </a:cubicBezTo>
                  <a:close/>
                  <a:moveTo>
                    <a:pt x="667" y="220"/>
                  </a:moveTo>
                  <a:cubicBezTo>
                    <a:pt x="631" y="226"/>
                    <a:pt x="595" y="228"/>
                    <a:pt x="562" y="234"/>
                  </a:cubicBezTo>
                  <a:cubicBezTo>
                    <a:pt x="556" y="220"/>
                    <a:pt x="561" y="196"/>
                    <a:pt x="559" y="177"/>
                  </a:cubicBezTo>
                  <a:cubicBezTo>
                    <a:pt x="598" y="175"/>
                    <a:pt x="627" y="165"/>
                    <a:pt x="667" y="163"/>
                  </a:cubicBezTo>
                  <a:cubicBezTo>
                    <a:pt x="667" y="182"/>
                    <a:pt x="667" y="202"/>
                    <a:pt x="667" y="220"/>
                  </a:cubicBezTo>
                  <a:close/>
                  <a:moveTo>
                    <a:pt x="826" y="254"/>
                  </a:moveTo>
                  <a:cubicBezTo>
                    <a:pt x="839" y="251"/>
                    <a:pt x="855" y="249"/>
                    <a:pt x="867" y="247"/>
                  </a:cubicBezTo>
                  <a:cubicBezTo>
                    <a:pt x="867" y="262"/>
                    <a:pt x="867" y="277"/>
                    <a:pt x="867" y="291"/>
                  </a:cubicBezTo>
                  <a:cubicBezTo>
                    <a:pt x="851" y="291"/>
                    <a:pt x="841" y="296"/>
                    <a:pt x="826" y="296"/>
                  </a:cubicBezTo>
                  <a:cubicBezTo>
                    <a:pt x="819" y="284"/>
                    <a:pt x="827" y="268"/>
                    <a:pt x="826" y="254"/>
                  </a:cubicBezTo>
                  <a:close/>
                  <a:moveTo>
                    <a:pt x="823" y="413"/>
                  </a:moveTo>
                  <a:cubicBezTo>
                    <a:pt x="823" y="399"/>
                    <a:pt x="823" y="385"/>
                    <a:pt x="823" y="371"/>
                  </a:cubicBezTo>
                  <a:cubicBezTo>
                    <a:pt x="835" y="370"/>
                    <a:pt x="852" y="370"/>
                    <a:pt x="862" y="367"/>
                  </a:cubicBezTo>
                  <a:cubicBezTo>
                    <a:pt x="866" y="367"/>
                    <a:pt x="867" y="368"/>
                    <a:pt x="867" y="369"/>
                  </a:cubicBezTo>
                  <a:cubicBezTo>
                    <a:pt x="867" y="383"/>
                    <a:pt x="867" y="397"/>
                    <a:pt x="867" y="411"/>
                  </a:cubicBezTo>
                  <a:cubicBezTo>
                    <a:pt x="855" y="411"/>
                    <a:pt x="839" y="414"/>
                    <a:pt x="823" y="413"/>
                  </a:cubicBezTo>
                  <a:close/>
                  <a:moveTo>
                    <a:pt x="867" y="428"/>
                  </a:moveTo>
                  <a:cubicBezTo>
                    <a:pt x="867" y="442"/>
                    <a:pt x="867" y="457"/>
                    <a:pt x="867" y="473"/>
                  </a:cubicBezTo>
                  <a:cubicBezTo>
                    <a:pt x="855" y="473"/>
                    <a:pt x="839" y="473"/>
                    <a:pt x="823" y="473"/>
                  </a:cubicBezTo>
                  <a:cubicBezTo>
                    <a:pt x="823" y="457"/>
                    <a:pt x="823" y="444"/>
                    <a:pt x="823" y="430"/>
                  </a:cubicBezTo>
                  <a:cubicBezTo>
                    <a:pt x="839" y="431"/>
                    <a:pt x="851" y="428"/>
                    <a:pt x="867" y="428"/>
                  </a:cubicBezTo>
                  <a:close/>
                  <a:moveTo>
                    <a:pt x="823" y="355"/>
                  </a:moveTo>
                  <a:cubicBezTo>
                    <a:pt x="823" y="341"/>
                    <a:pt x="823" y="327"/>
                    <a:pt x="823" y="314"/>
                  </a:cubicBezTo>
                  <a:cubicBezTo>
                    <a:pt x="835" y="310"/>
                    <a:pt x="851" y="309"/>
                    <a:pt x="867" y="308"/>
                  </a:cubicBezTo>
                  <a:cubicBezTo>
                    <a:pt x="867" y="322"/>
                    <a:pt x="867" y="336"/>
                    <a:pt x="867" y="350"/>
                  </a:cubicBezTo>
                  <a:cubicBezTo>
                    <a:pt x="855" y="353"/>
                    <a:pt x="839" y="353"/>
                    <a:pt x="823" y="355"/>
                  </a:cubicBezTo>
                  <a:close/>
                  <a:moveTo>
                    <a:pt x="867" y="825"/>
                  </a:moveTo>
                  <a:cubicBezTo>
                    <a:pt x="855" y="827"/>
                    <a:pt x="835" y="819"/>
                    <a:pt x="823" y="818"/>
                  </a:cubicBezTo>
                  <a:cubicBezTo>
                    <a:pt x="823" y="749"/>
                    <a:pt x="823" y="681"/>
                    <a:pt x="823" y="613"/>
                  </a:cubicBezTo>
                  <a:cubicBezTo>
                    <a:pt x="827" y="597"/>
                    <a:pt x="851" y="613"/>
                    <a:pt x="867" y="608"/>
                  </a:cubicBezTo>
                  <a:cubicBezTo>
                    <a:pt x="867" y="680"/>
                    <a:pt x="867" y="753"/>
                    <a:pt x="867" y="825"/>
                  </a:cubicBezTo>
                  <a:close/>
                  <a:moveTo>
                    <a:pt x="867" y="592"/>
                  </a:moveTo>
                  <a:cubicBezTo>
                    <a:pt x="851" y="592"/>
                    <a:pt x="835" y="590"/>
                    <a:pt x="822" y="589"/>
                  </a:cubicBezTo>
                  <a:cubicBezTo>
                    <a:pt x="821" y="572"/>
                    <a:pt x="825" y="565"/>
                    <a:pt x="824" y="545"/>
                  </a:cubicBezTo>
                  <a:cubicBezTo>
                    <a:pt x="838" y="545"/>
                    <a:pt x="851" y="545"/>
                    <a:pt x="867" y="545"/>
                  </a:cubicBezTo>
                  <a:cubicBezTo>
                    <a:pt x="867" y="561"/>
                    <a:pt x="867" y="577"/>
                    <a:pt x="867" y="592"/>
                  </a:cubicBezTo>
                  <a:close/>
                  <a:moveTo>
                    <a:pt x="865" y="533"/>
                  </a:moveTo>
                  <a:cubicBezTo>
                    <a:pt x="850" y="534"/>
                    <a:pt x="839" y="528"/>
                    <a:pt x="823" y="531"/>
                  </a:cubicBezTo>
                  <a:cubicBezTo>
                    <a:pt x="823" y="516"/>
                    <a:pt x="823" y="501"/>
                    <a:pt x="823" y="489"/>
                  </a:cubicBezTo>
                  <a:cubicBezTo>
                    <a:pt x="839" y="489"/>
                    <a:pt x="853" y="489"/>
                    <a:pt x="867" y="489"/>
                  </a:cubicBezTo>
                  <a:cubicBezTo>
                    <a:pt x="868" y="505"/>
                    <a:pt x="864" y="515"/>
                    <a:pt x="865" y="533"/>
                  </a:cubicBezTo>
                  <a:close/>
                  <a:moveTo>
                    <a:pt x="991" y="400"/>
                  </a:moveTo>
                  <a:cubicBezTo>
                    <a:pt x="995" y="399"/>
                    <a:pt x="1009" y="403"/>
                    <a:pt x="1013" y="398"/>
                  </a:cubicBezTo>
                  <a:cubicBezTo>
                    <a:pt x="1022" y="402"/>
                    <a:pt x="1015" y="421"/>
                    <a:pt x="1018" y="432"/>
                  </a:cubicBezTo>
                  <a:cubicBezTo>
                    <a:pt x="1009" y="433"/>
                    <a:pt x="999" y="434"/>
                    <a:pt x="991" y="434"/>
                  </a:cubicBezTo>
                  <a:cubicBezTo>
                    <a:pt x="991" y="422"/>
                    <a:pt x="991" y="411"/>
                    <a:pt x="991" y="400"/>
                  </a:cubicBezTo>
                  <a:close/>
                  <a:moveTo>
                    <a:pt x="1019" y="753"/>
                  </a:moveTo>
                  <a:cubicBezTo>
                    <a:pt x="1007" y="750"/>
                    <a:pt x="995" y="750"/>
                    <a:pt x="986" y="747"/>
                  </a:cubicBezTo>
                  <a:cubicBezTo>
                    <a:pt x="991" y="697"/>
                    <a:pt x="988" y="639"/>
                    <a:pt x="989" y="585"/>
                  </a:cubicBezTo>
                  <a:cubicBezTo>
                    <a:pt x="996" y="581"/>
                    <a:pt x="1007" y="587"/>
                    <a:pt x="1019" y="585"/>
                  </a:cubicBezTo>
                  <a:cubicBezTo>
                    <a:pt x="1019" y="641"/>
                    <a:pt x="1019" y="697"/>
                    <a:pt x="1019" y="753"/>
                  </a:cubicBezTo>
                  <a:close/>
                  <a:moveTo>
                    <a:pt x="1019" y="572"/>
                  </a:moveTo>
                  <a:cubicBezTo>
                    <a:pt x="1007" y="574"/>
                    <a:pt x="999" y="569"/>
                    <a:pt x="987" y="570"/>
                  </a:cubicBezTo>
                  <a:cubicBezTo>
                    <a:pt x="987" y="560"/>
                    <a:pt x="987" y="549"/>
                    <a:pt x="987" y="541"/>
                  </a:cubicBezTo>
                  <a:cubicBezTo>
                    <a:pt x="999" y="541"/>
                    <a:pt x="1007" y="541"/>
                    <a:pt x="1019" y="541"/>
                  </a:cubicBezTo>
                  <a:cubicBezTo>
                    <a:pt x="1019" y="549"/>
                    <a:pt x="1019" y="561"/>
                    <a:pt x="1019" y="572"/>
                  </a:cubicBezTo>
                  <a:close/>
                  <a:moveTo>
                    <a:pt x="1019" y="526"/>
                  </a:moveTo>
                  <a:cubicBezTo>
                    <a:pt x="1007" y="525"/>
                    <a:pt x="995" y="528"/>
                    <a:pt x="987" y="524"/>
                  </a:cubicBezTo>
                  <a:cubicBezTo>
                    <a:pt x="987" y="514"/>
                    <a:pt x="987" y="505"/>
                    <a:pt x="987" y="493"/>
                  </a:cubicBezTo>
                  <a:cubicBezTo>
                    <a:pt x="999" y="493"/>
                    <a:pt x="1007" y="493"/>
                    <a:pt x="1019" y="493"/>
                  </a:cubicBezTo>
                  <a:cubicBezTo>
                    <a:pt x="1019" y="505"/>
                    <a:pt x="1019" y="515"/>
                    <a:pt x="1019" y="526"/>
                  </a:cubicBezTo>
                  <a:close/>
                  <a:moveTo>
                    <a:pt x="1019" y="481"/>
                  </a:moveTo>
                  <a:cubicBezTo>
                    <a:pt x="1007" y="481"/>
                    <a:pt x="999" y="481"/>
                    <a:pt x="987" y="481"/>
                  </a:cubicBezTo>
                  <a:cubicBezTo>
                    <a:pt x="987" y="469"/>
                    <a:pt x="987" y="457"/>
                    <a:pt x="987" y="445"/>
                  </a:cubicBezTo>
                  <a:cubicBezTo>
                    <a:pt x="999" y="445"/>
                    <a:pt x="1007" y="445"/>
                    <a:pt x="1019" y="445"/>
                  </a:cubicBezTo>
                  <a:cubicBezTo>
                    <a:pt x="1019" y="457"/>
                    <a:pt x="1019" y="469"/>
                    <a:pt x="1019" y="481"/>
                  </a:cubicBezTo>
                  <a:close/>
                  <a:moveTo>
                    <a:pt x="1019" y="385"/>
                  </a:moveTo>
                  <a:cubicBezTo>
                    <a:pt x="1007" y="385"/>
                    <a:pt x="1003" y="390"/>
                    <a:pt x="991" y="387"/>
                  </a:cubicBezTo>
                  <a:cubicBezTo>
                    <a:pt x="991" y="378"/>
                    <a:pt x="991" y="367"/>
                    <a:pt x="991" y="357"/>
                  </a:cubicBezTo>
                  <a:cubicBezTo>
                    <a:pt x="999" y="353"/>
                    <a:pt x="1011" y="355"/>
                    <a:pt x="1019" y="352"/>
                  </a:cubicBezTo>
                  <a:cubicBezTo>
                    <a:pt x="1019" y="363"/>
                    <a:pt x="1019" y="374"/>
                    <a:pt x="1019" y="385"/>
                  </a:cubicBezTo>
                  <a:close/>
                  <a:moveTo>
                    <a:pt x="1019" y="339"/>
                  </a:moveTo>
                  <a:cubicBezTo>
                    <a:pt x="1007" y="338"/>
                    <a:pt x="1003" y="344"/>
                    <a:pt x="991" y="341"/>
                  </a:cubicBezTo>
                  <a:cubicBezTo>
                    <a:pt x="991" y="332"/>
                    <a:pt x="991" y="321"/>
                    <a:pt x="991" y="310"/>
                  </a:cubicBezTo>
                  <a:cubicBezTo>
                    <a:pt x="999" y="309"/>
                    <a:pt x="1007" y="306"/>
                    <a:pt x="1019" y="306"/>
                  </a:cubicBezTo>
                  <a:cubicBezTo>
                    <a:pt x="1019" y="317"/>
                    <a:pt x="1019" y="328"/>
                    <a:pt x="1019" y="339"/>
                  </a:cubicBezTo>
                  <a:close/>
                  <a:moveTo>
                    <a:pt x="1111" y="355"/>
                  </a:moveTo>
                  <a:cubicBezTo>
                    <a:pt x="1119" y="355"/>
                    <a:pt x="1123" y="350"/>
                    <a:pt x="1131" y="352"/>
                  </a:cubicBezTo>
                  <a:cubicBezTo>
                    <a:pt x="1131" y="360"/>
                    <a:pt x="1131" y="369"/>
                    <a:pt x="1131" y="378"/>
                  </a:cubicBezTo>
                  <a:cubicBezTo>
                    <a:pt x="1123" y="375"/>
                    <a:pt x="1119" y="381"/>
                    <a:pt x="1111" y="380"/>
                  </a:cubicBezTo>
                  <a:cubicBezTo>
                    <a:pt x="1111" y="371"/>
                    <a:pt x="1111" y="362"/>
                    <a:pt x="1111" y="355"/>
                  </a:cubicBezTo>
                  <a:close/>
                  <a:moveTo>
                    <a:pt x="1111" y="390"/>
                  </a:moveTo>
                  <a:cubicBezTo>
                    <a:pt x="1119" y="391"/>
                    <a:pt x="1123" y="386"/>
                    <a:pt x="1131" y="387"/>
                  </a:cubicBezTo>
                  <a:cubicBezTo>
                    <a:pt x="1131" y="396"/>
                    <a:pt x="1131" y="405"/>
                    <a:pt x="1131" y="413"/>
                  </a:cubicBezTo>
                  <a:cubicBezTo>
                    <a:pt x="1123" y="413"/>
                    <a:pt x="1119" y="417"/>
                    <a:pt x="1111" y="415"/>
                  </a:cubicBezTo>
                  <a:cubicBezTo>
                    <a:pt x="1111" y="407"/>
                    <a:pt x="1111" y="398"/>
                    <a:pt x="1111" y="390"/>
                  </a:cubicBezTo>
                  <a:close/>
                  <a:moveTo>
                    <a:pt x="1111" y="426"/>
                  </a:moveTo>
                  <a:cubicBezTo>
                    <a:pt x="1119" y="427"/>
                    <a:pt x="1123" y="422"/>
                    <a:pt x="1131" y="423"/>
                  </a:cubicBezTo>
                  <a:cubicBezTo>
                    <a:pt x="1131" y="432"/>
                    <a:pt x="1131" y="440"/>
                    <a:pt x="1131" y="449"/>
                  </a:cubicBezTo>
                  <a:cubicBezTo>
                    <a:pt x="1127" y="450"/>
                    <a:pt x="1119" y="452"/>
                    <a:pt x="1111" y="451"/>
                  </a:cubicBezTo>
                  <a:cubicBezTo>
                    <a:pt x="1111" y="442"/>
                    <a:pt x="1111" y="434"/>
                    <a:pt x="1111" y="426"/>
                  </a:cubicBezTo>
                  <a:close/>
                  <a:moveTo>
                    <a:pt x="1111" y="462"/>
                  </a:moveTo>
                  <a:cubicBezTo>
                    <a:pt x="1119" y="463"/>
                    <a:pt x="1123" y="460"/>
                    <a:pt x="1130" y="460"/>
                  </a:cubicBezTo>
                  <a:cubicBezTo>
                    <a:pt x="1134" y="464"/>
                    <a:pt x="1131" y="476"/>
                    <a:pt x="1132" y="485"/>
                  </a:cubicBezTo>
                  <a:cubicBezTo>
                    <a:pt x="1129" y="488"/>
                    <a:pt x="1119" y="486"/>
                    <a:pt x="1111" y="487"/>
                  </a:cubicBezTo>
                  <a:cubicBezTo>
                    <a:pt x="1111" y="478"/>
                    <a:pt x="1111" y="469"/>
                    <a:pt x="1111" y="462"/>
                  </a:cubicBezTo>
                  <a:close/>
                  <a:moveTo>
                    <a:pt x="1111" y="497"/>
                  </a:moveTo>
                  <a:cubicBezTo>
                    <a:pt x="1119" y="497"/>
                    <a:pt x="1127" y="497"/>
                    <a:pt x="1131" y="497"/>
                  </a:cubicBezTo>
                  <a:cubicBezTo>
                    <a:pt x="1131" y="505"/>
                    <a:pt x="1131" y="512"/>
                    <a:pt x="1131" y="520"/>
                  </a:cubicBezTo>
                  <a:cubicBezTo>
                    <a:pt x="1127" y="524"/>
                    <a:pt x="1119" y="522"/>
                    <a:pt x="1111" y="522"/>
                  </a:cubicBezTo>
                  <a:cubicBezTo>
                    <a:pt x="1111" y="514"/>
                    <a:pt x="1111" y="505"/>
                    <a:pt x="1111" y="497"/>
                  </a:cubicBezTo>
                  <a:close/>
                  <a:moveTo>
                    <a:pt x="1111" y="531"/>
                  </a:moveTo>
                  <a:cubicBezTo>
                    <a:pt x="1115" y="533"/>
                    <a:pt x="1124" y="533"/>
                    <a:pt x="1132" y="533"/>
                  </a:cubicBezTo>
                  <a:cubicBezTo>
                    <a:pt x="1131" y="540"/>
                    <a:pt x="1134" y="552"/>
                    <a:pt x="1130" y="558"/>
                  </a:cubicBezTo>
                  <a:cubicBezTo>
                    <a:pt x="1123" y="558"/>
                    <a:pt x="1115" y="559"/>
                    <a:pt x="1111" y="556"/>
                  </a:cubicBezTo>
                  <a:cubicBezTo>
                    <a:pt x="1111" y="547"/>
                    <a:pt x="1111" y="539"/>
                    <a:pt x="1111" y="531"/>
                  </a:cubicBezTo>
                  <a:close/>
                  <a:moveTo>
                    <a:pt x="1130" y="699"/>
                  </a:moveTo>
                  <a:cubicBezTo>
                    <a:pt x="1124" y="696"/>
                    <a:pt x="1117" y="695"/>
                    <a:pt x="1109" y="695"/>
                  </a:cubicBezTo>
                  <a:cubicBezTo>
                    <a:pt x="1110" y="652"/>
                    <a:pt x="1112" y="610"/>
                    <a:pt x="1111" y="567"/>
                  </a:cubicBezTo>
                  <a:cubicBezTo>
                    <a:pt x="1119" y="567"/>
                    <a:pt x="1126" y="568"/>
                    <a:pt x="1132" y="570"/>
                  </a:cubicBezTo>
                  <a:cubicBezTo>
                    <a:pt x="1134" y="616"/>
                    <a:pt x="1129" y="654"/>
                    <a:pt x="1130" y="6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92"/>
            <p:cNvSpPr>
              <a:spLocks noEditPoints="1"/>
            </p:cNvSpPr>
            <p:nvPr/>
          </p:nvSpPr>
          <p:spPr bwMode="auto">
            <a:xfrm>
              <a:off x="2369" y="777"/>
              <a:ext cx="3091" cy="2845"/>
            </a:xfrm>
            <a:custGeom>
              <a:avLst/>
              <a:gdLst>
                <a:gd name="T0" fmla="*/ 1291 w 1305"/>
                <a:gd name="T1" fmla="*/ 616 h 1202"/>
                <a:gd name="T2" fmla="*/ 1293 w 1305"/>
                <a:gd name="T3" fmla="*/ 405 h 1202"/>
                <a:gd name="T4" fmla="*/ 1280 w 1305"/>
                <a:gd name="T5" fmla="*/ 513 h 1202"/>
                <a:gd name="T6" fmla="*/ 1291 w 1305"/>
                <a:gd name="T7" fmla="*/ 719 h 1202"/>
                <a:gd name="T8" fmla="*/ 1296 w 1305"/>
                <a:gd name="T9" fmla="*/ 751 h 1202"/>
                <a:gd name="T10" fmla="*/ 1210 w 1305"/>
                <a:gd name="T11" fmla="*/ 350 h 1202"/>
                <a:gd name="T12" fmla="*/ 1205 w 1305"/>
                <a:gd name="T13" fmla="*/ 776 h 1202"/>
                <a:gd name="T14" fmla="*/ 1205 w 1305"/>
                <a:gd name="T15" fmla="*/ 776 h 1202"/>
                <a:gd name="T16" fmla="*/ 1113 w 1305"/>
                <a:gd name="T17" fmla="*/ 314 h 1202"/>
                <a:gd name="T18" fmla="*/ 1063 w 1305"/>
                <a:gd name="T19" fmla="*/ 867 h 1202"/>
                <a:gd name="T20" fmla="*/ 1024 w 1305"/>
                <a:gd name="T21" fmla="*/ 265 h 1202"/>
                <a:gd name="T22" fmla="*/ 1018 w 1305"/>
                <a:gd name="T23" fmla="*/ 873 h 1202"/>
                <a:gd name="T24" fmla="*/ 1018 w 1305"/>
                <a:gd name="T25" fmla="*/ 873 h 1202"/>
                <a:gd name="T26" fmla="*/ 921 w 1305"/>
                <a:gd name="T27" fmla="*/ 224 h 1202"/>
                <a:gd name="T28" fmla="*/ 874 w 1305"/>
                <a:gd name="T29" fmla="*/ 958 h 1202"/>
                <a:gd name="T30" fmla="*/ 886 w 1305"/>
                <a:gd name="T31" fmla="*/ 218 h 1202"/>
                <a:gd name="T32" fmla="*/ 886 w 1305"/>
                <a:gd name="T33" fmla="*/ 218 h 1202"/>
                <a:gd name="T34" fmla="*/ 817 w 1305"/>
                <a:gd name="T35" fmla="*/ 999 h 1202"/>
                <a:gd name="T36" fmla="*/ 737 w 1305"/>
                <a:gd name="T37" fmla="*/ 136 h 1202"/>
                <a:gd name="T38" fmla="*/ 687 w 1305"/>
                <a:gd name="T39" fmla="*/ 1053 h 1202"/>
                <a:gd name="T40" fmla="*/ 700 w 1305"/>
                <a:gd name="T41" fmla="*/ 130 h 1202"/>
                <a:gd name="T42" fmla="*/ 700 w 1305"/>
                <a:gd name="T43" fmla="*/ 130 h 1202"/>
                <a:gd name="T44" fmla="*/ 659 w 1305"/>
                <a:gd name="T45" fmla="*/ 1074 h 1202"/>
                <a:gd name="T46" fmla="*/ 579 w 1305"/>
                <a:gd name="T47" fmla="*/ 66 h 1202"/>
                <a:gd name="T48" fmla="*/ 598 w 1305"/>
                <a:gd name="T49" fmla="*/ 91 h 1202"/>
                <a:gd name="T50" fmla="*/ 565 w 1305"/>
                <a:gd name="T51" fmla="*/ 1120 h 1202"/>
                <a:gd name="T52" fmla="*/ 502 w 1305"/>
                <a:gd name="T53" fmla="*/ 50 h 1202"/>
                <a:gd name="T54" fmla="*/ 361 w 1305"/>
                <a:gd name="T55" fmla="*/ 1184 h 1202"/>
                <a:gd name="T56" fmla="*/ 420 w 1305"/>
                <a:gd name="T57" fmla="*/ 1184 h 1202"/>
                <a:gd name="T58" fmla="*/ 374 w 1305"/>
                <a:gd name="T59" fmla="*/ 27 h 1202"/>
                <a:gd name="T60" fmla="*/ 326 w 1305"/>
                <a:gd name="T61" fmla="*/ 1181 h 1202"/>
                <a:gd name="T62" fmla="*/ 235 w 1305"/>
                <a:gd name="T63" fmla="*/ 41 h 1202"/>
                <a:gd name="T64" fmla="*/ 162 w 1305"/>
                <a:gd name="T65" fmla="*/ 1135 h 1202"/>
                <a:gd name="T66" fmla="*/ 200 w 1305"/>
                <a:gd name="T67" fmla="*/ 1141 h 1202"/>
                <a:gd name="T68" fmla="*/ 168 w 1305"/>
                <a:gd name="T69" fmla="*/ 63 h 1202"/>
                <a:gd name="T70" fmla="*/ 123 w 1305"/>
                <a:gd name="T71" fmla="*/ 1133 h 1202"/>
                <a:gd name="T72" fmla="*/ 30 w 1305"/>
                <a:gd name="T73" fmla="*/ 79 h 1202"/>
                <a:gd name="T74" fmla="*/ 13 w 1305"/>
                <a:gd name="T75" fmla="*/ 629 h 1202"/>
                <a:gd name="T76" fmla="*/ 15 w 1305"/>
                <a:gd name="T77" fmla="*/ 209 h 1202"/>
                <a:gd name="T78" fmla="*/ 15 w 1305"/>
                <a:gd name="T79" fmla="*/ 101 h 1202"/>
                <a:gd name="T80" fmla="*/ 20 w 1305"/>
                <a:gd name="T81" fmla="*/ 382 h 1202"/>
                <a:gd name="T82" fmla="*/ 23 w 1305"/>
                <a:gd name="T83" fmla="*/ 941 h 1202"/>
                <a:gd name="T84" fmla="*/ 23 w 1305"/>
                <a:gd name="T85" fmla="*/ 941 h 1202"/>
                <a:gd name="T86" fmla="*/ 13 w 1305"/>
                <a:gd name="T87" fmla="*/ 733 h 1202"/>
                <a:gd name="T88" fmla="*/ 13 w 1305"/>
                <a:gd name="T89" fmla="*/ 837 h 1202"/>
                <a:gd name="T90" fmla="*/ 13 w 1305"/>
                <a:gd name="T91" fmla="*/ 417 h 1202"/>
                <a:gd name="T92" fmla="*/ 13 w 1305"/>
                <a:gd name="T93" fmla="*/ 521 h 1202"/>
                <a:gd name="T94" fmla="*/ 11 w 1305"/>
                <a:gd name="T95" fmla="*/ 104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05" h="1202">
                  <a:moveTo>
                    <a:pt x="1298" y="652"/>
                  </a:moveTo>
                  <a:cubicBezTo>
                    <a:pt x="1298" y="666"/>
                    <a:pt x="1300" y="685"/>
                    <a:pt x="1289" y="686"/>
                  </a:cubicBezTo>
                  <a:cubicBezTo>
                    <a:pt x="1269" y="681"/>
                    <a:pt x="1280" y="636"/>
                    <a:pt x="1280" y="618"/>
                  </a:cubicBezTo>
                  <a:cubicBezTo>
                    <a:pt x="1284" y="618"/>
                    <a:pt x="1289" y="611"/>
                    <a:pt x="1291" y="616"/>
                  </a:cubicBezTo>
                  <a:cubicBezTo>
                    <a:pt x="1301" y="619"/>
                    <a:pt x="1298" y="639"/>
                    <a:pt x="1298" y="652"/>
                  </a:cubicBezTo>
                  <a:close/>
                  <a:moveTo>
                    <a:pt x="1291" y="476"/>
                  </a:moveTo>
                  <a:cubicBezTo>
                    <a:pt x="1305" y="466"/>
                    <a:pt x="1292" y="431"/>
                    <a:pt x="1300" y="413"/>
                  </a:cubicBezTo>
                  <a:cubicBezTo>
                    <a:pt x="1297" y="411"/>
                    <a:pt x="1296" y="409"/>
                    <a:pt x="1293" y="405"/>
                  </a:cubicBezTo>
                  <a:cubicBezTo>
                    <a:pt x="1291" y="405"/>
                    <a:pt x="1289" y="405"/>
                    <a:pt x="1287" y="405"/>
                  </a:cubicBezTo>
                  <a:cubicBezTo>
                    <a:pt x="1287" y="409"/>
                    <a:pt x="1281" y="407"/>
                    <a:pt x="1282" y="411"/>
                  </a:cubicBezTo>
                  <a:cubicBezTo>
                    <a:pt x="1282" y="427"/>
                    <a:pt x="1272" y="472"/>
                    <a:pt x="1291" y="476"/>
                  </a:cubicBezTo>
                  <a:close/>
                  <a:moveTo>
                    <a:pt x="1280" y="513"/>
                  </a:moveTo>
                  <a:cubicBezTo>
                    <a:pt x="1286" y="535"/>
                    <a:pt x="1270" y="576"/>
                    <a:pt x="1291" y="581"/>
                  </a:cubicBezTo>
                  <a:cubicBezTo>
                    <a:pt x="1303" y="569"/>
                    <a:pt x="1297" y="530"/>
                    <a:pt x="1296" y="511"/>
                  </a:cubicBezTo>
                  <a:cubicBezTo>
                    <a:pt x="1289" y="509"/>
                    <a:pt x="1286" y="511"/>
                    <a:pt x="1280" y="513"/>
                  </a:cubicBezTo>
                  <a:close/>
                  <a:moveTo>
                    <a:pt x="1291" y="719"/>
                  </a:moveTo>
                  <a:cubicBezTo>
                    <a:pt x="1280" y="719"/>
                    <a:pt x="1278" y="727"/>
                    <a:pt x="1278" y="739"/>
                  </a:cubicBezTo>
                  <a:cubicBezTo>
                    <a:pt x="1268" y="746"/>
                    <a:pt x="1251" y="748"/>
                    <a:pt x="1245" y="762"/>
                  </a:cubicBezTo>
                  <a:cubicBezTo>
                    <a:pt x="1246" y="765"/>
                    <a:pt x="1249" y="767"/>
                    <a:pt x="1250" y="770"/>
                  </a:cubicBezTo>
                  <a:cubicBezTo>
                    <a:pt x="1270" y="769"/>
                    <a:pt x="1278" y="755"/>
                    <a:pt x="1296" y="751"/>
                  </a:cubicBezTo>
                  <a:cubicBezTo>
                    <a:pt x="1294" y="740"/>
                    <a:pt x="1298" y="724"/>
                    <a:pt x="1291" y="719"/>
                  </a:cubicBezTo>
                  <a:close/>
                  <a:moveTo>
                    <a:pt x="1273" y="383"/>
                  </a:moveTo>
                  <a:cubicBezTo>
                    <a:pt x="1273" y="380"/>
                    <a:pt x="1273" y="377"/>
                    <a:pt x="1273" y="373"/>
                  </a:cubicBezTo>
                  <a:cubicBezTo>
                    <a:pt x="1257" y="364"/>
                    <a:pt x="1233" y="347"/>
                    <a:pt x="1210" y="350"/>
                  </a:cubicBezTo>
                  <a:cubicBezTo>
                    <a:pt x="1210" y="353"/>
                    <a:pt x="1209" y="353"/>
                    <a:pt x="1209" y="356"/>
                  </a:cubicBezTo>
                  <a:cubicBezTo>
                    <a:pt x="1212" y="367"/>
                    <a:pt x="1227" y="370"/>
                    <a:pt x="1238" y="376"/>
                  </a:cubicBezTo>
                  <a:cubicBezTo>
                    <a:pt x="1249" y="380"/>
                    <a:pt x="1261" y="389"/>
                    <a:pt x="1273" y="383"/>
                  </a:cubicBezTo>
                  <a:close/>
                  <a:moveTo>
                    <a:pt x="1205" y="776"/>
                  </a:moveTo>
                  <a:cubicBezTo>
                    <a:pt x="1191" y="791"/>
                    <a:pt x="1158" y="789"/>
                    <a:pt x="1152" y="814"/>
                  </a:cubicBezTo>
                  <a:cubicBezTo>
                    <a:pt x="1163" y="824"/>
                    <a:pt x="1176" y="811"/>
                    <a:pt x="1186" y="805"/>
                  </a:cubicBezTo>
                  <a:cubicBezTo>
                    <a:pt x="1197" y="800"/>
                    <a:pt x="1215" y="797"/>
                    <a:pt x="1218" y="785"/>
                  </a:cubicBezTo>
                  <a:cubicBezTo>
                    <a:pt x="1214" y="781"/>
                    <a:pt x="1214" y="775"/>
                    <a:pt x="1205" y="776"/>
                  </a:cubicBezTo>
                  <a:close/>
                  <a:moveTo>
                    <a:pt x="1177" y="342"/>
                  </a:moveTo>
                  <a:cubicBezTo>
                    <a:pt x="1179" y="340"/>
                    <a:pt x="1177" y="337"/>
                    <a:pt x="1180" y="337"/>
                  </a:cubicBezTo>
                  <a:cubicBezTo>
                    <a:pt x="1172" y="321"/>
                    <a:pt x="1130" y="306"/>
                    <a:pt x="1115" y="308"/>
                  </a:cubicBezTo>
                  <a:cubicBezTo>
                    <a:pt x="1115" y="311"/>
                    <a:pt x="1112" y="311"/>
                    <a:pt x="1113" y="314"/>
                  </a:cubicBezTo>
                  <a:cubicBezTo>
                    <a:pt x="1117" y="324"/>
                    <a:pt x="1132" y="329"/>
                    <a:pt x="1143" y="333"/>
                  </a:cubicBezTo>
                  <a:cubicBezTo>
                    <a:pt x="1153" y="338"/>
                    <a:pt x="1165" y="346"/>
                    <a:pt x="1177" y="342"/>
                  </a:cubicBezTo>
                  <a:close/>
                  <a:moveTo>
                    <a:pt x="1113" y="824"/>
                  </a:moveTo>
                  <a:cubicBezTo>
                    <a:pt x="1102" y="838"/>
                    <a:pt x="1050" y="841"/>
                    <a:pt x="1063" y="867"/>
                  </a:cubicBezTo>
                  <a:cubicBezTo>
                    <a:pt x="1080" y="863"/>
                    <a:pt x="1148" y="837"/>
                    <a:pt x="1113" y="824"/>
                  </a:cubicBezTo>
                  <a:close/>
                  <a:moveTo>
                    <a:pt x="1083" y="298"/>
                  </a:moveTo>
                  <a:cubicBezTo>
                    <a:pt x="1085" y="283"/>
                    <a:pt x="1067" y="281"/>
                    <a:pt x="1058" y="277"/>
                  </a:cubicBezTo>
                  <a:cubicBezTo>
                    <a:pt x="1047" y="272"/>
                    <a:pt x="1036" y="265"/>
                    <a:pt x="1024" y="265"/>
                  </a:cubicBezTo>
                  <a:cubicBezTo>
                    <a:pt x="1023" y="265"/>
                    <a:pt x="1022" y="265"/>
                    <a:pt x="1020" y="265"/>
                  </a:cubicBezTo>
                  <a:cubicBezTo>
                    <a:pt x="1018" y="265"/>
                    <a:pt x="1018" y="273"/>
                    <a:pt x="1018" y="279"/>
                  </a:cubicBezTo>
                  <a:cubicBezTo>
                    <a:pt x="1040" y="283"/>
                    <a:pt x="1062" y="308"/>
                    <a:pt x="1083" y="298"/>
                  </a:cubicBezTo>
                  <a:close/>
                  <a:moveTo>
                    <a:pt x="1018" y="873"/>
                  </a:moveTo>
                  <a:cubicBezTo>
                    <a:pt x="1003" y="886"/>
                    <a:pt x="975" y="887"/>
                    <a:pt x="965" y="908"/>
                  </a:cubicBezTo>
                  <a:cubicBezTo>
                    <a:pt x="974" y="921"/>
                    <a:pt x="992" y="909"/>
                    <a:pt x="1001" y="904"/>
                  </a:cubicBezTo>
                  <a:cubicBezTo>
                    <a:pt x="1012" y="898"/>
                    <a:pt x="1029" y="891"/>
                    <a:pt x="1031" y="881"/>
                  </a:cubicBezTo>
                  <a:cubicBezTo>
                    <a:pt x="1029" y="876"/>
                    <a:pt x="1026" y="872"/>
                    <a:pt x="1018" y="873"/>
                  </a:cubicBezTo>
                  <a:close/>
                  <a:moveTo>
                    <a:pt x="987" y="255"/>
                  </a:moveTo>
                  <a:cubicBezTo>
                    <a:pt x="988" y="239"/>
                    <a:pt x="971" y="239"/>
                    <a:pt x="962" y="235"/>
                  </a:cubicBezTo>
                  <a:cubicBezTo>
                    <a:pt x="951" y="230"/>
                    <a:pt x="940" y="221"/>
                    <a:pt x="928" y="221"/>
                  </a:cubicBezTo>
                  <a:cubicBezTo>
                    <a:pt x="925" y="221"/>
                    <a:pt x="925" y="223"/>
                    <a:pt x="921" y="224"/>
                  </a:cubicBezTo>
                  <a:cubicBezTo>
                    <a:pt x="921" y="228"/>
                    <a:pt x="921" y="231"/>
                    <a:pt x="921" y="235"/>
                  </a:cubicBezTo>
                  <a:cubicBezTo>
                    <a:pt x="941" y="241"/>
                    <a:pt x="965" y="264"/>
                    <a:pt x="987" y="255"/>
                  </a:cubicBezTo>
                  <a:close/>
                  <a:moveTo>
                    <a:pt x="926" y="921"/>
                  </a:moveTo>
                  <a:cubicBezTo>
                    <a:pt x="911" y="936"/>
                    <a:pt x="879" y="933"/>
                    <a:pt x="874" y="958"/>
                  </a:cubicBezTo>
                  <a:cubicBezTo>
                    <a:pt x="885" y="970"/>
                    <a:pt x="897" y="956"/>
                    <a:pt x="907" y="951"/>
                  </a:cubicBezTo>
                  <a:cubicBezTo>
                    <a:pt x="917" y="945"/>
                    <a:pt x="938" y="942"/>
                    <a:pt x="937" y="927"/>
                  </a:cubicBezTo>
                  <a:cubicBezTo>
                    <a:pt x="935" y="923"/>
                    <a:pt x="933" y="920"/>
                    <a:pt x="926" y="921"/>
                  </a:cubicBezTo>
                  <a:close/>
                  <a:moveTo>
                    <a:pt x="886" y="218"/>
                  </a:moveTo>
                  <a:cubicBezTo>
                    <a:pt x="888" y="214"/>
                    <a:pt x="892" y="213"/>
                    <a:pt x="890" y="205"/>
                  </a:cubicBezTo>
                  <a:cubicBezTo>
                    <a:pt x="875" y="192"/>
                    <a:pt x="852" y="188"/>
                    <a:pt x="833" y="178"/>
                  </a:cubicBezTo>
                  <a:cubicBezTo>
                    <a:pt x="831" y="182"/>
                    <a:pt x="823" y="182"/>
                    <a:pt x="825" y="191"/>
                  </a:cubicBezTo>
                  <a:cubicBezTo>
                    <a:pt x="842" y="203"/>
                    <a:pt x="863" y="212"/>
                    <a:pt x="886" y="218"/>
                  </a:cubicBezTo>
                  <a:close/>
                  <a:moveTo>
                    <a:pt x="833" y="969"/>
                  </a:moveTo>
                  <a:cubicBezTo>
                    <a:pt x="818" y="983"/>
                    <a:pt x="788" y="983"/>
                    <a:pt x="780" y="1005"/>
                  </a:cubicBezTo>
                  <a:cubicBezTo>
                    <a:pt x="781" y="1005"/>
                    <a:pt x="782" y="1006"/>
                    <a:pt x="781" y="1009"/>
                  </a:cubicBezTo>
                  <a:cubicBezTo>
                    <a:pt x="793" y="1014"/>
                    <a:pt x="807" y="1003"/>
                    <a:pt x="817" y="999"/>
                  </a:cubicBezTo>
                  <a:cubicBezTo>
                    <a:pt x="827" y="993"/>
                    <a:pt x="845" y="990"/>
                    <a:pt x="844" y="976"/>
                  </a:cubicBezTo>
                  <a:cubicBezTo>
                    <a:pt x="843" y="971"/>
                    <a:pt x="839" y="970"/>
                    <a:pt x="833" y="969"/>
                  </a:cubicBezTo>
                  <a:close/>
                  <a:moveTo>
                    <a:pt x="796" y="169"/>
                  </a:moveTo>
                  <a:cubicBezTo>
                    <a:pt x="786" y="148"/>
                    <a:pt x="756" y="148"/>
                    <a:pt x="737" y="136"/>
                  </a:cubicBezTo>
                  <a:cubicBezTo>
                    <a:pt x="735" y="141"/>
                    <a:pt x="727" y="139"/>
                    <a:pt x="728" y="148"/>
                  </a:cubicBezTo>
                  <a:cubicBezTo>
                    <a:pt x="746" y="157"/>
                    <a:pt x="778" y="183"/>
                    <a:pt x="796" y="169"/>
                  </a:cubicBezTo>
                  <a:close/>
                  <a:moveTo>
                    <a:pt x="739" y="1017"/>
                  </a:moveTo>
                  <a:cubicBezTo>
                    <a:pt x="724" y="1032"/>
                    <a:pt x="695" y="1033"/>
                    <a:pt x="687" y="1053"/>
                  </a:cubicBezTo>
                  <a:cubicBezTo>
                    <a:pt x="694" y="1065"/>
                    <a:pt x="712" y="1055"/>
                    <a:pt x="723" y="1049"/>
                  </a:cubicBezTo>
                  <a:cubicBezTo>
                    <a:pt x="733" y="1044"/>
                    <a:pt x="749" y="1035"/>
                    <a:pt x="752" y="1026"/>
                  </a:cubicBezTo>
                  <a:cubicBezTo>
                    <a:pt x="750" y="1021"/>
                    <a:pt x="747" y="1016"/>
                    <a:pt x="739" y="1017"/>
                  </a:cubicBezTo>
                  <a:close/>
                  <a:moveTo>
                    <a:pt x="700" y="130"/>
                  </a:moveTo>
                  <a:cubicBezTo>
                    <a:pt x="702" y="114"/>
                    <a:pt x="684" y="113"/>
                    <a:pt x="675" y="109"/>
                  </a:cubicBezTo>
                  <a:cubicBezTo>
                    <a:pt x="663" y="103"/>
                    <a:pt x="649" y="96"/>
                    <a:pt x="641" y="94"/>
                  </a:cubicBezTo>
                  <a:cubicBezTo>
                    <a:pt x="637" y="97"/>
                    <a:pt x="632" y="98"/>
                    <a:pt x="634" y="107"/>
                  </a:cubicBezTo>
                  <a:cubicBezTo>
                    <a:pt x="651" y="118"/>
                    <a:pt x="678" y="137"/>
                    <a:pt x="700" y="130"/>
                  </a:cubicBezTo>
                  <a:close/>
                  <a:moveTo>
                    <a:pt x="647" y="1065"/>
                  </a:moveTo>
                  <a:cubicBezTo>
                    <a:pt x="631" y="1080"/>
                    <a:pt x="602" y="1080"/>
                    <a:pt x="595" y="1102"/>
                  </a:cubicBezTo>
                  <a:cubicBezTo>
                    <a:pt x="602" y="1116"/>
                    <a:pt x="619" y="1100"/>
                    <a:pt x="628" y="1095"/>
                  </a:cubicBezTo>
                  <a:cubicBezTo>
                    <a:pt x="640" y="1090"/>
                    <a:pt x="657" y="1086"/>
                    <a:pt x="659" y="1074"/>
                  </a:cubicBezTo>
                  <a:cubicBezTo>
                    <a:pt x="655" y="1071"/>
                    <a:pt x="656" y="1064"/>
                    <a:pt x="647" y="1065"/>
                  </a:cubicBezTo>
                  <a:close/>
                  <a:moveTo>
                    <a:pt x="598" y="91"/>
                  </a:moveTo>
                  <a:cubicBezTo>
                    <a:pt x="599" y="89"/>
                    <a:pt x="601" y="88"/>
                    <a:pt x="602" y="88"/>
                  </a:cubicBezTo>
                  <a:cubicBezTo>
                    <a:pt x="606" y="72"/>
                    <a:pt x="588" y="71"/>
                    <a:pt x="579" y="66"/>
                  </a:cubicBezTo>
                  <a:cubicBezTo>
                    <a:pt x="570" y="62"/>
                    <a:pt x="559" y="56"/>
                    <a:pt x="548" y="54"/>
                  </a:cubicBezTo>
                  <a:cubicBezTo>
                    <a:pt x="548" y="52"/>
                    <a:pt x="547" y="52"/>
                    <a:pt x="545" y="52"/>
                  </a:cubicBezTo>
                  <a:cubicBezTo>
                    <a:pt x="541" y="55"/>
                    <a:pt x="536" y="56"/>
                    <a:pt x="538" y="64"/>
                  </a:cubicBezTo>
                  <a:cubicBezTo>
                    <a:pt x="554" y="77"/>
                    <a:pt x="575" y="86"/>
                    <a:pt x="598" y="91"/>
                  </a:cubicBezTo>
                  <a:close/>
                  <a:moveTo>
                    <a:pt x="554" y="1114"/>
                  </a:moveTo>
                  <a:cubicBezTo>
                    <a:pt x="543" y="1128"/>
                    <a:pt x="492" y="1131"/>
                    <a:pt x="504" y="1156"/>
                  </a:cubicBezTo>
                  <a:cubicBezTo>
                    <a:pt x="517" y="1155"/>
                    <a:pt x="529" y="1149"/>
                    <a:pt x="540" y="1143"/>
                  </a:cubicBezTo>
                  <a:cubicBezTo>
                    <a:pt x="549" y="1139"/>
                    <a:pt x="565" y="1134"/>
                    <a:pt x="565" y="1120"/>
                  </a:cubicBezTo>
                  <a:cubicBezTo>
                    <a:pt x="563" y="1116"/>
                    <a:pt x="560" y="1115"/>
                    <a:pt x="554" y="1114"/>
                  </a:cubicBezTo>
                  <a:close/>
                  <a:moveTo>
                    <a:pt x="447" y="10"/>
                  </a:moveTo>
                  <a:cubicBezTo>
                    <a:pt x="445" y="14"/>
                    <a:pt x="440" y="15"/>
                    <a:pt x="441" y="22"/>
                  </a:cubicBezTo>
                  <a:cubicBezTo>
                    <a:pt x="458" y="35"/>
                    <a:pt x="479" y="43"/>
                    <a:pt x="502" y="50"/>
                  </a:cubicBezTo>
                  <a:cubicBezTo>
                    <a:pt x="504" y="47"/>
                    <a:pt x="507" y="43"/>
                    <a:pt x="508" y="39"/>
                  </a:cubicBezTo>
                  <a:cubicBezTo>
                    <a:pt x="493" y="25"/>
                    <a:pt x="469" y="18"/>
                    <a:pt x="447" y="10"/>
                  </a:cubicBezTo>
                  <a:close/>
                  <a:moveTo>
                    <a:pt x="420" y="1184"/>
                  </a:moveTo>
                  <a:cubicBezTo>
                    <a:pt x="400" y="1186"/>
                    <a:pt x="374" y="1163"/>
                    <a:pt x="361" y="1184"/>
                  </a:cubicBezTo>
                  <a:cubicBezTo>
                    <a:pt x="363" y="1194"/>
                    <a:pt x="378" y="1193"/>
                    <a:pt x="388" y="1196"/>
                  </a:cubicBezTo>
                  <a:cubicBezTo>
                    <a:pt x="419" y="1202"/>
                    <a:pt x="431" y="1201"/>
                    <a:pt x="452" y="1189"/>
                  </a:cubicBezTo>
                  <a:cubicBezTo>
                    <a:pt x="460" y="1185"/>
                    <a:pt x="472" y="1178"/>
                    <a:pt x="472" y="1170"/>
                  </a:cubicBezTo>
                  <a:cubicBezTo>
                    <a:pt x="459" y="1150"/>
                    <a:pt x="441" y="1181"/>
                    <a:pt x="420" y="1184"/>
                  </a:cubicBezTo>
                  <a:close/>
                  <a:moveTo>
                    <a:pt x="410" y="12"/>
                  </a:moveTo>
                  <a:cubicBezTo>
                    <a:pt x="403" y="0"/>
                    <a:pt x="388" y="8"/>
                    <a:pt x="376" y="10"/>
                  </a:cubicBezTo>
                  <a:cubicBezTo>
                    <a:pt x="363" y="12"/>
                    <a:pt x="347" y="10"/>
                    <a:pt x="340" y="18"/>
                  </a:cubicBezTo>
                  <a:cubicBezTo>
                    <a:pt x="338" y="38"/>
                    <a:pt x="361" y="29"/>
                    <a:pt x="374" y="27"/>
                  </a:cubicBezTo>
                  <a:cubicBezTo>
                    <a:pt x="387" y="25"/>
                    <a:pt x="412" y="26"/>
                    <a:pt x="410" y="12"/>
                  </a:cubicBezTo>
                  <a:close/>
                  <a:moveTo>
                    <a:pt x="262" y="1156"/>
                  </a:moveTo>
                  <a:cubicBezTo>
                    <a:pt x="259" y="1157"/>
                    <a:pt x="258" y="1162"/>
                    <a:pt x="258" y="1166"/>
                  </a:cubicBezTo>
                  <a:cubicBezTo>
                    <a:pt x="276" y="1177"/>
                    <a:pt x="300" y="1179"/>
                    <a:pt x="326" y="1181"/>
                  </a:cubicBezTo>
                  <a:cubicBezTo>
                    <a:pt x="337" y="1155"/>
                    <a:pt x="270" y="1157"/>
                    <a:pt x="262" y="1156"/>
                  </a:cubicBezTo>
                  <a:close/>
                  <a:moveTo>
                    <a:pt x="307" y="29"/>
                  </a:moveTo>
                  <a:cubicBezTo>
                    <a:pt x="301" y="17"/>
                    <a:pt x="283" y="25"/>
                    <a:pt x="269" y="27"/>
                  </a:cubicBezTo>
                  <a:cubicBezTo>
                    <a:pt x="256" y="29"/>
                    <a:pt x="235" y="28"/>
                    <a:pt x="235" y="41"/>
                  </a:cubicBezTo>
                  <a:cubicBezTo>
                    <a:pt x="242" y="53"/>
                    <a:pt x="259" y="45"/>
                    <a:pt x="273" y="43"/>
                  </a:cubicBezTo>
                  <a:cubicBezTo>
                    <a:pt x="287" y="41"/>
                    <a:pt x="307" y="42"/>
                    <a:pt x="307" y="29"/>
                  </a:cubicBezTo>
                  <a:close/>
                  <a:moveTo>
                    <a:pt x="200" y="1141"/>
                  </a:moveTo>
                  <a:cubicBezTo>
                    <a:pt x="188" y="1139"/>
                    <a:pt x="171" y="1134"/>
                    <a:pt x="162" y="1135"/>
                  </a:cubicBezTo>
                  <a:cubicBezTo>
                    <a:pt x="160" y="1135"/>
                    <a:pt x="160" y="1137"/>
                    <a:pt x="157" y="1137"/>
                  </a:cubicBezTo>
                  <a:cubicBezTo>
                    <a:pt x="156" y="1140"/>
                    <a:pt x="155" y="1143"/>
                    <a:pt x="155" y="1147"/>
                  </a:cubicBezTo>
                  <a:cubicBezTo>
                    <a:pt x="174" y="1154"/>
                    <a:pt x="206" y="1166"/>
                    <a:pt x="225" y="1158"/>
                  </a:cubicBezTo>
                  <a:cubicBezTo>
                    <a:pt x="229" y="1143"/>
                    <a:pt x="211" y="1144"/>
                    <a:pt x="200" y="1141"/>
                  </a:cubicBezTo>
                  <a:close/>
                  <a:moveTo>
                    <a:pt x="202" y="50"/>
                  </a:moveTo>
                  <a:cubicBezTo>
                    <a:pt x="198" y="31"/>
                    <a:pt x="171" y="42"/>
                    <a:pt x="155" y="45"/>
                  </a:cubicBezTo>
                  <a:cubicBezTo>
                    <a:pt x="144" y="49"/>
                    <a:pt x="130" y="48"/>
                    <a:pt x="132" y="59"/>
                  </a:cubicBezTo>
                  <a:cubicBezTo>
                    <a:pt x="138" y="68"/>
                    <a:pt x="156" y="64"/>
                    <a:pt x="168" y="63"/>
                  </a:cubicBezTo>
                  <a:cubicBezTo>
                    <a:pt x="180" y="61"/>
                    <a:pt x="199" y="59"/>
                    <a:pt x="202" y="50"/>
                  </a:cubicBezTo>
                  <a:close/>
                  <a:moveTo>
                    <a:pt x="55" y="1116"/>
                  </a:moveTo>
                  <a:cubicBezTo>
                    <a:pt x="50" y="1120"/>
                    <a:pt x="54" y="1126"/>
                    <a:pt x="55" y="1131"/>
                  </a:cubicBezTo>
                  <a:cubicBezTo>
                    <a:pt x="74" y="1131"/>
                    <a:pt x="112" y="1153"/>
                    <a:pt x="123" y="1133"/>
                  </a:cubicBezTo>
                  <a:cubicBezTo>
                    <a:pt x="115" y="1119"/>
                    <a:pt x="69" y="1115"/>
                    <a:pt x="55" y="1116"/>
                  </a:cubicBezTo>
                  <a:close/>
                  <a:moveTo>
                    <a:pt x="100" y="64"/>
                  </a:moveTo>
                  <a:cubicBezTo>
                    <a:pt x="92" y="50"/>
                    <a:pt x="67" y="59"/>
                    <a:pt x="50" y="63"/>
                  </a:cubicBezTo>
                  <a:cubicBezTo>
                    <a:pt x="38" y="65"/>
                    <a:pt x="24" y="66"/>
                    <a:pt x="30" y="79"/>
                  </a:cubicBezTo>
                  <a:cubicBezTo>
                    <a:pt x="37" y="87"/>
                    <a:pt x="53" y="79"/>
                    <a:pt x="66" y="77"/>
                  </a:cubicBezTo>
                  <a:cubicBezTo>
                    <a:pt x="78" y="75"/>
                    <a:pt x="97" y="78"/>
                    <a:pt x="100" y="64"/>
                  </a:cubicBezTo>
                  <a:close/>
                  <a:moveTo>
                    <a:pt x="23" y="629"/>
                  </a:moveTo>
                  <a:cubicBezTo>
                    <a:pt x="20" y="629"/>
                    <a:pt x="16" y="629"/>
                    <a:pt x="13" y="629"/>
                  </a:cubicBezTo>
                  <a:cubicBezTo>
                    <a:pt x="8" y="641"/>
                    <a:pt x="2" y="689"/>
                    <a:pt x="18" y="697"/>
                  </a:cubicBezTo>
                  <a:cubicBezTo>
                    <a:pt x="32" y="699"/>
                    <a:pt x="27" y="680"/>
                    <a:pt x="27" y="667"/>
                  </a:cubicBezTo>
                  <a:cubicBezTo>
                    <a:pt x="27" y="651"/>
                    <a:pt x="30" y="633"/>
                    <a:pt x="23" y="629"/>
                  </a:cubicBezTo>
                  <a:close/>
                  <a:moveTo>
                    <a:pt x="15" y="209"/>
                  </a:moveTo>
                  <a:cubicBezTo>
                    <a:pt x="10" y="217"/>
                    <a:pt x="2" y="283"/>
                    <a:pt x="23" y="278"/>
                  </a:cubicBezTo>
                  <a:cubicBezTo>
                    <a:pt x="34" y="266"/>
                    <a:pt x="32" y="221"/>
                    <a:pt x="25" y="209"/>
                  </a:cubicBezTo>
                  <a:cubicBezTo>
                    <a:pt x="22" y="209"/>
                    <a:pt x="19" y="209"/>
                    <a:pt x="15" y="209"/>
                  </a:cubicBezTo>
                  <a:close/>
                  <a:moveTo>
                    <a:pt x="15" y="101"/>
                  </a:moveTo>
                  <a:cubicBezTo>
                    <a:pt x="10" y="113"/>
                    <a:pt x="2" y="175"/>
                    <a:pt x="23" y="170"/>
                  </a:cubicBezTo>
                  <a:cubicBezTo>
                    <a:pt x="34" y="159"/>
                    <a:pt x="32" y="117"/>
                    <a:pt x="25" y="101"/>
                  </a:cubicBezTo>
                  <a:cubicBezTo>
                    <a:pt x="22" y="101"/>
                    <a:pt x="19" y="101"/>
                    <a:pt x="15" y="101"/>
                  </a:cubicBezTo>
                  <a:close/>
                  <a:moveTo>
                    <a:pt x="20" y="382"/>
                  </a:moveTo>
                  <a:cubicBezTo>
                    <a:pt x="35" y="374"/>
                    <a:pt x="26" y="329"/>
                    <a:pt x="25" y="313"/>
                  </a:cubicBezTo>
                  <a:cubicBezTo>
                    <a:pt x="22" y="313"/>
                    <a:pt x="19" y="313"/>
                    <a:pt x="15" y="313"/>
                  </a:cubicBezTo>
                  <a:cubicBezTo>
                    <a:pt x="10" y="321"/>
                    <a:pt x="4" y="381"/>
                    <a:pt x="20" y="382"/>
                  </a:cubicBezTo>
                  <a:close/>
                  <a:moveTo>
                    <a:pt x="23" y="941"/>
                  </a:moveTo>
                  <a:cubicBezTo>
                    <a:pt x="20" y="941"/>
                    <a:pt x="16" y="941"/>
                    <a:pt x="13" y="941"/>
                  </a:cubicBezTo>
                  <a:cubicBezTo>
                    <a:pt x="9" y="953"/>
                    <a:pt x="0" y="1016"/>
                    <a:pt x="21" y="1010"/>
                  </a:cubicBezTo>
                  <a:cubicBezTo>
                    <a:pt x="28" y="1002"/>
                    <a:pt x="25" y="981"/>
                    <a:pt x="25" y="964"/>
                  </a:cubicBezTo>
                  <a:cubicBezTo>
                    <a:pt x="25" y="955"/>
                    <a:pt x="28" y="945"/>
                    <a:pt x="23" y="941"/>
                  </a:cubicBezTo>
                  <a:close/>
                  <a:moveTo>
                    <a:pt x="13" y="733"/>
                  </a:moveTo>
                  <a:cubicBezTo>
                    <a:pt x="9" y="741"/>
                    <a:pt x="0" y="807"/>
                    <a:pt x="21" y="802"/>
                  </a:cubicBezTo>
                  <a:cubicBezTo>
                    <a:pt x="33" y="791"/>
                    <a:pt x="30" y="749"/>
                    <a:pt x="23" y="733"/>
                  </a:cubicBezTo>
                  <a:cubicBezTo>
                    <a:pt x="20" y="733"/>
                    <a:pt x="16" y="733"/>
                    <a:pt x="13" y="733"/>
                  </a:cubicBezTo>
                  <a:close/>
                  <a:moveTo>
                    <a:pt x="13" y="837"/>
                  </a:moveTo>
                  <a:cubicBezTo>
                    <a:pt x="9" y="845"/>
                    <a:pt x="0" y="911"/>
                    <a:pt x="21" y="906"/>
                  </a:cubicBezTo>
                  <a:cubicBezTo>
                    <a:pt x="33" y="895"/>
                    <a:pt x="30" y="853"/>
                    <a:pt x="23" y="837"/>
                  </a:cubicBezTo>
                  <a:cubicBezTo>
                    <a:pt x="20" y="837"/>
                    <a:pt x="16" y="837"/>
                    <a:pt x="13" y="837"/>
                  </a:cubicBezTo>
                  <a:close/>
                  <a:moveTo>
                    <a:pt x="13" y="417"/>
                  </a:moveTo>
                  <a:cubicBezTo>
                    <a:pt x="10" y="437"/>
                    <a:pt x="10" y="467"/>
                    <a:pt x="13" y="486"/>
                  </a:cubicBezTo>
                  <a:cubicBezTo>
                    <a:pt x="39" y="489"/>
                    <a:pt x="26" y="429"/>
                    <a:pt x="23" y="417"/>
                  </a:cubicBezTo>
                  <a:cubicBezTo>
                    <a:pt x="20" y="417"/>
                    <a:pt x="16" y="417"/>
                    <a:pt x="13" y="417"/>
                  </a:cubicBezTo>
                  <a:close/>
                  <a:moveTo>
                    <a:pt x="13" y="521"/>
                  </a:moveTo>
                  <a:cubicBezTo>
                    <a:pt x="10" y="541"/>
                    <a:pt x="10" y="571"/>
                    <a:pt x="13" y="590"/>
                  </a:cubicBezTo>
                  <a:cubicBezTo>
                    <a:pt x="39" y="593"/>
                    <a:pt x="26" y="533"/>
                    <a:pt x="23" y="521"/>
                  </a:cubicBezTo>
                  <a:cubicBezTo>
                    <a:pt x="20" y="521"/>
                    <a:pt x="16" y="521"/>
                    <a:pt x="13" y="521"/>
                  </a:cubicBezTo>
                  <a:close/>
                  <a:moveTo>
                    <a:pt x="11" y="1045"/>
                  </a:moveTo>
                  <a:cubicBezTo>
                    <a:pt x="8" y="1065"/>
                    <a:pt x="8" y="1095"/>
                    <a:pt x="11" y="1114"/>
                  </a:cubicBezTo>
                  <a:cubicBezTo>
                    <a:pt x="37" y="1117"/>
                    <a:pt x="24" y="1057"/>
                    <a:pt x="21" y="1045"/>
                  </a:cubicBezTo>
                  <a:cubicBezTo>
                    <a:pt x="18" y="1045"/>
                    <a:pt x="14" y="1045"/>
                    <a:pt x="11" y="1045"/>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84"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78867" y="6362362"/>
            <a:ext cx="2560320" cy="36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1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87724" y="6365353"/>
            <a:ext cx="2560320" cy="36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 name="TextBox 85"/>
          <p:cNvSpPr txBox="1"/>
          <p:nvPr/>
        </p:nvSpPr>
        <p:spPr>
          <a:xfrm>
            <a:off x="7083023" y="6021826"/>
            <a:ext cx="1292085"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Datacenter 1</a:t>
            </a:r>
          </a:p>
        </p:txBody>
      </p:sp>
      <p:sp>
        <p:nvSpPr>
          <p:cNvPr id="87" name="TextBox 86"/>
          <p:cNvSpPr txBox="1"/>
          <p:nvPr/>
        </p:nvSpPr>
        <p:spPr>
          <a:xfrm>
            <a:off x="10793119" y="6021826"/>
            <a:ext cx="1292085"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Datacenter 2</a:t>
            </a:r>
          </a:p>
        </p:txBody>
      </p:sp>
      <p:sp>
        <p:nvSpPr>
          <p:cNvPr id="88" name="TextBox 87"/>
          <p:cNvSpPr txBox="1"/>
          <p:nvPr/>
        </p:nvSpPr>
        <p:spPr>
          <a:xfrm>
            <a:off x="8231447" y="5639190"/>
            <a:ext cx="1183285" cy="332399"/>
          </a:xfrm>
          <a:prstGeom prst="rect">
            <a:avLst/>
          </a:prstGeom>
          <a:noFill/>
        </p:spPr>
        <p:txBody>
          <a:bodyPr wrap="square" lIns="182880" tIns="0" rIns="182880" bIns="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Replication</a:t>
            </a:r>
            <a:br>
              <a:rPr lang="en-US" sz="1200" b="1" dirty="0" smtClean="0">
                <a:gradFill>
                  <a:gsLst>
                    <a:gs pos="2917">
                      <a:srgbClr val="FFFFFF"/>
                    </a:gs>
                    <a:gs pos="30000">
                      <a:srgbClr val="FFFFFF"/>
                    </a:gs>
                  </a:gsLst>
                  <a:lin ang="5400000" scaled="0"/>
                </a:gradFill>
              </a:rPr>
            </a:br>
            <a:r>
              <a:rPr lang="en-US" sz="1200" b="1" dirty="0" smtClean="0">
                <a:gradFill>
                  <a:gsLst>
                    <a:gs pos="2917">
                      <a:srgbClr val="FFFFFF"/>
                    </a:gs>
                    <a:gs pos="30000">
                      <a:srgbClr val="FFFFFF"/>
                    </a:gs>
                  </a:gsLst>
                  <a:lin ang="5400000" scaled="0"/>
                </a:gradFill>
              </a:rPr>
              <a:t>Channel</a:t>
            </a:r>
          </a:p>
        </p:txBody>
      </p:sp>
      <p:sp>
        <p:nvSpPr>
          <p:cNvPr id="91" name="TextBox 90"/>
          <p:cNvSpPr txBox="1"/>
          <p:nvPr/>
        </p:nvSpPr>
        <p:spPr>
          <a:xfrm>
            <a:off x="6475126" y="3113574"/>
            <a:ext cx="1511614" cy="424732"/>
          </a:xfrm>
          <a:prstGeom prst="rect">
            <a:avLst/>
          </a:prstGeom>
          <a:solidFill>
            <a:schemeClr val="bg2"/>
          </a:solidFill>
        </p:spPr>
        <p:txBody>
          <a:bodyPr wrap="square" lIns="182880" tIns="45720" rIns="182880" bIns="4572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Communication </a:t>
            </a:r>
            <a:br>
              <a:rPr lang="en-US" sz="1200" b="1" dirty="0" smtClean="0">
                <a:gradFill>
                  <a:gsLst>
                    <a:gs pos="2917">
                      <a:srgbClr val="FFFFFF"/>
                    </a:gs>
                    <a:gs pos="30000">
                      <a:srgbClr val="FFFFFF"/>
                    </a:gs>
                  </a:gsLst>
                  <a:lin ang="5400000" scaled="0"/>
                </a:gradFill>
              </a:rPr>
            </a:br>
            <a:r>
              <a:rPr lang="en-US" sz="1200" b="1" dirty="0" smtClean="0">
                <a:gradFill>
                  <a:gsLst>
                    <a:gs pos="2917">
                      <a:srgbClr val="FFFFFF"/>
                    </a:gs>
                    <a:gs pos="30000">
                      <a:srgbClr val="FFFFFF"/>
                    </a:gs>
                  </a:gsLst>
                  <a:lin ang="5400000" scaled="0"/>
                </a:gradFill>
              </a:rPr>
              <a:t>Channel</a:t>
            </a:r>
          </a:p>
        </p:txBody>
      </p:sp>
      <p:sp>
        <p:nvSpPr>
          <p:cNvPr id="93" name="TextBox 92"/>
          <p:cNvSpPr txBox="1"/>
          <p:nvPr/>
        </p:nvSpPr>
        <p:spPr>
          <a:xfrm>
            <a:off x="8588693" y="3764351"/>
            <a:ext cx="614848" cy="166199"/>
          </a:xfrm>
          <a:prstGeom prst="rect">
            <a:avLst/>
          </a:prstGeom>
          <a:noFill/>
        </p:spPr>
        <p:txBody>
          <a:bodyPr wrap="none" lIns="182880" tIns="0" rIns="182880" bIns="0" rtlCol="0">
            <a:spAutoFit/>
          </a:bodyPr>
          <a:lstStyle/>
          <a:p>
            <a:pPr algn="ctr">
              <a:lnSpc>
                <a:spcPct val="90000"/>
              </a:lnSpc>
              <a:spcAft>
                <a:spcPts val="600"/>
              </a:spcAft>
            </a:pPr>
            <a:r>
              <a:rPr lang="en-US" sz="1200" b="1" dirty="0" smtClean="0">
                <a:gradFill>
                  <a:gsLst>
                    <a:gs pos="2917">
                      <a:schemeClr val="bg2"/>
                    </a:gs>
                    <a:gs pos="30000">
                      <a:schemeClr val="bg2"/>
                    </a:gs>
                  </a:gsLst>
                  <a:lin ang="5400000" scaled="0"/>
                </a:gradFill>
              </a:rPr>
              <a:t>Fail</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41707" y="4138603"/>
            <a:ext cx="2834640" cy="461343"/>
          </a:xfrm>
          <a:prstGeom prst="rect">
            <a:avLst/>
          </a:prstGeom>
        </p:spPr>
      </p:pic>
      <p:pic>
        <p:nvPicPr>
          <p:cNvPr id="62" name="Picture 6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250564" y="4138603"/>
            <a:ext cx="2834640" cy="461343"/>
          </a:xfrm>
          <a:prstGeom prst="rect">
            <a:avLst/>
          </a:prstGeom>
        </p:spPr>
      </p:pic>
      <p:cxnSp>
        <p:nvCxnSpPr>
          <p:cNvPr id="71" name="Straight Arrow Connector 70"/>
          <p:cNvCxnSpPr/>
          <p:nvPr/>
        </p:nvCxnSpPr>
        <p:spPr>
          <a:xfrm>
            <a:off x="9982038" y="2881469"/>
            <a:ext cx="516004" cy="1097280"/>
          </a:xfrm>
          <a:prstGeom prst="straightConnector1">
            <a:avLst/>
          </a:prstGeom>
          <a:ln w="41275">
            <a:solidFill>
              <a:schemeClr val="accent5"/>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9419570" y="3116574"/>
            <a:ext cx="1511614" cy="424732"/>
          </a:xfrm>
          <a:prstGeom prst="rect">
            <a:avLst/>
          </a:prstGeom>
          <a:solidFill>
            <a:schemeClr val="bg2"/>
          </a:solidFill>
        </p:spPr>
        <p:txBody>
          <a:bodyPr wrap="square" lIns="182880" tIns="45720" rIns="182880" bIns="45720" rtlCol="0">
            <a:spAutoFit/>
          </a:bodyPr>
          <a:lstStyle/>
          <a:p>
            <a:pPr algn="ctr">
              <a:lnSpc>
                <a:spcPct val="90000"/>
              </a:lnSpc>
              <a:spcAft>
                <a:spcPts val="600"/>
              </a:spcAft>
            </a:pPr>
            <a:r>
              <a:rPr lang="en-US" sz="1200" b="1" dirty="0" smtClean="0">
                <a:gradFill>
                  <a:gsLst>
                    <a:gs pos="2917">
                      <a:srgbClr val="FFFFFF"/>
                    </a:gs>
                    <a:gs pos="30000">
                      <a:srgbClr val="FFFFFF"/>
                    </a:gs>
                  </a:gsLst>
                  <a:lin ang="5400000" scaled="0"/>
                </a:gradFill>
              </a:rPr>
              <a:t>Communication </a:t>
            </a:r>
            <a:br>
              <a:rPr lang="en-US" sz="1200" b="1" dirty="0" smtClean="0">
                <a:gradFill>
                  <a:gsLst>
                    <a:gs pos="2917">
                      <a:srgbClr val="FFFFFF"/>
                    </a:gs>
                    <a:gs pos="30000">
                      <a:srgbClr val="FFFFFF"/>
                    </a:gs>
                  </a:gsLst>
                  <a:lin ang="5400000" scaled="0"/>
                </a:gradFill>
              </a:rPr>
            </a:br>
            <a:r>
              <a:rPr lang="en-US" sz="1200" b="1" dirty="0" smtClean="0">
                <a:gradFill>
                  <a:gsLst>
                    <a:gs pos="2917">
                      <a:srgbClr val="FFFFFF"/>
                    </a:gs>
                    <a:gs pos="30000">
                      <a:srgbClr val="FFFFFF"/>
                    </a:gs>
                  </a:gsLst>
                  <a:lin ang="5400000" scaled="0"/>
                </a:gradFill>
              </a:rPr>
              <a:t>Channel</a:t>
            </a:r>
          </a:p>
        </p:txBody>
      </p:sp>
    </p:spTree>
    <p:extLst>
      <p:ext uri="{BB962C8B-B14F-4D97-AF65-F5344CB8AC3E}">
        <p14:creationId xmlns:p14="http://schemas.microsoft.com/office/powerpoint/2010/main" val="3127126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49"/>
            <a:ext cx="5410199" cy="5047536"/>
          </a:xfrm>
        </p:spPr>
        <p:txBody>
          <a:bodyPr/>
          <a:lstStyle/>
          <a:p>
            <a:pPr>
              <a:lnSpc>
                <a:spcPct val="150000"/>
              </a:lnSpc>
            </a:pPr>
            <a:r>
              <a:rPr lang="en-US" b="1" i="1" dirty="0" smtClean="0"/>
              <a:t>Easily</a:t>
            </a:r>
            <a:r>
              <a:rPr lang="en-US" dirty="0" smtClean="0"/>
              <a:t> create Recovery Plans</a:t>
            </a:r>
          </a:p>
          <a:p>
            <a:pPr>
              <a:lnSpc>
                <a:spcPct val="150000"/>
              </a:lnSpc>
            </a:pPr>
            <a:r>
              <a:rPr lang="en-US" dirty="0" smtClean="0"/>
              <a:t>Flexible script support</a:t>
            </a:r>
          </a:p>
          <a:p>
            <a:pPr>
              <a:lnSpc>
                <a:spcPct val="150000"/>
              </a:lnSpc>
            </a:pPr>
            <a:r>
              <a:rPr lang="en-US" dirty="0" smtClean="0"/>
              <a:t>Configure from a browser</a:t>
            </a:r>
          </a:p>
        </p:txBody>
      </p:sp>
      <p:sp>
        <p:nvSpPr>
          <p:cNvPr id="3" name="Title 2"/>
          <p:cNvSpPr>
            <a:spLocks noGrp="1"/>
          </p:cNvSpPr>
          <p:nvPr>
            <p:ph type="title"/>
          </p:nvPr>
        </p:nvSpPr>
        <p:spPr/>
        <p:txBody>
          <a:bodyPr/>
          <a:lstStyle/>
          <a:p>
            <a:r>
              <a:rPr lang="en-US" dirty="0" smtClean="0"/>
              <a:t>Hyper-V Recovery Manager</a:t>
            </a:r>
            <a:endParaRPr lang="en-US" dirty="0"/>
          </a:p>
        </p:txBody>
      </p:sp>
      <p:pic>
        <p:nvPicPr>
          <p:cNvPr id="5" name="Picture 4"/>
          <p:cNvPicPr>
            <a:picLocks noChangeAspect="1"/>
          </p:cNvPicPr>
          <p:nvPr/>
        </p:nvPicPr>
        <p:blipFill>
          <a:blip r:embed="rId2"/>
          <a:stretch>
            <a:fillRect/>
          </a:stretch>
        </p:blipFill>
        <p:spPr>
          <a:xfrm>
            <a:off x="6219421" y="1439862"/>
            <a:ext cx="6062662" cy="5105399"/>
          </a:xfrm>
          <a:prstGeom prst="rect">
            <a:avLst/>
          </a:prstGeom>
        </p:spPr>
      </p:pic>
    </p:spTree>
    <p:extLst>
      <p:ext uri="{BB962C8B-B14F-4D97-AF65-F5344CB8AC3E}">
        <p14:creationId xmlns:p14="http://schemas.microsoft.com/office/powerpoint/2010/main" val="2970527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Microsoft Hyper-V Server 2012 R2</a:t>
            </a:r>
            <a:endParaRPr lang="en-US" dirty="0"/>
          </a:p>
        </p:txBody>
      </p:sp>
      <p:sp useBgFill="1">
        <p:nvSpPr>
          <p:cNvPr id="5" name="MASK bottom"/>
          <p:cNvSpPr/>
          <p:nvPr/>
        </p:nvSpPr>
        <p:spPr bwMode="auto">
          <a:xfrm>
            <a:off x="3964449" y="6139638"/>
            <a:ext cx="8469528" cy="854886"/>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useBgFill="1">
        <p:nvSpPr>
          <p:cNvPr id="6" name="MASK top"/>
          <p:cNvSpPr/>
          <p:nvPr/>
        </p:nvSpPr>
        <p:spPr bwMode="auto">
          <a:xfrm>
            <a:off x="3964449" y="0"/>
            <a:ext cx="8469528" cy="153461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405987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Microsoft Hyper-V Server?</a:t>
            </a:r>
            <a:endParaRPr lang="en-US" dirty="0"/>
          </a:p>
        </p:txBody>
      </p:sp>
      <p:sp>
        <p:nvSpPr>
          <p:cNvPr id="3" name="Text Placeholder 2"/>
          <p:cNvSpPr>
            <a:spLocks noGrp="1"/>
          </p:cNvSpPr>
          <p:nvPr>
            <p:ph sz="half" idx="1"/>
          </p:nvPr>
        </p:nvSpPr>
        <p:spPr>
          <a:xfrm>
            <a:off x="531949" y="1476621"/>
            <a:ext cx="5595620" cy="5322419"/>
          </a:xfrm>
        </p:spPr>
        <p:txBody>
          <a:bodyPr/>
          <a:lstStyle/>
          <a:p>
            <a:pPr>
              <a:lnSpc>
                <a:spcPct val="100000"/>
              </a:lnSpc>
            </a:pPr>
            <a:r>
              <a:rPr lang="en-US" dirty="0"/>
              <a:t>E</a:t>
            </a:r>
            <a:r>
              <a:rPr lang="en-US" dirty="0" smtClean="0"/>
              <a:t>nterprise-class</a:t>
            </a:r>
            <a:r>
              <a:rPr lang="en-US" dirty="0"/>
              <a:t>, Microsoft </a:t>
            </a:r>
            <a:r>
              <a:rPr lang="en-US" dirty="0" smtClean="0"/>
              <a:t>hypervisor</a:t>
            </a:r>
          </a:p>
          <a:p>
            <a:pPr lvl="1">
              <a:lnSpc>
                <a:spcPct val="100000"/>
              </a:lnSpc>
            </a:pPr>
            <a:r>
              <a:rPr lang="en-US" dirty="0" smtClean="0"/>
              <a:t>Local Command </a:t>
            </a:r>
            <a:r>
              <a:rPr lang="en-US" dirty="0"/>
              <a:t>Line Interface</a:t>
            </a:r>
          </a:p>
          <a:p>
            <a:pPr lvl="1">
              <a:lnSpc>
                <a:spcPct val="100000"/>
              </a:lnSpc>
            </a:pPr>
            <a:r>
              <a:rPr lang="en-US" dirty="0"/>
              <a:t>Does not </a:t>
            </a:r>
            <a:r>
              <a:rPr lang="en-US" dirty="0" smtClean="0"/>
              <a:t>include guest OS licenses</a:t>
            </a:r>
            <a:endParaRPr lang="en-US" dirty="0"/>
          </a:p>
          <a:p>
            <a:pPr>
              <a:lnSpc>
                <a:spcPct val="100000"/>
              </a:lnSpc>
            </a:pPr>
            <a:r>
              <a:rPr lang="en-US" dirty="0" smtClean="0"/>
              <a:t>Standalone Hyper-V</a:t>
            </a:r>
          </a:p>
          <a:p>
            <a:pPr>
              <a:lnSpc>
                <a:spcPct val="100000"/>
              </a:lnSpc>
            </a:pPr>
            <a:r>
              <a:rPr lang="en-US" dirty="0" smtClean="0"/>
              <a:t>Free ISO download from Microsoft.com website </a:t>
            </a:r>
          </a:p>
          <a:p>
            <a:pPr>
              <a:lnSpc>
                <a:spcPct val="100000"/>
              </a:lnSpc>
            </a:pPr>
            <a:r>
              <a:rPr lang="en-US" dirty="0" smtClean="0"/>
              <a:t>Designed for remote management</a:t>
            </a:r>
          </a:p>
          <a:p>
            <a:pPr>
              <a:lnSpc>
                <a:spcPct val="100000"/>
              </a:lnSpc>
            </a:pPr>
            <a:r>
              <a:rPr lang="en-US" dirty="0"/>
              <a:t>Contains all Hyper-V </a:t>
            </a:r>
            <a:r>
              <a:rPr lang="en-US" dirty="0" smtClean="0"/>
              <a:t>features</a:t>
            </a:r>
            <a:endParaRPr lang="en-US" dirty="0"/>
          </a:p>
        </p:txBody>
      </p:sp>
      <p:sp>
        <p:nvSpPr>
          <p:cNvPr id="5" name="Content Placeholder 4"/>
          <p:cNvSpPr>
            <a:spLocks noGrp="1"/>
          </p:cNvSpPr>
          <p:nvPr>
            <p:ph sz="half" idx="2"/>
          </p:nvPr>
        </p:nvSpPr>
        <p:spPr>
          <a:xfrm>
            <a:off x="6307288" y="1476624"/>
            <a:ext cx="5595620" cy="579389"/>
          </a:xfrm>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7134" y="1312080"/>
            <a:ext cx="5827152" cy="43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7146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Reasons to use MS Hyper-V Server</a:t>
            </a:r>
            <a:endParaRPr lang="en-US" dirty="0"/>
          </a:p>
        </p:txBody>
      </p:sp>
      <p:sp>
        <p:nvSpPr>
          <p:cNvPr id="3" name="Text Placeholder 2"/>
          <p:cNvSpPr>
            <a:spLocks noGrp="1"/>
          </p:cNvSpPr>
          <p:nvPr>
            <p:ph idx="4294967295"/>
          </p:nvPr>
        </p:nvSpPr>
        <p:spPr>
          <a:xfrm>
            <a:off x="531951" y="1476624"/>
            <a:ext cx="11370961" cy="2980776"/>
          </a:xfrm>
          <a:prstGeom prst="rect">
            <a:avLst/>
          </a:prstGeom>
        </p:spPr>
        <p:txBody>
          <a:bodyPr/>
          <a:lstStyle/>
          <a:p>
            <a:r>
              <a:rPr lang="en-US" sz="3672" dirty="0"/>
              <a:t>Linux VM Consolidation</a:t>
            </a:r>
          </a:p>
          <a:p>
            <a:pPr marL="0" indent="0">
              <a:buNone/>
            </a:pPr>
            <a:endParaRPr lang="en-US" sz="3672" dirty="0"/>
          </a:p>
          <a:p>
            <a:r>
              <a:rPr lang="en-US" sz="3672" dirty="0"/>
              <a:t>VDI platform</a:t>
            </a:r>
          </a:p>
          <a:p>
            <a:pPr marL="0" indent="0">
              <a:buNone/>
            </a:pPr>
            <a:endParaRPr lang="en-US" sz="3672" dirty="0"/>
          </a:p>
          <a:p>
            <a:r>
              <a:rPr lang="en-US" sz="3672" dirty="0"/>
              <a:t>Hoster virtualization platform</a:t>
            </a:r>
          </a:p>
        </p:txBody>
      </p:sp>
    </p:spTree>
    <p:extLst>
      <p:ext uri="{BB962C8B-B14F-4D97-AF65-F5344CB8AC3E}">
        <p14:creationId xmlns:p14="http://schemas.microsoft.com/office/powerpoint/2010/main" val="1519489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MS Hyper-V Server 2012 Q&amp;A (1/2)</a:t>
            </a:r>
            <a:endParaRPr lang="en-US" dirty="0"/>
          </a:p>
        </p:txBody>
      </p:sp>
      <p:sp>
        <p:nvSpPr>
          <p:cNvPr id="8" name="Content Placeholder 7"/>
          <p:cNvSpPr>
            <a:spLocks noGrp="1"/>
          </p:cNvSpPr>
          <p:nvPr>
            <p:ph idx="4294967295"/>
          </p:nvPr>
        </p:nvSpPr>
        <p:spPr>
          <a:xfrm>
            <a:off x="531951" y="1476624"/>
            <a:ext cx="11370961" cy="5129319"/>
          </a:xfrm>
          <a:prstGeom prst="rect">
            <a:avLst/>
          </a:prstGeom>
        </p:spPr>
        <p:txBody>
          <a:bodyPr>
            <a:normAutofit fontScale="92500" lnSpcReduction="10000"/>
          </a:bodyPr>
          <a:lstStyle/>
          <a:p>
            <a:pPr>
              <a:lnSpc>
                <a:spcPct val="110000"/>
              </a:lnSpc>
            </a:pPr>
            <a:r>
              <a:rPr lang="en-US" dirty="0" smtClean="0"/>
              <a:t>Is this an evaluation version? Is their Activation?</a:t>
            </a:r>
          </a:p>
          <a:p>
            <a:pPr lvl="1">
              <a:lnSpc>
                <a:spcPct val="110000"/>
              </a:lnSpc>
            </a:pPr>
            <a:r>
              <a:rPr lang="en-US" dirty="0" smtClean="0"/>
              <a:t>No and No. Enterprise class hypervisor for everyone.</a:t>
            </a:r>
          </a:p>
          <a:p>
            <a:pPr>
              <a:lnSpc>
                <a:spcPct val="110000"/>
              </a:lnSpc>
            </a:pPr>
            <a:r>
              <a:rPr lang="en-US" dirty="0" smtClean="0"/>
              <a:t>Is this supported in production?</a:t>
            </a:r>
          </a:p>
          <a:p>
            <a:pPr lvl="1">
              <a:lnSpc>
                <a:spcPct val="110000"/>
              </a:lnSpc>
            </a:pPr>
            <a:r>
              <a:rPr lang="en-US" dirty="0" smtClean="0"/>
              <a:t>Yes, since day one.</a:t>
            </a:r>
          </a:p>
          <a:p>
            <a:pPr>
              <a:lnSpc>
                <a:spcPct val="110000"/>
              </a:lnSpc>
            </a:pPr>
            <a:r>
              <a:rPr lang="en-US" dirty="0" smtClean="0"/>
              <a:t>Does Hyper-V Server have reduced/limited scale?</a:t>
            </a:r>
          </a:p>
          <a:p>
            <a:pPr lvl="1">
              <a:lnSpc>
                <a:spcPct val="110000"/>
              </a:lnSpc>
            </a:pPr>
            <a:r>
              <a:rPr lang="en-US" dirty="0" smtClean="0"/>
              <a:t>No</a:t>
            </a:r>
          </a:p>
          <a:p>
            <a:pPr>
              <a:lnSpc>
                <a:spcPct val="110000"/>
              </a:lnSpc>
            </a:pPr>
            <a:r>
              <a:rPr lang="en-US" dirty="0"/>
              <a:t>Is System Center required </a:t>
            </a:r>
            <a:r>
              <a:rPr lang="en-US" dirty="0" smtClean="0"/>
              <a:t>for Live </a:t>
            </a:r>
            <a:r>
              <a:rPr lang="en-US" dirty="0"/>
              <a:t>Migration or Live Storage Migrate VMs?</a:t>
            </a:r>
          </a:p>
          <a:p>
            <a:pPr lvl="1">
              <a:lnSpc>
                <a:spcPct val="110000"/>
              </a:lnSpc>
            </a:pPr>
            <a:r>
              <a:rPr lang="en-US" dirty="0"/>
              <a:t>No. </a:t>
            </a:r>
            <a:r>
              <a:rPr lang="en-US" dirty="0" smtClean="0"/>
              <a:t>You can manage using free </a:t>
            </a:r>
            <a:r>
              <a:rPr lang="en-US" dirty="0"/>
              <a:t>RSAT </a:t>
            </a:r>
            <a:r>
              <a:rPr lang="en-US" dirty="0" smtClean="0"/>
              <a:t>tools, or System Center or </a:t>
            </a:r>
            <a:r>
              <a:rPr lang="en-US" dirty="0"/>
              <a:t>via </a:t>
            </a:r>
            <a:r>
              <a:rPr lang="en-US" dirty="0" smtClean="0"/>
              <a:t>PowerShell</a:t>
            </a:r>
            <a:endParaRPr lang="en-US" dirty="0"/>
          </a:p>
        </p:txBody>
      </p:sp>
      <p:sp>
        <p:nvSpPr>
          <p:cNvPr id="9" name="Icon-Social"/>
          <p:cNvSpPr>
            <a:spLocks noEditPoints="1"/>
          </p:cNvSpPr>
          <p:nvPr/>
        </p:nvSpPr>
        <p:spPr bwMode="auto">
          <a:xfrm>
            <a:off x="11165020" y="6139639"/>
            <a:ext cx="959351" cy="687452"/>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29" tIns="46615" rIns="93229" bIns="46615" numCol="1" anchor="t" anchorCtr="0" compatLnSpc="1">
            <a:prstTxWarp prst="textNoShape">
              <a:avLst/>
            </a:prstTxWarp>
          </a:bodyPr>
          <a:lstStyle/>
          <a:p>
            <a:endParaRPr lang="en-US" sz="1836"/>
          </a:p>
        </p:txBody>
      </p:sp>
    </p:spTree>
    <p:extLst>
      <p:ext uri="{BB962C8B-B14F-4D97-AF65-F5344CB8AC3E}">
        <p14:creationId xmlns:p14="http://schemas.microsoft.com/office/powerpoint/2010/main" val="3519223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MS Hyper-V Server 2012 Q&amp;A (2/2)</a:t>
            </a:r>
            <a:endParaRPr lang="en-US" dirty="0"/>
          </a:p>
        </p:txBody>
      </p:sp>
      <p:sp>
        <p:nvSpPr>
          <p:cNvPr id="8" name="Content Placeholder 7"/>
          <p:cNvSpPr>
            <a:spLocks noGrp="1"/>
          </p:cNvSpPr>
          <p:nvPr>
            <p:ph idx="4294967295"/>
          </p:nvPr>
        </p:nvSpPr>
        <p:spPr>
          <a:xfrm>
            <a:off x="531951" y="1476620"/>
            <a:ext cx="11370961" cy="5006744"/>
          </a:xfrm>
          <a:prstGeom prst="rect">
            <a:avLst/>
          </a:prstGeom>
        </p:spPr>
        <p:txBody>
          <a:bodyPr>
            <a:normAutofit fontScale="92500" lnSpcReduction="20000"/>
          </a:bodyPr>
          <a:lstStyle/>
          <a:p>
            <a:pPr>
              <a:lnSpc>
                <a:spcPct val="100000"/>
              </a:lnSpc>
            </a:pPr>
            <a:r>
              <a:rPr lang="en-US" dirty="0" smtClean="0"/>
              <a:t>Is clustering included with Hyper-V Server 2012?</a:t>
            </a:r>
          </a:p>
          <a:p>
            <a:pPr lvl="1">
              <a:lnSpc>
                <a:spcPct val="100000"/>
              </a:lnSpc>
            </a:pPr>
            <a:r>
              <a:rPr lang="en-US" dirty="0" smtClean="0"/>
              <a:t>Yes. It has been since Hyper-V Server 2008 R2.</a:t>
            </a:r>
          </a:p>
          <a:p>
            <a:pPr>
              <a:lnSpc>
                <a:spcPct val="100000"/>
              </a:lnSpc>
            </a:pPr>
            <a:r>
              <a:rPr lang="en-US" dirty="0" smtClean="0"/>
              <a:t>Does Hyper-V Server include Live Migration?</a:t>
            </a:r>
          </a:p>
          <a:p>
            <a:pPr lvl="1">
              <a:lnSpc>
                <a:spcPct val="100000"/>
              </a:lnSpc>
            </a:pPr>
            <a:r>
              <a:rPr lang="en-US" dirty="0" smtClean="0"/>
              <a:t>Yes. Yes. Yes.</a:t>
            </a:r>
          </a:p>
          <a:p>
            <a:pPr>
              <a:lnSpc>
                <a:spcPct val="100000"/>
              </a:lnSpc>
            </a:pPr>
            <a:r>
              <a:rPr lang="en-US" dirty="0" smtClean="0"/>
              <a:t>Shared Nothing Live Migration?	</a:t>
            </a:r>
          </a:p>
          <a:p>
            <a:pPr lvl="1">
              <a:lnSpc>
                <a:spcPct val="100000"/>
              </a:lnSpc>
            </a:pPr>
            <a:r>
              <a:rPr lang="en-US" dirty="0" smtClean="0"/>
              <a:t>Yes. Yes. Yes.</a:t>
            </a:r>
          </a:p>
          <a:p>
            <a:pPr>
              <a:lnSpc>
                <a:spcPct val="100000"/>
              </a:lnSpc>
            </a:pPr>
            <a:r>
              <a:rPr lang="en-US" dirty="0" smtClean="0"/>
              <a:t>Does this include the new Extensible Switch?</a:t>
            </a:r>
          </a:p>
          <a:p>
            <a:pPr lvl="1">
              <a:lnSpc>
                <a:spcPct val="100000"/>
              </a:lnSpc>
            </a:pPr>
            <a:r>
              <a:rPr lang="en-US" dirty="0" smtClean="0"/>
              <a:t>Yes. Yes. Yes.</a:t>
            </a:r>
          </a:p>
          <a:p>
            <a:pPr>
              <a:lnSpc>
                <a:spcPct val="100000"/>
              </a:lnSpc>
            </a:pPr>
            <a:r>
              <a:rPr lang="en-US" dirty="0" smtClean="0"/>
              <a:t>Does this include Hyper-V Replica?</a:t>
            </a:r>
          </a:p>
          <a:p>
            <a:pPr lvl="1">
              <a:lnSpc>
                <a:spcPct val="100000"/>
              </a:lnSpc>
            </a:pPr>
            <a:r>
              <a:rPr lang="en-US" dirty="0" smtClean="0"/>
              <a:t>Yes. Yes. Yes.</a:t>
            </a:r>
          </a:p>
        </p:txBody>
      </p:sp>
      <p:sp>
        <p:nvSpPr>
          <p:cNvPr id="9" name="Icon-Social"/>
          <p:cNvSpPr>
            <a:spLocks noEditPoints="1"/>
          </p:cNvSpPr>
          <p:nvPr/>
        </p:nvSpPr>
        <p:spPr bwMode="auto">
          <a:xfrm>
            <a:off x="11165020" y="6139639"/>
            <a:ext cx="959351" cy="687452"/>
          </a:xfrm>
          <a:custGeom>
            <a:avLst/>
            <a:gdLst>
              <a:gd name="T0" fmla="*/ 2463 w 4060"/>
              <a:gd name="T1" fmla="*/ 2909 h 2909"/>
              <a:gd name="T2" fmla="*/ 0 w 4060"/>
              <a:gd name="T3" fmla="*/ 2909 h 2909"/>
              <a:gd name="T4" fmla="*/ 1231 w 4060"/>
              <a:gd name="T5" fmla="*/ 2113 h 2909"/>
              <a:gd name="T6" fmla="*/ 2463 w 4060"/>
              <a:gd name="T7" fmla="*/ 2909 h 2909"/>
              <a:gd name="T8" fmla="*/ 1231 w 4060"/>
              <a:gd name="T9" fmla="*/ 1664 h 2909"/>
              <a:gd name="T10" fmla="*/ 1829 w 4060"/>
              <a:gd name="T11" fmla="*/ 768 h 2909"/>
              <a:gd name="T12" fmla="*/ 1231 w 4060"/>
              <a:gd name="T13" fmla="*/ 171 h 2909"/>
              <a:gd name="T14" fmla="*/ 635 w 4060"/>
              <a:gd name="T15" fmla="*/ 768 h 2909"/>
              <a:gd name="T16" fmla="*/ 1231 w 4060"/>
              <a:gd name="T17" fmla="*/ 1664 h 2909"/>
              <a:gd name="T18" fmla="*/ 2951 w 4060"/>
              <a:gd name="T19" fmla="*/ 1686 h 2909"/>
              <a:gd name="T20" fmla="*/ 2050 w 4060"/>
              <a:gd name="T21" fmla="*/ 1993 h 2909"/>
              <a:gd name="T22" fmla="*/ 2218 w 4060"/>
              <a:gd name="T23" fmla="*/ 2080 h 2909"/>
              <a:gd name="T24" fmla="*/ 2951 w 4060"/>
              <a:gd name="T25" fmla="*/ 1858 h 2909"/>
              <a:gd name="T26" fmla="*/ 3877 w 4060"/>
              <a:gd name="T27" fmla="*/ 2347 h 2909"/>
              <a:gd name="T28" fmla="*/ 2534 w 4060"/>
              <a:gd name="T29" fmla="*/ 2347 h 2909"/>
              <a:gd name="T30" fmla="*/ 2651 w 4060"/>
              <a:gd name="T31" fmla="*/ 2520 h 2909"/>
              <a:gd name="T32" fmla="*/ 3974 w 4060"/>
              <a:gd name="T33" fmla="*/ 2520 h 2909"/>
              <a:gd name="T34" fmla="*/ 4060 w 4060"/>
              <a:gd name="T35" fmla="*/ 2433 h 2909"/>
              <a:gd name="T36" fmla="*/ 2951 w 4060"/>
              <a:gd name="T37" fmla="*/ 1686 h 2909"/>
              <a:gd name="T38" fmla="*/ 2368 w 4060"/>
              <a:gd name="T39" fmla="*/ 582 h 2909"/>
              <a:gd name="T40" fmla="*/ 2951 w 4060"/>
              <a:gd name="T41" fmla="*/ 0 h 2909"/>
              <a:gd name="T42" fmla="*/ 3533 w 4060"/>
              <a:gd name="T43" fmla="*/ 582 h 2909"/>
              <a:gd name="T44" fmla="*/ 2951 w 4060"/>
              <a:gd name="T45" fmla="*/ 1387 h 2909"/>
              <a:gd name="T46" fmla="*/ 2368 w 4060"/>
              <a:gd name="T47" fmla="*/ 582 h 2909"/>
              <a:gd name="T48" fmla="*/ 2540 w 4060"/>
              <a:gd name="T49" fmla="*/ 582 h 2909"/>
              <a:gd name="T50" fmla="*/ 2951 w 4060"/>
              <a:gd name="T51" fmla="*/ 1215 h 2909"/>
              <a:gd name="T52" fmla="*/ 3361 w 4060"/>
              <a:gd name="T53" fmla="*/ 582 h 2909"/>
              <a:gd name="T54" fmla="*/ 2951 w 4060"/>
              <a:gd name="T55" fmla="*/ 172 h 2909"/>
              <a:gd name="T56" fmla="*/ 2540 w 4060"/>
              <a:gd name="T57" fmla="*/ 582 h 2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60" h="2909">
                <a:moveTo>
                  <a:pt x="2463" y="2909"/>
                </a:moveTo>
                <a:cubicBezTo>
                  <a:pt x="0" y="2909"/>
                  <a:pt x="0" y="2909"/>
                  <a:pt x="0" y="2909"/>
                </a:cubicBezTo>
                <a:cubicBezTo>
                  <a:pt x="0" y="2470"/>
                  <a:pt x="551" y="2113"/>
                  <a:pt x="1231" y="2113"/>
                </a:cubicBezTo>
                <a:cubicBezTo>
                  <a:pt x="1912" y="2113"/>
                  <a:pt x="2463" y="2470"/>
                  <a:pt x="2463" y="2909"/>
                </a:cubicBezTo>
                <a:close/>
                <a:moveTo>
                  <a:pt x="1231" y="1664"/>
                </a:moveTo>
                <a:cubicBezTo>
                  <a:pt x="1621" y="1664"/>
                  <a:pt x="1829" y="1098"/>
                  <a:pt x="1829" y="768"/>
                </a:cubicBezTo>
                <a:cubicBezTo>
                  <a:pt x="1829" y="438"/>
                  <a:pt x="1561" y="171"/>
                  <a:pt x="1231" y="171"/>
                </a:cubicBezTo>
                <a:cubicBezTo>
                  <a:pt x="902" y="171"/>
                  <a:pt x="635" y="438"/>
                  <a:pt x="635" y="768"/>
                </a:cubicBezTo>
                <a:cubicBezTo>
                  <a:pt x="635" y="1098"/>
                  <a:pt x="842" y="1664"/>
                  <a:pt x="1231" y="1664"/>
                </a:cubicBezTo>
                <a:close/>
                <a:moveTo>
                  <a:pt x="2951" y="1686"/>
                </a:moveTo>
                <a:cubicBezTo>
                  <a:pt x="2575" y="1686"/>
                  <a:pt x="2249" y="1806"/>
                  <a:pt x="2050" y="1993"/>
                </a:cubicBezTo>
                <a:cubicBezTo>
                  <a:pt x="2108" y="2020"/>
                  <a:pt x="2165" y="2048"/>
                  <a:pt x="2218" y="2080"/>
                </a:cubicBezTo>
                <a:cubicBezTo>
                  <a:pt x="2391" y="1946"/>
                  <a:pt x="2657" y="1858"/>
                  <a:pt x="2951" y="1858"/>
                </a:cubicBezTo>
                <a:cubicBezTo>
                  <a:pt x="3411" y="1858"/>
                  <a:pt x="3807" y="2074"/>
                  <a:pt x="3877" y="2347"/>
                </a:cubicBezTo>
                <a:cubicBezTo>
                  <a:pt x="2534" y="2347"/>
                  <a:pt x="2534" y="2347"/>
                  <a:pt x="2534" y="2347"/>
                </a:cubicBezTo>
                <a:cubicBezTo>
                  <a:pt x="2580" y="2402"/>
                  <a:pt x="2619" y="2459"/>
                  <a:pt x="2651" y="2520"/>
                </a:cubicBezTo>
                <a:cubicBezTo>
                  <a:pt x="3974" y="2520"/>
                  <a:pt x="3974" y="2520"/>
                  <a:pt x="3974" y="2520"/>
                </a:cubicBezTo>
                <a:cubicBezTo>
                  <a:pt x="4021" y="2520"/>
                  <a:pt x="4060" y="2481"/>
                  <a:pt x="4060" y="2433"/>
                </a:cubicBezTo>
                <a:cubicBezTo>
                  <a:pt x="4060" y="2014"/>
                  <a:pt x="3573" y="1686"/>
                  <a:pt x="2951" y="1686"/>
                </a:cubicBezTo>
                <a:close/>
                <a:moveTo>
                  <a:pt x="2368" y="582"/>
                </a:moveTo>
                <a:cubicBezTo>
                  <a:pt x="2368" y="261"/>
                  <a:pt x="2629" y="0"/>
                  <a:pt x="2951" y="0"/>
                </a:cubicBezTo>
                <a:cubicBezTo>
                  <a:pt x="3272" y="0"/>
                  <a:pt x="3533" y="261"/>
                  <a:pt x="3533" y="582"/>
                </a:cubicBezTo>
                <a:cubicBezTo>
                  <a:pt x="3533" y="854"/>
                  <a:pt x="3360" y="1387"/>
                  <a:pt x="2951" y="1387"/>
                </a:cubicBezTo>
                <a:cubicBezTo>
                  <a:pt x="2541" y="1387"/>
                  <a:pt x="2368" y="854"/>
                  <a:pt x="2368" y="582"/>
                </a:cubicBezTo>
                <a:close/>
                <a:moveTo>
                  <a:pt x="2540" y="582"/>
                </a:moveTo>
                <a:cubicBezTo>
                  <a:pt x="2540" y="858"/>
                  <a:pt x="2710" y="1215"/>
                  <a:pt x="2951" y="1215"/>
                </a:cubicBezTo>
                <a:cubicBezTo>
                  <a:pt x="3191" y="1215"/>
                  <a:pt x="3361" y="858"/>
                  <a:pt x="3361" y="582"/>
                </a:cubicBezTo>
                <a:cubicBezTo>
                  <a:pt x="3361" y="356"/>
                  <a:pt x="3177" y="172"/>
                  <a:pt x="2951" y="172"/>
                </a:cubicBezTo>
                <a:cubicBezTo>
                  <a:pt x="2724" y="172"/>
                  <a:pt x="2540" y="356"/>
                  <a:pt x="2540" y="58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29" tIns="46615" rIns="93229" bIns="46615" numCol="1" anchor="t" anchorCtr="0" compatLnSpc="1">
            <a:prstTxWarp prst="textNoShape">
              <a:avLst/>
            </a:prstTxWarp>
          </a:bodyPr>
          <a:lstStyle/>
          <a:p>
            <a:endParaRPr lang="en-US" sz="1836"/>
          </a:p>
        </p:txBody>
      </p:sp>
    </p:spTree>
    <p:extLst>
      <p:ext uri="{BB962C8B-B14F-4D97-AF65-F5344CB8AC3E}">
        <p14:creationId xmlns:p14="http://schemas.microsoft.com/office/powerpoint/2010/main" val="1294655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6600" dirty="0"/>
              <a:t>“I’m getting ready to purchase new storage for cloud infrastructure. What should I look for</a:t>
            </a:r>
            <a:r>
              <a:rPr lang="en-US" sz="6600" dirty="0" smtClean="0"/>
              <a:t>?”</a:t>
            </a:r>
            <a:endParaRPr lang="en-US" sz="6600" dirty="0"/>
          </a:p>
        </p:txBody>
      </p:sp>
    </p:spTree>
    <p:extLst>
      <p:ext uri="{BB962C8B-B14F-4D97-AF65-F5344CB8AC3E}">
        <p14:creationId xmlns:p14="http://schemas.microsoft.com/office/powerpoint/2010/main" val="318706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Based Storage Features to Look For:</a:t>
            </a:r>
            <a:endParaRPr lang="en-US" dirty="0"/>
          </a:p>
        </p:txBody>
      </p:sp>
      <p:sp>
        <p:nvSpPr>
          <p:cNvPr id="3" name="Content Placeholder 2"/>
          <p:cNvSpPr>
            <a:spLocks noGrp="1"/>
          </p:cNvSpPr>
          <p:nvPr>
            <p:ph sz="quarter" idx="10"/>
          </p:nvPr>
        </p:nvSpPr>
        <p:spPr>
          <a:xfrm>
            <a:off x="274638" y="1214438"/>
            <a:ext cx="11887200" cy="5101695"/>
          </a:xfrm>
        </p:spPr>
        <p:txBody>
          <a:bodyPr>
            <a:normAutofit fontScale="92500" lnSpcReduction="10000"/>
          </a:bodyPr>
          <a:lstStyle/>
          <a:p>
            <a:pPr>
              <a:lnSpc>
                <a:spcPct val="150000"/>
              </a:lnSpc>
            </a:pPr>
            <a:r>
              <a:rPr lang="en-US" dirty="0" smtClean="0"/>
              <a:t>SMB </a:t>
            </a:r>
            <a:r>
              <a:rPr lang="en-US" b="1" u="sng" dirty="0" smtClean="0"/>
              <a:t>3.0</a:t>
            </a:r>
          </a:p>
          <a:p>
            <a:pPr lvl="1">
              <a:lnSpc>
                <a:spcPct val="150000"/>
              </a:lnSpc>
            </a:pPr>
            <a:r>
              <a:rPr lang="en-US" b="1" u="sng" dirty="0" smtClean="0"/>
              <a:t>Not SMB 1.x/2.x</a:t>
            </a:r>
            <a:endParaRPr lang="en-US" b="1" u="sng" dirty="0"/>
          </a:p>
          <a:p>
            <a:pPr>
              <a:lnSpc>
                <a:spcPct val="150000"/>
              </a:lnSpc>
            </a:pPr>
            <a:r>
              <a:rPr lang="en-US" dirty="0"/>
              <a:t>SMB </a:t>
            </a:r>
            <a:r>
              <a:rPr lang="en-US" dirty="0" smtClean="0"/>
              <a:t>Direct/RDMA</a:t>
            </a:r>
          </a:p>
          <a:p>
            <a:pPr lvl="1">
              <a:lnSpc>
                <a:spcPct val="150000"/>
              </a:lnSpc>
            </a:pPr>
            <a:r>
              <a:rPr lang="en-US" dirty="0" smtClean="0"/>
              <a:t>Superior performance File Server and Hyper-V without additional CPU utilization</a:t>
            </a:r>
          </a:p>
          <a:p>
            <a:pPr lvl="1">
              <a:lnSpc>
                <a:spcPct val="150000"/>
              </a:lnSpc>
            </a:pPr>
            <a:r>
              <a:rPr lang="en-US" dirty="0" smtClean="0"/>
              <a:t>Microsoft investing heavily in this technology</a:t>
            </a:r>
            <a:endParaRPr lang="en-US" dirty="0"/>
          </a:p>
          <a:p>
            <a:pPr>
              <a:lnSpc>
                <a:spcPct val="150000"/>
              </a:lnSpc>
            </a:pPr>
            <a:r>
              <a:rPr lang="en-US" dirty="0" smtClean="0"/>
              <a:t>Spaces Certified JBOD</a:t>
            </a:r>
          </a:p>
          <a:p>
            <a:pPr lvl="1">
              <a:lnSpc>
                <a:spcPct val="150000"/>
              </a:lnSpc>
            </a:pPr>
            <a:r>
              <a:rPr lang="en-US" dirty="0" smtClean="0"/>
              <a:t>You can find these on the </a:t>
            </a:r>
            <a:r>
              <a:rPr lang="en-US" dirty="0" smtClean="0">
                <a:hlinkClick r:id="rId2"/>
              </a:rPr>
              <a:t>Windows Server Catalog</a:t>
            </a:r>
            <a:endParaRPr lang="en-US" dirty="0" smtClean="0"/>
          </a:p>
        </p:txBody>
      </p:sp>
    </p:spTree>
    <p:extLst>
      <p:ext uri="{BB962C8B-B14F-4D97-AF65-F5344CB8AC3E}">
        <p14:creationId xmlns:p14="http://schemas.microsoft.com/office/powerpoint/2010/main" val="179506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 Array Features to Look For:</a:t>
            </a:r>
            <a:endParaRPr lang="en-US" dirty="0"/>
          </a:p>
        </p:txBody>
      </p:sp>
      <p:sp>
        <p:nvSpPr>
          <p:cNvPr id="3" name="Content Placeholder 2"/>
          <p:cNvSpPr>
            <a:spLocks noGrp="1"/>
          </p:cNvSpPr>
          <p:nvPr>
            <p:ph sz="quarter" idx="10"/>
          </p:nvPr>
        </p:nvSpPr>
        <p:spPr>
          <a:xfrm>
            <a:off x="274638" y="1214438"/>
            <a:ext cx="11887200" cy="5101695"/>
          </a:xfrm>
        </p:spPr>
        <p:txBody>
          <a:bodyPr>
            <a:normAutofit fontScale="92500" lnSpcReduction="20000"/>
          </a:bodyPr>
          <a:lstStyle/>
          <a:p>
            <a:pPr>
              <a:lnSpc>
                <a:spcPct val="150000"/>
              </a:lnSpc>
            </a:pPr>
            <a:r>
              <a:rPr lang="en-US" dirty="0"/>
              <a:t>Offloaded Data </a:t>
            </a:r>
            <a:r>
              <a:rPr lang="en-US" dirty="0" smtClean="0"/>
              <a:t>Transfer (ODX)</a:t>
            </a:r>
            <a:endParaRPr lang="en-US" dirty="0"/>
          </a:p>
          <a:p>
            <a:pPr lvl="1">
              <a:lnSpc>
                <a:spcPct val="150000"/>
              </a:lnSpc>
            </a:pPr>
            <a:r>
              <a:rPr lang="en-US" dirty="0"/>
              <a:t>Secure, copy </a:t>
            </a:r>
            <a:r>
              <a:rPr lang="en-US" dirty="0" smtClean="0"/>
              <a:t>offload</a:t>
            </a:r>
            <a:endParaRPr lang="en-US" dirty="0"/>
          </a:p>
          <a:p>
            <a:pPr>
              <a:lnSpc>
                <a:spcPct val="150000"/>
              </a:lnSpc>
            </a:pPr>
            <a:r>
              <a:rPr lang="en-US" dirty="0" smtClean="0"/>
              <a:t>NPIV</a:t>
            </a:r>
          </a:p>
          <a:p>
            <a:pPr lvl="1">
              <a:lnSpc>
                <a:spcPct val="150000"/>
              </a:lnSpc>
            </a:pPr>
            <a:r>
              <a:rPr lang="en-US" dirty="0" smtClean="0"/>
              <a:t>If you’re going to use virtual fibre channel this is required</a:t>
            </a:r>
          </a:p>
          <a:p>
            <a:pPr lvl="1">
              <a:lnSpc>
                <a:spcPct val="150000"/>
              </a:lnSpc>
            </a:pPr>
            <a:r>
              <a:rPr lang="en-US" dirty="0" smtClean="0"/>
              <a:t>Make sure it’s certified hardware and on the Windows Server Catalog</a:t>
            </a:r>
            <a:endParaRPr lang="en-US" dirty="0"/>
          </a:p>
          <a:p>
            <a:pPr>
              <a:lnSpc>
                <a:spcPct val="150000"/>
              </a:lnSpc>
            </a:pPr>
            <a:r>
              <a:rPr lang="en-US" dirty="0" smtClean="0"/>
              <a:t>Trim/</a:t>
            </a:r>
            <a:r>
              <a:rPr lang="en-US" dirty="0" err="1" smtClean="0"/>
              <a:t>Unmap</a:t>
            </a:r>
            <a:endParaRPr lang="en-US" dirty="0" smtClean="0"/>
          </a:p>
          <a:p>
            <a:pPr>
              <a:lnSpc>
                <a:spcPct val="150000"/>
              </a:lnSpc>
            </a:pPr>
            <a:r>
              <a:rPr lang="en-US" dirty="0" smtClean="0"/>
              <a:t>SMI-S Support</a:t>
            </a:r>
          </a:p>
        </p:txBody>
      </p:sp>
    </p:spTree>
    <p:extLst>
      <p:ext uri="{BB962C8B-B14F-4D97-AF65-F5344CB8AC3E}">
        <p14:creationId xmlns:p14="http://schemas.microsoft.com/office/powerpoint/2010/main" val="3933682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ChangeArrowheads="1"/>
          </p:cNvSpPr>
          <p:nvPr/>
        </p:nvSpPr>
        <p:spPr bwMode="auto">
          <a:xfrm>
            <a:off x="1437550" y="460880"/>
            <a:ext cx="10647530" cy="904455"/>
          </a:xfrm>
          <a:prstGeom prst="rect">
            <a:avLst/>
          </a:prstGeom>
          <a:solidFill>
            <a:srgbClr val="107289"/>
          </a:solidFill>
          <a:ln w="9525">
            <a:noFill/>
            <a:miter lim="800000"/>
            <a:headEnd/>
            <a:tailEnd/>
          </a:ln>
        </p:spPr>
        <p:txBody>
          <a:bodyPr lIns="221479" tIns="55371" rIns="221479" bIns="55371" anchor="ctr"/>
          <a:lstStyle/>
          <a:p>
            <a:pPr defTabSz="1107717"/>
            <a:r>
              <a:rPr lang="en-US" sz="3053" dirty="0"/>
              <a:t>Hyper-V host scale and scale-up workload support</a:t>
            </a:r>
          </a:p>
        </p:txBody>
      </p:sp>
      <p:sp>
        <p:nvSpPr>
          <p:cNvPr id="24579" name="Rectangle 15"/>
          <p:cNvSpPr>
            <a:spLocks noChangeArrowheads="1"/>
          </p:cNvSpPr>
          <p:nvPr/>
        </p:nvSpPr>
        <p:spPr bwMode="auto">
          <a:xfrm>
            <a:off x="403887" y="460880"/>
            <a:ext cx="904455" cy="904455"/>
          </a:xfrm>
          <a:prstGeom prst="rect">
            <a:avLst/>
          </a:prstGeom>
          <a:solidFill>
            <a:srgbClr val="11A7D8"/>
          </a:solidFill>
          <a:ln w="9525">
            <a:noFill/>
            <a:miter lim="800000"/>
            <a:headEnd/>
            <a:tailEnd/>
          </a:ln>
        </p:spPr>
        <p:txBody>
          <a:bodyPr wrap="none" anchor="ctr"/>
          <a:lstStyle/>
          <a:p>
            <a:endParaRPr lang="en-US" sz="2119" dirty="0"/>
          </a:p>
        </p:txBody>
      </p:sp>
      <p:sp>
        <p:nvSpPr>
          <p:cNvPr id="24580" name="Rectangle 15"/>
          <p:cNvSpPr>
            <a:spLocks noChangeArrowheads="1"/>
          </p:cNvSpPr>
          <p:nvPr/>
        </p:nvSpPr>
        <p:spPr bwMode="auto">
          <a:xfrm>
            <a:off x="403887" y="460880"/>
            <a:ext cx="904455" cy="904455"/>
          </a:xfrm>
          <a:prstGeom prst="rect">
            <a:avLst/>
          </a:prstGeom>
          <a:solidFill>
            <a:srgbClr val="11A7D8"/>
          </a:solidFill>
          <a:ln w="9525">
            <a:noFill/>
            <a:miter lim="800000"/>
            <a:headEnd/>
            <a:tailEnd/>
          </a:ln>
        </p:spPr>
        <p:txBody>
          <a:bodyPr wrap="none" anchor="ctr"/>
          <a:lstStyle/>
          <a:p>
            <a:endParaRPr lang="en-US" sz="2119" dirty="0"/>
          </a:p>
        </p:txBody>
      </p:sp>
      <p:graphicFrame>
        <p:nvGraphicFramePr>
          <p:cNvPr id="297044" name="Group 84"/>
          <p:cNvGraphicFramePr>
            <a:graphicFrameLocks noGrp="1"/>
          </p:cNvGraphicFramePr>
          <p:nvPr>
            <p:extLst/>
          </p:nvPr>
        </p:nvGraphicFramePr>
        <p:xfrm>
          <a:off x="403887" y="1494541"/>
          <a:ext cx="11693306" cy="4991996"/>
        </p:xfrm>
        <a:graphic>
          <a:graphicData uri="http://schemas.openxmlformats.org/drawingml/2006/table">
            <a:tbl>
              <a:tblPr>
                <a:tableStyleId>{69CF1AB2-1976-4502-BF36-3FF5EA218861}</a:tableStyleId>
              </a:tblPr>
              <a:tblGrid>
                <a:gridCol w="1227474"/>
                <a:gridCol w="4419983"/>
                <a:gridCol w="1903123"/>
                <a:gridCol w="2270559"/>
                <a:gridCol w="1872167"/>
              </a:tblGrid>
              <a:tr h="37820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System</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Resource</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Maximum number</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Improvement factor</a:t>
                      </a:r>
                      <a:endParaRPr kumimoji="0" lang="en-US" sz="1600" b="1" i="0" u="none" strike="noStrike" cap="none" normalizeH="0" baseline="0" dirty="0" smtClean="0">
                        <a:ln>
                          <a:noFill/>
                        </a:ln>
                        <a:solidFill>
                          <a:srgbClr val="FFFFFF"/>
                        </a:solidFill>
                        <a:effectLst/>
                        <a:latin typeface="Segoe UI" pitchFamily="34" charset="0"/>
                        <a:cs typeface="Arial" pitchFamily="34" charset="0"/>
                      </a:endParaRPr>
                    </a:p>
                  </a:txBody>
                  <a:tcPr marL="124039" marR="124039" marT="46515" marB="46515" anchor="ctr" horzOverflow="overflow"/>
                </a:tc>
              </a:tr>
              <a:tr h="652769">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2008 R2</a:t>
                      </a:r>
                      <a:endParaRPr kumimoji="0" lang="en-US" sz="1600" b="0" i="0" u="none" strike="noStrike" cap="none" normalizeH="0" baseline="0" dirty="0" smtClean="0">
                        <a:ln>
                          <a:noFill/>
                        </a:ln>
                        <a:solidFill>
                          <a:schemeClr val="bg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Windows Server 2012 </a:t>
                      </a:r>
                      <a:endParaRPr kumimoji="0" lang="en-US" sz="1600" b="0" i="0" u="none" strike="noStrike" cap="none" normalizeH="0" baseline="30000" dirty="0" smtClean="0">
                        <a:ln>
                          <a:noFill/>
                        </a:ln>
                        <a:solidFill>
                          <a:schemeClr val="bg1"/>
                        </a:solidFill>
                        <a:effectLst/>
                        <a:latin typeface="Segoe UI" pitchFamily="34" charset="0"/>
                        <a:cs typeface="Arial" pitchFamily="34" charset="0"/>
                      </a:endParaRPr>
                    </a:p>
                  </a:txBody>
                  <a:tcPr marL="124039" marR="124039" marT="46515" marB="46515" anchor="ctr" horzOverflow="overflow"/>
                </a:tc>
                <a:tc vMerge="1">
                  <a:txBody>
                    <a:bodyPr/>
                    <a:lstStyle/>
                    <a:p>
                      <a:endParaRPr lang="en-US"/>
                    </a:p>
                  </a:txBody>
                  <a:tcPr/>
                </a:tc>
              </a:tr>
              <a:tr h="433384">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Host</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Logical processors on hardware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320</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3782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Physical memory </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 TB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1857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processors per host</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512</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2,048</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23963">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machine</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processors per virtual machine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52356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Memory per virtual machine</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 GB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523561">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disk capacity</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 TB</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 TB</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32x</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7376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Active virtual machines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384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1,024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2.7×</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407812">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Cluster</a:t>
                      </a:r>
                      <a:endParaRPr kumimoji="0" lang="en-US" sz="1600" b="1" i="0" u="none" strike="noStrike" cap="none" normalizeH="0" baseline="0" dirty="0" smtClean="0">
                        <a:ln>
                          <a:noFill/>
                        </a:ln>
                        <a:solidFill>
                          <a:schemeClr val="accent2"/>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Nodes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64</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r h="378202">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Virtual machines</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1,000</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8,000</a:t>
                      </a:r>
                      <a:endParaRPr kumimoji="0" lang="en-US" sz="1600" b="1"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solidFill>
                      <a:schemeClr val="accent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a:t>
                      </a:r>
                      <a:endParaRPr kumimoji="0" lang="en-US" sz="1600" b="0" i="0" u="none" strike="noStrike" cap="none" normalizeH="0" baseline="0" dirty="0" smtClean="0">
                        <a:ln>
                          <a:noFill/>
                        </a:ln>
                        <a:solidFill>
                          <a:schemeClr val="accent1"/>
                        </a:solidFill>
                        <a:effectLst/>
                        <a:latin typeface="Segoe UI" pitchFamily="34" charset="0"/>
                        <a:cs typeface="Arial" pitchFamily="34" charset="0"/>
                      </a:endParaRPr>
                    </a:p>
                  </a:txBody>
                  <a:tcPr marL="124039" marR="124039" marT="46515" marB="46515" anchor="ctr" horzOverflow="overflow"/>
                </a:tc>
              </a:tr>
            </a:tbl>
          </a:graphicData>
        </a:graphic>
      </p:graphicFrame>
      <p:sp>
        <p:nvSpPr>
          <p:cNvPr id="24644" name="Slide Number Placeholder 5"/>
          <p:cNvSpPr txBox="1">
            <a:spLocks noGrp="1"/>
          </p:cNvSpPr>
          <p:nvPr/>
        </p:nvSpPr>
        <p:spPr bwMode="auto">
          <a:xfrm>
            <a:off x="9319225" y="6362715"/>
            <a:ext cx="2895062" cy="484529"/>
          </a:xfrm>
          <a:prstGeom prst="rect">
            <a:avLst/>
          </a:prstGeom>
          <a:noFill/>
          <a:ln w="9525">
            <a:noFill/>
            <a:miter lim="800000"/>
            <a:headEnd/>
            <a:tailEnd/>
          </a:ln>
        </p:spPr>
        <p:txBody>
          <a:bodyPr lIns="110738" tIns="55371" rIns="110738" bIns="55371" anchor="b"/>
          <a:lstStyle/>
          <a:p>
            <a:pPr algn="r" defTabSz="1107717"/>
            <a:fld id="{9A7972E4-1320-47BE-97C5-AC1FE1F6B19F}" type="slidenum">
              <a:rPr lang="en-US" sz="1103">
                <a:solidFill>
                  <a:schemeClr val="accent2"/>
                </a:solidFill>
              </a:rPr>
              <a:pPr algn="r" defTabSz="1107717"/>
              <a:t>6</a:t>
            </a:fld>
            <a:endParaRPr lang="en-US" sz="1103" dirty="0">
              <a:solidFill>
                <a:schemeClr val="accent2"/>
              </a:solidFill>
            </a:endParaRPr>
          </a:p>
        </p:txBody>
      </p:sp>
    </p:spTree>
    <p:custDataLst>
      <p:tags r:id="rId1"/>
    </p:custDataLst>
    <p:extLst>
      <p:ext uri="{BB962C8B-B14F-4D97-AF65-F5344CB8AC3E}">
        <p14:creationId xmlns:p14="http://schemas.microsoft.com/office/powerpoint/2010/main" val="15624433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Networking Features to Look For:</a:t>
            </a:r>
            <a:endParaRPr lang="en-US" dirty="0"/>
          </a:p>
        </p:txBody>
      </p:sp>
      <p:sp>
        <p:nvSpPr>
          <p:cNvPr id="3" name="Content Placeholder 2"/>
          <p:cNvSpPr>
            <a:spLocks noGrp="1"/>
          </p:cNvSpPr>
          <p:nvPr>
            <p:ph sz="quarter" idx="10"/>
          </p:nvPr>
        </p:nvSpPr>
        <p:spPr>
          <a:xfrm>
            <a:off x="274638" y="1214438"/>
            <a:ext cx="11887200" cy="5072158"/>
          </a:xfrm>
        </p:spPr>
        <p:txBody>
          <a:bodyPr/>
          <a:lstStyle/>
          <a:p>
            <a:r>
              <a:rPr lang="en-US" dirty="0" smtClean="0"/>
              <a:t>VMQ</a:t>
            </a:r>
          </a:p>
          <a:p>
            <a:pPr lvl="1"/>
            <a:r>
              <a:rPr lang="en-US" dirty="0" smtClean="0"/>
              <a:t>Virtual RSS requires physical NICs to support VMQ</a:t>
            </a:r>
          </a:p>
          <a:p>
            <a:r>
              <a:rPr lang="en-US" dirty="0" smtClean="0"/>
              <a:t>NV-GRE</a:t>
            </a:r>
          </a:p>
          <a:p>
            <a:pPr lvl="1"/>
            <a:r>
              <a:rPr lang="en-US" dirty="0" smtClean="0"/>
              <a:t>Flexibility between clouds.</a:t>
            </a:r>
          </a:p>
          <a:p>
            <a:r>
              <a:rPr lang="en-US" dirty="0" smtClean="0"/>
              <a:t>SR-IOV</a:t>
            </a:r>
          </a:p>
          <a:p>
            <a:r>
              <a:rPr lang="en-US" u="sng" dirty="0" smtClean="0"/>
              <a:t>O</a:t>
            </a:r>
            <a:r>
              <a:rPr lang="en-US" dirty="0" smtClean="0"/>
              <a:t>pen </a:t>
            </a:r>
            <a:r>
              <a:rPr lang="en-US" u="sng" dirty="0" smtClean="0"/>
              <a:t>M</a:t>
            </a:r>
            <a:r>
              <a:rPr lang="en-US" dirty="0" smtClean="0"/>
              <a:t>anagement </a:t>
            </a:r>
            <a:r>
              <a:rPr lang="en-US" u="sng" dirty="0" smtClean="0"/>
              <a:t>I</a:t>
            </a:r>
            <a:r>
              <a:rPr lang="en-US" dirty="0" smtClean="0"/>
              <a:t>nfrastructure (OMI)</a:t>
            </a:r>
          </a:p>
          <a:p>
            <a:pPr lvl="1"/>
            <a:r>
              <a:rPr lang="en-US" dirty="0" smtClean="0"/>
              <a:t>Look for support in switches and routers</a:t>
            </a:r>
          </a:p>
          <a:p>
            <a:r>
              <a:rPr lang="en-US" dirty="0" smtClean="0"/>
              <a:t>Plugins for System Center</a:t>
            </a:r>
          </a:p>
          <a:p>
            <a:pPr lvl="1"/>
            <a:r>
              <a:rPr lang="en-US" dirty="0" smtClean="0"/>
              <a:t>Virtual Machine Manager and Operations Manager</a:t>
            </a:r>
          </a:p>
        </p:txBody>
      </p:sp>
    </p:spTree>
    <p:extLst>
      <p:ext uri="{BB962C8B-B14F-4D97-AF65-F5344CB8AC3E}">
        <p14:creationId xmlns:p14="http://schemas.microsoft.com/office/powerpoint/2010/main" val="3680638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98437" y="1212848"/>
            <a:ext cx="11965766" cy="5408613"/>
          </a:xfrm>
          <a:prstGeom prst="rect">
            <a:avLst/>
          </a:prstGeom>
          <a:solidFill>
            <a:schemeClr val="tx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solidFill>
                <a:schemeClr val="bg1"/>
              </a:solidFill>
            </a:endParaRPr>
          </a:p>
        </p:txBody>
      </p:sp>
      <p:sp>
        <p:nvSpPr>
          <p:cNvPr id="6" name="Title 5"/>
          <p:cNvSpPr>
            <a:spLocks noGrp="1"/>
          </p:cNvSpPr>
          <p:nvPr>
            <p:ph type="title"/>
          </p:nvPr>
        </p:nvSpPr>
        <p:spPr/>
        <p:txBody>
          <a:bodyPr/>
          <a:lstStyle/>
          <a:p>
            <a:r>
              <a:rPr lang="en-US" dirty="0" smtClean="0">
                <a:solidFill>
                  <a:schemeClr val="tx1"/>
                </a:solidFill>
              </a:rPr>
              <a:t>Networking partner ecosystem</a:t>
            </a:r>
            <a:endParaRPr lang="en-US" dirty="0">
              <a:solidFill>
                <a:schemeClr val="tx1"/>
              </a:solidFill>
            </a:endParaRPr>
          </a:p>
        </p:txBody>
      </p:sp>
      <p:grpSp>
        <p:nvGrpSpPr>
          <p:cNvPr id="5" name="Group 4"/>
          <p:cNvGrpSpPr/>
          <p:nvPr/>
        </p:nvGrpSpPr>
        <p:grpSpPr>
          <a:xfrm>
            <a:off x="905623" y="5112763"/>
            <a:ext cx="2898550" cy="1446978"/>
            <a:chOff x="905623" y="5112763"/>
            <a:chExt cx="2898550" cy="1446978"/>
          </a:xfrm>
        </p:grpSpPr>
        <p:pic>
          <p:nvPicPr>
            <p:cNvPr id="31" name="Picture 30"/>
            <p:cNvPicPr/>
            <p:nvPr/>
          </p:nvPicPr>
          <p:blipFill>
            <a:blip r:embed="rId3">
              <a:extLst>
                <a:ext uri="{28A0092B-C50C-407E-A947-70E740481C1C}">
                  <a14:useLocalDpi xmlns:a14="http://schemas.microsoft.com/office/drawing/2010/main" val="0"/>
                </a:ext>
              </a:extLst>
            </a:blip>
            <a:srcRect/>
            <a:stretch>
              <a:fillRect/>
            </a:stretch>
          </p:blipFill>
          <p:spPr bwMode="auto">
            <a:xfrm>
              <a:off x="1370277" y="5112763"/>
              <a:ext cx="1969236" cy="332803"/>
            </a:xfrm>
            <a:prstGeom prst="rect">
              <a:avLst/>
            </a:prstGeom>
            <a:noFill/>
          </p:spPr>
        </p:pic>
        <p:sp>
          <p:nvSpPr>
            <p:cNvPr id="19" name="Rectangle 18"/>
            <p:cNvSpPr/>
            <p:nvPr/>
          </p:nvSpPr>
          <p:spPr>
            <a:xfrm>
              <a:off x="905623" y="5605634"/>
              <a:ext cx="2898550" cy="954107"/>
            </a:xfrm>
            <a:prstGeom prst="rect">
              <a:avLst/>
            </a:prstGeom>
          </p:spPr>
          <p:txBody>
            <a:bodyPr wrap="none">
              <a:spAutoFit/>
            </a:bodyPr>
            <a:lstStyle/>
            <a:p>
              <a:pPr algn="ctr"/>
              <a:r>
                <a:rPr lang="en-US" sz="2800" dirty="0" smtClean="0">
                  <a:solidFill>
                    <a:schemeClr val="bg1"/>
                  </a:solidFill>
                  <a:latin typeface="Segoe UI Light" pitchFamily="34" charset="0"/>
                </a:rPr>
                <a:t>OMI-based</a:t>
              </a:r>
              <a:br>
                <a:rPr lang="en-US" sz="2800" dirty="0" smtClean="0">
                  <a:solidFill>
                    <a:schemeClr val="bg1"/>
                  </a:solidFill>
                  <a:latin typeface="Segoe UI Light" pitchFamily="34" charset="0"/>
                </a:rPr>
              </a:br>
              <a:r>
                <a:rPr lang="en-US" sz="2800" dirty="0" smtClean="0">
                  <a:solidFill>
                    <a:schemeClr val="bg1"/>
                  </a:solidFill>
                  <a:latin typeface="Segoe UI Light" pitchFamily="34" charset="0"/>
                </a:rPr>
                <a:t>top-of-rack switch</a:t>
              </a:r>
              <a:endParaRPr lang="en-US" sz="2800" dirty="0">
                <a:solidFill>
                  <a:schemeClr val="bg1"/>
                </a:solidFill>
              </a:endParaRPr>
            </a:p>
          </p:txBody>
        </p:sp>
      </p:grpSp>
      <p:grpSp>
        <p:nvGrpSpPr>
          <p:cNvPr id="7" name="Group 6"/>
          <p:cNvGrpSpPr/>
          <p:nvPr/>
        </p:nvGrpSpPr>
        <p:grpSpPr>
          <a:xfrm>
            <a:off x="5022305" y="1472712"/>
            <a:ext cx="2464136" cy="5087028"/>
            <a:chOff x="5123903" y="1472712"/>
            <a:chExt cx="2464136" cy="5087028"/>
          </a:xfrm>
        </p:grpSpPr>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2016" y="2792400"/>
              <a:ext cx="2087906" cy="640291"/>
            </a:xfrm>
            <a:prstGeom prst="rect">
              <a:avLst/>
            </a:prstGeom>
          </p:spPr>
        </p:pic>
        <p:pic>
          <p:nvPicPr>
            <p:cNvPr id="25" name="Picture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073" y="4745819"/>
              <a:ext cx="1891792" cy="685432"/>
            </a:xfrm>
            <a:prstGeom prst="rect">
              <a:avLst/>
            </a:prstGeom>
          </p:spPr>
        </p:pic>
        <p:pic>
          <p:nvPicPr>
            <p:cNvPr id="33" name="Picture 32"/>
            <p:cNvPicPr/>
            <p:nvPr/>
          </p:nvPicPr>
          <p:blipFill>
            <a:blip r:embed="rId6" cstate="print">
              <a:extLst>
                <a:ext uri="{28A0092B-C50C-407E-A947-70E740481C1C}">
                  <a14:useLocalDpi xmlns:a14="http://schemas.microsoft.com/office/drawing/2010/main" val="0"/>
                </a:ext>
              </a:extLst>
            </a:blip>
            <a:stretch>
              <a:fillRect/>
            </a:stretch>
          </p:blipFill>
          <p:spPr>
            <a:xfrm>
              <a:off x="5394905" y="3749609"/>
              <a:ext cx="1922128" cy="679292"/>
            </a:xfrm>
            <a:prstGeom prst="rect">
              <a:avLst/>
            </a:prstGeom>
          </p:spPr>
        </p:pic>
        <p:pic>
          <p:nvPicPr>
            <p:cNvPr id="34" name="Picture 5" descr="http://www.2013mms.com/p/mms2013/resources/Cisco_Logo_RGB_Screen_2color.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08908" y="1472712"/>
              <a:ext cx="1894123" cy="100277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123903" y="5605633"/>
              <a:ext cx="2464136" cy="954107"/>
            </a:xfrm>
            <a:prstGeom prst="rect">
              <a:avLst/>
            </a:prstGeom>
          </p:spPr>
          <p:txBody>
            <a:bodyPr wrap="none">
              <a:spAutoFit/>
            </a:bodyPr>
            <a:lstStyle/>
            <a:p>
              <a:pPr algn="ctr"/>
              <a:r>
                <a:rPr lang="en-US" sz="2800" dirty="0" smtClean="0">
                  <a:solidFill>
                    <a:schemeClr val="bg1"/>
                  </a:solidFill>
                  <a:latin typeface="Segoe UI Light" pitchFamily="34" charset="0"/>
                </a:rPr>
                <a:t>Hyper-V switch</a:t>
              </a:r>
              <a:br>
                <a:rPr lang="en-US" sz="2800" dirty="0" smtClean="0">
                  <a:solidFill>
                    <a:schemeClr val="bg1"/>
                  </a:solidFill>
                  <a:latin typeface="Segoe UI Light" pitchFamily="34" charset="0"/>
                </a:rPr>
              </a:br>
              <a:r>
                <a:rPr lang="en-US" sz="2800" dirty="0" smtClean="0">
                  <a:solidFill>
                    <a:schemeClr val="bg1"/>
                  </a:solidFill>
                  <a:latin typeface="Segoe UI Light" pitchFamily="34" charset="0"/>
                </a:rPr>
                <a:t>extensions</a:t>
              </a:r>
              <a:endParaRPr lang="en-US" sz="2800" dirty="0">
                <a:solidFill>
                  <a:schemeClr val="bg1"/>
                </a:solidFill>
              </a:endParaRPr>
            </a:p>
          </p:txBody>
        </p:sp>
      </p:grpSp>
      <p:grpSp>
        <p:nvGrpSpPr>
          <p:cNvPr id="9" name="Group 8"/>
          <p:cNvGrpSpPr/>
          <p:nvPr/>
        </p:nvGrpSpPr>
        <p:grpSpPr>
          <a:xfrm>
            <a:off x="8114905" y="1405469"/>
            <a:ext cx="3946742" cy="5157760"/>
            <a:chOff x="8114905" y="1405469"/>
            <a:chExt cx="3946742" cy="5157760"/>
          </a:xfrm>
        </p:grpSpPr>
        <p:pic>
          <p:nvPicPr>
            <p:cNvPr id="23" name="Picture 22"/>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43109" y="4402530"/>
              <a:ext cx="2490335" cy="1249937"/>
            </a:xfrm>
            <a:prstGeom prst="rect">
              <a:avLst/>
            </a:prstGeom>
          </p:spPr>
        </p:pic>
        <p:grpSp>
          <p:nvGrpSpPr>
            <p:cNvPr id="8" name="Group 7"/>
            <p:cNvGrpSpPr/>
            <p:nvPr/>
          </p:nvGrpSpPr>
          <p:grpSpPr>
            <a:xfrm>
              <a:off x="8312806" y="1405469"/>
              <a:ext cx="3550940" cy="1185334"/>
              <a:chOff x="8370128" y="1557868"/>
              <a:chExt cx="3550940" cy="1185334"/>
            </a:xfrm>
          </p:grpSpPr>
          <p:pic>
            <p:nvPicPr>
              <p:cNvPr id="22" name="Picture 21"/>
              <p:cNvPicPr>
                <a:picLocks noChangeAspect="1"/>
              </p:cNvPicPr>
              <p:nvPr/>
            </p:nvPicPr>
            <p:blipFill rotWithShape="1">
              <a:blip r:embed="rId10" cstate="print">
                <a:extLst>
                  <a:ext uri="{28A0092B-C50C-407E-A947-70E740481C1C}">
                    <a14:useLocalDpi xmlns:a14="http://schemas.microsoft.com/office/drawing/2010/main" val="0"/>
                  </a:ext>
                </a:extLst>
              </a:blip>
              <a:srcRect b="27949"/>
              <a:stretch/>
            </p:blipFill>
            <p:spPr>
              <a:xfrm>
                <a:off x="8370128" y="1724635"/>
                <a:ext cx="1718148" cy="851801"/>
              </a:xfrm>
              <a:prstGeom prst="rect">
                <a:avLst/>
              </a:prstGeom>
            </p:spPr>
          </p:pic>
          <p:pic>
            <p:nvPicPr>
              <p:cNvPr id="24" name="Picture 23"/>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10244668" y="1557868"/>
                <a:ext cx="1676400" cy="1185334"/>
              </a:xfrm>
              <a:prstGeom prst="rect">
                <a:avLst/>
              </a:prstGeom>
            </p:spPr>
          </p:pic>
        </p:grpSp>
        <p:pic>
          <p:nvPicPr>
            <p:cNvPr id="32" name="Picture 31"/>
            <p:cNvPicPr/>
            <p:nvPr/>
          </p:nvPicPr>
          <p:blipFill>
            <a:blip r:embed="rId12">
              <a:extLst>
                <a:ext uri="{28A0092B-C50C-407E-A947-70E740481C1C}">
                  <a14:useLocalDpi xmlns:a14="http://schemas.microsoft.com/office/drawing/2010/main" val="0"/>
                </a:ext>
              </a:extLst>
            </a:blip>
            <a:stretch>
              <a:fillRect/>
            </a:stretch>
          </p:blipFill>
          <p:spPr>
            <a:xfrm>
              <a:off x="9238724" y="2593479"/>
              <a:ext cx="1699105" cy="1092923"/>
            </a:xfrm>
            <a:prstGeom prst="rect">
              <a:avLst/>
            </a:prstGeom>
          </p:spPr>
        </p:pic>
        <p:pic>
          <p:nvPicPr>
            <p:cNvPr id="35" name="Picture 7" descr="http://www.emulex.com/files/branding/elx-logo/elxLogo.jpg"/>
            <p:cNvPicPr>
              <a:picLocks noChangeAspect="1" noChangeArrowheads="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8114905" y="3824542"/>
              <a:ext cx="3946742" cy="710777"/>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9141808" y="5609122"/>
              <a:ext cx="1744388" cy="954107"/>
            </a:xfrm>
            <a:prstGeom prst="rect">
              <a:avLst/>
            </a:prstGeom>
          </p:spPr>
          <p:txBody>
            <a:bodyPr wrap="none">
              <a:spAutoFit/>
            </a:bodyPr>
            <a:lstStyle/>
            <a:p>
              <a:pPr algn="ctr"/>
              <a:r>
                <a:rPr lang="en-US" sz="2800" dirty="0" smtClean="0">
                  <a:solidFill>
                    <a:schemeClr val="bg1"/>
                  </a:solidFill>
                  <a:latin typeface="Segoe UI Light" pitchFamily="34" charset="0"/>
                </a:rPr>
                <a:t>Chipset</a:t>
              </a:r>
              <a:br>
                <a:rPr lang="en-US" sz="2800" dirty="0" smtClean="0">
                  <a:solidFill>
                    <a:schemeClr val="bg1"/>
                  </a:solidFill>
                  <a:latin typeface="Segoe UI Light" pitchFamily="34" charset="0"/>
                </a:rPr>
              </a:br>
              <a:r>
                <a:rPr lang="en-US" sz="2800" dirty="0" smtClean="0">
                  <a:solidFill>
                    <a:schemeClr val="bg1"/>
                  </a:solidFill>
                  <a:latin typeface="Segoe UI Light" pitchFamily="34" charset="0"/>
                </a:rPr>
                <a:t>extensions</a:t>
              </a:r>
              <a:endParaRPr lang="en-US" sz="2800" dirty="0">
                <a:solidFill>
                  <a:schemeClr val="bg1"/>
                </a:solidFill>
              </a:endParaRPr>
            </a:p>
          </p:txBody>
        </p:sp>
      </p:grpSp>
      <p:grpSp>
        <p:nvGrpSpPr>
          <p:cNvPr id="15" name="Group 14"/>
          <p:cNvGrpSpPr/>
          <p:nvPr/>
        </p:nvGrpSpPr>
        <p:grpSpPr>
          <a:xfrm>
            <a:off x="646801" y="1736408"/>
            <a:ext cx="3296095" cy="2774740"/>
            <a:chOff x="646801" y="1736408"/>
            <a:chExt cx="3296095" cy="2774740"/>
          </a:xfrm>
          <a:noFill/>
        </p:grpSpPr>
        <p:grpSp>
          <p:nvGrpSpPr>
            <p:cNvPr id="13" name="Group 12"/>
            <p:cNvGrpSpPr/>
            <p:nvPr/>
          </p:nvGrpSpPr>
          <p:grpSpPr>
            <a:xfrm>
              <a:off x="646801" y="1919270"/>
              <a:ext cx="3296095" cy="2591878"/>
              <a:chOff x="646801" y="1919270"/>
              <a:chExt cx="3296095" cy="2591878"/>
            </a:xfrm>
            <a:grpFill/>
          </p:grpSpPr>
          <p:grpSp>
            <p:nvGrpSpPr>
              <p:cNvPr id="4" name="Group 3"/>
              <p:cNvGrpSpPr/>
              <p:nvPr/>
            </p:nvGrpSpPr>
            <p:grpSpPr>
              <a:xfrm>
                <a:off x="646801" y="1919270"/>
                <a:ext cx="3296095" cy="2591878"/>
                <a:chOff x="646801" y="1919270"/>
                <a:chExt cx="3296095" cy="2591878"/>
              </a:xfrm>
              <a:grpFill/>
            </p:grpSpPr>
            <p:pic>
              <p:nvPicPr>
                <p:cNvPr id="36" name="Picture 9" descr="Home">
                  <a:hlinkClick r:id="rId14" tooltip="Hom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85110" y="1919270"/>
                  <a:ext cx="1673696" cy="958223"/>
                </a:xfrm>
                <a:prstGeom prst="rect">
                  <a:avLst/>
                </a:prstGeom>
                <a:grpFill/>
                <a:extLst/>
              </p:spPr>
            </p:pic>
            <p:sp>
              <p:nvSpPr>
                <p:cNvPr id="3" name="Rectangle 2"/>
                <p:cNvSpPr/>
                <p:nvPr/>
              </p:nvSpPr>
              <p:spPr>
                <a:xfrm>
                  <a:off x="646801" y="3987928"/>
                  <a:ext cx="3296095" cy="523220"/>
                </a:xfrm>
                <a:prstGeom prst="rect">
                  <a:avLst/>
                </a:prstGeom>
                <a:grpFill/>
              </p:spPr>
              <p:txBody>
                <a:bodyPr wrap="none">
                  <a:spAutoFit/>
                </a:bodyPr>
                <a:lstStyle/>
                <a:p>
                  <a:pPr algn="ctr"/>
                  <a:r>
                    <a:rPr lang="en-US" sz="2800" dirty="0">
                      <a:solidFill>
                        <a:schemeClr val="bg1"/>
                      </a:solidFill>
                      <a:latin typeface="Segoe UI Light" pitchFamily="34" charset="0"/>
                    </a:rPr>
                    <a:t>Gateway </a:t>
                  </a:r>
                  <a:r>
                    <a:rPr lang="en-US" sz="2800" dirty="0" smtClean="0">
                      <a:solidFill>
                        <a:schemeClr val="bg1"/>
                      </a:solidFill>
                      <a:latin typeface="Segoe UI Light" pitchFamily="34" charset="0"/>
                    </a:rPr>
                    <a:t>appliances </a:t>
                  </a:r>
                  <a:endParaRPr lang="en-US" sz="2800" dirty="0">
                    <a:solidFill>
                      <a:schemeClr val="bg1"/>
                    </a:solidFill>
                  </a:endParaRPr>
                </a:p>
              </p:txBody>
            </p:sp>
          </p:grpSp>
          <p:pic>
            <p:nvPicPr>
              <p:cNvPr id="12" name="Picture 1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6076" y="3097825"/>
                <a:ext cx="2797638" cy="658320"/>
              </a:xfrm>
              <a:prstGeom prst="rect">
                <a:avLst/>
              </a:prstGeom>
              <a:grpFill/>
            </p:spPr>
          </p:pic>
        </p:grpSp>
        <p:pic>
          <p:nvPicPr>
            <p:cNvPr id="14" name="Picture 1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58518" y="1736408"/>
              <a:ext cx="1201349" cy="1201349"/>
            </a:xfrm>
            <a:prstGeom prst="rect">
              <a:avLst/>
            </a:prstGeom>
            <a:grpFill/>
          </p:spPr>
        </p:pic>
      </p:grpSp>
    </p:spTree>
    <p:extLst>
      <p:ext uri="{BB962C8B-B14F-4D97-AF65-F5344CB8AC3E}">
        <p14:creationId xmlns:p14="http://schemas.microsoft.com/office/powerpoint/2010/main" val="1180550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Best Platform for Microsoft Apps</a:t>
            </a:r>
            <a:endParaRPr lang="en-US" dirty="0"/>
          </a:p>
        </p:txBody>
      </p:sp>
      <p:sp>
        <p:nvSpPr>
          <p:cNvPr id="3" name="Text Placeholder 2"/>
          <p:cNvSpPr>
            <a:spLocks noGrp="1"/>
          </p:cNvSpPr>
          <p:nvPr>
            <p:ph type="body" sz="quarter" idx="10"/>
          </p:nvPr>
        </p:nvSpPr>
        <p:spPr>
          <a:xfrm>
            <a:off x="531949" y="1476620"/>
            <a:ext cx="11370961" cy="4952389"/>
          </a:xfrm>
        </p:spPr>
        <p:txBody>
          <a:bodyPr>
            <a:normAutofit fontScale="77500" lnSpcReduction="20000"/>
          </a:bodyPr>
          <a:lstStyle/>
          <a:p>
            <a:pPr>
              <a:lnSpc>
                <a:spcPct val="110000"/>
              </a:lnSpc>
            </a:pPr>
            <a:r>
              <a:rPr lang="en-US" sz="3264" dirty="0"/>
              <a:t>If you’re creating a virtualization or cloud infrastructure, the best platform for…</a:t>
            </a:r>
          </a:p>
          <a:p>
            <a:pPr lvl="1">
              <a:lnSpc>
                <a:spcPct val="110000"/>
              </a:lnSpc>
            </a:pPr>
            <a:r>
              <a:rPr lang="en-US" sz="3264" dirty="0"/>
              <a:t>Microsoft Dynamics</a:t>
            </a:r>
          </a:p>
          <a:p>
            <a:pPr lvl="1">
              <a:lnSpc>
                <a:spcPct val="110000"/>
              </a:lnSpc>
            </a:pPr>
            <a:r>
              <a:rPr lang="en-US" sz="3264" dirty="0"/>
              <a:t>Microsoft Exchange</a:t>
            </a:r>
          </a:p>
          <a:p>
            <a:pPr lvl="1">
              <a:lnSpc>
                <a:spcPct val="110000"/>
              </a:lnSpc>
            </a:pPr>
            <a:r>
              <a:rPr lang="en-US" sz="3264" dirty="0"/>
              <a:t>Microsoft Lync</a:t>
            </a:r>
          </a:p>
          <a:p>
            <a:pPr lvl="1">
              <a:lnSpc>
                <a:spcPct val="110000"/>
              </a:lnSpc>
            </a:pPr>
            <a:r>
              <a:rPr lang="en-US" sz="3264" dirty="0"/>
              <a:t>Microsoft SharePoint</a:t>
            </a:r>
          </a:p>
          <a:p>
            <a:pPr lvl="1">
              <a:lnSpc>
                <a:spcPct val="110000"/>
              </a:lnSpc>
            </a:pPr>
            <a:r>
              <a:rPr lang="en-US" sz="3264" dirty="0"/>
              <a:t>Microsoft SQL Server</a:t>
            </a:r>
          </a:p>
          <a:p>
            <a:pPr lvl="1">
              <a:lnSpc>
                <a:spcPct val="110000"/>
              </a:lnSpc>
            </a:pPr>
            <a:r>
              <a:rPr lang="en-US" sz="3264" dirty="0"/>
              <a:t>…is Microsoft Windows Server with Microsoft Hyper-V managed by Microsoft System Center.</a:t>
            </a:r>
          </a:p>
          <a:p>
            <a:pPr>
              <a:lnSpc>
                <a:spcPct val="110000"/>
              </a:lnSpc>
            </a:pPr>
            <a:r>
              <a:rPr lang="en-US" sz="3264" dirty="0"/>
              <a:t>This is the best tested, best performing, most scalable solution and is supported end to end by Microsoft.</a:t>
            </a:r>
          </a:p>
        </p:txBody>
      </p:sp>
    </p:spTree>
    <p:extLst>
      <p:ext uri="{BB962C8B-B14F-4D97-AF65-F5344CB8AC3E}">
        <p14:creationId xmlns:p14="http://schemas.microsoft.com/office/powerpoint/2010/main" val="301051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6"/>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72167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587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pPr lvl="0"/>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92859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2014 </a:t>
            </a:r>
            <a:r>
              <a:rPr lang="en-US" sz="700" dirty="0">
                <a:gradFill>
                  <a:gsLst>
                    <a:gs pos="0">
                      <a:schemeClr val="tx1"/>
                    </a:gs>
                    <a:gs pos="100000">
                      <a:schemeClr val="tx1"/>
                    </a:gs>
                  </a:gsLst>
                  <a:lin ang="5400000" scaled="0"/>
                </a:gradFill>
                <a:cs typeface="Segoe UI" pitchFamily="34" charset="0"/>
              </a:rPr>
              <a:t>Microsoft Corporation. All rights reserved. Microsoft, Windows, </a:t>
            </a:r>
            <a:r>
              <a:rPr lang="en-US" sz="700" dirty="0" smtClean="0">
                <a:gradFill>
                  <a:gsLst>
                    <a:gs pos="0">
                      <a:schemeClr val="tx1"/>
                    </a:gs>
                    <a:gs pos="100000">
                      <a:schemeClr val="tx1"/>
                    </a:gs>
                  </a:gsLst>
                  <a:lin ang="5400000" scaled="0"/>
                </a:gradFill>
                <a:cs typeface="Segoe UI" pitchFamily="34" charset="0"/>
              </a:rPr>
              <a:t>and </a:t>
            </a:r>
            <a:r>
              <a:rPr lang="en-US" sz="700" dirty="0">
                <a:gradFill>
                  <a:gsLst>
                    <a:gs pos="0">
                      <a:schemeClr val="tx1"/>
                    </a:gs>
                    <a:gs pos="100000">
                      <a:schemeClr val="tx1"/>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57316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6662" y="1579109"/>
            <a:ext cx="6018424" cy="4944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le 2"/>
          <p:cNvGraphicFramePr>
            <a:graphicFrameLocks noGrp="1"/>
          </p:cNvGraphicFramePr>
          <p:nvPr>
            <p:extLst/>
          </p:nvPr>
        </p:nvGraphicFramePr>
        <p:xfrm>
          <a:off x="662300" y="5048160"/>
          <a:ext cx="4716086" cy="1210261"/>
        </p:xfrm>
        <a:graphic>
          <a:graphicData uri="http://schemas.openxmlformats.org/drawingml/2006/table">
            <a:tbl>
              <a:tblPr>
                <a:tableStyleId>{69CF1AB2-1976-4502-BF36-3FF5EA218861}</a:tableStyleId>
              </a:tblPr>
              <a:tblGrid>
                <a:gridCol w="2358043"/>
                <a:gridCol w="2358043"/>
              </a:tblGrid>
              <a:tr h="731930">
                <a:tc>
                  <a:txBody>
                    <a:bodyPr/>
                    <a:lstStyle/>
                    <a:p>
                      <a:pPr algn="ctr"/>
                      <a:r>
                        <a:rPr lang="en-US" sz="1600" dirty="0" smtClean="0"/>
                        <a:t>Windows Server</a:t>
                      </a:r>
                      <a:r>
                        <a:rPr lang="en-US" sz="1600" baseline="0" dirty="0" smtClean="0"/>
                        <a:t> </a:t>
                      </a:r>
                      <a:r>
                        <a:rPr lang="en-US" sz="1600" dirty="0" smtClean="0"/>
                        <a:t>2008</a:t>
                      </a:r>
                      <a:r>
                        <a:rPr lang="en-US" sz="1600" baseline="0" dirty="0" smtClean="0"/>
                        <a:t> R2</a:t>
                      </a:r>
                      <a:endParaRPr lang="en-US" sz="1600" dirty="0"/>
                    </a:p>
                  </a:txBody>
                  <a:tcPr marL="124039" marR="124039" marT="62036" marB="620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Windows Server 2012</a:t>
                      </a:r>
                    </a:p>
                  </a:txBody>
                  <a:tcPr marL="124039" marR="124039" marT="62036" marB="62036"/>
                </a:tc>
              </a:tr>
              <a:tr h="478331">
                <a:tc>
                  <a:txBody>
                    <a:bodyPr/>
                    <a:lstStyle/>
                    <a:p>
                      <a:pPr algn="ctr"/>
                      <a:r>
                        <a:rPr lang="en-US" sz="1600" dirty="0" smtClean="0"/>
                        <a:t>250,000 IOPs</a:t>
                      </a:r>
                      <a:endParaRPr lang="en-US" sz="1600" dirty="0"/>
                    </a:p>
                  </a:txBody>
                  <a:tcPr marL="124039" marR="124039" marT="62036" marB="62036"/>
                </a:tc>
                <a:tc>
                  <a:txBody>
                    <a:bodyPr/>
                    <a:lstStyle/>
                    <a:p>
                      <a:pPr algn="ctr"/>
                      <a:r>
                        <a:rPr lang="en-US" sz="1600" dirty="0" smtClean="0"/>
                        <a:t>1,000,000+ IOPs</a:t>
                      </a:r>
                      <a:endParaRPr lang="en-US" sz="1600" dirty="0"/>
                    </a:p>
                  </a:txBody>
                  <a:tcPr marL="124039" marR="124039" marT="62036" marB="62036"/>
                </a:tc>
              </a:tr>
            </a:tbl>
          </a:graphicData>
        </a:graphic>
      </p:graphicFrame>
      <p:sp>
        <p:nvSpPr>
          <p:cNvPr id="10" name="Rectangle 8"/>
          <p:cNvSpPr>
            <a:spLocks noChangeArrowheads="1"/>
          </p:cNvSpPr>
          <p:nvPr/>
        </p:nvSpPr>
        <p:spPr bwMode="auto">
          <a:xfrm>
            <a:off x="1437554" y="460088"/>
            <a:ext cx="10647530" cy="904691"/>
          </a:xfrm>
          <a:prstGeom prst="rect">
            <a:avLst/>
          </a:prstGeom>
          <a:solidFill>
            <a:srgbClr val="107289"/>
          </a:solidFill>
          <a:ln w="9525">
            <a:noFill/>
            <a:miter lim="800000"/>
            <a:headEnd/>
            <a:tailEnd/>
          </a:ln>
        </p:spPr>
        <p:txBody>
          <a:bodyPr lIns="221422" tIns="55355" rIns="221422" bIns="55355" anchor="ctr"/>
          <a:lstStyle/>
          <a:p>
            <a:pPr defTabSz="1107414"/>
            <a:r>
              <a:rPr lang="en-US" sz="3155" dirty="0"/>
              <a:t>Hyper-V: Over 1 Millions IOPs from a Single VM</a:t>
            </a:r>
          </a:p>
        </p:txBody>
      </p:sp>
      <p:sp>
        <p:nvSpPr>
          <p:cNvPr id="11" name="Rectangle 15"/>
          <p:cNvSpPr>
            <a:spLocks noChangeArrowheads="1"/>
          </p:cNvSpPr>
          <p:nvPr/>
        </p:nvSpPr>
        <p:spPr bwMode="auto">
          <a:xfrm>
            <a:off x="403887" y="460088"/>
            <a:ext cx="904454"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2" name="Rectangle 15"/>
          <p:cNvSpPr>
            <a:spLocks noChangeArrowheads="1"/>
          </p:cNvSpPr>
          <p:nvPr/>
        </p:nvSpPr>
        <p:spPr bwMode="auto">
          <a:xfrm>
            <a:off x="403887" y="460088"/>
            <a:ext cx="904454" cy="904691"/>
          </a:xfrm>
          <a:prstGeom prst="rect">
            <a:avLst/>
          </a:prstGeom>
          <a:solidFill>
            <a:srgbClr val="11A7D8"/>
          </a:solidFill>
          <a:ln w="9525">
            <a:noFill/>
            <a:miter lim="800000"/>
            <a:headEnd/>
            <a:tailEnd/>
          </a:ln>
        </p:spPr>
        <p:txBody>
          <a:bodyPr wrap="none" lIns="77505" tIns="38751" rIns="77505" bIns="38751" anchor="ctr"/>
          <a:lstStyle/>
          <a:p>
            <a:endParaRPr lang="en-US" sz="2137" dirty="0"/>
          </a:p>
        </p:txBody>
      </p:sp>
      <p:sp>
        <p:nvSpPr>
          <p:cNvPr id="14" name="Rectangle 7"/>
          <p:cNvSpPr>
            <a:spLocks noChangeArrowheads="1"/>
          </p:cNvSpPr>
          <p:nvPr/>
        </p:nvSpPr>
        <p:spPr bwMode="auto">
          <a:xfrm>
            <a:off x="662304" y="1687883"/>
            <a:ext cx="4716084" cy="3231036"/>
          </a:xfrm>
          <a:prstGeom prst="rect">
            <a:avLst/>
          </a:prstGeom>
          <a:solidFill>
            <a:schemeClr val="accent5"/>
          </a:solidFill>
          <a:ln w="9525">
            <a:noFill/>
            <a:miter lim="800000"/>
            <a:headEnd/>
            <a:tailEnd/>
          </a:ln>
        </p:spPr>
        <p:txBody>
          <a:bodyPr lIns="310018" tIns="38751" rIns="310018" bIns="38751" anchor="ctr"/>
          <a:lstStyle/>
          <a:p>
            <a:pPr>
              <a:spcBef>
                <a:spcPct val="30000"/>
              </a:spcBef>
            </a:pPr>
            <a:r>
              <a:rPr lang="en-US" sz="2443" b="1" dirty="0"/>
              <a:t>Industry Leading IO Performance</a:t>
            </a:r>
          </a:p>
          <a:p>
            <a:pPr marL="335050" lvl="1" indent="-191074">
              <a:spcBef>
                <a:spcPct val="30000"/>
              </a:spcBef>
              <a:buClr>
                <a:schemeClr val="accent2"/>
              </a:buClr>
              <a:buFontTx/>
              <a:buChar char="•"/>
            </a:pPr>
            <a:r>
              <a:rPr lang="en-US" sz="2036" dirty="0"/>
              <a:t>VM storage performance on par with native</a:t>
            </a:r>
          </a:p>
          <a:p>
            <a:pPr marL="335050" lvl="1" indent="-191074">
              <a:spcBef>
                <a:spcPct val="30000"/>
              </a:spcBef>
              <a:buClr>
                <a:schemeClr val="accent2"/>
              </a:buClr>
              <a:buFontTx/>
              <a:buChar char="•"/>
            </a:pPr>
            <a:r>
              <a:rPr lang="en-US" sz="2036" dirty="0"/>
              <a:t>Performance scales linearly with increase in virtual processors</a:t>
            </a:r>
          </a:p>
          <a:p>
            <a:pPr marL="335050" lvl="1" indent="-191074">
              <a:spcBef>
                <a:spcPct val="30000"/>
              </a:spcBef>
              <a:buClr>
                <a:schemeClr val="accent2"/>
              </a:buClr>
              <a:buFontTx/>
              <a:buChar char="•"/>
            </a:pPr>
            <a:r>
              <a:rPr lang="en-US" sz="2036" dirty="0"/>
              <a:t>Windows Server 2012 Hyper-V can virtualize over 99% of the world’s SQL Server.</a:t>
            </a:r>
          </a:p>
        </p:txBody>
      </p:sp>
    </p:spTree>
    <p:extLst>
      <p:ext uri="{BB962C8B-B14F-4D97-AF65-F5344CB8AC3E}">
        <p14:creationId xmlns:p14="http://schemas.microsoft.com/office/powerpoint/2010/main" val="211344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Storage Demo</a:t>
            </a:r>
            <a:endParaRPr lang="en-US" dirty="0"/>
          </a:p>
        </p:txBody>
      </p:sp>
      <p:sp>
        <p:nvSpPr>
          <p:cNvPr id="2" name="Text Placeholder 1"/>
          <p:cNvSpPr>
            <a:spLocks noGrp="1"/>
          </p:cNvSpPr>
          <p:nvPr>
            <p:ph type="body" sz="quarter" idx="12"/>
          </p:nvPr>
        </p:nvSpPr>
        <p:spPr/>
        <p:txBody>
          <a:bodyPr/>
          <a:lstStyle/>
          <a:p>
            <a:r>
              <a:rPr lang="en-US" dirty="0"/>
              <a:t>Didier Van </a:t>
            </a:r>
            <a:r>
              <a:rPr lang="en-US" dirty="0" err="1"/>
              <a:t>Hoye</a:t>
            </a:r>
            <a:endParaRPr lang="en-US" dirty="0"/>
          </a:p>
        </p:txBody>
      </p:sp>
    </p:spTree>
    <p:extLst>
      <p:ext uri="{BB962C8B-B14F-4D97-AF65-F5344CB8AC3E}">
        <p14:creationId xmlns:p14="http://schemas.microsoft.com/office/powerpoint/2010/main" val="2011083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Taking those learnings to Windows Server 2012 R2</a:t>
            </a:r>
            <a:endParaRPr lang="en-US" dirty="0"/>
          </a:p>
        </p:txBody>
      </p:sp>
    </p:spTree>
    <p:extLst>
      <p:ext uri="{BB962C8B-B14F-4D97-AF65-F5344CB8AC3E}">
        <p14:creationId xmlns:p14="http://schemas.microsoft.com/office/powerpoint/2010/main" val="149940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95E3EB79-C98D-48EC-837A-72F77512253C}" vid="{482A9A90-448C-4DC9-8D68-B61A5FDF0B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DCIM-B380</Session_x0020_Code>
    <Presentation_x0020_Date xmlns="e36bfbf9-5e42-489c-a259-4c54eb22cb57">2014-05-14T00:00:00-05:00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4" ma:contentTypeDescription="" ma:contentTypeScope="" ma:versionID="efeefb7694abe0c79a474bd3a2625cb2">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fd7b0a58d9cd620cb6d262cd5cbd3c93"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 ds:uri="http://schemas.microsoft.com/sharepoint/v3"/>
    <ds:schemaRef ds:uri="http://purl.org/dc/dcmitype/"/>
    <ds:schemaRef ds:uri="e36bfbf9-5e42-489c-a259-4c54eb22cb57"/>
    <ds:schemaRef ds:uri="http://schemas.microsoft.com/office/infopath/2007/PartnerControls"/>
    <ds:schemaRef ds:uri="230e9df3-be65-4c73-a93b-d1236ebd677e"/>
    <ds:schemaRef ds:uri="http://purl.org/dc/terms/"/>
  </ds:schemaRefs>
</ds:datastoreItem>
</file>

<file path=customXml/itemProps3.xml><?xml version="1.0" encoding="utf-8"?>
<ds:datastoreItem xmlns:ds="http://schemas.openxmlformats.org/officeDocument/2006/customXml" ds:itemID="{5D89E042-4A0F-4D22-AC9C-BB5B833EE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TENA14Speaker_PPT_Template</Template>
  <TotalTime>72</TotalTime>
  <Words>3665</Words>
  <Application>Microsoft Office PowerPoint</Application>
  <PresentationFormat>Custom</PresentationFormat>
  <Paragraphs>621</Paragraphs>
  <Slides>66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Segoe UI</vt:lpstr>
      <vt:lpstr>Segoe UI Light</vt:lpstr>
      <vt:lpstr>Wingdings</vt:lpstr>
      <vt:lpstr>TechEd 2014 Dk Blue</vt:lpstr>
      <vt:lpstr>PowerPoint Presentation</vt:lpstr>
      <vt:lpstr>DCIM-B380 What’s New in Windows Server 2012 R2 Hyper-V</vt:lpstr>
      <vt:lpstr>Microsoft Cloud OS Vision</vt:lpstr>
      <vt:lpstr>What we delivered in Windows Server 2012</vt:lpstr>
      <vt:lpstr>PowerPoint Presentation</vt:lpstr>
      <vt:lpstr>PowerPoint Presentation</vt:lpstr>
      <vt:lpstr>PowerPoint Presentation</vt:lpstr>
      <vt:lpstr>Storage Demo</vt:lpstr>
      <vt:lpstr>Taking those learnings to Windows Server 2012 R2</vt:lpstr>
      <vt:lpstr>Your Feedback</vt:lpstr>
      <vt:lpstr>Cloud Service Providers &amp; Activation</vt:lpstr>
      <vt:lpstr>Automatic VM Activation with 2012 R2</vt:lpstr>
      <vt:lpstr>Hyper-V VMs Today…</vt:lpstr>
      <vt:lpstr>New Hyper-V VMs: Generation 2 VMs</vt:lpstr>
      <vt:lpstr>Creating a Generation 2 VM</vt:lpstr>
      <vt:lpstr>VM Settings: Gen 1 &amp; Gen 2</vt:lpstr>
      <vt:lpstr>New VMs: Generation 2 VMs</vt:lpstr>
      <vt:lpstr>Generation 2 Virtual Machine Hardware</vt:lpstr>
      <vt:lpstr>New VMs: Generation 2 VMs</vt:lpstr>
      <vt:lpstr>Enhanced VM Interaction Remote Desktop over VMBus</vt:lpstr>
      <vt:lpstr>Your Feedback on Storage</vt:lpstr>
      <vt:lpstr>Hyper-V Storage</vt:lpstr>
      <vt:lpstr>Noisy neighbors</vt:lpstr>
      <vt:lpstr>Noisy neighbors</vt:lpstr>
      <vt:lpstr>Storage QoS  </vt:lpstr>
      <vt:lpstr>Storage QoS Demo</vt:lpstr>
      <vt:lpstr>More Details on Storage QoS</vt:lpstr>
      <vt:lpstr>Challenges of Guest Clustering</vt:lpstr>
      <vt:lpstr>Solving the Challenge of Guest Clustering</vt:lpstr>
      <vt:lpstr>PowerPoint Presentation</vt:lpstr>
      <vt:lpstr>Deduplication with Running VMs!</vt:lpstr>
      <vt:lpstr>PowerPoint Presentation</vt:lpstr>
      <vt:lpstr>Solving Tough Problems…</vt:lpstr>
      <vt:lpstr>Your Input on HA/Mobility/Replica</vt:lpstr>
      <vt:lpstr>Protecting VMs from Network Outages</vt:lpstr>
      <vt:lpstr>Virtual RSS (vRSS)</vt:lpstr>
      <vt:lpstr>Virtual RSS (vRSS)</vt:lpstr>
      <vt:lpstr>Zero-downtime upgrade</vt:lpstr>
      <vt:lpstr>Faster Live Migration</vt:lpstr>
      <vt:lpstr>vRSS &amp; Live Migration in Action</vt:lpstr>
      <vt:lpstr>Why is this important?</vt:lpstr>
      <vt:lpstr>Faster Live Migration</vt:lpstr>
      <vt:lpstr>Hyper-V Linux Support</vt:lpstr>
      <vt:lpstr>Continuing Linux Guest Support</vt:lpstr>
      <vt:lpstr>Linux Support</vt:lpstr>
      <vt:lpstr>Hyper-V Replica</vt:lpstr>
      <vt:lpstr>Near Synchronous Replication</vt:lpstr>
      <vt:lpstr>Windows Server 2012 Replica…</vt:lpstr>
      <vt:lpstr>Windows Server 2012 R2 Replica…</vt:lpstr>
      <vt:lpstr>Protection and recovery  of assets across datacenters</vt:lpstr>
      <vt:lpstr>Hyper-V Recovery Manager</vt:lpstr>
      <vt:lpstr>Microsoft Hyper-V Server 2012 R2</vt:lpstr>
      <vt:lpstr>What is Microsoft Hyper-V Server?</vt:lpstr>
      <vt:lpstr>Great Reasons to use MS Hyper-V Server</vt:lpstr>
      <vt:lpstr>MS Hyper-V Server 2012 Q&amp;A (1/2)</vt:lpstr>
      <vt:lpstr>MS Hyper-V Server 2012 Q&amp;A (2/2)</vt:lpstr>
      <vt:lpstr>“I’m getting ready to purchase new storage for cloud infrastructure. What should I look for?”</vt:lpstr>
      <vt:lpstr>File Based Storage Features to Look For:</vt:lpstr>
      <vt:lpstr>SAN Array Features to Look For:</vt:lpstr>
      <vt:lpstr>Networking Features to Look For:</vt:lpstr>
      <vt:lpstr>Networking partner ecosystem</vt:lpstr>
      <vt:lpstr>The Best Platform for Microsoft Apps</vt:lpstr>
      <vt:lpstr>Resources</vt:lpstr>
      <vt:lpstr>Complete an evaluation and enter to win!</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Windows Server 2012 R2 Hyper-V</dc:title>
  <dc:subject>TechEd 2014</dc:subject>
  <dc:creator>Jeff Woolsey</dc:creator>
  <cp:keywords/>
  <dc:description>Template: Jordan Cayabyab, Artitudes Design
Formatting: 
Audience Type:</dc:description>
  <cp:lastModifiedBy>testadmin</cp:lastModifiedBy>
  <cp:revision>14</cp:revision>
  <dcterms:created xsi:type="dcterms:W3CDTF">2014-05-09T21:56:03Z</dcterms:created>
  <dcterms:modified xsi:type="dcterms:W3CDTF">2014-05-14T23:44:02Z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