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3.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8.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2" r:id="rId6"/>
    <p:sldMasterId id="2147484320" r:id="rId7"/>
  </p:sldMasterIdLst>
  <p:notesMasterIdLst>
    <p:notesMasterId r:id="rId79"/>
  </p:notesMasterIdLst>
  <p:handoutMasterIdLst>
    <p:handoutMasterId r:id="rId80"/>
  </p:handout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95730" autoAdjust="0"/>
  </p:normalViewPr>
  <p:slideViewPr>
    <p:cSldViewPr snapToObjects="1">
      <p:cViewPr varScale="1">
        <p:scale>
          <a:sx n="119" d="100"/>
          <a:sy n="119" d="100"/>
        </p:scale>
        <p:origin x="-54" y="174"/>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3536"/>
    </p:cViewPr>
  </p:sorterViewPr>
  <p:notesViewPr>
    <p:cSldViewPr snapToObjects="1" showGuides="1">
      <p:cViewPr varScale="1">
        <p:scale>
          <a:sx n="81" d="100"/>
          <a:sy n="81" d="100"/>
        </p:scale>
        <p:origin x="2226" y="96"/>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theme" Target="theme/theme1.xml"/><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2.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61" Type="http://schemas.openxmlformats.org/officeDocument/2006/relationships/slide" Target="slides/slide54.xml"/><Relationship Id="rId8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5/12/2014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5/12/2014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951979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ym typeface="Wingdings" panose="05000000000000000000" pitchFamily="2" charset="2"/>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48763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69" rtl="0" eaLnBrk="1" fontAlgn="auto" latinLnBrk="0" hangingPunct="1">
              <a:lnSpc>
                <a:spcPct val="90000"/>
              </a:lnSpc>
              <a:spcBef>
                <a:spcPts val="0"/>
              </a:spcBef>
              <a:spcAft>
                <a:spcPts val="333"/>
              </a:spcAft>
              <a:buClrTx/>
              <a:buSzTx/>
              <a:buFontTx/>
              <a:buNone/>
              <a:tabLst/>
              <a:defRPr/>
            </a:pPr>
            <a:endParaRPr lang="en-US" dirty="0">
              <a:sym typeface="Wingdings" panose="05000000000000000000" pitchFamily="2" charset="2"/>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90104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941951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69" rtl="0" eaLnBrk="1" fontAlgn="auto" latinLnBrk="0" hangingPunct="1">
              <a:lnSpc>
                <a:spcPct val="90000"/>
              </a:lnSpc>
              <a:spcBef>
                <a:spcPts val="0"/>
              </a:spcBef>
              <a:spcAft>
                <a:spcPts val="333"/>
              </a:spcAft>
              <a:buClrTx/>
              <a:buSzTx/>
              <a:buFontTx/>
              <a:buNone/>
              <a:tabLst/>
              <a:defRPr/>
            </a:pPr>
            <a:endParaRPr lang="en-US" dirty="0">
              <a:sym typeface="Wingdings" panose="05000000000000000000" pitchFamily="2" charset="2"/>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51728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69" rtl="0" eaLnBrk="1" fontAlgn="auto" latinLnBrk="0" hangingPunct="1">
              <a:lnSpc>
                <a:spcPct val="90000"/>
              </a:lnSpc>
              <a:spcBef>
                <a:spcPts val="0"/>
              </a:spcBef>
              <a:spcAft>
                <a:spcPts val="333"/>
              </a:spcAft>
              <a:buClrTx/>
              <a:buSzTx/>
              <a:buFontTx/>
              <a:buNone/>
              <a:tabLst/>
              <a:defRPr/>
            </a:pPr>
            <a:endParaRPr lang="en-US" dirty="0">
              <a:sym typeface="Wingdings" panose="05000000000000000000" pitchFamily="2" charset="2"/>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22594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69" rtl="0" eaLnBrk="1" fontAlgn="auto" latinLnBrk="0" hangingPunct="1">
              <a:lnSpc>
                <a:spcPct val="90000"/>
              </a:lnSpc>
              <a:spcBef>
                <a:spcPts val="0"/>
              </a:spcBef>
              <a:spcAft>
                <a:spcPts val="333"/>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38699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071232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384438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506057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smtClean="0">
              <a:solidFill>
                <a:schemeClr val="tx1"/>
              </a:solidFill>
              <a:effectLst/>
              <a:latin typeface="Segoe UI" pitchFamily="34" charset="0"/>
              <a:ea typeface="+mn-ea"/>
              <a:cs typeface="+mn-cs"/>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8106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01635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44E4F9D-F750-40B2-B961-973628EDE229}"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428751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398000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818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2014</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748D670-E59B-4C34-938D-453C1813D673}"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1679639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804774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40309908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941676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081078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894652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57018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9148553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03480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216220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17169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78817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304479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6261146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20538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4104612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269" rtl="0" eaLnBrk="1" fontAlgn="auto" latinLnBrk="0" hangingPunct="1">
              <a:lnSpc>
                <a:spcPct val="90000"/>
              </a:lnSpc>
              <a:spcBef>
                <a:spcPts val="0"/>
              </a:spcBef>
              <a:spcAft>
                <a:spcPts val="333"/>
              </a:spcAft>
              <a:buClrTx/>
              <a:buSzTx/>
              <a:buFontTx/>
              <a:buNone/>
              <a:tabLst/>
              <a:defRPr/>
            </a:pPr>
            <a:endParaRPr lang="en-US" dirty="0">
              <a:sym typeface="Wingdings" panose="05000000000000000000" pitchFamily="2" charset="2"/>
            </a:endParaRP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675449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14786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600399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0990201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5771" defTabSz="949761" fontAlgn="base">
              <a:lnSpc>
                <a:spcPct val="90000"/>
              </a:lnSpc>
              <a:spcBef>
                <a:spcPts val="1224"/>
              </a:spcBef>
              <a:spcAft>
                <a:spcPct val="0"/>
              </a:spcAft>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Ensure business continuity and service delivery</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6110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5/12/2014 3:52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3332193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65771" defTabSz="949761" fontAlgn="base">
              <a:lnSpc>
                <a:spcPct val="90000"/>
              </a:lnSpc>
              <a:spcBef>
                <a:spcPts val="1224"/>
              </a:spcBef>
              <a:spcAft>
                <a:spcPct val="0"/>
              </a:spcAft>
            </a:pP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Ensure business continuity and service delivery</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6110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5/12/2014 3:52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2931793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6289303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3936813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97457687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687095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0739481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8731BD-62C8-419D-B2A1-E876ABD5BF6E}"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498103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248739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00928842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97328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3:52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96192250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8235738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41360532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65</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41174618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39113705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4536930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68</a:t>
            </a:fld>
            <a:endParaRPr lang="en-US" dirty="0">
              <a:solidFill>
                <a:prstClr val="black"/>
              </a:solidFill>
            </a:endParaRPr>
          </a:p>
        </p:txBody>
      </p:sp>
    </p:spTree>
    <p:extLst>
      <p:ext uri="{BB962C8B-B14F-4D97-AF65-F5344CB8AC3E}">
        <p14:creationId xmlns:p14="http://schemas.microsoft.com/office/powerpoint/2010/main" val="17314138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69</a:t>
            </a:fld>
            <a:endParaRPr lang="en-US" dirty="0">
              <a:solidFill>
                <a:prstClr val="black"/>
              </a:solidFill>
            </a:endParaRPr>
          </a:p>
        </p:txBody>
      </p:sp>
    </p:spTree>
    <p:extLst>
      <p:ext uri="{BB962C8B-B14F-4D97-AF65-F5344CB8AC3E}">
        <p14:creationId xmlns:p14="http://schemas.microsoft.com/office/powerpoint/2010/main" val="21409503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70</a:t>
            </a:fld>
            <a:endParaRPr lang="en-US" dirty="0">
              <a:solidFill>
                <a:prstClr val="black"/>
              </a:solidFill>
            </a:endParaRPr>
          </a:p>
        </p:txBody>
      </p:sp>
    </p:spTree>
    <p:extLst>
      <p:ext uri="{BB962C8B-B14F-4D97-AF65-F5344CB8AC3E}">
        <p14:creationId xmlns:p14="http://schemas.microsoft.com/office/powerpoint/2010/main" val="2965432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50A28030-5D59-4E14-AFE9-B93D391AF3AF}" type="datetime1">
              <a:rPr lang="en-US" smtClean="0">
                <a:solidFill>
                  <a:prstClr val="black"/>
                </a:solidFill>
              </a:rPr>
              <a:pPr/>
              <a:t>5/12/2014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608148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5/12/2014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71</a:t>
            </a:fld>
            <a:endParaRPr lang="en-US" dirty="0">
              <a:solidFill>
                <a:prstClr val="black"/>
              </a:solidFill>
            </a:endParaRPr>
          </a:p>
        </p:txBody>
      </p:sp>
    </p:spTree>
    <p:extLst>
      <p:ext uri="{BB962C8B-B14F-4D97-AF65-F5344CB8AC3E}">
        <p14:creationId xmlns:p14="http://schemas.microsoft.com/office/powerpoint/2010/main" val="25941779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50655"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491AE8CF-25C5-47D8-B770-9703DC946C25}" type="datetime8">
              <a:rPr lang="en-US" smtClean="0">
                <a:solidFill>
                  <a:prstClr val="black"/>
                </a:solidFill>
              </a:rPr>
              <a:pPr/>
              <a:t>5/12/2014 3:51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008525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129621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52CFDC-D2D5-4B9F-BA75-89F771E01AE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53833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612608"/>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933559"/>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7105257"/>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24960195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66182374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75535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42899661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2828828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4563158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3710190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3667190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3486493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0748398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275979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51945934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200589483"/>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669732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932753"/>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641725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0708407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787166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0131025"/>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0484238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446354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07501662"/>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617600364"/>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825021682"/>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49955832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4080060400"/>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675645576"/>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31150070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2445975"/>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910366"/>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88398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984317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4601074"/>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1094528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324553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79966781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rgbClr val="004185"/>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invGray">
          <a:xfrm>
            <a:off x="459230" y="3145041"/>
            <a:ext cx="3288506" cy="704445"/>
          </a:xfrm>
          <a:prstGeom prst="rect">
            <a:avLst/>
          </a:prstGeom>
        </p:spPr>
      </p:pic>
    </p:spTree>
    <p:extLst>
      <p:ext uri="{BB962C8B-B14F-4D97-AF65-F5344CB8AC3E}">
        <p14:creationId xmlns:p14="http://schemas.microsoft.com/office/powerpoint/2010/main" val="389656738"/>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4639" y="265177"/>
            <a:ext cx="11889564" cy="917575"/>
          </a:xfrm>
        </p:spPr>
        <p:txBody>
          <a:bodyPr/>
          <a:lstStyle>
            <a:lvl1pPr>
              <a:defRPr sz="4799"/>
            </a:lvl1pPr>
          </a:lstStyle>
          <a:p>
            <a:r>
              <a:rPr lang="en-US" dirty="0" smtClean="0"/>
              <a:t>Click to edit Master title style</a:t>
            </a:r>
            <a:endParaRPr lang="en-US" dirty="0"/>
          </a:p>
        </p:txBody>
      </p:sp>
    </p:spTree>
    <p:extLst>
      <p:ext uri="{BB962C8B-B14F-4D97-AF65-F5344CB8AC3E}">
        <p14:creationId xmlns:p14="http://schemas.microsoft.com/office/powerpoint/2010/main" val="2787132476"/>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90375" cy="1935915"/>
          </a:xfrm>
        </p:spPr>
        <p:txBody>
          <a:bodyPr wrap="square">
            <a:spAutoFit/>
          </a:bodyPr>
          <a:lstStyle>
            <a:lvl1pPr>
              <a:spcBef>
                <a:spcPts val="600"/>
              </a:spcBef>
              <a:spcAft>
                <a:spcPts val="600"/>
              </a:spcAft>
              <a:defRPr sz="2000" b="0">
                <a:latin typeface="+mn-lt"/>
              </a:defRPr>
            </a:lvl1pPr>
            <a:lvl2pPr>
              <a:spcBef>
                <a:spcPts val="600"/>
              </a:spcBef>
              <a:spcAft>
                <a:spcPts val="600"/>
              </a:spcAft>
              <a:defRPr sz="1599" b="0">
                <a:latin typeface="+mn-lt"/>
              </a:defRPr>
            </a:lvl2pPr>
            <a:lvl3pPr>
              <a:spcBef>
                <a:spcPts val="600"/>
              </a:spcBef>
              <a:spcAft>
                <a:spcPts val="600"/>
              </a:spcAft>
              <a:defRPr sz="1399" b="0">
                <a:latin typeface="+mn-lt"/>
              </a:defRPr>
            </a:lvl3pPr>
            <a:lvl4pPr>
              <a:spcBef>
                <a:spcPts val="600"/>
              </a:spcBef>
              <a:spcAft>
                <a:spcPts val="600"/>
              </a:spcAft>
              <a:defRPr sz="1199" b="0">
                <a:latin typeface="+mn-lt"/>
              </a:defRPr>
            </a:lvl4pPr>
            <a:lvl5pPr>
              <a:spcBef>
                <a:spcPts val="600"/>
              </a:spcBef>
              <a:spcAft>
                <a:spcPts val="600"/>
              </a:spcAft>
              <a:defRPr sz="1199" b="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5820277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2980"/>
            <a:ext cx="12446429" cy="6995159"/>
          </a:xfrm>
          <a:prstGeom prst="rect">
            <a:avLst/>
          </a:prstGeom>
        </p:spPr>
      </p:pic>
      <p:sp>
        <p:nvSpPr>
          <p:cNvPr id="6" name="Freeform 5"/>
          <p:cNvSpPr/>
          <p:nvPr userDrawn="1"/>
        </p:nvSpPr>
        <p:spPr bwMode="auto">
          <a:xfrm rot="19623283">
            <a:off x="-3736290" y="-2201987"/>
            <a:ext cx="13612406" cy="6212475"/>
          </a:xfrm>
          <a:custGeom>
            <a:avLst/>
            <a:gdLst>
              <a:gd name="connsiteX0" fmla="*/ 4026000 w 13612405"/>
              <a:gd name="connsiteY0" fmla="*/ 0 h 6212477"/>
              <a:gd name="connsiteX1" fmla="*/ 13612405 w 13612405"/>
              <a:gd name="connsiteY1" fmla="*/ 6212477 h 6212477"/>
              <a:gd name="connsiteX2" fmla="*/ 0 w 13612405"/>
              <a:gd name="connsiteY2" fmla="*/ 6212477 h 6212477"/>
            </a:gdLst>
            <a:ahLst/>
            <a:cxnLst>
              <a:cxn ang="0">
                <a:pos x="connsiteX0" y="connsiteY0"/>
              </a:cxn>
              <a:cxn ang="0">
                <a:pos x="connsiteX1" y="connsiteY1"/>
              </a:cxn>
              <a:cxn ang="0">
                <a:pos x="connsiteX2" y="connsiteY2"/>
              </a:cxn>
            </a:cxnLst>
            <a:rect l="l" t="t" r="r" b="b"/>
            <a:pathLst>
              <a:path w="13612405" h="6212477">
                <a:moveTo>
                  <a:pt x="4026000" y="0"/>
                </a:moveTo>
                <a:lnTo>
                  <a:pt x="13612405" y="6212477"/>
                </a:lnTo>
                <a:lnTo>
                  <a:pt x="0" y="6212477"/>
                </a:lnTo>
                <a:close/>
              </a:path>
            </a:pathLst>
          </a:custGeom>
          <a:gradFill>
            <a:gsLst>
              <a:gs pos="62000">
                <a:schemeClr val="bg1">
                  <a:alpha val="44000"/>
                </a:schemeClr>
              </a:gs>
              <a:gs pos="100000">
                <a:schemeClr val="bg1">
                  <a:alpha val="0"/>
                </a:scheme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5" tIns="146278" rIns="182845" bIns="146278" numCol="1" spcCol="0" rtlCol="0" fromWordArt="0" anchor="t" anchorCtr="0" forceAA="0" compatLnSpc="1">
            <a:prstTxWarp prst="textNoShape">
              <a:avLst/>
            </a:prstTxWarp>
            <a:noAutofit/>
          </a:bodyPr>
          <a:lstStyle/>
          <a:p>
            <a:pPr algn="ctr" defTabSz="932364"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sz="quarter" idx="10"/>
          </p:nvPr>
        </p:nvSpPr>
        <p:spPr>
          <a:xfrm>
            <a:off x="274644" y="265176"/>
            <a:ext cx="11887202" cy="982856"/>
          </a:xfrm>
        </p:spPr>
        <p:txBody>
          <a:bodyPr/>
          <a:lstStyle>
            <a:lvl1pPr marL="0" indent="0">
              <a:buNone/>
              <a:defRPr sz="4799">
                <a:gradFill>
                  <a:gsLst>
                    <a:gs pos="62000">
                      <a:schemeClr val="tx2">
                        <a:lumMod val="50000"/>
                      </a:schemeClr>
                    </a:gs>
                    <a:gs pos="100000">
                      <a:schemeClr val="tx2">
                        <a:lumMod val="50000"/>
                      </a:schemeClr>
                    </a:gs>
                  </a:gsLst>
                  <a:lin ang="5400000" scaled="0"/>
                </a:gradFill>
              </a:defRPr>
            </a:lvl1pPr>
            <a:lvl2pPr marL="342861" indent="0">
              <a:buNone/>
              <a:defRPr>
                <a:gradFill>
                  <a:gsLst>
                    <a:gs pos="62000">
                      <a:schemeClr val="tx2">
                        <a:lumMod val="50000"/>
                      </a:schemeClr>
                    </a:gs>
                    <a:gs pos="100000">
                      <a:schemeClr val="tx2">
                        <a:lumMod val="50000"/>
                      </a:schemeClr>
                    </a:gs>
                  </a:gsLst>
                  <a:lin ang="5400000" scaled="0"/>
                </a:gradFill>
              </a:defRPr>
            </a:lvl2pPr>
            <a:lvl3pPr marL="571434" indent="0">
              <a:buNone/>
              <a:defRPr>
                <a:gradFill>
                  <a:gsLst>
                    <a:gs pos="62000">
                      <a:schemeClr val="tx2">
                        <a:lumMod val="50000"/>
                      </a:schemeClr>
                    </a:gs>
                    <a:gs pos="100000">
                      <a:schemeClr val="tx2">
                        <a:lumMod val="50000"/>
                      </a:schemeClr>
                    </a:gs>
                  </a:gsLst>
                  <a:lin ang="5400000" scaled="0"/>
                </a:gradFill>
              </a:defRPr>
            </a:lvl3pPr>
            <a:lvl4pPr marL="800008" indent="0">
              <a:buNone/>
              <a:defRPr>
                <a:gradFill>
                  <a:gsLst>
                    <a:gs pos="62000">
                      <a:schemeClr val="tx2">
                        <a:lumMod val="50000"/>
                      </a:schemeClr>
                    </a:gs>
                    <a:gs pos="100000">
                      <a:schemeClr val="tx2">
                        <a:lumMod val="50000"/>
                      </a:schemeClr>
                    </a:gs>
                  </a:gsLst>
                  <a:lin ang="5400000" scaled="0"/>
                </a:gradFill>
              </a:defRPr>
            </a:lvl4pPr>
            <a:lvl5pPr marL="1028578" indent="0">
              <a:buNone/>
              <a:defRPr>
                <a:gradFill>
                  <a:gsLst>
                    <a:gs pos="62000">
                      <a:schemeClr val="tx2">
                        <a:lumMod val="50000"/>
                      </a:schemeClr>
                    </a:gs>
                    <a:gs pos="100000">
                      <a:schemeClr val="tx2">
                        <a:lumMod val="50000"/>
                      </a:schemeClr>
                    </a:gs>
                  </a:gsLst>
                  <a:lin ang="5400000" scaled="0"/>
                </a:gradFill>
              </a:defRPr>
            </a:lvl5pPr>
          </a:lstStyle>
          <a:p>
            <a:pPr lvl="0"/>
            <a:r>
              <a:rPr lang="en-US" dirty="0" smtClean="0"/>
              <a:t>Click to edit Master text styles</a:t>
            </a:r>
          </a:p>
        </p:txBody>
      </p:sp>
    </p:spTree>
    <p:extLst>
      <p:ext uri="{BB962C8B-B14F-4D97-AF65-F5344CB8AC3E}">
        <p14:creationId xmlns:p14="http://schemas.microsoft.com/office/powerpoint/2010/main" val="36791320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Rectangle 6"/>
          <p:cNvSpPr/>
          <p:nvPr userDrawn="1"/>
        </p:nvSpPr>
        <p:spPr>
          <a:xfrm>
            <a:off x="0" y="0"/>
            <a:ext cx="12436475" cy="6994525"/>
          </a:xfrm>
          <a:prstGeom prst="rect">
            <a:avLst/>
          </a:prstGeom>
          <a:solidFill>
            <a:srgbClr val="378BCD"/>
          </a:solidFill>
          <a:ln>
            <a:noFill/>
          </a:ln>
        </p:spPr>
        <p:style>
          <a:lnRef idx="2">
            <a:schemeClr val="accent1">
              <a:shade val="50000"/>
            </a:schemeClr>
          </a:lnRef>
          <a:fillRef idx="1">
            <a:schemeClr val="accent1"/>
          </a:fillRef>
          <a:effectRef idx="0">
            <a:schemeClr val="accent1"/>
          </a:effectRef>
          <a:fontRef idx="minor">
            <a:schemeClr val="lt1"/>
          </a:fontRef>
        </p:style>
        <p:txBody>
          <a:bodyPr lIns="93221" tIns="46610" rIns="93221" bIns="46610" rtlCol="0" anchor="ctr"/>
          <a:lstStyle/>
          <a:p>
            <a:pPr algn="ctr" defTabSz="932158"/>
            <a:endParaRPr lang="en-US">
              <a:solidFill>
                <a:prstClr val="white"/>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459" y="1184823"/>
            <a:ext cx="12436475" cy="5979278"/>
          </a:xfrm>
          <a:prstGeom prst="rect">
            <a:avLst/>
          </a:prstGeom>
        </p:spPr>
      </p:pic>
      <p:sp>
        <p:nvSpPr>
          <p:cNvPr id="2" name="Title 1"/>
          <p:cNvSpPr>
            <a:spLocks noGrp="1"/>
          </p:cNvSpPr>
          <p:nvPr>
            <p:ph type="title"/>
          </p:nvPr>
        </p:nvSpPr>
        <p:spPr/>
        <p:txBody>
          <a:bodyPr/>
          <a:lstStyle>
            <a:lvl1pPr>
              <a:defRPr baseline="0">
                <a:solidFill>
                  <a:schemeClr val="bg1"/>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11595101" y="6565392"/>
            <a:ext cx="566737" cy="137160"/>
          </a:xfrm>
          <a:prstGeom prst="rect">
            <a:avLst/>
          </a:prstGeom>
        </p:spPr>
        <p:txBody>
          <a:bodyPr/>
          <a:lstStyle/>
          <a:p>
            <a:pPr defTabSz="932563"/>
            <a:fld id="{280589DC-BE24-48EF-A5BA-15457B71161D}" type="slidenum">
              <a:rPr lang="en-US" smtClean="0">
                <a:solidFill>
                  <a:prstClr val="black">
                    <a:tint val="75000"/>
                  </a:prstClr>
                </a:solidFill>
              </a:rPr>
              <a:pPr defTabSz="932563"/>
              <a:t>‹#›</a:t>
            </a:fld>
            <a:endParaRPr lang="en-US">
              <a:solidFill>
                <a:prstClr val="black">
                  <a:tint val="75000"/>
                </a:prstClr>
              </a:solidFill>
            </a:endParaRPr>
          </a:p>
        </p:txBody>
      </p:sp>
      <p:sp>
        <p:nvSpPr>
          <p:cNvPr id="21" name="Rectangle 20"/>
          <p:cNvSpPr/>
          <p:nvPr userDrawn="1"/>
        </p:nvSpPr>
        <p:spPr>
          <a:xfrm>
            <a:off x="7957071" y="1709779"/>
            <a:ext cx="4394616" cy="5072797"/>
          </a:xfrm>
          <a:prstGeom prst="rect">
            <a:avLst/>
          </a:prstGeom>
          <a:solidFill>
            <a:srgbClr val="20BD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3221" tIns="46610" rIns="93221" bIns="46610" rtlCol="0" anchor="ctr"/>
          <a:lstStyle/>
          <a:p>
            <a:pPr algn="ctr" defTabSz="932158"/>
            <a:endParaRPr lang="en-US">
              <a:solidFill>
                <a:prstClr val="white"/>
              </a:solidFill>
            </a:endParaRPr>
          </a:p>
        </p:txBody>
      </p:sp>
      <p:sp>
        <p:nvSpPr>
          <p:cNvPr id="22" name="Content Placeholder 2"/>
          <p:cNvSpPr>
            <a:spLocks noGrp="1"/>
          </p:cNvSpPr>
          <p:nvPr>
            <p:ph idx="1"/>
          </p:nvPr>
        </p:nvSpPr>
        <p:spPr>
          <a:xfrm>
            <a:off x="8232458" y="2056751"/>
            <a:ext cx="3780048" cy="2335712"/>
          </a:xfrm>
        </p:spPr>
        <p:txBody>
          <a:bodyPr>
            <a:noAutofit/>
          </a:bodyPr>
          <a:lstStyle>
            <a:lvl1pPr marL="0" indent="0">
              <a:buNone/>
              <a:defRPr sz="5599">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p:txBody>
      </p:sp>
    </p:spTree>
    <p:extLst>
      <p:ext uri="{BB962C8B-B14F-4D97-AF65-F5344CB8AC3E}">
        <p14:creationId xmlns:p14="http://schemas.microsoft.com/office/powerpoint/2010/main" val="2652037180"/>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63pt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55" y="264964"/>
            <a:ext cx="9143999" cy="1097302"/>
          </a:xfrm>
        </p:spPr>
        <p:txBody>
          <a:bodyPr lIns="146125" tIns="91329" rIns="146125" bIns="91329"/>
          <a:lstStyle>
            <a:lvl1pPr>
              <a:lnSpc>
                <a:spcPts val="6298"/>
              </a:lnSpc>
              <a:defRPr sz="5198" baseline="0">
                <a:solidFill>
                  <a:schemeClr val="tx2"/>
                </a:solidFill>
              </a:defRPr>
            </a:lvl1pPr>
          </a:lstStyle>
          <a:p>
            <a:r>
              <a:rPr lang="en-US" dirty="0" err="1" smtClean="0"/>
              <a:t>Lorem</a:t>
            </a:r>
            <a:r>
              <a:rPr lang="en-US" dirty="0" smtClean="0"/>
              <a:t> </a:t>
            </a:r>
            <a:r>
              <a:rPr lang="en-US" dirty="0" err="1" smtClean="0"/>
              <a:t>ipsum</a:t>
            </a:r>
            <a:r>
              <a:rPr lang="en-US" dirty="0" smtClean="0"/>
              <a:t> dolor sit.</a:t>
            </a:r>
            <a:endParaRPr lang="en-US" dirty="0"/>
          </a:p>
        </p:txBody>
      </p:sp>
      <p:sp>
        <p:nvSpPr>
          <p:cNvPr id="3" name="Footer Placeholder 2"/>
          <p:cNvSpPr>
            <a:spLocks noGrp="1"/>
          </p:cNvSpPr>
          <p:nvPr>
            <p:ph type="ftr" sz="quarter" idx="10"/>
          </p:nvPr>
        </p:nvSpPr>
        <p:spPr>
          <a:xfrm>
            <a:off x="457200" y="6565392"/>
            <a:ext cx="3937000" cy="137160"/>
          </a:xfrm>
          <a:prstGeom prst="rect">
            <a:avLst/>
          </a:prstGeom>
        </p:spPr>
        <p:txBody>
          <a:bodyPr/>
          <a:lstStyle/>
          <a:p>
            <a:pPr defTabSz="932563"/>
            <a:r>
              <a:rPr lang="en-US" smtClean="0">
                <a:solidFill>
                  <a:srgbClr val="505050"/>
                </a:solidFill>
              </a:rPr>
              <a:t>Microsoft Confidential</a:t>
            </a:r>
            <a:endParaRPr lang="en-US">
              <a:solidFill>
                <a:srgbClr val="505050"/>
              </a:solidFill>
            </a:endParaRPr>
          </a:p>
        </p:txBody>
      </p:sp>
      <p:sp>
        <p:nvSpPr>
          <p:cNvPr id="4" name="Slide Number Placeholder 3"/>
          <p:cNvSpPr>
            <a:spLocks noGrp="1"/>
          </p:cNvSpPr>
          <p:nvPr>
            <p:ph type="sldNum" sz="quarter" idx="11"/>
          </p:nvPr>
        </p:nvSpPr>
        <p:spPr>
          <a:xfrm>
            <a:off x="11595101" y="6565392"/>
            <a:ext cx="566737" cy="137160"/>
          </a:xfrm>
          <a:prstGeom prst="rect">
            <a:avLst/>
          </a:prstGeom>
        </p:spPr>
        <p:txBody>
          <a:bodyPr/>
          <a:lstStyle/>
          <a:p>
            <a:pPr defTabSz="932563"/>
            <a:fld id="{27258FFF-F925-446B-8502-81C933981705}" type="slidenum">
              <a:rPr lang="en-US" smtClean="0">
                <a:solidFill>
                  <a:srgbClr val="505050"/>
                </a:solidFill>
              </a:rPr>
              <a:pPr defTabSz="932563"/>
              <a:t>‹#›</a:t>
            </a:fld>
            <a:endParaRPr lang="en-US">
              <a:solidFill>
                <a:srgbClr val="505050"/>
              </a:solidFill>
            </a:endParaRPr>
          </a:p>
        </p:txBody>
      </p:sp>
    </p:spTree>
    <p:extLst>
      <p:ext uri="{BB962C8B-B14F-4D97-AF65-F5344CB8AC3E}">
        <p14:creationId xmlns:p14="http://schemas.microsoft.com/office/powerpoint/2010/main" val="3912762109"/>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Rectangle 3"/>
          <p:cNvSpPr/>
          <p:nvPr userDrawn="1"/>
        </p:nvSpPr>
        <p:spPr bwMode="auto">
          <a:xfrm>
            <a:off x="0" y="4934536"/>
            <a:ext cx="12436475" cy="2059992"/>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algn="r" defTabSz="932111" fontAlgn="base">
              <a:spcBef>
                <a:spcPct val="0"/>
              </a:spcBef>
              <a:spcAft>
                <a:spcPct val="0"/>
              </a:spcAft>
            </a:pPr>
            <a:endParaRPr lang="en-US" sz="1836" dirty="0">
              <a:solidFill>
                <a:prstClr val="white"/>
              </a:solidFill>
            </a:endParaRPr>
          </a:p>
        </p:txBody>
      </p:sp>
      <p:sp>
        <p:nvSpPr>
          <p:cNvPr id="2" name="TextBox 1"/>
          <p:cNvSpPr txBox="1"/>
          <p:nvPr userDrawn="1"/>
        </p:nvSpPr>
        <p:spPr>
          <a:xfrm>
            <a:off x="116520" y="5708230"/>
            <a:ext cx="4549131" cy="1246851"/>
          </a:xfrm>
          <a:prstGeom prst="rect">
            <a:avLst/>
          </a:prstGeom>
          <a:noFill/>
        </p:spPr>
        <p:txBody>
          <a:bodyPr wrap="square" rtlCol="0">
            <a:spAutoFit/>
          </a:bodyPr>
          <a:lstStyle/>
          <a:p>
            <a:pPr defTabSz="932418"/>
            <a:r>
              <a:rPr lang="en-US" sz="3672" dirty="0">
                <a:solidFill>
                  <a:prstClr val="white"/>
                </a:solidFill>
                <a:latin typeface="Segoe UI Light" panose="020B0502040204020203" pitchFamily="34" charset="0"/>
                <a:ea typeface="Segoe UI" panose="020B0502040204020203" pitchFamily="34" charset="0"/>
                <a:cs typeface="Segoe UI" panose="020B0502040204020203" pitchFamily="34" charset="0"/>
              </a:rPr>
              <a:t>Transform the </a:t>
            </a:r>
          </a:p>
          <a:p>
            <a:pPr defTabSz="932418"/>
            <a:r>
              <a:rPr lang="en-US" sz="3672" dirty="0">
                <a:solidFill>
                  <a:prstClr val="white"/>
                </a:solidFill>
                <a:latin typeface="Segoe UI Light" panose="020B0502040204020203" pitchFamily="34" charset="0"/>
                <a:ea typeface="Segoe UI" panose="020B0502040204020203" pitchFamily="34" charset="0"/>
                <a:cs typeface="Segoe UI" panose="020B0502040204020203" pitchFamily="34" charset="0"/>
              </a:rPr>
              <a:t>datacenter</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934536"/>
            <a:ext cx="2194719" cy="807199"/>
          </a:xfrm>
          <a:prstGeom prst="rect">
            <a:avLst/>
          </a:prstGeom>
        </p:spPr>
      </p:pic>
    </p:spTree>
    <p:extLst>
      <p:ext uri="{BB962C8B-B14F-4D97-AF65-F5344CB8AC3E}">
        <p14:creationId xmlns:p14="http://schemas.microsoft.com/office/powerpoint/2010/main" val="28995303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3"/>
            <a:ext cx="2965328" cy="1283012"/>
          </a:xfrm>
          <a:prstGeom prst="rect">
            <a:avLst/>
          </a:prstGeom>
        </p:spPr>
      </p:pic>
    </p:spTree>
    <p:extLst>
      <p:ext uri="{BB962C8B-B14F-4D97-AF65-F5344CB8AC3E}">
        <p14:creationId xmlns:p14="http://schemas.microsoft.com/office/powerpoint/2010/main" val="42043655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 y="1028"/>
            <a:ext cx="12436474" cy="6992469"/>
          </a:xfrm>
          <a:prstGeom prst="rect">
            <a:avLst/>
          </a:prstGeom>
        </p:spPr>
      </p:pic>
      <p:sp>
        <p:nvSpPr>
          <p:cNvPr id="14" name="Dark gradation bottom"/>
          <p:cNvSpPr/>
          <p:nvPr userDrawn="1"/>
        </p:nvSpPr>
        <p:spPr bwMode="gray">
          <a:xfrm flipV="1">
            <a:off x="1" y="-3"/>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7"/>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6402388"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3"/>
            <a:ext cx="2965328" cy="1283012"/>
          </a:xfrm>
          <a:prstGeom prst="rect">
            <a:avLst/>
          </a:prstGeom>
        </p:spPr>
      </p:pic>
    </p:spTree>
    <p:extLst>
      <p:ext uri="{BB962C8B-B14F-4D97-AF65-F5344CB8AC3E}">
        <p14:creationId xmlns:p14="http://schemas.microsoft.com/office/powerpoint/2010/main" val="385249717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268750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spTree>
    <p:extLst>
      <p:ext uri="{BB962C8B-B14F-4D97-AF65-F5344CB8AC3E}">
        <p14:creationId xmlns:p14="http://schemas.microsoft.com/office/powerpoint/2010/main" val="1029901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2001464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401009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2641226628"/>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60097276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3788892076"/>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3"/>
            <a:ext cx="2965328" cy="1283012"/>
          </a:xfrm>
          <a:prstGeom prst="rect">
            <a:avLst/>
          </a:prstGeom>
        </p:spPr>
      </p:pic>
    </p:spTree>
    <p:extLst>
      <p:ext uri="{BB962C8B-B14F-4D97-AF65-F5344CB8AC3E}">
        <p14:creationId xmlns:p14="http://schemas.microsoft.com/office/powerpoint/2010/main" val="1600636745"/>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6762103"/>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2"/>
                    </a:gs>
                    <a:gs pos="39000">
                      <a:schemeClr val="tx2"/>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7970637"/>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89851287"/>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728673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1668267"/>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5109">
                      <a:schemeClr val="tx2"/>
                    </a:gs>
                    <a:gs pos="2500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gradFill>
                  <a:gsLst>
                    <a:gs pos="100000">
                      <a:schemeClr val="tx2"/>
                    </a:gs>
                    <a:gs pos="0">
                      <a:schemeClr val="tx2"/>
                    </a:gs>
                  </a:gsLst>
                  <a:lin ang="5400000" scaled="0"/>
                </a:gra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8955055"/>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6215989"/>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gradFill>
                  <a:gsLst>
                    <a:gs pos="5109">
                      <a:schemeClr val="tx2"/>
                    </a:gs>
                    <a:gs pos="100000">
                      <a:schemeClr val="tx2"/>
                    </a:gs>
                  </a:gsLst>
                  <a:lin ang="5400000" scaled="0"/>
                </a:gra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5587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1760251"/>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1745792882"/>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453579546"/>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2115561438"/>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878673627"/>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144146977"/>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861074126"/>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834" marR="0" indent="-342834" algn="ctr" defTabSz="932563"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474108" y="448803"/>
            <a:ext cx="2965328" cy="1283012"/>
          </a:xfrm>
          <a:prstGeom prst="rect">
            <a:avLst/>
          </a:prstGeom>
        </p:spPr>
      </p:pic>
      <p:pic>
        <p:nvPicPr>
          <p:cNvPr id="10" name="MS logo white"/>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spTree>
    <p:extLst>
      <p:ext uri="{BB962C8B-B14F-4D97-AF65-F5344CB8AC3E}">
        <p14:creationId xmlns:p14="http://schemas.microsoft.com/office/powerpoint/2010/main" val="811423915"/>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1731175"/>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614961"/>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34" Type="http://schemas.openxmlformats.org/officeDocument/2006/relationships/theme" Target="../theme/theme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image" Target="../media/image2.png"/><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image" Target="../media/image1.png"/><Relationship Id="rId8"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7.xml"/><Relationship Id="rId7" Type="http://schemas.openxmlformats.org/officeDocument/2006/relationships/slideLayout" Target="../slideLayouts/slideLayout71.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5" Type="http://schemas.openxmlformats.org/officeDocument/2006/relationships/slideLayout" Target="../slideLayouts/slideLayout69.xml"/><Relationship Id="rId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84.xml"/><Relationship Id="rId18" Type="http://schemas.openxmlformats.org/officeDocument/2006/relationships/slideLayout" Target="../slideLayouts/slideLayout89.xml"/><Relationship Id="rId26" Type="http://schemas.openxmlformats.org/officeDocument/2006/relationships/slideLayout" Target="../slideLayouts/slideLayout97.xml"/><Relationship Id="rId21" Type="http://schemas.openxmlformats.org/officeDocument/2006/relationships/slideLayout" Target="../slideLayouts/slideLayout92.xml"/><Relationship Id="rId34" Type="http://schemas.openxmlformats.org/officeDocument/2006/relationships/slideLayout" Target="../slideLayouts/slideLayout105.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slideLayout" Target="../slideLayouts/slideLayout88.xml"/><Relationship Id="rId25" Type="http://schemas.openxmlformats.org/officeDocument/2006/relationships/slideLayout" Target="../slideLayouts/slideLayout96.xml"/><Relationship Id="rId33" Type="http://schemas.openxmlformats.org/officeDocument/2006/relationships/slideLayout" Target="../slideLayouts/slideLayout104.xml"/><Relationship Id="rId2" Type="http://schemas.openxmlformats.org/officeDocument/2006/relationships/slideLayout" Target="../slideLayouts/slideLayout73.xml"/><Relationship Id="rId16" Type="http://schemas.openxmlformats.org/officeDocument/2006/relationships/slideLayout" Target="../slideLayouts/slideLayout87.xml"/><Relationship Id="rId20" Type="http://schemas.openxmlformats.org/officeDocument/2006/relationships/slideLayout" Target="../slideLayouts/slideLayout91.xml"/><Relationship Id="rId29" Type="http://schemas.openxmlformats.org/officeDocument/2006/relationships/slideLayout" Target="../slideLayouts/slideLayout10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24" Type="http://schemas.openxmlformats.org/officeDocument/2006/relationships/slideLayout" Target="../slideLayouts/slideLayout95.xml"/><Relationship Id="rId32" Type="http://schemas.openxmlformats.org/officeDocument/2006/relationships/slideLayout" Target="../slideLayouts/slideLayout103.xml"/><Relationship Id="rId37" Type="http://schemas.openxmlformats.org/officeDocument/2006/relationships/image" Target="../media/image2.png"/><Relationship Id="rId5" Type="http://schemas.openxmlformats.org/officeDocument/2006/relationships/slideLayout" Target="../slideLayouts/slideLayout76.xml"/><Relationship Id="rId15" Type="http://schemas.openxmlformats.org/officeDocument/2006/relationships/slideLayout" Target="../slideLayouts/slideLayout86.xml"/><Relationship Id="rId23" Type="http://schemas.openxmlformats.org/officeDocument/2006/relationships/slideLayout" Target="../slideLayouts/slideLayout94.xml"/><Relationship Id="rId28" Type="http://schemas.openxmlformats.org/officeDocument/2006/relationships/slideLayout" Target="../slideLayouts/slideLayout99.xml"/><Relationship Id="rId36" Type="http://schemas.openxmlformats.org/officeDocument/2006/relationships/image" Target="../media/image1.png"/><Relationship Id="rId10" Type="http://schemas.openxmlformats.org/officeDocument/2006/relationships/slideLayout" Target="../slideLayouts/slideLayout81.xml"/><Relationship Id="rId19" Type="http://schemas.openxmlformats.org/officeDocument/2006/relationships/slideLayout" Target="../slideLayouts/slideLayout90.xml"/><Relationship Id="rId31" Type="http://schemas.openxmlformats.org/officeDocument/2006/relationships/slideLayout" Target="../slideLayouts/slideLayout102.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 Id="rId22" Type="http://schemas.openxmlformats.org/officeDocument/2006/relationships/slideLayout" Target="../slideLayouts/slideLayout93.xml"/><Relationship Id="rId27" Type="http://schemas.openxmlformats.org/officeDocument/2006/relationships/slideLayout" Target="../slideLayouts/slideLayout98.xml"/><Relationship Id="rId30" Type="http://schemas.openxmlformats.org/officeDocument/2006/relationships/slideLayout" Target="../slideLayouts/slideLayout101.xml"/><Relationship Id="rId35" Type="http://schemas.openxmlformats.org/officeDocument/2006/relationships/theme" Target="../theme/theme4.xml"/><Relationship Id="rId8" Type="http://schemas.openxmlformats.org/officeDocument/2006/relationships/slideLayout" Target="../slideLayouts/slideLayout79.xml"/><Relationship Id="rId3"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676842051"/>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1" y="1212851"/>
            <a:ext cx="11887198" cy="2092881"/>
          </a:xfrm>
          <a:prstGeom prst="rect">
            <a:avLst/>
          </a:prstGeom>
        </p:spPr>
        <p:txBody>
          <a:bodyPr vert="horz" wrap="square" lIns="182880" tIns="146304" rIns="182880" bIns="146304"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6846413"/>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Lst>
  <p:transition>
    <p:fade/>
  </p:transition>
  <p:timing>
    <p:tnLst>
      <p:par>
        <p:cTn id="1" dur="indefinite" restart="never" nodeType="tmRoot"/>
      </p:par>
    </p:tnLst>
  </p:timing>
  <p:hf hdr="0" dt="0"/>
  <p:txStyles>
    <p:titleStyle>
      <a:lvl1pPr algn="l" defTabSz="932563" rtl="0" eaLnBrk="1" latinLnBrk="0" hangingPunct="1">
        <a:lnSpc>
          <a:spcPct val="90000"/>
        </a:lnSpc>
        <a:spcBef>
          <a:spcPct val="0"/>
        </a:spcBef>
        <a:buNone/>
        <a:defRPr lang="en-US" sz="4799" b="0" kern="1200" cap="none" spc="-102" baseline="0" dirty="0" smtClean="0">
          <a:ln w="3175">
            <a:noFill/>
          </a:ln>
          <a:solidFill>
            <a:schemeClr val="tx2"/>
          </a:soli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Tx/>
        <a:buSzPct val="90000"/>
        <a:buFont typeface="Arial" pitchFamily="34" charset="0"/>
        <a:buChar char="•"/>
        <a:tabLst/>
        <a:defRPr sz="3599" kern="1200" spc="0" baseline="0">
          <a:solidFill>
            <a:schemeClr val="tx2"/>
          </a:soli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2"/>
          </a:soli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2"/>
          </a:soli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599" kern="1200" spc="0" baseline="0">
          <a:solidFill>
            <a:schemeClr val="tx2"/>
          </a:soli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Tx/>
        <a:buSzPct val="90000"/>
        <a:buFont typeface="Arial" pitchFamily="34" charset="0"/>
        <a:buChar char="•"/>
        <a:tabLst/>
        <a:defRPr sz="1599" kern="1200" spc="0" baseline="0">
          <a:solidFill>
            <a:schemeClr val="tx2"/>
          </a:soli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6"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3521449093"/>
      </p:ext>
    </p:extLst>
  </p:cSld>
  <p:clrMap bg1="dk1" tx1="lt1" bg2="dk2" tx2="lt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 id="2147484332" r:id="rId12"/>
    <p:sldLayoutId id="2147484333" r:id="rId13"/>
    <p:sldLayoutId id="2147484334" r:id="rId14"/>
    <p:sldLayoutId id="2147484335" r:id="rId15"/>
    <p:sldLayoutId id="2147484336" r:id="rId16"/>
    <p:sldLayoutId id="2147484337" r:id="rId17"/>
    <p:sldLayoutId id="2147484338" r:id="rId18"/>
    <p:sldLayoutId id="2147484339" r:id="rId19"/>
    <p:sldLayoutId id="2147484340" r:id="rId20"/>
    <p:sldLayoutId id="2147484341" r:id="rId21"/>
    <p:sldLayoutId id="2147484342" r:id="rId22"/>
    <p:sldLayoutId id="2147484343" r:id="rId23"/>
    <p:sldLayoutId id="2147484344" r:id="rId24"/>
    <p:sldLayoutId id="2147484345" r:id="rId25"/>
    <p:sldLayoutId id="2147484346" r:id="rId26"/>
    <p:sldLayoutId id="2147484347" r:id="rId27"/>
    <p:sldLayoutId id="2147484348" r:id="rId28"/>
    <p:sldLayoutId id="2147484349" r:id="rId29"/>
    <p:sldLayoutId id="2147484350" r:id="rId30"/>
    <p:sldLayoutId id="2147484351" r:id="rId31"/>
    <p:sldLayoutId id="2147484352" r:id="rId32"/>
    <p:sldLayoutId id="2147484353" r:id="rId33"/>
    <p:sldLayoutId id="2147484354" r:id="rId34"/>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1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4.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4.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4.xml"/><Relationship Id="rId6" Type="http://schemas.openxmlformats.org/officeDocument/2006/relationships/image" Target="../media/image34.png"/><Relationship Id="rId5" Type="http://schemas.microsoft.com/office/2007/relationships/hdphoto" Target="../media/hdphoto1.wdp"/><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42.xml"/><Relationship Id="rId6" Type="http://schemas.openxmlformats.org/officeDocument/2006/relationships/image" Target="../media/image23.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9.png"/><Relationship Id="rId7" Type="http://schemas.openxmlformats.org/officeDocument/2006/relationships/image" Target="../media/image47.png"/><Relationship Id="rId2" Type="http://schemas.openxmlformats.org/officeDocument/2006/relationships/image" Target="../media/image43.png"/><Relationship Id="rId1" Type="http://schemas.openxmlformats.org/officeDocument/2006/relationships/slideLayout" Target="../slideLayouts/slideLayout4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42.xml"/><Relationship Id="rId4" Type="http://schemas.microsoft.com/office/2007/relationships/hdphoto" Target="../media/hdphoto3.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44.xml"/><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2.png"/><Relationship Id="rId1" Type="http://schemas.openxmlformats.org/officeDocument/2006/relationships/slideLayout" Target="../slideLayouts/slideLayout4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44.xml"/><Relationship Id="rId6" Type="http://schemas.openxmlformats.org/officeDocument/2006/relationships/image" Target="../media/image56.png"/><Relationship Id="rId5" Type="http://schemas.openxmlformats.org/officeDocument/2006/relationships/image" Target="../media/image55.png"/><Relationship Id="rId10" Type="http://schemas.openxmlformats.org/officeDocument/2006/relationships/image" Target="../media/image59.jpeg"/><Relationship Id="rId4" Type="http://schemas.openxmlformats.org/officeDocument/2006/relationships/image" Target="../media/image54.png"/><Relationship Id="rId9" Type="http://schemas.openxmlformats.org/officeDocument/2006/relationships/image" Target="cid:image007.jpg@01CF69F0.5B46FC40"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42.xml"/><Relationship Id="rId6" Type="http://schemas.openxmlformats.org/officeDocument/2006/relationships/image" Target="../media/image62.png"/><Relationship Id="rId5" Type="http://schemas.openxmlformats.org/officeDocument/2006/relationships/image" Target="../media/image61.jp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4.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1.xml"/><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4.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notesSlide" Target="../notesSlides/notesSlide44.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4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84.xml"/><Relationship Id="rId1" Type="http://schemas.openxmlformats.org/officeDocument/2006/relationships/tags" Target="../tags/tag7.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0.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4.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4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0.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3.xml"/><Relationship Id="rId1" Type="http://schemas.openxmlformats.org/officeDocument/2006/relationships/slideLayout" Target="../slideLayouts/slideLayout50.xml"/><Relationship Id="rId4" Type="http://schemas.openxmlformats.org/officeDocument/2006/relationships/image" Target="../media/image67.pn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57.xml"/><Relationship Id="rId4" Type="http://schemas.openxmlformats.org/officeDocument/2006/relationships/image" Target="../media/image5.png"/></Relationships>
</file>

<file path=ppt/slides/_rels/slide66.xml.rels><?xml version="1.0" encoding="UTF-8" standalone="yes"?>
<Relationships xmlns="http://schemas.openxmlformats.org/package/2006/relationships"><Relationship Id="rId3" Type="http://schemas.openxmlformats.org/officeDocument/2006/relationships/hyperlink" Target="http://www.microsoft.com/en-us/download/details.aspx?id=42497" TargetMode="External"/><Relationship Id="rId2" Type="http://schemas.openxmlformats.org/officeDocument/2006/relationships/notesSlide" Target="../notesSlides/notesSlide55.xml"/><Relationship Id="rId1" Type="http://schemas.openxmlformats.org/officeDocument/2006/relationships/slideLayout" Target="../slideLayouts/slideLayout4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5.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45.xml"/></Relationships>
</file>

<file path=ppt/slides/_rels/slide69.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68.png"/><Relationship Id="rId2" Type="http://schemas.openxmlformats.org/officeDocument/2006/relationships/notesSlide" Target="../notesSlides/notesSlide58.xml"/><Relationship Id="rId1" Type="http://schemas.openxmlformats.org/officeDocument/2006/relationships/slideLayout" Target="../slideLayouts/slideLayout50.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7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9.xml"/><Relationship Id="rId1" Type="http://schemas.openxmlformats.org/officeDocument/2006/relationships/slideLayout" Target="../slideLayouts/slideLayout50.xml"/><Relationship Id="rId5" Type="http://schemas.openxmlformats.org/officeDocument/2006/relationships/image" Target="../media/image71.png"/><Relationship Id="rId4" Type="http://schemas.openxmlformats.org/officeDocument/2006/relationships/image" Target="../media/image70.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What’s new in Microsoft Azure IaaS?</a:t>
            </a:r>
            <a:endParaRPr lang="en-US" sz="5400" dirty="0"/>
          </a:p>
        </p:txBody>
      </p:sp>
      <p:sp>
        <p:nvSpPr>
          <p:cNvPr id="3" name="Text Placeholder 2"/>
          <p:cNvSpPr>
            <a:spLocks noGrp="1"/>
          </p:cNvSpPr>
          <p:nvPr>
            <p:ph type="body" sz="quarter" idx="14"/>
          </p:nvPr>
        </p:nvSpPr>
        <p:spPr/>
        <p:txBody>
          <a:bodyPr/>
          <a:lstStyle/>
          <a:p>
            <a:r>
              <a:rPr lang="en-US" dirty="0" smtClean="0"/>
              <a:t>Corey Sanders</a:t>
            </a:r>
          </a:p>
          <a:p>
            <a:r>
              <a:rPr lang="en-US" dirty="0" smtClean="0"/>
              <a:t>Drew McDaniel</a:t>
            </a:r>
            <a:endParaRPr lang="en-US" dirty="0"/>
          </a:p>
        </p:txBody>
      </p:sp>
    </p:spTree>
    <p:extLst>
      <p:ext uri="{BB962C8B-B14F-4D97-AF65-F5344CB8AC3E}">
        <p14:creationId xmlns:p14="http://schemas.microsoft.com/office/powerpoint/2010/main" val="189374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5400" dirty="0" smtClean="0">
                <a:ea typeface="メイリオ" pitchFamily="50" charset="-128"/>
                <a:cs typeface="Segoe UI Light" panose="020B0502040204020203" pitchFamily="34" charset="0"/>
              </a:rPr>
              <a:t>Enterprise grade</a:t>
            </a:r>
            <a:endParaRPr lang="en-US" sz="5400" dirty="0"/>
          </a:p>
        </p:txBody>
      </p:sp>
      <p:sp>
        <p:nvSpPr>
          <p:cNvPr id="2" name="Rectangle 1"/>
          <p:cNvSpPr/>
          <p:nvPr/>
        </p:nvSpPr>
        <p:spPr>
          <a:xfrm>
            <a:off x="-9730382" y="2787134"/>
            <a:ext cx="2414187" cy="369332"/>
          </a:xfrm>
          <a:prstGeom prst="rect">
            <a:avLst/>
          </a:prstGeom>
        </p:spPr>
        <p:txBody>
          <a:bodyPr wrap="none">
            <a:spAutoFit/>
          </a:bodyPr>
          <a:lstStyle/>
          <a:p>
            <a:r>
              <a:rPr lang="en-US" dirty="0">
                <a:solidFill>
                  <a:srgbClr val="FFFFFF"/>
                </a:solidFill>
              </a:rPr>
              <a:t>http://www.bing.com/</a:t>
            </a:r>
          </a:p>
        </p:txBody>
      </p:sp>
      <p:sp>
        <p:nvSpPr>
          <p:cNvPr id="5" name="Text Placeholder 12"/>
          <p:cNvSpPr txBox="1">
            <a:spLocks/>
          </p:cNvSpPr>
          <p:nvPr/>
        </p:nvSpPr>
        <p:spPr>
          <a:xfrm>
            <a:off x="275172" y="3040062"/>
            <a:ext cx="5485866" cy="794009"/>
          </a:xfrm>
          <a:prstGeom prst="rect">
            <a:avLst/>
          </a:prstGeom>
          <a:solidFill>
            <a:srgbClr val="0072C6"/>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smtClean="0">
                <a:gradFill>
                  <a:gsLst>
                    <a:gs pos="1250">
                      <a:srgbClr val="FFFFFF"/>
                    </a:gs>
                    <a:gs pos="100000">
                      <a:srgbClr val="FFFFFF"/>
                    </a:gs>
                  </a:gsLst>
                  <a:lin ang="5400000" scaled="0"/>
                </a:gradFill>
              </a:rPr>
              <a:t>Corporate Assurance</a:t>
            </a:r>
            <a:endParaRPr lang="en-US" sz="4400" dirty="0">
              <a:gradFill>
                <a:gsLst>
                  <a:gs pos="1250">
                    <a:srgbClr val="FFFFFF"/>
                  </a:gs>
                  <a:gs pos="100000">
                    <a:srgbClr val="FFFFFF"/>
                  </a:gs>
                </a:gsLst>
                <a:lin ang="5400000" scaled="0"/>
              </a:gradFill>
            </a:endParaRPr>
          </a:p>
        </p:txBody>
      </p:sp>
      <p:sp>
        <p:nvSpPr>
          <p:cNvPr id="6" name="Text Placeholder 12"/>
          <p:cNvSpPr txBox="1">
            <a:spLocks/>
          </p:cNvSpPr>
          <p:nvPr/>
        </p:nvSpPr>
        <p:spPr>
          <a:xfrm>
            <a:off x="311511" y="4151510"/>
            <a:ext cx="5485866" cy="1116854"/>
          </a:xfrm>
          <a:prstGeom prst="rect">
            <a:avLst/>
          </a:prstGeom>
          <a:solidFill>
            <a:srgbClr val="008172"/>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731" dirty="0" smtClean="0">
                <a:gradFill>
                  <a:gsLst>
                    <a:gs pos="1250">
                      <a:srgbClr val="FFFFFF"/>
                    </a:gs>
                    <a:gs pos="100000">
                      <a:srgbClr val="FFFFFF"/>
                    </a:gs>
                  </a:gsLst>
                  <a:lin ang="5400000" scaled="0"/>
                </a:gradFill>
              </a:rPr>
              <a:t>Manageability</a:t>
            </a:r>
            <a:endParaRPr lang="en-US" sz="6731"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38025142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0-#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3586" y="3863160"/>
            <a:ext cx="9753600" cy="3103241"/>
          </a:xfrm>
          <a:prstGeom prst="rect">
            <a:avLst/>
          </a:prstGeom>
        </p:spPr>
      </p:pic>
      <p:sp>
        <p:nvSpPr>
          <p:cNvPr id="50" name="Rectangle 49"/>
          <p:cNvSpPr/>
          <p:nvPr/>
        </p:nvSpPr>
        <p:spPr bwMode="auto">
          <a:xfrm>
            <a:off x="21620" y="-128179"/>
            <a:ext cx="7674901" cy="407056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a:xfrm>
            <a:off x="5931090" y="486487"/>
            <a:ext cx="6373907" cy="3477875"/>
          </a:xfrm>
          <a:prstGeom prst="rect">
            <a:avLst/>
          </a:prstGeom>
        </p:spPr>
        <p:txBody>
          <a:bodyPr wrap="square">
            <a:spAutoFit/>
          </a:bodyPr>
          <a:lstStyle/>
          <a:p>
            <a:r>
              <a:rPr lang="en-US" sz="4400" dirty="0">
                <a:gradFill>
                  <a:gsLst>
                    <a:gs pos="1250">
                      <a:srgbClr val="FFFFFF"/>
                    </a:gs>
                    <a:gs pos="100000">
                      <a:srgbClr val="FFFFFF"/>
                    </a:gs>
                  </a:gsLst>
                  <a:lin ang="5400000" scaled="0"/>
                </a:gradFill>
                <a:latin typeface="Segoe UI Light"/>
              </a:rPr>
              <a:t>Security and Ecosystem</a:t>
            </a:r>
          </a:p>
          <a:p>
            <a:r>
              <a:rPr lang="en-US" sz="4400" dirty="0">
                <a:gradFill>
                  <a:gsLst>
                    <a:gs pos="1250">
                      <a:srgbClr val="FFFFFF"/>
                    </a:gs>
                    <a:gs pos="100000">
                      <a:srgbClr val="FFFFFF"/>
                    </a:gs>
                  </a:gsLst>
                  <a:lin ang="5400000" scaled="0"/>
                </a:gradFill>
                <a:latin typeface="Segoe UI Light"/>
              </a:rPr>
              <a:t>Trustworthy </a:t>
            </a:r>
            <a:r>
              <a:rPr lang="en-US" sz="4400" dirty="0" smtClean="0">
                <a:gradFill>
                  <a:gsLst>
                    <a:gs pos="1250">
                      <a:srgbClr val="FFFFFF"/>
                    </a:gs>
                    <a:gs pos="100000">
                      <a:srgbClr val="FFFFFF"/>
                    </a:gs>
                  </a:gsLst>
                  <a:lin ang="5400000" scaled="0"/>
                </a:gradFill>
                <a:latin typeface="Segoe UI Light"/>
              </a:rPr>
              <a:t>Compliance</a:t>
            </a:r>
            <a:endParaRPr lang="en-US" sz="4400" dirty="0">
              <a:gradFill>
                <a:gsLst>
                  <a:gs pos="1250">
                    <a:srgbClr val="FFFFFF"/>
                  </a:gs>
                  <a:gs pos="100000">
                    <a:srgbClr val="FFFFFF"/>
                  </a:gs>
                </a:gsLst>
                <a:lin ang="5400000" scaled="0"/>
              </a:gradFill>
              <a:latin typeface="Segoe UI Light"/>
            </a:endParaRPr>
          </a:p>
          <a:p>
            <a:r>
              <a:rPr lang="en-US" sz="4400" dirty="0">
                <a:gradFill>
                  <a:gsLst>
                    <a:gs pos="1250">
                      <a:srgbClr val="FFFFFF"/>
                    </a:gs>
                    <a:gs pos="100000">
                      <a:srgbClr val="FFFFFF"/>
                    </a:gs>
                  </a:gsLst>
                  <a:lin ang="5400000" scaled="0"/>
                </a:gradFill>
                <a:latin typeface="Segoe UI Light"/>
              </a:rPr>
              <a:t>Enterprise-Class Support </a:t>
            </a:r>
          </a:p>
          <a:p>
            <a:r>
              <a:rPr lang="en-US" sz="4400" dirty="0">
                <a:gradFill>
                  <a:gsLst>
                    <a:gs pos="1250">
                      <a:srgbClr val="FFFFFF"/>
                    </a:gs>
                    <a:gs pos="100000">
                      <a:srgbClr val="FFFFFF"/>
                    </a:gs>
                  </a:gsLst>
                  <a:lin ang="5400000" scaled="0"/>
                </a:gradFill>
                <a:latin typeface="Segoe UI Light"/>
              </a:rPr>
              <a:t>Disaster recovery</a:t>
            </a:r>
          </a:p>
          <a:p>
            <a:r>
              <a:rPr lang="en-US" sz="4400" dirty="0">
                <a:gradFill>
                  <a:gsLst>
                    <a:gs pos="1250">
                      <a:srgbClr val="FFFFFF"/>
                    </a:gs>
                    <a:gs pos="100000">
                      <a:srgbClr val="FFFFFF"/>
                    </a:gs>
                  </a:gsLst>
                  <a:lin ang="5400000" scaled="0"/>
                </a:gradFill>
                <a:latin typeface="Segoe UI Light"/>
              </a:rPr>
              <a:t>Cloud </a:t>
            </a:r>
            <a:r>
              <a:rPr lang="en-US" sz="4400" dirty="0" smtClean="0">
                <a:gradFill>
                  <a:gsLst>
                    <a:gs pos="1250">
                      <a:srgbClr val="FFFFFF"/>
                    </a:gs>
                    <a:gs pos="100000">
                      <a:srgbClr val="FFFFFF"/>
                    </a:gs>
                  </a:gsLst>
                  <a:lin ang="5400000" scaled="0"/>
                </a:gradFill>
                <a:latin typeface="Segoe UI Light"/>
              </a:rPr>
              <a:t>DR and HA</a:t>
            </a:r>
            <a:endParaRPr lang="en-US" sz="4400" dirty="0">
              <a:gradFill>
                <a:gsLst>
                  <a:gs pos="1250">
                    <a:srgbClr val="FFFFFF"/>
                  </a:gs>
                  <a:gs pos="100000">
                    <a:srgbClr val="FFFFFF"/>
                  </a:gs>
                </a:gsLst>
                <a:lin ang="5400000" scaled="0"/>
              </a:gradFill>
              <a:latin typeface="Segoe UI Light"/>
            </a:endParaRPr>
          </a:p>
        </p:txBody>
      </p:sp>
      <p:sp>
        <p:nvSpPr>
          <p:cNvPr id="18" name="Rectangle 17"/>
          <p:cNvSpPr/>
          <p:nvPr/>
        </p:nvSpPr>
        <p:spPr bwMode="auto">
          <a:xfrm>
            <a:off x="0" y="409020"/>
            <a:ext cx="5962669" cy="356245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12"/>
          <p:cNvSpPr txBox="1">
            <a:spLocks/>
          </p:cNvSpPr>
          <p:nvPr/>
        </p:nvSpPr>
        <p:spPr>
          <a:xfrm>
            <a:off x="275172" y="3040062"/>
            <a:ext cx="5485866" cy="794009"/>
          </a:xfrm>
          <a:prstGeom prst="rect">
            <a:avLst/>
          </a:prstGeom>
          <a:solidFill>
            <a:srgbClr val="0072C6"/>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400" dirty="0" smtClean="0">
                <a:gradFill>
                  <a:gsLst>
                    <a:gs pos="1250">
                      <a:srgbClr val="FFFFFF"/>
                    </a:gs>
                    <a:gs pos="100000">
                      <a:srgbClr val="FFFFFF"/>
                    </a:gs>
                  </a:gsLst>
                  <a:lin ang="5400000" scaled="0"/>
                </a:gradFill>
              </a:rPr>
              <a:t>Corporate Assurance</a:t>
            </a:r>
            <a:endParaRPr lang="en-US" sz="4400" dirty="0">
              <a:gradFill>
                <a:gsLst>
                  <a:gs pos="1250">
                    <a:srgbClr val="FFFFFF"/>
                  </a:gs>
                  <a:gs pos="100000">
                    <a:srgbClr val="FFFFFF"/>
                  </a:gs>
                </a:gsLst>
                <a:lin ang="5400000" scaled="0"/>
              </a:gradFill>
            </a:endParaRPr>
          </a:p>
        </p:txBody>
      </p:sp>
      <p:sp>
        <p:nvSpPr>
          <p:cNvPr id="9" name="Title 8"/>
          <p:cNvSpPr>
            <a:spLocks noGrp="1"/>
          </p:cNvSpPr>
          <p:nvPr>
            <p:ph type="title"/>
          </p:nvPr>
        </p:nvSpPr>
        <p:spPr/>
        <p:txBody>
          <a:bodyPr/>
          <a:lstStyle/>
          <a:p>
            <a:r>
              <a:rPr lang="en-US" dirty="0" smtClean="0">
                <a:ea typeface="メイリオ" pitchFamily="50" charset="-128"/>
                <a:cs typeface="Segoe UI Light" panose="020B0502040204020203" pitchFamily="34" charset="0"/>
              </a:rPr>
              <a:t>Enterprise grade</a:t>
            </a:r>
            <a:endParaRPr lang="en-US" dirty="0"/>
          </a:p>
        </p:txBody>
      </p:sp>
      <p:sp>
        <p:nvSpPr>
          <p:cNvPr id="19" name="Rectangle 18"/>
          <p:cNvSpPr/>
          <p:nvPr/>
        </p:nvSpPr>
        <p:spPr bwMode="auto">
          <a:xfrm>
            <a:off x="0" y="2887662"/>
            <a:ext cx="274638" cy="14478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Text Placeholder 8"/>
          <p:cNvSpPr txBox="1">
            <a:spLocks/>
          </p:cNvSpPr>
          <p:nvPr/>
        </p:nvSpPr>
        <p:spPr>
          <a:xfrm>
            <a:off x="277003" y="5463258"/>
            <a:ext cx="11887200" cy="2228302"/>
          </a:xfrm>
          <a:prstGeom prst="rect">
            <a:avLst/>
          </a:prstGeom>
        </p:spPr>
        <p:txBody>
          <a:bodyPr vert="horz" wrap="square" lIns="146304" tIns="91440" rIns="146304" bIns="91440" rtlCol="0">
            <a:no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endParaRPr lang="en-US" sz="3200" dirty="0">
              <a:gradFill>
                <a:gsLst>
                  <a:gs pos="1250">
                    <a:srgbClr val="FFFFFF"/>
                  </a:gs>
                  <a:gs pos="100000">
                    <a:srgbClr val="FFFFFF"/>
                  </a:gs>
                </a:gsLst>
                <a:lin ang="5400000" scaled="0"/>
              </a:gradFill>
            </a:endParaRPr>
          </a:p>
        </p:txBody>
      </p:sp>
      <p:grpSp>
        <p:nvGrpSpPr>
          <p:cNvPr id="34" name="Group 33"/>
          <p:cNvGrpSpPr/>
          <p:nvPr/>
        </p:nvGrpSpPr>
        <p:grpSpPr>
          <a:xfrm>
            <a:off x="2674198" y="4479588"/>
            <a:ext cx="2117439" cy="2492147"/>
            <a:chOff x="9113837" y="677862"/>
            <a:chExt cx="2117439" cy="2492147"/>
          </a:xfrm>
        </p:grpSpPr>
        <p:grpSp>
          <p:nvGrpSpPr>
            <p:cNvPr id="35" name="Group 34"/>
            <p:cNvGrpSpPr/>
            <p:nvPr/>
          </p:nvGrpSpPr>
          <p:grpSpPr>
            <a:xfrm>
              <a:off x="9193293" y="677862"/>
              <a:ext cx="1852710" cy="1949614"/>
              <a:chOff x="1878013" y="-1066800"/>
              <a:chExt cx="8680450" cy="9134475"/>
            </a:xfrm>
          </p:grpSpPr>
          <p:sp>
            <p:nvSpPr>
              <p:cNvPr id="37" name="Freeform 5"/>
              <p:cNvSpPr>
                <a:spLocks/>
              </p:cNvSpPr>
              <p:nvPr/>
            </p:nvSpPr>
            <p:spPr bwMode="auto">
              <a:xfrm>
                <a:off x="8745538" y="49213"/>
                <a:ext cx="1812925" cy="6972300"/>
              </a:xfrm>
              <a:custGeom>
                <a:avLst/>
                <a:gdLst>
                  <a:gd name="T0" fmla="*/ 572 w 1142"/>
                  <a:gd name="T1" fmla="*/ 0 h 4392"/>
                  <a:gd name="T2" fmla="*/ 0 w 1142"/>
                  <a:gd name="T3" fmla="*/ 92 h 4392"/>
                  <a:gd name="T4" fmla="*/ 0 w 1142"/>
                  <a:gd name="T5" fmla="*/ 4287 h 4392"/>
                  <a:gd name="T6" fmla="*/ 206 w 1142"/>
                  <a:gd name="T7" fmla="*/ 4392 h 4392"/>
                  <a:gd name="T8" fmla="*/ 1142 w 1142"/>
                  <a:gd name="T9" fmla="*/ 4278 h 4392"/>
                  <a:gd name="T10" fmla="*/ 1142 w 1142"/>
                  <a:gd name="T11" fmla="*/ 319 h 4392"/>
                  <a:gd name="T12" fmla="*/ 572 w 1142"/>
                  <a:gd name="T13" fmla="*/ 0 h 4392"/>
                  <a:gd name="T14" fmla="*/ 572 w 1142"/>
                  <a:gd name="T15" fmla="*/ 0 h 4392"/>
                  <a:gd name="T16" fmla="*/ 572 w 1142"/>
                  <a:gd name="T17" fmla="*/ 0 h 4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2" h="4392">
                    <a:moveTo>
                      <a:pt x="572" y="0"/>
                    </a:moveTo>
                    <a:lnTo>
                      <a:pt x="0" y="92"/>
                    </a:lnTo>
                    <a:lnTo>
                      <a:pt x="0" y="4287"/>
                    </a:lnTo>
                    <a:lnTo>
                      <a:pt x="206" y="4392"/>
                    </a:lnTo>
                    <a:lnTo>
                      <a:pt x="1142" y="4278"/>
                    </a:lnTo>
                    <a:lnTo>
                      <a:pt x="1142" y="319"/>
                    </a:lnTo>
                    <a:lnTo>
                      <a:pt x="572" y="0"/>
                    </a:lnTo>
                    <a:lnTo>
                      <a:pt x="572" y="0"/>
                    </a:lnTo>
                    <a:lnTo>
                      <a:pt x="57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p:cNvSpPr>
                <a:spLocks/>
              </p:cNvSpPr>
              <p:nvPr/>
            </p:nvSpPr>
            <p:spPr bwMode="auto">
              <a:xfrm>
                <a:off x="1878013" y="1182688"/>
                <a:ext cx="1708150" cy="5157788"/>
              </a:xfrm>
              <a:custGeom>
                <a:avLst/>
                <a:gdLst>
                  <a:gd name="T0" fmla="*/ 0 w 1076"/>
                  <a:gd name="T1" fmla="*/ 161 h 3249"/>
                  <a:gd name="T2" fmla="*/ 0 w 1076"/>
                  <a:gd name="T3" fmla="*/ 2838 h 3249"/>
                  <a:gd name="T4" fmla="*/ 745 w 1076"/>
                  <a:gd name="T5" fmla="*/ 3249 h 3249"/>
                  <a:gd name="T6" fmla="*/ 1076 w 1076"/>
                  <a:gd name="T7" fmla="*/ 3205 h 3249"/>
                  <a:gd name="T8" fmla="*/ 1076 w 1076"/>
                  <a:gd name="T9" fmla="*/ 0 h 3249"/>
                  <a:gd name="T10" fmla="*/ 0 w 1076"/>
                  <a:gd name="T11" fmla="*/ 161 h 3249"/>
                  <a:gd name="T12" fmla="*/ 0 w 1076"/>
                  <a:gd name="T13" fmla="*/ 161 h 3249"/>
                  <a:gd name="T14" fmla="*/ 0 w 1076"/>
                  <a:gd name="T15" fmla="*/ 161 h 32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6" h="3249">
                    <a:moveTo>
                      <a:pt x="0" y="161"/>
                    </a:moveTo>
                    <a:lnTo>
                      <a:pt x="0" y="2838"/>
                    </a:lnTo>
                    <a:lnTo>
                      <a:pt x="745" y="3249"/>
                    </a:lnTo>
                    <a:lnTo>
                      <a:pt x="1076" y="3205"/>
                    </a:lnTo>
                    <a:lnTo>
                      <a:pt x="1076" y="0"/>
                    </a:lnTo>
                    <a:lnTo>
                      <a:pt x="0" y="161"/>
                    </a:lnTo>
                    <a:lnTo>
                      <a:pt x="0" y="161"/>
                    </a:lnTo>
                    <a:lnTo>
                      <a:pt x="0" y="1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p:cNvSpPr>
                <a:spLocks noEditPoints="1"/>
              </p:cNvSpPr>
              <p:nvPr/>
            </p:nvSpPr>
            <p:spPr bwMode="auto">
              <a:xfrm>
                <a:off x="3935413" y="-1066800"/>
                <a:ext cx="4445000" cy="9134475"/>
              </a:xfrm>
              <a:custGeom>
                <a:avLst/>
                <a:gdLst>
                  <a:gd name="T0" fmla="*/ 0 w 2800"/>
                  <a:gd name="T1" fmla="*/ 5239 h 5754"/>
                  <a:gd name="T2" fmla="*/ 2800 w 2800"/>
                  <a:gd name="T3" fmla="*/ 504 h 5754"/>
                  <a:gd name="T4" fmla="*/ 1864 w 2800"/>
                  <a:gd name="T5" fmla="*/ 0 h 5754"/>
                  <a:gd name="T6" fmla="*/ 1190 w 2800"/>
                  <a:gd name="T7" fmla="*/ 1029 h 5754"/>
                  <a:gd name="T8" fmla="*/ 2022 w 2800"/>
                  <a:gd name="T9" fmla="*/ 904 h 5754"/>
                  <a:gd name="T10" fmla="*/ 2022 w 2800"/>
                  <a:gd name="T11" fmla="*/ 1292 h 5754"/>
                  <a:gd name="T12" fmla="*/ 1190 w 2800"/>
                  <a:gd name="T13" fmla="*/ 1408 h 5754"/>
                  <a:gd name="T14" fmla="*/ 1190 w 2800"/>
                  <a:gd name="T15" fmla="*/ 1384 h 5754"/>
                  <a:gd name="T16" fmla="*/ 1190 w 2800"/>
                  <a:gd name="T17" fmla="*/ 1784 h 5754"/>
                  <a:gd name="T18" fmla="*/ 1509 w 2800"/>
                  <a:gd name="T19" fmla="*/ 1739 h 5754"/>
                  <a:gd name="T20" fmla="*/ 1509 w 2800"/>
                  <a:gd name="T21" fmla="*/ 2117 h 5754"/>
                  <a:gd name="T22" fmla="*/ 1190 w 2800"/>
                  <a:gd name="T23" fmla="*/ 2162 h 5754"/>
                  <a:gd name="T24" fmla="*/ 1190 w 2800"/>
                  <a:gd name="T25" fmla="*/ 2138 h 5754"/>
                  <a:gd name="T26" fmla="*/ 1190 w 2800"/>
                  <a:gd name="T27" fmla="*/ 2540 h 5754"/>
                  <a:gd name="T28" fmla="*/ 2022 w 2800"/>
                  <a:gd name="T29" fmla="*/ 2424 h 5754"/>
                  <a:gd name="T30" fmla="*/ 2022 w 2800"/>
                  <a:gd name="T31" fmla="*/ 2803 h 5754"/>
                  <a:gd name="T32" fmla="*/ 1190 w 2800"/>
                  <a:gd name="T33" fmla="*/ 2905 h 5754"/>
                  <a:gd name="T34" fmla="*/ 1190 w 2800"/>
                  <a:gd name="T35" fmla="*/ 2893 h 5754"/>
                  <a:gd name="T36" fmla="*/ 1509 w 2800"/>
                  <a:gd name="T37" fmla="*/ 5135 h 5754"/>
                  <a:gd name="T38" fmla="*/ 1190 w 2800"/>
                  <a:gd name="T39" fmla="*/ 5182 h 5754"/>
                  <a:gd name="T40" fmla="*/ 1190 w 2800"/>
                  <a:gd name="T41" fmla="*/ 4804 h 5754"/>
                  <a:gd name="T42" fmla="*/ 1509 w 2800"/>
                  <a:gd name="T43" fmla="*/ 4759 h 5754"/>
                  <a:gd name="T44" fmla="*/ 1509 w 2800"/>
                  <a:gd name="T45" fmla="*/ 4780 h 5754"/>
                  <a:gd name="T46" fmla="*/ 1509 w 2800"/>
                  <a:gd name="T47" fmla="*/ 4380 h 5754"/>
                  <a:gd name="T48" fmla="*/ 1190 w 2800"/>
                  <a:gd name="T49" fmla="*/ 4428 h 5754"/>
                  <a:gd name="T50" fmla="*/ 1190 w 2800"/>
                  <a:gd name="T51" fmla="*/ 4049 h 5754"/>
                  <a:gd name="T52" fmla="*/ 1509 w 2800"/>
                  <a:gd name="T53" fmla="*/ 4004 h 5754"/>
                  <a:gd name="T54" fmla="*/ 1509 w 2800"/>
                  <a:gd name="T55" fmla="*/ 4026 h 5754"/>
                  <a:gd name="T56" fmla="*/ 1509 w 2800"/>
                  <a:gd name="T57" fmla="*/ 3614 h 5754"/>
                  <a:gd name="T58" fmla="*/ 1190 w 2800"/>
                  <a:gd name="T59" fmla="*/ 3661 h 5754"/>
                  <a:gd name="T60" fmla="*/ 1190 w 2800"/>
                  <a:gd name="T61" fmla="*/ 3307 h 5754"/>
                  <a:gd name="T62" fmla="*/ 1509 w 2800"/>
                  <a:gd name="T63" fmla="*/ 3259 h 5754"/>
                  <a:gd name="T64" fmla="*/ 1509 w 2800"/>
                  <a:gd name="T65" fmla="*/ 3271 h 5754"/>
                  <a:gd name="T66" fmla="*/ 2022 w 2800"/>
                  <a:gd name="T67" fmla="*/ 5057 h 5754"/>
                  <a:gd name="T68" fmla="*/ 1703 w 2800"/>
                  <a:gd name="T69" fmla="*/ 5102 h 5754"/>
                  <a:gd name="T70" fmla="*/ 1703 w 2800"/>
                  <a:gd name="T71" fmla="*/ 4723 h 5754"/>
                  <a:gd name="T72" fmla="*/ 2022 w 2800"/>
                  <a:gd name="T73" fmla="*/ 4690 h 5754"/>
                  <a:gd name="T74" fmla="*/ 2022 w 2800"/>
                  <a:gd name="T75" fmla="*/ 4711 h 5754"/>
                  <a:gd name="T76" fmla="*/ 2538 w 2800"/>
                  <a:gd name="T77" fmla="*/ 4243 h 5754"/>
                  <a:gd name="T78" fmla="*/ 2216 w 2800"/>
                  <a:gd name="T79" fmla="*/ 4290 h 5754"/>
                  <a:gd name="T80" fmla="*/ 2216 w 2800"/>
                  <a:gd name="T81" fmla="*/ 3912 h 5754"/>
                  <a:gd name="T82" fmla="*/ 2538 w 2800"/>
                  <a:gd name="T83" fmla="*/ 3867 h 5754"/>
                  <a:gd name="T84" fmla="*/ 2538 w 2800"/>
                  <a:gd name="T85" fmla="*/ 3888 h 5754"/>
                  <a:gd name="T86" fmla="*/ 2538 w 2800"/>
                  <a:gd name="T87" fmla="*/ 3489 h 5754"/>
                  <a:gd name="T88" fmla="*/ 1703 w 2800"/>
                  <a:gd name="T89" fmla="*/ 3602 h 5754"/>
                  <a:gd name="T90" fmla="*/ 1703 w 2800"/>
                  <a:gd name="T91" fmla="*/ 3226 h 5754"/>
                  <a:gd name="T92" fmla="*/ 2538 w 2800"/>
                  <a:gd name="T93" fmla="*/ 3101 h 5754"/>
                  <a:gd name="T94" fmla="*/ 2538 w 2800"/>
                  <a:gd name="T95" fmla="*/ 3134 h 5754"/>
                  <a:gd name="T96" fmla="*/ 2538 w 2800"/>
                  <a:gd name="T97" fmla="*/ 1968 h 5754"/>
                  <a:gd name="T98" fmla="*/ 2216 w 2800"/>
                  <a:gd name="T99" fmla="*/ 2013 h 5754"/>
                  <a:gd name="T100" fmla="*/ 2216 w 2800"/>
                  <a:gd name="T101" fmla="*/ 1635 h 5754"/>
                  <a:gd name="T102" fmla="*/ 2538 w 2800"/>
                  <a:gd name="T103" fmla="*/ 1590 h 5754"/>
                  <a:gd name="T104" fmla="*/ 2538 w 2800"/>
                  <a:gd name="T105" fmla="*/ 1625 h 5754"/>
                  <a:gd name="T106" fmla="*/ 2538 w 2800"/>
                  <a:gd name="T107" fmla="*/ 1214 h 5754"/>
                  <a:gd name="T108" fmla="*/ 2216 w 2800"/>
                  <a:gd name="T109" fmla="*/ 1259 h 5754"/>
                  <a:gd name="T110" fmla="*/ 2216 w 2800"/>
                  <a:gd name="T111" fmla="*/ 880 h 5754"/>
                  <a:gd name="T112" fmla="*/ 2538 w 2800"/>
                  <a:gd name="T113" fmla="*/ 835 h 5754"/>
                  <a:gd name="T114" fmla="*/ 2538 w 2800"/>
                  <a:gd name="T115" fmla="*/ 868 h 5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 h="5754">
                    <a:moveTo>
                      <a:pt x="1864" y="0"/>
                    </a:moveTo>
                    <a:lnTo>
                      <a:pt x="0" y="263"/>
                    </a:lnTo>
                    <a:lnTo>
                      <a:pt x="0" y="5239"/>
                    </a:lnTo>
                    <a:lnTo>
                      <a:pt x="937" y="5754"/>
                    </a:lnTo>
                    <a:lnTo>
                      <a:pt x="2800" y="5478"/>
                    </a:lnTo>
                    <a:lnTo>
                      <a:pt x="2800" y="504"/>
                    </a:lnTo>
                    <a:lnTo>
                      <a:pt x="1864" y="0"/>
                    </a:lnTo>
                    <a:lnTo>
                      <a:pt x="1864" y="0"/>
                    </a:lnTo>
                    <a:lnTo>
                      <a:pt x="1864" y="0"/>
                    </a:lnTo>
                    <a:close/>
                    <a:moveTo>
                      <a:pt x="1190" y="1384"/>
                    </a:moveTo>
                    <a:lnTo>
                      <a:pt x="1190" y="1041"/>
                    </a:lnTo>
                    <a:lnTo>
                      <a:pt x="1190" y="1029"/>
                    </a:lnTo>
                    <a:lnTo>
                      <a:pt x="1211" y="1029"/>
                    </a:lnTo>
                    <a:lnTo>
                      <a:pt x="2001" y="927"/>
                    </a:lnTo>
                    <a:lnTo>
                      <a:pt x="2022" y="904"/>
                    </a:lnTo>
                    <a:lnTo>
                      <a:pt x="2022" y="937"/>
                    </a:lnTo>
                    <a:lnTo>
                      <a:pt x="2022" y="1270"/>
                    </a:lnTo>
                    <a:lnTo>
                      <a:pt x="2022" y="1292"/>
                    </a:lnTo>
                    <a:lnTo>
                      <a:pt x="2010" y="1292"/>
                    </a:lnTo>
                    <a:lnTo>
                      <a:pt x="1223" y="1408"/>
                    </a:lnTo>
                    <a:lnTo>
                      <a:pt x="1190" y="1408"/>
                    </a:lnTo>
                    <a:lnTo>
                      <a:pt x="1190" y="1384"/>
                    </a:lnTo>
                    <a:lnTo>
                      <a:pt x="1190" y="1384"/>
                    </a:lnTo>
                    <a:lnTo>
                      <a:pt x="1190" y="1384"/>
                    </a:lnTo>
                    <a:close/>
                    <a:moveTo>
                      <a:pt x="1190" y="2138"/>
                    </a:moveTo>
                    <a:lnTo>
                      <a:pt x="1190" y="1807"/>
                    </a:lnTo>
                    <a:lnTo>
                      <a:pt x="1190" y="1784"/>
                    </a:lnTo>
                    <a:lnTo>
                      <a:pt x="1211" y="1784"/>
                    </a:lnTo>
                    <a:lnTo>
                      <a:pt x="1485" y="1739"/>
                    </a:lnTo>
                    <a:lnTo>
                      <a:pt x="1509" y="1739"/>
                    </a:lnTo>
                    <a:lnTo>
                      <a:pt x="1509" y="1774"/>
                    </a:lnTo>
                    <a:lnTo>
                      <a:pt x="1509" y="2093"/>
                    </a:lnTo>
                    <a:lnTo>
                      <a:pt x="1509" y="2117"/>
                    </a:lnTo>
                    <a:lnTo>
                      <a:pt x="1497" y="2117"/>
                    </a:lnTo>
                    <a:lnTo>
                      <a:pt x="1223" y="2150"/>
                    </a:lnTo>
                    <a:lnTo>
                      <a:pt x="1190" y="2162"/>
                    </a:lnTo>
                    <a:lnTo>
                      <a:pt x="1190" y="2138"/>
                    </a:lnTo>
                    <a:lnTo>
                      <a:pt x="1190" y="2138"/>
                    </a:lnTo>
                    <a:lnTo>
                      <a:pt x="1190" y="2138"/>
                    </a:lnTo>
                    <a:close/>
                    <a:moveTo>
                      <a:pt x="1190" y="2893"/>
                    </a:moveTo>
                    <a:lnTo>
                      <a:pt x="1190" y="2562"/>
                    </a:lnTo>
                    <a:lnTo>
                      <a:pt x="1190" y="2540"/>
                    </a:lnTo>
                    <a:lnTo>
                      <a:pt x="1211" y="2540"/>
                    </a:lnTo>
                    <a:lnTo>
                      <a:pt x="2001" y="2424"/>
                    </a:lnTo>
                    <a:lnTo>
                      <a:pt x="2022" y="2424"/>
                    </a:lnTo>
                    <a:lnTo>
                      <a:pt x="2022" y="2460"/>
                    </a:lnTo>
                    <a:lnTo>
                      <a:pt x="2022" y="2767"/>
                    </a:lnTo>
                    <a:lnTo>
                      <a:pt x="2022" y="2803"/>
                    </a:lnTo>
                    <a:lnTo>
                      <a:pt x="2010" y="2803"/>
                    </a:lnTo>
                    <a:lnTo>
                      <a:pt x="1223" y="2905"/>
                    </a:lnTo>
                    <a:lnTo>
                      <a:pt x="1190" y="2905"/>
                    </a:lnTo>
                    <a:lnTo>
                      <a:pt x="1190" y="2893"/>
                    </a:lnTo>
                    <a:lnTo>
                      <a:pt x="1190" y="2893"/>
                    </a:lnTo>
                    <a:lnTo>
                      <a:pt x="1190" y="2893"/>
                    </a:lnTo>
                    <a:close/>
                    <a:moveTo>
                      <a:pt x="1509" y="4780"/>
                    </a:moveTo>
                    <a:lnTo>
                      <a:pt x="1509" y="5113"/>
                    </a:lnTo>
                    <a:lnTo>
                      <a:pt x="1509" y="5135"/>
                    </a:lnTo>
                    <a:lnTo>
                      <a:pt x="1497" y="5135"/>
                    </a:lnTo>
                    <a:lnTo>
                      <a:pt x="1223" y="5182"/>
                    </a:lnTo>
                    <a:lnTo>
                      <a:pt x="1190" y="5182"/>
                    </a:lnTo>
                    <a:lnTo>
                      <a:pt x="1190" y="5147"/>
                    </a:lnTo>
                    <a:lnTo>
                      <a:pt x="1190" y="4827"/>
                    </a:lnTo>
                    <a:lnTo>
                      <a:pt x="1190" y="4804"/>
                    </a:lnTo>
                    <a:lnTo>
                      <a:pt x="1211" y="4804"/>
                    </a:lnTo>
                    <a:lnTo>
                      <a:pt x="1485" y="4771"/>
                    </a:lnTo>
                    <a:lnTo>
                      <a:pt x="1509" y="4759"/>
                    </a:lnTo>
                    <a:lnTo>
                      <a:pt x="1509" y="4780"/>
                    </a:lnTo>
                    <a:lnTo>
                      <a:pt x="1509" y="4780"/>
                    </a:lnTo>
                    <a:lnTo>
                      <a:pt x="1509" y="4780"/>
                    </a:lnTo>
                    <a:close/>
                    <a:moveTo>
                      <a:pt x="1509" y="4026"/>
                    </a:moveTo>
                    <a:lnTo>
                      <a:pt x="1509" y="4359"/>
                    </a:lnTo>
                    <a:lnTo>
                      <a:pt x="1509" y="4380"/>
                    </a:lnTo>
                    <a:lnTo>
                      <a:pt x="1497" y="4380"/>
                    </a:lnTo>
                    <a:lnTo>
                      <a:pt x="1223" y="4428"/>
                    </a:lnTo>
                    <a:lnTo>
                      <a:pt x="1190" y="4428"/>
                    </a:lnTo>
                    <a:lnTo>
                      <a:pt x="1190" y="4392"/>
                    </a:lnTo>
                    <a:lnTo>
                      <a:pt x="1190" y="4073"/>
                    </a:lnTo>
                    <a:lnTo>
                      <a:pt x="1190" y="4049"/>
                    </a:lnTo>
                    <a:lnTo>
                      <a:pt x="1211" y="4049"/>
                    </a:lnTo>
                    <a:lnTo>
                      <a:pt x="1485" y="4014"/>
                    </a:lnTo>
                    <a:lnTo>
                      <a:pt x="1509" y="4004"/>
                    </a:lnTo>
                    <a:lnTo>
                      <a:pt x="1509" y="4026"/>
                    </a:lnTo>
                    <a:lnTo>
                      <a:pt x="1509" y="4026"/>
                    </a:lnTo>
                    <a:lnTo>
                      <a:pt x="1509" y="4026"/>
                    </a:lnTo>
                    <a:close/>
                    <a:moveTo>
                      <a:pt x="1509" y="3271"/>
                    </a:moveTo>
                    <a:lnTo>
                      <a:pt x="1509" y="3602"/>
                    </a:lnTo>
                    <a:lnTo>
                      <a:pt x="1509" y="3614"/>
                    </a:lnTo>
                    <a:lnTo>
                      <a:pt x="1497" y="3638"/>
                    </a:lnTo>
                    <a:lnTo>
                      <a:pt x="1223" y="3661"/>
                    </a:lnTo>
                    <a:lnTo>
                      <a:pt x="1190" y="3661"/>
                    </a:lnTo>
                    <a:lnTo>
                      <a:pt x="1190" y="3650"/>
                    </a:lnTo>
                    <a:lnTo>
                      <a:pt x="1190" y="3316"/>
                    </a:lnTo>
                    <a:lnTo>
                      <a:pt x="1190" y="3307"/>
                    </a:lnTo>
                    <a:lnTo>
                      <a:pt x="1211" y="3283"/>
                    </a:lnTo>
                    <a:lnTo>
                      <a:pt x="1485" y="3259"/>
                    </a:lnTo>
                    <a:lnTo>
                      <a:pt x="1509" y="3259"/>
                    </a:lnTo>
                    <a:lnTo>
                      <a:pt x="1509" y="3271"/>
                    </a:lnTo>
                    <a:lnTo>
                      <a:pt x="1509" y="3271"/>
                    </a:lnTo>
                    <a:lnTo>
                      <a:pt x="1509" y="3271"/>
                    </a:lnTo>
                    <a:close/>
                    <a:moveTo>
                      <a:pt x="2022" y="4711"/>
                    </a:moveTo>
                    <a:lnTo>
                      <a:pt x="2022" y="5045"/>
                    </a:lnTo>
                    <a:lnTo>
                      <a:pt x="2022" y="5057"/>
                    </a:lnTo>
                    <a:lnTo>
                      <a:pt x="2010" y="5078"/>
                    </a:lnTo>
                    <a:lnTo>
                      <a:pt x="1738" y="5102"/>
                    </a:lnTo>
                    <a:lnTo>
                      <a:pt x="1703" y="5102"/>
                    </a:lnTo>
                    <a:lnTo>
                      <a:pt x="1703" y="5090"/>
                    </a:lnTo>
                    <a:lnTo>
                      <a:pt x="1703" y="4759"/>
                    </a:lnTo>
                    <a:lnTo>
                      <a:pt x="1703" y="4723"/>
                    </a:lnTo>
                    <a:lnTo>
                      <a:pt x="1727" y="4723"/>
                    </a:lnTo>
                    <a:lnTo>
                      <a:pt x="2001" y="4690"/>
                    </a:lnTo>
                    <a:lnTo>
                      <a:pt x="2022" y="4690"/>
                    </a:lnTo>
                    <a:lnTo>
                      <a:pt x="2022" y="4711"/>
                    </a:lnTo>
                    <a:lnTo>
                      <a:pt x="2022" y="4711"/>
                    </a:lnTo>
                    <a:lnTo>
                      <a:pt x="2022" y="4711"/>
                    </a:lnTo>
                    <a:close/>
                    <a:moveTo>
                      <a:pt x="2538" y="3888"/>
                    </a:moveTo>
                    <a:lnTo>
                      <a:pt x="2538" y="4210"/>
                    </a:lnTo>
                    <a:lnTo>
                      <a:pt x="2538" y="4243"/>
                    </a:lnTo>
                    <a:lnTo>
                      <a:pt x="2526" y="4243"/>
                    </a:lnTo>
                    <a:lnTo>
                      <a:pt x="2252" y="4267"/>
                    </a:lnTo>
                    <a:lnTo>
                      <a:pt x="2216" y="4290"/>
                    </a:lnTo>
                    <a:lnTo>
                      <a:pt x="2216" y="4255"/>
                    </a:lnTo>
                    <a:lnTo>
                      <a:pt x="2216" y="3924"/>
                    </a:lnTo>
                    <a:lnTo>
                      <a:pt x="2216" y="3912"/>
                    </a:lnTo>
                    <a:lnTo>
                      <a:pt x="2240" y="3912"/>
                    </a:lnTo>
                    <a:lnTo>
                      <a:pt x="2514" y="3867"/>
                    </a:lnTo>
                    <a:lnTo>
                      <a:pt x="2538" y="3867"/>
                    </a:lnTo>
                    <a:lnTo>
                      <a:pt x="2538" y="3888"/>
                    </a:lnTo>
                    <a:lnTo>
                      <a:pt x="2538" y="3888"/>
                    </a:lnTo>
                    <a:lnTo>
                      <a:pt x="2538" y="3888"/>
                    </a:lnTo>
                    <a:close/>
                    <a:moveTo>
                      <a:pt x="2538" y="3134"/>
                    </a:moveTo>
                    <a:lnTo>
                      <a:pt x="2538" y="3453"/>
                    </a:lnTo>
                    <a:lnTo>
                      <a:pt x="2538" y="3489"/>
                    </a:lnTo>
                    <a:lnTo>
                      <a:pt x="2526" y="3489"/>
                    </a:lnTo>
                    <a:lnTo>
                      <a:pt x="1738" y="3590"/>
                    </a:lnTo>
                    <a:lnTo>
                      <a:pt x="1703" y="3602"/>
                    </a:lnTo>
                    <a:lnTo>
                      <a:pt x="1703" y="3569"/>
                    </a:lnTo>
                    <a:lnTo>
                      <a:pt x="1703" y="3238"/>
                    </a:lnTo>
                    <a:lnTo>
                      <a:pt x="1703" y="3226"/>
                    </a:lnTo>
                    <a:lnTo>
                      <a:pt x="1727" y="3226"/>
                    </a:lnTo>
                    <a:lnTo>
                      <a:pt x="2514" y="3101"/>
                    </a:lnTo>
                    <a:lnTo>
                      <a:pt x="2538" y="3101"/>
                    </a:lnTo>
                    <a:lnTo>
                      <a:pt x="2538" y="3134"/>
                    </a:lnTo>
                    <a:lnTo>
                      <a:pt x="2538" y="3134"/>
                    </a:lnTo>
                    <a:lnTo>
                      <a:pt x="2538" y="3134"/>
                    </a:lnTo>
                    <a:close/>
                    <a:moveTo>
                      <a:pt x="2538" y="1625"/>
                    </a:moveTo>
                    <a:lnTo>
                      <a:pt x="2538" y="1956"/>
                    </a:lnTo>
                    <a:lnTo>
                      <a:pt x="2538" y="1968"/>
                    </a:lnTo>
                    <a:lnTo>
                      <a:pt x="2526" y="1968"/>
                    </a:lnTo>
                    <a:lnTo>
                      <a:pt x="2252" y="2013"/>
                    </a:lnTo>
                    <a:lnTo>
                      <a:pt x="2216" y="2013"/>
                    </a:lnTo>
                    <a:lnTo>
                      <a:pt x="2216" y="1980"/>
                    </a:lnTo>
                    <a:lnTo>
                      <a:pt x="2216" y="1670"/>
                    </a:lnTo>
                    <a:lnTo>
                      <a:pt x="2216" y="1635"/>
                    </a:lnTo>
                    <a:lnTo>
                      <a:pt x="2240" y="1635"/>
                    </a:lnTo>
                    <a:lnTo>
                      <a:pt x="2514" y="1601"/>
                    </a:lnTo>
                    <a:lnTo>
                      <a:pt x="2538" y="1590"/>
                    </a:lnTo>
                    <a:lnTo>
                      <a:pt x="2538" y="1625"/>
                    </a:lnTo>
                    <a:lnTo>
                      <a:pt x="2538" y="1625"/>
                    </a:lnTo>
                    <a:lnTo>
                      <a:pt x="2538" y="1625"/>
                    </a:lnTo>
                    <a:close/>
                    <a:moveTo>
                      <a:pt x="2538" y="868"/>
                    </a:moveTo>
                    <a:lnTo>
                      <a:pt x="2538" y="1202"/>
                    </a:lnTo>
                    <a:lnTo>
                      <a:pt x="2538" y="1214"/>
                    </a:lnTo>
                    <a:lnTo>
                      <a:pt x="2526" y="1214"/>
                    </a:lnTo>
                    <a:lnTo>
                      <a:pt x="2252" y="1259"/>
                    </a:lnTo>
                    <a:lnTo>
                      <a:pt x="2216" y="1259"/>
                    </a:lnTo>
                    <a:lnTo>
                      <a:pt x="2216" y="1223"/>
                    </a:lnTo>
                    <a:lnTo>
                      <a:pt x="2216" y="904"/>
                    </a:lnTo>
                    <a:lnTo>
                      <a:pt x="2216" y="880"/>
                    </a:lnTo>
                    <a:lnTo>
                      <a:pt x="2240" y="880"/>
                    </a:lnTo>
                    <a:lnTo>
                      <a:pt x="2514" y="847"/>
                    </a:lnTo>
                    <a:lnTo>
                      <a:pt x="2538" y="835"/>
                    </a:lnTo>
                    <a:lnTo>
                      <a:pt x="2538" y="868"/>
                    </a:lnTo>
                    <a:lnTo>
                      <a:pt x="2538" y="868"/>
                    </a:lnTo>
                    <a:lnTo>
                      <a:pt x="2538" y="8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6" name="TextBox 35"/>
            <p:cNvSpPr txBox="1"/>
            <p:nvPr/>
          </p:nvSpPr>
          <p:spPr>
            <a:xfrm>
              <a:off x="9113837" y="2542145"/>
              <a:ext cx="21174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Site recovery</a:t>
              </a:r>
            </a:p>
          </p:txBody>
        </p:sp>
      </p:grpSp>
      <p:grpSp>
        <p:nvGrpSpPr>
          <p:cNvPr id="40" name="Group 39"/>
          <p:cNvGrpSpPr/>
          <p:nvPr/>
        </p:nvGrpSpPr>
        <p:grpSpPr>
          <a:xfrm>
            <a:off x="7913341" y="4570467"/>
            <a:ext cx="3221037" cy="1782763"/>
            <a:chOff x="8580437" y="4305299"/>
            <a:chExt cx="3221037" cy="1782763"/>
          </a:xfrm>
        </p:grpSpPr>
        <p:sp>
          <p:nvSpPr>
            <p:cNvPr id="41" name="Freeform 11"/>
            <p:cNvSpPr>
              <a:spLocks/>
            </p:cNvSpPr>
            <p:nvPr/>
          </p:nvSpPr>
          <p:spPr bwMode="auto">
            <a:xfrm>
              <a:off x="8580437" y="4305299"/>
              <a:ext cx="3221037" cy="178276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42" name="Picture 41"/>
            <p:cNvPicPr>
              <a:picLocks noChangeAspect="1"/>
            </p:cNvPicPr>
            <p:nvPr/>
          </p:nvPicPr>
          <p:blipFill rotWithShape="1">
            <a:blip r:embed="rId5">
              <a:extLst>
                <a:ext uri="{28A0092B-C50C-407E-A947-70E740481C1C}">
                  <a14:useLocalDpi xmlns:a14="http://schemas.microsoft.com/office/drawing/2010/main" val="0"/>
                </a:ext>
              </a:extLst>
            </a:blip>
            <a:srcRect l="67139" t="1718" b="-1"/>
            <a:stretch/>
          </p:blipFill>
          <p:spPr>
            <a:xfrm>
              <a:off x="9571037" y="4833588"/>
              <a:ext cx="1427842" cy="1028576"/>
            </a:xfrm>
            <a:prstGeom prst="rect">
              <a:avLst/>
            </a:prstGeom>
          </p:spPr>
        </p:pic>
      </p:grpSp>
      <p:sp>
        <p:nvSpPr>
          <p:cNvPr id="43" name="Down Arrow 42"/>
          <p:cNvSpPr/>
          <p:nvPr/>
        </p:nvSpPr>
        <p:spPr bwMode="auto">
          <a:xfrm rot="16200000">
            <a:off x="6217069" y="4221182"/>
            <a:ext cx="381000" cy="2577900"/>
          </a:xfrm>
          <a:prstGeom prst="down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4" name="Group 43"/>
          <p:cNvGrpSpPr/>
          <p:nvPr/>
        </p:nvGrpSpPr>
        <p:grpSpPr>
          <a:xfrm>
            <a:off x="1622177" y="4617544"/>
            <a:ext cx="3221037" cy="1782763"/>
            <a:chOff x="8580437" y="4305299"/>
            <a:chExt cx="3221037" cy="1782763"/>
          </a:xfrm>
        </p:grpSpPr>
        <p:sp>
          <p:nvSpPr>
            <p:cNvPr id="45" name="Freeform 11"/>
            <p:cNvSpPr>
              <a:spLocks/>
            </p:cNvSpPr>
            <p:nvPr/>
          </p:nvSpPr>
          <p:spPr bwMode="auto">
            <a:xfrm>
              <a:off x="8580437" y="4305299"/>
              <a:ext cx="3221037" cy="178276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46" name="Picture 45"/>
            <p:cNvPicPr>
              <a:picLocks noChangeAspect="1"/>
            </p:cNvPicPr>
            <p:nvPr/>
          </p:nvPicPr>
          <p:blipFill rotWithShape="1">
            <a:blip r:embed="rId5">
              <a:extLst>
                <a:ext uri="{28A0092B-C50C-407E-A947-70E740481C1C}">
                  <a14:useLocalDpi xmlns:a14="http://schemas.microsoft.com/office/drawing/2010/main" val="0"/>
                </a:ext>
              </a:extLst>
            </a:blip>
            <a:srcRect l="65911" t="6156"/>
            <a:stretch/>
          </p:blipFill>
          <p:spPr>
            <a:xfrm>
              <a:off x="9575210" y="4857680"/>
              <a:ext cx="1551258" cy="1028589"/>
            </a:xfrm>
            <a:prstGeom prst="rect">
              <a:avLst/>
            </a:prstGeom>
          </p:spPr>
        </p:pic>
      </p:grpSp>
      <p:sp>
        <p:nvSpPr>
          <p:cNvPr id="47" name="Up-Down Arrow 46"/>
          <p:cNvSpPr/>
          <p:nvPr/>
        </p:nvSpPr>
        <p:spPr bwMode="auto">
          <a:xfrm rot="16200000">
            <a:off x="6151443" y="4155554"/>
            <a:ext cx="381000" cy="2709156"/>
          </a:xfrm>
          <a:prstGeom prst="upDown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5496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1"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7">
                                            <p:txEl>
                                              <p:pRg st="2" end="2"/>
                                            </p:txEl>
                                          </p:spTgt>
                                        </p:tgtEl>
                                        <p:attrNameLst>
                                          <p:attrName>style.visibility</p:attrName>
                                        </p:attrNameLst>
                                      </p:cBhvr>
                                      <p:to>
                                        <p:strVal val="visible"/>
                                      </p:to>
                                    </p:set>
                                    <p:anim calcmode="lin" valueType="num">
                                      <p:cBhvr additive="base">
                                        <p:cTn id="29"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7">
                                            <p:txEl>
                                              <p:pRg st="2" end="2"/>
                                            </p:txEl>
                                          </p:spTgt>
                                        </p:tgtEl>
                                        <p:attrNameLst>
                                          <p:attrName>ppt_y</p:attrName>
                                        </p:attrNameLst>
                                      </p:cBhvr>
                                      <p:tavLst>
                                        <p:tav tm="0">
                                          <p:val>
                                            <p:strVal val="#ppt_y"/>
                                          </p:val>
                                        </p:tav>
                                        <p:tav tm="100000">
                                          <p:val>
                                            <p:strVal val="#ppt_y"/>
                                          </p:val>
                                        </p:tav>
                                      </p:tavLst>
                                    </p:anim>
                                  </p:childTnLst>
                                </p:cTn>
                              </p:par>
                              <p:par>
                                <p:cTn id="31" presetID="10" presetClass="exit" presetSubtype="0" fill="hold" nodeType="withEffect">
                                  <p:stCondLst>
                                    <p:cond delay="0"/>
                                  </p:stCondLst>
                                  <p:childTnLst>
                                    <p:animEffect transition="out" filter="fade">
                                      <p:cBhvr>
                                        <p:cTn id="32" dur="500"/>
                                        <p:tgtEl>
                                          <p:spTgt spid="6"/>
                                        </p:tgtEl>
                                      </p:cBhvr>
                                    </p:animEffect>
                                    <p:set>
                                      <p:cBhvr>
                                        <p:cTn id="33" dur="1" fill="hold">
                                          <p:stCondLst>
                                            <p:cond delay="499"/>
                                          </p:stCondLst>
                                        </p:cTn>
                                        <p:tgtEl>
                                          <p:spTgt spid="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 calcmode="lin" valueType="num">
                                      <p:cBhvr additive="base">
                                        <p:cTn id="38"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17">
                                            <p:txEl>
                                              <p:pRg st="3" end="3"/>
                                            </p:txEl>
                                          </p:spTgt>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500"/>
                                        <p:tgtEl>
                                          <p:spTgt spid="34"/>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500"/>
                                        <p:tgtEl>
                                          <p:spTgt spid="43"/>
                                        </p:tgtEl>
                                      </p:cBhvr>
                                    </p:animEffect>
                                  </p:childTnLst>
                                </p:cTn>
                              </p:par>
                            </p:childTnLst>
                          </p:cTn>
                        </p:par>
                        <p:par>
                          <p:cTn id="48" fill="hold">
                            <p:stCondLst>
                              <p:cond delay="1500"/>
                            </p:stCondLst>
                            <p:childTnLst>
                              <p:par>
                                <p:cTn id="49" presetID="10" presetClass="entr" presetSubtype="0" fill="hold" nodeType="after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17">
                                            <p:txEl>
                                              <p:pRg st="4" end="4"/>
                                            </p:txEl>
                                          </p:spTgt>
                                        </p:tgtEl>
                                        <p:attrNameLst>
                                          <p:attrName>style.visibility</p:attrName>
                                        </p:attrNameLst>
                                      </p:cBhvr>
                                      <p:to>
                                        <p:strVal val="visible"/>
                                      </p:to>
                                    </p:set>
                                    <p:anim calcmode="lin" valueType="num">
                                      <p:cBhvr additive="base">
                                        <p:cTn id="56" dur="5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17">
                                            <p:txEl>
                                              <p:pRg st="4" end="4"/>
                                            </p:txEl>
                                          </p:spTgt>
                                        </p:tgtEl>
                                        <p:attrNameLst>
                                          <p:attrName>ppt_y</p:attrName>
                                        </p:attrNameLst>
                                      </p:cBhvr>
                                      <p:tavLst>
                                        <p:tav tm="0">
                                          <p:val>
                                            <p:strVal val="#ppt_y"/>
                                          </p:val>
                                        </p:tav>
                                        <p:tav tm="100000">
                                          <p:val>
                                            <p:strVal val="#ppt_y"/>
                                          </p:val>
                                        </p:tav>
                                      </p:tavLst>
                                    </p:anim>
                                  </p:childTnLst>
                                </p:cTn>
                              </p:par>
                              <p:par>
                                <p:cTn id="58" presetID="10" presetClass="exit" presetSubtype="0" fill="hold" nodeType="withEffect">
                                  <p:stCondLst>
                                    <p:cond delay="0"/>
                                  </p:stCondLst>
                                  <p:childTnLst>
                                    <p:animEffect transition="out" filter="fade">
                                      <p:cBhvr>
                                        <p:cTn id="59" dur="500"/>
                                        <p:tgtEl>
                                          <p:spTgt spid="34"/>
                                        </p:tgtEl>
                                      </p:cBhvr>
                                    </p:animEffect>
                                    <p:set>
                                      <p:cBhvr>
                                        <p:cTn id="60" dur="1" fill="hold">
                                          <p:stCondLst>
                                            <p:cond delay="499"/>
                                          </p:stCondLst>
                                        </p:cTn>
                                        <p:tgtEl>
                                          <p:spTgt spid="34"/>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43"/>
                                        </p:tgtEl>
                                      </p:cBhvr>
                                    </p:animEffect>
                                    <p:set>
                                      <p:cBhvr>
                                        <p:cTn id="63" dur="1" fill="hold">
                                          <p:stCondLst>
                                            <p:cond delay="499"/>
                                          </p:stCondLst>
                                        </p:cTn>
                                        <p:tgtEl>
                                          <p:spTgt spid="43"/>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fade">
                                      <p:cBhvr>
                                        <p:cTn id="67" dur="500"/>
                                        <p:tgtEl>
                                          <p:spTgt spid="44"/>
                                        </p:tgtEl>
                                      </p:cBhvr>
                                    </p:animEffect>
                                  </p:childTnLst>
                                </p:cTn>
                              </p:par>
                            </p:childTnLst>
                          </p:cTn>
                        </p:par>
                        <p:par>
                          <p:cTn id="68" fill="hold">
                            <p:stCondLst>
                              <p:cond delay="1000"/>
                            </p:stCondLst>
                            <p:childTnLst>
                              <p:par>
                                <p:cTn id="69" presetID="16" presetClass="entr" presetSubtype="37" fill="hold" grpId="0" nodeType="after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arn(outVertical)">
                                      <p:cBhvr>
                                        <p:cTn id="7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6" grpId="0" build="p"/>
      <p:bldP spid="43" grpId="0" animBg="1"/>
      <p:bldP spid="43" grpId="1" animBg="1"/>
      <p:bldP spid="4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5925007" y="3040062"/>
            <a:ext cx="5093829" cy="3765773"/>
          </a:xfrm>
          <a:prstGeom prst="rect">
            <a:avLst/>
          </a:prstGeom>
          <a:ln>
            <a:noFill/>
          </a:ln>
          <a:effectLst>
            <a:outerShdw blurRad="292100" dist="139700" dir="2700000" algn="tl" rotWithShape="0">
              <a:srgbClr val="333333">
                <a:alpha val="65000"/>
              </a:srgbClr>
            </a:outerShdw>
          </a:effectLst>
        </p:spPr>
      </p:pic>
      <p:sp>
        <p:nvSpPr>
          <p:cNvPr id="25" name="Rectangle 24"/>
          <p:cNvSpPr/>
          <p:nvPr/>
        </p:nvSpPr>
        <p:spPr bwMode="auto">
          <a:xfrm>
            <a:off x="5711369" y="-180152"/>
            <a:ext cx="7136267" cy="27146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p:cNvSpPr/>
          <p:nvPr/>
        </p:nvSpPr>
        <p:spPr>
          <a:xfrm>
            <a:off x="5936473" y="631786"/>
            <a:ext cx="6373907" cy="2123658"/>
          </a:xfrm>
          <a:prstGeom prst="rect">
            <a:avLst/>
          </a:prstGeom>
        </p:spPr>
        <p:txBody>
          <a:bodyPr wrap="square">
            <a:spAutoFit/>
          </a:bodyPr>
          <a:lstStyle/>
          <a:p>
            <a:r>
              <a:rPr lang="en-US" sz="4400" dirty="0" err="1">
                <a:gradFill>
                  <a:gsLst>
                    <a:gs pos="1250">
                      <a:srgbClr val="FFFFFF"/>
                    </a:gs>
                    <a:gs pos="100000">
                      <a:srgbClr val="FFFFFF"/>
                    </a:gs>
                  </a:gsLst>
                  <a:lin ang="5400000" scaled="0"/>
                </a:gradFill>
                <a:latin typeface="Segoe UI Light"/>
              </a:rPr>
              <a:t>DevOps</a:t>
            </a:r>
            <a:endParaRPr lang="en-US" sz="4400" dirty="0">
              <a:gradFill>
                <a:gsLst>
                  <a:gs pos="1250">
                    <a:srgbClr val="FFFFFF"/>
                  </a:gs>
                  <a:gs pos="100000">
                    <a:srgbClr val="FFFFFF"/>
                  </a:gs>
                </a:gsLst>
                <a:lin ang="5400000" scaled="0"/>
              </a:gradFill>
              <a:latin typeface="Segoe UI Light"/>
            </a:endParaRPr>
          </a:p>
          <a:p>
            <a:r>
              <a:rPr lang="en-US" sz="4400" dirty="0">
                <a:gradFill>
                  <a:gsLst>
                    <a:gs pos="1250">
                      <a:srgbClr val="FFFFFF"/>
                    </a:gs>
                    <a:gs pos="100000">
                      <a:srgbClr val="FFFFFF"/>
                    </a:gs>
                  </a:gsLst>
                  <a:lin ang="5400000" scaled="0"/>
                </a:gradFill>
                <a:latin typeface="Segoe UI Light"/>
              </a:rPr>
              <a:t>Development IDE</a:t>
            </a:r>
          </a:p>
          <a:p>
            <a:r>
              <a:rPr lang="en-US" sz="4400" dirty="0" smtClean="0">
                <a:gradFill>
                  <a:gsLst>
                    <a:gs pos="1250">
                      <a:srgbClr val="FFFFFF"/>
                    </a:gs>
                    <a:gs pos="100000">
                      <a:srgbClr val="FFFFFF"/>
                    </a:gs>
                  </a:gsLst>
                  <a:lin ang="5400000" scaled="0"/>
                </a:gradFill>
                <a:latin typeface="Segoe UI Light"/>
              </a:rPr>
              <a:t>Management Integration</a:t>
            </a:r>
            <a:endParaRPr lang="en-US" sz="4400" dirty="0">
              <a:gradFill>
                <a:gsLst>
                  <a:gs pos="1250">
                    <a:srgbClr val="FFFFFF"/>
                  </a:gs>
                  <a:gs pos="100000">
                    <a:srgbClr val="FFFFFF"/>
                  </a:gs>
                </a:gsLst>
                <a:lin ang="5400000" scaled="0"/>
              </a:gradFill>
              <a:latin typeface="Segoe UI Light"/>
            </a:endParaRPr>
          </a:p>
        </p:txBody>
      </p:sp>
      <p:sp>
        <p:nvSpPr>
          <p:cNvPr id="15" name="Rectangle 14"/>
          <p:cNvSpPr/>
          <p:nvPr/>
        </p:nvSpPr>
        <p:spPr bwMode="auto">
          <a:xfrm>
            <a:off x="29995" y="1194585"/>
            <a:ext cx="5962669" cy="495728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auto">
          <a:xfrm>
            <a:off x="0" y="382647"/>
            <a:ext cx="5964568" cy="4957283"/>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12"/>
          <p:cNvSpPr txBox="1">
            <a:spLocks/>
          </p:cNvSpPr>
          <p:nvPr/>
        </p:nvSpPr>
        <p:spPr>
          <a:xfrm>
            <a:off x="275172" y="3040062"/>
            <a:ext cx="5485866" cy="1116854"/>
          </a:xfrm>
          <a:prstGeom prst="rect">
            <a:avLst/>
          </a:prstGeom>
          <a:solidFill>
            <a:srgbClr val="008172"/>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6731" dirty="0" smtClean="0">
                <a:gradFill>
                  <a:gsLst>
                    <a:gs pos="1250">
                      <a:srgbClr val="FFFFFF"/>
                    </a:gs>
                    <a:gs pos="100000">
                      <a:srgbClr val="FFFFFF"/>
                    </a:gs>
                  </a:gsLst>
                  <a:lin ang="5400000" scaled="0"/>
                </a:gradFill>
              </a:rPr>
              <a:t>Manageability</a:t>
            </a:r>
            <a:endParaRPr lang="en-US" sz="6731" dirty="0">
              <a:gradFill>
                <a:gsLst>
                  <a:gs pos="1250">
                    <a:srgbClr val="FFFFFF"/>
                  </a:gs>
                  <a:gs pos="100000">
                    <a:srgbClr val="FFFFFF"/>
                  </a:gs>
                </a:gsLst>
                <a:lin ang="5400000" scaled="0"/>
              </a:gradFill>
            </a:endParaRPr>
          </a:p>
        </p:txBody>
      </p:sp>
      <p:sp>
        <p:nvSpPr>
          <p:cNvPr id="9" name="Title 8"/>
          <p:cNvSpPr>
            <a:spLocks noGrp="1"/>
          </p:cNvSpPr>
          <p:nvPr>
            <p:ph type="title"/>
          </p:nvPr>
        </p:nvSpPr>
        <p:spPr/>
        <p:txBody>
          <a:bodyPr/>
          <a:lstStyle/>
          <a:p>
            <a:r>
              <a:rPr lang="en-US" dirty="0" smtClean="0">
                <a:ea typeface="メイリオ" pitchFamily="50" charset="-128"/>
                <a:cs typeface="Segoe UI Light" panose="020B0502040204020203" pitchFamily="34" charset="0"/>
              </a:rPr>
              <a:t>Enterprise grade</a:t>
            </a:r>
            <a:endParaRPr lang="en-US" dirty="0"/>
          </a:p>
        </p:txBody>
      </p:sp>
      <p:sp>
        <p:nvSpPr>
          <p:cNvPr id="19" name="Rectangle 18"/>
          <p:cNvSpPr/>
          <p:nvPr/>
        </p:nvSpPr>
        <p:spPr bwMode="auto">
          <a:xfrm>
            <a:off x="0" y="2887662"/>
            <a:ext cx="274638" cy="14478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2" name="Picture 4" descr="http://www.getinthesky.com/wp-content/uploads/logo-powershell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4235" y="3998015"/>
            <a:ext cx="2004378" cy="2004378"/>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4194766" y="4320533"/>
            <a:ext cx="1382333" cy="1703449"/>
            <a:chOff x="5729531" y="296863"/>
            <a:chExt cx="1792298" cy="2208649"/>
          </a:xfrm>
        </p:grpSpPr>
        <p:sp>
          <p:nvSpPr>
            <p:cNvPr id="4" name="Rectangle 3"/>
            <p:cNvSpPr/>
            <p:nvPr/>
          </p:nvSpPr>
          <p:spPr bwMode="auto">
            <a:xfrm>
              <a:off x="5729531" y="296863"/>
              <a:ext cx="1792298" cy="2208649"/>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5191" y="419720"/>
              <a:ext cx="1479099" cy="2005181"/>
            </a:xfrm>
            <a:prstGeom prst="rect">
              <a:avLst/>
            </a:prstGeom>
          </p:spPr>
        </p:pic>
      </p:gr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3" name="Picture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875" y="4329386"/>
            <a:ext cx="4702232" cy="1316868"/>
          </a:xfrm>
          <a:prstGeom prst="rect">
            <a:avLst/>
          </a:prstGeom>
        </p:spPr>
      </p:pic>
      <p:pic>
        <p:nvPicPr>
          <p:cNvPr id="24" name="Picture 2" descr="http://www.thomasmaurer.ch/wp-content/uploads/2012/06/system_center_2012_logo.png"/>
          <p:cNvPicPr>
            <a:picLocks noChangeAspect="1" noChangeArrowheads="1"/>
          </p:cNvPicPr>
          <p:nvPr/>
        </p:nvPicPr>
        <p:blipFill rotWithShape="1">
          <a:blip r:embed="rId7">
            <a:lum bright="70000" contrast="-70000"/>
            <a:extLst>
              <a:ext uri="{28A0092B-C50C-407E-A947-70E740481C1C}">
                <a14:useLocalDpi xmlns:a14="http://schemas.microsoft.com/office/drawing/2010/main" val="0"/>
              </a:ext>
            </a:extLst>
          </a:blip>
          <a:srcRect r="15475"/>
          <a:stretch/>
        </p:blipFill>
        <p:spPr bwMode="auto">
          <a:xfrm>
            <a:off x="5983378" y="5770823"/>
            <a:ext cx="5105400" cy="107550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a:blip r:embed="rId8"/>
          <a:stretch>
            <a:fillRect/>
          </a:stretch>
        </p:blipFill>
        <p:spPr>
          <a:xfrm>
            <a:off x="218064" y="4238474"/>
            <a:ext cx="1927734" cy="2109881"/>
          </a:xfrm>
          <a:prstGeom prst="rect">
            <a:avLst/>
          </a:prstGeom>
        </p:spPr>
      </p:pic>
    </p:spTree>
    <p:extLst>
      <p:ext uri="{BB962C8B-B14F-4D97-AF65-F5344CB8AC3E}">
        <p14:creationId xmlns:p14="http://schemas.microsoft.com/office/powerpoint/2010/main" val="201998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1" decel="10000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000" fill="hold"/>
                                        <p:tgtEl>
                                          <p:spTgt spid="20"/>
                                        </p:tgtEl>
                                        <p:attrNameLst>
                                          <p:attrName>ppt_x</p:attrName>
                                        </p:attrNameLst>
                                      </p:cBhvr>
                                      <p:tavLst>
                                        <p:tav tm="0">
                                          <p:val>
                                            <p:strVal val="#ppt_x"/>
                                          </p:val>
                                        </p:tav>
                                        <p:tav tm="100000">
                                          <p:val>
                                            <p:strVal val="#ppt_x"/>
                                          </p:val>
                                        </p:tav>
                                      </p:tavLst>
                                    </p:anim>
                                    <p:anim calcmode="lin" valueType="num">
                                      <p:cBhvr additive="base">
                                        <p:cTn id="19" dur="1000" fill="hold"/>
                                        <p:tgtEl>
                                          <p:spTgt spid="20"/>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25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4">
                                            <p:txEl>
                                              <p:pRg st="1" end="1"/>
                                            </p:txEl>
                                          </p:spTgt>
                                        </p:tgtEl>
                                        <p:attrNameLst>
                                          <p:attrName>style.visibility</p:attrName>
                                        </p:attrNameLst>
                                      </p:cBhvr>
                                      <p:to>
                                        <p:strVal val="visible"/>
                                      </p:to>
                                    </p:set>
                                    <p:anim calcmode="lin" valueType="num">
                                      <p:cBhvr additive="base">
                                        <p:cTn id="34"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14">
                                            <p:txEl>
                                              <p:pRg st="1" end="1"/>
                                            </p:txEl>
                                          </p:spTgt>
                                        </p:tgtEl>
                                        <p:attrNameLst>
                                          <p:attrName>ppt_y</p:attrName>
                                        </p:attrNameLst>
                                      </p:cBhvr>
                                      <p:tavLst>
                                        <p:tav tm="0">
                                          <p:val>
                                            <p:strVal val="#ppt_y"/>
                                          </p:val>
                                        </p:tav>
                                        <p:tav tm="100000">
                                          <p:val>
                                            <p:strVal val="#ppt_y"/>
                                          </p:val>
                                        </p:tav>
                                      </p:tavLst>
                                    </p:anim>
                                  </p:childTnLst>
                                </p:cTn>
                              </p:par>
                              <p:par>
                                <p:cTn id="36" presetID="6" presetClass="emph" presetSubtype="0" decel="9000" fill="hold" nodeType="withEffect">
                                  <p:stCondLst>
                                    <p:cond delay="0"/>
                                  </p:stCondLst>
                                  <p:childTnLst>
                                    <p:animScale>
                                      <p:cBhvr>
                                        <p:cTn id="37" dur="1000" fill="hold"/>
                                        <p:tgtEl>
                                          <p:spTgt spid="20"/>
                                        </p:tgtEl>
                                      </p:cBhvr>
                                      <p:by x="50000" y="50000"/>
                                    </p:animScale>
                                  </p:childTnLst>
                                </p:cTn>
                              </p:par>
                              <p:par>
                                <p:cTn id="38" presetID="42" presetClass="path" presetSubtype="0" accel="9000" decel="50000" fill="hold" nodeType="withEffect">
                                  <p:stCondLst>
                                    <p:cond delay="0"/>
                                  </p:stCondLst>
                                  <p:childTnLst>
                                    <p:animMotion origin="layout" path="M -3.52055E-6 -2.9823E-6 L 0.1191 -0.18202 " pathEditMode="relative" rAng="0" ptsTypes="AA">
                                      <p:cBhvr>
                                        <p:cTn id="39" dur="1000" fill="hold"/>
                                        <p:tgtEl>
                                          <p:spTgt spid="20"/>
                                        </p:tgtEl>
                                        <p:attrNameLst>
                                          <p:attrName>ppt_x</p:attrName>
                                          <p:attrName>ppt_y</p:attrName>
                                        </p:attrNameLst>
                                      </p:cBhvr>
                                      <p:rCtr x="5948" y="-9101"/>
                                    </p:animMotion>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4">
                                            <p:txEl>
                                              <p:pRg st="2" end="2"/>
                                            </p:txEl>
                                          </p:spTgt>
                                        </p:tgtEl>
                                        <p:attrNameLst>
                                          <p:attrName>style.visibility</p:attrName>
                                        </p:attrNameLst>
                                      </p:cBhvr>
                                      <p:to>
                                        <p:strVal val="visible"/>
                                      </p:to>
                                    </p:set>
                                    <p:anim calcmode="lin" valueType="num">
                                      <p:cBhvr additive="base">
                                        <p:cTn id="48"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p:cNvSpPr txBox="1">
            <a:spLocks/>
          </p:cNvSpPr>
          <p:nvPr/>
        </p:nvSpPr>
        <p:spPr>
          <a:xfrm>
            <a:off x="275172" y="1221341"/>
            <a:ext cx="5485866" cy="932508"/>
          </a:xfrm>
          <a:prstGeom prst="rect">
            <a:avLst/>
          </a:prstGeom>
          <a:solidFill>
            <a:schemeClr val="accent4"/>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Infrastructure</a:t>
            </a:r>
            <a:endParaRPr lang="en-US" sz="5400" dirty="0">
              <a:gradFill>
                <a:gsLst>
                  <a:gs pos="1250">
                    <a:srgbClr val="FFFFFF"/>
                  </a:gs>
                  <a:gs pos="100000">
                    <a:srgbClr val="FFFFFF"/>
                  </a:gs>
                </a:gsLst>
                <a:lin ang="5400000" scaled="0"/>
              </a:gradFill>
            </a:endParaRPr>
          </a:p>
        </p:txBody>
      </p:sp>
      <p:sp>
        <p:nvSpPr>
          <p:cNvPr id="9" name="Title 8"/>
          <p:cNvSpPr>
            <a:spLocks noGrp="1"/>
          </p:cNvSpPr>
          <p:nvPr>
            <p:ph type="title"/>
          </p:nvPr>
        </p:nvSpPr>
        <p:spPr/>
        <p:txBody>
          <a:bodyPr/>
          <a:lstStyle/>
          <a:p>
            <a:r>
              <a:rPr lang="en-US" dirty="0" smtClean="0">
                <a:ea typeface="メイリオ" pitchFamily="50" charset="-128"/>
                <a:cs typeface="Segoe UI Light" panose="020B0502040204020203" pitchFamily="34" charset="0"/>
              </a:rPr>
              <a:t>Hybrid</a:t>
            </a:r>
            <a:r>
              <a:rPr lang="en-US" dirty="0">
                <a:ea typeface="メイリオ" pitchFamily="50" charset="-128"/>
                <a:cs typeface="Segoe UI Light" panose="020B0502040204020203" pitchFamily="34" charset="0"/>
              </a:rPr>
              <a:t/>
            </a:r>
            <a:br>
              <a:rPr lang="en-US" dirty="0">
                <a:ea typeface="メイリオ" pitchFamily="50" charset="-128"/>
                <a:cs typeface="Segoe UI Light" panose="020B0502040204020203" pitchFamily="34" charset="0"/>
              </a:rPr>
            </a:br>
            <a:endParaRPr lang="en-US" dirty="0"/>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Text Placeholder 12"/>
          <p:cNvSpPr txBox="1">
            <a:spLocks/>
          </p:cNvSpPr>
          <p:nvPr/>
        </p:nvSpPr>
        <p:spPr>
          <a:xfrm>
            <a:off x="275172" y="2266859"/>
            <a:ext cx="5485866" cy="932508"/>
          </a:xfrm>
          <a:prstGeom prst="rect">
            <a:avLst/>
          </a:prstGeom>
          <a:solidFill>
            <a:schemeClr val="accent1"/>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Identity</a:t>
            </a:r>
            <a:endParaRPr lang="en-US" sz="5400" dirty="0">
              <a:gradFill>
                <a:gsLst>
                  <a:gs pos="1250">
                    <a:srgbClr val="FFFFFF"/>
                  </a:gs>
                  <a:gs pos="100000">
                    <a:srgbClr val="FFFFFF"/>
                  </a:gs>
                </a:gsLst>
                <a:lin ang="5400000" scaled="0"/>
              </a:gradFill>
            </a:endParaRPr>
          </a:p>
        </p:txBody>
      </p:sp>
      <p:sp>
        <p:nvSpPr>
          <p:cNvPr id="12" name="Text Placeholder 12"/>
          <p:cNvSpPr txBox="1">
            <a:spLocks/>
          </p:cNvSpPr>
          <p:nvPr/>
        </p:nvSpPr>
        <p:spPr>
          <a:xfrm>
            <a:off x="274638" y="3312377"/>
            <a:ext cx="5485866" cy="932508"/>
          </a:xfrm>
          <a:prstGeom prst="rect">
            <a:avLst/>
          </a:prstGeom>
          <a:solidFill>
            <a:schemeClr val="accent5"/>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Data</a:t>
            </a:r>
            <a:endParaRPr lang="en-US" sz="5400" dirty="0">
              <a:gradFill>
                <a:gsLst>
                  <a:gs pos="1250">
                    <a:srgbClr val="FFFFFF"/>
                  </a:gs>
                  <a:gs pos="100000">
                    <a:srgbClr val="FFFFFF"/>
                  </a:gs>
                </a:gsLst>
                <a:lin ang="5400000" scaled="0"/>
              </a:gradFill>
            </a:endParaRPr>
          </a:p>
        </p:txBody>
      </p:sp>
      <p:sp>
        <p:nvSpPr>
          <p:cNvPr id="13" name="Text Placeholder 12"/>
          <p:cNvSpPr txBox="1">
            <a:spLocks/>
          </p:cNvSpPr>
          <p:nvPr/>
        </p:nvSpPr>
        <p:spPr>
          <a:xfrm>
            <a:off x="274638" y="4357895"/>
            <a:ext cx="5485866" cy="932508"/>
          </a:xfrm>
          <a:prstGeom prst="rect">
            <a:avLst/>
          </a:prstGeom>
          <a:solidFill>
            <a:srgbClr val="008172"/>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Application</a:t>
            </a:r>
            <a:endParaRPr lang="en-US" sz="5400" dirty="0">
              <a:gradFill>
                <a:gsLst>
                  <a:gs pos="1250">
                    <a:srgbClr val="FFFFFF"/>
                  </a:gs>
                  <a:gs pos="100000">
                    <a:srgbClr val="FFFFFF"/>
                  </a:gs>
                </a:gsLst>
                <a:lin ang="5400000" scaled="0"/>
              </a:gradFill>
            </a:endParaRPr>
          </a:p>
        </p:txBody>
      </p:sp>
      <p:sp>
        <p:nvSpPr>
          <p:cNvPr id="19" name="Rectangle 18"/>
          <p:cNvSpPr/>
          <p:nvPr/>
        </p:nvSpPr>
        <p:spPr bwMode="auto">
          <a:xfrm>
            <a:off x="0" y="1211261"/>
            <a:ext cx="274638" cy="548640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78962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5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0-#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p:cNvSpPr txBox="1">
            <a:spLocks/>
          </p:cNvSpPr>
          <p:nvPr/>
        </p:nvSpPr>
        <p:spPr>
          <a:xfrm>
            <a:off x="275172" y="1221341"/>
            <a:ext cx="5485866" cy="932508"/>
          </a:xfrm>
          <a:prstGeom prst="rect">
            <a:avLst/>
          </a:prstGeom>
          <a:solidFill>
            <a:schemeClr val="accent4"/>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Infrastructure</a:t>
            </a:r>
            <a:endParaRPr lang="en-US" sz="5400" dirty="0">
              <a:gradFill>
                <a:gsLst>
                  <a:gs pos="1250">
                    <a:srgbClr val="FFFFFF"/>
                  </a:gs>
                  <a:gs pos="100000">
                    <a:srgbClr val="FFFFFF"/>
                  </a:gs>
                </a:gsLst>
                <a:lin ang="5400000" scaled="0"/>
              </a:gradFill>
            </a:endParaRPr>
          </a:p>
        </p:txBody>
      </p:sp>
      <p:sp>
        <p:nvSpPr>
          <p:cNvPr id="9" name="Title 8"/>
          <p:cNvSpPr>
            <a:spLocks noGrp="1"/>
          </p:cNvSpPr>
          <p:nvPr>
            <p:ph type="title"/>
          </p:nvPr>
        </p:nvSpPr>
        <p:spPr/>
        <p:txBody>
          <a:bodyPr/>
          <a:lstStyle/>
          <a:p>
            <a:r>
              <a:rPr lang="en-US" dirty="0" smtClean="0">
                <a:ea typeface="メイリオ" pitchFamily="50" charset="-128"/>
                <a:cs typeface="Segoe UI Light" panose="020B0502040204020203" pitchFamily="34" charset="0"/>
              </a:rPr>
              <a:t>Hybrid</a:t>
            </a:r>
            <a:r>
              <a:rPr lang="en-US" dirty="0">
                <a:solidFill>
                  <a:srgbClr val="FFFFFF"/>
                </a:solidFill>
                <a:ea typeface="メイリオ" pitchFamily="50" charset="-128"/>
                <a:cs typeface="Segoe UI Light" panose="020B0502040204020203" pitchFamily="34" charset="0"/>
              </a:rPr>
              <a:t/>
            </a:r>
            <a:br>
              <a:rPr lang="en-US" dirty="0">
                <a:solidFill>
                  <a:srgbClr val="FFFFFF"/>
                </a:solidFill>
                <a:ea typeface="メイリオ" pitchFamily="50" charset="-128"/>
                <a:cs typeface="Segoe UI Light" panose="020B0502040204020203" pitchFamily="34" charset="0"/>
              </a:rPr>
            </a:br>
            <a:endParaRPr lang="en-US" dirty="0"/>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 name="Group 3"/>
          <p:cNvGrpSpPr/>
          <p:nvPr/>
        </p:nvGrpSpPr>
        <p:grpSpPr>
          <a:xfrm>
            <a:off x="274638" y="3040064"/>
            <a:ext cx="7315200" cy="2743200"/>
            <a:chOff x="274638" y="3040064"/>
            <a:chExt cx="7315200" cy="2743200"/>
          </a:xfrm>
        </p:grpSpPr>
        <p:sp>
          <p:nvSpPr>
            <p:cNvPr id="2" name="Rectangle 1"/>
            <p:cNvSpPr/>
            <p:nvPr/>
          </p:nvSpPr>
          <p:spPr bwMode="auto">
            <a:xfrm>
              <a:off x="274638" y="3040064"/>
              <a:ext cx="7315200" cy="27432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237" y="4364814"/>
              <a:ext cx="1295400" cy="1295400"/>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6237" y="3192462"/>
              <a:ext cx="1905000" cy="100541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1637" y="3192463"/>
              <a:ext cx="2080172" cy="1005416"/>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150" y="3192462"/>
              <a:ext cx="2154831" cy="1019954"/>
            </a:xfrm>
            <a:prstGeom prst="rect">
              <a:avLst/>
            </a:prstGeom>
          </p:spPr>
        </p:pic>
        <p:pic>
          <p:nvPicPr>
            <p:cNvPr id="2050" name="Picture 2" descr="http://creditworksusa.com/wp-content/uploads/2014/04/verizon-wireless-logo-png.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6049" y="4463538"/>
              <a:ext cx="2643188" cy="1044276"/>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Rectangle 18"/>
          <p:cNvSpPr/>
          <p:nvPr/>
        </p:nvSpPr>
        <p:spPr bwMode="auto">
          <a:xfrm>
            <a:off x="0" y="1211261"/>
            <a:ext cx="274638" cy="548640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545238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p:cNvSpPr txBox="1">
            <a:spLocks/>
          </p:cNvSpPr>
          <p:nvPr/>
        </p:nvSpPr>
        <p:spPr>
          <a:xfrm>
            <a:off x="275172" y="1221341"/>
            <a:ext cx="5485866" cy="932508"/>
          </a:xfrm>
          <a:prstGeom prst="rect">
            <a:avLst/>
          </a:prstGeom>
          <a:solidFill>
            <a:schemeClr val="accent1"/>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Identity</a:t>
            </a:r>
            <a:endParaRPr lang="en-US" sz="5400" dirty="0">
              <a:gradFill>
                <a:gsLst>
                  <a:gs pos="1250">
                    <a:srgbClr val="FFFFFF"/>
                  </a:gs>
                  <a:gs pos="100000">
                    <a:srgbClr val="FFFFFF"/>
                  </a:gs>
                </a:gsLst>
                <a:lin ang="5400000" scaled="0"/>
              </a:gradFill>
            </a:endParaRPr>
          </a:p>
        </p:txBody>
      </p:sp>
      <p:sp>
        <p:nvSpPr>
          <p:cNvPr id="9" name="Title 8"/>
          <p:cNvSpPr>
            <a:spLocks noGrp="1"/>
          </p:cNvSpPr>
          <p:nvPr>
            <p:ph type="title"/>
          </p:nvPr>
        </p:nvSpPr>
        <p:spPr/>
        <p:txBody>
          <a:bodyPr/>
          <a:lstStyle/>
          <a:p>
            <a:r>
              <a:rPr lang="en-US" dirty="0">
                <a:ea typeface="メイリオ" pitchFamily="50" charset="-128"/>
                <a:cs typeface="Segoe UI Light" panose="020B0502040204020203" pitchFamily="34" charset="0"/>
              </a:rPr>
              <a:t>Hybrid</a:t>
            </a:r>
            <a:r>
              <a:rPr lang="en-US" dirty="0">
                <a:solidFill>
                  <a:srgbClr val="FFFFFF"/>
                </a:solidFill>
                <a:ea typeface="メイリオ" pitchFamily="50" charset="-128"/>
                <a:cs typeface="Segoe UI Light" panose="020B0502040204020203" pitchFamily="34" charset="0"/>
              </a:rPr>
              <a:t/>
            </a:r>
            <a:br>
              <a:rPr lang="en-US" dirty="0">
                <a:solidFill>
                  <a:srgbClr val="FFFFFF"/>
                </a:solidFill>
                <a:ea typeface="メイリオ" pitchFamily="50" charset="-128"/>
                <a:cs typeface="Segoe UI Light" panose="020B0502040204020203" pitchFamily="34" charset="0"/>
              </a:rPr>
            </a:br>
            <a:endParaRPr lang="en-US" dirty="0"/>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0" y="1211261"/>
            <a:ext cx="274638" cy="548640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p:nvPr/>
        </p:nvGrpSpPr>
        <p:grpSpPr>
          <a:xfrm>
            <a:off x="5190444" y="3596963"/>
            <a:ext cx="5298373" cy="2469969"/>
            <a:chOff x="3384901" y="1919409"/>
            <a:chExt cx="5298373" cy="2469969"/>
          </a:xfrm>
        </p:grpSpPr>
        <p:sp>
          <p:nvSpPr>
            <p:cNvPr id="32" name="Freeform 128"/>
            <p:cNvSpPr>
              <a:spLocks noChangeAspect="1"/>
            </p:cNvSpPr>
            <p:nvPr/>
          </p:nvSpPr>
          <p:spPr bwMode="black">
            <a:xfrm>
              <a:off x="4491993" y="1919409"/>
              <a:ext cx="4191281"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38100">
              <a:solidFill>
                <a:srgbClr val="008272"/>
              </a:solidFill>
            </a:ln>
            <a:extLst/>
          </p:spPr>
          <p:txBody>
            <a:bodyPr vert="horz" wrap="square" lIns="91440" tIns="45720" rIns="91440" bIns="45720" numCol="1" anchor="t" anchorCtr="0" compatLnSpc="1">
              <a:prstTxWarp prst="textNoShape">
                <a:avLst/>
              </a:prstTxWarp>
            </a:bodyPr>
            <a:lstStyle/>
            <a:p>
              <a:pPr defTabSz="932503">
                <a:defRPr/>
              </a:pPr>
              <a:endParaRPr lang="en-US" kern="0" smtClean="0">
                <a:solidFill>
                  <a:srgbClr val="505050"/>
                </a:solidFill>
              </a:endParaRPr>
            </a:p>
          </p:txBody>
        </p:sp>
        <p:sp>
          <p:nvSpPr>
            <p:cNvPr id="33" name="Freeform 128"/>
            <p:cNvSpPr>
              <a:spLocks noChangeAspect="1"/>
            </p:cNvSpPr>
            <p:nvPr/>
          </p:nvSpPr>
          <p:spPr bwMode="black">
            <a:xfrm>
              <a:off x="3384901" y="2074058"/>
              <a:ext cx="4191279" cy="231532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38100">
              <a:solidFill>
                <a:srgbClr val="008272"/>
              </a:solidFill>
            </a:ln>
            <a:extLst/>
          </p:spPr>
          <p:txBody>
            <a:bodyPr vert="horz" wrap="square" lIns="91440" tIns="45720" rIns="91440" bIns="45720" numCol="1" anchor="t" anchorCtr="0" compatLnSpc="1">
              <a:prstTxWarp prst="textNoShape">
                <a:avLst/>
              </a:prstTxWarp>
            </a:bodyPr>
            <a:lstStyle/>
            <a:p>
              <a:pPr defTabSz="932503">
                <a:defRPr/>
              </a:pPr>
              <a:endParaRPr lang="en-US" kern="0" dirty="0" smtClean="0">
                <a:solidFill>
                  <a:srgbClr val="505050"/>
                </a:solidFill>
              </a:endParaRPr>
            </a:p>
          </p:txBody>
        </p:sp>
      </p:grpSp>
      <p:sp>
        <p:nvSpPr>
          <p:cNvPr id="34" name="Freeform 33"/>
          <p:cNvSpPr/>
          <p:nvPr/>
        </p:nvSpPr>
        <p:spPr bwMode="auto">
          <a:xfrm>
            <a:off x="3658315" y="4996589"/>
            <a:ext cx="3078536" cy="85392"/>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noFill/>
          <a:ln w="57150" cap="rnd" cmpd="sng" algn="ctr">
            <a:solidFill>
              <a:srgbClr val="0072C6"/>
            </a:solidFill>
            <a:prstDash val="sysDot"/>
            <a:headEnd type="triangle" w="med" len="med"/>
            <a:tailEnd type="triangle" w="med" len="med"/>
          </a:ln>
          <a:effectLst/>
        </p:spPr>
        <p:txBody>
          <a:bodyPr rtlCol="0" anchor="ctr"/>
          <a:lstStyle/>
          <a:p>
            <a:pPr algn="ctr" defTabSz="932503">
              <a:defRPr/>
            </a:pPr>
            <a:endParaRPr lang="en-US" kern="0" smtClean="0">
              <a:solidFill>
                <a:srgbClr val="EFEFEF"/>
              </a:solidFill>
            </a:endParaRPr>
          </a:p>
        </p:txBody>
      </p:sp>
      <p:grpSp>
        <p:nvGrpSpPr>
          <p:cNvPr id="35" name="Group 34"/>
          <p:cNvGrpSpPr/>
          <p:nvPr/>
        </p:nvGrpSpPr>
        <p:grpSpPr>
          <a:xfrm rot="900000">
            <a:off x="3877279" y="4564726"/>
            <a:ext cx="801928" cy="791897"/>
            <a:chOff x="3242937" y="2319398"/>
            <a:chExt cx="796924" cy="786956"/>
          </a:xfrm>
        </p:grpSpPr>
        <p:sp>
          <p:nvSpPr>
            <p:cNvPr id="36" name="Oval 35"/>
            <p:cNvSpPr/>
            <p:nvPr/>
          </p:nvSpPr>
          <p:spPr bwMode="auto">
            <a:xfrm>
              <a:off x="3247921" y="2319398"/>
              <a:ext cx="786956" cy="786956"/>
            </a:xfrm>
            <a:prstGeom prst="ellipse">
              <a:avLst/>
            </a:prstGeom>
            <a:no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noFill/>
              </a:endParaRPr>
            </a:p>
          </p:txBody>
        </p:sp>
        <p:sp>
          <p:nvSpPr>
            <p:cNvPr id="37" name="Freeform 31"/>
            <p:cNvSpPr>
              <a:spLocks noEditPoints="1"/>
            </p:cNvSpPr>
            <p:nvPr/>
          </p:nvSpPr>
          <p:spPr bwMode="auto">
            <a:xfrm>
              <a:off x="3242937" y="2381026"/>
              <a:ext cx="796924" cy="663700"/>
            </a:xfrm>
            <a:custGeom>
              <a:avLst/>
              <a:gdLst>
                <a:gd name="T0" fmla="*/ 1019 w 2056"/>
                <a:gd name="T1" fmla="*/ 1507 h 1713"/>
                <a:gd name="T2" fmla="*/ 943 w 2056"/>
                <a:gd name="T3" fmla="*/ 1501 h 1713"/>
                <a:gd name="T4" fmla="*/ 878 w 2056"/>
                <a:gd name="T5" fmla="*/ 1489 h 1713"/>
                <a:gd name="T6" fmla="*/ 819 w 2056"/>
                <a:gd name="T7" fmla="*/ 1472 h 1713"/>
                <a:gd name="T8" fmla="*/ 766 w 2056"/>
                <a:gd name="T9" fmla="*/ 1454 h 1713"/>
                <a:gd name="T10" fmla="*/ 713 w 2056"/>
                <a:gd name="T11" fmla="*/ 1430 h 1713"/>
                <a:gd name="T12" fmla="*/ 566 w 2056"/>
                <a:gd name="T13" fmla="*/ 1313 h 1713"/>
                <a:gd name="T14" fmla="*/ 518 w 2056"/>
                <a:gd name="T15" fmla="*/ 1260 h 1713"/>
                <a:gd name="T16" fmla="*/ 548 w 2056"/>
                <a:gd name="T17" fmla="*/ 859 h 1713"/>
                <a:gd name="T18" fmla="*/ 0 w 2056"/>
                <a:gd name="T19" fmla="*/ 859 h 1713"/>
                <a:gd name="T20" fmla="*/ 318 w 2056"/>
                <a:gd name="T21" fmla="*/ 1342 h 1713"/>
                <a:gd name="T22" fmla="*/ 353 w 2056"/>
                <a:gd name="T23" fmla="*/ 1389 h 1713"/>
                <a:gd name="T24" fmla="*/ 418 w 2056"/>
                <a:gd name="T25" fmla="*/ 1460 h 1713"/>
                <a:gd name="T26" fmla="*/ 613 w 2056"/>
                <a:gd name="T27" fmla="*/ 1607 h 1713"/>
                <a:gd name="T28" fmla="*/ 683 w 2056"/>
                <a:gd name="T29" fmla="*/ 1642 h 1713"/>
                <a:gd name="T30" fmla="*/ 754 w 2056"/>
                <a:gd name="T31" fmla="*/ 1666 h 1713"/>
                <a:gd name="T32" fmla="*/ 831 w 2056"/>
                <a:gd name="T33" fmla="*/ 1690 h 1713"/>
                <a:gd name="T34" fmla="*/ 878 w 2056"/>
                <a:gd name="T35" fmla="*/ 1701 h 1713"/>
                <a:gd name="T36" fmla="*/ 943 w 2056"/>
                <a:gd name="T37" fmla="*/ 1707 h 1713"/>
                <a:gd name="T38" fmla="*/ 1520 w 2056"/>
                <a:gd name="T39" fmla="*/ 1560 h 1713"/>
                <a:gd name="T40" fmla="*/ 1396 w 2056"/>
                <a:gd name="T41" fmla="*/ 1389 h 1713"/>
                <a:gd name="T42" fmla="*/ 1732 w 2056"/>
                <a:gd name="T43" fmla="*/ 371 h 1713"/>
                <a:gd name="T44" fmla="*/ 1691 w 2056"/>
                <a:gd name="T45" fmla="*/ 318 h 1713"/>
                <a:gd name="T46" fmla="*/ 1367 w 2056"/>
                <a:gd name="T47" fmla="*/ 70 h 1713"/>
                <a:gd name="T48" fmla="*/ 1296 w 2056"/>
                <a:gd name="T49" fmla="*/ 47 h 1713"/>
                <a:gd name="T50" fmla="*/ 1220 w 2056"/>
                <a:gd name="T51" fmla="*/ 23 h 1713"/>
                <a:gd name="T52" fmla="*/ 1172 w 2056"/>
                <a:gd name="T53" fmla="*/ 11 h 1713"/>
                <a:gd name="T54" fmla="*/ 1108 w 2056"/>
                <a:gd name="T55" fmla="*/ 5 h 1713"/>
                <a:gd name="T56" fmla="*/ 1025 w 2056"/>
                <a:gd name="T57" fmla="*/ 0 h 1713"/>
                <a:gd name="T58" fmla="*/ 536 w 2056"/>
                <a:gd name="T59" fmla="*/ 159 h 1713"/>
                <a:gd name="T60" fmla="*/ 654 w 2056"/>
                <a:gd name="T61" fmla="*/ 323 h 1713"/>
                <a:gd name="T62" fmla="*/ 1090 w 2056"/>
                <a:gd name="T63" fmla="*/ 212 h 1713"/>
                <a:gd name="T64" fmla="*/ 1149 w 2056"/>
                <a:gd name="T65" fmla="*/ 217 h 1713"/>
                <a:gd name="T66" fmla="*/ 1214 w 2056"/>
                <a:gd name="T67" fmla="*/ 235 h 1713"/>
                <a:gd name="T68" fmla="*/ 1278 w 2056"/>
                <a:gd name="T69" fmla="*/ 259 h 1713"/>
                <a:gd name="T70" fmla="*/ 1526 w 2056"/>
                <a:gd name="T71" fmla="*/ 441 h 1713"/>
                <a:gd name="T72" fmla="*/ 1679 w 2056"/>
                <a:gd name="T73" fmla="*/ 859 h 1713"/>
                <a:gd name="T74" fmla="*/ 1779 w 2056"/>
                <a:gd name="T75" fmla="*/ 1266 h 1713"/>
                <a:gd name="T76" fmla="*/ 1885 w 2056"/>
                <a:gd name="T77" fmla="*/ 859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6" h="1713">
                  <a:moveTo>
                    <a:pt x="1396" y="1389"/>
                  </a:moveTo>
                  <a:cubicBezTo>
                    <a:pt x="1284" y="1472"/>
                    <a:pt x="1155" y="1507"/>
                    <a:pt x="1019" y="1507"/>
                  </a:cubicBezTo>
                  <a:cubicBezTo>
                    <a:pt x="1001" y="1507"/>
                    <a:pt x="984" y="1507"/>
                    <a:pt x="966" y="1507"/>
                  </a:cubicBezTo>
                  <a:cubicBezTo>
                    <a:pt x="960" y="1501"/>
                    <a:pt x="948" y="1501"/>
                    <a:pt x="943" y="1501"/>
                  </a:cubicBezTo>
                  <a:cubicBezTo>
                    <a:pt x="931" y="1501"/>
                    <a:pt x="913" y="1495"/>
                    <a:pt x="901" y="1495"/>
                  </a:cubicBezTo>
                  <a:cubicBezTo>
                    <a:pt x="895" y="1495"/>
                    <a:pt x="884" y="1489"/>
                    <a:pt x="878" y="1489"/>
                  </a:cubicBezTo>
                  <a:cubicBezTo>
                    <a:pt x="866" y="1489"/>
                    <a:pt x="848" y="1483"/>
                    <a:pt x="836" y="1478"/>
                  </a:cubicBezTo>
                  <a:cubicBezTo>
                    <a:pt x="831" y="1478"/>
                    <a:pt x="825" y="1478"/>
                    <a:pt x="819" y="1472"/>
                  </a:cubicBezTo>
                  <a:cubicBezTo>
                    <a:pt x="807" y="1466"/>
                    <a:pt x="789" y="1466"/>
                    <a:pt x="778" y="1460"/>
                  </a:cubicBezTo>
                  <a:cubicBezTo>
                    <a:pt x="772" y="1454"/>
                    <a:pt x="772" y="1454"/>
                    <a:pt x="766" y="1454"/>
                  </a:cubicBezTo>
                  <a:cubicBezTo>
                    <a:pt x="748" y="1448"/>
                    <a:pt x="730" y="1436"/>
                    <a:pt x="719" y="1430"/>
                  </a:cubicBezTo>
                  <a:cubicBezTo>
                    <a:pt x="713" y="1430"/>
                    <a:pt x="713" y="1430"/>
                    <a:pt x="713" y="1430"/>
                  </a:cubicBezTo>
                  <a:cubicBezTo>
                    <a:pt x="660" y="1395"/>
                    <a:pt x="607" y="1360"/>
                    <a:pt x="566" y="1319"/>
                  </a:cubicBezTo>
                  <a:cubicBezTo>
                    <a:pt x="566" y="1313"/>
                    <a:pt x="566" y="1313"/>
                    <a:pt x="566" y="1313"/>
                  </a:cubicBezTo>
                  <a:cubicBezTo>
                    <a:pt x="548" y="1301"/>
                    <a:pt x="536" y="1289"/>
                    <a:pt x="524" y="1271"/>
                  </a:cubicBezTo>
                  <a:cubicBezTo>
                    <a:pt x="524" y="1271"/>
                    <a:pt x="518" y="1266"/>
                    <a:pt x="518" y="1260"/>
                  </a:cubicBezTo>
                  <a:cubicBezTo>
                    <a:pt x="430" y="1154"/>
                    <a:pt x="377" y="1012"/>
                    <a:pt x="377" y="859"/>
                  </a:cubicBezTo>
                  <a:cubicBezTo>
                    <a:pt x="548" y="859"/>
                    <a:pt x="548" y="859"/>
                    <a:pt x="548" y="859"/>
                  </a:cubicBezTo>
                  <a:cubicBezTo>
                    <a:pt x="271" y="447"/>
                    <a:pt x="271" y="447"/>
                    <a:pt x="271" y="447"/>
                  </a:cubicBezTo>
                  <a:cubicBezTo>
                    <a:pt x="0" y="859"/>
                    <a:pt x="0" y="859"/>
                    <a:pt x="0" y="859"/>
                  </a:cubicBezTo>
                  <a:cubicBezTo>
                    <a:pt x="171" y="859"/>
                    <a:pt x="171" y="859"/>
                    <a:pt x="171" y="859"/>
                  </a:cubicBezTo>
                  <a:cubicBezTo>
                    <a:pt x="171" y="1036"/>
                    <a:pt x="224" y="1207"/>
                    <a:pt x="318" y="1342"/>
                  </a:cubicBezTo>
                  <a:cubicBezTo>
                    <a:pt x="324" y="1342"/>
                    <a:pt x="324" y="1348"/>
                    <a:pt x="324" y="1348"/>
                  </a:cubicBezTo>
                  <a:cubicBezTo>
                    <a:pt x="336" y="1360"/>
                    <a:pt x="348" y="1377"/>
                    <a:pt x="353" y="1389"/>
                  </a:cubicBezTo>
                  <a:cubicBezTo>
                    <a:pt x="359" y="1395"/>
                    <a:pt x="365" y="1401"/>
                    <a:pt x="365" y="1401"/>
                  </a:cubicBezTo>
                  <a:cubicBezTo>
                    <a:pt x="383" y="1425"/>
                    <a:pt x="400" y="1442"/>
                    <a:pt x="418" y="1460"/>
                  </a:cubicBezTo>
                  <a:cubicBezTo>
                    <a:pt x="418" y="1460"/>
                    <a:pt x="418" y="1460"/>
                    <a:pt x="424" y="1466"/>
                  </a:cubicBezTo>
                  <a:cubicBezTo>
                    <a:pt x="477" y="1519"/>
                    <a:pt x="542" y="1566"/>
                    <a:pt x="613" y="1607"/>
                  </a:cubicBezTo>
                  <a:cubicBezTo>
                    <a:pt x="613" y="1607"/>
                    <a:pt x="619" y="1607"/>
                    <a:pt x="619" y="1613"/>
                  </a:cubicBezTo>
                  <a:cubicBezTo>
                    <a:pt x="642" y="1619"/>
                    <a:pt x="660" y="1631"/>
                    <a:pt x="683" y="1642"/>
                  </a:cubicBezTo>
                  <a:cubicBezTo>
                    <a:pt x="689" y="1642"/>
                    <a:pt x="689" y="1642"/>
                    <a:pt x="695" y="1648"/>
                  </a:cubicBezTo>
                  <a:cubicBezTo>
                    <a:pt x="713" y="1654"/>
                    <a:pt x="736" y="1660"/>
                    <a:pt x="754" y="1666"/>
                  </a:cubicBezTo>
                  <a:cubicBezTo>
                    <a:pt x="760" y="1672"/>
                    <a:pt x="772" y="1672"/>
                    <a:pt x="778" y="1678"/>
                  </a:cubicBezTo>
                  <a:cubicBezTo>
                    <a:pt x="795" y="1684"/>
                    <a:pt x="813" y="1684"/>
                    <a:pt x="831" y="1690"/>
                  </a:cubicBezTo>
                  <a:cubicBezTo>
                    <a:pt x="842" y="1690"/>
                    <a:pt x="854" y="1695"/>
                    <a:pt x="860" y="1695"/>
                  </a:cubicBezTo>
                  <a:cubicBezTo>
                    <a:pt x="866" y="1695"/>
                    <a:pt x="872" y="1701"/>
                    <a:pt x="878" y="1701"/>
                  </a:cubicBezTo>
                  <a:cubicBezTo>
                    <a:pt x="895" y="1701"/>
                    <a:pt x="907" y="1707"/>
                    <a:pt x="925" y="1707"/>
                  </a:cubicBezTo>
                  <a:cubicBezTo>
                    <a:pt x="931" y="1707"/>
                    <a:pt x="937" y="1707"/>
                    <a:pt x="943" y="1707"/>
                  </a:cubicBezTo>
                  <a:cubicBezTo>
                    <a:pt x="972" y="1713"/>
                    <a:pt x="1001" y="1713"/>
                    <a:pt x="1025" y="1713"/>
                  </a:cubicBezTo>
                  <a:cubicBezTo>
                    <a:pt x="1202" y="1713"/>
                    <a:pt x="1373" y="1660"/>
                    <a:pt x="1520" y="1560"/>
                  </a:cubicBezTo>
                  <a:cubicBezTo>
                    <a:pt x="1561" y="1525"/>
                    <a:pt x="1573" y="1460"/>
                    <a:pt x="1544" y="1413"/>
                  </a:cubicBezTo>
                  <a:cubicBezTo>
                    <a:pt x="1508" y="1366"/>
                    <a:pt x="1443" y="1360"/>
                    <a:pt x="1396" y="1389"/>
                  </a:cubicBezTo>
                  <a:close/>
                  <a:moveTo>
                    <a:pt x="1885" y="859"/>
                  </a:moveTo>
                  <a:cubicBezTo>
                    <a:pt x="1879" y="677"/>
                    <a:pt x="1826" y="512"/>
                    <a:pt x="1732" y="371"/>
                  </a:cubicBezTo>
                  <a:cubicBezTo>
                    <a:pt x="1732" y="371"/>
                    <a:pt x="1726" y="371"/>
                    <a:pt x="1726" y="365"/>
                  </a:cubicBezTo>
                  <a:cubicBezTo>
                    <a:pt x="1714" y="347"/>
                    <a:pt x="1703" y="335"/>
                    <a:pt x="1691" y="318"/>
                  </a:cubicBezTo>
                  <a:cubicBezTo>
                    <a:pt x="1685" y="312"/>
                    <a:pt x="1685" y="312"/>
                    <a:pt x="1685" y="312"/>
                  </a:cubicBezTo>
                  <a:cubicBezTo>
                    <a:pt x="1597" y="206"/>
                    <a:pt x="1490" y="123"/>
                    <a:pt x="1367" y="70"/>
                  </a:cubicBezTo>
                  <a:cubicBezTo>
                    <a:pt x="1361" y="70"/>
                    <a:pt x="1361" y="70"/>
                    <a:pt x="1355" y="64"/>
                  </a:cubicBezTo>
                  <a:cubicBezTo>
                    <a:pt x="1337" y="59"/>
                    <a:pt x="1314" y="53"/>
                    <a:pt x="1296" y="47"/>
                  </a:cubicBezTo>
                  <a:cubicBezTo>
                    <a:pt x="1290" y="41"/>
                    <a:pt x="1278" y="41"/>
                    <a:pt x="1272" y="35"/>
                  </a:cubicBezTo>
                  <a:cubicBezTo>
                    <a:pt x="1255" y="35"/>
                    <a:pt x="1237" y="29"/>
                    <a:pt x="1220" y="23"/>
                  </a:cubicBezTo>
                  <a:cubicBezTo>
                    <a:pt x="1208" y="23"/>
                    <a:pt x="1202" y="17"/>
                    <a:pt x="1190" y="17"/>
                  </a:cubicBezTo>
                  <a:cubicBezTo>
                    <a:pt x="1184" y="17"/>
                    <a:pt x="1178" y="17"/>
                    <a:pt x="1172" y="11"/>
                  </a:cubicBezTo>
                  <a:cubicBezTo>
                    <a:pt x="1161" y="11"/>
                    <a:pt x="1149" y="11"/>
                    <a:pt x="1131" y="11"/>
                  </a:cubicBezTo>
                  <a:cubicBezTo>
                    <a:pt x="1125" y="5"/>
                    <a:pt x="1113" y="5"/>
                    <a:pt x="1108" y="5"/>
                  </a:cubicBezTo>
                  <a:cubicBezTo>
                    <a:pt x="1084" y="5"/>
                    <a:pt x="1060" y="0"/>
                    <a:pt x="1037" y="0"/>
                  </a:cubicBezTo>
                  <a:cubicBezTo>
                    <a:pt x="1031" y="0"/>
                    <a:pt x="1031" y="0"/>
                    <a:pt x="1025" y="0"/>
                  </a:cubicBezTo>
                  <a:cubicBezTo>
                    <a:pt x="1025" y="0"/>
                    <a:pt x="1025" y="0"/>
                    <a:pt x="1025" y="0"/>
                  </a:cubicBezTo>
                  <a:cubicBezTo>
                    <a:pt x="848" y="0"/>
                    <a:pt x="677" y="53"/>
                    <a:pt x="536" y="159"/>
                  </a:cubicBezTo>
                  <a:cubicBezTo>
                    <a:pt x="489" y="188"/>
                    <a:pt x="477" y="253"/>
                    <a:pt x="507" y="300"/>
                  </a:cubicBezTo>
                  <a:cubicBezTo>
                    <a:pt x="542" y="347"/>
                    <a:pt x="607" y="359"/>
                    <a:pt x="654" y="323"/>
                  </a:cubicBezTo>
                  <a:cubicBezTo>
                    <a:pt x="766" y="247"/>
                    <a:pt x="895" y="206"/>
                    <a:pt x="1031" y="206"/>
                  </a:cubicBezTo>
                  <a:cubicBezTo>
                    <a:pt x="1049" y="206"/>
                    <a:pt x="1066" y="206"/>
                    <a:pt x="1090" y="212"/>
                  </a:cubicBezTo>
                  <a:cubicBezTo>
                    <a:pt x="1096" y="212"/>
                    <a:pt x="1102" y="212"/>
                    <a:pt x="1108" y="212"/>
                  </a:cubicBezTo>
                  <a:cubicBezTo>
                    <a:pt x="1119" y="212"/>
                    <a:pt x="1137" y="217"/>
                    <a:pt x="1149" y="217"/>
                  </a:cubicBezTo>
                  <a:cubicBezTo>
                    <a:pt x="1155" y="217"/>
                    <a:pt x="1166" y="223"/>
                    <a:pt x="1172" y="223"/>
                  </a:cubicBezTo>
                  <a:cubicBezTo>
                    <a:pt x="1184" y="229"/>
                    <a:pt x="1202" y="229"/>
                    <a:pt x="1214" y="235"/>
                  </a:cubicBezTo>
                  <a:cubicBezTo>
                    <a:pt x="1220" y="235"/>
                    <a:pt x="1225" y="235"/>
                    <a:pt x="1231" y="241"/>
                  </a:cubicBezTo>
                  <a:cubicBezTo>
                    <a:pt x="1243" y="247"/>
                    <a:pt x="1261" y="253"/>
                    <a:pt x="1278" y="259"/>
                  </a:cubicBezTo>
                  <a:cubicBezTo>
                    <a:pt x="1278" y="259"/>
                    <a:pt x="1278" y="259"/>
                    <a:pt x="1284" y="259"/>
                  </a:cubicBezTo>
                  <a:cubicBezTo>
                    <a:pt x="1379" y="300"/>
                    <a:pt x="1461" y="365"/>
                    <a:pt x="1526" y="441"/>
                  </a:cubicBezTo>
                  <a:cubicBezTo>
                    <a:pt x="1526" y="447"/>
                    <a:pt x="1526" y="447"/>
                    <a:pt x="1526" y="447"/>
                  </a:cubicBezTo>
                  <a:cubicBezTo>
                    <a:pt x="1620" y="559"/>
                    <a:pt x="1679" y="700"/>
                    <a:pt x="1679" y="859"/>
                  </a:cubicBezTo>
                  <a:cubicBezTo>
                    <a:pt x="1502" y="859"/>
                    <a:pt x="1502" y="859"/>
                    <a:pt x="1502" y="859"/>
                  </a:cubicBezTo>
                  <a:cubicBezTo>
                    <a:pt x="1779" y="1266"/>
                    <a:pt x="1779" y="1266"/>
                    <a:pt x="1779" y="1266"/>
                  </a:cubicBezTo>
                  <a:cubicBezTo>
                    <a:pt x="2056" y="859"/>
                    <a:pt x="2056" y="859"/>
                    <a:pt x="2056" y="859"/>
                  </a:cubicBezTo>
                  <a:cubicBezTo>
                    <a:pt x="1885" y="859"/>
                    <a:pt x="1885" y="859"/>
                    <a:pt x="1885" y="859"/>
                  </a:cubicBezTo>
                  <a:cubicBezTo>
                    <a:pt x="1885" y="859"/>
                    <a:pt x="1885" y="859"/>
                    <a:pt x="1885" y="859"/>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defTabSz="932503">
                <a:defRPr/>
              </a:pPr>
              <a:endParaRPr lang="en-US" kern="0" smtClean="0">
                <a:noFill/>
              </a:endParaRPr>
            </a:p>
          </p:txBody>
        </p:sp>
      </p:grpSp>
      <p:grpSp>
        <p:nvGrpSpPr>
          <p:cNvPr id="38" name="Group 37"/>
          <p:cNvGrpSpPr/>
          <p:nvPr/>
        </p:nvGrpSpPr>
        <p:grpSpPr>
          <a:xfrm>
            <a:off x="6276841" y="4352594"/>
            <a:ext cx="1742644" cy="1638834"/>
            <a:chOff x="4872551" y="2534458"/>
            <a:chExt cx="1742644" cy="1638834"/>
          </a:xfrm>
        </p:grpSpPr>
        <p:sp>
          <p:nvSpPr>
            <p:cNvPr id="39" name="Rectangle 38"/>
            <p:cNvSpPr/>
            <p:nvPr/>
          </p:nvSpPr>
          <p:spPr>
            <a:xfrm>
              <a:off x="4872551" y="3927071"/>
              <a:ext cx="1436292" cy="246221"/>
            </a:xfrm>
            <a:prstGeom prst="rect">
              <a:avLst/>
            </a:prstGeom>
            <a:ln>
              <a:noFill/>
            </a:ln>
          </p:spPr>
          <p:txBody>
            <a:bodyPr wrap="none" lIns="0" tIns="0" rIns="0" bIns="0" anchor="ctr">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1118538" fontAlgn="base">
                <a:spcAft>
                  <a:spcPct val="0"/>
                </a:spcAft>
                <a:defRPr/>
              </a:pPr>
              <a:r>
                <a:rPr lang="en-US" sz="1600" dirty="0" smtClean="0">
                  <a:ln>
                    <a:solidFill>
                      <a:srgbClr val="FFFFFF">
                        <a:alpha val="0"/>
                      </a:srgbClr>
                    </a:solidFill>
                  </a:ln>
                  <a:solidFill>
                    <a:srgbClr val="00188F"/>
                  </a:solidFill>
                  <a:latin typeface="Segoe"/>
                </a:rPr>
                <a:t>Active Directory</a:t>
              </a:r>
              <a:endParaRPr lang="en-US" sz="1600" dirty="0">
                <a:ln>
                  <a:solidFill>
                    <a:srgbClr val="FFFFFF">
                      <a:alpha val="0"/>
                    </a:srgbClr>
                  </a:solidFill>
                </a:ln>
                <a:solidFill>
                  <a:srgbClr val="00188F"/>
                </a:solidFill>
                <a:latin typeface="Segoe"/>
              </a:endParaRPr>
            </a:p>
          </p:txBody>
        </p:sp>
        <p:grpSp>
          <p:nvGrpSpPr>
            <p:cNvPr id="40" name="Group 39"/>
            <p:cNvGrpSpPr/>
            <p:nvPr/>
          </p:nvGrpSpPr>
          <p:grpSpPr>
            <a:xfrm>
              <a:off x="5085223" y="2534458"/>
              <a:ext cx="1350118" cy="1163895"/>
              <a:chOff x="5148777" y="2688135"/>
              <a:chExt cx="1350118" cy="1163895"/>
            </a:xfrm>
          </p:grpSpPr>
          <p:sp>
            <p:nvSpPr>
              <p:cNvPr id="42" name="Isosceles Triangle 41"/>
              <p:cNvSpPr/>
              <p:nvPr/>
            </p:nvSpPr>
            <p:spPr bwMode="auto">
              <a:xfrm>
                <a:off x="5148777" y="2688135"/>
                <a:ext cx="1350118" cy="1163895"/>
              </a:xfrm>
              <a:prstGeom prst="triangle">
                <a:avLst/>
              </a:prstGeom>
              <a:solidFill>
                <a:srgbClr val="0072C6"/>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pic>
            <p:nvPicPr>
              <p:cNvPr id="43" name="Picture 42" descr="Windows Azure Active Directory"/>
              <p:cNvPicPr/>
              <p:nvPr/>
            </p:nvPicPr>
            <p:blipFill>
              <a:blip r:embed="rId3">
                <a:biLevel thresh="25000"/>
                <a:extLst>
                  <a:ext uri="{28A0092B-C50C-407E-A947-70E740481C1C}">
                    <a14:useLocalDpi xmlns:a14="http://schemas.microsoft.com/office/drawing/2010/main" val="0"/>
                  </a:ext>
                </a:extLst>
              </a:blip>
              <a:srcRect/>
              <a:stretch>
                <a:fillRect/>
              </a:stretch>
            </p:blipFill>
            <p:spPr bwMode="auto">
              <a:xfrm>
                <a:off x="5396115" y="2977056"/>
                <a:ext cx="863508" cy="863508"/>
              </a:xfrm>
              <a:prstGeom prst="rect">
                <a:avLst/>
              </a:prstGeom>
              <a:noFill/>
              <a:ln>
                <a:noFill/>
              </a:ln>
            </p:spPr>
          </p:pic>
        </p:grpSp>
        <p:sp>
          <p:nvSpPr>
            <p:cNvPr id="41" name="Freeform 5"/>
            <p:cNvSpPr>
              <a:spLocks noEditPoints="1"/>
            </p:cNvSpPr>
            <p:nvPr/>
          </p:nvSpPr>
          <p:spPr bwMode="auto">
            <a:xfrm>
              <a:off x="4889638" y="3717056"/>
              <a:ext cx="1725557" cy="224596"/>
            </a:xfrm>
            <a:custGeom>
              <a:avLst/>
              <a:gdLst>
                <a:gd name="T0" fmla="*/ 0 w 1840"/>
                <a:gd name="T1" fmla="*/ 20 h 237"/>
                <a:gd name="T2" fmla="*/ 103 w 1840"/>
                <a:gd name="T3" fmla="*/ 183 h 237"/>
                <a:gd name="T4" fmla="*/ 179 w 1840"/>
                <a:gd name="T5" fmla="*/ 19 h 237"/>
                <a:gd name="T6" fmla="*/ 182 w 1840"/>
                <a:gd name="T7" fmla="*/ 54 h 237"/>
                <a:gd name="T8" fmla="*/ 95 w 1840"/>
                <a:gd name="T9" fmla="*/ 218 h 237"/>
                <a:gd name="T10" fmla="*/ 1088 w 1840"/>
                <a:gd name="T11" fmla="*/ 77 h 237"/>
                <a:gd name="T12" fmla="*/ 1029 w 1840"/>
                <a:gd name="T13" fmla="*/ 46 h 237"/>
                <a:gd name="T14" fmla="*/ 973 w 1840"/>
                <a:gd name="T15" fmla="*/ 41 h 237"/>
                <a:gd name="T16" fmla="*/ 1007 w 1840"/>
                <a:gd name="T17" fmla="*/ 7 h 237"/>
                <a:gd name="T18" fmla="*/ 923 w 1840"/>
                <a:gd name="T19" fmla="*/ 77 h 237"/>
                <a:gd name="T20" fmla="*/ 971 w 1840"/>
                <a:gd name="T21" fmla="*/ 221 h 237"/>
                <a:gd name="T22" fmla="*/ 1029 w 1840"/>
                <a:gd name="T23" fmla="*/ 189 h 237"/>
                <a:gd name="T24" fmla="*/ 1088 w 1840"/>
                <a:gd name="T25" fmla="*/ 200 h 237"/>
                <a:gd name="T26" fmla="*/ 1052 w 1840"/>
                <a:gd name="T27" fmla="*/ 97 h 237"/>
                <a:gd name="T28" fmla="*/ 1479 w 1840"/>
                <a:gd name="T29" fmla="*/ 183 h 237"/>
                <a:gd name="T30" fmla="*/ 1574 w 1840"/>
                <a:gd name="T31" fmla="*/ 221 h 237"/>
                <a:gd name="T32" fmla="*/ 1574 w 1840"/>
                <a:gd name="T33" fmla="*/ 83 h 237"/>
                <a:gd name="T34" fmla="*/ 1501 w 1840"/>
                <a:gd name="T35" fmla="*/ 162 h 237"/>
                <a:gd name="T36" fmla="*/ 1478 w 1840"/>
                <a:gd name="T37" fmla="*/ 81 h 237"/>
                <a:gd name="T38" fmla="*/ 1458 w 1840"/>
                <a:gd name="T39" fmla="*/ 221 h 237"/>
                <a:gd name="T40" fmla="*/ 1457 w 1840"/>
                <a:gd name="T41" fmla="*/ 88 h 237"/>
                <a:gd name="T42" fmla="*/ 1425 w 1840"/>
                <a:gd name="T43" fmla="*/ 97 h 237"/>
                <a:gd name="T44" fmla="*/ 692 w 1840"/>
                <a:gd name="T45" fmla="*/ 81 h 237"/>
                <a:gd name="T46" fmla="*/ 735 w 1840"/>
                <a:gd name="T47" fmla="*/ 190 h 237"/>
                <a:gd name="T48" fmla="*/ 671 w 1840"/>
                <a:gd name="T49" fmla="*/ 214 h 237"/>
                <a:gd name="T50" fmla="*/ 742 w 1840"/>
                <a:gd name="T51" fmla="*/ 151 h 237"/>
                <a:gd name="T52" fmla="*/ 716 w 1840"/>
                <a:gd name="T53" fmla="*/ 94 h 237"/>
                <a:gd name="T54" fmla="*/ 403 w 1840"/>
                <a:gd name="T55" fmla="*/ 79 h 237"/>
                <a:gd name="T56" fmla="*/ 403 w 1840"/>
                <a:gd name="T57" fmla="*/ 217 h 237"/>
                <a:gd name="T58" fmla="*/ 326 w 1840"/>
                <a:gd name="T59" fmla="*/ 174 h 237"/>
                <a:gd name="T60" fmla="*/ 407 w 1840"/>
                <a:gd name="T61" fmla="*/ 85 h 237"/>
                <a:gd name="T62" fmla="*/ 457 w 1840"/>
                <a:gd name="T63" fmla="*/ 149 h 237"/>
                <a:gd name="T64" fmla="*/ 509 w 1840"/>
                <a:gd name="T65" fmla="*/ 80 h 237"/>
                <a:gd name="T66" fmla="*/ 457 w 1840"/>
                <a:gd name="T67" fmla="*/ 105 h 237"/>
                <a:gd name="T68" fmla="*/ 1712 w 1840"/>
                <a:gd name="T69" fmla="*/ 81 h 237"/>
                <a:gd name="T70" fmla="*/ 1659 w 1840"/>
                <a:gd name="T71" fmla="*/ 104 h 237"/>
                <a:gd name="T72" fmla="*/ 1660 w 1840"/>
                <a:gd name="T73" fmla="*/ 221 h 237"/>
                <a:gd name="T74" fmla="*/ 1692 w 1840"/>
                <a:gd name="T75" fmla="*/ 96 h 237"/>
                <a:gd name="T76" fmla="*/ 270 w 1840"/>
                <a:gd name="T77" fmla="*/ 221 h 237"/>
                <a:gd name="T78" fmla="*/ 260 w 1840"/>
                <a:gd name="T79" fmla="*/ 11 h 237"/>
                <a:gd name="T80" fmla="*/ 260 w 1840"/>
                <a:gd name="T81" fmla="*/ 11 h 237"/>
                <a:gd name="T82" fmla="*/ 1284 w 1840"/>
                <a:gd name="T83" fmla="*/ 169 h 237"/>
                <a:gd name="T84" fmla="*/ 1178 w 1840"/>
                <a:gd name="T85" fmla="*/ 217 h 237"/>
                <a:gd name="T86" fmla="*/ 1226 w 1840"/>
                <a:gd name="T87" fmla="*/ 24 h 237"/>
                <a:gd name="T88" fmla="*/ 1329 w 1840"/>
                <a:gd name="T89" fmla="*/ 218 h 237"/>
                <a:gd name="T90" fmla="*/ 1205 w 1840"/>
                <a:gd name="T91" fmla="*/ 143 h 237"/>
                <a:gd name="T92" fmla="*/ 1826 w 1840"/>
                <a:gd name="T93" fmla="*/ 213 h 237"/>
                <a:gd name="T94" fmla="*/ 1801 w 1840"/>
                <a:gd name="T95" fmla="*/ 77 h 237"/>
                <a:gd name="T96" fmla="*/ 1790 w 1840"/>
                <a:gd name="T97" fmla="*/ 205 h 237"/>
                <a:gd name="T98" fmla="*/ 1816 w 1840"/>
                <a:gd name="T99" fmla="*/ 135 h 237"/>
                <a:gd name="T100" fmla="*/ 653 w 1840"/>
                <a:gd name="T101" fmla="*/ 147 h 237"/>
                <a:gd name="T102" fmla="*/ 516 w 1840"/>
                <a:gd name="T103" fmla="*/ 119 h 237"/>
                <a:gd name="T104" fmla="*/ 653 w 1840"/>
                <a:gd name="T105" fmla="*/ 147 h 237"/>
                <a:gd name="T106" fmla="*/ 539 w 1840"/>
                <a:gd name="T107" fmla="*/ 126 h 237"/>
                <a:gd name="T108" fmla="*/ 630 w 1840"/>
                <a:gd name="T109" fmla="*/ 151 h 237"/>
                <a:gd name="T110" fmla="*/ 777 w 1840"/>
                <a:gd name="T111" fmla="*/ 173 h 237"/>
                <a:gd name="T112" fmla="*/ 916 w 1840"/>
                <a:gd name="T113" fmla="*/ 135 h 237"/>
                <a:gd name="T114" fmla="*/ 810 w 1840"/>
                <a:gd name="T115" fmla="*/ 110 h 237"/>
                <a:gd name="T116" fmla="*/ 889 w 1840"/>
                <a:gd name="T117" fmla="*/ 17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0" h="237">
                  <a:moveTo>
                    <a:pt x="22" y="51"/>
                  </a:moveTo>
                  <a:cubicBezTo>
                    <a:pt x="22" y="108"/>
                    <a:pt x="22" y="164"/>
                    <a:pt x="22" y="221"/>
                  </a:cubicBezTo>
                  <a:cubicBezTo>
                    <a:pt x="15" y="221"/>
                    <a:pt x="8" y="221"/>
                    <a:pt x="0" y="221"/>
                  </a:cubicBezTo>
                  <a:cubicBezTo>
                    <a:pt x="0" y="154"/>
                    <a:pt x="0" y="87"/>
                    <a:pt x="0" y="20"/>
                  </a:cubicBezTo>
                  <a:cubicBezTo>
                    <a:pt x="10" y="20"/>
                    <a:pt x="20" y="19"/>
                    <a:pt x="29" y="20"/>
                  </a:cubicBezTo>
                  <a:cubicBezTo>
                    <a:pt x="30" y="20"/>
                    <a:pt x="32" y="22"/>
                    <a:pt x="33" y="23"/>
                  </a:cubicBezTo>
                  <a:cubicBezTo>
                    <a:pt x="48" y="57"/>
                    <a:pt x="63" y="91"/>
                    <a:pt x="78" y="126"/>
                  </a:cubicBezTo>
                  <a:cubicBezTo>
                    <a:pt x="86" y="145"/>
                    <a:pt x="94" y="164"/>
                    <a:pt x="103" y="183"/>
                  </a:cubicBezTo>
                  <a:cubicBezTo>
                    <a:pt x="103" y="183"/>
                    <a:pt x="103" y="183"/>
                    <a:pt x="104" y="182"/>
                  </a:cubicBezTo>
                  <a:cubicBezTo>
                    <a:pt x="124" y="136"/>
                    <a:pt x="145" y="89"/>
                    <a:pt x="166" y="42"/>
                  </a:cubicBezTo>
                  <a:cubicBezTo>
                    <a:pt x="168" y="36"/>
                    <a:pt x="171" y="29"/>
                    <a:pt x="174" y="23"/>
                  </a:cubicBezTo>
                  <a:cubicBezTo>
                    <a:pt x="175" y="20"/>
                    <a:pt x="176" y="19"/>
                    <a:pt x="179" y="19"/>
                  </a:cubicBezTo>
                  <a:cubicBezTo>
                    <a:pt x="188" y="20"/>
                    <a:pt x="197" y="19"/>
                    <a:pt x="205" y="19"/>
                  </a:cubicBezTo>
                  <a:cubicBezTo>
                    <a:pt x="205" y="87"/>
                    <a:pt x="205" y="154"/>
                    <a:pt x="205" y="221"/>
                  </a:cubicBezTo>
                  <a:cubicBezTo>
                    <a:pt x="198" y="221"/>
                    <a:pt x="190" y="221"/>
                    <a:pt x="182" y="221"/>
                  </a:cubicBezTo>
                  <a:cubicBezTo>
                    <a:pt x="182" y="164"/>
                    <a:pt x="182" y="107"/>
                    <a:pt x="182" y="54"/>
                  </a:cubicBezTo>
                  <a:cubicBezTo>
                    <a:pt x="164" y="97"/>
                    <a:pt x="143" y="143"/>
                    <a:pt x="123" y="189"/>
                  </a:cubicBezTo>
                  <a:cubicBezTo>
                    <a:pt x="119" y="199"/>
                    <a:pt x="114" y="208"/>
                    <a:pt x="110" y="218"/>
                  </a:cubicBezTo>
                  <a:cubicBezTo>
                    <a:pt x="109" y="222"/>
                    <a:pt x="105" y="221"/>
                    <a:pt x="102" y="221"/>
                  </a:cubicBezTo>
                  <a:cubicBezTo>
                    <a:pt x="99" y="222"/>
                    <a:pt x="97" y="222"/>
                    <a:pt x="95" y="218"/>
                  </a:cubicBezTo>
                  <a:cubicBezTo>
                    <a:pt x="73" y="168"/>
                    <a:pt x="50" y="118"/>
                    <a:pt x="28" y="68"/>
                  </a:cubicBezTo>
                  <a:cubicBezTo>
                    <a:pt x="26" y="63"/>
                    <a:pt x="24" y="57"/>
                    <a:pt x="22" y="51"/>
                  </a:cubicBezTo>
                  <a:close/>
                  <a:moveTo>
                    <a:pt x="1088" y="97"/>
                  </a:moveTo>
                  <a:cubicBezTo>
                    <a:pt x="1088" y="90"/>
                    <a:pt x="1088" y="84"/>
                    <a:pt x="1088" y="77"/>
                  </a:cubicBezTo>
                  <a:cubicBezTo>
                    <a:pt x="1076" y="77"/>
                    <a:pt x="1064" y="77"/>
                    <a:pt x="1052" y="77"/>
                  </a:cubicBezTo>
                  <a:cubicBezTo>
                    <a:pt x="1052" y="63"/>
                    <a:pt x="1052" y="49"/>
                    <a:pt x="1052" y="35"/>
                  </a:cubicBezTo>
                  <a:cubicBezTo>
                    <a:pt x="1045" y="37"/>
                    <a:pt x="1039" y="39"/>
                    <a:pt x="1032" y="41"/>
                  </a:cubicBezTo>
                  <a:cubicBezTo>
                    <a:pt x="1029" y="42"/>
                    <a:pt x="1029" y="43"/>
                    <a:pt x="1029" y="46"/>
                  </a:cubicBezTo>
                  <a:cubicBezTo>
                    <a:pt x="1029" y="52"/>
                    <a:pt x="1029" y="59"/>
                    <a:pt x="1029" y="65"/>
                  </a:cubicBezTo>
                  <a:cubicBezTo>
                    <a:pt x="1029" y="69"/>
                    <a:pt x="1029" y="73"/>
                    <a:pt x="1029" y="77"/>
                  </a:cubicBezTo>
                  <a:cubicBezTo>
                    <a:pt x="1009" y="77"/>
                    <a:pt x="990" y="77"/>
                    <a:pt x="970" y="77"/>
                  </a:cubicBezTo>
                  <a:cubicBezTo>
                    <a:pt x="971" y="65"/>
                    <a:pt x="971" y="53"/>
                    <a:pt x="973" y="41"/>
                  </a:cubicBezTo>
                  <a:cubicBezTo>
                    <a:pt x="975" y="30"/>
                    <a:pt x="983" y="25"/>
                    <a:pt x="994" y="25"/>
                  </a:cubicBezTo>
                  <a:cubicBezTo>
                    <a:pt x="999" y="25"/>
                    <a:pt x="1005" y="26"/>
                    <a:pt x="1010" y="27"/>
                  </a:cubicBezTo>
                  <a:cubicBezTo>
                    <a:pt x="1010" y="22"/>
                    <a:pt x="1010" y="15"/>
                    <a:pt x="1010" y="9"/>
                  </a:cubicBezTo>
                  <a:cubicBezTo>
                    <a:pt x="1010" y="8"/>
                    <a:pt x="1009" y="7"/>
                    <a:pt x="1007" y="7"/>
                  </a:cubicBezTo>
                  <a:cubicBezTo>
                    <a:pt x="982" y="0"/>
                    <a:pt x="957" y="11"/>
                    <a:pt x="950" y="38"/>
                  </a:cubicBezTo>
                  <a:cubicBezTo>
                    <a:pt x="948" y="46"/>
                    <a:pt x="948" y="54"/>
                    <a:pt x="948" y="62"/>
                  </a:cubicBezTo>
                  <a:cubicBezTo>
                    <a:pt x="947" y="67"/>
                    <a:pt x="947" y="72"/>
                    <a:pt x="947" y="77"/>
                  </a:cubicBezTo>
                  <a:cubicBezTo>
                    <a:pt x="939" y="77"/>
                    <a:pt x="931" y="77"/>
                    <a:pt x="923" y="77"/>
                  </a:cubicBezTo>
                  <a:cubicBezTo>
                    <a:pt x="923" y="84"/>
                    <a:pt x="923" y="90"/>
                    <a:pt x="923" y="97"/>
                  </a:cubicBezTo>
                  <a:cubicBezTo>
                    <a:pt x="932" y="97"/>
                    <a:pt x="939" y="97"/>
                    <a:pt x="948" y="97"/>
                  </a:cubicBezTo>
                  <a:cubicBezTo>
                    <a:pt x="948" y="139"/>
                    <a:pt x="948" y="180"/>
                    <a:pt x="948" y="221"/>
                  </a:cubicBezTo>
                  <a:cubicBezTo>
                    <a:pt x="956" y="221"/>
                    <a:pt x="963" y="221"/>
                    <a:pt x="971" y="221"/>
                  </a:cubicBezTo>
                  <a:cubicBezTo>
                    <a:pt x="971" y="180"/>
                    <a:pt x="971" y="139"/>
                    <a:pt x="971" y="97"/>
                  </a:cubicBezTo>
                  <a:cubicBezTo>
                    <a:pt x="990" y="97"/>
                    <a:pt x="1009" y="97"/>
                    <a:pt x="1029" y="97"/>
                  </a:cubicBezTo>
                  <a:cubicBezTo>
                    <a:pt x="1029" y="99"/>
                    <a:pt x="1029" y="101"/>
                    <a:pt x="1029" y="103"/>
                  </a:cubicBezTo>
                  <a:cubicBezTo>
                    <a:pt x="1029" y="132"/>
                    <a:pt x="1029" y="160"/>
                    <a:pt x="1029" y="189"/>
                  </a:cubicBezTo>
                  <a:cubicBezTo>
                    <a:pt x="1029" y="198"/>
                    <a:pt x="1032" y="207"/>
                    <a:pt x="1039" y="214"/>
                  </a:cubicBezTo>
                  <a:cubicBezTo>
                    <a:pt x="1048" y="225"/>
                    <a:pt x="1074" y="228"/>
                    <a:pt x="1086" y="221"/>
                  </a:cubicBezTo>
                  <a:cubicBezTo>
                    <a:pt x="1087" y="220"/>
                    <a:pt x="1088" y="219"/>
                    <a:pt x="1088" y="218"/>
                  </a:cubicBezTo>
                  <a:cubicBezTo>
                    <a:pt x="1089" y="212"/>
                    <a:pt x="1088" y="207"/>
                    <a:pt x="1088" y="200"/>
                  </a:cubicBezTo>
                  <a:cubicBezTo>
                    <a:pt x="1087" y="201"/>
                    <a:pt x="1086" y="202"/>
                    <a:pt x="1085" y="202"/>
                  </a:cubicBezTo>
                  <a:cubicBezTo>
                    <a:pt x="1068" y="210"/>
                    <a:pt x="1054" y="202"/>
                    <a:pt x="1052" y="185"/>
                  </a:cubicBezTo>
                  <a:cubicBezTo>
                    <a:pt x="1052" y="180"/>
                    <a:pt x="1052" y="175"/>
                    <a:pt x="1052" y="170"/>
                  </a:cubicBezTo>
                  <a:cubicBezTo>
                    <a:pt x="1052" y="146"/>
                    <a:pt x="1052" y="122"/>
                    <a:pt x="1052" y="97"/>
                  </a:cubicBezTo>
                  <a:cubicBezTo>
                    <a:pt x="1064" y="97"/>
                    <a:pt x="1076" y="97"/>
                    <a:pt x="1088" y="97"/>
                  </a:cubicBezTo>
                  <a:close/>
                  <a:moveTo>
                    <a:pt x="1478" y="81"/>
                  </a:moveTo>
                  <a:cubicBezTo>
                    <a:pt x="1478" y="108"/>
                    <a:pt x="1477" y="135"/>
                    <a:pt x="1478" y="162"/>
                  </a:cubicBezTo>
                  <a:cubicBezTo>
                    <a:pt x="1478" y="169"/>
                    <a:pt x="1478" y="176"/>
                    <a:pt x="1479" y="183"/>
                  </a:cubicBezTo>
                  <a:cubicBezTo>
                    <a:pt x="1483" y="202"/>
                    <a:pt x="1491" y="217"/>
                    <a:pt x="1510" y="222"/>
                  </a:cubicBezTo>
                  <a:cubicBezTo>
                    <a:pt x="1530" y="228"/>
                    <a:pt x="1550" y="227"/>
                    <a:pt x="1566" y="210"/>
                  </a:cubicBezTo>
                  <a:cubicBezTo>
                    <a:pt x="1569" y="207"/>
                    <a:pt x="1571" y="204"/>
                    <a:pt x="1574" y="199"/>
                  </a:cubicBezTo>
                  <a:cubicBezTo>
                    <a:pt x="1574" y="207"/>
                    <a:pt x="1574" y="214"/>
                    <a:pt x="1574" y="221"/>
                  </a:cubicBezTo>
                  <a:cubicBezTo>
                    <a:pt x="1582" y="221"/>
                    <a:pt x="1590" y="221"/>
                    <a:pt x="1597" y="221"/>
                  </a:cubicBezTo>
                  <a:cubicBezTo>
                    <a:pt x="1597" y="173"/>
                    <a:pt x="1597" y="125"/>
                    <a:pt x="1597" y="77"/>
                  </a:cubicBezTo>
                  <a:cubicBezTo>
                    <a:pt x="1589" y="77"/>
                    <a:pt x="1582" y="77"/>
                    <a:pt x="1574" y="77"/>
                  </a:cubicBezTo>
                  <a:cubicBezTo>
                    <a:pt x="1574" y="80"/>
                    <a:pt x="1574" y="81"/>
                    <a:pt x="1574" y="83"/>
                  </a:cubicBezTo>
                  <a:cubicBezTo>
                    <a:pt x="1574" y="109"/>
                    <a:pt x="1574" y="136"/>
                    <a:pt x="1574" y="162"/>
                  </a:cubicBezTo>
                  <a:cubicBezTo>
                    <a:pt x="1574" y="175"/>
                    <a:pt x="1570" y="187"/>
                    <a:pt x="1560" y="196"/>
                  </a:cubicBezTo>
                  <a:cubicBezTo>
                    <a:pt x="1541" y="214"/>
                    <a:pt x="1510" y="205"/>
                    <a:pt x="1504" y="180"/>
                  </a:cubicBezTo>
                  <a:cubicBezTo>
                    <a:pt x="1502" y="174"/>
                    <a:pt x="1501" y="168"/>
                    <a:pt x="1501" y="162"/>
                  </a:cubicBezTo>
                  <a:cubicBezTo>
                    <a:pt x="1501" y="136"/>
                    <a:pt x="1501" y="109"/>
                    <a:pt x="1501" y="83"/>
                  </a:cubicBezTo>
                  <a:cubicBezTo>
                    <a:pt x="1501" y="81"/>
                    <a:pt x="1501" y="79"/>
                    <a:pt x="1501" y="77"/>
                  </a:cubicBezTo>
                  <a:cubicBezTo>
                    <a:pt x="1493" y="77"/>
                    <a:pt x="1486" y="77"/>
                    <a:pt x="1478" y="77"/>
                  </a:cubicBezTo>
                  <a:cubicBezTo>
                    <a:pt x="1478" y="79"/>
                    <a:pt x="1478" y="80"/>
                    <a:pt x="1478" y="81"/>
                  </a:cubicBezTo>
                  <a:close/>
                  <a:moveTo>
                    <a:pt x="1421" y="103"/>
                  </a:moveTo>
                  <a:cubicBezTo>
                    <a:pt x="1395" y="139"/>
                    <a:pt x="1369" y="174"/>
                    <a:pt x="1343" y="210"/>
                  </a:cubicBezTo>
                  <a:cubicBezTo>
                    <a:pt x="1340" y="214"/>
                    <a:pt x="1339" y="217"/>
                    <a:pt x="1340" y="221"/>
                  </a:cubicBezTo>
                  <a:cubicBezTo>
                    <a:pt x="1380" y="221"/>
                    <a:pt x="1419" y="221"/>
                    <a:pt x="1458" y="221"/>
                  </a:cubicBezTo>
                  <a:cubicBezTo>
                    <a:pt x="1458" y="214"/>
                    <a:pt x="1458" y="208"/>
                    <a:pt x="1458" y="201"/>
                  </a:cubicBezTo>
                  <a:cubicBezTo>
                    <a:pt x="1430" y="201"/>
                    <a:pt x="1403" y="201"/>
                    <a:pt x="1375" y="201"/>
                  </a:cubicBezTo>
                  <a:cubicBezTo>
                    <a:pt x="1376" y="199"/>
                    <a:pt x="1377" y="198"/>
                    <a:pt x="1378" y="196"/>
                  </a:cubicBezTo>
                  <a:cubicBezTo>
                    <a:pt x="1404" y="160"/>
                    <a:pt x="1430" y="124"/>
                    <a:pt x="1457" y="88"/>
                  </a:cubicBezTo>
                  <a:cubicBezTo>
                    <a:pt x="1459" y="85"/>
                    <a:pt x="1460" y="81"/>
                    <a:pt x="1459" y="77"/>
                  </a:cubicBezTo>
                  <a:cubicBezTo>
                    <a:pt x="1422" y="77"/>
                    <a:pt x="1385" y="77"/>
                    <a:pt x="1348" y="77"/>
                  </a:cubicBezTo>
                  <a:cubicBezTo>
                    <a:pt x="1348" y="84"/>
                    <a:pt x="1348" y="90"/>
                    <a:pt x="1348" y="97"/>
                  </a:cubicBezTo>
                  <a:cubicBezTo>
                    <a:pt x="1374" y="97"/>
                    <a:pt x="1399" y="97"/>
                    <a:pt x="1425" y="97"/>
                  </a:cubicBezTo>
                  <a:cubicBezTo>
                    <a:pt x="1423" y="100"/>
                    <a:pt x="1422" y="101"/>
                    <a:pt x="1421" y="103"/>
                  </a:cubicBezTo>
                  <a:close/>
                  <a:moveTo>
                    <a:pt x="753" y="83"/>
                  </a:moveTo>
                  <a:cubicBezTo>
                    <a:pt x="753" y="81"/>
                    <a:pt x="752" y="80"/>
                    <a:pt x="750" y="79"/>
                  </a:cubicBezTo>
                  <a:cubicBezTo>
                    <a:pt x="731" y="72"/>
                    <a:pt x="711" y="71"/>
                    <a:pt x="692" y="81"/>
                  </a:cubicBezTo>
                  <a:cubicBezTo>
                    <a:pt x="665" y="96"/>
                    <a:pt x="664" y="136"/>
                    <a:pt x="691" y="150"/>
                  </a:cubicBezTo>
                  <a:cubicBezTo>
                    <a:pt x="696" y="153"/>
                    <a:pt x="701" y="155"/>
                    <a:pt x="706" y="158"/>
                  </a:cubicBezTo>
                  <a:cubicBezTo>
                    <a:pt x="714" y="162"/>
                    <a:pt x="721" y="166"/>
                    <a:pt x="728" y="170"/>
                  </a:cubicBezTo>
                  <a:cubicBezTo>
                    <a:pt x="735" y="174"/>
                    <a:pt x="737" y="181"/>
                    <a:pt x="735" y="190"/>
                  </a:cubicBezTo>
                  <a:cubicBezTo>
                    <a:pt x="734" y="197"/>
                    <a:pt x="729" y="202"/>
                    <a:pt x="722" y="203"/>
                  </a:cubicBezTo>
                  <a:cubicBezTo>
                    <a:pt x="705" y="207"/>
                    <a:pt x="690" y="204"/>
                    <a:pt x="677" y="195"/>
                  </a:cubicBezTo>
                  <a:cubicBezTo>
                    <a:pt x="675" y="194"/>
                    <a:pt x="673" y="193"/>
                    <a:pt x="671" y="191"/>
                  </a:cubicBezTo>
                  <a:cubicBezTo>
                    <a:pt x="671" y="199"/>
                    <a:pt x="671" y="207"/>
                    <a:pt x="671" y="214"/>
                  </a:cubicBezTo>
                  <a:cubicBezTo>
                    <a:pt x="671" y="215"/>
                    <a:pt x="673" y="217"/>
                    <a:pt x="674" y="218"/>
                  </a:cubicBezTo>
                  <a:cubicBezTo>
                    <a:pt x="683" y="222"/>
                    <a:pt x="692" y="224"/>
                    <a:pt x="702" y="225"/>
                  </a:cubicBezTo>
                  <a:cubicBezTo>
                    <a:pt x="715" y="225"/>
                    <a:pt x="728" y="224"/>
                    <a:pt x="740" y="217"/>
                  </a:cubicBezTo>
                  <a:cubicBezTo>
                    <a:pt x="765" y="203"/>
                    <a:pt x="767" y="166"/>
                    <a:pt x="742" y="151"/>
                  </a:cubicBezTo>
                  <a:cubicBezTo>
                    <a:pt x="736" y="147"/>
                    <a:pt x="729" y="144"/>
                    <a:pt x="722" y="140"/>
                  </a:cubicBezTo>
                  <a:cubicBezTo>
                    <a:pt x="716" y="137"/>
                    <a:pt x="710" y="135"/>
                    <a:pt x="704" y="131"/>
                  </a:cubicBezTo>
                  <a:cubicBezTo>
                    <a:pt x="697" y="126"/>
                    <a:pt x="694" y="118"/>
                    <a:pt x="696" y="109"/>
                  </a:cubicBezTo>
                  <a:cubicBezTo>
                    <a:pt x="698" y="101"/>
                    <a:pt x="706" y="95"/>
                    <a:pt x="716" y="94"/>
                  </a:cubicBezTo>
                  <a:cubicBezTo>
                    <a:pt x="729" y="93"/>
                    <a:pt x="741" y="96"/>
                    <a:pt x="753" y="104"/>
                  </a:cubicBezTo>
                  <a:cubicBezTo>
                    <a:pt x="753" y="96"/>
                    <a:pt x="753" y="89"/>
                    <a:pt x="753" y="83"/>
                  </a:cubicBezTo>
                  <a:close/>
                  <a:moveTo>
                    <a:pt x="407" y="85"/>
                  </a:moveTo>
                  <a:cubicBezTo>
                    <a:pt x="407" y="82"/>
                    <a:pt x="406" y="80"/>
                    <a:pt x="403" y="79"/>
                  </a:cubicBezTo>
                  <a:cubicBezTo>
                    <a:pt x="392" y="75"/>
                    <a:pt x="381" y="73"/>
                    <a:pt x="369" y="74"/>
                  </a:cubicBezTo>
                  <a:cubicBezTo>
                    <a:pt x="342" y="75"/>
                    <a:pt x="320" y="87"/>
                    <a:pt x="307" y="112"/>
                  </a:cubicBezTo>
                  <a:cubicBezTo>
                    <a:pt x="300" y="126"/>
                    <a:pt x="298" y="141"/>
                    <a:pt x="299" y="157"/>
                  </a:cubicBezTo>
                  <a:cubicBezTo>
                    <a:pt x="302" y="221"/>
                    <a:pt x="362" y="237"/>
                    <a:pt x="403" y="217"/>
                  </a:cubicBezTo>
                  <a:cubicBezTo>
                    <a:pt x="405" y="216"/>
                    <a:pt x="406" y="215"/>
                    <a:pt x="406" y="214"/>
                  </a:cubicBezTo>
                  <a:cubicBezTo>
                    <a:pt x="407" y="207"/>
                    <a:pt x="406" y="200"/>
                    <a:pt x="406" y="193"/>
                  </a:cubicBezTo>
                  <a:cubicBezTo>
                    <a:pt x="401" y="196"/>
                    <a:pt x="397" y="199"/>
                    <a:pt x="392" y="201"/>
                  </a:cubicBezTo>
                  <a:cubicBezTo>
                    <a:pt x="364" y="212"/>
                    <a:pt x="335" y="200"/>
                    <a:pt x="326" y="174"/>
                  </a:cubicBezTo>
                  <a:cubicBezTo>
                    <a:pt x="321" y="161"/>
                    <a:pt x="321" y="148"/>
                    <a:pt x="324" y="136"/>
                  </a:cubicBezTo>
                  <a:cubicBezTo>
                    <a:pt x="329" y="106"/>
                    <a:pt x="355" y="89"/>
                    <a:pt x="384" y="95"/>
                  </a:cubicBezTo>
                  <a:cubicBezTo>
                    <a:pt x="392" y="97"/>
                    <a:pt x="399" y="101"/>
                    <a:pt x="407" y="104"/>
                  </a:cubicBezTo>
                  <a:cubicBezTo>
                    <a:pt x="407" y="98"/>
                    <a:pt x="407" y="91"/>
                    <a:pt x="407" y="85"/>
                  </a:cubicBezTo>
                  <a:close/>
                  <a:moveTo>
                    <a:pt x="434" y="221"/>
                  </a:moveTo>
                  <a:cubicBezTo>
                    <a:pt x="441" y="221"/>
                    <a:pt x="449" y="221"/>
                    <a:pt x="457" y="221"/>
                  </a:cubicBezTo>
                  <a:cubicBezTo>
                    <a:pt x="457" y="219"/>
                    <a:pt x="457" y="217"/>
                    <a:pt x="457" y="216"/>
                  </a:cubicBezTo>
                  <a:cubicBezTo>
                    <a:pt x="457" y="194"/>
                    <a:pt x="457" y="171"/>
                    <a:pt x="457" y="149"/>
                  </a:cubicBezTo>
                  <a:cubicBezTo>
                    <a:pt x="457" y="135"/>
                    <a:pt x="459" y="122"/>
                    <a:pt x="467" y="110"/>
                  </a:cubicBezTo>
                  <a:cubicBezTo>
                    <a:pt x="473" y="101"/>
                    <a:pt x="480" y="96"/>
                    <a:pt x="491" y="96"/>
                  </a:cubicBezTo>
                  <a:cubicBezTo>
                    <a:pt x="497" y="96"/>
                    <a:pt x="503" y="98"/>
                    <a:pt x="509" y="99"/>
                  </a:cubicBezTo>
                  <a:cubicBezTo>
                    <a:pt x="509" y="93"/>
                    <a:pt x="509" y="87"/>
                    <a:pt x="509" y="80"/>
                  </a:cubicBezTo>
                  <a:cubicBezTo>
                    <a:pt x="509" y="77"/>
                    <a:pt x="508" y="76"/>
                    <a:pt x="505" y="75"/>
                  </a:cubicBezTo>
                  <a:cubicBezTo>
                    <a:pt x="486" y="72"/>
                    <a:pt x="470" y="80"/>
                    <a:pt x="461" y="97"/>
                  </a:cubicBezTo>
                  <a:cubicBezTo>
                    <a:pt x="460" y="100"/>
                    <a:pt x="459" y="102"/>
                    <a:pt x="457" y="105"/>
                  </a:cubicBezTo>
                  <a:cubicBezTo>
                    <a:pt x="457" y="105"/>
                    <a:pt x="457" y="105"/>
                    <a:pt x="457" y="105"/>
                  </a:cubicBezTo>
                  <a:cubicBezTo>
                    <a:pt x="457" y="96"/>
                    <a:pt x="457" y="87"/>
                    <a:pt x="457" y="77"/>
                  </a:cubicBezTo>
                  <a:cubicBezTo>
                    <a:pt x="449" y="77"/>
                    <a:pt x="442" y="77"/>
                    <a:pt x="434" y="77"/>
                  </a:cubicBezTo>
                  <a:cubicBezTo>
                    <a:pt x="434" y="125"/>
                    <a:pt x="434" y="173"/>
                    <a:pt x="434" y="221"/>
                  </a:cubicBezTo>
                  <a:close/>
                  <a:moveTo>
                    <a:pt x="1712" y="81"/>
                  </a:moveTo>
                  <a:cubicBezTo>
                    <a:pt x="1712" y="77"/>
                    <a:pt x="1711" y="76"/>
                    <a:pt x="1707" y="75"/>
                  </a:cubicBezTo>
                  <a:cubicBezTo>
                    <a:pt x="1688" y="72"/>
                    <a:pt x="1671" y="81"/>
                    <a:pt x="1663" y="100"/>
                  </a:cubicBezTo>
                  <a:cubicBezTo>
                    <a:pt x="1662" y="101"/>
                    <a:pt x="1661" y="103"/>
                    <a:pt x="1660" y="104"/>
                  </a:cubicBezTo>
                  <a:cubicBezTo>
                    <a:pt x="1660" y="104"/>
                    <a:pt x="1660" y="104"/>
                    <a:pt x="1659" y="104"/>
                  </a:cubicBezTo>
                  <a:cubicBezTo>
                    <a:pt x="1659" y="95"/>
                    <a:pt x="1659" y="86"/>
                    <a:pt x="1659" y="77"/>
                  </a:cubicBezTo>
                  <a:cubicBezTo>
                    <a:pt x="1652" y="77"/>
                    <a:pt x="1644" y="77"/>
                    <a:pt x="1637" y="77"/>
                  </a:cubicBezTo>
                  <a:cubicBezTo>
                    <a:pt x="1637" y="125"/>
                    <a:pt x="1637" y="173"/>
                    <a:pt x="1637" y="221"/>
                  </a:cubicBezTo>
                  <a:cubicBezTo>
                    <a:pt x="1644" y="221"/>
                    <a:pt x="1652" y="221"/>
                    <a:pt x="1660" y="221"/>
                  </a:cubicBezTo>
                  <a:cubicBezTo>
                    <a:pt x="1660" y="219"/>
                    <a:pt x="1660" y="217"/>
                    <a:pt x="1660" y="216"/>
                  </a:cubicBezTo>
                  <a:cubicBezTo>
                    <a:pt x="1660" y="192"/>
                    <a:pt x="1660" y="169"/>
                    <a:pt x="1660" y="146"/>
                  </a:cubicBezTo>
                  <a:cubicBezTo>
                    <a:pt x="1660" y="136"/>
                    <a:pt x="1661" y="126"/>
                    <a:pt x="1666" y="117"/>
                  </a:cubicBezTo>
                  <a:cubicBezTo>
                    <a:pt x="1671" y="105"/>
                    <a:pt x="1679" y="97"/>
                    <a:pt x="1692" y="96"/>
                  </a:cubicBezTo>
                  <a:cubicBezTo>
                    <a:pt x="1699" y="96"/>
                    <a:pt x="1705" y="98"/>
                    <a:pt x="1712" y="99"/>
                  </a:cubicBezTo>
                  <a:cubicBezTo>
                    <a:pt x="1712" y="94"/>
                    <a:pt x="1711" y="87"/>
                    <a:pt x="1712" y="81"/>
                  </a:cubicBezTo>
                  <a:close/>
                  <a:moveTo>
                    <a:pt x="248" y="221"/>
                  </a:moveTo>
                  <a:cubicBezTo>
                    <a:pt x="255" y="221"/>
                    <a:pt x="263" y="221"/>
                    <a:pt x="270" y="221"/>
                  </a:cubicBezTo>
                  <a:cubicBezTo>
                    <a:pt x="270" y="173"/>
                    <a:pt x="270" y="125"/>
                    <a:pt x="270" y="77"/>
                  </a:cubicBezTo>
                  <a:cubicBezTo>
                    <a:pt x="263" y="77"/>
                    <a:pt x="255" y="77"/>
                    <a:pt x="248" y="77"/>
                  </a:cubicBezTo>
                  <a:cubicBezTo>
                    <a:pt x="248" y="125"/>
                    <a:pt x="248" y="173"/>
                    <a:pt x="248" y="221"/>
                  </a:cubicBezTo>
                  <a:close/>
                  <a:moveTo>
                    <a:pt x="260" y="11"/>
                  </a:moveTo>
                  <a:cubicBezTo>
                    <a:pt x="251" y="10"/>
                    <a:pt x="244" y="17"/>
                    <a:pt x="244" y="26"/>
                  </a:cubicBezTo>
                  <a:cubicBezTo>
                    <a:pt x="244" y="34"/>
                    <a:pt x="250" y="41"/>
                    <a:pt x="259" y="41"/>
                  </a:cubicBezTo>
                  <a:cubicBezTo>
                    <a:pt x="268" y="41"/>
                    <a:pt x="274" y="34"/>
                    <a:pt x="275" y="26"/>
                  </a:cubicBezTo>
                  <a:cubicBezTo>
                    <a:pt x="275" y="17"/>
                    <a:pt x="268" y="11"/>
                    <a:pt x="260" y="11"/>
                  </a:cubicBezTo>
                  <a:close/>
                  <a:moveTo>
                    <a:pt x="1330" y="221"/>
                  </a:moveTo>
                  <a:cubicBezTo>
                    <a:pt x="1321" y="221"/>
                    <a:pt x="1313" y="222"/>
                    <a:pt x="1305" y="221"/>
                  </a:cubicBezTo>
                  <a:cubicBezTo>
                    <a:pt x="1304" y="221"/>
                    <a:pt x="1303" y="219"/>
                    <a:pt x="1302" y="217"/>
                  </a:cubicBezTo>
                  <a:cubicBezTo>
                    <a:pt x="1296" y="201"/>
                    <a:pt x="1290" y="185"/>
                    <a:pt x="1284" y="169"/>
                  </a:cubicBezTo>
                  <a:cubicBezTo>
                    <a:pt x="1283" y="166"/>
                    <a:pt x="1281" y="165"/>
                    <a:pt x="1278" y="165"/>
                  </a:cubicBezTo>
                  <a:cubicBezTo>
                    <a:pt x="1252" y="165"/>
                    <a:pt x="1227" y="165"/>
                    <a:pt x="1201" y="165"/>
                  </a:cubicBezTo>
                  <a:cubicBezTo>
                    <a:pt x="1198" y="165"/>
                    <a:pt x="1196" y="166"/>
                    <a:pt x="1195" y="169"/>
                  </a:cubicBezTo>
                  <a:cubicBezTo>
                    <a:pt x="1190" y="185"/>
                    <a:pt x="1184" y="201"/>
                    <a:pt x="1178" y="217"/>
                  </a:cubicBezTo>
                  <a:cubicBezTo>
                    <a:pt x="1177" y="220"/>
                    <a:pt x="1176" y="222"/>
                    <a:pt x="1173" y="221"/>
                  </a:cubicBezTo>
                  <a:cubicBezTo>
                    <a:pt x="1165" y="221"/>
                    <a:pt x="1158" y="221"/>
                    <a:pt x="1151" y="221"/>
                  </a:cubicBezTo>
                  <a:cubicBezTo>
                    <a:pt x="1151" y="219"/>
                    <a:pt x="1152" y="218"/>
                    <a:pt x="1152" y="216"/>
                  </a:cubicBezTo>
                  <a:cubicBezTo>
                    <a:pt x="1177" y="152"/>
                    <a:pt x="1201" y="88"/>
                    <a:pt x="1226" y="24"/>
                  </a:cubicBezTo>
                  <a:cubicBezTo>
                    <a:pt x="1227" y="21"/>
                    <a:pt x="1228" y="19"/>
                    <a:pt x="1232" y="19"/>
                  </a:cubicBezTo>
                  <a:cubicBezTo>
                    <a:pt x="1237" y="20"/>
                    <a:pt x="1243" y="20"/>
                    <a:pt x="1249" y="19"/>
                  </a:cubicBezTo>
                  <a:cubicBezTo>
                    <a:pt x="1251" y="19"/>
                    <a:pt x="1253" y="20"/>
                    <a:pt x="1254" y="23"/>
                  </a:cubicBezTo>
                  <a:cubicBezTo>
                    <a:pt x="1279" y="88"/>
                    <a:pt x="1304" y="153"/>
                    <a:pt x="1329" y="218"/>
                  </a:cubicBezTo>
                  <a:cubicBezTo>
                    <a:pt x="1329" y="219"/>
                    <a:pt x="1329" y="220"/>
                    <a:pt x="1330" y="221"/>
                  </a:cubicBezTo>
                  <a:close/>
                  <a:moveTo>
                    <a:pt x="1274" y="143"/>
                  </a:moveTo>
                  <a:cubicBezTo>
                    <a:pt x="1262" y="111"/>
                    <a:pt x="1251" y="79"/>
                    <a:pt x="1239" y="48"/>
                  </a:cubicBezTo>
                  <a:cubicBezTo>
                    <a:pt x="1228" y="79"/>
                    <a:pt x="1217" y="111"/>
                    <a:pt x="1205" y="143"/>
                  </a:cubicBezTo>
                  <a:cubicBezTo>
                    <a:pt x="1228" y="143"/>
                    <a:pt x="1251" y="143"/>
                    <a:pt x="1274" y="143"/>
                  </a:cubicBezTo>
                  <a:close/>
                  <a:moveTo>
                    <a:pt x="1830" y="190"/>
                  </a:moveTo>
                  <a:cubicBezTo>
                    <a:pt x="1830" y="196"/>
                    <a:pt x="1830" y="203"/>
                    <a:pt x="1830" y="209"/>
                  </a:cubicBezTo>
                  <a:cubicBezTo>
                    <a:pt x="1829" y="211"/>
                    <a:pt x="1828" y="212"/>
                    <a:pt x="1826" y="213"/>
                  </a:cubicBezTo>
                  <a:cubicBezTo>
                    <a:pt x="1810" y="223"/>
                    <a:pt x="1793" y="226"/>
                    <a:pt x="1774" y="225"/>
                  </a:cubicBezTo>
                  <a:cubicBezTo>
                    <a:pt x="1739" y="223"/>
                    <a:pt x="1718" y="199"/>
                    <a:pt x="1715" y="164"/>
                  </a:cubicBezTo>
                  <a:cubicBezTo>
                    <a:pt x="1713" y="144"/>
                    <a:pt x="1715" y="124"/>
                    <a:pt x="1725" y="106"/>
                  </a:cubicBezTo>
                  <a:cubicBezTo>
                    <a:pt x="1740" y="79"/>
                    <a:pt x="1771" y="67"/>
                    <a:pt x="1801" y="77"/>
                  </a:cubicBezTo>
                  <a:cubicBezTo>
                    <a:pt x="1824" y="84"/>
                    <a:pt x="1834" y="102"/>
                    <a:pt x="1838" y="124"/>
                  </a:cubicBezTo>
                  <a:cubicBezTo>
                    <a:pt x="1840" y="134"/>
                    <a:pt x="1840" y="144"/>
                    <a:pt x="1840" y="155"/>
                  </a:cubicBezTo>
                  <a:cubicBezTo>
                    <a:pt x="1806" y="155"/>
                    <a:pt x="1772" y="155"/>
                    <a:pt x="1739" y="155"/>
                  </a:cubicBezTo>
                  <a:cubicBezTo>
                    <a:pt x="1738" y="183"/>
                    <a:pt x="1754" y="208"/>
                    <a:pt x="1790" y="205"/>
                  </a:cubicBezTo>
                  <a:cubicBezTo>
                    <a:pt x="1797" y="204"/>
                    <a:pt x="1804" y="202"/>
                    <a:pt x="1811" y="200"/>
                  </a:cubicBezTo>
                  <a:cubicBezTo>
                    <a:pt x="1817" y="198"/>
                    <a:pt x="1823" y="194"/>
                    <a:pt x="1830" y="190"/>
                  </a:cubicBezTo>
                  <a:close/>
                  <a:moveTo>
                    <a:pt x="1739" y="135"/>
                  </a:moveTo>
                  <a:cubicBezTo>
                    <a:pt x="1764" y="135"/>
                    <a:pt x="1790" y="135"/>
                    <a:pt x="1816" y="135"/>
                  </a:cubicBezTo>
                  <a:cubicBezTo>
                    <a:pt x="1816" y="132"/>
                    <a:pt x="1816" y="129"/>
                    <a:pt x="1815" y="127"/>
                  </a:cubicBezTo>
                  <a:cubicBezTo>
                    <a:pt x="1814" y="111"/>
                    <a:pt x="1804" y="98"/>
                    <a:pt x="1791" y="95"/>
                  </a:cubicBezTo>
                  <a:cubicBezTo>
                    <a:pt x="1766" y="88"/>
                    <a:pt x="1739" y="109"/>
                    <a:pt x="1739" y="135"/>
                  </a:cubicBezTo>
                  <a:close/>
                  <a:moveTo>
                    <a:pt x="653" y="147"/>
                  </a:moveTo>
                  <a:cubicBezTo>
                    <a:pt x="653" y="167"/>
                    <a:pt x="649" y="185"/>
                    <a:pt x="637" y="200"/>
                  </a:cubicBezTo>
                  <a:cubicBezTo>
                    <a:pt x="621" y="220"/>
                    <a:pt x="600" y="226"/>
                    <a:pt x="576" y="225"/>
                  </a:cubicBezTo>
                  <a:cubicBezTo>
                    <a:pt x="537" y="223"/>
                    <a:pt x="513" y="193"/>
                    <a:pt x="511" y="158"/>
                  </a:cubicBezTo>
                  <a:cubicBezTo>
                    <a:pt x="511" y="145"/>
                    <a:pt x="512" y="132"/>
                    <a:pt x="516" y="119"/>
                  </a:cubicBezTo>
                  <a:cubicBezTo>
                    <a:pt x="525" y="91"/>
                    <a:pt x="549" y="75"/>
                    <a:pt x="580" y="74"/>
                  </a:cubicBezTo>
                  <a:cubicBezTo>
                    <a:pt x="598" y="73"/>
                    <a:pt x="615" y="76"/>
                    <a:pt x="629" y="88"/>
                  </a:cubicBezTo>
                  <a:cubicBezTo>
                    <a:pt x="644" y="101"/>
                    <a:pt x="651" y="118"/>
                    <a:pt x="653" y="138"/>
                  </a:cubicBezTo>
                  <a:cubicBezTo>
                    <a:pt x="653" y="141"/>
                    <a:pt x="653" y="145"/>
                    <a:pt x="653" y="147"/>
                  </a:cubicBezTo>
                  <a:close/>
                  <a:moveTo>
                    <a:pt x="630" y="151"/>
                  </a:moveTo>
                  <a:cubicBezTo>
                    <a:pt x="629" y="144"/>
                    <a:pt x="629" y="138"/>
                    <a:pt x="628" y="132"/>
                  </a:cubicBezTo>
                  <a:cubicBezTo>
                    <a:pt x="624" y="110"/>
                    <a:pt x="609" y="95"/>
                    <a:pt x="589" y="94"/>
                  </a:cubicBezTo>
                  <a:cubicBezTo>
                    <a:pt x="563" y="92"/>
                    <a:pt x="546" y="103"/>
                    <a:pt x="539" y="126"/>
                  </a:cubicBezTo>
                  <a:cubicBezTo>
                    <a:pt x="535" y="137"/>
                    <a:pt x="534" y="149"/>
                    <a:pt x="536" y="162"/>
                  </a:cubicBezTo>
                  <a:cubicBezTo>
                    <a:pt x="539" y="186"/>
                    <a:pt x="554" y="202"/>
                    <a:pt x="578" y="205"/>
                  </a:cubicBezTo>
                  <a:cubicBezTo>
                    <a:pt x="602" y="207"/>
                    <a:pt x="620" y="196"/>
                    <a:pt x="626" y="173"/>
                  </a:cubicBezTo>
                  <a:cubicBezTo>
                    <a:pt x="628" y="166"/>
                    <a:pt x="629" y="158"/>
                    <a:pt x="630" y="151"/>
                  </a:cubicBezTo>
                  <a:close/>
                  <a:moveTo>
                    <a:pt x="917" y="146"/>
                  </a:moveTo>
                  <a:cubicBezTo>
                    <a:pt x="917" y="161"/>
                    <a:pt x="915" y="176"/>
                    <a:pt x="908" y="189"/>
                  </a:cubicBezTo>
                  <a:cubicBezTo>
                    <a:pt x="894" y="215"/>
                    <a:pt x="871" y="226"/>
                    <a:pt x="842" y="225"/>
                  </a:cubicBezTo>
                  <a:cubicBezTo>
                    <a:pt x="809" y="224"/>
                    <a:pt x="784" y="205"/>
                    <a:pt x="777" y="173"/>
                  </a:cubicBezTo>
                  <a:cubicBezTo>
                    <a:pt x="773" y="155"/>
                    <a:pt x="773" y="136"/>
                    <a:pt x="780" y="118"/>
                  </a:cubicBezTo>
                  <a:cubicBezTo>
                    <a:pt x="786" y="100"/>
                    <a:pt x="798" y="87"/>
                    <a:pt x="816" y="79"/>
                  </a:cubicBezTo>
                  <a:cubicBezTo>
                    <a:pt x="830" y="74"/>
                    <a:pt x="844" y="73"/>
                    <a:pt x="858" y="74"/>
                  </a:cubicBezTo>
                  <a:cubicBezTo>
                    <a:pt x="893" y="78"/>
                    <a:pt x="912" y="103"/>
                    <a:pt x="916" y="135"/>
                  </a:cubicBezTo>
                  <a:cubicBezTo>
                    <a:pt x="916" y="139"/>
                    <a:pt x="916" y="142"/>
                    <a:pt x="917" y="146"/>
                  </a:cubicBezTo>
                  <a:close/>
                  <a:moveTo>
                    <a:pt x="890" y="126"/>
                  </a:moveTo>
                  <a:cubicBezTo>
                    <a:pt x="885" y="110"/>
                    <a:pt x="875" y="98"/>
                    <a:pt x="858" y="95"/>
                  </a:cubicBezTo>
                  <a:cubicBezTo>
                    <a:pt x="839" y="91"/>
                    <a:pt x="822" y="94"/>
                    <a:pt x="810" y="110"/>
                  </a:cubicBezTo>
                  <a:cubicBezTo>
                    <a:pt x="801" y="122"/>
                    <a:pt x="798" y="135"/>
                    <a:pt x="799" y="150"/>
                  </a:cubicBezTo>
                  <a:cubicBezTo>
                    <a:pt x="799" y="153"/>
                    <a:pt x="799" y="156"/>
                    <a:pt x="799" y="158"/>
                  </a:cubicBezTo>
                  <a:cubicBezTo>
                    <a:pt x="800" y="185"/>
                    <a:pt x="816" y="202"/>
                    <a:pt x="842" y="205"/>
                  </a:cubicBezTo>
                  <a:cubicBezTo>
                    <a:pt x="865" y="207"/>
                    <a:pt x="883" y="197"/>
                    <a:pt x="889" y="174"/>
                  </a:cubicBezTo>
                  <a:cubicBezTo>
                    <a:pt x="894" y="158"/>
                    <a:pt x="894" y="142"/>
                    <a:pt x="890" y="126"/>
                  </a:cubicBezTo>
                  <a:close/>
                </a:path>
              </a:pathLst>
            </a:custGeom>
            <a:solidFill>
              <a:srgbClr val="0072C6"/>
            </a:solidFill>
            <a:ln>
              <a:noFill/>
            </a:ln>
          </p:spPr>
          <p:txBody>
            <a:bodyPr vert="horz" wrap="square" lIns="91440" tIns="45720" rIns="91440" bIns="45720" numCol="1" anchor="t" anchorCtr="0" compatLnSpc="1">
              <a:prstTxWarp prst="textNoShape">
                <a:avLst/>
              </a:prstTxWarp>
            </a:bodyPr>
            <a:lstStyle/>
            <a:p>
              <a:pPr defTabSz="914400">
                <a:defRPr/>
              </a:pPr>
              <a:endParaRPr lang="en-US" kern="0" smtClean="0">
                <a:solidFill>
                  <a:srgbClr val="505050"/>
                </a:solidFill>
              </a:endParaRPr>
            </a:p>
          </p:txBody>
        </p:sp>
      </p:grpSp>
      <p:grpSp>
        <p:nvGrpSpPr>
          <p:cNvPr id="44" name="Group 43"/>
          <p:cNvGrpSpPr/>
          <p:nvPr/>
        </p:nvGrpSpPr>
        <p:grpSpPr>
          <a:xfrm>
            <a:off x="1147291" y="4100540"/>
            <a:ext cx="2444879" cy="1720268"/>
            <a:chOff x="272314" y="1276938"/>
            <a:chExt cx="2444879" cy="1720268"/>
          </a:xfrm>
        </p:grpSpPr>
        <p:grpSp>
          <p:nvGrpSpPr>
            <p:cNvPr id="45" name="Group 44"/>
            <p:cNvGrpSpPr/>
            <p:nvPr/>
          </p:nvGrpSpPr>
          <p:grpSpPr>
            <a:xfrm>
              <a:off x="272314" y="1276938"/>
              <a:ext cx="2444879" cy="1720268"/>
              <a:chOff x="218065" y="2298702"/>
              <a:chExt cx="2444879" cy="1720268"/>
            </a:xfrm>
          </p:grpSpPr>
          <p:sp>
            <p:nvSpPr>
              <p:cNvPr id="47" name="Rectangle 46"/>
              <p:cNvSpPr/>
              <p:nvPr/>
            </p:nvSpPr>
            <p:spPr bwMode="auto">
              <a:xfrm>
                <a:off x="218065" y="2298702"/>
                <a:ext cx="2444879" cy="1720268"/>
              </a:xfrm>
              <a:prstGeom prst="rect">
                <a:avLst/>
              </a:prstGeom>
              <a:solidFill>
                <a:schemeClr val="tx1"/>
              </a:solidFill>
              <a:ln w="19050" cap="flat" cmpd="sng" algn="ctr">
                <a:solidFill>
                  <a:srgbClr val="008272"/>
                </a:solidFill>
                <a:prstDash val="dash"/>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nvGrpSpPr>
              <p:cNvPr id="48" name="Group 47"/>
              <p:cNvGrpSpPr/>
              <p:nvPr/>
            </p:nvGrpSpPr>
            <p:grpSpPr>
              <a:xfrm>
                <a:off x="636578" y="2587730"/>
                <a:ext cx="1698924" cy="1182240"/>
                <a:chOff x="934114" y="2805236"/>
                <a:chExt cx="1698924" cy="1182240"/>
              </a:xfrm>
            </p:grpSpPr>
            <p:sp>
              <p:nvSpPr>
                <p:cNvPr id="49" name="Rectangle 48"/>
                <p:cNvSpPr/>
                <p:nvPr/>
              </p:nvSpPr>
              <p:spPr>
                <a:xfrm>
                  <a:off x="934114" y="3793577"/>
                  <a:ext cx="1698924" cy="193899"/>
                </a:xfrm>
                <a:prstGeom prst="rect">
                  <a:avLst/>
                </a:prstGeom>
                <a:ln>
                  <a:noFill/>
                </a:ln>
              </p:spPr>
              <p:txBody>
                <a:bodyPr wrap="square" lIns="0" tIns="0" rIns="0" bIns="0" anchor="ctr">
                  <a:spAutoFit/>
                </a:bodyPr>
                <a:lstStyle/>
                <a:p>
                  <a:pPr algn="ctr" defTabSz="914099" fontAlgn="base">
                    <a:lnSpc>
                      <a:spcPct val="90000"/>
                    </a:lnSpc>
                    <a:spcBef>
                      <a:spcPct val="0"/>
                    </a:spcBef>
                    <a:spcAft>
                      <a:spcPct val="0"/>
                    </a:spcAft>
                    <a:buSzPct val="80000"/>
                    <a:defRPr/>
                  </a:pPr>
                  <a:r>
                    <a:rPr lang="en-US" sz="1400" kern="0" spc="-50" dirty="0" smtClean="0">
                      <a:solidFill>
                        <a:srgbClr val="00188F"/>
                      </a:solidFill>
                    </a:rPr>
                    <a:t>Active Directory</a:t>
                  </a:r>
                </a:p>
              </p:txBody>
            </p:sp>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474" y="2805236"/>
                  <a:ext cx="1043885" cy="690730"/>
                </a:xfrm>
                <a:prstGeom prst="rect">
                  <a:avLst/>
                </a:prstGeom>
              </p:spPr>
            </p:pic>
          </p:grpSp>
        </p:grpSp>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311" y="2256696"/>
              <a:ext cx="1701437" cy="399929"/>
            </a:xfrm>
            <a:prstGeom prst="rect">
              <a:avLst/>
            </a:prstGeom>
          </p:spPr>
        </p:pic>
      </p:grpSp>
    </p:spTree>
    <p:extLst>
      <p:ext uri="{BB962C8B-B14F-4D97-AF65-F5344CB8AC3E}">
        <p14:creationId xmlns:p14="http://schemas.microsoft.com/office/powerpoint/2010/main" val="14169122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p:cTn id="19" dur="250" fill="hold"/>
                                        <p:tgtEl>
                                          <p:spTgt spid="44"/>
                                        </p:tgtEl>
                                        <p:attrNameLst>
                                          <p:attrName>ppt_w</p:attrName>
                                        </p:attrNameLst>
                                      </p:cBhvr>
                                      <p:tavLst>
                                        <p:tav tm="0">
                                          <p:val>
                                            <p:fltVal val="0"/>
                                          </p:val>
                                        </p:tav>
                                        <p:tav tm="100000">
                                          <p:val>
                                            <p:strVal val="#ppt_w"/>
                                          </p:val>
                                        </p:tav>
                                      </p:tavLst>
                                    </p:anim>
                                    <p:anim calcmode="lin" valueType="num">
                                      <p:cBhvr>
                                        <p:cTn id="20" dur="250" fill="hold"/>
                                        <p:tgtEl>
                                          <p:spTgt spid="44"/>
                                        </p:tgtEl>
                                        <p:attrNameLst>
                                          <p:attrName>ppt_h</p:attrName>
                                        </p:attrNameLst>
                                      </p:cBhvr>
                                      <p:tavLst>
                                        <p:tav tm="0">
                                          <p:val>
                                            <p:fltVal val="0"/>
                                          </p:val>
                                        </p:tav>
                                        <p:tav tm="100000">
                                          <p:val>
                                            <p:strVal val="#ppt_h"/>
                                          </p:val>
                                        </p:tav>
                                      </p:tavLst>
                                    </p:anim>
                                    <p:animEffect transition="in" filter="fade">
                                      <p:cBhvr>
                                        <p:cTn id="21" dur="250"/>
                                        <p:tgtEl>
                                          <p:spTgt spid="44"/>
                                        </p:tgtEl>
                                      </p:cBhvr>
                                    </p:animEffect>
                                  </p:childTnLst>
                                </p:cTn>
                              </p:par>
                              <p:par>
                                <p:cTn id="22" presetID="6" presetClass="emph" presetSubtype="0" decel="100000" fill="hold" nodeType="withEffect">
                                  <p:stCondLst>
                                    <p:cond delay="200"/>
                                  </p:stCondLst>
                                  <p:childTnLst>
                                    <p:animScale>
                                      <p:cBhvr>
                                        <p:cTn id="23" dur="250" fill="hold"/>
                                        <p:tgtEl>
                                          <p:spTgt spid="44"/>
                                        </p:tgtEl>
                                      </p:cBhvr>
                                      <p:by x="110000" y="110000"/>
                                    </p:animScale>
                                  </p:childTnLst>
                                </p:cTn>
                              </p:par>
                              <p:par>
                                <p:cTn id="24" presetID="6" presetClass="emph" presetSubtype="0" decel="100000" fill="hold" nodeType="withEffect">
                                  <p:stCondLst>
                                    <p:cond delay="300"/>
                                  </p:stCondLst>
                                  <p:childTnLst>
                                    <p:animScale>
                                      <p:cBhvr>
                                        <p:cTn id="25" dur="250" fill="hold"/>
                                        <p:tgtEl>
                                          <p:spTgt spid="44"/>
                                        </p:tgtEl>
                                      </p:cBhvr>
                                      <p:by x="91000" y="91000"/>
                                    </p:animScale>
                                  </p:childTnLst>
                                </p:cTn>
                              </p:par>
                            </p:childTnLst>
                          </p:cTn>
                        </p:par>
                        <p:par>
                          <p:cTn id="26" fill="hold">
                            <p:stCondLst>
                              <p:cond delay="1550"/>
                            </p:stCondLst>
                            <p:childTnLst>
                              <p:par>
                                <p:cTn id="27" presetID="53" presetClass="entr" presetSubtype="16"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250" fill="hold"/>
                                        <p:tgtEl>
                                          <p:spTgt spid="38"/>
                                        </p:tgtEl>
                                        <p:attrNameLst>
                                          <p:attrName>ppt_w</p:attrName>
                                        </p:attrNameLst>
                                      </p:cBhvr>
                                      <p:tavLst>
                                        <p:tav tm="0">
                                          <p:val>
                                            <p:fltVal val="0"/>
                                          </p:val>
                                        </p:tav>
                                        <p:tav tm="100000">
                                          <p:val>
                                            <p:strVal val="#ppt_w"/>
                                          </p:val>
                                        </p:tav>
                                      </p:tavLst>
                                    </p:anim>
                                    <p:anim calcmode="lin" valueType="num">
                                      <p:cBhvr>
                                        <p:cTn id="30" dur="250" fill="hold"/>
                                        <p:tgtEl>
                                          <p:spTgt spid="38"/>
                                        </p:tgtEl>
                                        <p:attrNameLst>
                                          <p:attrName>ppt_h</p:attrName>
                                        </p:attrNameLst>
                                      </p:cBhvr>
                                      <p:tavLst>
                                        <p:tav tm="0">
                                          <p:val>
                                            <p:fltVal val="0"/>
                                          </p:val>
                                        </p:tav>
                                        <p:tav tm="100000">
                                          <p:val>
                                            <p:strVal val="#ppt_h"/>
                                          </p:val>
                                        </p:tav>
                                      </p:tavLst>
                                    </p:anim>
                                    <p:animEffect transition="in" filter="fade">
                                      <p:cBhvr>
                                        <p:cTn id="31" dur="250"/>
                                        <p:tgtEl>
                                          <p:spTgt spid="38"/>
                                        </p:tgtEl>
                                      </p:cBhvr>
                                    </p:animEffect>
                                  </p:childTnLst>
                                </p:cTn>
                              </p:par>
                              <p:par>
                                <p:cTn id="32" presetID="6" presetClass="emph" presetSubtype="0" decel="100000" fill="hold" nodeType="withEffect">
                                  <p:stCondLst>
                                    <p:cond delay="200"/>
                                  </p:stCondLst>
                                  <p:childTnLst>
                                    <p:animScale>
                                      <p:cBhvr>
                                        <p:cTn id="33" dur="250" fill="hold"/>
                                        <p:tgtEl>
                                          <p:spTgt spid="38"/>
                                        </p:tgtEl>
                                      </p:cBhvr>
                                      <p:by x="110000" y="110000"/>
                                    </p:animScale>
                                  </p:childTnLst>
                                </p:cTn>
                              </p:par>
                              <p:par>
                                <p:cTn id="34" presetID="6" presetClass="emph" presetSubtype="0" decel="100000" fill="hold" nodeType="withEffect">
                                  <p:stCondLst>
                                    <p:cond delay="300"/>
                                  </p:stCondLst>
                                  <p:childTnLst>
                                    <p:animScale>
                                      <p:cBhvr>
                                        <p:cTn id="35" dur="250" fill="hold"/>
                                        <p:tgtEl>
                                          <p:spTgt spid="38"/>
                                        </p:tgtEl>
                                      </p:cBhvr>
                                      <p:by x="91000" y="91000"/>
                                    </p:animScale>
                                  </p:childTnLst>
                                </p:cTn>
                              </p:par>
                            </p:childTnLst>
                          </p:cTn>
                        </p:par>
                        <p:par>
                          <p:cTn id="36" fill="hold">
                            <p:stCondLst>
                              <p:cond delay="2100"/>
                            </p:stCondLst>
                            <p:childTnLst>
                              <p:par>
                                <p:cTn id="37" presetID="22" presetClass="entr" presetSubtype="8"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wipe(left)">
                                      <p:cBhvr>
                                        <p:cTn id="39" dur="500"/>
                                        <p:tgtEl>
                                          <p:spTgt spid="34"/>
                                        </p:tgtEl>
                                      </p:cBhvr>
                                    </p:animEffect>
                                  </p:childTnLst>
                                </p:cTn>
                              </p:par>
                              <p:par>
                                <p:cTn id="40" presetID="10" presetClass="entr" presetSubtype="0" fill="hold" nodeType="withEffect">
                                  <p:stCondLst>
                                    <p:cond delay="100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8" presetClass="emph" presetSubtype="0" fill="hold" nodeType="withEffect">
                                  <p:stCondLst>
                                    <p:cond delay="1000"/>
                                  </p:stCondLst>
                                  <p:childTnLst>
                                    <p:animRot by="21600000">
                                      <p:cBhvr>
                                        <p:cTn id="44" dur="1500" fill="hold"/>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2"/>
          <p:cNvSpPr txBox="1">
            <a:spLocks/>
          </p:cNvSpPr>
          <p:nvPr/>
        </p:nvSpPr>
        <p:spPr>
          <a:xfrm>
            <a:off x="275172" y="1221341"/>
            <a:ext cx="5485866" cy="932508"/>
          </a:xfrm>
          <a:prstGeom prst="rect">
            <a:avLst/>
          </a:prstGeom>
          <a:solidFill>
            <a:schemeClr val="accent5"/>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Data</a:t>
            </a:r>
            <a:endParaRPr lang="en-US" sz="5400" dirty="0">
              <a:gradFill>
                <a:gsLst>
                  <a:gs pos="1250">
                    <a:srgbClr val="FFFFFF"/>
                  </a:gs>
                  <a:gs pos="100000">
                    <a:srgbClr val="FFFFFF"/>
                  </a:gs>
                </a:gsLst>
                <a:lin ang="5400000" scaled="0"/>
              </a:gradFill>
            </a:endParaRPr>
          </a:p>
        </p:txBody>
      </p:sp>
      <p:sp>
        <p:nvSpPr>
          <p:cNvPr id="9" name="Title 8"/>
          <p:cNvSpPr>
            <a:spLocks noGrp="1"/>
          </p:cNvSpPr>
          <p:nvPr>
            <p:ph type="title"/>
          </p:nvPr>
        </p:nvSpPr>
        <p:spPr/>
        <p:txBody>
          <a:bodyPr/>
          <a:lstStyle/>
          <a:p>
            <a:r>
              <a:rPr lang="en-US" dirty="0">
                <a:ea typeface="メイリオ" pitchFamily="50" charset="-128"/>
                <a:cs typeface="Segoe UI Light" panose="020B0502040204020203" pitchFamily="34" charset="0"/>
              </a:rPr>
              <a:t>Hybrid</a:t>
            </a:r>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0" y="1211261"/>
            <a:ext cx="274638" cy="548640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3" name="Group 32"/>
          <p:cNvGrpSpPr/>
          <p:nvPr/>
        </p:nvGrpSpPr>
        <p:grpSpPr>
          <a:xfrm>
            <a:off x="2600625" y="3151048"/>
            <a:ext cx="2058670" cy="2880625"/>
            <a:chOff x="1124586" y="2700717"/>
            <a:chExt cx="2442528" cy="3417746"/>
          </a:xfrm>
        </p:grpSpPr>
        <p:grpSp>
          <p:nvGrpSpPr>
            <p:cNvPr id="21" name="Group 20"/>
            <p:cNvGrpSpPr/>
            <p:nvPr/>
          </p:nvGrpSpPr>
          <p:grpSpPr>
            <a:xfrm>
              <a:off x="1124586" y="2700717"/>
              <a:ext cx="2442528" cy="2615820"/>
              <a:chOff x="1441450" y="3040063"/>
              <a:chExt cx="2125663" cy="2276474"/>
            </a:xfrm>
            <a:solidFill>
              <a:schemeClr val="tx2"/>
            </a:solidFill>
          </p:grpSpPr>
          <p:sp>
            <p:nvSpPr>
              <p:cNvPr id="11" name="Freeform 5"/>
              <p:cNvSpPr>
                <a:spLocks noEditPoints="1"/>
              </p:cNvSpPr>
              <p:nvPr/>
            </p:nvSpPr>
            <p:spPr bwMode="auto">
              <a:xfrm>
                <a:off x="1441450" y="3632200"/>
                <a:ext cx="2125663" cy="784225"/>
              </a:xfrm>
              <a:custGeom>
                <a:avLst/>
                <a:gdLst>
                  <a:gd name="T0" fmla="*/ 1573 w 1674"/>
                  <a:gd name="T1" fmla="*/ 618 h 618"/>
                  <a:gd name="T2" fmla="*/ 1653 w 1674"/>
                  <a:gd name="T3" fmla="*/ 618 h 618"/>
                  <a:gd name="T4" fmla="*/ 1674 w 1674"/>
                  <a:gd name="T5" fmla="*/ 596 h 618"/>
                  <a:gd name="T6" fmla="*/ 1674 w 1674"/>
                  <a:gd name="T7" fmla="*/ 21 h 618"/>
                  <a:gd name="T8" fmla="*/ 1653 w 1674"/>
                  <a:gd name="T9" fmla="*/ 0 h 618"/>
                  <a:gd name="T10" fmla="*/ 22 w 1674"/>
                  <a:gd name="T11" fmla="*/ 0 h 618"/>
                  <a:gd name="T12" fmla="*/ 0 w 1674"/>
                  <a:gd name="T13" fmla="*/ 21 h 618"/>
                  <a:gd name="T14" fmla="*/ 0 w 1674"/>
                  <a:gd name="T15" fmla="*/ 596 h 618"/>
                  <a:gd name="T16" fmla="*/ 22 w 1674"/>
                  <a:gd name="T17" fmla="*/ 618 h 618"/>
                  <a:gd name="T18" fmla="*/ 268 w 1674"/>
                  <a:gd name="T19" fmla="*/ 618 h 618"/>
                  <a:gd name="T20" fmla="*/ 1492 w 1674"/>
                  <a:gd name="T21" fmla="*/ 301 h 618"/>
                  <a:gd name="T22" fmla="*/ 1573 w 1674"/>
                  <a:gd name="T23" fmla="*/ 618 h 618"/>
                  <a:gd name="T24" fmla="*/ 1573 w 1674"/>
                  <a:gd name="T25" fmla="*/ 618 h 618"/>
                  <a:gd name="T26" fmla="*/ 958 w 1674"/>
                  <a:gd name="T27" fmla="*/ 274 h 618"/>
                  <a:gd name="T28" fmla="*/ 717 w 1674"/>
                  <a:gd name="T29" fmla="*/ 274 h 618"/>
                  <a:gd name="T30" fmla="*/ 717 w 1674"/>
                  <a:gd name="T31" fmla="*/ 177 h 618"/>
                  <a:gd name="T32" fmla="*/ 958 w 1674"/>
                  <a:gd name="T33" fmla="*/ 177 h 618"/>
                  <a:gd name="T34" fmla="*/ 958 w 1674"/>
                  <a:gd name="T35" fmla="*/ 274 h 618"/>
                  <a:gd name="T36" fmla="*/ 958 w 1674"/>
                  <a:gd name="T37" fmla="*/ 274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74" h="618">
                    <a:moveTo>
                      <a:pt x="1573" y="618"/>
                    </a:moveTo>
                    <a:cubicBezTo>
                      <a:pt x="1653" y="618"/>
                      <a:pt x="1653" y="618"/>
                      <a:pt x="1653" y="618"/>
                    </a:cubicBezTo>
                    <a:cubicBezTo>
                      <a:pt x="1663" y="618"/>
                      <a:pt x="1674" y="612"/>
                      <a:pt x="1674" y="596"/>
                    </a:cubicBezTo>
                    <a:cubicBezTo>
                      <a:pt x="1674" y="21"/>
                      <a:pt x="1674" y="21"/>
                      <a:pt x="1674" y="21"/>
                    </a:cubicBezTo>
                    <a:cubicBezTo>
                      <a:pt x="1674" y="11"/>
                      <a:pt x="1663" y="0"/>
                      <a:pt x="1653" y="0"/>
                    </a:cubicBezTo>
                    <a:cubicBezTo>
                      <a:pt x="22" y="0"/>
                      <a:pt x="22" y="0"/>
                      <a:pt x="22" y="0"/>
                    </a:cubicBezTo>
                    <a:cubicBezTo>
                      <a:pt x="11" y="0"/>
                      <a:pt x="0" y="11"/>
                      <a:pt x="0" y="21"/>
                    </a:cubicBezTo>
                    <a:cubicBezTo>
                      <a:pt x="0" y="596"/>
                      <a:pt x="0" y="596"/>
                      <a:pt x="0" y="596"/>
                    </a:cubicBezTo>
                    <a:cubicBezTo>
                      <a:pt x="0" y="612"/>
                      <a:pt x="11" y="618"/>
                      <a:pt x="22" y="618"/>
                    </a:cubicBezTo>
                    <a:cubicBezTo>
                      <a:pt x="268" y="618"/>
                      <a:pt x="268" y="618"/>
                      <a:pt x="268" y="618"/>
                    </a:cubicBezTo>
                    <a:cubicBezTo>
                      <a:pt x="1492" y="301"/>
                      <a:pt x="1492" y="301"/>
                      <a:pt x="1492" y="301"/>
                    </a:cubicBezTo>
                    <a:cubicBezTo>
                      <a:pt x="1573" y="618"/>
                      <a:pt x="1573" y="618"/>
                      <a:pt x="1573" y="618"/>
                    </a:cubicBezTo>
                    <a:cubicBezTo>
                      <a:pt x="1573" y="618"/>
                      <a:pt x="1573" y="618"/>
                      <a:pt x="1573" y="618"/>
                    </a:cubicBezTo>
                    <a:close/>
                    <a:moveTo>
                      <a:pt x="958" y="274"/>
                    </a:moveTo>
                    <a:cubicBezTo>
                      <a:pt x="717" y="274"/>
                      <a:pt x="717" y="274"/>
                      <a:pt x="717" y="274"/>
                    </a:cubicBezTo>
                    <a:cubicBezTo>
                      <a:pt x="717" y="177"/>
                      <a:pt x="717" y="177"/>
                      <a:pt x="717" y="177"/>
                    </a:cubicBezTo>
                    <a:cubicBezTo>
                      <a:pt x="958" y="177"/>
                      <a:pt x="958" y="177"/>
                      <a:pt x="958" y="177"/>
                    </a:cubicBezTo>
                    <a:cubicBezTo>
                      <a:pt x="958" y="274"/>
                      <a:pt x="958" y="274"/>
                      <a:pt x="958" y="274"/>
                    </a:cubicBezTo>
                    <a:cubicBezTo>
                      <a:pt x="958" y="274"/>
                      <a:pt x="958" y="274"/>
                      <a:pt x="958" y="2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2" name="Freeform 6"/>
              <p:cNvSpPr>
                <a:spLocks/>
              </p:cNvSpPr>
              <p:nvPr/>
            </p:nvSpPr>
            <p:spPr bwMode="auto">
              <a:xfrm>
                <a:off x="1441450" y="3040063"/>
                <a:ext cx="2125663" cy="479425"/>
              </a:xfrm>
              <a:custGeom>
                <a:avLst/>
                <a:gdLst>
                  <a:gd name="T0" fmla="*/ 16 w 1674"/>
                  <a:gd name="T1" fmla="*/ 378 h 378"/>
                  <a:gd name="T2" fmla="*/ 1658 w 1674"/>
                  <a:gd name="T3" fmla="*/ 378 h 378"/>
                  <a:gd name="T4" fmla="*/ 1674 w 1674"/>
                  <a:gd name="T5" fmla="*/ 362 h 378"/>
                  <a:gd name="T6" fmla="*/ 1674 w 1674"/>
                  <a:gd name="T7" fmla="*/ 308 h 378"/>
                  <a:gd name="T8" fmla="*/ 1663 w 1674"/>
                  <a:gd name="T9" fmla="*/ 281 h 378"/>
                  <a:gd name="T10" fmla="*/ 1289 w 1674"/>
                  <a:gd name="T11" fmla="*/ 10 h 378"/>
                  <a:gd name="T12" fmla="*/ 1262 w 1674"/>
                  <a:gd name="T13" fmla="*/ 0 h 378"/>
                  <a:gd name="T14" fmla="*/ 412 w 1674"/>
                  <a:gd name="T15" fmla="*/ 0 h 378"/>
                  <a:gd name="T16" fmla="*/ 385 w 1674"/>
                  <a:gd name="T17" fmla="*/ 10 h 378"/>
                  <a:gd name="T18" fmla="*/ 11 w 1674"/>
                  <a:gd name="T19" fmla="*/ 281 h 378"/>
                  <a:gd name="T20" fmla="*/ 0 w 1674"/>
                  <a:gd name="T21" fmla="*/ 308 h 378"/>
                  <a:gd name="T22" fmla="*/ 0 w 1674"/>
                  <a:gd name="T23" fmla="*/ 362 h 378"/>
                  <a:gd name="T24" fmla="*/ 16 w 1674"/>
                  <a:gd name="T25" fmla="*/ 378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4" h="378">
                    <a:moveTo>
                      <a:pt x="16" y="378"/>
                    </a:moveTo>
                    <a:cubicBezTo>
                      <a:pt x="1658" y="378"/>
                      <a:pt x="1658" y="378"/>
                      <a:pt x="1658" y="378"/>
                    </a:cubicBezTo>
                    <a:cubicBezTo>
                      <a:pt x="1669" y="378"/>
                      <a:pt x="1674" y="367"/>
                      <a:pt x="1674" y="362"/>
                    </a:cubicBezTo>
                    <a:cubicBezTo>
                      <a:pt x="1674" y="308"/>
                      <a:pt x="1674" y="308"/>
                      <a:pt x="1674" y="308"/>
                    </a:cubicBezTo>
                    <a:cubicBezTo>
                      <a:pt x="1674" y="297"/>
                      <a:pt x="1669" y="286"/>
                      <a:pt x="1663" y="281"/>
                    </a:cubicBezTo>
                    <a:cubicBezTo>
                      <a:pt x="1289" y="10"/>
                      <a:pt x="1289" y="10"/>
                      <a:pt x="1289" y="10"/>
                    </a:cubicBezTo>
                    <a:cubicBezTo>
                      <a:pt x="1284" y="5"/>
                      <a:pt x="1268" y="0"/>
                      <a:pt x="1262" y="0"/>
                    </a:cubicBezTo>
                    <a:cubicBezTo>
                      <a:pt x="412" y="0"/>
                      <a:pt x="412" y="0"/>
                      <a:pt x="412" y="0"/>
                    </a:cubicBezTo>
                    <a:cubicBezTo>
                      <a:pt x="407" y="0"/>
                      <a:pt x="391" y="5"/>
                      <a:pt x="385" y="10"/>
                    </a:cubicBezTo>
                    <a:cubicBezTo>
                      <a:pt x="11" y="281"/>
                      <a:pt x="11" y="281"/>
                      <a:pt x="11" y="281"/>
                    </a:cubicBezTo>
                    <a:cubicBezTo>
                      <a:pt x="6" y="286"/>
                      <a:pt x="0" y="297"/>
                      <a:pt x="0" y="308"/>
                    </a:cubicBezTo>
                    <a:cubicBezTo>
                      <a:pt x="0" y="362"/>
                      <a:pt x="0" y="362"/>
                      <a:pt x="0" y="362"/>
                    </a:cubicBezTo>
                    <a:cubicBezTo>
                      <a:pt x="0" y="367"/>
                      <a:pt x="6" y="378"/>
                      <a:pt x="16" y="3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7"/>
              <p:cNvSpPr>
                <a:spLocks noEditPoints="1"/>
              </p:cNvSpPr>
              <p:nvPr/>
            </p:nvSpPr>
            <p:spPr bwMode="auto">
              <a:xfrm>
                <a:off x="1441450" y="4537075"/>
                <a:ext cx="2125663" cy="779462"/>
              </a:xfrm>
              <a:custGeom>
                <a:avLst/>
                <a:gdLst>
                  <a:gd name="T0" fmla="*/ 22 w 1674"/>
                  <a:gd name="T1" fmla="*/ 0 h 614"/>
                  <a:gd name="T2" fmla="*/ 0 w 1674"/>
                  <a:gd name="T3" fmla="*/ 22 h 614"/>
                  <a:gd name="T4" fmla="*/ 0 w 1674"/>
                  <a:gd name="T5" fmla="*/ 593 h 614"/>
                  <a:gd name="T6" fmla="*/ 22 w 1674"/>
                  <a:gd name="T7" fmla="*/ 614 h 614"/>
                  <a:gd name="T8" fmla="*/ 1653 w 1674"/>
                  <a:gd name="T9" fmla="*/ 614 h 614"/>
                  <a:gd name="T10" fmla="*/ 1674 w 1674"/>
                  <a:gd name="T11" fmla="*/ 593 h 614"/>
                  <a:gd name="T12" fmla="*/ 1674 w 1674"/>
                  <a:gd name="T13" fmla="*/ 22 h 614"/>
                  <a:gd name="T14" fmla="*/ 1653 w 1674"/>
                  <a:gd name="T15" fmla="*/ 0 h 614"/>
                  <a:gd name="T16" fmla="*/ 1594 w 1674"/>
                  <a:gd name="T17" fmla="*/ 0 h 614"/>
                  <a:gd name="T18" fmla="*/ 70 w 1674"/>
                  <a:gd name="T19" fmla="*/ 0 h 614"/>
                  <a:gd name="T20" fmla="*/ 22 w 1674"/>
                  <a:gd name="T21" fmla="*/ 0 h 614"/>
                  <a:gd name="T22" fmla="*/ 22 w 1674"/>
                  <a:gd name="T23" fmla="*/ 0 h 614"/>
                  <a:gd name="T24" fmla="*/ 717 w 1674"/>
                  <a:gd name="T25" fmla="*/ 166 h 614"/>
                  <a:gd name="T26" fmla="*/ 958 w 1674"/>
                  <a:gd name="T27" fmla="*/ 166 h 614"/>
                  <a:gd name="T28" fmla="*/ 958 w 1674"/>
                  <a:gd name="T29" fmla="*/ 262 h 614"/>
                  <a:gd name="T30" fmla="*/ 717 w 1674"/>
                  <a:gd name="T31" fmla="*/ 262 h 614"/>
                  <a:gd name="T32" fmla="*/ 717 w 1674"/>
                  <a:gd name="T33" fmla="*/ 166 h 614"/>
                  <a:gd name="T34" fmla="*/ 717 w 1674"/>
                  <a:gd name="T35" fmla="*/ 16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74" h="614">
                    <a:moveTo>
                      <a:pt x="22" y="0"/>
                    </a:moveTo>
                    <a:cubicBezTo>
                      <a:pt x="11" y="0"/>
                      <a:pt x="0" y="11"/>
                      <a:pt x="0" y="22"/>
                    </a:cubicBezTo>
                    <a:cubicBezTo>
                      <a:pt x="0" y="593"/>
                      <a:pt x="0" y="593"/>
                      <a:pt x="0" y="593"/>
                    </a:cubicBezTo>
                    <a:cubicBezTo>
                      <a:pt x="0" y="609"/>
                      <a:pt x="11" y="614"/>
                      <a:pt x="22" y="614"/>
                    </a:cubicBezTo>
                    <a:cubicBezTo>
                      <a:pt x="1653" y="614"/>
                      <a:pt x="1653" y="614"/>
                      <a:pt x="1653" y="614"/>
                    </a:cubicBezTo>
                    <a:cubicBezTo>
                      <a:pt x="1663" y="614"/>
                      <a:pt x="1674" y="609"/>
                      <a:pt x="1674" y="593"/>
                    </a:cubicBezTo>
                    <a:cubicBezTo>
                      <a:pt x="1674" y="22"/>
                      <a:pt x="1674" y="22"/>
                      <a:pt x="1674" y="22"/>
                    </a:cubicBezTo>
                    <a:cubicBezTo>
                      <a:pt x="1674" y="11"/>
                      <a:pt x="1663" y="0"/>
                      <a:pt x="1653" y="0"/>
                    </a:cubicBezTo>
                    <a:cubicBezTo>
                      <a:pt x="1594" y="0"/>
                      <a:pt x="1594" y="0"/>
                      <a:pt x="1594" y="0"/>
                    </a:cubicBezTo>
                    <a:cubicBezTo>
                      <a:pt x="70" y="0"/>
                      <a:pt x="70" y="0"/>
                      <a:pt x="70" y="0"/>
                    </a:cubicBezTo>
                    <a:cubicBezTo>
                      <a:pt x="22" y="0"/>
                      <a:pt x="22" y="0"/>
                      <a:pt x="22" y="0"/>
                    </a:cubicBezTo>
                    <a:cubicBezTo>
                      <a:pt x="22" y="0"/>
                      <a:pt x="22" y="0"/>
                      <a:pt x="22" y="0"/>
                    </a:cubicBezTo>
                    <a:close/>
                    <a:moveTo>
                      <a:pt x="717" y="166"/>
                    </a:moveTo>
                    <a:cubicBezTo>
                      <a:pt x="958" y="166"/>
                      <a:pt x="958" y="166"/>
                      <a:pt x="958" y="166"/>
                    </a:cubicBezTo>
                    <a:cubicBezTo>
                      <a:pt x="958" y="262"/>
                      <a:pt x="958" y="262"/>
                      <a:pt x="958" y="262"/>
                    </a:cubicBezTo>
                    <a:cubicBezTo>
                      <a:pt x="717" y="262"/>
                      <a:pt x="717" y="262"/>
                      <a:pt x="717" y="262"/>
                    </a:cubicBezTo>
                    <a:cubicBezTo>
                      <a:pt x="717" y="166"/>
                      <a:pt x="717" y="166"/>
                      <a:pt x="717" y="166"/>
                    </a:cubicBezTo>
                    <a:cubicBezTo>
                      <a:pt x="717" y="166"/>
                      <a:pt x="717" y="166"/>
                      <a:pt x="717" y="1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1" name="TextBox 30"/>
            <p:cNvSpPr txBox="1"/>
            <p:nvPr/>
          </p:nvSpPr>
          <p:spPr>
            <a:xfrm>
              <a:off x="1148180" y="5307798"/>
              <a:ext cx="2400097" cy="810665"/>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rgbClr val="FFFFFF"/>
                      </a:gs>
                      <a:gs pos="30000">
                        <a:srgbClr val="FFFFFF"/>
                      </a:gs>
                    </a:gsLst>
                    <a:lin ang="5400000" scaled="0"/>
                  </a:gradFill>
                  <a:latin typeface="Segoe UI Light"/>
                </a:rPr>
                <a:t>Azure files</a:t>
              </a:r>
            </a:p>
          </p:txBody>
        </p:sp>
      </p:grpSp>
      <p:grpSp>
        <p:nvGrpSpPr>
          <p:cNvPr id="35" name="Group 34"/>
          <p:cNvGrpSpPr/>
          <p:nvPr/>
        </p:nvGrpSpPr>
        <p:grpSpPr>
          <a:xfrm>
            <a:off x="6610841" y="4157039"/>
            <a:ext cx="2518232" cy="2737566"/>
            <a:chOff x="8201109" y="2655405"/>
            <a:chExt cx="2987780" cy="3248012"/>
          </a:xfrm>
        </p:grpSpPr>
        <p:grpSp>
          <p:nvGrpSpPr>
            <p:cNvPr id="20" name="Group 19"/>
            <p:cNvGrpSpPr/>
            <p:nvPr/>
          </p:nvGrpSpPr>
          <p:grpSpPr>
            <a:xfrm rot="1614264">
              <a:off x="8479250" y="2655405"/>
              <a:ext cx="2382331" cy="2617645"/>
              <a:chOff x="7207251" y="3040063"/>
              <a:chExt cx="2073275" cy="2278062"/>
            </a:xfrm>
            <a:solidFill>
              <a:schemeClr val="accent6"/>
            </a:solidFill>
          </p:grpSpPr>
          <p:sp>
            <p:nvSpPr>
              <p:cNvPr id="16" name="Freeform 11"/>
              <p:cNvSpPr>
                <a:spLocks/>
              </p:cNvSpPr>
              <p:nvPr/>
            </p:nvSpPr>
            <p:spPr bwMode="auto">
              <a:xfrm>
                <a:off x="7797801" y="3040063"/>
                <a:ext cx="1482725" cy="1346200"/>
              </a:xfrm>
              <a:custGeom>
                <a:avLst/>
                <a:gdLst>
                  <a:gd name="T0" fmla="*/ 125 w 934"/>
                  <a:gd name="T1" fmla="*/ 744 h 848"/>
                  <a:gd name="T2" fmla="*/ 494 w 934"/>
                  <a:gd name="T3" fmla="*/ 555 h 848"/>
                  <a:gd name="T4" fmla="*/ 612 w 934"/>
                  <a:gd name="T5" fmla="*/ 848 h 848"/>
                  <a:gd name="T6" fmla="*/ 934 w 934"/>
                  <a:gd name="T7" fmla="*/ 158 h 848"/>
                  <a:gd name="T8" fmla="*/ 189 w 934"/>
                  <a:gd name="T9" fmla="*/ 0 h 848"/>
                  <a:gd name="T10" fmla="*/ 354 w 934"/>
                  <a:gd name="T11" fmla="*/ 272 h 848"/>
                  <a:gd name="T12" fmla="*/ 0 w 934"/>
                  <a:gd name="T13" fmla="*/ 451 h 848"/>
                  <a:gd name="T14" fmla="*/ 125 w 934"/>
                  <a:gd name="T15" fmla="*/ 744 h 848"/>
                  <a:gd name="T16" fmla="*/ 125 w 934"/>
                  <a:gd name="T17" fmla="*/ 744 h 848"/>
                  <a:gd name="T18" fmla="*/ 125 w 934"/>
                  <a:gd name="T19" fmla="*/ 744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4" h="848">
                    <a:moveTo>
                      <a:pt x="125" y="744"/>
                    </a:moveTo>
                    <a:lnTo>
                      <a:pt x="494" y="555"/>
                    </a:lnTo>
                    <a:lnTo>
                      <a:pt x="612" y="848"/>
                    </a:lnTo>
                    <a:lnTo>
                      <a:pt x="934" y="158"/>
                    </a:lnTo>
                    <a:lnTo>
                      <a:pt x="189" y="0"/>
                    </a:lnTo>
                    <a:lnTo>
                      <a:pt x="354" y="272"/>
                    </a:lnTo>
                    <a:lnTo>
                      <a:pt x="0" y="451"/>
                    </a:lnTo>
                    <a:lnTo>
                      <a:pt x="125" y="744"/>
                    </a:lnTo>
                    <a:lnTo>
                      <a:pt x="125" y="744"/>
                    </a:lnTo>
                    <a:lnTo>
                      <a:pt x="125" y="7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2"/>
              <p:cNvSpPr>
                <a:spLocks/>
              </p:cNvSpPr>
              <p:nvPr/>
            </p:nvSpPr>
            <p:spPr bwMode="auto">
              <a:xfrm>
                <a:off x="7207251" y="3976688"/>
                <a:ext cx="1473200" cy="1341437"/>
              </a:xfrm>
              <a:custGeom>
                <a:avLst/>
                <a:gdLst>
                  <a:gd name="T0" fmla="*/ 807 w 928"/>
                  <a:gd name="T1" fmla="*/ 111 h 845"/>
                  <a:gd name="T2" fmla="*/ 439 w 928"/>
                  <a:gd name="T3" fmla="*/ 296 h 845"/>
                  <a:gd name="T4" fmla="*/ 321 w 928"/>
                  <a:gd name="T5" fmla="*/ 0 h 845"/>
                  <a:gd name="T6" fmla="*/ 0 w 928"/>
                  <a:gd name="T7" fmla="*/ 692 h 845"/>
                  <a:gd name="T8" fmla="*/ 746 w 928"/>
                  <a:gd name="T9" fmla="*/ 845 h 845"/>
                  <a:gd name="T10" fmla="*/ 579 w 928"/>
                  <a:gd name="T11" fmla="*/ 575 h 845"/>
                  <a:gd name="T12" fmla="*/ 928 w 928"/>
                  <a:gd name="T13" fmla="*/ 400 h 845"/>
                  <a:gd name="T14" fmla="*/ 807 w 928"/>
                  <a:gd name="T15" fmla="*/ 111 h 845"/>
                  <a:gd name="T16" fmla="*/ 807 w 928"/>
                  <a:gd name="T17" fmla="*/ 111 h 845"/>
                  <a:gd name="T18" fmla="*/ 807 w 928"/>
                  <a:gd name="T19" fmla="*/ 111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28" h="845">
                    <a:moveTo>
                      <a:pt x="807" y="111"/>
                    </a:moveTo>
                    <a:lnTo>
                      <a:pt x="439" y="296"/>
                    </a:lnTo>
                    <a:lnTo>
                      <a:pt x="321" y="0"/>
                    </a:lnTo>
                    <a:lnTo>
                      <a:pt x="0" y="692"/>
                    </a:lnTo>
                    <a:lnTo>
                      <a:pt x="746" y="845"/>
                    </a:lnTo>
                    <a:lnTo>
                      <a:pt x="579" y="575"/>
                    </a:lnTo>
                    <a:lnTo>
                      <a:pt x="928" y="400"/>
                    </a:lnTo>
                    <a:lnTo>
                      <a:pt x="807" y="111"/>
                    </a:lnTo>
                    <a:lnTo>
                      <a:pt x="807" y="111"/>
                    </a:lnTo>
                    <a:lnTo>
                      <a:pt x="807"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p:nvSpPr>
            <p:cNvPr id="32" name="TextBox 31"/>
            <p:cNvSpPr txBox="1"/>
            <p:nvPr/>
          </p:nvSpPr>
          <p:spPr>
            <a:xfrm>
              <a:off x="8201109" y="5092752"/>
              <a:ext cx="2987780" cy="810665"/>
            </a:xfrm>
            <a:prstGeom prst="rect">
              <a:avLst/>
            </a:prstGeom>
            <a:noFill/>
          </p:spPr>
          <p:txBody>
            <a:bodyPr wrap="square" lIns="182880" tIns="146304" rIns="182880" bIns="146304" rtlCol="0">
              <a:spAutoFit/>
            </a:bodyPr>
            <a:lstStyle/>
            <a:p>
              <a:pPr>
                <a:lnSpc>
                  <a:spcPct val="90000"/>
                </a:lnSpc>
                <a:spcAft>
                  <a:spcPts val="600"/>
                </a:spcAft>
              </a:pPr>
              <a:r>
                <a:rPr lang="en-US" sz="2800" dirty="0" smtClean="0">
                  <a:gradFill>
                    <a:gsLst>
                      <a:gs pos="2917">
                        <a:srgbClr val="FFFFFF"/>
                      </a:gs>
                      <a:gs pos="30000">
                        <a:srgbClr val="FFFFFF"/>
                      </a:gs>
                    </a:gsLst>
                    <a:lin ang="5400000" scaled="0"/>
                  </a:gradFill>
                  <a:latin typeface="Segoe UI Light"/>
                </a:rPr>
                <a:t>Import/export</a:t>
              </a:r>
            </a:p>
          </p:txBody>
        </p:sp>
      </p:grpSp>
      <p:grpSp>
        <p:nvGrpSpPr>
          <p:cNvPr id="37" name="Group 36"/>
          <p:cNvGrpSpPr>
            <a:grpSpLocks noChangeAspect="1"/>
          </p:cNvGrpSpPr>
          <p:nvPr/>
        </p:nvGrpSpPr>
        <p:grpSpPr>
          <a:xfrm>
            <a:off x="6326245" y="1492507"/>
            <a:ext cx="3918877" cy="2157984"/>
            <a:chOff x="5073446" y="1791160"/>
            <a:chExt cx="6803922" cy="3746674"/>
          </a:xfrm>
        </p:grpSpPr>
        <p:sp>
          <p:nvSpPr>
            <p:cNvPr id="38" name="Freeform 128"/>
            <p:cNvSpPr>
              <a:spLocks noChangeAspect="1"/>
            </p:cNvSpPr>
            <p:nvPr/>
          </p:nvSpPr>
          <p:spPr bwMode="black">
            <a:xfrm>
              <a:off x="5073446" y="1791160"/>
              <a:ext cx="6803922" cy="374667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CDCDCD"/>
              </a:fgClr>
              <a:bgClr>
                <a:srgbClr val="FFFFFF"/>
              </a:bgClr>
            </a:patt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a:gradFill>
                  <a:gsLst>
                    <a:gs pos="36283">
                      <a:srgbClr val="505050"/>
                    </a:gs>
                    <a:gs pos="28000">
                      <a:srgbClr val="505050"/>
                    </a:gs>
                  </a:gsLst>
                  <a:lin ang="5400000" scaled="0"/>
                </a:gradFill>
              </a:endParaRPr>
            </a:p>
          </p:txBody>
        </p:sp>
        <p:sp>
          <p:nvSpPr>
            <p:cNvPr id="39" name="Freeform 79"/>
            <p:cNvSpPr>
              <a:spLocks noEditPoints="1"/>
            </p:cNvSpPr>
            <p:nvPr/>
          </p:nvSpPr>
          <p:spPr bwMode="black">
            <a:xfrm>
              <a:off x="8260926" y="3050936"/>
              <a:ext cx="1468723"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40" name="Freeform 79"/>
            <p:cNvSpPr>
              <a:spLocks noEditPoints="1"/>
            </p:cNvSpPr>
            <p:nvPr/>
          </p:nvSpPr>
          <p:spPr bwMode="black">
            <a:xfrm>
              <a:off x="9837927" y="3050935"/>
              <a:ext cx="1468722"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sp>
          <p:nvSpPr>
            <p:cNvPr id="41" name="Freeform 79"/>
            <p:cNvSpPr>
              <a:spLocks noEditPoints="1"/>
            </p:cNvSpPr>
            <p:nvPr/>
          </p:nvSpPr>
          <p:spPr bwMode="black">
            <a:xfrm>
              <a:off x="6683925" y="3050936"/>
              <a:ext cx="1468723" cy="1934786"/>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chemeClr val="accent2"/>
            </a:solidFill>
            <a:ln>
              <a:noFill/>
            </a:ln>
          </p:spPr>
          <p:txBody>
            <a:bodyPr vert="horz" wrap="square" lIns="82305" tIns="41153" rIns="82305" bIns="41153" numCol="1" anchor="t" anchorCtr="0" compatLnSpc="1">
              <a:prstTxWarp prst="textNoShape">
                <a:avLst/>
              </a:prstTxWarp>
            </a:bodyPr>
            <a:lstStyle/>
            <a:p>
              <a:pPr defTabSz="932503"/>
              <a:endParaRPr lang="en-US" sz="1600" dirty="0">
                <a:solidFill>
                  <a:srgbClr val="505050"/>
                </a:solidFill>
              </a:endParaRPr>
            </a:p>
          </p:txBody>
        </p:sp>
      </p:grpSp>
      <p:sp>
        <p:nvSpPr>
          <p:cNvPr id="56" name="Freeform 55"/>
          <p:cNvSpPr/>
          <p:nvPr/>
        </p:nvSpPr>
        <p:spPr bwMode="auto">
          <a:xfrm rot="5400000">
            <a:off x="5370546" y="3964214"/>
            <a:ext cx="2527006" cy="141370"/>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ln w="57150">
            <a:prstDash val="dash"/>
            <a:headEnd type="none" w="med" len="med"/>
            <a:tailEnd type="triangle" w="med" len="med"/>
          </a:ln>
        </p:spPr>
        <p:style>
          <a:lnRef idx="1">
            <a:schemeClr val="accent2"/>
          </a:lnRef>
          <a:fillRef idx="0">
            <a:schemeClr val="accent2"/>
          </a:fillRef>
          <a:effectRef idx="0">
            <a:schemeClr val="accent2"/>
          </a:effectRef>
          <a:fontRef idx="minor">
            <a:schemeClr val="tx1"/>
          </a:fontRef>
        </p:style>
        <p:txBody>
          <a:bodyPr rtlCol="0" anchor="ctr"/>
          <a:lstStyle/>
          <a:p>
            <a:pPr algn="ctr" defTabSz="932503">
              <a:defRPr/>
            </a:pPr>
            <a:endParaRPr lang="en-US" kern="0" smtClean="0">
              <a:solidFill>
                <a:srgbClr val="EFEFEF"/>
              </a:solidFill>
            </a:endParaRPr>
          </a:p>
        </p:txBody>
      </p:sp>
      <p:sp>
        <p:nvSpPr>
          <p:cNvPr id="57" name="Freeform 56"/>
          <p:cNvSpPr/>
          <p:nvPr/>
        </p:nvSpPr>
        <p:spPr bwMode="auto">
          <a:xfrm rot="10800000">
            <a:off x="6654835" y="2651180"/>
            <a:ext cx="514954" cy="86640"/>
          </a:xfrm>
          <a:custGeom>
            <a:avLst/>
            <a:gdLst>
              <a:gd name="connsiteX0" fmla="*/ 0 w 2238375"/>
              <a:gd name="connsiteY0" fmla="*/ 0 h 0"/>
              <a:gd name="connsiteX1" fmla="*/ 2238375 w 2238375"/>
              <a:gd name="connsiteY1" fmla="*/ 0 h 0"/>
            </a:gdLst>
            <a:ahLst/>
            <a:cxnLst>
              <a:cxn ang="0">
                <a:pos x="connsiteX0" y="connsiteY0"/>
              </a:cxn>
              <a:cxn ang="0">
                <a:pos x="connsiteX1" y="connsiteY1"/>
              </a:cxn>
            </a:cxnLst>
            <a:rect l="l" t="t" r="r" b="b"/>
            <a:pathLst>
              <a:path w="2238375">
                <a:moveTo>
                  <a:pt x="0" y="0"/>
                </a:moveTo>
                <a:lnTo>
                  <a:pt x="2238375" y="0"/>
                </a:lnTo>
              </a:path>
            </a:pathLst>
          </a:custGeom>
          <a:ln w="57150">
            <a:prstDash val="dash"/>
            <a:headEnd type="triangle" w="med" len="med"/>
            <a:tailEnd type="none" w="med" len="med"/>
          </a:ln>
        </p:spPr>
        <p:style>
          <a:lnRef idx="1">
            <a:schemeClr val="accent2"/>
          </a:lnRef>
          <a:fillRef idx="0">
            <a:schemeClr val="accent2"/>
          </a:fillRef>
          <a:effectRef idx="0">
            <a:schemeClr val="accent2"/>
          </a:effectRef>
          <a:fontRef idx="minor">
            <a:schemeClr val="tx1"/>
          </a:fontRef>
        </p:style>
        <p:txBody>
          <a:bodyPr rtlCol="0" anchor="ctr"/>
          <a:lstStyle/>
          <a:p>
            <a:pPr algn="ctr" defTabSz="932503">
              <a:defRPr/>
            </a:pPr>
            <a:endParaRPr lang="en-US" kern="0" smtClean="0">
              <a:solidFill>
                <a:srgbClr val="EFEFEF"/>
              </a:solidFill>
            </a:endParaRPr>
          </a:p>
        </p:txBody>
      </p:sp>
    </p:spTree>
    <p:extLst>
      <p:ext uri="{BB962C8B-B14F-4D97-AF65-F5344CB8AC3E}">
        <p14:creationId xmlns:p14="http://schemas.microsoft.com/office/powerpoint/2010/main" val="1951261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1000" fill="hold"/>
                                        <p:tgtEl>
                                          <p:spTgt spid="33"/>
                                        </p:tgtEl>
                                        <p:attrNameLst>
                                          <p:attrName>ppt_x</p:attrName>
                                        </p:attrNameLst>
                                      </p:cBhvr>
                                      <p:tavLst>
                                        <p:tav tm="0">
                                          <p:val>
                                            <p:strVal val="#ppt_x"/>
                                          </p:val>
                                        </p:tav>
                                        <p:tav tm="100000">
                                          <p:val>
                                            <p:strVal val="#ppt_x"/>
                                          </p:val>
                                        </p:tav>
                                      </p:tavLst>
                                    </p:anim>
                                    <p:anim calcmode="lin" valueType="num">
                                      <p:cBhvr additive="base">
                                        <p:cTn id="14" dur="10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1000" fill="hold"/>
                                        <p:tgtEl>
                                          <p:spTgt spid="35"/>
                                        </p:tgtEl>
                                        <p:attrNameLst>
                                          <p:attrName>ppt_x</p:attrName>
                                        </p:attrNameLst>
                                      </p:cBhvr>
                                      <p:tavLst>
                                        <p:tav tm="0">
                                          <p:val>
                                            <p:strVal val="#ppt_x"/>
                                          </p:val>
                                        </p:tav>
                                        <p:tav tm="100000">
                                          <p:val>
                                            <p:strVal val="#ppt_x"/>
                                          </p:val>
                                        </p:tav>
                                      </p:tavLst>
                                    </p:anim>
                                    <p:anim calcmode="lin" valueType="num">
                                      <p:cBhvr additive="base">
                                        <p:cTn id="20" dur="1000" fill="hold"/>
                                        <p:tgtEl>
                                          <p:spTgt spid="3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250" fill="hold"/>
                                        <p:tgtEl>
                                          <p:spTgt spid="37"/>
                                        </p:tgtEl>
                                        <p:attrNameLst>
                                          <p:attrName>ppt_w</p:attrName>
                                        </p:attrNameLst>
                                      </p:cBhvr>
                                      <p:tavLst>
                                        <p:tav tm="0">
                                          <p:val>
                                            <p:fltVal val="0"/>
                                          </p:val>
                                        </p:tav>
                                        <p:tav tm="100000">
                                          <p:val>
                                            <p:strVal val="#ppt_w"/>
                                          </p:val>
                                        </p:tav>
                                      </p:tavLst>
                                    </p:anim>
                                    <p:anim calcmode="lin" valueType="num">
                                      <p:cBhvr>
                                        <p:cTn id="25" dur="250" fill="hold"/>
                                        <p:tgtEl>
                                          <p:spTgt spid="37"/>
                                        </p:tgtEl>
                                        <p:attrNameLst>
                                          <p:attrName>ppt_h</p:attrName>
                                        </p:attrNameLst>
                                      </p:cBhvr>
                                      <p:tavLst>
                                        <p:tav tm="0">
                                          <p:val>
                                            <p:fltVal val="0"/>
                                          </p:val>
                                        </p:tav>
                                        <p:tav tm="100000">
                                          <p:val>
                                            <p:strVal val="#ppt_h"/>
                                          </p:val>
                                        </p:tav>
                                      </p:tavLst>
                                    </p:anim>
                                    <p:animEffect transition="in" filter="fade">
                                      <p:cBhvr>
                                        <p:cTn id="26" dur="250"/>
                                        <p:tgtEl>
                                          <p:spTgt spid="37"/>
                                        </p:tgtEl>
                                      </p:cBhvr>
                                    </p:animEffect>
                                  </p:childTnLst>
                                </p:cTn>
                              </p:par>
                              <p:par>
                                <p:cTn id="27" presetID="6" presetClass="emph" presetSubtype="0" decel="100000" fill="hold" nodeType="withEffect">
                                  <p:stCondLst>
                                    <p:cond delay="200"/>
                                  </p:stCondLst>
                                  <p:childTnLst>
                                    <p:animScale>
                                      <p:cBhvr>
                                        <p:cTn id="28" dur="250" fill="hold"/>
                                        <p:tgtEl>
                                          <p:spTgt spid="37"/>
                                        </p:tgtEl>
                                      </p:cBhvr>
                                      <p:by x="110000" y="110000"/>
                                    </p:animScale>
                                  </p:childTnLst>
                                </p:cTn>
                              </p:par>
                              <p:par>
                                <p:cTn id="29" presetID="6" presetClass="emph" presetSubtype="0" decel="100000" fill="hold" nodeType="withEffect">
                                  <p:stCondLst>
                                    <p:cond delay="300"/>
                                  </p:stCondLst>
                                  <p:childTnLst>
                                    <p:animScale>
                                      <p:cBhvr>
                                        <p:cTn id="30" dur="250" fill="hold"/>
                                        <p:tgtEl>
                                          <p:spTgt spid="37"/>
                                        </p:tgtEl>
                                      </p:cBhvr>
                                      <p:by x="91000" y="91000"/>
                                    </p:animScale>
                                  </p:childTnLst>
                                </p:cTn>
                              </p:par>
                            </p:childTnLst>
                          </p:cTn>
                        </p:par>
                        <p:par>
                          <p:cTn id="31" fill="hold">
                            <p:stCondLst>
                              <p:cond delay="1550"/>
                            </p:stCondLst>
                            <p:childTnLst>
                              <p:par>
                                <p:cTn id="32" presetID="22" presetClass="entr" presetSubtype="4" fill="hold" grpId="0"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down)">
                                      <p:cBhvr>
                                        <p:cTn id="34" dur="500"/>
                                        <p:tgtEl>
                                          <p:spTgt spid="56"/>
                                        </p:tgtEl>
                                      </p:cBhvr>
                                    </p:animEffect>
                                  </p:childTnLst>
                                </p:cTn>
                              </p:par>
                            </p:childTnLst>
                          </p:cTn>
                        </p:par>
                        <p:par>
                          <p:cTn id="35" fill="hold">
                            <p:stCondLst>
                              <p:cond delay="2050"/>
                            </p:stCondLst>
                            <p:childTnLst>
                              <p:par>
                                <p:cTn id="36" presetID="22" presetClass="entr" presetSubtype="8"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left)">
                                      <p:cBhvr>
                                        <p:cTn id="3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6" grpId="0" animBg="1"/>
      <p:bldP spid="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nimbo.com/wp-content/uploads/biztalk.pn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20574"/>
          <a:stretch/>
        </p:blipFill>
        <p:spPr bwMode="auto">
          <a:xfrm>
            <a:off x="6675438" y="3615261"/>
            <a:ext cx="4792625" cy="127301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75438" y="2829948"/>
            <a:ext cx="4019048" cy="695238"/>
          </a:xfrm>
          <a:prstGeom prst="rect">
            <a:avLst/>
          </a:prstGeom>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1189" y="355703"/>
            <a:ext cx="2719629" cy="1210235"/>
          </a:xfrm>
          <a:prstGeom prst="rect">
            <a:avLst/>
          </a:prstGeom>
        </p:spPr>
      </p:pic>
      <p:pic>
        <p:nvPicPr>
          <p:cNvPr id="41" name="Picture 2" descr="http://www.the15folder.com/wp-content/uploads/2012/07/0001-SP-2013-Logo.png"/>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6465853" y="1387550"/>
            <a:ext cx="4804551" cy="152681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0" y="0"/>
            <a:ext cx="6675438" cy="699452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12"/>
          <p:cNvSpPr txBox="1">
            <a:spLocks/>
          </p:cNvSpPr>
          <p:nvPr/>
        </p:nvSpPr>
        <p:spPr>
          <a:xfrm>
            <a:off x="275172" y="1221341"/>
            <a:ext cx="5485866" cy="932508"/>
          </a:xfrm>
          <a:prstGeom prst="rect">
            <a:avLst/>
          </a:prstGeom>
          <a:solidFill>
            <a:srgbClr val="008172"/>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5400" dirty="0" smtClean="0">
                <a:gradFill>
                  <a:gsLst>
                    <a:gs pos="1250">
                      <a:srgbClr val="FFFFFF"/>
                    </a:gs>
                    <a:gs pos="100000">
                      <a:srgbClr val="FFFFFF"/>
                    </a:gs>
                  </a:gsLst>
                  <a:lin ang="5400000" scaled="0"/>
                </a:gradFill>
              </a:rPr>
              <a:t>Application</a:t>
            </a:r>
            <a:endParaRPr lang="en-US" sz="5400" dirty="0">
              <a:gradFill>
                <a:gsLst>
                  <a:gs pos="1250">
                    <a:srgbClr val="FFFFFF"/>
                  </a:gs>
                  <a:gs pos="100000">
                    <a:srgbClr val="FFFFFF"/>
                  </a:gs>
                </a:gsLst>
                <a:lin ang="5400000" scaled="0"/>
              </a:gradFill>
            </a:endParaRPr>
          </a:p>
        </p:txBody>
      </p:sp>
      <p:sp>
        <p:nvSpPr>
          <p:cNvPr id="9" name="Title 8"/>
          <p:cNvSpPr>
            <a:spLocks noGrp="1"/>
          </p:cNvSpPr>
          <p:nvPr>
            <p:ph type="title"/>
          </p:nvPr>
        </p:nvSpPr>
        <p:spPr/>
        <p:txBody>
          <a:bodyPr/>
          <a:lstStyle/>
          <a:p>
            <a:r>
              <a:rPr lang="en-US" dirty="0">
                <a:ea typeface="メイリオ" pitchFamily="50" charset="-128"/>
                <a:cs typeface="Segoe UI Light" panose="020B0502040204020203" pitchFamily="34" charset="0"/>
              </a:rPr>
              <a:t>Hybrid</a:t>
            </a:r>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ectangle 18"/>
          <p:cNvSpPr/>
          <p:nvPr/>
        </p:nvSpPr>
        <p:spPr bwMode="auto">
          <a:xfrm>
            <a:off x="0" y="1211261"/>
            <a:ext cx="274638" cy="548640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1" y="5894627"/>
            <a:ext cx="11270404" cy="109989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763771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decel="10000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additive="base">
                                        <p:cTn id="12" dur="1000" fill="hold"/>
                                        <p:tgtEl>
                                          <p:spTgt spid="40"/>
                                        </p:tgtEl>
                                        <p:attrNameLst>
                                          <p:attrName>ppt_x</p:attrName>
                                        </p:attrNameLst>
                                      </p:cBhvr>
                                      <p:tavLst>
                                        <p:tav tm="0">
                                          <p:val>
                                            <p:strVal val="0-#ppt_w/2"/>
                                          </p:val>
                                        </p:tav>
                                        <p:tav tm="100000">
                                          <p:val>
                                            <p:strVal val="#ppt_x"/>
                                          </p:val>
                                        </p:tav>
                                      </p:tavLst>
                                    </p:anim>
                                    <p:anim calcmode="lin" valueType="num">
                                      <p:cBhvr additive="base">
                                        <p:cTn id="13" dur="1000" fill="hold"/>
                                        <p:tgtEl>
                                          <p:spTgt spid="40"/>
                                        </p:tgtEl>
                                        <p:attrNameLst>
                                          <p:attrName>ppt_y</p:attrName>
                                        </p:attrNameLst>
                                      </p:cBhvr>
                                      <p:tavLst>
                                        <p:tav tm="0">
                                          <p:val>
                                            <p:strVal val="#ppt_y"/>
                                          </p:val>
                                        </p:tav>
                                        <p:tav tm="100000">
                                          <p:val>
                                            <p:strVal val="#ppt_y"/>
                                          </p:val>
                                        </p:tav>
                                      </p:tavLst>
                                    </p:anim>
                                  </p:childTnLst>
                                </p:cTn>
                              </p:par>
                              <p:par>
                                <p:cTn id="14" presetID="2" presetClass="entr" presetSubtype="8" decel="100000" fill="hold" nodeType="withEffect">
                                  <p:stCondLst>
                                    <p:cond delay="25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000" fill="hold"/>
                                        <p:tgtEl>
                                          <p:spTgt spid="41"/>
                                        </p:tgtEl>
                                        <p:attrNameLst>
                                          <p:attrName>ppt_x</p:attrName>
                                        </p:attrNameLst>
                                      </p:cBhvr>
                                      <p:tavLst>
                                        <p:tav tm="0">
                                          <p:val>
                                            <p:strVal val="0-#ppt_w/2"/>
                                          </p:val>
                                        </p:tav>
                                        <p:tav tm="100000">
                                          <p:val>
                                            <p:strVal val="#ppt_x"/>
                                          </p:val>
                                        </p:tav>
                                      </p:tavLst>
                                    </p:anim>
                                    <p:anim calcmode="lin" valueType="num">
                                      <p:cBhvr additive="base">
                                        <p:cTn id="17" dur="1000" fill="hold"/>
                                        <p:tgtEl>
                                          <p:spTgt spid="41"/>
                                        </p:tgtEl>
                                        <p:attrNameLst>
                                          <p:attrName>ppt_y</p:attrName>
                                        </p:attrNameLst>
                                      </p:cBhvr>
                                      <p:tavLst>
                                        <p:tav tm="0">
                                          <p:val>
                                            <p:strVal val="#ppt_y"/>
                                          </p:val>
                                        </p:tav>
                                        <p:tav tm="100000">
                                          <p:val>
                                            <p:strVal val="#ppt_y"/>
                                          </p:val>
                                        </p:tav>
                                      </p:tavLst>
                                    </p:anim>
                                  </p:childTnLst>
                                </p:cTn>
                              </p:par>
                              <p:par>
                                <p:cTn id="18" presetID="2" presetClass="entr" presetSubtype="8" decel="100000" fill="hold" nodeType="withEffect">
                                  <p:stCondLst>
                                    <p:cond delay="5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1000" fill="hold"/>
                                        <p:tgtEl>
                                          <p:spTgt spid="2"/>
                                        </p:tgtEl>
                                        <p:attrNameLst>
                                          <p:attrName>ppt_x</p:attrName>
                                        </p:attrNameLst>
                                      </p:cBhvr>
                                      <p:tavLst>
                                        <p:tav tm="0">
                                          <p:val>
                                            <p:strVal val="0-#ppt_w/2"/>
                                          </p:val>
                                        </p:tav>
                                        <p:tav tm="100000">
                                          <p:val>
                                            <p:strVal val="#ppt_x"/>
                                          </p:val>
                                        </p:tav>
                                      </p:tavLst>
                                    </p:anim>
                                    <p:anim calcmode="lin" valueType="num">
                                      <p:cBhvr additive="base">
                                        <p:cTn id="21" dur="10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800"/>
                                  </p:stCondLst>
                                  <p:childTnLst>
                                    <p:set>
                                      <p:cBhvr>
                                        <p:cTn id="23" dur="1" fill="hold">
                                          <p:stCondLst>
                                            <p:cond delay="0"/>
                                          </p:stCondLst>
                                        </p:cTn>
                                        <p:tgtEl>
                                          <p:spTgt spid="2050"/>
                                        </p:tgtEl>
                                        <p:attrNameLst>
                                          <p:attrName>style.visibility</p:attrName>
                                        </p:attrNameLst>
                                      </p:cBhvr>
                                      <p:to>
                                        <p:strVal val="visible"/>
                                      </p:to>
                                    </p:set>
                                    <p:anim calcmode="lin" valueType="num">
                                      <p:cBhvr additive="base">
                                        <p:cTn id="24" dur="1000" fill="hold"/>
                                        <p:tgtEl>
                                          <p:spTgt spid="2050"/>
                                        </p:tgtEl>
                                        <p:attrNameLst>
                                          <p:attrName>ppt_x</p:attrName>
                                        </p:attrNameLst>
                                      </p:cBhvr>
                                      <p:tavLst>
                                        <p:tav tm="0">
                                          <p:val>
                                            <p:strVal val="0-#ppt_w/2"/>
                                          </p:val>
                                        </p:tav>
                                        <p:tav tm="100000">
                                          <p:val>
                                            <p:strVal val="#ppt_x"/>
                                          </p:val>
                                        </p:tav>
                                      </p:tavLst>
                                    </p:anim>
                                    <p:anim calcmode="lin" valueType="num">
                                      <p:cBhvr additive="base">
                                        <p:cTn id="25"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r>
              <a:rPr lang="en-US" dirty="0" smtClean="0"/>
              <a:t>Enterprise Grade IaaS</a:t>
            </a:r>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57468250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5637" y="1496952"/>
            <a:ext cx="8382000" cy="2800767"/>
          </a:xfrm>
          <a:prstGeom prst="rect">
            <a:avLst/>
          </a:prstGeom>
        </p:spPr>
        <p:txBody>
          <a:bodyPr wrap="square">
            <a:spAutoFit/>
          </a:bodyPr>
          <a:lstStyle/>
          <a:p>
            <a:r>
              <a:rPr lang="en-US" sz="4400" b="1" u="sng" dirty="0">
                <a:gradFill>
                  <a:gsLst>
                    <a:gs pos="1250">
                      <a:srgbClr val="FFFFFF"/>
                    </a:gs>
                    <a:gs pos="100000">
                      <a:srgbClr val="FFFFFF"/>
                    </a:gs>
                  </a:gsLst>
                  <a:lin ang="5400000" scaled="0"/>
                </a:gradFill>
                <a:latin typeface="Segoe UI Light"/>
              </a:rPr>
              <a:t>Development and </a:t>
            </a:r>
            <a:r>
              <a:rPr lang="en-US" sz="4400" b="1" u="sng" dirty="0" err="1">
                <a:gradFill>
                  <a:gsLst>
                    <a:gs pos="1250">
                      <a:srgbClr val="FFFFFF"/>
                    </a:gs>
                    <a:gs pos="100000">
                      <a:srgbClr val="FFFFFF"/>
                    </a:gs>
                  </a:gsLst>
                  <a:lin ang="5400000" scaled="0"/>
                </a:gradFill>
                <a:latin typeface="Segoe UI Light"/>
              </a:rPr>
              <a:t>DevOps</a:t>
            </a:r>
            <a:endParaRPr lang="en-US" sz="4400" b="1" u="sng" dirty="0">
              <a:gradFill>
                <a:gsLst>
                  <a:gs pos="1250">
                    <a:srgbClr val="FFFFFF"/>
                  </a:gs>
                  <a:gs pos="100000">
                    <a:srgbClr val="FFFFFF"/>
                  </a:gs>
                </a:gsLst>
                <a:lin ang="5400000" scaled="0"/>
              </a:gradFill>
              <a:latin typeface="Segoe UI Light"/>
            </a:endParaRPr>
          </a:p>
          <a:p>
            <a:r>
              <a:rPr lang="en-US" sz="4400" dirty="0">
                <a:gradFill>
                  <a:gsLst>
                    <a:gs pos="1250">
                      <a:srgbClr val="FFFFFF"/>
                    </a:gs>
                    <a:gs pos="100000">
                      <a:srgbClr val="FFFFFF"/>
                    </a:gs>
                  </a:gsLst>
                  <a:lin ang="5400000" scaled="0"/>
                </a:gradFill>
                <a:latin typeface="Segoe UI Light"/>
              </a:rPr>
              <a:t>Management and System Center</a:t>
            </a:r>
          </a:p>
          <a:p>
            <a:r>
              <a:rPr lang="en-US" sz="4400" dirty="0">
                <a:gradFill>
                  <a:gsLst>
                    <a:gs pos="1250">
                      <a:srgbClr val="FFFFFF"/>
                    </a:gs>
                    <a:gs pos="100000">
                      <a:srgbClr val="FFFFFF"/>
                    </a:gs>
                  </a:gsLst>
                  <a:lin ang="5400000" scaled="0"/>
                </a:gradFill>
                <a:latin typeface="Segoe UI Light"/>
              </a:rPr>
              <a:t>Security and Ecosystem</a:t>
            </a:r>
          </a:p>
          <a:p>
            <a:r>
              <a:rPr lang="en-US" sz="4400" dirty="0">
                <a:gradFill>
                  <a:gsLst>
                    <a:gs pos="1250">
                      <a:srgbClr val="FFFFFF"/>
                    </a:gs>
                    <a:gs pos="100000">
                      <a:srgbClr val="FFFFFF"/>
                    </a:gs>
                  </a:gsLst>
                  <a:lin ang="5400000" scaled="0"/>
                </a:gradFill>
                <a:latin typeface="Segoe UI Light"/>
              </a:rPr>
              <a:t>DR and Networking</a:t>
            </a:r>
          </a:p>
        </p:txBody>
      </p:sp>
      <p:sp>
        <p:nvSpPr>
          <p:cNvPr id="9" name="Title 8"/>
          <p:cNvSpPr>
            <a:spLocks noGrp="1"/>
          </p:cNvSpPr>
          <p:nvPr>
            <p:ph type="title"/>
          </p:nvPr>
        </p:nvSpPr>
        <p:spPr/>
        <p:txBody>
          <a:bodyPr/>
          <a:lstStyle/>
          <a:p>
            <a:r>
              <a:rPr lang="en-US" dirty="0">
                <a:ea typeface="メイリオ" pitchFamily="50" charset="-128"/>
                <a:cs typeface="Segoe UI Light" panose="020B0502040204020203" pitchFamily="34" charset="0"/>
              </a:rPr>
              <a:t>Enterprise Grade IaaS</a:t>
            </a:r>
            <a:endParaRPr lang="en-US" dirty="0"/>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8807207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094036" y="2117725"/>
            <a:ext cx="6248400" cy="1227137"/>
          </a:xfrm>
        </p:spPr>
        <p:txBody>
          <a:bodyPr/>
          <a:lstStyle/>
          <a:p>
            <a:pPr algn="ctr"/>
            <a:r>
              <a:rPr lang="en-US" sz="9000" dirty="0" smtClean="0"/>
              <a:t>Mobile First</a:t>
            </a:r>
            <a:br>
              <a:rPr lang="en-US" sz="9000" dirty="0" smtClean="0"/>
            </a:br>
            <a:endParaRPr lang="en-US" sz="9000" dirty="0"/>
          </a:p>
        </p:txBody>
      </p:sp>
      <p:sp>
        <p:nvSpPr>
          <p:cNvPr id="2" name="Rectangle 1"/>
          <p:cNvSpPr/>
          <p:nvPr/>
        </p:nvSpPr>
        <p:spPr>
          <a:xfrm>
            <a:off x="3629002" y="3344862"/>
            <a:ext cx="5178469" cy="1477328"/>
          </a:xfrm>
          <a:prstGeom prst="rect">
            <a:avLst/>
          </a:prstGeom>
        </p:spPr>
        <p:txBody>
          <a:bodyPr wrap="none">
            <a:spAutoFit/>
          </a:bodyPr>
          <a:lstStyle/>
          <a:p>
            <a:r>
              <a:rPr lang="en-US" sz="9000" spc="-102" dirty="0">
                <a:ln w="3175">
                  <a:noFill/>
                </a:ln>
                <a:gradFill>
                  <a:gsLst>
                    <a:gs pos="1250">
                      <a:srgbClr val="FFFFFF"/>
                    </a:gs>
                    <a:gs pos="100000">
                      <a:srgbClr val="FFFFFF"/>
                    </a:gs>
                  </a:gsLst>
                  <a:lin ang="5400000" scaled="0"/>
                </a:gradFill>
                <a:latin typeface="Segoe UI Light"/>
                <a:cs typeface="Segoe UI" pitchFamily="34" charset="0"/>
              </a:rPr>
              <a:t>Cloud First</a:t>
            </a:r>
          </a:p>
        </p:txBody>
      </p:sp>
    </p:spTree>
    <p:extLst>
      <p:ext uri="{BB962C8B-B14F-4D97-AF65-F5344CB8AC3E}">
        <p14:creationId xmlns:p14="http://schemas.microsoft.com/office/powerpoint/2010/main" val="2978611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grpId="0" nodeType="clickEffect">
                                  <p:stCondLst>
                                    <p:cond delay="0"/>
                                  </p:stCondLst>
                                  <p:childTnLst>
                                    <p:animMotion origin="layout" path="M 0 0 L 0.125 0 C 0.181 0 0.25 -0.069 0.25 -0.125 L 0.25 -0.25 E" pathEditMode="relative" ptsTypes="">
                                      <p:cBhvr>
                                        <p:cTn id="6" dur="2000" fill="hold"/>
                                        <p:tgtEl>
                                          <p:spTgt spid="2"/>
                                        </p:tgtEl>
                                        <p:attrNameLst>
                                          <p:attrName>ppt_x</p:attrName>
                                          <p:attrName>ppt_y</p:attrName>
                                        </p:attrNameLst>
                                      </p:cBhvr>
                                    </p:animMotion>
                                  </p:childTnLst>
                                </p:cTn>
                              </p:par>
                              <p:par>
                                <p:cTn id="7" presetID="36" presetClass="path" presetSubtype="0" accel="50000" decel="50000" fill="hold" grpId="0" nodeType="withEffect">
                                  <p:stCondLst>
                                    <p:cond delay="0"/>
                                  </p:stCondLst>
                                  <p:childTnLst>
                                    <p:animMotion origin="layout" path="M 0 3.88107E-6 L 0 0.08148 C 0 0.11802 -0.10671 0.16341 -0.193 0.16341 L -0.38601 0.16341 " pathEditMode="relative" rAng="0" ptsTypes="AAAA">
                                      <p:cBhvr>
                                        <p:cTn id="8" dur="2000" fill="hold"/>
                                        <p:tgtEl>
                                          <p:spTgt spid="4"/>
                                        </p:tgtEl>
                                        <p:attrNameLst>
                                          <p:attrName>ppt_x</p:attrName>
                                          <p:attrName>ppt_y</p:attrName>
                                        </p:attrNameLst>
                                      </p:cBhvr>
                                      <p:rCtr x="-19300" y="8171"/>
                                    </p:animMotion>
                                  </p:childTnLst>
                                </p:cTn>
                              </p:par>
                            </p:childTnLst>
                          </p:cTn>
                        </p:par>
                        <p:par>
                          <p:cTn id="9" fill="hold">
                            <p:stCondLst>
                              <p:cond delay="2000"/>
                            </p:stCondLst>
                            <p:childTnLst>
                              <p:par>
                                <p:cTn id="10" presetID="42" presetClass="path" presetSubtype="0" accel="22000" decel="78000" fill="hold" grpId="1" nodeType="afterEffect">
                                  <p:stCondLst>
                                    <p:cond delay="0"/>
                                  </p:stCondLst>
                                  <p:childTnLst>
                                    <p:animMotion origin="layout" path="M 0.25006 -0.24989 L 0 -0.1709 " pathEditMode="relative" rAng="0" ptsTypes="AA">
                                      <p:cBhvr>
                                        <p:cTn id="11" dur="1000" fill="hold"/>
                                        <p:tgtEl>
                                          <p:spTgt spid="2"/>
                                        </p:tgtEl>
                                        <p:attrNameLst>
                                          <p:attrName>ppt_x</p:attrName>
                                          <p:attrName>ppt_y</p:attrName>
                                        </p:attrNameLst>
                                      </p:cBhvr>
                                      <p:rCtr x="-12561" y="3268"/>
                                    </p:animMotion>
                                  </p:childTnLst>
                                </p:cTn>
                              </p:par>
                              <p:par>
                                <p:cTn id="12" presetID="42" presetClass="path" presetSubtype="0" accel="10000" decel="90000" fill="hold" grpId="1" nodeType="withEffect">
                                  <p:stCondLst>
                                    <p:cond delay="0"/>
                                  </p:stCondLst>
                                  <p:childTnLst>
                                    <p:animMotion origin="layout" path="M -0.38601 0.16341 L 0 0.19337 " pathEditMode="relative" rAng="0" ptsTypes="AA">
                                      <p:cBhvr>
                                        <p:cTn id="13" dur="1000" fill="hold"/>
                                        <p:tgtEl>
                                          <p:spTgt spid="4"/>
                                        </p:tgtEl>
                                        <p:attrNameLst>
                                          <p:attrName>ppt_x</p:attrName>
                                          <p:attrName>ppt_y</p:attrName>
                                        </p:attrNameLst>
                                      </p:cBhvr>
                                      <p:rCtr x="19300" y="16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Development</a:t>
            </a:r>
            <a:endParaRPr lang="en-US" dirty="0"/>
          </a:p>
        </p:txBody>
      </p:sp>
      <p:sp>
        <p:nvSpPr>
          <p:cNvPr id="5" name="Text Placeholder 4"/>
          <p:cNvSpPr>
            <a:spLocks noGrp="1"/>
          </p:cNvSpPr>
          <p:nvPr>
            <p:ph type="body" sz="quarter" idx="11"/>
          </p:nvPr>
        </p:nvSpPr>
        <p:spPr>
          <a:xfrm>
            <a:off x="274639" y="1212849"/>
            <a:ext cx="11889564" cy="5558445"/>
          </a:xfrm>
        </p:spPr>
        <p:txBody>
          <a:bodyPr/>
          <a:lstStyle/>
          <a:p>
            <a:r>
              <a:rPr lang="en-US" sz="3600" b="1" dirty="0" smtClean="0">
                <a:solidFill>
                  <a:schemeClr val="tx2"/>
                </a:solidFill>
              </a:rPr>
              <a:t>MSDN Offer for Dev and Test</a:t>
            </a:r>
          </a:p>
          <a:p>
            <a:r>
              <a:rPr lang="en-US" sz="3600" dirty="0" smtClean="0">
                <a:solidFill>
                  <a:srgbClr val="FFFFFF"/>
                </a:solidFill>
              </a:rPr>
              <a:t>Windows </a:t>
            </a:r>
          </a:p>
          <a:p>
            <a:r>
              <a:rPr lang="en-US" sz="3600" dirty="0" smtClean="0">
                <a:solidFill>
                  <a:srgbClr val="FFFFFF"/>
                </a:solidFill>
              </a:rPr>
              <a:t>SQL Server and BizTalk</a:t>
            </a:r>
            <a:endParaRPr lang="en-US" sz="3600" u="sng" dirty="0" smtClean="0">
              <a:solidFill>
                <a:srgbClr val="FFFFFF"/>
              </a:solidFill>
            </a:endParaRPr>
          </a:p>
          <a:p>
            <a:r>
              <a:rPr lang="en-US" sz="3600" dirty="0" smtClean="0">
                <a:solidFill>
                  <a:srgbClr val="FFFFFF"/>
                </a:solidFill>
              </a:rPr>
              <a:t>Special Images</a:t>
            </a:r>
          </a:p>
          <a:p>
            <a:endParaRPr lang="en-US" sz="3600" b="1" dirty="0" smtClean="0">
              <a:solidFill>
                <a:schemeClr val="tx2"/>
              </a:solidFill>
            </a:endParaRPr>
          </a:p>
          <a:p>
            <a:r>
              <a:rPr lang="en-US" sz="3600" b="1" dirty="0" smtClean="0">
                <a:solidFill>
                  <a:schemeClr val="tx2"/>
                </a:solidFill>
              </a:rPr>
              <a:t>BASIC VM Sizes for Dev, Test and Prod</a:t>
            </a:r>
          </a:p>
          <a:p>
            <a:r>
              <a:rPr lang="en-US" sz="3600" dirty="0" smtClean="0">
                <a:solidFill>
                  <a:srgbClr val="FFFFFF"/>
                </a:solidFill>
              </a:rPr>
              <a:t>Best value VMs</a:t>
            </a:r>
          </a:p>
          <a:p>
            <a:r>
              <a:rPr lang="en-US" sz="3600" dirty="0" smtClean="0">
                <a:solidFill>
                  <a:srgbClr val="FFFFFF"/>
                </a:solidFill>
              </a:rPr>
              <a:t>BYOLB and </a:t>
            </a:r>
            <a:r>
              <a:rPr lang="en-US" sz="3600" dirty="0" err="1" smtClean="0">
                <a:solidFill>
                  <a:srgbClr val="FFFFFF"/>
                </a:solidFill>
              </a:rPr>
              <a:t>BYOAutoScale</a:t>
            </a:r>
            <a:endParaRPr lang="en-US" sz="3600" dirty="0" smtClean="0">
              <a:solidFill>
                <a:srgbClr val="FFFFFF"/>
              </a:solidFill>
            </a:endParaRPr>
          </a:p>
          <a:p>
            <a:r>
              <a:rPr lang="en-US" sz="3600" dirty="0" smtClean="0">
                <a:solidFill>
                  <a:srgbClr val="FFFFFF"/>
                </a:solidFill>
              </a:rPr>
              <a:t>BASIC.A1</a:t>
            </a:r>
          </a:p>
        </p:txBody>
      </p:sp>
      <p:sp>
        <p:nvSpPr>
          <p:cNvPr id="6" name="Rectangle 5"/>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DEV-B328</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p:nvSpPr>
        <p:spPr>
          <a:xfrm>
            <a:off x="2484437" y="6240462"/>
            <a:ext cx="4166975" cy="523220"/>
          </a:xfrm>
          <a:prstGeom prst="rect">
            <a:avLst/>
          </a:prstGeom>
        </p:spPr>
        <p:txBody>
          <a:bodyPr wrap="none">
            <a:spAutoFit/>
          </a:bodyPr>
          <a:lstStyle/>
          <a:p>
            <a:r>
              <a:rPr lang="en-US" sz="2800" dirty="0">
                <a:solidFill>
                  <a:srgbClr val="FFFFFF"/>
                </a:solidFill>
              </a:rPr>
              <a:t>$152.92 / year (8x5 work)</a:t>
            </a:r>
          </a:p>
        </p:txBody>
      </p:sp>
      <p:sp>
        <p:nvSpPr>
          <p:cNvPr id="3" name="Rectangle 2"/>
          <p:cNvSpPr/>
          <p:nvPr/>
        </p:nvSpPr>
        <p:spPr>
          <a:xfrm>
            <a:off x="7132637" y="6240462"/>
            <a:ext cx="4931030" cy="523220"/>
          </a:xfrm>
          <a:prstGeom prst="rect">
            <a:avLst/>
          </a:prstGeom>
        </p:spPr>
        <p:txBody>
          <a:bodyPr wrap="none">
            <a:spAutoFit/>
          </a:bodyPr>
          <a:lstStyle/>
          <a:p>
            <a:r>
              <a:rPr lang="en-US" sz="2800" dirty="0">
                <a:solidFill>
                  <a:srgbClr val="FFFFFF"/>
                </a:solidFill>
              </a:rPr>
              <a:t>$91.52 / year </a:t>
            </a:r>
            <a:r>
              <a:rPr lang="en-US" sz="2800" dirty="0" smtClean="0">
                <a:solidFill>
                  <a:srgbClr val="FFFFFF"/>
                </a:solidFill>
              </a:rPr>
              <a:t>(8x5 and MSDN</a:t>
            </a:r>
            <a:r>
              <a:rPr lang="en-US" sz="2800" dirty="0">
                <a:solidFill>
                  <a:srgbClr val="FFFFFF"/>
                </a:solidFill>
              </a:rPr>
              <a:t>)</a:t>
            </a:r>
          </a:p>
        </p:txBody>
      </p:sp>
    </p:spTree>
    <p:extLst>
      <p:ext uri="{BB962C8B-B14F-4D97-AF65-F5344CB8AC3E}">
        <p14:creationId xmlns:p14="http://schemas.microsoft.com/office/powerpoint/2010/main" val="23891981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82576" y="3802062"/>
            <a:ext cx="11887200" cy="932563"/>
          </a:xfrm>
        </p:spPr>
        <p:txBody>
          <a:bodyPr/>
          <a:lstStyle/>
          <a:p>
            <a:r>
              <a:rPr lang="en-US" dirty="0" smtClean="0">
                <a:solidFill>
                  <a:schemeClr val="tx2"/>
                </a:solidFill>
              </a:rPr>
              <a:t>MSDN benefit subscription use only</a:t>
            </a:r>
            <a:endParaRPr lang="en-US" dirty="0">
              <a:solidFill>
                <a:schemeClr val="tx2"/>
              </a:solidFill>
            </a:endParaRPr>
          </a:p>
        </p:txBody>
      </p:sp>
      <p:sp>
        <p:nvSpPr>
          <p:cNvPr id="7" name="Title 6"/>
          <p:cNvSpPr>
            <a:spLocks noGrp="1"/>
          </p:cNvSpPr>
          <p:nvPr>
            <p:ph type="title"/>
          </p:nvPr>
        </p:nvSpPr>
        <p:spPr/>
        <p:txBody>
          <a:bodyPr/>
          <a:lstStyle/>
          <a:p>
            <a:r>
              <a:rPr lang="en-US" dirty="0" smtClean="0"/>
              <a:t>Announcing: Windows Client for Dev / Test use in Azure</a:t>
            </a:r>
            <a:endParaRPr lang="en-US" dirty="0"/>
          </a:p>
        </p:txBody>
      </p:sp>
    </p:spTree>
    <p:extLst>
      <p:ext uri="{BB962C8B-B14F-4D97-AF65-F5344CB8AC3E}">
        <p14:creationId xmlns:p14="http://schemas.microsoft.com/office/powerpoint/2010/main" val="1697429265"/>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MSDN Gallery on Azure</a:t>
            </a:r>
            <a:endParaRPr lang="en-US" dirty="0"/>
          </a:p>
        </p:txBody>
      </p:sp>
    </p:spTree>
    <p:extLst>
      <p:ext uri="{BB962C8B-B14F-4D97-AF65-F5344CB8AC3E}">
        <p14:creationId xmlns:p14="http://schemas.microsoft.com/office/powerpoint/2010/main" val="375498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MSDN Usage Options – Premium MSDN </a:t>
            </a:r>
            <a:endParaRPr lang="en-US" dirty="0"/>
          </a:p>
        </p:txBody>
      </p:sp>
      <p:pic>
        <p:nvPicPr>
          <p:cNvPr id="5" name="Picture 4"/>
          <p:cNvPicPr>
            <a:picLocks noChangeAspect="1"/>
          </p:cNvPicPr>
          <p:nvPr/>
        </p:nvPicPr>
        <p:blipFill>
          <a:blip r:embed="rId3"/>
          <a:stretch>
            <a:fillRect/>
          </a:stretch>
        </p:blipFill>
        <p:spPr>
          <a:xfrm>
            <a:off x="6227358" y="3725862"/>
            <a:ext cx="5877612" cy="3276600"/>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blip>
          <a:stretch>
            <a:fillRect/>
          </a:stretch>
        </p:blipFill>
        <p:spPr>
          <a:xfrm>
            <a:off x="274639" y="845887"/>
            <a:ext cx="5529263" cy="3276600"/>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blip>
          <a:stretch>
            <a:fillRect/>
          </a:stretch>
        </p:blipFill>
        <p:spPr>
          <a:xfrm>
            <a:off x="6599237" y="983556"/>
            <a:ext cx="5343666" cy="3123306"/>
          </a:xfrm>
          <a:prstGeom prst="rect">
            <a:avLst/>
          </a:prstGeom>
        </p:spPr>
      </p:pic>
      <p:pic>
        <p:nvPicPr>
          <p:cNvPr id="8" name="Picture 7"/>
          <p:cNvPicPr>
            <a:picLocks noChangeAspect="1"/>
          </p:cNvPicPr>
          <p:nvPr/>
        </p:nvPicPr>
        <p:blipFill>
          <a:blip r:embed="rId6"/>
          <a:stretch>
            <a:fillRect/>
          </a:stretch>
        </p:blipFill>
        <p:spPr>
          <a:xfrm>
            <a:off x="339462" y="3954462"/>
            <a:ext cx="5650293" cy="2941888"/>
          </a:xfrm>
          <a:prstGeom prst="rect">
            <a:avLst/>
          </a:prstGeom>
        </p:spPr>
      </p:pic>
      <p:sp>
        <p:nvSpPr>
          <p:cNvPr id="2" name="Multiply 1"/>
          <p:cNvSpPr/>
          <p:nvPr/>
        </p:nvSpPr>
        <p:spPr bwMode="auto">
          <a:xfrm>
            <a:off x="2789237" y="3497262"/>
            <a:ext cx="609600" cy="609600"/>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auto">
          <a:xfrm>
            <a:off x="2560637" y="2993356"/>
            <a:ext cx="1066800" cy="6858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solidFill>
                  <a:sysClr val="windowText" lastClr="000000"/>
                </a:solidFill>
                <a:ea typeface="Segoe UI" pitchFamily="34" charset="0"/>
                <a:cs typeface="Segoe UI" pitchFamily="34" charset="0"/>
              </a:rPr>
              <a:t>24</a:t>
            </a:r>
          </a:p>
        </p:txBody>
      </p:sp>
      <p:sp>
        <p:nvSpPr>
          <p:cNvPr id="9" name="Multiply 8"/>
          <p:cNvSpPr/>
          <p:nvPr/>
        </p:nvSpPr>
        <p:spPr bwMode="auto">
          <a:xfrm>
            <a:off x="6781908" y="6315075"/>
            <a:ext cx="609600" cy="609600"/>
          </a:xfrm>
          <a:prstGeom prst="mathMultiply">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5989755" y="5934075"/>
            <a:ext cx="1447682" cy="6858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3600" b="1" dirty="0" smtClean="0">
                <a:solidFill>
                  <a:sysClr val="windowText" lastClr="000000"/>
                </a:solidFill>
                <a:ea typeface="Segoe UI" pitchFamily="34" charset="0"/>
                <a:cs typeface="Segoe UI" pitchFamily="34" charset="0"/>
              </a:rPr>
              <a:t>100</a:t>
            </a:r>
          </a:p>
        </p:txBody>
      </p:sp>
    </p:spTree>
    <p:extLst>
      <p:ext uri="{BB962C8B-B14F-4D97-AF65-F5344CB8AC3E}">
        <p14:creationId xmlns:p14="http://schemas.microsoft.com/office/powerpoint/2010/main" val="1404490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045076" y="544355"/>
            <a:ext cx="7393766" cy="2769989"/>
          </a:xfrm>
        </p:spPr>
        <p:txBody>
          <a:bodyPr/>
          <a:lstStyle/>
          <a:p>
            <a:r>
              <a:rPr lang="en-US" dirty="0" smtClean="0"/>
              <a:t>Extending the power of your VM</a:t>
            </a:r>
          </a:p>
          <a:p>
            <a:r>
              <a:rPr lang="en-US" dirty="0" smtClean="0"/>
              <a:t>Enable easier management</a:t>
            </a:r>
          </a:p>
          <a:p>
            <a:r>
              <a:rPr lang="en-US" dirty="0" smtClean="0"/>
              <a:t>Support partner ecosystem</a:t>
            </a:r>
          </a:p>
          <a:p>
            <a:r>
              <a:rPr lang="en-US" dirty="0" smtClean="0"/>
              <a:t>Full control still with you!</a:t>
            </a:r>
          </a:p>
        </p:txBody>
      </p:sp>
      <p:sp>
        <p:nvSpPr>
          <p:cNvPr id="5" name="Rectangle 4"/>
          <p:cNvSpPr/>
          <p:nvPr/>
        </p:nvSpPr>
        <p:spPr bwMode="auto">
          <a:xfrm>
            <a:off x="0" y="0"/>
            <a:ext cx="4770437" cy="699452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VM Extensions</a:t>
            </a:r>
            <a:endParaRPr lang="en-US" dirty="0"/>
          </a:p>
        </p:txBody>
      </p:sp>
      <p:sp>
        <p:nvSpPr>
          <p:cNvPr id="6" name="Text Placeholder 12"/>
          <p:cNvSpPr txBox="1">
            <a:spLocks/>
          </p:cNvSpPr>
          <p:nvPr/>
        </p:nvSpPr>
        <p:spPr>
          <a:xfrm>
            <a:off x="275172" y="2070750"/>
            <a:ext cx="4495265" cy="849409"/>
          </a:xfrm>
          <a:prstGeom prst="rect">
            <a:avLst/>
          </a:prstGeom>
          <a:solidFill>
            <a:srgbClr val="008172"/>
          </a:solidFill>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4800" dirty="0" smtClean="0">
                <a:gradFill>
                  <a:gsLst>
                    <a:gs pos="1250">
                      <a:srgbClr val="FFFFFF"/>
                    </a:gs>
                    <a:gs pos="100000">
                      <a:srgbClr val="FFFFFF"/>
                    </a:gs>
                  </a:gsLst>
                  <a:lin ang="5400000" scaled="0"/>
                </a:gradFill>
              </a:rPr>
              <a:t>IaaS, meet </a:t>
            </a:r>
            <a:r>
              <a:rPr lang="en-US" sz="4800" dirty="0" err="1" smtClean="0">
                <a:gradFill>
                  <a:gsLst>
                    <a:gs pos="1250">
                      <a:srgbClr val="FFFFFF"/>
                    </a:gs>
                    <a:gs pos="100000">
                      <a:srgbClr val="FFFFFF"/>
                    </a:gs>
                  </a:gsLst>
                  <a:lin ang="5400000" scaled="0"/>
                </a:gradFill>
              </a:rPr>
              <a:t>PaaS</a:t>
            </a:r>
            <a:endParaRPr lang="en-US" sz="4800" dirty="0">
              <a:gradFill>
                <a:gsLst>
                  <a:gs pos="1250">
                    <a:srgbClr val="FFFFFF"/>
                  </a:gs>
                  <a:gs pos="100000">
                    <a:srgbClr val="FFFFFF"/>
                  </a:gs>
                </a:gsLst>
                <a:lin ang="5400000" scaled="0"/>
              </a:gradFill>
            </a:endParaRPr>
          </a:p>
        </p:txBody>
      </p:sp>
      <p:grpSp>
        <p:nvGrpSpPr>
          <p:cNvPr id="23" name="Group 22"/>
          <p:cNvGrpSpPr/>
          <p:nvPr/>
        </p:nvGrpSpPr>
        <p:grpSpPr>
          <a:xfrm>
            <a:off x="274391" y="5475238"/>
            <a:ext cx="736497" cy="777765"/>
            <a:chOff x="252413" y="1214438"/>
            <a:chExt cx="736601" cy="777875"/>
          </a:xfrm>
        </p:grpSpPr>
        <p:sp>
          <p:nvSpPr>
            <p:cNvPr id="24" name="AutoShape 3"/>
            <p:cNvSpPr>
              <a:spLocks noChangeAspect="1" noChangeArrowheads="1" noTextEdit="1"/>
            </p:cNvSpPr>
            <p:nvPr/>
          </p:nvSpPr>
          <p:spPr bwMode="auto">
            <a:xfrm>
              <a:off x="271463" y="1214438"/>
              <a:ext cx="7175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GB" kern="0" smtClean="0">
                <a:solidFill>
                  <a:srgbClr val="505050"/>
                </a:solidFill>
              </a:endParaRPr>
            </a:p>
          </p:txBody>
        </p:sp>
        <p:sp>
          <p:nvSpPr>
            <p:cNvPr id="25" name="Freeform 5"/>
            <p:cNvSpPr>
              <a:spLocks/>
            </p:cNvSpPr>
            <p:nvPr/>
          </p:nvSpPr>
          <p:spPr bwMode="auto">
            <a:xfrm>
              <a:off x="252413" y="1303338"/>
              <a:ext cx="300038" cy="485775"/>
            </a:xfrm>
            <a:custGeom>
              <a:avLst/>
              <a:gdLst>
                <a:gd name="T0" fmla="*/ 295 w 463"/>
                <a:gd name="T1" fmla="*/ 587 h 753"/>
                <a:gd name="T2" fmla="*/ 456 w 463"/>
                <a:gd name="T3" fmla="*/ 349 h 753"/>
                <a:gd name="T4" fmla="*/ 395 w 463"/>
                <a:gd name="T5" fmla="*/ 320 h 753"/>
                <a:gd name="T6" fmla="*/ 463 w 463"/>
                <a:gd name="T7" fmla="*/ 258 h 753"/>
                <a:gd name="T8" fmla="*/ 432 w 463"/>
                <a:gd name="T9" fmla="*/ 121 h 753"/>
                <a:gd name="T10" fmla="*/ 440 w 463"/>
                <a:gd name="T11" fmla="*/ 51 h 753"/>
                <a:gd name="T12" fmla="*/ 320 w 463"/>
                <a:gd name="T13" fmla="*/ 0 h 753"/>
                <a:gd name="T14" fmla="*/ 151 w 463"/>
                <a:gd name="T15" fmla="*/ 169 h 753"/>
                <a:gd name="T16" fmla="*/ 233 w 463"/>
                <a:gd name="T17" fmla="*/ 313 h 753"/>
                <a:gd name="T18" fmla="*/ 58 w 463"/>
                <a:gd name="T19" fmla="*/ 489 h 753"/>
                <a:gd name="T20" fmla="*/ 43 w 463"/>
                <a:gd name="T21" fmla="*/ 662 h 753"/>
                <a:gd name="T22" fmla="*/ 74 w 463"/>
                <a:gd name="T23" fmla="*/ 597 h 753"/>
                <a:gd name="T24" fmla="*/ 83 w 463"/>
                <a:gd name="T25" fmla="*/ 684 h 753"/>
                <a:gd name="T26" fmla="*/ 246 w 463"/>
                <a:gd name="T27" fmla="*/ 753 h 753"/>
                <a:gd name="T28" fmla="*/ 295 w 463"/>
                <a:gd name="T29" fmla="*/ 587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3" h="753">
                  <a:moveTo>
                    <a:pt x="295" y="587"/>
                  </a:moveTo>
                  <a:cubicBezTo>
                    <a:pt x="340" y="484"/>
                    <a:pt x="386" y="404"/>
                    <a:pt x="456" y="349"/>
                  </a:cubicBezTo>
                  <a:cubicBezTo>
                    <a:pt x="437" y="337"/>
                    <a:pt x="417" y="327"/>
                    <a:pt x="395" y="320"/>
                  </a:cubicBezTo>
                  <a:cubicBezTo>
                    <a:pt x="423" y="306"/>
                    <a:pt x="447" y="284"/>
                    <a:pt x="463" y="258"/>
                  </a:cubicBezTo>
                  <a:cubicBezTo>
                    <a:pt x="443" y="215"/>
                    <a:pt x="432" y="169"/>
                    <a:pt x="432" y="121"/>
                  </a:cubicBezTo>
                  <a:cubicBezTo>
                    <a:pt x="432" y="97"/>
                    <a:pt x="435" y="73"/>
                    <a:pt x="440" y="51"/>
                  </a:cubicBezTo>
                  <a:cubicBezTo>
                    <a:pt x="410" y="20"/>
                    <a:pt x="367" y="0"/>
                    <a:pt x="320" y="0"/>
                  </a:cubicBezTo>
                  <a:cubicBezTo>
                    <a:pt x="227" y="0"/>
                    <a:pt x="151" y="76"/>
                    <a:pt x="151" y="169"/>
                  </a:cubicBezTo>
                  <a:cubicBezTo>
                    <a:pt x="151" y="230"/>
                    <a:pt x="184" y="284"/>
                    <a:pt x="233" y="313"/>
                  </a:cubicBezTo>
                  <a:cubicBezTo>
                    <a:pt x="149" y="331"/>
                    <a:pt x="105" y="382"/>
                    <a:pt x="58" y="489"/>
                  </a:cubicBezTo>
                  <a:cubicBezTo>
                    <a:pt x="0" y="625"/>
                    <a:pt x="43" y="662"/>
                    <a:pt x="43" y="662"/>
                  </a:cubicBezTo>
                  <a:cubicBezTo>
                    <a:pt x="74" y="597"/>
                    <a:pt x="74" y="597"/>
                    <a:pt x="74" y="597"/>
                  </a:cubicBezTo>
                  <a:cubicBezTo>
                    <a:pt x="83" y="684"/>
                    <a:pt x="83" y="684"/>
                    <a:pt x="83" y="684"/>
                  </a:cubicBezTo>
                  <a:cubicBezTo>
                    <a:pt x="83" y="684"/>
                    <a:pt x="126" y="736"/>
                    <a:pt x="246" y="753"/>
                  </a:cubicBezTo>
                  <a:cubicBezTo>
                    <a:pt x="251" y="709"/>
                    <a:pt x="266" y="654"/>
                    <a:pt x="295" y="587"/>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GB" kern="0" smtClean="0">
                <a:solidFill>
                  <a:srgbClr val="505050"/>
                </a:solidFill>
              </a:endParaRPr>
            </a:p>
          </p:txBody>
        </p:sp>
        <p:sp>
          <p:nvSpPr>
            <p:cNvPr id="26" name="Freeform 6"/>
            <p:cNvSpPr>
              <a:spLocks/>
            </p:cNvSpPr>
            <p:nvPr/>
          </p:nvSpPr>
          <p:spPr bwMode="auto">
            <a:xfrm>
              <a:off x="422276" y="1214438"/>
              <a:ext cx="566738" cy="777875"/>
            </a:xfrm>
            <a:custGeom>
              <a:avLst/>
              <a:gdLst>
                <a:gd name="T0" fmla="*/ 606 w 877"/>
                <a:gd name="T1" fmla="*/ 490 h 1206"/>
                <a:gd name="T2" fmla="*/ 749 w 877"/>
                <a:gd name="T3" fmla="*/ 259 h 1206"/>
                <a:gd name="T4" fmla="*/ 491 w 877"/>
                <a:gd name="T5" fmla="*/ 0 h 1206"/>
                <a:gd name="T6" fmla="*/ 232 w 877"/>
                <a:gd name="T7" fmla="*/ 259 h 1206"/>
                <a:gd name="T8" fmla="*/ 358 w 877"/>
                <a:gd name="T9" fmla="*/ 481 h 1206"/>
                <a:gd name="T10" fmla="*/ 90 w 877"/>
                <a:gd name="T11" fmla="*/ 750 h 1206"/>
                <a:gd name="T12" fmla="*/ 66 w 877"/>
                <a:gd name="T13" fmla="*/ 1016 h 1206"/>
                <a:gd name="T14" fmla="*/ 113 w 877"/>
                <a:gd name="T15" fmla="*/ 916 h 1206"/>
                <a:gd name="T16" fmla="*/ 128 w 877"/>
                <a:gd name="T17" fmla="*/ 1049 h 1206"/>
                <a:gd name="T18" fmla="*/ 422 w 877"/>
                <a:gd name="T19" fmla="*/ 1161 h 1206"/>
                <a:gd name="T20" fmla="*/ 877 w 877"/>
                <a:gd name="T21" fmla="*/ 916 h 1206"/>
                <a:gd name="T22" fmla="*/ 606 w 877"/>
                <a:gd name="T23" fmla="*/ 49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7" h="1206">
                  <a:moveTo>
                    <a:pt x="606" y="490"/>
                  </a:moveTo>
                  <a:cubicBezTo>
                    <a:pt x="691" y="448"/>
                    <a:pt x="749" y="360"/>
                    <a:pt x="749" y="259"/>
                  </a:cubicBezTo>
                  <a:cubicBezTo>
                    <a:pt x="749" y="116"/>
                    <a:pt x="634" y="0"/>
                    <a:pt x="491" y="0"/>
                  </a:cubicBezTo>
                  <a:cubicBezTo>
                    <a:pt x="348" y="0"/>
                    <a:pt x="232" y="116"/>
                    <a:pt x="232" y="259"/>
                  </a:cubicBezTo>
                  <a:cubicBezTo>
                    <a:pt x="232" y="353"/>
                    <a:pt x="282" y="435"/>
                    <a:pt x="358" y="481"/>
                  </a:cubicBezTo>
                  <a:cubicBezTo>
                    <a:pt x="228" y="507"/>
                    <a:pt x="160" y="586"/>
                    <a:pt x="90" y="750"/>
                  </a:cubicBezTo>
                  <a:cubicBezTo>
                    <a:pt x="0" y="959"/>
                    <a:pt x="66" y="1016"/>
                    <a:pt x="66" y="1016"/>
                  </a:cubicBezTo>
                  <a:cubicBezTo>
                    <a:pt x="113" y="916"/>
                    <a:pt x="113" y="916"/>
                    <a:pt x="113" y="916"/>
                  </a:cubicBezTo>
                  <a:cubicBezTo>
                    <a:pt x="128" y="1049"/>
                    <a:pt x="128" y="1049"/>
                    <a:pt x="128" y="1049"/>
                  </a:cubicBezTo>
                  <a:cubicBezTo>
                    <a:pt x="128" y="1049"/>
                    <a:pt x="204" y="1142"/>
                    <a:pt x="422" y="1161"/>
                  </a:cubicBezTo>
                  <a:cubicBezTo>
                    <a:pt x="654" y="1181"/>
                    <a:pt x="877" y="1206"/>
                    <a:pt x="877" y="916"/>
                  </a:cubicBezTo>
                  <a:cubicBezTo>
                    <a:pt x="877" y="687"/>
                    <a:pt x="761" y="541"/>
                    <a:pt x="606" y="490"/>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63">
                <a:defRPr/>
              </a:pPr>
              <a:endParaRPr lang="en-GB" kern="0" smtClean="0">
                <a:solidFill>
                  <a:srgbClr val="505050"/>
                </a:solidFill>
              </a:endParaRPr>
            </a:p>
          </p:txBody>
        </p:sp>
      </p:grpSp>
      <p:cxnSp>
        <p:nvCxnSpPr>
          <p:cNvPr id="30" name="Straight Connector 29"/>
          <p:cNvCxnSpPr/>
          <p:nvPr/>
        </p:nvCxnSpPr>
        <p:spPr>
          <a:xfrm flipH="1">
            <a:off x="1010888" y="5801932"/>
            <a:ext cx="534035" cy="0"/>
          </a:xfrm>
          <a:prstGeom prst="line">
            <a:avLst/>
          </a:prstGeom>
          <a:noFill/>
          <a:ln w="60325" cap="flat" cmpd="sng" algn="ctr">
            <a:solidFill>
              <a:srgbClr val="00BCF2"/>
            </a:solidFill>
            <a:prstDash val="sysDash"/>
            <a:headEnd type="triangle"/>
            <a:tailEnd type="none"/>
          </a:ln>
          <a:effectLst/>
        </p:spPr>
      </p:cxnSp>
      <p:cxnSp>
        <p:nvCxnSpPr>
          <p:cNvPr id="31" name="Straight Connector 30"/>
          <p:cNvCxnSpPr/>
          <p:nvPr/>
        </p:nvCxnSpPr>
        <p:spPr>
          <a:xfrm>
            <a:off x="5740863" y="3081653"/>
            <a:ext cx="0" cy="0"/>
          </a:xfrm>
          <a:prstGeom prst="line">
            <a:avLst/>
          </a:prstGeom>
          <a:noFill/>
          <a:ln w="9525" cap="flat" cmpd="sng" algn="ctr">
            <a:solidFill>
              <a:srgbClr val="505050"/>
            </a:solidFill>
            <a:prstDash val="solid"/>
            <a:headEnd type="none"/>
            <a:tailEnd type="none"/>
          </a:ln>
          <a:effectLst/>
        </p:spPr>
      </p:cxnSp>
      <p:cxnSp>
        <p:nvCxnSpPr>
          <p:cNvPr id="32" name="Straight Connector 31"/>
          <p:cNvCxnSpPr/>
          <p:nvPr/>
        </p:nvCxnSpPr>
        <p:spPr>
          <a:xfrm>
            <a:off x="5909857" y="2970374"/>
            <a:ext cx="0" cy="0"/>
          </a:xfrm>
          <a:prstGeom prst="line">
            <a:avLst/>
          </a:prstGeom>
          <a:noFill/>
          <a:ln w="25400" cap="flat" cmpd="sng" algn="ctr">
            <a:solidFill>
              <a:srgbClr val="DC3C00"/>
            </a:solidFill>
            <a:prstDash val="solid"/>
            <a:headEnd type="none"/>
            <a:tailEnd type="none"/>
          </a:ln>
          <a:effectLst/>
        </p:spPr>
      </p:cxnSp>
      <p:sp>
        <p:nvSpPr>
          <p:cNvPr id="34" name="Freeform 128"/>
          <p:cNvSpPr>
            <a:spLocks noChangeAspect="1"/>
          </p:cNvSpPr>
          <p:nvPr/>
        </p:nvSpPr>
        <p:spPr bwMode="black">
          <a:xfrm>
            <a:off x="3814489" y="3344862"/>
            <a:ext cx="7082910" cy="315147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72C6"/>
          </a:solidFill>
          <a:extLst/>
        </p:spPr>
        <p:txBody>
          <a:bodyPr vert="horz" wrap="square" lIns="89629" tIns="44815" rIns="89629" bIns="44815" numCol="1" anchor="b" anchorCtr="1" compatLnSpc="1">
            <a:prstTxWarp prst="textNoShape">
              <a:avLst/>
            </a:prstTxWarp>
          </a:bodyPr>
          <a:lstStyle/>
          <a:p>
            <a:pPr defTabSz="913958">
              <a:defRPr/>
            </a:pPr>
            <a:endParaRPr lang="en-US" sz="1764" kern="0" dirty="0" smtClean="0">
              <a:solidFill>
                <a:srgbClr val="FFFFFF"/>
              </a:solidFill>
            </a:endParaRPr>
          </a:p>
        </p:txBody>
      </p:sp>
      <p:cxnSp>
        <p:nvCxnSpPr>
          <p:cNvPr id="35" name="Elbow Connector 34"/>
          <p:cNvCxnSpPr>
            <a:stCxn id="37" idx="3"/>
          </p:cNvCxnSpPr>
          <p:nvPr/>
        </p:nvCxnSpPr>
        <p:spPr>
          <a:xfrm flipV="1">
            <a:off x="3101586" y="4467794"/>
            <a:ext cx="2509355" cy="249410"/>
          </a:xfrm>
          <a:prstGeom prst="bentConnector3">
            <a:avLst>
              <a:gd name="adj1" fmla="val 50000"/>
            </a:avLst>
          </a:prstGeom>
          <a:noFill/>
          <a:ln w="60325" cap="flat" cmpd="sng" algn="ctr">
            <a:solidFill>
              <a:schemeClr val="accent6">
                <a:lumMod val="40000"/>
                <a:lumOff val="60000"/>
              </a:schemeClr>
            </a:solidFill>
            <a:prstDash val="sysDash"/>
            <a:headEnd type="none"/>
            <a:tailEnd type="triangle"/>
          </a:ln>
          <a:effectLst/>
        </p:spPr>
      </p:cxnSp>
      <p:sp>
        <p:nvSpPr>
          <p:cNvPr id="36" name="Rectangle 35"/>
          <p:cNvSpPr/>
          <p:nvPr/>
        </p:nvSpPr>
        <p:spPr bwMode="auto">
          <a:xfrm>
            <a:off x="5844128" y="5790150"/>
            <a:ext cx="2194081" cy="77542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r>
              <a:rPr lang="en-US" sz="4400" kern="0" dirty="0" smtClean="0">
                <a:gradFill>
                  <a:gsLst>
                    <a:gs pos="0">
                      <a:srgbClr val="FFFFFF"/>
                    </a:gs>
                    <a:gs pos="100000">
                      <a:srgbClr val="FFFFFF"/>
                    </a:gs>
                  </a:gsLst>
                  <a:lin ang="5400000" scaled="0"/>
                </a:gradFill>
                <a:ea typeface="Segoe UI" pitchFamily="34" charset="0"/>
                <a:cs typeface="Segoe UI" pitchFamily="34" charset="0"/>
              </a:rPr>
              <a:t>Azure</a:t>
            </a:r>
          </a:p>
        </p:txBody>
      </p:sp>
      <p:pic>
        <p:nvPicPr>
          <p:cNvPr id="37" name="Picture 4" descr="http://www.getinthesky.com/wp-content/uploads/logo-powershe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299" y="3859560"/>
            <a:ext cx="1715287" cy="1715287"/>
          </a:xfrm>
          <a:prstGeom prst="rect">
            <a:avLst/>
          </a:prstGeom>
          <a:noFill/>
          <a:extLst>
            <a:ext uri="{909E8E84-426E-40DD-AFC4-6F175D3DCCD1}">
              <a14:hiddenFill xmlns:a14="http://schemas.microsoft.com/office/drawing/2010/main">
                <a:solidFill>
                  <a:srgbClr val="FFFFFF"/>
                </a:solidFill>
              </a14:hiddenFill>
            </a:ext>
          </a:extLst>
        </p:spPr>
      </p:pic>
      <p:cxnSp>
        <p:nvCxnSpPr>
          <p:cNvPr id="38" name="Straight Connector 37"/>
          <p:cNvCxnSpPr/>
          <p:nvPr/>
        </p:nvCxnSpPr>
        <p:spPr>
          <a:xfrm flipH="1">
            <a:off x="1010888" y="4711493"/>
            <a:ext cx="686436" cy="1090439"/>
          </a:xfrm>
          <a:prstGeom prst="line">
            <a:avLst/>
          </a:prstGeom>
          <a:noFill/>
          <a:ln w="60325" cap="flat" cmpd="sng" algn="ctr">
            <a:solidFill>
              <a:srgbClr val="00BCF2"/>
            </a:solidFill>
            <a:prstDash val="sysDash"/>
            <a:headEnd type="triangle"/>
            <a:tailEnd type="none"/>
          </a:ln>
          <a:effectLst/>
        </p:spPr>
      </p:cxnSp>
      <p:cxnSp>
        <p:nvCxnSpPr>
          <p:cNvPr id="43" name="Elbow Connector 42"/>
          <p:cNvCxnSpPr/>
          <p:nvPr/>
        </p:nvCxnSpPr>
        <p:spPr>
          <a:xfrm flipV="1">
            <a:off x="3510472" y="4966448"/>
            <a:ext cx="2119363" cy="897672"/>
          </a:xfrm>
          <a:prstGeom prst="bentConnector3">
            <a:avLst>
              <a:gd name="adj1" fmla="val 50000"/>
            </a:avLst>
          </a:prstGeom>
          <a:noFill/>
          <a:ln w="60325" cap="flat" cmpd="sng" algn="ctr">
            <a:solidFill>
              <a:schemeClr val="accent6">
                <a:lumMod val="40000"/>
                <a:lumOff val="60000"/>
              </a:schemeClr>
            </a:solidFill>
            <a:prstDash val="sysDash"/>
            <a:headEnd type="none"/>
            <a:tailEnd type="triangle"/>
          </a:ln>
          <a:effectLst/>
        </p:spPr>
      </p:cxnSp>
      <p:sp>
        <p:nvSpPr>
          <p:cNvPr id="48" name="Rectangle 5"/>
          <p:cNvSpPr>
            <a:spLocks noChangeArrowheads="1"/>
          </p:cNvSpPr>
          <p:nvPr/>
        </p:nvSpPr>
        <p:spPr bwMode="auto">
          <a:xfrm>
            <a:off x="5675725" y="3926012"/>
            <a:ext cx="1322306" cy="1725666"/>
          </a:xfrm>
          <a:prstGeom prst="rect">
            <a:avLst/>
          </a:prstGeom>
          <a:solidFill>
            <a:srgbClr val="7030A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51" name="Freeform 8"/>
          <p:cNvSpPr>
            <a:spLocks/>
          </p:cNvSpPr>
          <p:nvPr/>
        </p:nvSpPr>
        <p:spPr bwMode="auto">
          <a:xfrm>
            <a:off x="5817355" y="4563131"/>
            <a:ext cx="1039049" cy="330479"/>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52" name="Freeform 9"/>
          <p:cNvSpPr>
            <a:spLocks/>
          </p:cNvSpPr>
          <p:nvPr/>
        </p:nvSpPr>
        <p:spPr bwMode="auto">
          <a:xfrm>
            <a:off x="5817355" y="5059438"/>
            <a:ext cx="1039049" cy="272736"/>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b="1" kern="0" dirty="0">
              <a:solidFill>
                <a:srgbClr val="000000"/>
              </a:solidFill>
              <a:latin typeface="Calibri" panose="020F0502020204030204"/>
            </a:endParaRPr>
          </a:p>
        </p:txBody>
      </p:sp>
      <p:sp>
        <p:nvSpPr>
          <p:cNvPr id="55" name="Oval 16"/>
          <p:cNvSpPr>
            <a:spLocks noChangeArrowheads="1"/>
          </p:cNvSpPr>
          <p:nvPr/>
        </p:nvSpPr>
        <p:spPr bwMode="auto">
          <a:xfrm>
            <a:off x="6657859" y="4741845"/>
            <a:ext cx="100596" cy="97005"/>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56" name="Oval 17"/>
          <p:cNvSpPr>
            <a:spLocks noChangeArrowheads="1"/>
          </p:cNvSpPr>
          <p:nvPr/>
        </p:nvSpPr>
        <p:spPr bwMode="auto">
          <a:xfrm>
            <a:off x="6657859" y="5153489"/>
            <a:ext cx="100596" cy="97005"/>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63" name="Flowchart: Magnetic Disk 62"/>
          <p:cNvSpPr/>
          <p:nvPr/>
        </p:nvSpPr>
        <p:spPr bwMode="auto">
          <a:xfrm>
            <a:off x="7566970" y="4573138"/>
            <a:ext cx="1701981" cy="1476693"/>
          </a:xfrm>
          <a:prstGeom prst="flowChartMagneticDisk">
            <a:avLst/>
          </a:prstGeom>
          <a:ln>
            <a:solidFill>
              <a:schemeClr val="bg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66" name="Straight Arrow Connector 65"/>
          <p:cNvCxnSpPr>
            <a:stCxn id="63" idx="4"/>
          </p:cNvCxnSpPr>
          <p:nvPr/>
        </p:nvCxnSpPr>
        <p:spPr>
          <a:xfrm flipV="1">
            <a:off x="9268951" y="5235579"/>
            <a:ext cx="665719" cy="75906"/>
          </a:xfrm>
          <a:prstGeom prst="straightConnector1">
            <a:avLst/>
          </a:prstGeom>
          <a:ln w="57150">
            <a:solidFill>
              <a:srgbClr val="FFFFFF"/>
            </a:solidFill>
            <a:headEnd type="none"/>
            <a:tailEnd type="triangle"/>
          </a:ln>
        </p:spPr>
        <p:style>
          <a:lnRef idx="3">
            <a:schemeClr val="dk1"/>
          </a:lnRef>
          <a:fillRef idx="0">
            <a:schemeClr val="dk1"/>
          </a:fillRef>
          <a:effectRef idx="2">
            <a:schemeClr val="dk1"/>
          </a:effectRef>
          <a:fontRef idx="minor">
            <a:schemeClr val="tx1"/>
          </a:fontRef>
        </p:style>
      </p:cxnSp>
      <p:sp>
        <p:nvSpPr>
          <p:cNvPr id="68" name="Rectangle 67"/>
          <p:cNvSpPr/>
          <p:nvPr/>
        </p:nvSpPr>
        <p:spPr bwMode="auto">
          <a:xfrm>
            <a:off x="9746767" y="4595869"/>
            <a:ext cx="2194081" cy="775427"/>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r>
              <a:rPr lang="en-US" sz="2800" kern="0" dirty="0" smtClean="0">
                <a:gradFill>
                  <a:gsLst>
                    <a:gs pos="0">
                      <a:srgbClr val="FFFFFF"/>
                    </a:gs>
                    <a:gs pos="100000">
                      <a:srgbClr val="FFFFFF"/>
                    </a:gs>
                  </a:gsLst>
                  <a:lin ang="5400000" scaled="0"/>
                </a:gradFill>
                <a:ea typeface="Segoe UI" pitchFamily="34" charset="0"/>
                <a:cs typeface="Segoe UI" pitchFamily="34" charset="0"/>
              </a:rPr>
              <a:t>Curated Extensions</a:t>
            </a:r>
          </a:p>
        </p:txBody>
      </p:sp>
      <p:pic>
        <p:nvPicPr>
          <p:cNvPr id="70" name="Picture 4" descr="http://www.getinthesky.com/wp-content/uploads/logo-powershe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53" y="5084137"/>
            <a:ext cx="914419" cy="91441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0120" y="4669235"/>
            <a:ext cx="1048530" cy="276420"/>
          </a:xfrm>
          <a:prstGeom prst="rect">
            <a:avLst/>
          </a:prstGeom>
        </p:spPr>
      </p:pic>
      <p:cxnSp>
        <p:nvCxnSpPr>
          <p:cNvPr id="74" name="Elbow Connector 73"/>
          <p:cNvCxnSpPr>
            <a:endCxn id="70" idx="1"/>
          </p:cNvCxnSpPr>
          <p:nvPr/>
        </p:nvCxnSpPr>
        <p:spPr>
          <a:xfrm>
            <a:off x="6863927" y="5205172"/>
            <a:ext cx="708226" cy="336175"/>
          </a:xfrm>
          <a:prstGeom prst="bentConnector3">
            <a:avLst>
              <a:gd name="adj1" fmla="val 50000"/>
            </a:avLst>
          </a:prstGeom>
          <a:noFill/>
          <a:ln w="60325" cap="flat" cmpd="sng" algn="ctr">
            <a:solidFill>
              <a:schemeClr val="accent6">
                <a:lumMod val="40000"/>
                <a:lumOff val="60000"/>
              </a:schemeClr>
            </a:solidFill>
            <a:prstDash val="sysDash"/>
            <a:headEnd type="none"/>
            <a:tailEnd type="triangle"/>
          </a:ln>
          <a:effectLst/>
        </p:spPr>
      </p:cxnSp>
      <p:sp>
        <p:nvSpPr>
          <p:cNvPr id="78" name="Rectangle 77"/>
          <p:cNvSpPr/>
          <p:nvPr/>
        </p:nvSpPr>
        <p:spPr>
          <a:xfrm>
            <a:off x="5807781" y="5001964"/>
            <a:ext cx="752129" cy="369332"/>
          </a:xfrm>
          <a:prstGeom prst="rect">
            <a:avLst/>
          </a:prstGeom>
        </p:spPr>
        <p:txBody>
          <a:bodyPr wrap="none">
            <a:spAutoFit/>
          </a:bodyPr>
          <a:lstStyle/>
          <a:p>
            <a:pPr defTabSz="932137">
              <a:defRPr/>
            </a:pPr>
            <a:r>
              <a:rPr lang="en-US" b="1" kern="0" dirty="0">
                <a:solidFill>
                  <a:srgbClr val="000000"/>
                </a:solidFill>
                <a:latin typeface="Calibri" panose="020F0502020204030204"/>
              </a:rPr>
              <a:t>Agent</a:t>
            </a:r>
          </a:p>
        </p:txBody>
      </p:sp>
      <p:sp>
        <p:nvSpPr>
          <p:cNvPr id="80" name="Oval 16"/>
          <p:cNvSpPr>
            <a:spLocks noChangeArrowheads="1"/>
          </p:cNvSpPr>
          <p:nvPr/>
        </p:nvSpPr>
        <p:spPr bwMode="auto">
          <a:xfrm>
            <a:off x="6654202" y="4596845"/>
            <a:ext cx="100596" cy="97005"/>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pic>
        <p:nvPicPr>
          <p:cNvPr id="82" name="Picture 81"/>
          <p:cNvPicPr/>
          <p:nvPr/>
        </p:nvPicPr>
        <p:blipFill rotWithShape="1">
          <a:blip r:embed="rId5">
            <a:extLst>
              <a:ext uri="{28A0092B-C50C-407E-A947-70E740481C1C}">
                <a14:useLocalDpi xmlns:a14="http://schemas.microsoft.com/office/drawing/2010/main" val="0"/>
              </a:ext>
            </a:extLst>
          </a:blip>
          <a:srcRect b="10114"/>
          <a:stretch/>
        </p:blipFill>
        <p:spPr bwMode="auto">
          <a:xfrm>
            <a:off x="1617684" y="5380997"/>
            <a:ext cx="1841275" cy="1149101"/>
          </a:xfrm>
          <a:prstGeom prst="rect">
            <a:avLst/>
          </a:prstGeom>
          <a:noFill/>
          <a:ln>
            <a:noFill/>
          </a:ln>
        </p:spPr>
      </p:pic>
      <p:pic>
        <p:nvPicPr>
          <p:cNvPr id="85" name="Picture 84"/>
          <p:cNvPicPr>
            <a:picLocks noChangeAspect="1"/>
          </p:cNvPicPr>
          <p:nvPr/>
        </p:nvPicPr>
        <p:blipFill>
          <a:blip r:embed="rId6">
            <a:biLevel thresh="75000"/>
          </a:blip>
          <a:stretch>
            <a:fillRect/>
          </a:stretch>
        </p:blipFill>
        <p:spPr>
          <a:xfrm>
            <a:off x="8393739" y="5066200"/>
            <a:ext cx="886251" cy="969991"/>
          </a:xfrm>
          <a:prstGeom prst="rect">
            <a:avLst/>
          </a:prstGeom>
        </p:spPr>
      </p:pic>
    </p:spTree>
    <p:extLst>
      <p:ext uri="{BB962C8B-B14F-4D97-AF65-F5344CB8AC3E}">
        <p14:creationId xmlns:p14="http://schemas.microsoft.com/office/powerpoint/2010/main" val="18471648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000"/>
                            </p:stCondLst>
                            <p:childTnLst>
                              <p:par>
                                <p:cTn id="25" presetID="2" presetClass="entr" presetSubtype="8"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0-#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par>
                                <p:cTn id="38" presetID="22" presetClass="entr" presetSubtype="8"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left)">
                                      <p:cBhvr>
                                        <p:cTn id="40" dur="500"/>
                                        <p:tgtEl>
                                          <p:spTgt spid="38"/>
                                        </p:tgtEl>
                                      </p:cBhvr>
                                    </p:animEffect>
                                  </p:childTnLst>
                                </p:cTn>
                              </p:par>
                            </p:childTnLst>
                          </p:cTn>
                        </p:par>
                        <p:par>
                          <p:cTn id="41" fill="hold">
                            <p:stCondLst>
                              <p:cond delay="1000"/>
                            </p:stCondLst>
                            <p:childTnLst>
                              <p:par>
                                <p:cTn id="42" presetID="42" presetClass="entr" presetSubtype="0"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1000"/>
                                        <p:tgtEl>
                                          <p:spTgt spid="37"/>
                                        </p:tgtEl>
                                      </p:cBhvr>
                                    </p:animEffect>
                                    <p:anim calcmode="lin" valueType="num">
                                      <p:cBhvr>
                                        <p:cTn id="45" dur="1000" fill="hold"/>
                                        <p:tgtEl>
                                          <p:spTgt spid="37"/>
                                        </p:tgtEl>
                                        <p:attrNameLst>
                                          <p:attrName>ppt_x</p:attrName>
                                        </p:attrNameLst>
                                      </p:cBhvr>
                                      <p:tavLst>
                                        <p:tav tm="0">
                                          <p:val>
                                            <p:strVal val="#ppt_x"/>
                                          </p:val>
                                        </p:tav>
                                        <p:tav tm="100000">
                                          <p:val>
                                            <p:strVal val="#ppt_x"/>
                                          </p:val>
                                        </p:tav>
                                      </p:tavLst>
                                    </p:anim>
                                    <p:anim calcmode="lin" valueType="num">
                                      <p:cBhvr>
                                        <p:cTn id="46" dur="1000" fill="hold"/>
                                        <p:tgtEl>
                                          <p:spTgt spid="37"/>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1000"/>
                                        <p:tgtEl>
                                          <p:spTgt spid="82"/>
                                        </p:tgtEl>
                                      </p:cBhvr>
                                    </p:animEffect>
                                    <p:anim calcmode="lin" valueType="num">
                                      <p:cBhvr>
                                        <p:cTn id="50" dur="1000" fill="hold"/>
                                        <p:tgtEl>
                                          <p:spTgt spid="82"/>
                                        </p:tgtEl>
                                        <p:attrNameLst>
                                          <p:attrName>ppt_x</p:attrName>
                                        </p:attrNameLst>
                                      </p:cBhvr>
                                      <p:tavLst>
                                        <p:tav tm="0">
                                          <p:val>
                                            <p:strVal val="#ppt_x"/>
                                          </p:val>
                                        </p:tav>
                                        <p:tav tm="100000">
                                          <p:val>
                                            <p:strVal val="#ppt_x"/>
                                          </p:val>
                                        </p:tav>
                                      </p:tavLst>
                                    </p:anim>
                                    <p:anim calcmode="lin" valueType="num">
                                      <p:cBhvr>
                                        <p:cTn id="51" dur="1000" fill="hold"/>
                                        <p:tgtEl>
                                          <p:spTgt spid="82"/>
                                        </p:tgtEl>
                                        <p:attrNameLst>
                                          <p:attrName>ppt_y</p:attrName>
                                        </p:attrNameLst>
                                      </p:cBhvr>
                                      <p:tavLst>
                                        <p:tav tm="0">
                                          <p:val>
                                            <p:strVal val="#ppt_y+.1"/>
                                          </p:val>
                                        </p:tav>
                                        <p:tav tm="100000">
                                          <p:val>
                                            <p:strVal val="#ppt_y"/>
                                          </p:val>
                                        </p:tav>
                                      </p:tavLst>
                                    </p:anim>
                                  </p:childTnLst>
                                </p:cTn>
                              </p:par>
                            </p:childTnLst>
                          </p:cTn>
                        </p:par>
                        <p:par>
                          <p:cTn id="52" fill="hold">
                            <p:stCondLst>
                              <p:cond delay="2000"/>
                            </p:stCondLst>
                            <p:childTnLst>
                              <p:par>
                                <p:cTn id="53" presetID="22" presetClass="entr" presetSubtype="8"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wipe(left)">
                                      <p:cBhvr>
                                        <p:cTn id="55" dur="500"/>
                                        <p:tgtEl>
                                          <p:spTgt spid="35"/>
                                        </p:tgtEl>
                                      </p:cBhvr>
                                    </p:animEffect>
                                  </p:childTnLst>
                                </p:cTn>
                              </p:par>
                              <p:par>
                                <p:cTn id="56" presetID="22" presetClass="entr" presetSubtype="8" fill="hold"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left)">
                                      <p:cBhvr>
                                        <p:cTn id="58" dur="500"/>
                                        <p:tgtEl>
                                          <p:spTgt spid="4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par>
                          <p:cTn id="65" fill="hold">
                            <p:stCondLst>
                              <p:cond delay="2500"/>
                            </p:stCondLst>
                            <p:childTnLst>
                              <p:par>
                                <p:cTn id="66" presetID="10" presetClass="entr" presetSubtype="0" fill="hold" grpId="1"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wipe(down)">
                                      <p:cBhvr>
                                        <p:cTn id="71" dur="500"/>
                                        <p:tgtEl>
                                          <p:spTgt spid="51"/>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wipe(down)">
                                      <p:cBhvr>
                                        <p:cTn id="74" dur="500"/>
                                        <p:tgtEl>
                                          <p:spTgt spid="52"/>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down)">
                                      <p:cBhvr>
                                        <p:cTn id="77" dur="500"/>
                                        <p:tgtEl>
                                          <p:spTgt spid="5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Effect transition="in" filter="wipe(down)">
                                      <p:cBhvr>
                                        <p:cTn id="80" dur="500"/>
                                        <p:tgtEl>
                                          <p:spTgt spid="5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0"/>
                                        </p:tgtEl>
                                        <p:attrNameLst>
                                          <p:attrName>style.visibility</p:attrName>
                                        </p:attrNameLst>
                                      </p:cBhvr>
                                      <p:to>
                                        <p:strVal val="visible"/>
                                      </p:to>
                                    </p:set>
                                    <p:animEffect transition="in" filter="wipe(down)">
                                      <p:cBhvr>
                                        <p:cTn id="83" dur="500"/>
                                        <p:tgtEl>
                                          <p:spTgt spid="80"/>
                                        </p:tgtEl>
                                      </p:cBhvr>
                                    </p:animEffect>
                                  </p:childTnLst>
                                </p:cTn>
                              </p:par>
                            </p:childTnLst>
                          </p:cTn>
                        </p:par>
                        <p:par>
                          <p:cTn id="84" fill="hold">
                            <p:stCondLst>
                              <p:cond delay="3000"/>
                            </p:stCondLst>
                            <p:childTnLst>
                              <p:par>
                                <p:cTn id="85" presetID="10" presetClass="entr" presetSubtype="0" fill="hold" grpId="0" nodeType="after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fade">
                                      <p:cBhvr>
                                        <p:cTn id="87" dur="500"/>
                                        <p:tgtEl>
                                          <p:spTgt spid="78"/>
                                        </p:tgtEl>
                                      </p:cBhvr>
                                    </p:animEffect>
                                  </p:childTnLst>
                                </p:cTn>
                              </p:par>
                              <p:par>
                                <p:cTn id="88" presetID="10" presetClass="entr" presetSubtype="0" fill="hold" nodeType="withEffect">
                                  <p:stCondLst>
                                    <p:cond delay="0"/>
                                  </p:stCondLst>
                                  <p:childTnLst>
                                    <p:set>
                                      <p:cBhvr>
                                        <p:cTn id="89" dur="1" fill="hold">
                                          <p:stCondLst>
                                            <p:cond delay="0"/>
                                          </p:stCondLst>
                                        </p:cTn>
                                        <p:tgtEl>
                                          <p:spTgt spid="70"/>
                                        </p:tgtEl>
                                        <p:attrNameLst>
                                          <p:attrName>style.visibility</p:attrName>
                                        </p:attrNameLst>
                                      </p:cBhvr>
                                      <p:to>
                                        <p:strVal val="visible"/>
                                      </p:to>
                                    </p:set>
                                    <p:animEffect transition="in" filter="fade">
                                      <p:cBhvr>
                                        <p:cTn id="90" dur="500"/>
                                        <p:tgtEl>
                                          <p:spTgt spid="7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fade">
                                      <p:cBhvr>
                                        <p:cTn id="93" dur="500"/>
                                        <p:tgtEl>
                                          <p:spTgt spid="63"/>
                                        </p:tgtEl>
                                      </p:cBhvr>
                                    </p:animEffect>
                                  </p:childTnLst>
                                </p:cTn>
                              </p:par>
                              <p:par>
                                <p:cTn id="94" presetID="10" presetClass="entr" presetSubtype="0" fill="hold" nodeType="withEffect">
                                  <p:stCondLst>
                                    <p:cond delay="0"/>
                                  </p:stCondLst>
                                  <p:childTnLst>
                                    <p:set>
                                      <p:cBhvr>
                                        <p:cTn id="95" dur="1" fill="hold">
                                          <p:stCondLst>
                                            <p:cond delay="0"/>
                                          </p:stCondLst>
                                        </p:cTn>
                                        <p:tgtEl>
                                          <p:spTgt spid="71"/>
                                        </p:tgtEl>
                                        <p:attrNameLst>
                                          <p:attrName>style.visibility</p:attrName>
                                        </p:attrNameLst>
                                      </p:cBhvr>
                                      <p:to>
                                        <p:strVal val="visible"/>
                                      </p:to>
                                    </p:set>
                                    <p:animEffect transition="in" filter="fade">
                                      <p:cBhvr>
                                        <p:cTn id="96" dur="500"/>
                                        <p:tgtEl>
                                          <p:spTgt spid="71"/>
                                        </p:tgtEl>
                                      </p:cBhvr>
                                    </p:animEffect>
                                  </p:childTnLst>
                                </p:cTn>
                              </p:par>
                              <p:par>
                                <p:cTn id="97" presetID="10" presetClass="entr" presetSubtype="0" fill="hold" nodeType="withEffect">
                                  <p:stCondLst>
                                    <p:cond delay="0"/>
                                  </p:stCondLst>
                                  <p:childTnLst>
                                    <p:set>
                                      <p:cBhvr>
                                        <p:cTn id="98" dur="1" fill="hold">
                                          <p:stCondLst>
                                            <p:cond delay="0"/>
                                          </p:stCondLst>
                                        </p:cTn>
                                        <p:tgtEl>
                                          <p:spTgt spid="85"/>
                                        </p:tgtEl>
                                        <p:attrNameLst>
                                          <p:attrName>style.visibility</p:attrName>
                                        </p:attrNameLst>
                                      </p:cBhvr>
                                      <p:to>
                                        <p:strVal val="visible"/>
                                      </p:to>
                                    </p:set>
                                    <p:animEffect transition="in" filter="fade">
                                      <p:cBhvr>
                                        <p:cTn id="99" dur="500"/>
                                        <p:tgtEl>
                                          <p:spTgt spid="85"/>
                                        </p:tgtEl>
                                      </p:cBhvr>
                                    </p:animEffect>
                                  </p:childTnLst>
                                </p:cTn>
                              </p:par>
                            </p:childTnLst>
                          </p:cTn>
                        </p:par>
                        <p:par>
                          <p:cTn id="100" fill="hold">
                            <p:stCondLst>
                              <p:cond delay="3500"/>
                            </p:stCondLst>
                            <p:childTnLst>
                              <p:par>
                                <p:cTn id="101" presetID="10" presetClass="entr" presetSubtype="0"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500"/>
                                        <p:tgtEl>
                                          <p:spTgt spid="6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animEffect transition="in" filter="fade">
                                      <p:cBhvr>
                                        <p:cTn id="106" dur="500"/>
                                        <p:tgtEl>
                                          <p:spTgt spid="6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4"/>
                                        </p:tgtEl>
                                        <p:attrNameLst>
                                          <p:attrName>style.visibility</p:attrName>
                                        </p:attrNameLst>
                                      </p:cBhvr>
                                      <p:to>
                                        <p:strVal val="visible"/>
                                      </p:to>
                                    </p:set>
                                    <p:animEffect transition="in" filter="wipe(left)">
                                      <p:cBhvr>
                                        <p:cTn id="111" dur="500"/>
                                        <p:tgtEl>
                                          <p:spTgt spid="74"/>
                                        </p:tgtEl>
                                      </p:cBhvr>
                                    </p:animEffect>
                                  </p:childTnLst>
                                </p:cTn>
                              </p:par>
                            </p:childTnLst>
                          </p:cTn>
                        </p:par>
                        <p:par>
                          <p:cTn id="112" fill="hold">
                            <p:stCondLst>
                              <p:cond delay="500"/>
                            </p:stCondLst>
                            <p:childTnLst>
                              <p:par>
                                <p:cTn id="113" presetID="42" presetClass="path" presetSubtype="0" accel="50000" decel="50000" fill="hold" nodeType="afterEffect">
                                  <p:stCondLst>
                                    <p:cond delay="0"/>
                                  </p:stCondLst>
                                  <p:childTnLst>
                                    <p:animMotion origin="layout" path="M 2.82104E-6 1.35724E-6 L -0.14335 -0.18566 " pathEditMode="relative" rAng="0" ptsTypes="AA">
                                      <p:cBhvr>
                                        <p:cTn id="114" dur="2000" fill="hold"/>
                                        <p:tgtEl>
                                          <p:spTgt spid="70"/>
                                        </p:tgtEl>
                                        <p:attrNameLst>
                                          <p:attrName>ppt_x</p:attrName>
                                          <p:attrName>ppt_y</p:attrName>
                                        </p:attrNameLst>
                                      </p:cBhvr>
                                      <p:rCtr x="-7174" y="-9283"/>
                                    </p:animMotion>
                                  </p:childTnLst>
                                </p:cTn>
                              </p:par>
                              <p:par>
                                <p:cTn id="115" presetID="42" presetClass="path" presetSubtype="0" accel="50000" decel="50000" fill="hold" nodeType="withEffect">
                                  <p:stCondLst>
                                    <p:cond delay="0"/>
                                  </p:stCondLst>
                                  <p:childTnLst>
                                    <p:animMotion origin="layout" path="M 6.15267E-7 -4.66636E-6 L -0.16977 0.09873 " pathEditMode="relative" rAng="0" ptsTypes="AA">
                                      <p:cBhvr>
                                        <p:cTn id="116" dur="2000" fill="hold"/>
                                        <p:tgtEl>
                                          <p:spTgt spid="71"/>
                                        </p:tgtEl>
                                        <p:attrNameLst>
                                          <p:attrName>ppt_x</p:attrName>
                                          <p:attrName>ppt_y</p:attrName>
                                        </p:attrNameLst>
                                      </p:cBhvr>
                                      <p:rCtr x="-8489" y="4925"/>
                                    </p:animMotion>
                                  </p:childTnLst>
                                </p:cTn>
                              </p:par>
                            </p:childTnLst>
                          </p:cTn>
                        </p:par>
                        <p:par>
                          <p:cTn id="117" fill="hold">
                            <p:stCondLst>
                              <p:cond delay="2500"/>
                            </p:stCondLst>
                            <p:childTnLst>
                              <p:par>
                                <p:cTn id="118" presetID="27" presetClass="emph" presetSubtype="0" fill="remove" grpId="0" nodeType="afterEffect">
                                  <p:stCondLst>
                                    <p:cond delay="0"/>
                                  </p:stCondLst>
                                  <p:childTnLst>
                                    <p:animClr clrSpc="rgb" dir="cw">
                                      <p:cBhvr override="childStyle">
                                        <p:cTn id="119" dur="250" autoRev="1" fill="remove"/>
                                        <p:tgtEl>
                                          <p:spTgt spid="48"/>
                                        </p:tgtEl>
                                        <p:attrNameLst>
                                          <p:attrName>style.color</p:attrName>
                                        </p:attrNameLst>
                                      </p:cBhvr>
                                      <p:to>
                                        <a:srgbClr val="FFC000"/>
                                      </p:to>
                                    </p:animClr>
                                    <p:animClr clrSpc="rgb" dir="cw">
                                      <p:cBhvr>
                                        <p:cTn id="120" dur="250" autoRev="1" fill="remove"/>
                                        <p:tgtEl>
                                          <p:spTgt spid="48"/>
                                        </p:tgtEl>
                                        <p:attrNameLst>
                                          <p:attrName>fillcolor</p:attrName>
                                        </p:attrNameLst>
                                      </p:cBhvr>
                                      <p:to>
                                        <a:srgbClr val="FFC000"/>
                                      </p:to>
                                    </p:animClr>
                                    <p:set>
                                      <p:cBhvr>
                                        <p:cTn id="121" dur="250" autoRev="1" fill="remove"/>
                                        <p:tgtEl>
                                          <p:spTgt spid="48"/>
                                        </p:tgtEl>
                                        <p:attrNameLst>
                                          <p:attrName>fill.type</p:attrName>
                                        </p:attrNameLst>
                                      </p:cBhvr>
                                      <p:to>
                                        <p:strVal val="solid"/>
                                      </p:to>
                                    </p:set>
                                    <p:set>
                                      <p:cBhvr>
                                        <p:cTn id="122" dur="250" autoRev="1" fill="remove"/>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P spid="34" grpId="0" animBg="1"/>
      <p:bldP spid="36" grpId="0"/>
      <p:bldP spid="48" grpId="0" animBg="1"/>
      <p:bldP spid="48" grpId="1" animBg="1"/>
      <p:bldP spid="51" grpId="0" animBg="1"/>
      <p:bldP spid="52" grpId="0" animBg="1"/>
      <p:bldP spid="55" grpId="0" animBg="1"/>
      <p:bldP spid="56" grpId="0" animBg="1"/>
      <p:bldP spid="63" grpId="0" animBg="1"/>
      <p:bldP spid="68" grpId="0"/>
      <p:bldP spid="78" grpId="0"/>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Helper Extensions</a:t>
            </a:r>
            <a:endParaRPr lang="en-US" dirty="0"/>
          </a:p>
        </p:txBody>
      </p:sp>
      <p:sp>
        <p:nvSpPr>
          <p:cNvPr id="13" name="Text Placeholder 1"/>
          <p:cNvSpPr>
            <a:spLocks noGrp="1"/>
          </p:cNvSpPr>
          <p:nvPr>
            <p:ph type="body" sz="quarter" idx="4294967295"/>
          </p:nvPr>
        </p:nvSpPr>
        <p:spPr>
          <a:xfrm>
            <a:off x="4693840" y="1439862"/>
            <a:ext cx="7459606" cy="4953000"/>
          </a:xfrm>
          <a:prstGeom prst="rect">
            <a:avLst/>
          </a:prstGeom>
        </p:spPr>
        <p:txBody>
          <a:bodyPr/>
          <a:lstStyle/>
          <a:p>
            <a:r>
              <a:rPr lang="en-US" dirty="0" err="1" smtClean="0"/>
              <a:t>BGInfo</a:t>
            </a:r>
            <a:endParaRPr lang="en-US" dirty="0" smtClean="0"/>
          </a:p>
          <a:p>
            <a:pPr lvl="1"/>
            <a:r>
              <a:rPr lang="en-US" dirty="0" smtClean="0"/>
              <a:t>Useful VM information added to the VM desktop</a:t>
            </a:r>
          </a:p>
          <a:p>
            <a:r>
              <a:rPr lang="en-US" dirty="0" smtClean="0"/>
              <a:t>VM Access</a:t>
            </a:r>
          </a:p>
          <a:p>
            <a:pPr lvl="1"/>
            <a:r>
              <a:rPr lang="en-US" dirty="0" smtClean="0"/>
              <a:t>Reset admin password, rename admin account, reset network configuration (coming)</a:t>
            </a:r>
          </a:p>
          <a:p>
            <a:r>
              <a:rPr lang="en-US" dirty="0" smtClean="0"/>
              <a:t>Virtual Machine Manager</a:t>
            </a:r>
          </a:p>
          <a:p>
            <a:pPr lvl="1"/>
            <a:r>
              <a:rPr lang="en-US" dirty="0" smtClean="0"/>
              <a:t>Use VMM configuration files on Azure VMs</a:t>
            </a:r>
          </a:p>
          <a:p>
            <a:r>
              <a:rPr lang="en-US" dirty="0" smtClean="0"/>
              <a:t>RDMA Drivers</a:t>
            </a:r>
          </a:p>
          <a:p>
            <a:pPr lvl="1"/>
            <a:r>
              <a:rPr lang="en-US" dirty="0" smtClean="0"/>
              <a:t>Enable low-latency networking on A8 and A9 VM sizes </a:t>
            </a:r>
          </a:p>
          <a:p>
            <a:pPr lvl="1"/>
            <a:endParaRPr lang="en-US" dirty="0"/>
          </a:p>
        </p:txBody>
      </p:sp>
      <p:pic>
        <p:nvPicPr>
          <p:cNvPr id="3" name="Picture 2"/>
          <p:cNvPicPr>
            <a:picLocks noChangeAspect="1"/>
          </p:cNvPicPr>
          <p:nvPr/>
        </p:nvPicPr>
        <p:blipFill rotWithShape="1">
          <a:blip r:embed="rId3"/>
          <a:srcRect r="34477"/>
          <a:stretch/>
        </p:blipFill>
        <p:spPr>
          <a:xfrm>
            <a:off x="274639" y="2126411"/>
            <a:ext cx="4419200" cy="3579902"/>
          </a:xfrm>
          <a:prstGeom prst="rect">
            <a:avLst/>
          </a:prstGeom>
        </p:spPr>
      </p:pic>
    </p:spTree>
    <p:extLst>
      <p:ext uri="{BB962C8B-B14F-4D97-AF65-F5344CB8AC3E}">
        <p14:creationId xmlns:p14="http://schemas.microsoft.com/office/powerpoint/2010/main" val="236785062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Configuration</a:t>
            </a:r>
            <a:endParaRPr lang="en-US" dirty="0"/>
          </a:p>
        </p:txBody>
      </p:sp>
      <p:sp>
        <p:nvSpPr>
          <p:cNvPr id="2" name="Text Placeholder 1"/>
          <p:cNvSpPr>
            <a:spLocks noGrp="1"/>
          </p:cNvSpPr>
          <p:nvPr>
            <p:ph type="body" sz="quarter" idx="11"/>
          </p:nvPr>
        </p:nvSpPr>
        <p:spPr>
          <a:xfrm>
            <a:off x="274639" y="1212849"/>
            <a:ext cx="11889564" cy="517065"/>
          </a:xfrm>
        </p:spPr>
        <p:txBody>
          <a:bodyPr/>
          <a:lstStyle/>
          <a:p>
            <a:endParaRPr lang="en-US" sz="2400" dirty="0" smtClean="0">
              <a:solidFill>
                <a:srgbClr val="FFFFFF"/>
              </a:solidFill>
            </a:endParaRPr>
          </a:p>
        </p:txBody>
      </p:sp>
      <p:pic>
        <p:nvPicPr>
          <p:cNvPr id="11" name="Puppet Logo" descr="http://www.devopsdays.org/events/2013-tokyo/logos/puppetlabs.png"/>
          <p:cNvPicPr>
            <a:picLocks noChangeAspect="1" noChangeArrowheads="1"/>
          </p:cNvPicPr>
          <p:nvPr/>
        </p:nvPicPr>
        <p:blipFill rotWithShape="1">
          <a:blip r:embed="rId2">
            <a:extLst>
              <a:ext uri="{28A0092B-C50C-407E-A947-70E740481C1C}">
                <a14:useLocalDpi xmlns:a14="http://schemas.microsoft.com/office/drawing/2010/main" val="0"/>
              </a:ext>
            </a:extLst>
          </a:blip>
          <a:srcRect l="26592" t="14109" r="19214" b="13633"/>
          <a:stretch/>
        </p:blipFill>
        <p:spPr bwMode="auto">
          <a:xfrm>
            <a:off x="5127936" y="1339100"/>
            <a:ext cx="2074526" cy="27660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owerShell Logo" descr="http://www.getinthesky.com/wp-content/uploads/logo-powershell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1883" y="877693"/>
            <a:ext cx="2738068" cy="27380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274637" y="2078037"/>
            <a:ext cx="4010025" cy="3324225"/>
          </a:xfrm>
          <a:prstGeom prst="rect">
            <a:avLst/>
          </a:prstGeom>
        </p:spPr>
      </p:pic>
      <p:pic>
        <p:nvPicPr>
          <p:cNvPr id="20" name="Puppet Check"/>
          <p:cNvPicPr>
            <a:picLocks noChangeAspect="1"/>
          </p:cNvPicPr>
          <p:nvPr/>
        </p:nvPicPr>
        <p:blipFill>
          <a:blip r:embed="rId5"/>
          <a:stretch>
            <a:fillRect/>
          </a:stretch>
        </p:blipFill>
        <p:spPr>
          <a:xfrm>
            <a:off x="427037" y="3982282"/>
            <a:ext cx="219075" cy="190500"/>
          </a:xfrm>
          <a:prstGeom prst="rect">
            <a:avLst/>
          </a:prstGeom>
        </p:spPr>
      </p:pic>
      <p:pic>
        <p:nvPicPr>
          <p:cNvPr id="21" name="Puppet Config"/>
          <p:cNvPicPr>
            <a:picLocks noChangeAspect="1"/>
          </p:cNvPicPr>
          <p:nvPr/>
        </p:nvPicPr>
        <p:blipFill>
          <a:blip r:embed="rId6"/>
          <a:stretch>
            <a:fillRect/>
          </a:stretch>
        </p:blipFill>
        <p:spPr>
          <a:xfrm>
            <a:off x="274639" y="5572202"/>
            <a:ext cx="5457825" cy="1009650"/>
          </a:xfrm>
          <a:prstGeom prst="rect">
            <a:avLst/>
          </a:prstGeom>
        </p:spPr>
      </p:pic>
      <p:pic>
        <p:nvPicPr>
          <p:cNvPr id="22" name="Chef Config"/>
          <p:cNvPicPr>
            <a:picLocks noChangeAspect="1"/>
          </p:cNvPicPr>
          <p:nvPr/>
        </p:nvPicPr>
        <p:blipFill>
          <a:blip r:embed="rId7"/>
          <a:stretch>
            <a:fillRect/>
          </a:stretch>
        </p:blipFill>
        <p:spPr>
          <a:xfrm>
            <a:off x="274639" y="5517813"/>
            <a:ext cx="3349626" cy="1415822"/>
          </a:xfrm>
          <a:prstGeom prst="rect">
            <a:avLst/>
          </a:prstGeom>
        </p:spPr>
      </p:pic>
      <p:pic>
        <p:nvPicPr>
          <p:cNvPr id="24" name="Chef Check"/>
          <p:cNvPicPr>
            <a:picLocks noChangeAspect="1"/>
          </p:cNvPicPr>
          <p:nvPr/>
        </p:nvPicPr>
        <p:blipFill>
          <a:blip r:embed="rId5"/>
          <a:stretch>
            <a:fillRect/>
          </a:stretch>
        </p:blipFill>
        <p:spPr>
          <a:xfrm>
            <a:off x="427037" y="4425655"/>
            <a:ext cx="219075" cy="190500"/>
          </a:xfrm>
          <a:prstGeom prst="rect">
            <a:avLst/>
          </a:prstGeom>
        </p:spPr>
      </p:pic>
      <p:pic>
        <p:nvPicPr>
          <p:cNvPr id="23" name="PS Config"/>
          <p:cNvPicPr>
            <a:picLocks noChangeAspect="1"/>
          </p:cNvPicPr>
          <p:nvPr/>
        </p:nvPicPr>
        <p:blipFill>
          <a:blip r:embed="rId8"/>
          <a:stretch>
            <a:fillRect/>
          </a:stretch>
        </p:blipFill>
        <p:spPr>
          <a:xfrm>
            <a:off x="274637" y="5517813"/>
            <a:ext cx="4853299" cy="1449249"/>
          </a:xfrm>
          <a:prstGeom prst="rect">
            <a:avLst/>
          </a:prstGeom>
        </p:spPr>
      </p:pic>
      <p:pic>
        <p:nvPicPr>
          <p:cNvPr id="26" name="PowerShell Check"/>
          <p:cNvPicPr>
            <a:picLocks noChangeAspect="1"/>
          </p:cNvPicPr>
          <p:nvPr/>
        </p:nvPicPr>
        <p:blipFill>
          <a:blip r:embed="rId5"/>
          <a:stretch>
            <a:fillRect/>
          </a:stretch>
        </p:blipFill>
        <p:spPr>
          <a:xfrm>
            <a:off x="427037" y="4849585"/>
            <a:ext cx="219075" cy="190500"/>
          </a:xfrm>
          <a:prstGeom prst="rect">
            <a:avLst/>
          </a:prstGeom>
        </p:spPr>
      </p:pic>
      <p:pic>
        <p:nvPicPr>
          <p:cNvPr id="14" name="Picture 13"/>
          <p:cNvPicPr>
            <a:picLocks noChangeAspect="1"/>
          </p:cNvPicPr>
          <p:nvPr/>
        </p:nvPicPr>
        <p:blipFill>
          <a:blip r:embed="rId9"/>
          <a:stretch>
            <a:fillRect/>
          </a:stretch>
        </p:blipFill>
        <p:spPr>
          <a:xfrm>
            <a:off x="7513637" y="1224451"/>
            <a:ext cx="2495088" cy="2730843"/>
          </a:xfrm>
          <a:prstGeom prst="rect">
            <a:avLst/>
          </a:prstGeom>
        </p:spPr>
      </p:pic>
    </p:spTree>
    <p:extLst>
      <p:ext uri="{BB962C8B-B14F-4D97-AF65-F5344CB8AC3E}">
        <p14:creationId xmlns:p14="http://schemas.microsoft.com/office/powerpoint/2010/main" val="3910292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42"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1000"/>
                                        <p:tgtEl>
                                          <p:spTgt spid="22"/>
                                        </p:tgtEl>
                                      </p:cBhvr>
                                    </p:animEffect>
                                    <p:anim calcmode="lin" valueType="num">
                                      <p:cBhvr>
                                        <p:cTn id="37" dur="1000" fill="hold"/>
                                        <p:tgtEl>
                                          <p:spTgt spid="22"/>
                                        </p:tgtEl>
                                        <p:attrNameLst>
                                          <p:attrName>ppt_x</p:attrName>
                                        </p:attrNameLst>
                                      </p:cBhvr>
                                      <p:tavLst>
                                        <p:tav tm="0">
                                          <p:val>
                                            <p:strVal val="#ppt_x"/>
                                          </p:val>
                                        </p:tav>
                                        <p:tav tm="100000">
                                          <p:val>
                                            <p:strVal val="#ppt_x"/>
                                          </p:val>
                                        </p:tav>
                                      </p:tavLst>
                                    </p:anim>
                                    <p:anim calcmode="lin" valueType="num">
                                      <p:cBhvr>
                                        <p:cTn id="3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4"/>
                                        </p:tgtEl>
                                      </p:cBhvr>
                                    </p:animEffect>
                                    <p:set>
                                      <p:cBhvr>
                                        <p:cTn id="43" dur="1" fill="hold">
                                          <p:stCondLst>
                                            <p:cond delay="499"/>
                                          </p:stCondLst>
                                        </p:cTn>
                                        <p:tgtEl>
                                          <p:spTgt spid="24"/>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3076"/>
                                        </p:tgtEl>
                                        <p:attrNameLst>
                                          <p:attrName>style.visibility</p:attrName>
                                        </p:attrNameLst>
                                      </p:cBhvr>
                                      <p:to>
                                        <p:strVal val="visible"/>
                                      </p:to>
                                    </p:set>
                                    <p:animEffect transition="in" filter="fade">
                                      <p:cBhvr>
                                        <p:cTn id="50" dur="1000"/>
                                        <p:tgtEl>
                                          <p:spTgt spid="3076"/>
                                        </p:tgtEl>
                                      </p:cBhvr>
                                    </p:animEffect>
                                    <p:anim calcmode="lin" valueType="num">
                                      <p:cBhvr>
                                        <p:cTn id="51" dur="1000" fill="hold"/>
                                        <p:tgtEl>
                                          <p:spTgt spid="3076"/>
                                        </p:tgtEl>
                                        <p:attrNameLst>
                                          <p:attrName>ppt_x</p:attrName>
                                        </p:attrNameLst>
                                      </p:cBhvr>
                                      <p:tavLst>
                                        <p:tav tm="0">
                                          <p:val>
                                            <p:strVal val="#ppt_x"/>
                                          </p:val>
                                        </p:tav>
                                        <p:tav tm="100000">
                                          <p:val>
                                            <p:strVal val="#ppt_x"/>
                                          </p:val>
                                        </p:tav>
                                      </p:tavLst>
                                    </p:anim>
                                    <p:anim calcmode="lin" valueType="num">
                                      <p:cBhvr>
                                        <p:cTn id="52" dur="1000" fill="hold"/>
                                        <p:tgtEl>
                                          <p:spTgt spid="3076"/>
                                        </p:tgtEl>
                                        <p:attrNameLst>
                                          <p:attrName>ppt_y</p:attrName>
                                        </p:attrNameLst>
                                      </p:cBhvr>
                                      <p:tavLst>
                                        <p:tav tm="0">
                                          <p:val>
                                            <p:strVal val="#ppt_y+.1"/>
                                          </p:val>
                                        </p:tav>
                                        <p:tav tm="100000">
                                          <p:val>
                                            <p:strVal val="#ppt_y"/>
                                          </p:val>
                                        </p:tav>
                                      </p:tavLst>
                                    </p:anim>
                                  </p:childTnLst>
                                </p:cTn>
                              </p:par>
                              <p:par>
                                <p:cTn id="53" presetID="10"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42"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702232" y="2278062"/>
            <a:ext cx="7459606" cy="3299365"/>
          </a:xfrm>
        </p:spPr>
        <p:txBody>
          <a:bodyPr/>
          <a:lstStyle/>
          <a:p>
            <a:r>
              <a:rPr lang="en-US" dirty="0" err="1" smtClean="0"/>
              <a:t>WebDeploy</a:t>
            </a:r>
            <a:endParaRPr lang="en-US" dirty="0" smtClean="0"/>
          </a:p>
          <a:p>
            <a:pPr lvl="1"/>
            <a:r>
              <a:rPr lang="en-US" dirty="0" smtClean="0"/>
              <a:t>Easily deploy websites from Visual Studio directly to an Azure VM</a:t>
            </a:r>
          </a:p>
          <a:p>
            <a:pPr lvl="1"/>
            <a:endParaRPr lang="en-US" dirty="0" smtClean="0"/>
          </a:p>
          <a:p>
            <a:r>
              <a:rPr lang="en-US" dirty="0" smtClean="0"/>
              <a:t>Remote Debugging</a:t>
            </a:r>
          </a:p>
          <a:p>
            <a:pPr lvl="1"/>
            <a:r>
              <a:rPr lang="en-US" dirty="0" smtClean="0"/>
              <a:t>Directly connect Visual Studio debugger to process in Azure VM</a:t>
            </a:r>
            <a:endParaRPr lang="en-US" dirty="0"/>
          </a:p>
        </p:txBody>
      </p:sp>
      <p:sp>
        <p:nvSpPr>
          <p:cNvPr id="4" name="Title 3"/>
          <p:cNvSpPr>
            <a:spLocks noGrp="1"/>
          </p:cNvSpPr>
          <p:nvPr>
            <p:ph type="title"/>
          </p:nvPr>
        </p:nvSpPr>
        <p:spPr/>
        <p:txBody>
          <a:bodyPr/>
          <a:lstStyle/>
          <a:p>
            <a:r>
              <a:rPr lang="en-US" dirty="0" smtClean="0"/>
              <a:t>Development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92573"/>
            <a:ext cx="4702232" cy="1316868"/>
          </a:xfrm>
          <a:prstGeom prst="rect">
            <a:avLst/>
          </a:prstGeom>
        </p:spPr>
      </p:pic>
    </p:spTree>
    <p:extLst>
      <p:ext uri="{BB962C8B-B14F-4D97-AF65-F5344CB8AC3E}">
        <p14:creationId xmlns:p14="http://schemas.microsoft.com/office/powerpoint/2010/main" val="341848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1000"/>
                                        <p:tgtEl>
                                          <p:spTgt spid="2">
                                            <p:txEl>
                                              <p:pRg st="3" end="3"/>
                                            </p:txEl>
                                          </p:spTgt>
                                        </p:tgtEl>
                                      </p:cBhvr>
                                    </p:animEffect>
                                    <p:anim calcmode="lin" valueType="num">
                                      <p:cBhvr>
                                        <p:cTn id="2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Extensions and Visual Studio</a:t>
            </a:r>
            <a:endParaRPr lang="en-US" dirty="0"/>
          </a:p>
        </p:txBody>
      </p:sp>
    </p:spTree>
    <p:extLst>
      <p:ext uri="{BB962C8B-B14F-4D97-AF65-F5344CB8AC3E}">
        <p14:creationId xmlns:p14="http://schemas.microsoft.com/office/powerpoint/2010/main" val="27224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5637" y="1496952"/>
            <a:ext cx="8382000" cy="2800767"/>
          </a:xfrm>
          <a:prstGeom prst="rect">
            <a:avLst/>
          </a:prstGeom>
        </p:spPr>
        <p:txBody>
          <a:bodyPr wrap="square">
            <a:spAutoFit/>
          </a:bodyPr>
          <a:lstStyle/>
          <a:p>
            <a:r>
              <a:rPr lang="en-US" sz="4400" dirty="0">
                <a:gradFill>
                  <a:gsLst>
                    <a:gs pos="1250">
                      <a:srgbClr val="FFFFFF"/>
                    </a:gs>
                    <a:gs pos="100000">
                      <a:srgbClr val="FFFFFF"/>
                    </a:gs>
                  </a:gsLst>
                  <a:lin ang="5400000" scaled="0"/>
                </a:gradFill>
                <a:latin typeface="Segoe UI Light"/>
              </a:rPr>
              <a:t>Development and </a:t>
            </a:r>
            <a:r>
              <a:rPr lang="en-US" sz="4400" dirty="0" err="1">
                <a:gradFill>
                  <a:gsLst>
                    <a:gs pos="1250">
                      <a:srgbClr val="FFFFFF"/>
                    </a:gs>
                    <a:gs pos="100000">
                      <a:srgbClr val="FFFFFF"/>
                    </a:gs>
                  </a:gsLst>
                  <a:lin ang="5400000" scaled="0"/>
                </a:gradFill>
                <a:latin typeface="Segoe UI Light"/>
              </a:rPr>
              <a:t>DevOps</a:t>
            </a:r>
            <a:endParaRPr lang="en-US" sz="4400" dirty="0">
              <a:gradFill>
                <a:gsLst>
                  <a:gs pos="1250">
                    <a:srgbClr val="FFFFFF"/>
                  </a:gs>
                  <a:gs pos="100000">
                    <a:srgbClr val="FFFFFF"/>
                  </a:gs>
                </a:gsLst>
                <a:lin ang="5400000" scaled="0"/>
              </a:gradFill>
              <a:latin typeface="Segoe UI Light"/>
            </a:endParaRPr>
          </a:p>
          <a:p>
            <a:r>
              <a:rPr lang="en-US" sz="4400" b="1" u="sng" dirty="0">
                <a:gradFill>
                  <a:gsLst>
                    <a:gs pos="1250">
                      <a:srgbClr val="FFFFFF"/>
                    </a:gs>
                    <a:gs pos="100000">
                      <a:srgbClr val="FFFFFF"/>
                    </a:gs>
                  </a:gsLst>
                  <a:lin ang="5400000" scaled="0"/>
                </a:gradFill>
                <a:latin typeface="Segoe UI Light"/>
              </a:rPr>
              <a:t>Management and System Center</a:t>
            </a:r>
          </a:p>
          <a:p>
            <a:r>
              <a:rPr lang="en-US" sz="4400" dirty="0">
                <a:gradFill>
                  <a:gsLst>
                    <a:gs pos="1250">
                      <a:srgbClr val="FFFFFF"/>
                    </a:gs>
                    <a:gs pos="100000">
                      <a:srgbClr val="FFFFFF"/>
                    </a:gs>
                  </a:gsLst>
                  <a:lin ang="5400000" scaled="0"/>
                </a:gradFill>
                <a:latin typeface="Segoe UI Light"/>
              </a:rPr>
              <a:t>Security and Ecosystem</a:t>
            </a:r>
          </a:p>
          <a:p>
            <a:r>
              <a:rPr lang="en-US" sz="4400" dirty="0">
                <a:gradFill>
                  <a:gsLst>
                    <a:gs pos="1250">
                      <a:srgbClr val="FFFFFF"/>
                    </a:gs>
                    <a:gs pos="100000">
                      <a:srgbClr val="FFFFFF"/>
                    </a:gs>
                  </a:gsLst>
                  <a:lin ang="5400000" scaled="0"/>
                </a:gradFill>
                <a:latin typeface="Segoe UI Light"/>
              </a:rPr>
              <a:t>DR and Networking</a:t>
            </a:r>
          </a:p>
        </p:txBody>
      </p:sp>
      <p:sp>
        <p:nvSpPr>
          <p:cNvPr id="9" name="Title 8"/>
          <p:cNvSpPr>
            <a:spLocks noGrp="1"/>
          </p:cNvSpPr>
          <p:nvPr>
            <p:ph type="title"/>
          </p:nvPr>
        </p:nvSpPr>
        <p:spPr/>
        <p:txBody>
          <a:bodyPr/>
          <a:lstStyle/>
          <a:p>
            <a:r>
              <a:rPr lang="en-US" dirty="0">
                <a:ea typeface="メイリオ" pitchFamily="50" charset="-128"/>
                <a:cs typeface="Segoe UI Light" panose="020B0502040204020203" pitchFamily="34" charset="0"/>
              </a:rPr>
              <a:t>Enterprise Grade IaaS</a:t>
            </a:r>
            <a:endParaRPr lang="en-US" dirty="0"/>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1866988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cloud?</a:t>
            </a:r>
            <a:endParaRPr lang="en-US" dirty="0"/>
          </a:p>
        </p:txBody>
      </p:sp>
      <p:sp>
        <p:nvSpPr>
          <p:cNvPr id="21" name="Content Placeholder 2"/>
          <p:cNvSpPr txBox="1">
            <a:spLocks/>
          </p:cNvSpPr>
          <p:nvPr/>
        </p:nvSpPr>
        <p:spPr>
          <a:xfrm>
            <a:off x="7559274" y="2840188"/>
            <a:ext cx="4402811"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32597">
              <a:spcBef>
                <a:spcPts val="1020"/>
              </a:spcBef>
              <a:buFont typeface="Arial" panose="020B0604020202020204" pitchFamily="34" charset="0"/>
              <a:buNone/>
              <a:defRPr/>
            </a:pPr>
            <a:r>
              <a:rPr lang="en-US" sz="4488" dirty="0">
                <a:gradFill>
                  <a:gsLst>
                    <a:gs pos="0">
                      <a:srgbClr val="0072C6">
                        <a:lumMod val="5000"/>
                        <a:lumOff val="95000"/>
                      </a:srgbClr>
                    </a:gs>
                    <a:gs pos="100000">
                      <a:srgbClr val="FFFFFF"/>
                    </a:gs>
                  </a:gsLst>
                  <a:lin ang="5400000" scaled="1"/>
                </a:gradFill>
                <a:latin typeface="Segoe UI Light"/>
              </a:rPr>
              <a:t>Easy Dev/Test</a:t>
            </a:r>
          </a:p>
        </p:txBody>
      </p:sp>
      <p:sp>
        <p:nvSpPr>
          <p:cNvPr id="24" name="Content Placeholder 2"/>
          <p:cNvSpPr txBox="1">
            <a:spLocks/>
          </p:cNvSpPr>
          <p:nvPr/>
        </p:nvSpPr>
        <p:spPr>
          <a:xfrm>
            <a:off x="427037" y="1668462"/>
            <a:ext cx="4402811"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spcBef>
                <a:spcPts val="1020"/>
              </a:spcBef>
              <a:buFont typeface="Arial" panose="020B0604020202020204" pitchFamily="34" charset="0"/>
              <a:buNone/>
              <a:defRPr/>
            </a:pPr>
            <a:r>
              <a:rPr lang="en-US" sz="4488" dirty="0">
                <a:gradFill>
                  <a:gsLst>
                    <a:gs pos="0">
                      <a:srgbClr val="0072C6">
                        <a:lumMod val="5000"/>
                        <a:lumOff val="95000"/>
                      </a:srgbClr>
                    </a:gs>
                    <a:gs pos="100000">
                      <a:srgbClr val="FFFFFF"/>
                    </a:gs>
                  </a:gsLst>
                  <a:lin ang="5400000" scaled="1"/>
                </a:gradFill>
                <a:latin typeface="Segoe UI Light"/>
              </a:rPr>
              <a:t>Agility</a:t>
            </a:r>
          </a:p>
        </p:txBody>
      </p:sp>
      <p:sp>
        <p:nvSpPr>
          <p:cNvPr id="25" name="Content Placeholder 2"/>
          <p:cNvSpPr txBox="1">
            <a:spLocks/>
          </p:cNvSpPr>
          <p:nvPr/>
        </p:nvSpPr>
        <p:spPr>
          <a:xfrm>
            <a:off x="7559274" y="5183641"/>
            <a:ext cx="4402811"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32597">
              <a:spcBef>
                <a:spcPts val="1020"/>
              </a:spcBef>
              <a:buFont typeface="Arial" panose="020B0604020202020204" pitchFamily="34" charset="0"/>
              <a:buNone/>
              <a:defRPr/>
            </a:pPr>
            <a:r>
              <a:rPr lang="en-US" sz="4488" dirty="0">
                <a:gradFill>
                  <a:gsLst>
                    <a:gs pos="0">
                      <a:srgbClr val="0072C6">
                        <a:lumMod val="5000"/>
                        <a:lumOff val="95000"/>
                      </a:srgbClr>
                    </a:gs>
                    <a:gs pos="100000">
                      <a:srgbClr val="FFFFFF"/>
                    </a:gs>
                  </a:gsLst>
                  <a:lin ang="5400000" scaled="1"/>
                </a:gradFill>
                <a:latin typeface="Segoe UI Light"/>
              </a:rPr>
              <a:t>Time to Market</a:t>
            </a:r>
          </a:p>
        </p:txBody>
      </p:sp>
      <p:sp>
        <p:nvSpPr>
          <p:cNvPr id="26" name="Content Placeholder 2"/>
          <p:cNvSpPr txBox="1">
            <a:spLocks/>
          </p:cNvSpPr>
          <p:nvPr/>
        </p:nvSpPr>
        <p:spPr>
          <a:xfrm>
            <a:off x="427037" y="5183641"/>
            <a:ext cx="4402811"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spcBef>
                <a:spcPts val="1020"/>
              </a:spcBef>
              <a:buFont typeface="Arial" panose="020B0604020202020204" pitchFamily="34" charset="0"/>
              <a:buNone/>
              <a:defRPr/>
            </a:pPr>
            <a:r>
              <a:rPr lang="en-US" sz="4488" dirty="0">
                <a:gradFill>
                  <a:gsLst>
                    <a:gs pos="0">
                      <a:srgbClr val="0072C6">
                        <a:lumMod val="5000"/>
                        <a:lumOff val="95000"/>
                      </a:srgbClr>
                    </a:gs>
                    <a:gs pos="100000">
                      <a:srgbClr val="FFFFFF"/>
                    </a:gs>
                  </a:gsLst>
                  <a:lin ang="5400000" scaled="1"/>
                </a:gradFill>
                <a:latin typeface="Segoe UI Light"/>
              </a:rPr>
              <a:t>Global Reach</a:t>
            </a:r>
          </a:p>
        </p:txBody>
      </p:sp>
      <p:sp>
        <p:nvSpPr>
          <p:cNvPr id="27" name="Content Placeholder 2"/>
          <p:cNvSpPr txBox="1">
            <a:spLocks/>
          </p:cNvSpPr>
          <p:nvPr/>
        </p:nvSpPr>
        <p:spPr>
          <a:xfrm>
            <a:off x="4313237" y="5183641"/>
            <a:ext cx="4402811"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spcBef>
                <a:spcPts val="1020"/>
              </a:spcBef>
              <a:buFont typeface="Arial" panose="020B0604020202020204" pitchFamily="34" charset="0"/>
              <a:buNone/>
              <a:defRPr/>
            </a:pPr>
            <a:r>
              <a:rPr lang="en-US" sz="4488" dirty="0">
                <a:gradFill>
                  <a:gsLst>
                    <a:gs pos="0">
                      <a:srgbClr val="0072C6">
                        <a:lumMod val="5000"/>
                        <a:lumOff val="95000"/>
                      </a:srgbClr>
                    </a:gs>
                    <a:gs pos="100000">
                      <a:srgbClr val="FFFFFF"/>
                    </a:gs>
                  </a:gsLst>
                  <a:lin ang="5400000" scaled="1"/>
                </a:gradFill>
                <a:latin typeface="Segoe UI Light"/>
              </a:rPr>
              <a:t>Cost Savings</a:t>
            </a:r>
          </a:p>
        </p:txBody>
      </p:sp>
      <p:sp>
        <p:nvSpPr>
          <p:cNvPr id="28" name="Content Placeholder 2"/>
          <p:cNvSpPr txBox="1">
            <a:spLocks/>
          </p:cNvSpPr>
          <p:nvPr/>
        </p:nvSpPr>
        <p:spPr>
          <a:xfrm>
            <a:off x="427037" y="2840188"/>
            <a:ext cx="6886848"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spcBef>
                <a:spcPts val="1020"/>
              </a:spcBef>
              <a:buFont typeface="Arial" panose="020B0604020202020204" pitchFamily="34" charset="0"/>
              <a:buNone/>
              <a:defRPr/>
            </a:pPr>
            <a:r>
              <a:rPr lang="en-US" sz="4488" dirty="0" smtClean="0">
                <a:gradFill>
                  <a:gsLst>
                    <a:gs pos="0">
                      <a:srgbClr val="0072C6">
                        <a:lumMod val="5000"/>
                        <a:lumOff val="95000"/>
                      </a:srgbClr>
                    </a:gs>
                    <a:gs pos="100000">
                      <a:srgbClr val="FFFFFF"/>
                    </a:gs>
                  </a:gsLst>
                  <a:lin ang="5400000" scaled="1"/>
                </a:gradFill>
                <a:latin typeface="Segoe UI Light"/>
              </a:rPr>
              <a:t>Automation</a:t>
            </a:r>
            <a:endParaRPr lang="en-US" sz="4488" dirty="0">
              <a:gradFill>
                <a:gsLst>
                  <a:gs pos="0">
                    <a:srgbClr val="0072C6">
                      <a:lumMod val="5000"/>
                      <a:lumOff val="95000"/>
                    </a:srgbClr>
                  </a:gs>
                  <a:gs pos="100000">
                    <a:srgbClr val="FFFFFF"/>
                  </a:gs>
                </a:gsLst>
                <a:lin ang="5400000" scaled="1"/>
              </a:gradFill>
              <a:latin typeface="Segoe UI Light"/>
            </a:endParaRPr>
          </a:p>
        </p:txBody>
      </p:sp>
      <p:sp>
        <p:nvSpPr>
          <p:cNvPr id="29" name="Content Placeholder 2"/>
          <p:cNvSpPr txBox="1">
            <a:spLocks/>
          </p:cNvSpPr>
          <p:nvPr/>
        </p:nvSpPr>
        <p:spPr>
          <a:xfrm>
            <a:off x="7559274" y="1668462"/>
            <a:ext cx="4402811"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32597">
              <a:spcBef>
                <a:spcPts val="1020"/>
              </a:spcBef>
              <a:buFont typeface="Arial" panose="020B0604020202020204" pitchFamily="34" charset="0"/>
              <a:buNone/>
              <a:defRPr/>
            </a:pPr>
            <a:r>
              <a:rPr lang="en-US" sz="4488" dirty="0" err="1">
                <a:gradFill>
                  <a:gsLst>
                    <a:gs pos="0">
                      <a:srgbClr val="0072C6">
                        <a:lumMod val="5000"/>
                        <a:lumOff val="95000"/>
                      </a:srgbClr>
                    </a:gs>
                    <a:gs pos="100000">
                      <a:srgbClr val="FFFFFF"/>
                    </a:gs>
                  </a:gsLst>
                  <a:lin ang="5400000" scaled="1"/>
                </a:gradFill>
                <a:latin typeface="Segoe UI Light"/>
              </a:rPr>
              <a:t>DevOps</a:t>
            </a:r>
            <a:endParaRPr lang="en-US" sz="4488" dirty="0">
              <a:gradFill>
                <a:gsLst>
                  <a:gs pos="0">
                    <a:srgbClr val="0072C6">
                      <a:lumMod val="5000"/>
                      <a:lumOff val="95000"/>
                    </a:srgbClr>
                  </a:gs>
                  <a:gs pos="100000">
                    <a:srgbClr val="FFFFFF"/>
                  </a:gs>
                </a:gsLst>
                <a:lin ang="5400000" scaled="1"/>
              </a:gradFill>
              <a:latin typeface="Segoe UI Light"/>
            </a:endParaRPr>
          </a:p>
        </p:txBody>
      </p:sp>
      <p:sp>
        <p:nvSpPr>
          <p:cNvPr id="30" name="Content Placeholder 2"/>
          <p:cNvSpPr txBox="1">
            <a:spLocks/>
          </p:cNvSpPr>
          <p:nvPr/>
        </p:nvSpPr>
        <p:spPr>
          <a:xfrm>
            <a:off x="427037" y="4011914"/>
            <a:ext cx="6886848" cy="854084"/>
          </a:xfrm>
          <a:prstGeom prst="rect">
            <a:avLst/>
          </a:prstGeom>
        </p:spPr>
        <p:txBody>
          <a:bodyPr vert="horz" lIns="93260" tIns="46630" rIns="93260" bIns="4663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597">
              <a:spcBef>
                <a:spcPts val="1020"/>
              </a:spcBef>
              <a:buFont typeface="Arial" panose="020B0604020202020204" pitchFamily="34" charset="0"/>
              <a:buNone/>
              <a:defRPr/>
            </a:pPr>
            <a:r>
              <a:rPr lang="en-US" sz="4488" dirty="0">
                <a:gradFill>
                  <a:gsLst>
                    <a:gs pos="0">
                      <a:srgbClr val="0072C6">
                        <a:lumMod val="5000"/>
                        <a:lumOff val="95000"/>
                      </a:srgbClr>
                    </a:gs>
                    <a:gs pos="100000">
                      <a:srgbClr val="FFFFFF"/>
                    </a:gs>
                  </a:gsLst>
                  <a:lin ang="5400000" scaled="1"/>
                </a:gradFill>
                <a:latin typeface="Segoe UI Light"/>
              </a:rPr>
              <a:t>Pay-Per-Use</a:t>
            </a:r>
          </a:p>
        </p:txBody>
      </p:sp>
      <p:sp>
        <p:nvSpPr>
          <p:cNvPr id="32" name="Content Placeholder 2"/>
          <p:cNvSpPr txBox="1">
            <a:spLocks/>
          </p:cNvSpPr>
          <p:nvPr/>
        </p:nvSpPr>
        <p:spPr>
          <a:xfrm>
            <a:off x="5075237" y="4011914"/>
            <a:ext cx="6886848" cy="854084"/>
          </a:xfrm>
          <a:prstGeom prst="rect">
            <a:avLst/>
          </a:prstGeom>
        </p:spPr>
        <p:txBody>
          <a:bodyPr vert="horz" lIns="93260" tIns="46630" rIns="93260" bIns="4663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932597">
              <a:spcBef>
                <a:spcPts val="1020"/>
              </a:spcBef>
              <a:buFont typeface="Arial" panose="020B0604020202020204" pitchFamily="34" charset="0"/>
              <a:buNone/>
              <a:defRPr/>
            </a:pPr>
            <a:r>
              <a:rPr lang="en-US" sz="4488" dirty="0">
                <a:gradFill>
                  <a:gsLst>
                    <a:gs pos="0">
                      <a:srgbClr val="0072C6">
                        <a:lumMod val="5000"/>
                        <a:lumOff val="95000"/>
                      </a:srgbClr>
                    </a:gs>
                    <a:gs pos="100000">
                      <a:srgbClr val="FFFFFF"/>
                    </a:gs>
                  </a:gsLst>
                  <a:lin ang="5400000" scaled="1"/>
                </a:gradFill>
                <a:latin typeface="Segoe UI Light"/>
              </a:rPr>
              <a:t>Unified Identity</a:t>
            </a:r>
          </a:p>
        </p:txBody>
      </p:sp>
      <p:sp>
        <p:nvSpPr>
          <p:cNvPr id="44" name="Text Placeholder 12"/>
          <p:cNvSpPr txBox="1">
            <a:spLocks/>
          </p:cNvSpPr>
          <p:nvPr/>
        </p:nvSpPr>
        <p:spPr>
          <a:xfrm>
            <a:off x="3475037" y="1668462"/>
            <a:ext cx="4629817" cy="2946906"/>
          </a:xfrm>
          <a:prstGeom prst="rect">
            <a:avLst/>
          </a:prstGeom>
        </p:spPr>
        <p:txBody>
          <a:bodyPr vert="horz" wrap="square" lIns="146262" tIns="91413" rIns="146262" bIns="91413" rtlCol="0">
            <a:spAutoFit/>
          </a:bodyPr>
          <a:lstStyle>
            <a:lvl1pPr marL="336111" marR="0" indent="-336111" algn="l" defTabSz="914274" rtl="0" eaLnBrk="1" fontAlgn="auto" latinLnBrk="0" hangingPunct="1">
              <a:lnSpc>
                <a:spcPct val="90000"/>
              </a:lnSpc>
              <a:spcBef>
                <a:spcPct val="20000"/>
              </a:spcBef>
              <a:spcAft>
                <a:spcPts val="0"/>
              </a:spcAft>
              <a:buClrTx/>
              <a:buSzPct val="90000"/>
              <a:buFont typeface="Arial" pitchFamily="34" charset="0"/>
              <a:buChar char="•"/>
              <a:tabLst/>
              <a:defRPr sz="3900" kern="1200" spc="0" baseline="0">
                <a:gradFill>
                  <a:gsLst>
                    <a:gs pos="1250">
                      <a:schemeClr val="tx2"/>
                    </a:gs>
                    <a:gs pos="99000">
                      <a:schemeClr val="tx2"/>
                    </a:gs>
                  </a:gsLst>
                  <a:lin ang="5400000" scaled="0"/>
                </a:gradFill>
                <a:latin typeface="+mj-lt"/>
                <a:ea typeface="+mn-ea"/>
                <a:cs typeface="+mn-cs"/>
              </a:defRPr>
            </a:lvl1pPr>
            <a:lvl2pPr marL="572633" marR="0" indent="-236522"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84258"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08332"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32405" marR="0" indent="-224074" algn="l" defTabSz="914274"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14252"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0"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27"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65" indent="-228569" algn="l" defTabSz="914274"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8975" b="1" dirty="0">
                <a:gradFill>
                  <a:gsLst>
                    <a:gs pos="0">
                      <a:srgbClr val="0072C6">
                        <a:lumMod val="5000"/>
                        <a:lumOff val="95000"/>
                      </a:srgbClr>
                    </a:gs>
                    <a:gs pos="100000">
                      <a:srgbClr val="FFFFFF"/>
                    </a:gs>
                  </a:gsLst>
                  <a:lin ang="5400000" scaled="1"/>
                </a:gradFill>
              </a:rPr>
              <a:t>When?</a:t>
            </a:r>
          </a:p>
          <a:p>
            <a:pPr marL="0" indent="0" algn="ctr">
              <a:buFont typeface="Arial" pitchFamily="34" charset="0"/>
              <a:buNone/>
            </a:pPr>
            <a:r>
              <a:rPr lang="en-US" sz="8975" b="1" dirty="0" smtClean="0">
                <a:gradFill>
                  <a:gsLst>
                    <a:gs pos="0">
                      <a:srgbClr val="0072C6">
                        <a:lumMod val="5000"/>
                        <a:lumOff val="95000"/>
                      </a:srgbClr>
                    </a:gs>
                    <a:gs pos="100000">
                      <a:srgbClr val="FFFFFF"/>
                    </a:gs>
                  </a:gsLst>
                  <a:lin ang="5400000" scaled="1"/>
                </a:gradFill>
              </a:rPr>
              <a:t>How</a:t>
            </a:r>
            <a:r>
              <a:rPr lang="en-US" sz="8975" b="1" dirty="0">
                <a:gradFill>
                  <a:gsLst>
                    <a:gs pos="0">
                      <a:srgbClr val="0072C6">
                        <a:lumMod val="5000"/>
                        <a:lumOff val="95000"/>
                      </a:srgbClr>
                    </a:gs>
                    <a:gs pos="100000">
                      <a:srgbClr val="FFFFFF"/>
                    </a:gs>
                  </a:gsLst>
                  <a:lin ang="5400000" scaled="1"/>
                </a:gradFill>
              </a:rPr>
              <a:t>? </a:t>
            </a:r>
            <a:endParaRPr lang="en-US" sz="8975" b="1" dirty="0" smtClean="0">
              <a:gradFill>
                <a:gsLst>
                  <a:gs pos="0">
                    <a:srgbClr val="0072C6">
                      <a:lumMod val="5000"/>
                      <a:lumOff val="95000"/>
                    </a:srgbClr>
                  </a:gs>
                  <a:gs pos="100000">
                    <a:srgbClr val="FFFFFF"/>
                  </a:gs>
                </a:gsLst>
                <a:lin ang="5400000" scaled="1"/>
              </a:gradFill>
            </a:endParaRPr>
          </a:p>
        </p:txBody>
      </p:sp>
    </p:spTree>
    <p:extLst>
      <p:ext uri="{BB962C8B-B14F-4D97-AF65-F5344CB8AC3E}">
        <p14:creationId xmlns:p14="http://schemas.microsoft.com/office/powerpoint/2010/main" val="626636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mph" presetSubtype="0" fill="hold" grpId="1" nodeType="clickEffect">
                                  <p:stCondLst>
                                    <p:cond delay="0"/>
                                  </p:stCondLst>
                                  <p:childTnLst>
                                    <p:animClr clrSpc="hsl" dir="cw">
                                      <p:cBhvr override="childStyle">
                                        <p:cTn id="43" dur="500" fill="hold"/>
                                        <p:tgtEl>
                                          <p:spTgt spid="24"/>
                                        </p:tgtEl>
                                        <p:attrNameLst>
                                          <p:attrName>style.color</p:attrName>
                                        </p:attrNameLst>
                                      </p:cBhvr>
                                      <p:by>
                                        <p:hsl h="0" s="-12549" l="-25098"/>
                                      </p:by>
                                    </p:animClr>
                                    <p:animClr clrSpc="hsl" dir="cw">
                                      <p:cBhvr>
                                        <p:cTn id="44" dur="500" fill="hold"/>
                                        <p:tgtEl>
                                          <p:spTgt spid="24"/>
                                        </p:tgtEl>
                                        <p:attrNameLst>
                                          <p:attrName>fillcolor</p:attrName>
                                        </p:attrNameLst>
                                      </p:cBhvr>
                                      <p:by>
                                        <p:hsl h="0" s="-12549" l="-25098"/>
                                      </p:by>
                                    </p:animClr>
                                    <p:animClr clrSpc="hsl" dir="cw">
                                      <p:cBhvr>
                                        <p:cTn id="45" dur="500" fill="hold"/>
                                        <p:tgtEl>
                                          <p:spTgt spid="24"/>
                                        </p:tgtEl>
                                        <p:attrNameLst>
                                          <p:attrName>stroke.color</p:attrName>
                                        </p:attrNameLst>
                                      </p:cBhvr>
                                      <p:by>
                                        <p:hsl h="0" s="-12549" l="-25098"/>
                                      </p:by>
                                    </p:animClr>
                                    <p:set>
                                      <p:cBhvr>
                                        <p:cTn id="46" dur="500" fill="hold"/>
                                        <p:tgtEl>
                                          <p:spTgt spid="24"/>
                                        </p:tgtEl>
                                        <p:attrNameLst>
                                          <p:attrName>fill.type</p:attrName>
                                        </p:attrNameLst>
                                      </p:cBhvr>
                                      <p:to>
                                        <p:strVal val="solid"/>
                                      </p:to>
                                    </p:set>
                                  </p:childTnLst>
                                </p:cTn>
                              </p:par>
                              <p:par>
                                <p:cTn id="47" presetID="24" presetClass="emph" presetSubtype="0" fill="hold" grpId="1" nodeType="withEffect">
                                  <p:stCondLst>
                                    <p:cond delay="0"/>
                                  </p:stCondLst>
                                  <p:childTnLst>
                                    <p:animClr clrSpc="hsl" dir="cw">
                                      <p:cBhvr override="childStyle">
                                        <p:cTn id="48" dur="500" fill="hold"/>
                                        <p:tgtEl>
                                          <p:spTgt spid="25"/>
                                        </p:tgtEl>
                                        <p:attrNameLst>
                                          <p:attrName>style.color</p:attrName>
                                        </p:attrNameLst>
                                      </p:cBhvr>
                                      <p:by>
                                        <p:hsl h="0" s="-12549" l="-25098"/>
                                      </p:by>
                                    </p:animClr>
                                    <p:animClr clrSpc="hsl" dir="cw">
                                      <p:cBhvr>
                                        <p:cTn id="49" dur="500" fill="hold"/>
                                        <p:tgtEl>
                                          <p:spTgt spid="25"/>
                                        </p:tgtEl>
                                        <p:attrNameLst>
                                          <p:attrName>fillcolor</p:attrName>
                                        </p:attrNameLst>
                                      </p:cBhvr>
                                      <p:by>
                                        <p:hsl h="0" s="-12549" l="-25098"/>
                                      </p:by>
                                    </p:animClr>
                                    <p:animClr clrSpc="hsl" dir="cw">
                                      <p:cBhvr>
                                        <p:cTn id="50" dur="500" fill="hold"/>
                                        <p:tgtEl>
                                          <p:spTgt spid="25"/>
                                        </p:tgtEl>
                                        <p:attrNameLst>
                                          <p:attrName>stroke.color</p:attrName>
                                        </p:attrNameLst>
                                      </p:cBhvr>
                                      <p:by>
                                        <p:hsl h="0" s="-12549" l="-25098"/>
                                      </p:by>
                                    </p:animClr>
                                    <p:set>
                                      <p:cBhvr>
                                        <p:cTn id="51" dur="500" fill="hold"/>
                                        <p:tgtEl>
                                          <p:spTgt spid="25"/>
                                        </p:tgtEl>
                                        <p:attrNameLst>
                                          <p:attrName>fill.type</p:attrName>
                                        </p:attrNameLst>
                                      </p:cBhvr>
                                      <p:to>
                                        <p:strVal val="solid"/>
                                      </p:to>
                                    </p:set>
                                  </p:childTnLst>
                                </p:cTn>
                              </p:par>
                              <p:par>
                                <p:cTn id="52" presetID="24" presetClass="emph" presetSubtype="0" fill="hold" grpId="1" nodeType="withEffect">
                                  <p:stCondLst>
                                    <p:cond delay="0"/>
                                  </p:stCondLst>
                                  <p:childTnLst>
                                    <p:animClr clrSpc="hsl" dir="cw">
                                      <p:cBhvr override="childStyle">
                                        <p:cTn id="53" dur="500" fill="hold"/>
                                        <p:tgtEl>
                                          <p:spTgt spid="26"/>
                                        </p:tgtEl>
                                        <p:attrNameLst>
                                          <p:attrName>style.color</p:attrName>
                                        </p:attrNameLst>
                                      </p:cBhvr>
                                      <p:by>
                                        <p:hsl h="0" s="-12549" l="-25098"/>
                                      </p:by>
                                    </p:animClr>
                                    <p:animClr clrSpc="hsl" dir="cw">
                                      <p:cBhvr>
                                        <p:cTn id="54" dur="500" fill="hold"/>
                                        <p:tgtEl>
                                          <p:spTgt spid="26"/>
                                        </p:tgtEl>
                                        <p:attrNameLst>
                                          <p:attrName>fillcolor</p:attrName>
                                        </p:attrNameLst>
                                      </p:cBhvr>
                                      <p:by>
                                        <p:hsl h="0" s="-12549" l="-25098"/>
                                      </p:by>
                                    </p:animClr>
                                    <p:animClr clrSpc="hsl" dir="cw">
                                      <p:cBhvr>
                                        <p:cTn id="55" dur="500" fill="hold"/>
                                        <p:tgtEl>
                                          <p:spTgt spid="26"/>
                                        </p:tgtEl>
                                        <p:attrNameLst>
                                          <p:attrName>stroke.color</p:attrName>
                                        </p:attrNameLst>
                                      </p:cBhvr>
                                      <p:by>
                                        <p:hsl h="0" s="-12549" l="-25098"/>
                                      </p:by>
                                    </p:animClr>
                                    <p:set>
                                      <p:cBhvr>
                                        <p:cTn id="56" dur="500" fill="hold"/>
                                        <p:tgtEl>
                                          <p:spTgt spid="26"/>
                                        </p:tgtEl>
                                        <p:attrNameLst>
                                          <p:attrName>fill.type</p:attrName>
                                        </p:attrNameLst>
                                      </p:cBhvr>
                                      <p:to>
                                        <p:strVal val="solid"/>
                                      </p:to>
                                    </p:set>
                                  </p:childTnLst>
                                </p:cTn>
                              </p:par>
                              <p:par>
                                <p:cTn id="57" presetID="24" presetClass="emph" presetSubtype="0" fill="hold" grpId="1" nodeType="withEffect">
                                  <p:stCondLst>
                                    <p:cond delay="0"/>
                                  </p:stCondLst>
                                  <p:childTnLst>
                                    <p:animClr clrSpc="hsl" dir="cw">
                                      <p:cBhvr override="childStyle">
                                        <p:cTn id="58" dur="500" fill="hold"/>
                                        <p:tgtEl>
                                          <p:spTgt spid="27"/>
                                        </p:tgtEl>
                                        <p:attrNameLst>
                                          <p:attrName>style.color</p:attrName>
                                        </p:attrNameLst>
                                      </p:cBhvr>
                                      <p:by>
                                        <p:hsl h="0" s="-12549" l="-25098"/>
                                      </p:by>
                                    </p:animClr>
                                    <p:animClr clrSpc="hsl" dir="cw">
                                      <p:cBhvr>
                                        <p:cTn id="59" dur="500" fill="hold"/>
                                        <p:tgtEl>
                                          <p:spTgt spid="27"/>
                                        </p:tgtEl>
                                        <p:attrNameLst>
                                          <p:attrName>fillcolor</p:attrName>
                                        </p:attrNameLst>
                                      </p:cBhvr>
                                      <p:by>
                                        <p:hsl h="0" s="-12549" l="-25098"/>
                                      </p:by>
                                    </p:animClr>
                                    <p:animClr clrSpc="hsl" dir="cw">
                                      <p:cBhvr>
                                        <p:cTn id="60" dur="500" fill="hold"/>
                                        <p:tgtEl>
                                          <p:spTgt spid="27"/>
                                        </p:tgtEl>
                                        <p:attrNameLst>
                                          <p:attrName>stroke.color</p:attrName>
                                        </p:attrNameLst>
                                      </p:cBhvr>
                                      <p:by>
                                        <p:hsl h="0" s="-12549" l="-25098"/>
                                      </p:by>
                                    </p:animClr>
                                    <p:set>
                                      <p:cBhvr>
                                        <p:cTn id="61" dur="500" fill="hold"/>
                                        <p:tgtEl>
                                          <p:spTgt spid="27"/>
                                        </p:tgtEl>
                                        <p:attrNameLst>
                                          <p:attrName>fill.type</p:attrName>
                                        </p:attrNameLst>
                                      </p:cBhvr>
                                      <p:to>
                                        <p:strVal val="solid"/>
                                      </p:to>
                                    </p:set>
                                  </p:childTnLst>
                                </p:cTn>
                              </p:par>
                              <p:par>
                                <p:cTn id="62" presetID="24" presetClass="emph" presetSubtype="0" fill="hold" grpId="1" nodeType="withEffect">
                                  <p:stCondLst>
                                    <p:cond delay="0"/>
                                  </p:stCondLst>
                                  <p:childTnLst>
                                    <p:animClr clrSpc="hsl" dir="cw">
                                      <p:cBhvr override="childStyle">
                                        <p:cTn id="63" dur="500" fill="hold"/>
                                        <p:tgtEl>
                                          <p:spTgt spid="21"/>
                                        </p:tgtEl>
                                        <p:attrNameLst>
                                          <p:attrName>style.color</p:attrName>
                                        </p:attrNameLst>
                                      </p:cBhvr>
                                      <p:by>
                                        <p:hsl h="0" s="-12549" l="-25098"/>
                                      </p:by>
                                    </p:animClr>
                                    <p:animClr clrSpc="hsl" dir="cw">
                                      <p:cBhvr>
                                        <p:cTn id="64" dur="500" fill="hold"/>
                                        <p:tgtEl>
                                          <p:spTgt spid="21"/>
                                        </p:tgtEl>
                                        <p:attrNameLst>
                                          <p:attrName>fillcolor</p:attrName>
                                        </p:attrNameLst>
                                      </p:cBhvr>
                                      <p:by>
                                        <p:hsl h="0" s="-12549" l="-25098"/>
                                      </p:by>
                                    </p:animClr>
                                    <p:animClr clrSpc="hsl" dir="cw">
                                      <p:cBhvr>
                                        <p:cTn id="65" dur="500" fill="hold"/>
                                        <p:tgtEl>
                                          <p:spTgt spid="21"/>
                                        </p:tgtEl>
                                        <p:attrNameLst>
                                          <p:attrName>stroke.color</p:attrName>
                                        </p:attrNameLst>
                                      </p:cBhvr>
                                      <p:by>
                                        <p:hsl h="0" s="-12549" l="-25098"/>
                                      </p:by>
                                    </p:animClr>
                                    <p:set>
                                      <p:cBhvr>
                                        <p:cTn id="66" dur="500" fill="hold"/>
                                        <p:tgtEl>
                                          <p:spTgt spid="21"/>
                                        </p:tgtEl>
                                        <p:attrNameLst>
                                          <p:attrName>fill.type</p:attrName>
                                        </p:attrNameLst>
                                      </p:cBhvr>
                                      <p:to>
                                        <p:strVal val="solid"/>
                                      </p:to>
                                    </p:set>
                                  </p:childTnLst>
                                </p:cTn>
                              </p:par>
                              <p:par>
                                <p:cTn id="67" presetID="24" presetClass="emph" presetSubtype="0" fill="hold" grpId="1" nodeType="withEffect">
                                  <p:stCondLst>
                                    <p:cond delay="0"/>
                                  </p:stCondLst>
                                  <p:childTnLst>
                                    <p:animClr clrSpc="hsl" dir="cw">
                                      <p:cBhvr override="childStyle">
                                        <p:cTn id="68" dur="500" fill="hold"/>
                                        <p:tgtEl>
                                          <p:spTgt spid="28"/>
                                        </p:tgtEl>
                                        <p:attrNameLst>
                                          <p:attrName>style.color</p:attrName>
                                        </p:attrNameLst>
                                      </p:cBhvr>
                                      <p:by>
                                        <p:hsl h="0" s="-12549" l="-25098"/>
                                      </p:by>
                                    </p:animClr>
                                    <p:animClr clrSpc="hsl" dir="cw">
                                      <p:cBhvr>
                                        <p:cTn id="69" dur="500" fill="hold"/>
                                        <p:tgtEl>
                                          <p:spTgt spid="28"/>
                                        </p:tgtEl>
                                        <p:attrNameLst>
                                          <p:attrName>fillcolor</p:attrName>
                                        </p:attrNameLst>
                                      </p:cBhvr>
                                      <p:by>
                                        <p:hsl h="0" s="-12549" l="-25098"/>
                                      </p:by>
                                    </p:animClr>
                                    <p:animClr clrSpc="hsl" dir="cw">
                                      <p:cBhvr>
                                        <p:cTn id="70" dur="500" fill="hold"/>
                                        <p:tgtEl>
                                          <p:spTgt spid="28"/>
                                        </p:tgtEl>
                                        <p:attrNameLst>
                                          <p:attrName>stroke.color</p:attrName>
                                        </p:attrNameLst>
                                      </p:cBhvr>
                                      <p:by>
                                        <p:hsl h="0" s="-12549" l="-25098"/>
                                      </p:by>
                                    </p:animClr>
                                    <p:set>
                                      <p:cBhvr>
                                        <p:cTn id="71" dur="500" fill="hold"/>
                                        <p:tgtEl>
                                          <p:spTgt spid="28"/>
                                        </p:tgtEl>
                                        <p:attrNameLst>
                                          <p:attrName>fill.type</p:attrName>
                                        </p:attrNameLst>
                                      </p:cBhvr>
                                      <p:to>
                                        <p:strVal val="solid"/>
                                      </p:to>
                                    </p:set>
                                  </p:childTnLst>
                                </p:cTn>
                              </p:par>
                              <p:par>
                                <p:cTn id="72" presetID="24" presetClass="emph" presetSubtype="0" fill="hold" grpId="1" nodeType="withEffect">
                                  <p:stCondLst>
                                    <p:cond delay="0"/>
                                  </p:stCondLst>
                                  <p:childTnLst>
                                    <p:animClr clrSpc="hsl" dir="cw">
                                      <p:cBhvr override="childStyle">
                                        <p:cTn id="73" dur="500" fill="hold"/>
                                        <p:tgtEl>
                                          <p:spTgt spid="29"/>
                                        </p:tgtEl>
                                        <p:attrNameLst>
                                          <p:attrName>style.color</p:attrName>
                                        </p:attrNameLst>
                                      </p:cBhvr>
                                      <p:by>
                                        <p:hsl h="0" s="-12549" l="-25098"/>
                                      </p:by>
                                    </p:animClr>
                                    <p:animClr clrSpc="hsl" dir="cw">
                                      <p:cBhvr>
                                        <p:cTn id="74" dur="500" fill="hold"/>
                                        <p:tgtEl>
                                          <p:spTgt spid="29"/>
                                        </p:tgtEl>
                                        <p:attrNameLst>
                                          <p:attrName>fillcolor</p:attrName>
                                        </p:attrNameLst>
                                      </p:cBhvr>
                                      <p:by>
                                        <p:hsl h="0" s="-12549" l="-25098"/>
                                      </p:by>
                                    </p:animClr>
                                    <p:animClr clrSpc="hsl" dir="cw">
                                      <p:cBhvr>
                                        <p:cTn id="75" dur="500" fill="hold"/>
                                        <p:tgtEl>
                                          <p:spTgt spid="29"/>
                                        </p:tgtEl>
                                        <p:attrNameLst>
                                          <p:attrName>stroke.color</p:attrName>
                                        </p:attrNameLst>
                                      </p:cBhvr>
                                      <p:by>
                                        <p:hsl h="0" s="-12549" l="-25098"/>
                                      </p:by>
                                    </p:animClr>
                                    <p:set>
                                      <p:cBhvr>
                                        <p:cTn id="76" dur="500" fill="hold"/>
                                        <p:tgtEl>
                                          <p:spTgt spid="29"/>
                                        </p:tgtEl>
                                        <p:attrNameLst>
                                          <p:attrName>fill.type</p:attrName>
                                        </p:attrNameLst>
                                      </p:cBhvr>
                                      <p:to>
                                        <p:strVal val="solid"/>
                                      </p:to>
                                    </p:set>
                                  </p:childTnLst>
                                </p:cTn>
                              </p:par>
                              <p:par>
                                <p:cTn id="77" presetID="24" presetClass="emph" presetSubtype="0" fill="hold" grpId="1" nodeType="withEffect">
                                  <p:stCondLst>
                                    <p:cond delay="0"/>
                                  </p:stCondLst>
                                  <p:childTnLst>
                                    <p:animClr clrSpc="hsl" dir="cw">
                                      <p:cBhvr override="childStyle">
                                        <p:cTn id="78" dur="500" fill="hold"/>
                                        <p:tgtEl>
                                          <p:spTgt spid="30"/>
                                        </p:tgtEl>
                                        <p:attrNameLst>
                                          <p:attrName>style.color</p:attrName>
                                        </p:attrNameLst>
                                      </p:cBhvr>
                                      <p:by>
                                        <p:hsl h="0" s="-12549" l="-25098"/>
                                      </p:by>
                                    </p:animClr>
                                    <p:animClr clrSpc="hsl" dir="cw">
                                      <p:cBhvr>
                                        <p:cTn id="79" dur="500" fill="hold"/>
                                        <p:tgtEl>
                                          <p:spTgt spid="30"/>
                                        </p:tgtEl>
                                        <p:attrNameLst>
                                          <p:attrName>fillcolor</p:attrName>
                                        </p:attrNameLst>
                                      </p:cBhvr>
                                      <p:by>
                                        <p:hsl h="0" s="-12549" l="-25098"/>
                                      </p:by>
                                    </p:animClr>
                                    <p:animClr clrSpc="hsl" dir="cw">
                                      <p:cBhvr>
                                        <p:cTn id="80" dur="500" fill="hold"/>
                                        <p:tgtEl>
                                          <p:spTgt spid="30"/>
                                        </p:tgtEl>
                                        <p:attrNameLst>
                                          <p:attrName>stroke.color</p:attrName>
                                        </p:attrNameLst>
                                      </p:cBhvr>
                                      <p:by>
                                        <p:hsl h="0" s="-12549" l="-25098"/>
                                      </p:by>
                                    </p:animClr>
                                    <p:set>
                                      <p:cBhvr>
                                        <p:cTn id="81" dur="500" fill="hold"/>
                                        <p:tgtEl>
                                          <p:spTgt spid="30"/>
                                        </p:tgtEl>
                                        <p:attrNameLst>
                                          <p:attrName>fill.type</p:attrName>
                                        </p:attrNameLst>
                                      </p:cBhvr>
                                      <p:to>
                                        <p:strVal val="solid"/>
                                      </p:to>
                                    </p:set>
                                  </p:childTnLst>
                                </p:cTn>
                              </p:par>
                              <p:par>
                                <p:cTn id="82" presetID="24" presetClass="emph" presetSubtype="0" fill="hold" grpId="1" nodeType="withEffect">
                                  <p:stCondLst>
                                    <p:cond delay="0"/>
                                  </p:stCondLst>
                                  <p:childTnLst>
                                    <p:animClr clrSpc="hsl" dir="cw">
                                      <p:cBhvr override="childStyle">
                                        <p:cTn id="83" dur="500" fill="hold"/>
                                        <p:tgtEl>
                                          <p:spTgt spid="32"/>
                                        </p:tgtEl>
                                        <p:attrNameLst>
                                          <p:attrName>style.color</p:attrName>
                                        </p:attrNameLst>
                                      </p:cBhvr>
                                      <p:by>
                                        <p:hsl h="0" s="-12549" l="-25098"/>
                                      </p:by>
                                    </p:animClr>
                                    <p:animClr clrSpc="hsl" dir="cw">
                                      <p:cBhvr>
                                        <p:cTn id="84" dur="500" fill="hold"/>
                                        <p:tgtEl>
                                          <p:spTgt spid="32"/>
                                        </p:tgtEl>
                                        <p:attrNameLst>
                                          <p:attrName>fillcolor</p:attrName>
                                        </p:attrNameLst>
                                      </p:cBhvr>
                                      <p:by>
                                        <p:hsl h="0" s="-12549" l="-25098"/>
                                      </p:by>
                                    </p:animClr>
                                    <p:animClr clrSpc="hsl" dir="cw">
                                      <p:cBhvr>
                                        <p:cTn id="85" dur="500" fill="hold"/>
                                        <p:tgtEl>
                                          <p:spTgt spid="32"/>
                                        </p:tgtEl>
                                        <p:attrNameLst>
                                          <p:attrName>stroke.color</p:attrName>
                                        </p:attrNameLst>
                                      </p:cBhvr>
                                      <p:by>
                                        <p:hsl h="0" s="-12549" l="-25098"/>
                                      </p:by>
                                    </p:animClr>
                                    <p:set>
                                      <p:cBhvr>
                                        <p:cTn id="86" dur="500" fill="hold"/>
                                        <p:tgtEl>
                                          <p:spTgt spid="32"/>
                                        </p:tgtEl>
                                        <p:attrNameLst>
                                          <p:attrName>fill.type</p:attrName>
                                        </p:attrNameLst>
                                      </p:cBhvr>
                                      <p:to>
                                        <p:strVal val="solid"/>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2" grpId="0"/>
      <p:bldP spid="32" grpId="1"/>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65082" y="1948366"/>
            <a:ext cx="11552237" cy="3311676"/>
          </a:xfrm>
        </p:spPr>
        <p:txBody>
          <a:bodyPr/>
          <a:lstStyle/>
          <a:p>
            <a:r>
              <a:rPr lang="en-US" dirty="0" smtClean="0">
                <a:solidFill>
                  <a:schemeClr val="tx2"/>
                </a:solidFill>
              </a:rPr>
              <a:t>PowerShell Desired State Config</a:t>
            </a:r>
          </a:p>
          <a:p>
            <a:pPr lvl="1"/>
            <a:r>
              <a:rPr lang="en-US" dirty="0" smtClean="0"/>
              <a:t>Use DSC to drive configuration</a:t>
            </a:r>
          </a:p>
          <a:p>
            <a:r>
              <a:rPr lang="en-US" dirty="0" smtClean="0">
                <a:solidFill>
                  <a:schemeClr val="tx2"/>
                </a:solidFill>
              </a:rPr>
              <a:t>PowerShell </a:t>
            </a:r>
            <a:r>
              <a:rPr lang="en-US" dirty="0" err="1" smtClean="0">
                <a:solidFill>
                  <a:schemeClr val="tx2"/>
                </a:solidFill>
              </a:rPr>
              <a:t>OneGet</a:t>
            </a:r>
            <a:endParaRPr lang="en-US" dirty="0" smtClean="0">
              <a:solidFill>
                <a:schemeClr val="tx2"/>
              </a:solidFill>
            </a:endParaRPr>
          </a:p>
          <a:p>
            <a:pPr lvl="1"/>
            <a:r>
              <a:rPr lang="en-US" dirty="0" smtClean="0"/>
              <a:t>Finds and installs software packages</a:t>
            </a:r>
          </a:p>
          <a:p>
            <a:pPr lvl="1"/>
            <a:r>
              <a:rPr lang="en-US" dirty="0" smtClean="0"/>
              <a:t>Chocolatey community repository</a:t>
            </a:r>
          </a:p>
          <a:p>
            <a:pPr marL="0" indent="0">
              <a:buNone/>
            </a:pPr>
            <a:endParaRPr lang="en-US" dirty="0" smtClean="0"/>
          </a:p>
        </p:txBody>
      </p:sp>
      <p:sp>
        <p:nvSpPr>
          <p:cNvPr id="4" name="Title 3"/>
          <p:cNvSpPr>
            <a:spLocks noGrp="1"/>
          </p:cNvSpPr>
          <p:nvPr>
            <p:ph type="title"/>
          </p:nvPr>
        </p:nvSpPr>
        <p:spPr/>
        <p:txBody>
          <a:bodyPr/>
          <a:lstStyle/>
          <a:p>
            <a:r>
              <a:rPr lang="en-US" dirty="0" smtClean="0"/>
              <a:t>Windows Management Framework V5 Preview</a:t>
            </a:r>
            <a:endParaRPr lang="en-US" dirty="0"/>
          </a:p>
        </p:txBody>
      </p:sp>
      <p:sp>
        <p:nvSpPr>
          <p:cNvPr id="7" name="Rectangle 6"/>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DCIM-B324</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4" descr="http://www.getinthesky.com/wp-content/uploads/logo-powershell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7" y="1973262"/>
            <a:ext cx="4051538" cy="405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087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1000"/>
                                        <p:tgtEl>
                                          <p:spTgt spid="5">
                                            <p:txEl>
                                              <p:pRg st="3" end="3"/>
                                            </p:txEl>
                                          </p:spTgt>
                                        </p:tgtEl>
                                      </p:cBhvr>
                                    </p:animEffect>
                                    <p:anim calcmode="lin" valueType="num">
                                      <p:cBhvr>
                                        <p:cTn id="2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1000"/>
                                        <p:tgtEl>
                                          <p:spTgt spid="5">
                                            <p:txEl>
                                              <p:pRg st="4" end="4"/>
                                            </p:txEl>
                                          </p:spTgt>
                                        </p:tgtEl>
                                      </p:cBhvr>
                                    </p:animEffect>
                                    <p:anim calcmode="lin" valueType="num">
                                      <p:cBhvr>
                                        <p:cTn id="3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274637" y="1363661"/>
            <a:ext cx="6858000" cy="541020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6" name="Rounded Rectangle 5"/>
          <p:cNvSpPr/>
          <p:nvPr/>
        </p:nvSpPr>
        <p:spPr bwMode="auto">
          <a:xfrm>
            <a:off x="1078147" y="1357938"/>
            <a:ext cx="4310745" cy="5410200"/>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r>
              <a:rPr lang="en-US" sz="1100" b="1" dirty="0" smtClean="0">
                <a:solidFill>
                  <a:srgbClr val="000000"/>
                </a:solidFill>
              </a:rPr>
              <a:t>configuration </a:t>
            </a:r>
            <a:r>
              <a:rPr lang="en-US" sz="1100" b="1" dirty="0">
                <a:solidFill>
                  <a:srgbClr val="000000"/>
                </a:solidFill>
              </a:rPr>
              <a:t>Main</a:t>
            </a:r>
          </a:p>
          <a:p>
            <a:r>
              <a:rPr lang="en-US" sz="1100" b="1" dirty="0">
                <a:solidFill>
                  <a:srgbClr val="000000"/>
                </a:solidFill>
              </a:rPr>
              <a:t>{</a:t>
            </a:r>
          </a:p>
          <a:p>
            <a:r>
              <a:rPr lang="en-US" sz="1100" b="1" dirty="0" smtClean="0">
                <a:solidFill>
                  <a:srgbClr val="000000"/>
                </a:solidFill>
              </a:rPr>
              <a:t>   Import-</a:t>
            </a:r>
            <a:r>
              <a:rPr lang="en-US" sz="1100" b="1" dirty="0" err="1" smtClean="0">
                <a:solidFill>
                  <a:srgbClr val="000000"/>
                </a:solidFill>
              </a:rPr>
              <a:t>DscResource</a:t>
            </a:r>
            <a:r>
              <a:rPr lang="en-US" sz="1100" b="1" dirty="0" smtClean="0">
                <a:solidFill>
                  <a:srgbClr val="000000"/>
                </a:solidFill>
              </a:rPr>
              <a:t> </a:t>
            </a:r>
            <a:r>
              <a:rPr lang="en-US" sz="1100" b="1" dirty="0">
                <a:solidFill>
                  <a:srgbClr val="000000"/>
                </a:solidFill>
              </a:rPr>
              <a:t>-Module </a:t>
            </a:r>
            <a:r>
              <a:rPr lang="en-US" sz="1100" b="1" dirty="0" err="1">
                <a:solidFill>
                  <a:srgbClr val="000000"/>
                </a:solidFill>
              </a:rPr>
              <a:t>xWebAdministration</a:t>
            </a:r>
            <a:r>
              <a:rPr lang="en-US" sz="1100" b="1" dirty="0">
                <a:solidFill>
                  <a:srgbClr val="000000"/>
                </a:solidFill>
              </a:rPr>
              <a:t> </a:t>
            </a:r>
            <a:endParaRPr lang="en-US" sz="1100" b="1" dirty="0" smtClean="0">
              <a:solidFill>
                <a:srgbClr val="000000"/>
              </a:solidFill>
            </a:endParaRPr>
          </a:p>
          <a:p>
            <a:endParaRPr lang="en-US" sz="1100" b="1" dirty="0">
              <a:solidFill>
                <a:srgbClr val="000000"/>
              </a:solidFill>
            </a:endParaRPr>
          </a:p>
          <a:p>
            <a:r>
              <a:rPr lang="en-US" sz="1100" b="1" dirty="0">
                <a:solidFill>
                  <a:srgbClr val="000000"/>
                </a:solidFill>
              </a:rPr>
              <a:t>        # Install the IIS role </a:t>
            </a:r>
          </a:p>
          <a:p>
            <a:r>
              <a:rPr lang="en-US" sz="1100" b="1" dirty="0">
                <a:solidFill>
                  <a:srgbClr val="000000"/>
                </a:solidFill>
              </a:rPr>
              <a:t>        </a:t>
            </a:r>
            <a:r>
              <a:rPr lang="en-US" sz="1100" b="1" dirty="0" err="1">
                <a:solidFill>
                  <a:srgbClr val="000000"/>
                </a:solidFill>
              </a:rPr>
              <a:t>WindowsFeature</a:t>
            </a:r>
            <a:r>
              <a:rPr lang="en-US" sz="1100" b="1" dirty="0">
                <a:solidFill>
                  <a:srgbClr val="000000"/>
                </a:solidFill>
              </a:rPr>
              <a:t> IIS </a:t>
            </a:r>
          </a:p>
          <a:p>
            <a:r>
              <a:rPr lang="en-US" sz="1100" b="1" dirty="0">
                <a:solidFill>
                  <a:srgbClr val="000000"/>
                </a:solidFill>
              </a:rPr>
              <a:t>        { </a:t>
            </a:r>
          </a:p>
          <a:p>
            <a:r>
              <a:rPr lang="en-US" sz="1100" b="1" dirty="0">
                <a:solidFill>
                  <a:srgbClr val="000000"/>
                </a:solidFill>
              </a:rPr>
              <a:t>            Ensure          = "Present" </a:t>
            </a:r>
          </a:p>
          <a:p>
            <a:r>
              <a:rPr lang="en-US" sz="1100" b="1" dirty="0">
                <a:solidFill>
                  <a:srgbClr val="000000"/>
                </a:solidFill>
              </a:rPr>
              <a:t>            Name            = "Web-Server" </a:t>
            </a:r>
          </a:p>
          <a:p>
            <a:r>
              <a:rPr lang="en-US" sz="1100" b="1" dirty="0">
                <a:solidFill>
                  <a:srgbClr val="000000"/>
                </a:solidFill>
              </a:rPr>
              <a:t>        } </a:t>
            </a:r>
          </a:p>
          <a:p>
            <a:r>
              <a:rPr lang="en-US" sz="1100" b="1" dirty="0">
                <a:solidFill>
                  <a:srgbClr val="000000"/>
                </a:solidFill>
              </a:rPr>
              <a:t> </a:t>
            </a:r>
          </a:p>
          <a:p>
            <a:r>
              <a:rPr lang="en-US" sz="1100" b="1" dirty="0">
                <a:solidFill>
                  <a:srgbClr val="000000"/>
                </a:solidFill>
              </a:rPr>
              <a:t>        # Install the ASP .NET 4.5 role </a:t>
            </a:r>
          </a:p>
          <a:p>
            <a:r>
              <a:rPr lang="en-US" sz="1100" b="1" dirty="0">
                <a:solidFill>
                  <a:srgbClr val="000000"/>
                </a:solidFill>
              </a:rPr>
              <a:t>        </a:t>
            </a:r>
            <a:r>
              <a:rPr lang="en-US" sz="1100" b="1" dirty="0" err="1">
                <a:solidFill>
                  <a:srgbClr val="000000"/>
                </a:solidFill>
              </a:rPr>
              <a:t>WindowsFeature</a:t>
            </a:r>
            <a:r>
              <a:rPr lang="en-US" sz="1100" b="1" dirty="0">
                <a:solidFill>
                  <a:srgbClr val="000000"/>
                </a:solidFill>
              </a:rPr>
              <a:t> AspNet45 </a:t>
            </a:r>
          </a:p>
          <a:p>
            <a:r>
              <a:rPr lang="en-US" sz="1100" b="1" dirty="0">
                <a:solidFill>
                  <a:srgbClr val="000000"/>
                </a:solidFill>
              </a:rPr>
              <a:t>        { </a:t>
            </a:r>
          </a:p>
          <a:p>
            <a:r>
              <a:rPr lang="en-US" sz="1100" b="1" dirty="0">
                <a:solidFill>
                  <a:srgbClr val="000000"/>
                </a:solidFill>
              </a:rPr>
              <a:t>            Ensure     </a:t>
            </a:r>
            <a:r>
              <a:rPr lang="en-US" sz="1100" b="1" dirty="0" smtClean="0">
                <a:solidFill>
                  <a:srgbClr val="000000"/>
                </a:solidFill>
              </a:rPr>
              <a:t>     </a:t>
            </a:r>
            <a:r>
              <a:rPr lang="en-US" sz="1100" b="1" dirty="0">
                <a:solidFill>
                  <a:srgbClr val="000000"/>
                </a:solidFill>
              </a:rPr>
              <a:t>= "Present" </a:t>
            </a:r>
          </a:p>
          <a:p>
            <a:r>
              <a:rPr lang="en-US" sz="1100" b="1" dirty="0">
                <a:solidFill>
                  <a:srgbClr val="000000"/>
                </a:solidFill>
              </a:rPr>
              <a:t>            Name            = "Web-Asp-Net45" </a:t>
            </a:r>
          </a:p>
          <a:p>
            <a:r>
              <a:rPr lang="en-US" sz="1100" b="1" dirty="0">
                <a:solidFill>
                  <a:srgbClr val="000000"/>
                </a:solidFill>
              </a:rPr>
              <a:t>        } </a:t>
            </a:r>
          </a:p>
          <a:p>
            <a:pPr lvl="1"/>
            <a:r>
              <a:rPr lang="en-US" sz="1100" b="1" dirty="0">
                <a:solidFill>
                  <a:srgbClr val="000000"/>
                </a:solidFill>
              </a:rPr>
              <a:t>  </a:t>
            </a:r>
            <a:r>
              <a:rPr lang="en-US" sz="1100" b="1" dirty="0" smtClean="0">
                <a:solidFill>
                  <a:srgbClr val="000000"/>
                </a:solidFill>
              </a:rPr>
              <a:t>          .  </a:t>
            </a:r>
            <a:r>
              <a:rPr lang="en-US" sz="1100" b="1" dirty="0">
                <a:solidFill>
                  <a:srgbClr val="000000"/>
                </a:solidFill>
              </a:rPr>
              <a:t>.  .  .</a:t>
            </a:r>
            <a:endParaRPr lang="en-US" sz="1100" b="1" dirty="0" smtClean="0">
              <a:solidFill>
                <a:srgbClr val="000000"/>
              </a:solidFill>
            </a:endParaRPr>
          </a:p>
          <a:p>
            <a:pPr lvl="1"/>
            <a:r>
              <a:rPr lang="en-US" sz="1100" b="1" dirty="0" smtClean="0">
                <a:solidFill>
                  <a:srgbClr val="000000"/>
                </a:solidFill>
              </a:rPr>
              <a:t>	.  .  .  .</a:t>
            </a:r>
            <a:endParaRPr lang="en-US" sz="1100" b="1" dirty="0">
              <a:solidFill>
                <a:srgbClr val="000000"/>
              </a:solidFill>
            </a:endParaRPr>
          </a:p>
          <a:p>
            <a:r>
              <a:rPr lang="en-US" sz="1100" b="1" dirty="0" smtClean="0">
                <a:solidFill>
                  <a:srgbClr val="000000"/>
                </a:solidFill>
              </a:rPr>
              <a:t>       # Create a new website </a:t>
            </a:r>
          </a:p>
          <a:p>
            <a:r>
              <a:rPr lang="en-US" sz="1100" b="1" dirty="0" smtClean="0">
                <a:solidFill>
                  <a:srgbClr val="000000"/>
                </a:solidFill>
              </a:rPr>
              <a:t>        </a:t>
            </a:r>
            <a:r>
              <a:rPr lang="en-US" sz="1100" b="1" dirty="0" err="1" smtClean="0">
                <a:solidFill>
                  <a:srgbClr val="000000"/>
                </a:solidFill>
              </a:rPr>
              <a:t>xWebsite</a:t>
            </a:r>
            <a:r>
              <a:rPr lang="en-US" sz="1100" b="1" dirty="0" smtClean="0">
                <a:solidFill>
                  <a:srgbClr val="000000"/>
                </a:solidFill>
              </a:rPr>
              <a:t> </a:t>
            </a:r>
            <a:r>
              <a:rPr lang="en-US" sz="1100" b="1" dirty="0" err="1" smtClean="0">
                <a:solidFill>
                  <a:srgbClr val="000000"/>
                </a:solidFill>
              </a:rPr>
              <a:t>BakeryWebSite</a:t>
            </a:r>
            <a:r>
              <a:rPr lang="en-US" sz="1100" b="1" dirty="0" smtClean="0">
                <a:solidFill>
                  <a:srgbClr val="000000"/>
                </a:solidFill>
              </a:rPr>
              <a:t>  </a:t>
            </a:r>
          </a:p>
          <a:p>
            <a:r>
              <a:rPr lang="en-US" sz="1100" b="1" dirty="0" smtClean="0">
                <a:solidFill>
                  <a:srgbClr val="000000"/>
                </a:solidFill>
              </a:rPr>
              <a:t>        { </a:t>
            </a:r>
          </a:p>
          <a:p>
            <a:r>
              <a:rPr lang="en-US" sz="1100" b="1" dirty="0" smtClean="0">
                <a:solidFill>
                  <a:srgbClr val="000000"/>
                </a:solidFill>
              </a:rPr>
              <a:t>            Ensure          = "Present" </a:t>
            </a:r>
          </a:p>
          <a:p>
            <a:r>
              <a:rPr lang="en-US" sz="1100" b="1" dirty="0" smtClean="0">
                <a:solidFill>
                  <a:srgbClr val="000000"/>
                </a:solidFill>
              </a:rPr>
              <a:t>            Name            = "</a:t>
            </a:r>
            <a:r>
              <a:rPr lang="en-US" sz="1100" b="1" dirty="0" err="1" smtClean="0">
                <a:solidFill>
                  <a:srgbClr val="000000"/>
                </a:solidFill>
              </a:rPr>
              <a:t>FourthCoffee</a:t>
            </a:r>
            <a:r>
              <a:rPr lang="en-US" sz="1100" b="1" dirty="0" smtClean="0">
                <a:solidFill>
                  <a:srgbClr val="000000"/>
                </a:solidFill>
              </a:rPr>
              <a:t>"</a:t>
            </a:r>
          </a:p>
          <a:p>
            <a:r>
              <a:rPr lang="en-US" sz="1100" b="1" dirty="0" smtClean="0">
                <a:solidFill>
                  <a:srgbClr val="000000"/>
                </a:solidFill>
              </a:rPr>
              <a:t>            State           = "Started" </a:t>
            </a:r>
          </a:p>
          <a:p>
            <a:r>
              <a:rPr lang="en-US" sz="1100" b="1" dirty="0" smtClean="0">
                <a:solidFill>
                  <a:srgbClr val="000000"/>
                </a:solidFill>
              </a:rPr>
              <a:t>            </a:t>
            </a:r>
            <a:r>
              <a:rPr lang="en-US" sz="1100" b="1" dirty="0" err="1" smtClean="0">
                <a:solidFill>
                  <a:srgbClr val="000000"/>
                </a:solidFill>
              </a:rPr>
              <a:t>PhysicalPath</a:t>
            </a:r>
            <a:r>
              <a:rPr lang="en-US" sz="1100" b="1" dirty="0" smtClean="0">
                <a:solidFill>
                  <a:srgbClr val="000000"/>
                </a:solidFill>
              </a:rPr>
              <a:t>    = "C:\inetpub\FourthCoffee" </a:t>
            </a:r>
          </a:p>
          <a:p>
            <a:r>
              <a:rPr lang="en-US" sz="1100" b="1" dirty="0" smtClean="0">
                <a:solidFill>
                  <a:srgbClr val="000000"/>
                </a:solidFill>
              </a:rPr>
              <a:t>            </a:t>
            </a:r>
            <a:r>
              <a:rPr lang="en-US" sz="1100" b="1" dirty="0" err="1" smtClean="0">
                <a:solidFill>
                  <a:srgbClr val="000000"/>
                </a:solidFill>
              </a:rPr>
              <a:t>DependsOn</a:t>
            </a:r>
            <a:r>
              <a:rPr lang="en-US" sz="1100" b="1" dirty="0" smtClean="0">
                <a:solidFill>
                  <a:srgbClr val="000000"/>
                </a:solidFill>
              </a:rPr>
              <a:t>       = "[File]</a:t>
            </a:r>
            <a:r>
              <a:rPr lang="en-US" sz="1100" b="1" dirty="0" err="1" smtClean="0">
                <a:solidFill>
                  <a:srgbClr val="000000"/>
                </a:solidFill>
              </a:rPr>
              <a:t>WebContent</a:t>
            </a:r>
            <a:r>
              <a:rPr lang="en-US" sz="1100" b="1" dirty="0" smtClean="0">
                <a:solidFill>
                  <a:srgbClr val="000000"/>
                </a:solidFill>
              </a:rPr>
              <a:t>" </a:t>
            </a:r>
          </a:p>
          <a:p>
            <a:r>
              <a:rPr lang="en-US" sz="1100" b="1" dirty="0" smtClean="0">
                <a:solidFill>
                  <a:srgbClr val="000000"/>
                </a:solidFill>
              </a:rPr>
              <a:t>        } </a:t>
            </a:r>
          </a:p>
          <a:p>
            <a:r>
              <a:rPr lang="en-US" sz="1100" b="1" dirty="0" smtClean="0">
                <a:solidFill>
                  <a:srgbClr val="000000"/>
                </a:solidFill>
              </a:rPr>
              <a:t>} </a:t>
            </a:r>
            <a:endParaRPr lang="en-US" sz="1100" b="1" dirty="0">
              <a:solidFill>
                <a:srgbClr val="000000"/>
              </a:solidFill>
            </a:endParaRPr>
          </a:p>
        </p:txBody>
      </p:sp>
      <p:sp>
        <p:nvSpPr>
          <p:cNvPr id="9" name="Cloud 8"/>
          <p:cNvSpPr/>
          <p:nvPr/>
        </p:nvSpPr>
        <p:spPr bwMode="auto">
          <a:xfrm>
            <a:off x="8185721" y="2009014"/>
            <a:ext cx="3705138" cy="2959259"/>
          </a:xfrm>
          <a:prstGeom prst="cloud">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 Diagonal Corner Rectangle 14"/>
          <p:cNvSpPr/>
          <p:nvPr/>
        </p:nvSpPr>
        <p:spPr bwMode="auto">
          <a:xfrm>
            <a:off x="9238806" y="3752985"/>
            <a:ext cx="1828799" cy="554182"/>
          </a:xfrm>
          <a:prstGeom prst="round2Diag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000000"/>
                </a:solidFill>
                <a:ea typeface="Segoe UI" pitchFamily="34" charset="0"/>
                <a:cs typeface="Segoe UI" pitchFamily="34" charset="0"/>
              </a:rPr>
              <a:t>Configuration</a:t>
            </a:r>
          </a:p>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 Diagonal Corner Rectangle 15"/>
          <p:cNvSpPr/>
          <p:nvPr/>
        </p:nvSpPr>
        <p:spPr bwMode="auto">
          <a:xfrm>
            <a:off x="9238806" y="2878789"/>
            <a:ext cx="1800495" cy="609600"/>
          </a:xfrm>
          <a:prstGeom prst="round2Diag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err="1" smtClean="0">
                <a:solidFill>
                  <a:srgbClr val="000000"/>
                </a:solidFill>
                <a:ea typeface="Segoe UI" pitchFamily="34" charset="0"/>
                <a:cs typeface="Segoe UI" pitchFamily="34" charset="0"/>
              </a:rPr>
              <a:t>BootStrapper</a:t>
            </a:r>
            <a:endParaRPr lang="en-US" dirty="0" smtClean="0">
              <a:solidFill>
                <a:srgbClr val="000000"/>
              </a:solidFill>
              <a:ea typeface="Segoe UI" pitchFamily="34" charset="0"/>
              <a:cs typeface="Segoe UI" pitchFamily="34" charset="0"/>
            </a:endParaRPr>
          </a:p>
        </p:txBody>
      </p:sp>
      <p:cxnSp>
        <p:nvCxnSpPr>
          <p:cNvPr id="19" name="Straight Arrow Connector 18"/>
          <p:cNvCxnSpPr>
            <a:stCxn id="6" idx="3"/>
            <a:endCxn id="15" idx="2"/>
          </p:cNvCxnSpPr>
          <p:nvPr/>
        </p:nvCxnSpPr>
        <p:spPr>
          <a:xfrm flipV="1">
            <a:off x="5388892" y="4030076"/>
            <a:ext cx="3849914" cy="32962"/>
          </a:xfrm>
          <a:prstGeom prst="straightConnector1">
            <a:avLst/>
          </a:prstGeom>
          <a:ln w="57150">
            <a:solidFill>
              <a:srgbClr val="FFFF00"/>
            </a:solidFill>
            <a:headEnd type="none"/>
            <a:tailEnd type="triangle"/>
          </a:ln>
        </p:spPr>
        <p:style>
          <a:lnRef idx="1">
            <a:schemeClr val="accent3"/>
          </a:lnRef>
          <a:fillRef idx="0">
            <a:schemeClr val="accent3"/>
          </a:fillRef>
          <a:effectRef idx="0">
            <a:schemeClr val="accent3"/>
          </a:effectRef>
          <a:fontRef idx="minor">
            <a:schemeClr val="tx1"/>
          </a:fontRef>
        </p:style>
      </p:cxnSp>
      <p:cxnSp>
        <p:nvCxnSpPr>
          <p:cNvPr id="21" name="Straight Arrow Connector 20"/>
          <p:cNvCxnSpPr>
            <a:endCxn id="16" idx="2"/>
          </p:cNvCxnSpPr>
          <p:nvPr/>
        </p:nvCxnSpPr>
        <p:spPr>
          <a:xfrm>
            <a:off x="7132637" y="3183589"/>
            <a:ext cx="2106169" cy="0"/>
          </a:xfrm>
          <a:prstGeom prst="straightConnector1">
            <a:avLst/>
          </a:prstGeom>
          <a:ln w="57150">
            <a:solidFill>
              <a:srgbClr val="FFFF00"/>
            </a:solidFill>
            <a:headEnd type="none"/>
            <a:tailEnd type="triangle"/>
          </a:ln>
        </p:spPr>
        <p:style>
          <a:lnRef idx="1">
            <a:schemeClr val="accent3"/>
          </a:lnRef>
          <a:fillRef idx="0">
            <a:schemeClr val="accent3"/>
          </a:fillRef>
          <a:effectRef idx="0">
            <a:schemeClr val="accent3"/>
          </a:effectRef>
          <a:fontRef idx="minor">
            <a:schemeClr val="tx1"/>
          </a:fontRef>
        </p:style>
      </p:cxnSp>
      <p:sp>
        <p:nvSpPr>
          <p:cNvPr id="45" name="TextBox 44"/>
          <p:cNvSpPr txBox="1"/>
          <p:nvPr/>
        </p:nvSpPr>
        <p:spPr>
          <a:xfrm>
            <a:off x="9094547" y="2279326"/>
            <a:ext cx="1944754"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rgbClr val="FFFFFF"/>
                </a:solidFill>
              </a:rPr>
              <a:t>Azure Blob</a:t>
            </a:r>
          </a:p>
        </p:txBody>
      </p:sp>
      <p:sp>
        <p:nvSpPr>
          <p:cNvPr id="46" name="TextBox 45"/>
          <p:cNvSpPr txBox="1"/>
          <p:nvPr/>
        </p:nvSpPr>
        <p:spPr>
          <a:xfrm>
            <a:off x="264401" y="3102958"/>
            <a:ext cx="867930" cy="1854235"/>
          </a:xfrm>
          <a:prstGeom prst="rect">
            <a:avLst/>
          </a:prstGeom>
          <a:noFill/>
        </p:spPr>
        <p:txBody>
          <a:bodyPr vert="vert270" wrap="square" lIns="182880" tIns="146304" rIns="182880" bIns="146304" rtlCol="0">
            <a:spAutoFit/>
          </a:bodyPr>
          <a:lstStyle/>
          <a:p>
            <a:pPr algn="ctr">
              <a:lnSpc>
                <a:spcPct val="90000"/>
              </a:lnSpc>
              <a:spcAft>
                <a:spcPts val="600"/>
              </a:spcAft>
            </a:pPr>
            <a:r>
              <a:rPr lang="en-US" sz="3600" b="1" dirty="0" smtClean="0">
                <a:solidFill>
                  <a:srgbClr val="000000"/>
                </a:solidFill>
              </a:rPr>
              <a:t>CLIENT</a:t>
            </a:r>
          </a:p>
        </p:txBody>
      </p:sp>
      <p:sp>
        <p:nvSpPr>
          <p:cNvPr id="56" name="Title 55"/>
          <p:cNvSpPr>
            <a:spLocks noGrp="1"/>
          </p:cNvSpPr>
          <p:nvPr>
            <p:ph type="title"/>
          </p:nvPr>
        </p:nvSpPr>
        <p:spPr/>
        <p:txBody>
          <a:bodyPr>
            <a:noAutofit/>
          </a:bodyPr>
          <a:lstStyle/>
          <a:p>
            <a:r>
              <a:rPr lang="en-US" b="1" dirty="0" smtClean="0"/>
              <a:t>Demo Walkthrough: Publish to Blob</a:t>
            </a:r>
            <a:endParaRPr lang="en-US" b="1" dirty="0"/>
          </a:p>
        </p:txBody>
      </p:sp>
    </p:spTree>
    <p:custDataLst>
      <p:tags r:id="rId1"/>
    </p:custDataLst>
    <p:extLst>
      <p:ext uri="{BB962C8B-B14F-4D97-AF65-F5344CB8AC3E}">
        <p14:creationId xmlns:p14="http://schemas.microsoft.com/office/powerpoint/2010/main" val="1632734194"/>
      </p:ext>
    </p:extLst>
  </p:cSld>
  <p:clrMapOvr>
    <a:masterClrMapping/>
  </p:clrMapOvr>
  <p:transition advTm="2026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5" grpId="0" animBg="1"/>
      <p:bldP spid="16" grpId="0" animBg="1"/>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274637" y="1363661"/>
            <a:ext cx="803510" cy="5410201"/>
          </a:xfrm>
          <a:prstGeom prst="round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Cloud 8"/>
          <p:cNvSpPr/>
          <p:nvPr/>
        </p:nvSpPr>
        <p:spPr bwMode="auto">
          <a:xfrm>
            <a:off x="1646237" y="2009014"/>
            <a:ext cx="3705138" cy="2959259"/>
          </a:xfrm>
          <a:prstGeom prst="cloud">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5" name="Round Diagonal Corner Rectangle 14"/>
          <p:cNvSpPr/>
          <p:nvPr/>
        </p:nvSpPr>
        <p:spPr bwMode="auto">
          <a:xfrm>
            <a:off x="2699322" y="3752985"/>
            <a:ext cx="1828799" cy="554182"/>
          </a:xfrm>
          <a:prstGeom prst="round2Diag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000000"/>
                </a:solidFill>
                <a:ea typeface="Segoe UI" pitchFamily="34" charset="0"/>
                <a:cs typeface="Segoe UI" pitchFamily="34" charset="0"/>
              </a:rPr>
              <a:t>Configuration</a:t>
            </a:r>
          </a:p>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6" name="Round Diagonal Corner Rectangle 15"/>
          <p:cNvSpPr/>
          <p:nvPr/>
        </p:nvSpPr>
        <p:spPr bwMode="auto">
          <a:xfrm>
            <a:off x="2699322" y="2878789"/>
            <a:ext cx="1800495" cy="609600"/>
          </a:xfrm>
          <a:prstGeom prst="round2Diag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err="1" smtClean="0">
                <a:solidFill>
                  <a:srgbClr val="000000"/>
                </a:solidFill>
                <a:ea typeface="Segoe UI" pitchFamily="34" charset="0"/>
                <a:cs typeface="Segoe UI" pitchFamily="34" charset="0"/>
              </a:rPr>
              <a:t>BootStrapper</a:t>
            </a:r>
            <a:endParaRPr lang="en-US" dirty="0" smtClean="0">
              <a:solidFill>
                <a:srgbClr val="000000"/>
              </a:solidFill>
              <a:ea typeface="Segoe UI" pitchFamily="34" charset="0"/>
              <a:cs typeface="Segoe UI" pitchFamily="34" charset="0"/>
            </a:endParaRPr>
          </a:p>
        </p:txBody>
      </p:sp>
      <p:sp>
        <p:nvSpPr>
          <p:cNvPr id="45" name="TextBox 44"/>
          <p:cNvSpPr txBox="1"/>
          <p:nvPr/>
        </p:nvSpPr>
        <p:spPr>
          <a:xfrm>
            <a:off x="2555063" y="2279326"/>
            <a:ext cx="1944754" cy="627864"/>
          </a:xfrm>
          <a:prstGeom prst="rect">
            <a:avLst/>
          </a:prstGeom>
          <a:noFill/>
        </p:spPr>
        <p:txBody>
          <a:bodyPr wrap="square" lIns="182880" tIns="146304" rIns="182880" bIns="146304" rtlCol="0">
            <a:spAutoFit/>
          </a:bodyPr>
          <a:lstStyle/>
          <a:p>
            <a:pPr>
              <a:lnSpc>
                <a:spcPct val="90000"/>
              </a:lnSpc>
              <a:spcAft>
                <a:spcPts val="600"/>
              </a:spcAft>
            </a:pPr>
            <a:r>
              <a:rPr lang="en-US" sz="2400" b="1" dirty="0" smtClean="0">
                <a:solidFill>
                  <a:srgbClr val="FFFFFF"/>
                </a:solidFill>
              </a:rPr>
              <a:t>Azure Blob</a:t>
            </a:r>
          </a:p>
        </p:txBody>
      </p:sp>
      <p:sp>
        <p:nvSpPr>
          <p:cNvPr id="46" name="TextBox 45"/>
          <p:cNvSpPr txBox="1"/>
          <p:nvPr/>
        </p:nvSpPr>
        <p:spPr>
          <a:xfrm>
            <a:off x="264401" y="3102958"/>
            <a:ext cx="867930" cy="1854235"/>
          </a:xfrm>
          <a:prstGeom prst="rect">
            <a:avLst/>
          </a:prstGeom>
          <a:noFill/>
        </p:spPr>
        <p:txBody>
          <a:bodyPr vert="vert270" wrap="square" lIns="182880" tIns="146304" rIns="182880" bIns="146304" rtlCol="0">
            <a:spAutoFit/>
          </a:bodyPr>
          <a:lstStyle/>
          <a:p>
            <a:pPr algn="ctr">
              <a:lnSpc>
                <a:spcPct val="90000"/>
              </a:lnSpc>
              <a:spcAft>
                <a:spcPts val="600"/>
              </a:spcAft>
            </a:pPr>
            <a:r>
              <a:rPr lang="en-US" sz="3600" b="1" dirty="0" smtClean="0">
                <a:solidFill>
                  <a:srgbClr val="000000"/>
                </a:solidFill>
              </a:rPr>
              <a:t>CLIENT</a:t>
            </a:r>
          </a:p>
        </p:txBody>
      </p:sp>
      <p:sp>
        <p:nvSpPr>
          <p:cNvPr id="56" name="Title 55"/>
          <p:cNvSpPr>
            <a:spLocks noGrp="1"/>
          </p:cNvSpPr>
          <p:nvPr>
            <p:ph type="title"/>
          </p:nvPr>
        </p:nvSpPr>
        <p:spPr/>
        <p:txBody>
          <a:bodyPr>
            <a:noAutofit/>
          </a:bodyPr>
          <a:lstStyle/>
          <a:p>
            <a:r>
              <a:rPr lang="en-US" b="1" dirty="0" smtClean="0"/>
              <a:t>Demo Walkthrough: Configure Azure VM</a:t>
            </a:r>
            <a:endParaRPr lang="en-US" b="1" dirty="0"/>
          </a:p>
        </p:txBody>
      </p:sp>
      <p:sp>
        <p:nvSpPr>
          <p:cNvPr id="12" name="Wave 11"/>
          <p:cNvSpPr/>
          <p:nvPr/>
        </p:nvSpPr>
        <p:spPr bwMode="auto">
          <a:xfrm>
            <a:off x="6616396" y="2955925"/>
            <a:ext cx="5438862" cy="3809999"/>
          </a:xfrm>
          <a:prstGeom prst="wave">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1" dirty="0" smtClean="0">
              <a:solidFill>
                <a:srgbClr val="000000"/>
              </a:solidFill>
              <a:ea typeface="Segoe UI" pitchFamily="34" charset="0"/>
              <a:cs typeface="Segoe UI" pitchFamily="34" charset="0"/>
            </a:endParaRPr>
          </a:p>
        </p:txBody>
      </p:sp>
      <p:sp>
        <p:nvSpPr>
          <p:cNvPr id="13" name="Folded Corner 12"/>
          <p:cNvSpPr/>
          <p:nvPr/>
        </p:nvSpPr>
        <p:spPr bwMode="auto">
          <a:xfrm>
            <a:off x="6666539" y="3475168"/>
            <a:ext cx="1414434" cy="922142"/>
          </a:xfrm>
          <a:prstGeom prst="foldedCorner">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Script Extension</a:t>
            </a:r>
            <a:endParaRPr lang="en-US" sz="1400" b="1"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a:stCxn id="13" idx="2"/>
          </p:cNvCxnSpPr>
          <p:nvPr/>
        </p:nvCxnSpPr>
        <p:spPr>
          <a:xfrm>
            <a:off x="7373756" y="4397310"/>
            <a:ext cx="0" cy="783190"/>
          </a:xfrm>
          <a:prstGeom prst="straightConnector1">
            <a:avLst/>
          </a:prstGeom>
          <a:ln w="571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Round Diagonal Corner Rectangle 19"/>
          <p:cNvSpPr/>
          <p:nvPr/>
        </p:nvSpPr>
        <p:spPr bwMode="auto">
          <a:xfrm>
            <a:off x="9875837" y="4017410"/>
            <a:ext cx="1482119" cy="699052"/>
          </a:xfrm>
          <a:prstGeom prst="round2Diag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smtClean="0">
                <a:solidFill>
                  <a:srgbClr val="000000"/>
                </a:solidFill>
                <a:ea typeface="Segoe UI" pitchFamily="34" charset="0"/>
                <a:cs typeface="Segoe UI" pitchFamily="34" charset="0"/>
              </a:rPr>
              <a:t>DSC Resources</a:t>
            </a:r>
          </a:p>
        </p:txBody>
      </p:sp>
      <p:cxnSp>
        <p:nvCxnSpPr>
          <p:cNvPr id="22" name="Straight Arrow Connector 21"/>
          <p:cNvCxnSpPr>
            <a:stCxn id="23" idx="1"/>
            <a:endCxn id="20" idx="3"/>
          </p:cNvCxnSpPr>
          <p:nvPr/>
        </p:nvCxnSpPr>
        <p:spPr>
          <a:xfrm>
            <a:off x="9689436" y="2657530"/>
            <a:ext cx="927461" cy="1359880"/>
          </a:xfrm>
          <a:prstGeom prst="straightConnector1">
            <a:avLst/>
          </a:prstGeom>
          <a:ln w="5715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Cloud 22"/>
          <p:cNvSpPr/>
          <p:nvPr/>
        </p:nvSpPr>
        <p:spPr bwMode="auto">
          <a:xfrm>
            <a:off x="7826634" y="1219886"/>
            <a:ext cx="3725603" cy="1439176"/>
          </a:xfrm>
          <a:prstGeom prst="cloud">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FFFF"/>
                </a:solidFill>
                <a:ea typeface="Segoe UI" pitchFamily="34" charset="0"/>
                <a:cs typeface="Segoe UI" pitchFamily="34" charset="0"/>
              </a:rPr>
              <a:t>Resource Gallery</a:t>
            </a:r>
          </a:p>
        </p:txBody>
      </p:sp>
      <p:sp>
        <p:nvSpPr>
          <p:cNvPr id="24" name="Round Diagonal Corner Rectangle 23"/>
          <p:cNvSpPr/>
          <p:nvPr/>
        </p:nvSpPr>
        <p:spPr bwMode="auto">
          <a:xfrm>
            <a:off x="2701163" y="2887663"/>
            <a:ext cx="1800495" cy="609600"/>
          </a:xfrm>
          <a:prstGeom prst="round2Diag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err="1" smtClean="0">
                <a:solidFill>
                  <a:srgbClr val="000000"/>
                </a:solidFill>
                <a:ea typeface="Segoe UI" pitchFamily="34" charset="0"/>
                <a:cs typeface="Segoe UI" pitchFamily="34" charset="0"/>
              </a:rPr>
              <a:t>BootStrapper</a:t>
            </a:r>
            <a:endParaRPr lang="en-US" dirty="0" smtClean="0">
              <a:solidFill>
                <a:srgbClr val="000000"/>
              </a:solidFill>
              <a:ea typeface="Segoe UI" pitchFamily="34" charset="0"/>
              <a:cs typeface="Segoe UI" pitchFamily="34" charset="0"/>
            </a:endParaRPr>
          </a:p>
        </p:txBody>
      </p:sp>
      <p:sp>
        <p:nvSpPr>
          <p:cNvPr id="25" name="Round Diagonal Corner Rectangle 24"/>
          <p:cNvSpPr/>
          <p:nvPr/>
        </p:nvSpPr>
        <p:spPr bwMode="auto">
          <a:xfrm>
            <a:off x="2689758" y="3760004"/>
            <a:ext cx="1828799" cy="554182"/>
          </a:xfrm>
          <a:prstGeom prst="round2Diag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dirty="0">
                <a:solidFill>
                  <a:srgbClr val="000000"/>
                </a:solidFill>
                <a:ea typeface="Segoe UI" pitchFamily="34" charset="0"/>
                <a:cs typeface="Segoe UI" pitchFamily="34" charset="0"/>
              </a:rPr>
              <a:t>Configuration</a:t>
            </a:r>
          </a:p>
          <a:p>
            <a:pPr algn="ctr" defTabSz="932472" fontAlgn="base">
              <a:lnSpc>
                <a:spcPct val="90000"/>
              </a:lnSpc>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8" name="Straight Arrow Connector 7"/>
          <p:cNvCxnSpPr>
            <a:endCxn id="25" idx="0"/>
          </p:cNvCxnSpPr>
          <p:nvPr/>
        </p:nvCxnSpPr>
        <p:spPr>
          <a:xfrm flipH="1" flipV="1">
            <a:off x="4518557" y="4037095"/>
            <a:ext cx="2113010" cy="1475509"/>
          </a:xfrm>
          <a:prstGeom prst="straightConnector1">
            <a:avLst/>
          </a:prstGeom>
          <a:ln w="57150">
            <a:solidFill>
              <a:srgbClr val="FFFF00"/>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1"/>
          </p:cNvCxnSpPr>
          <p:nvPr/>
        </p:nvCxnSpPr>
        <p:spPr>
          <a:xfrm flipH="1" flipV="1">
            <a:off x="4541837" y="3192463"/>
            <a:ext cx="2124702" cy="743776"/>
          </a:xfrm>
          <a:prstGeom prst="straightConnector1">
            <a:avLst/>
          </a:prstGeom>
          <a:ln w="57150">
            <a:solidFill>
              <a:srgbClr val="FFFF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1307419" y="3573462"/>
            <a:ext cx="867930" cy="2763169"/>
          </a:xfrm>
          <a:prstGeom prst="rect">
            <a:avLst/>
          </a:prstGeom>
          <a:noFill/>
        </p:spPr>
        <p:txBody>
          <a:bodyPr vert="vert270" wrap="square" lIns="182880" tIns="146304" rIns="182880" bIns="146304" rtlCol="0">
            <a:spAutoFit/>
          </a:bodyPr>
          <a:lstStyle/>
          <a:p>
            <a:pPr>
              <a:lnSpc>
                <a:spcPct val="90000"/>
              </a:lnSpc>
              <a:spcAft>
                <a:spcPts val="600"/>
              </a:spcAft>
            </a:pPr>
            <a:r>
              <a:rPr lang="en-US" sz="3600" b="1" dirty="0" smtClean="0">
                <a:solidFill>
                  <a:srgbClr val="000000"/>
                </a:solidFill>
              </a:rPr>
              <a:t>AZURE VM</a:t>
            </a:r>
          </a:p>
        </p:txBody>
      </p:sp>
      <p:sp>
        <p:nvSpPr>
          <p:cNvPr id="36" name="Curved Down Arrow 35"/>
          <p:cNvSpPr/>
          <p:nvPr/>
        </p:nvSpPr>
        <p:spPr bwMode="auto">
          <a:xfrm rot="191992">
            <a:off x="7894637" y="4397310"/>
            <a:ext cx="1909709" cy="783190"/>
          </a:xfrm>
          <a:prstGeom prst="curvedDownArrow">
            <a:avLst/>
          </a:prstGeom>
          <a:solidFill>
            <a:schemeClr val="bg2">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b="1" dirty="0" smtClean="0">
                <a:gradFill>
                  <a:gsLst>
                    <a:gs pos="0">
                      <a:srgbClr val="FFFFFF"/>
                    </a:gs>
                    <a:gs pos="100000">
                      <a:srgbClr val="FFFFFF"/>
                    </a:gs>
                  </a:gsLst>
                  <a:lin ang="5400000" scaled="0"/>
                </a:gradFill>
                <a:ea typeface="Segoe UI" pitchFamily="34" charset="0"/>
                <a:cs typeface="Segoe UI" pitchFamily="34" charset="0"/>
              </a:rPr>
              <a:t>Parse</a:t>
            </a:r>
            <a:endParaRPr lang="en-US" sz="1400" b="1"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37" name="Straight Arrow Connector 36"/>
          <p:cNvCxnSpPr>
            <a:endCxn id="23" idx="1"/>
          </p:cNvCxnSpPr>
          <p:nvPr/>
        </p:nvCxnSpPr>
        <p:spPr>
          <a:xfrm flipV="1">
            <a:off x="7373756" y="2657530"/>
            <a:ext cx="2315680" cy="2522970"/>
          </a:xfrm>
          <a:prstGeom prst="straightConnector1">
            <a:avLst/>
          </a:prstGeom>
          <a:ln w="57150">
            <a:solidFill>
              <a:schemeClr val="tx1"/>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428037" y="5478462"/>
            <a:ext cx="914400" cy="0"/>
          </a:xfrm>
          <a:prstGeom prst="straightConnector1">
            <a:avLst/>
          </a:prstGeom>
          <a:ln w="571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7299967"/>
      </p:ext>
    </p:extLst>
  </p:cSld>
  <p:clrMapOvr>
    <a:masterClrMapping/>
  </p:clrMapOvr>
  <mc:AlternateContent xmlns:mc="http://schemas.openxmlformats.org/markup-compatibility/2006" xmlns:p14="http://schemas.microsoft.com/office/powerpoint/2010/main">
    <mc:Choice Requires="p14">
      <p:transition spd="slow" p14:dur="1500" advTm="80956">
        <p:split orient="vert"/>
      </p:transition>
    </mc:Choice>
    <mc:Fallback xmlns="">
      <p:transition spd="slow" advTm="80956">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grpId="1" nodeType="afterEffect">
                                  <p:stCondLst>
                                    <p:cond delay="0"/>
                                  </p:stCondLst>
                                  <p:childTnLst>
                                    <p:animMotion origin="layout" path="M -4.92469E-6 -3.05946E-6 L 0.31964 0.32683 " pathEditMode="relative" rAng="0" ptsTypes="AA">
                                      <p:cBhvr>
                                        <p:cTn id="16" dur="2000" fill="hold"/>
                                        <p:tgtEl>
                                          <p:spTgt spid="24"/>
                                        </p:tgtEl>
                                        <p:attrNameLst>
                                          <p:attrName>ppt_x</p:attrName>
                                          <p:attrName>ppt_y</p:attrName>
                                        </p:attrNameLst>
                                      </p:cBhvr>
                                      <p:rCtr x="15982" y="16341"/>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par>
                          <p:cTn id="25" fill="hold">
                            <p:stCondLst>
                              <p:cond delay="0"/>
                            </p:stCondLst>
                            <p:childTnLst>
                              <p:par>
                                <p:cTn id="26" presetID="42" presetClass="path" presetSubtype="0" accel="50000" decel="50000" fill="hold" grpId="1" nodeType="afterEffect">
                                  <p:stCondLst>
                                    <p:cond delay="0"/>
                                  </p:stCondLst>
                                  <p:childTnLst>
                                    <p:animMotion origin="layout" path="M -2.5734E-6 2.50113E-6 L 0.53919 0.21448 " pathEditMode="relative" rAng="0" ptsTypes="AA">
                                      <p:cBhvr>
                                        <p:cTn id="27" dur="2000" fill="hold"/>
                                        <p:tgtEl>
                                          <p:spTgt spid="25"/>
                                        </p:tgtEl>
                                        <p:attrNameLst>
                                          <p:attrName>ppt_x</p:attrName>
                                          <p:attrName>ppt_y</p:attrName>
                                        </p:attrNameLst>
                                      </p:cBhvr>
                                      <p:rCtr x="26959" y="10713"/>
                                    </p:animMotion>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0"/>
                            </p:stCondLst>
                            <p:childTnLst>
                              <p:par>
                                <p:cTn id="37" presetID="1" presetClass="entr" presetSubtype="0"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4" grpId="1" animBg="1"/>
      <p:bldP spid="25" grpId="0" animBg="1"/>
      <p:bldP spid="25" grpId="1"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PowerShell and </a:t>
            </a:r>
            <a:r>
              <a:rPr lang="en-US" dirty="0" err="1" smtClean="0"/>
              <a:t>OneGet</a:t>
            </a:r>
            <a:endParaRPr lang="en-US" dirty="0"/>
          </a:p>
        </p:txBody>
      </p:sp>
    </p:spTree>
    <p:extLst>
      <p:ext uri="{BB962C8B-B14F-4D97-AF65-F5344CB8AC3E}">
        <p14:creationId xmlns:p14="http://schemas.microsoft.com/office/powerpoint/2010/main" val="174111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4770437" cy="699452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0" y="1058862"/>
            <a:ext cx="12438842" cy="5935663"/>
          </a:xfrm>
          <a:prstGeom prst="rect">
            <a:avLst/>
          </a:prstGeom>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VM Images</a:t>
            </a:r>
            <a:endParaRPr lang="en-US" dirty="0"/>
          </a:p>
        </p:txBody>
      </p:sp>
      <p:pic>
        <p:nvPicPr>
          <p:cNvPr id="83" name="Picture 82"/>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59166" r="64169" b="24555"/>
          <a:stretch/>
        </p:blipFill>
        <p:spPr>
          <a:xfrm>
            <a:off x="2244561" y="5930499"/>
            <a:ext cx="1614649" cy="533400"/>
          </a:xfrm>
          <a:prstGeom prst="rect">
            <a:avLst/>
          </a:prstGeom>
        </p:spPr>
      </p:pic>
      <p:pic>
        <p:nvPicPr>
          <p:cNvPr id="84" name="Picture 83"/>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t="27907" r="64169" b="18605"/>
          <a:stretch/>
        </p:blipFill>
        <p:spPr>
          <a:xfrm>
            <a:off x="209151" y="4890833"/>
            <a:ext cx="1981198" cy="1752600"/>
          </a:xfrm>
          <a:prstGeom prst="rect">
            <a:avLst/>
          </a:prstGeom>
        </p:spPr>
      </p:pic>
      <p:sp>
        <p:nvSpPr>
          <p:cNvPr id="85" name="Rectangle 84"/>
          <p:cNvSpPr/>
          <p:nvPr/>
        </p:nvSpPr>
        <p:spPr bwMode="auto">
          <a:xfrm>
            <a:off x="1051491" y="6391438"/>
            <a:ext cx="2094850" cy="534985"/>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400" b="1" kern="0" dirty="0" smtClean="0">
                <a:solidFill>
                  <a:sysClr val="windowText" lastClr="000000"/>
                </a:solidFill>
                <a:ea typeface="Segoe UI" pitchFamily="34" charset="0"/>
                <a:cs typeface="Segoe UI" pitchFamily="34" charset="0"/>
              </a:rPr>
              <a:t>VM Image</a:t>
            </a:r>
          </a:p>
        </p:txBody>
      </p:sp>
      <p:pic>
        <p:nvPicPr>
          <p:cNvPr id="86" name="Picture 85"/>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t="27907" r="64169" b="18605"/>
          <a:stretch/>
        </p:blipFill>
        <p:spPr>
          <a:xfrm>
            <a:off x="13749" y="1250156"/>
            <a:ext cx="1981198" cy="1752600"/>
          </a:xfrm>
          <a:prstGeom prst="rect">
            <a:avLst/>
          </a:prstGeom>
        </p:spPr>
      </p:pic>
      <p:sp>
        <p:nvSpPr>
          <p:cNvPr id="3" name="Text Placeholder 2"/>
          <p:cNvSpPr>
            <a:spLocks noGrp="1"/>
          </p:cNvSpPr>
          <p:nvPr>
            <p:ph type="body" sz="quarter" idx="11"/>
          </p:nvPr>
        </p:nvSpPr>
        <p:spPr>
          <a:xfrm>
            <a:off x="5045076" y="1215094"/>
            <a:ext cx="7393766" cy="2769989"/>
          </a:xfrm>
        </p:spPr>
        <p:txBody>
          <a:bodyPr/>
          <a:lstStyle/>
          <a:p>
            <a:r>
              <a:rPr lang="en-US" dirty="0">
                <a:solidFill>
                  <a:sysClr val="windowText" lastClr="000000"/>
                </a:solidFill>
              </a:rPr>
              <a:t>Captures all disks attached</a:t>
            </a:r>
          </a:p>
          <a:p>
            <a:r>
              <a:rPr lang="en-US" dirty="0">
                <a:solidFill>
                  <a:sysClr val="windowText" lastClr="000000"/>
                </a:solidFill>
              </a:rPr>
              <a:t>Best effort disk consistency</a:t>
            </a:r>
          </a:p>
          <a:p>
            <a:r>
              <a:rPr lang="en-US" dirty="0">
                <a:solidFill>
                  <a:sysClr val="windowText" lastClr="000000"/>
                </a:solidFill>
              </a:rPr>
              <a:t>Re-deploy as a new VM</a:t>
            </a:r>
          </a:p>
          <a:p>
            <a:r>
              <a:rPr lang="en-US" dirty="0" err="1">
                <a:solidFill>
                  <a:sysClr val="windowText" lastClr="000000"/>
                </a:solidFill>
              </a:rPr>
              <a:t>Sysprep</a:t>
            </a:r>
            <a:r>
              <a:rPr lang="en-US" dirty="0">
                <a:solidFill>
                  <a:sysClr val="windowText" lastClr="000000"/>
                </a:solidFill>
              </a:rPr>
              <a:t> and non-</a:t>
            </a:r>
            <a:r>
              <a:rPr lang="en-US" dirty="0" err="1">
                <a:solidFill>
                  <a:sysClr val="windowText" lastClr="000000"/>
                </a:solidFill>
              </a:rPr>
              <a:t>Sysprep</a:t>
            </a:r>
            <a:endParaRPr lang="en-US" dirty="0">
              <a:solidFill>
                <a:sysClr val="windowText" lastClr="000000"/>
              </a:solidFill>
            </a:endParaRPr>
          </a:p>
        </p:txBody>
      </p:sp>
      <p:sp>
        <p:nvSpPr>
          <p:cNvPr id="87" name="Rectangle 86"/>
          <p:cNvSpPr/>
          <p:nvPr/>
        </p:nvSpPr>
        <p:spPr bwMode="auto">
          <a:xfrm>
            <a:off x="1051491" y="2784348"/>
            <a:ext cx="2094850" cy="534985"/>
          </a:xfrm>
          <a:prstGeom prst="rect">
            <a:avLst/>
          </a:prstGeom>
          <a:no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400" b="1" kern="0" dirty="0" smtClean="0">
                <a:solidFill>
                  <a:sysClr val="windowText" lastClr="000000"/>
                </a:solidFill>
                <a:ea typeface="Segoe UI" pitchFamily="34" charset="0"/>
                <a:cs typeface="Segoe UI" pitchFamily="34" charset="0"/>
              </a:rPr>
              <a:t>OS Images</a:t>
            </a:r>
          </a:p>
          <a:p>
            <a:pPr algn="ctr" defTabSz="932472" fontAlgn="base">
              <a:lnSpc>
                <a:spcPct val="90000"/>
              </a:lnSpc>
              <a:spcBef>
                <a:spcPct val="0"/>
              </a:spcBef>
              <a:spcAft>
                <a:spcPct val="0"/>
              </a:spcAft>
              <a:defRPr/>
            </a:pPr>
            <a:r>
              <a:rPr lang="en-US" sz="2400" kern="0" dirty="0" smtClean="0">
                <a:solidFill>
                  <a:sysClr val="windowText" lastClr="000000"/>
                </a:solidFill>
                <a:ea typeface="Segoe UI" pitchFamily="34" charset="0"/>
                <a:cs typeface="Segoe UI" pitchFamily="34" charset="0"/>
              </a:rPr>
              <a:t>(legacy)</a:t>
            </a:r>
          </a:p>
        </p:txBody>
      </p:sp>
      <p:grpSp>
        <p:nvGrpSpPr>
          <p:cNvPr id="88" name="Group 87"/>
          <p:cNvGrpSpPr/>
          <p:nvPr/>
        </p:nvGrpSpPr>
        <p:grpSpPr>
          <a:xfrm>
            <a:off x="2134311" y="1287463"/>
            <a:ext cx="1614649" cy="1752600"/>
            <a:chOff x="2941636" y="3275089"/>
            <a:chExt cx="1614649" cy="1752600"/>
          </a:xfrm>
        </p:grpSpPr>
        <p:grpSp>
          <p:nvGrpSpPr>
            <p:cNvPr id="89" name="Group 88"/>
            <p:cNvGrpSpPr/>
            <p:nvPr/>
          </p:nvGrpSpPr>
          <p:grpSpPr>
            <a:xfrm>
              <a:off x="2941636" y="3275089"/>
              <a:ext cx="1614649" cy="1752600"/>
              <a:chOff x="3116879" y="1140952"/>
              <a:chExt cx="1614649" cy="1752600"/>
            </a:xfrm>
          </p:grpSpPr>
          <p:pic>
            <p:nvPicPr>
              <p:cNvPr id="91" name="Picture 90"/>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92" name="Rectangle 91"/>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0"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grpSp>
        <p:nvGrpSpPr>
          <p:cNvPr id="93" name="Group 92"/>
          <p:cNvGrpSpPr/>
          <p:nvPr/>
        </p:nvGrpSpPr>
        <p:grpSpPr>
          <a:xfrm>
            <a:off x="652457" y="4269456"/>
            <a:ext cx="1354704" cy="734887"/>
            <a:chOff x="652457" y="4269456"/>
            <a:chExt cx="1354704" cy="734887"/>
          </a:xfrm>
        </p:grpSpPr>
        <p:sp>
          <p:nvSpPr>
            <p:cNvPr id="94" name="Flowchart: Magnetic Disk 93"/>
            <p:cNvSpPr/>
            <p:nvPr/>
          </p:nvSpPr>
          <p:spPr bwMode="auto">
            <a:xfrm>
              <a:off x="667955" y="4269457"/>
              <a:ext cx="609597" cy="734886"/>
            </a:xfrm>
            <a:prstGeom prst="flowChartMagneticDisk">
              <a:avLst/>
            </a:prstGeom>
            <a:solidFill>
              <a:srgbClr val="FFFFFF"/>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5" name="Rectangle 94"/>
            <p:cNvSpPr/>
            <p:nvPr/>
          </p:nvSpPr>
          <p:spPr>
            <a:xfrm>
              <a:off x="652457" y="4533703"/>
              <a:ext cx="659155" cy="341632"/>
            </a:xfrm>
            <a:prstGeom prst="rect">
              <a:avLst/>
            </a:prstGeom>
          </p:spPr>
          <p:txBody>
            <a:bodyPr wrap="none">
              <a:spAutoFit/>
            </a:bodyPr>
            <a:lstStyle/>
            <a:p>
              <a:pPr algn="ctr" defTabSz="932472" fontAlgn="base">
                <a:lnSpc>
                  <a:spcPct val="90000"/>
                </a:lnSpc>
                <a:spcBef>
                  <a:spcPct val="0"/>
                </a:spcBef>
                <a:spcAft>
                  <a:spcPct val="0"/>
                </a:spcAft>
                <a:defRPr/>
              </a:pPr>
              <a:r>
                <a:rPr lang="en-US" kern="0" dirty="0" smtClean="0">
                  <a:solidFill>
                    <a:srgbClr val="404040">
                      <a:lumMod val="75000"/>
                    </a:srgbClr>
                  </a:solidFill>
                  <a:ea typeface="Segoe UI" pitchFamily="34" charset="0"/>
                  <a:cs typeface="Segoe UI" pitchFamily="34" charset="0"/>
                </a:rPr>
                <a:t>Data</a:t>
              </a:r>
            </a:p>
          </p:txBody>
        </p:sp>
        <p:sp>
          <p:nvSpPr>
            <p:cNvPr id="96" name="Flowchart: Magnetic Disk 95"/>
            <p:cNvSpPr/>
            <p:nvPr/>
          </p:nvSpPr>
          <p:spPr bwMode="auto">
            <a:xfrm>
              <a:off x="1397564" y="4269456"/>
              <a:ext cx="609597" cy="734886"/>
            </a:xfrm>
            <a:prstGeom prst="flowChartMagneticDisk">
              <a:avLst/>
            </a:prstGeom>
            <a:solidFill>
              <a:srgbClr val="FFFFFF"/>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7" name="Rectangle 96"/>
            <p:cNvSpPr/>
            <p:nvPr/>
          </p:nvSpPr>
          <p:spPr>
            <a:xfrm>
              <a:off x="1429355" y="4533702"/>
              <a:ext cx="564578" cy="341632"/>
            </a:xfrm>
            <a:prstGeom prst="rect">
              <a:avLst/>
            </a:prstGeom>
          </p:spPr>
          <p:txBody>
            <a:bodyPr wrap="none">
              <a:spAutoFit/>
            </a:bodyPr>
            <a:lstStyle/>
            <a:p>
              <a:pPr algn="ctr" defTabSz="932472" fontAlgn="base">
                <a:lnSpc>
                  <a:spcPct val="90000"/>
                </a:lnSpc>
                <a:spcBef>
                  <a:spcPct val="0"/>
                </a:spcBef>
                <a:spcAft>
                  <a:spcPct val="0"/>
                </a:spcAft>
                <a:defRPr/>
              </a:pPr>
              <a:r>
                <a:rPr lang="en-US" kern="0" dirty="0" smtClean="0">
                  <a:solidFill>
                    <a:srgbClr val="404040">
                      <a:lumMod val="75000"/>
                    </a:srgbClr>
                  </a:solidFill>
                  <a:ea typeface="Segoe UI" pitchFamily="34" charset="0"/>
                  <a:cs typeface="Segoe UI" pitchFamily="34" charset="0"/>
                </a:rPr>
                <a:t>Log</a:t>
              </a:r>
            </a:p>
          </p:txBody>
        </p:sp>
      </p:grpSp>
      <p:grpSp>
        <p:nvGrpSpPr>
          <p:cNvPr id="98" name="Group 97"/>
          <p:cNvGrpSpPr/>
          <p:nvPr/>
        </p:nvGrpSpPr>
        <p:grpSpPr>
          <a:xfrm>
            <a:off x="2255837" y="4912099"/>
            <a:ext cx="1614649" cy="1091965"/>
            <a:chOff x="2941636" y="3296355"/>
            <a:chExt cx="1614649" cy="1091965"/>
          </a:xfrm>
        </p:grpSpPr>
        <p:pic>
          <p:nvPicPr>
            <p:cNvPr id="99" name="Picture 98"/>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61136"/>
            <a:stretch/>
          </p:blipFill>
          <p:spPr>
            <a:xfrm>
              <a:off x="2941636" y="3296355"/>
              <a:ext cx="1614649" cy="359029"/>
            </a:xfrm>
            <a:prstGeom prst="rect">
              <a:avLst/>
            </a:prstGeom>
          </p:spPr>
        </p:pic>
        <p:sp>
          <p:nvSpPr>
            <p:cNvPr id="100" name="Freeform 6"/>
            <p:cNvSpPr>
              <a:spLocks noEditPoints="1"/>
            </p:cNvSpPr>
            <p:nvPr/>
          </p:nvSpPr>
          <p:spPr bwMode="auto">
            <a:xfrm>
              <a:off x="3407204" y="3708894"/>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1" name="Flowchart: Magnetic Disk 100"/>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2" name="Flowchart: Magnetic Disk 101"/>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3" name="Flowchart: Magnetic Disk 102"/>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4" name="Flowchart: Magnetic Disk 103"/>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5" name="Flowchart: Magnetic Disk 104"/>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6" name="Flowchart: Magnetic Disk 105"/>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7" name="Rectangle 106"/>
          <p:cNvSpPr/>
          <p:nvPr/>
        </p:nvSpPr>
        <p:spPr bwMode="auto">
          <a:xfrm>
            <a:off x="2134311" y="3878263"/>
            <a:ext cx="1854370" cy="2650480"/>
          </a:xfrm>
          <a:prstGeom prst="rect">
            <a:avLst/>
          </a:prstGeom>
          <a:noFill/>
          <a:ln w="57150"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8" name="Picture 107"/>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26899" t="27907" r="64169" b="31532"/>
          <a:stretch/>
        </p:blipFill>
        <p:spPr>
          <a:xfrm>
            <a:off x="3398837" y="4911416"/>
            <a:ext cx="493867" cy="1329046"/>
          </a:xfrm>
          <a:prstGeom prst="rect">
            <a:avLst/>
          </a:prstGeom>
        </p:spPr>
      </p:pic>
      <p:pic>
        <p:nvPicPr>
          <p:cNvPr id="109" name="Picture 108"/>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8" r="86261" b="29206"/>
          <a:stretch/>
        </p:blipFill>
        <p:spPr>
          <a:xfrm>
            <a:off x="2243722" y="4911416"/>
            <a:ext cx="393115" cy="1405246"/>
          </a:xfrm>
          <a:prstGeom prst="rect">
            <a:avLst/>
          </a:prstGeom>
        </p:spPr>
      </p:pic>
      <p:sp>
        <p:nvSpPr>
          <p:cNvPr id="110" name="Rectangle 109"/>
          <p:cNvSpPr/>
          <p:nvPr/>
        </p:nvSpPr>
        <p:spPr bwMode="auto">
          <a:xfrm>
            <a:off x="2121135" y="3859051"/>
            <a:ext cx="1854370" cy="2650480"/>
          </a:xfrm>
          <a:prstGeom prst="rect">
            <a:avLst/>
          </a:prstGeom>
          <a:solidFill>
            <a:srgbClr val="FFFFFF"/>
          </a:solidFill>
          <a:ln w="57150"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965" name="Group 964"/>
          <p:cNvGrpSpPr/>
          <p:nvPr/>
        </p:nvGrpSpPr>
        <p:grpSpPr>
          <a:xfrm>
            <a:off x="6394805" y="6063341"/>
            <a:ext cx="1614649" cy="2631137"/>
            <a:chOff x="2255837" y="4012296"/>
            <a:chExt cx="1614649" cy="2631137"/>
          </a:xfrm>
        </p:grpSpPr>
        <p:grpSp>
          <p:nvGrpSpPr>
            <p:cNvPr id="966" name="Group 965"/>
            <p:cNvGrpSpPr/>
            <p:nvPr/>
          </p:nvGrpSpPr>
          <p:grpSpPr>
            <a:xfrm>
              <a:off x="2255837" y="4890833"/>
              <a:ext cx="1614649" cy="1752600"/>
              <a:chOff x="2941636" y="3275089"/>
              <a:chExt cx="1614649" cy="1752600"/>
            </a:xfrm>
          </p:grpSpPr>
          <p:grpSp>
            <p:nvGrpSpPr>
              <p:cNvPr id="973" name="Group 972"/>
              <p:cNvGrpSpPr/>
              <p:nvPr/>
            </p:nvGrpSpPr>
            <p:grpSpPr>
              <a:xfrm>
                <a:off x="2941636" y="3275089"/>
                <a:ext cx="1614649" cy="1752600"/>
                <a:chOff x="3116879" y="1140952"/>
                <a:chExt cx="1614649" cy="1752600"/>
              </a:xfrm>
            </p:grpSpPr>
            <p:pic>
              <p:nvPicPr>
                <p:cNvPr id="975" name="Picture 974"/>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976" name="Rectangle 975"/>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74"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967" name="Flowchart: Magnetic Disk 966"/>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68" name="Flowchart: Magnetic Disk 967"/>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69" name="Flowchart: Magnetic Disk 968"/>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70" name="Flowchart: Magnetic Disk 969"/>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71" name="Flowchart: Magnetic Disk 970"/>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72" name="Flowchart: Magnetic Disk 971"/>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977" name="Group 976"/>
          <p:cNvGrpSpPr/>
          <p:nvPr/>
        </p:nvGrpSpPr>
        <p:grpSpPr>
          <a:xfrm>
            <a:off x="7882119" y="6024784"/>
            <a:ext cx="1614649" cy="2631137"/>
            <a:chOff x="2255837" y="4012296"/>
            <a:chExt cx="1614649" cy="2631137"/>
          </a:xfrm>
        </p:grpSpPr>
        <p:grpSp>
          <p:nvGrpSpPr>
            <p:cNvPr id="978" name="Group 977"/>
            <p:cNvGrpSpPr/>
            <p:nvPr/>
          </p:nvGrpSpPr>
          <p:grpSpPr>
            <a:xfrm>
              <a:off x="2255837" y="4890833"/>
              <a:ext cx="1614649" cy="1752600"/>
              <a:chOff x="2941636" y="3275089"/>
              <a:chExt cx="1614649" cy="1752600"/>
            </a:xfrm>
          </p:grpSpPr>
          <p:grpSp>
            <p:nvGrpSpPr>
              <p:cNvPr id="985" name="Group 984"/>
              <p:cNvGrpSpPr/>
              <p:nvPr/>
            </p:nvGrpSpPr>
            <p:grpSpPr>
              <a:xfrm>
                <a:off x="2941636" y="3275089"/>
                <a:ext cx="1614649" cy="1752600"/>
                <a:chOff x="3116879" y="1140952"/>
                <a:chExt cx="1614649" cy="1752600"/>
              </a:xfrm>
            </p:grpSpPr>
            <p:pic>
              <p:nvPicPr>
                <p:cNvPr id="987" name="Picture 98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988" name="Rectangle 987"/>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86"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979" name="Flowchart: Magnetic Disk 978"/>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80" name="Flowchart: Magnetic Disk 979"/>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81" name="Flowchart: Magnetic Disk 980"/>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82" name="Flowchart: Magnetic Disk 981"/>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83" name="Flowchart: Magnetic Disk 982"/>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84" name="Flowchart: Magnetic Disk 983"/>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989" name="Group 988"/>
          <p:cNvGrpSpPr/>
          <p:nvPr/>
        </p:nvGrpSpPr>
        <p:grpSpPr>
          <a:xfrm>
            <a:off x="9376160" y="6019026"/>
            <a:ext cx="1614649" cy="2631137"/>
            <a:chOff x="2255837" y="4012296"/>
            <a:chExt cx="1614649" cy="2631137"/>
          </a:xfrm>
        </p:grpSpPr>
        <p:grpSp>
          <p:nvGrpSpPr>
            <p:cNvPr id="990" name="Group 989"/>
            <p:cNvGrpSpPr/>
            <p:nvPr/>
          </p:nvGrpSpPr>
          <p:grpSpPr>
            <a:xfrm>
              <a:off x="2255837" y="4890833"/>
              <a:ext cx="1614649" cy="1752600"/>
              <a:chOff x="2941636" y="3275089"/>
              <a:chExt cx="1614649" cy="1752600"/>
            </a:xfrm>
          </p:grpSpPr>
          <p:grpSp>
            <p:nvGrpSpPr>
              <p:cNvPr id="997" name="Group 996"/>
              <p:cNvGrpSpPr/>
              <p:nvPr/>
            </p:nvGrpSpPr>
            <p:grpSpPr>
              <a:xfrm>
                <a:off x="2941636" y="3275089"/>
                <a:ext cx="1614649" cy="1752600"/>
                <a:chOff x="3116879" y="1140952"/>
                <a:chExt cx="1614649" cy="1752600"/>
              </a:xfrm>
            </p:grpSpPr>
            <p:pic>
              <p:nvPicPr>
                <p:cNvPr id="999" name="Picture 998"/>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00" name="Rectangle 999"/>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998"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991" name="Flowchart: Magnetic Disk 990"/>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92" name="Flowchart: Magnetic Disk 991"/>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93" name="Flowchart: Magnetic Disk 992"/>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94" name="Flowchart: Magnetic Disk 993"/>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95" name="Flowchart: Magnetic Disk 994"/>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996" name="Flowchart: Magnetic Disk 995"/>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01" name="Group 1000"/>
          <p:cNvGrpSpPr/>
          <p:nvPr/>
        </p:nvGrpSpPr>
        <p:grpSpPr>
          <a:xfrm>
            <a:off x="10847658" y="6003378"/>
            <a:ext cx="1614649" cy="2631137"/>
            <a:chOff x="2255837" y="4012296"/>
            <a:chExt cx="1614649" cy="2631137"/>
          </a:xfrm>
        </p:grpSpPr>
        <p:grpSp>
          <p:nvGrpSpPr>
            <p:cNvPr id="1002" name="Group 1001"/>
            <p:cNvGrpSpPr/>
            <p:nvPr/>
          </p:nvGrpSpPr>
          <p:grpSpPr>
            <a:xfrm>
              <a:off x="2255837" y="4890833"/>
              <a:ext cx="1614649" cy="1752600"/>
              <a:chOff x="2941636" y="3275089"/>
              <a:chExt cx="1614649" cy="1752600"/>
            </a:xfrm>
          </p:grpSpPr>
          <p:grpSp>
            <p:nvGrpSpPr>
              <p:cNvPr id="1009" name="Group 1008"/>
              <p:cNvGrpSpPr/>
              <p:nvPr/>
            </p:nvGrpSpPr>
            <p:grpSpPr>
              <a:xfrm>
                <a:off x="2941636" y="3275089"/>
                <a:ext cx="1614649" cy="1752600"/>
                <a:chOff x="3116879" y="1140952"/>
                <a:chExt cx="1614649" cy="1752600"/>
              </a:xfrm>
            </p:grpSpPr>
            <p:pic>
              <p:nvPicPr>
                <p:cNvPr id="1011" name="Picture 1010"/>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12" name="Rectangle 1011"/>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10"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03" name="Flowchart: Magnetic Disk 1002"/>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04" name="Flowchart: Magnetic Disk 1003"/>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05" name="Flowchart: Magnetic Disk 1004"/>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06" name="Flowchart: Magnetic Disk 1005"/>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07" name="Flowchart: Magnetic Disk 1006"/>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08" name="Flowchart: Magnetic Disk 1007"/>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13" name="Group 1012"/>
          <p:cNvGrpSpPr/>
          <p:nvPr/>
        </p:nvGrpSpPr>
        <p:grpSpPr>
          <a:xfrm>
            <a:off x="6315631" y="3159908"/>
            <a:ext cx="1614649" cy="2631137"/>
            <a:chOff x="2255837" y="4012296"/>
            <a:chExt cx="1614649" cy="2631137"/>
          </a:xfrm>
        </p:grpSpPr>
        <p:grpSp>
          <p:nvGrpSpPr>
            <p:cNvPr id="1014" name="Group 1013"/>
            <p:cNvGrpSpPr/>
            <p:nvPr/>
          </p:nvGrpSpPr>
          <p:grpSpPr>
            <a:xfrm>
              <a:off x="2255837" y="4890833"/>
              <a:ext cx="1614649" cy="1752600"/>
              <a:chOff x="2941636" y="3275089"/>
              <a:chExt cx="1614649" cy="1752600"/>
            </a:xfrm>
          </p:grpSpPr>
          <p:grpSp>
            <p:nvGrpSpPr>
              <p:cNvPr id="1021" name="Group 1020"/>
              <p:cNvGrpSpPr/>
              <p:nvPr/>
            </p:nvGrpSpPr>
            <p:grpSpPr>
              <a:xfrm>
                <a:off x="2941636" y="3275089"/>
                <a:ext cx="1614649" cy="1752600"/>
                <a:chOff x="3116879" y="1140952"/>
                <a:chExt cx="1614649" cy="1752600"/>
              </a:xfrm>
            </p:grpSpPr>
            <p:pic>
              <p:nvPicPr>
                <p:cNvPr id="1023" name="Picture 1022"/>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24" name="Rectangle 1023"/>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22"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15" name="Flowchart: Magnetic Disk 1014"/>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16" name="Flowchart: Magnetic Disk 1015"/>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17" name="Flowchart: Magnetic Disk 1016"/>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18" name="Flowchart: Magnetic Disk 1017"/>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19" name="Flowchart: Magnetic Disk 1018"/>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20" name="Flowchart: Magnetic Disk 1019"/>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25" name="Group 1024"/>
          <p:cNvGrpSpPr/>
          <p:nvPr/>
        </p:nvGrpSpPr>
        <p:grpSpPr>
          <a:xfrm>
            <a:off x="7802945" y="3121351"/>
            <a:ext cx="1614649" cy="2631137"/>
            <a:chOff x="2255837" y="4012296"/>
            <a:chExt cx="1614649" cy="2631137"/>
          </a:xfrm>
        </p:grpSpPr>
        <p:grpSp>
          <p:nvGrpSpPr>
            <p:cNvPr id="1026" name="Group 1025"/>
            <p:cNvGrpSpPr/>
            <p:nvPr/>
          </p:nvGrpSpPr>
          <p:grpSpPr>
            <a:xfrm>
              <a:off x="2255837" y="4890833"/>
              <a:ext cx="1614649" cy="1752600"/>
              <a:chOff x="2941636" y="3275089"/>
              <a:chExt cx="1614649" cy="1752600"/>
            </a:xfrm>
          </p:grpSpPr>
          <p:grpSp>
            <p:nvGrpSpPr>
              <p:cNvPr id="1033" name="Group 1032"/>
              <p:cNvGrpSpPr/>
              <p:nvPr/>
            </p:nvGrpSpPr>
            <p:grpSpPr>
              <a:xfrm>
                <a:off x="2941636" y="3275089"/>
                <a:ext cx="1614649" cy="1752600"/>
                <a:chOff x="3116879" y="1140952"/>
                <a:chExt cx="1614649" cy="1752600"/>
              </a:xfrm>
            </p:grpSpPr>
            <p:pic>
              <p:nvPicPr>
                <p:cNvPr id="1035" name="Picture 1034"/>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36" name="Rectangle 1035"/>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34"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27" name="Flowchart: Magnetic Disk 1026"/>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28" name="Flowchart: Magnetic Disk 1027"/>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29" name="Flowchart: Magnetic Disk 1028"/>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30" name="Flowchart: Magnetic Disk 1029"/>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31" name="Flowchart: Magnetic Disk 1030"/>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32" name="Flowchart: Magnetic Disk 1031"/>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37" name="Group 1036"/>
          <p:cNvGrpSpPr/>
          <p:nvPr/>
        </p:nvGrpSpPr>
        <p:grpSpPr>
          <a:xfrm>
            <a:off x="9296986" y="3115593"/>
            <a:ext cx="1614649" cy="2631137"/>
            <a:chOff x="2255837" y="4012296"/>
            <a:chExt cx="1614649" cy="2631137"/>
          </a:xfrm>
        </p:grpSpPr>
        <p:grpSp>
          <p:nvGrpSpPr>
            <p:cNvPr id="1038" name="Group 1037"/>
            <p:cNvGrpSpPr/>
            <p:nvPr/>
          </p:nvGrpSpPr>
          <p:grpSpPr>
            <a:xfrm>
              <a:off x="2255837" y="4890833"/>
              <a:ext cx="1614649" cy="1752600"/>
              <a:chOff x="2941636" y="3275089"/>
              <a:chExt cx="1614649" cy="1752600"/>
            </a:xfrm>
          </p:grpSpPr>
          <p:grpSp>
            <p:nvGrpSpPr>
              <p:cNvPr id="1045" name="Group 1044"/>
              <p:cNvGrpSpPr/>
              <p:nvPr/>
            </p:nvGrpSpPr>
            <p:grpSpPr>
              <a:xfrm>
                <a:off x="2941636" y="3275089"/>
                <a:ext cx="1614649" cy="1752600"/>
                <a:chOff x="3116879" y="1140952"/>
                <a:chExt cx="1614649" cy="1752600"/>
              </a:xfrm>
            </p:grpSpPr>
            <p:pic>
              <p:nvPicPr>
                <p:cNvPr id="1047" name="Picture 104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48" name="Rectangle 1047"/>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46"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39" name="Flowchart: Magnetic Disk 1038"/>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40" name="Flowchart: Magnetic Disk 1039"/>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41" name="Flowchart: Magnetic Disk 1040"/>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42" name="Flowchart: Magnetic Disk 1041"/>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43" name="Flowchart: Magnetic Disk 1042"/>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44" name="Flowchart: Magnetic Disk 1043"/>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49" name="Group 1048"/>
          <p:cNvGrpSpPr/>
          <p:nvPr/>
        </p:nvGrpSpPr>
        <p:grpSpPr>
          <a:xfrm>
            <a:off x="10768484" y="3099945"/>
            <a:ext cx="1614649" cy="2631137"/>
            <a:chOff x="2255837" y="4012296"/>
            <a:chExt cx="1614649" cy="2631137"/>
          </a:xfrm>
        </p:grpSpPr>
        <p:grpSp>
          <p:nvGrpSpPr>
            <p:cNvPr id="1050" name="Group 1049"/>
            <p:cNvGrpSpPr/>
            <p:nvPr/>
          </p:nvGrpSpPr>
          <p:grpSpPr>
            <a:xfrm>
              <a:off x="2255837" y="4890833"/>
              <a:ext cx="1614649" cy="1752600"/>
              <a:chOff x="2941636" y="3275089"/>
              <a:chExt cx="1614649" cy="1752600"/>
            </a:xfrm>
          </p:grpSpPr>
          <p:grpSp>
            <p:nvGrpSpPr>
              <p:cNvPr id="1057" name="Group 1056"/>
              <p:cNvGrpSpPr/>
              <p:nvPr/>
            </p:nvGrpSpPr>
            <p:grpSpPr>
              <a:xfrm>
                <a:off x="2941636" y="3275089"/>
                <a:ext cx="1614649" cy="1752600"/>
                <a:chOff x="3116879" y="1140952"/>
                <a:chExt cx="1614649" cy="1752600"/>
              </a:xfrm>
            </p:grpSpPr>
            <p:pic>
              <p:nvPicPr>
                <p:cNvPr id="1059" name="Picture 1058"/>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60" name="Rectangle 1059"/>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58"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51" name="Flowchart: Magnetic Disk 1050"/>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52" name="Flowchart: Magnetic Disk 1051"/>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53" name="Flowchart: Magnetic Disk 1052"/>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54" name="Flowchart: Magnetic Disk 1053"/>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55" name="Flowchart: Magnetic Disk 1054"/>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56" name="Flowchart: Magnetic Disk 1055"/>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61" name="Group 1060"/>
          <p:cNvGrpSpPr/>
          <p:nvPr/>
        </p:nvGrpSpPr>
        <p:grpSpPr>
          <a:xfrm>
            <a:off x="6338127" y="529335"/>
            <a:ext cx="1614649" cy="2631137"/>
            <a:chOff x="2255837" y="4012296"/>
            <a:chExt cx="1614649" cy="2631137"/>
          </a:xfrm>
        </p:grpSpPr>
        <p:grpSp>
          <p:nvGrpSpPr>
            <p:cNvPr id="1062" name="Group 1061"/>
            <p:cNvGrpSpPr/>
            <p:nvPr/>
          </p:nvGrpSpPr>
          <p:grpSpPr>
            <a:xfrm>
              <a:off x="2255837" y="4890833"/>
              <a:ext cx="1614649" cy="1752600"/>
              <a:chOff x="2941636" y="3275089"/>
              <a:chExt cx="1614649" cy="1752600"/>
            </a:xfrm>
          </p:grpSpPr>
          <p:grpSp>
            <p:nvGrpSpPr>
              <p:cNvPr id="1069" name="Group 1068"/>
              <p:cNvGrpSpPr/>
              <p:nvPr/>
            </p:nvGrpSpPr>
            <p:grpSpPr>
              <a:xfrm>
                <a:off x="2941636" y="3275089"/>
                <a:ext cx="1614649" cy="1752600"/>
                <a:chOff x="3116879" y="1140952"/>
                <a:chExt cx="1614649" cy="1752600"/>
              </a:xfrm>
            </p:grpSpPr>
            <p:pic>
              <p:nvPicPr>
                <p:cNvPr id="1071" name="Picture 1070"/>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72" name="Rectangle 1071"/>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70"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63" name="Flowchart: Magnetic Disk 1062"/>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64" name="Flowchart: Magnetic Disk 1063"/>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65" name="Flowchart: Magnetic Disk 1064"/>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66" name="Flowchart: Magnetic Disk 1065"/>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67" name="Flowchart: Magnetic Disk 1066"/>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68" name="Flowchart: Magnetic Disk 1067"/>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73" name="Group 1072"/>
          <p:cNvGrpSpPr/>
          <p:nvPr/>
        </p:nvGrpSpPr>
        <p:grpSpPr>
          <a:xfrm>
            <a:off x="7825441" y="490778"/>
            <a:ext cx="1614649" cy="2631137"/>
            <a:chOff x="2255837" y="4012296"/>
            <a:chExt cx="1614649" cy="2631137"/>
          </a:xfrm>
        </p:grpSpPr>
        <p:grpSp>
          <p:nvGrpSpPr>
            <p:cNvPr id="1074" name="Group 1073"/>
            <p:cNvGrpSpPr/>
            <p:nvPr/>
          </p:nvGrpSpPr>
          <p:grpSpPr>
            <a:xfrm>
              <a:off x="2255837" y="4890833"/>
              <a:ext cx="1614649" cy="1752600"/>
              <a:chOff x="2941636" y="3275089"/>
              <a:chExt cx="1614649" cy="1752600"/>
            </a:xfrm>
          </p:grpSpPr>
          <p:grpSp>
            <p:nvGrpSpPr>
              <p:cNvPr id="1081" name="Group 1080"/>
              <p:cNvGrpSpPr/>
              <p:nvPr/>
            </p:nvGrpSpPr>
            <p:grpSpPr>
              <a:xfrm>
                <a:off x="2941636" y="3275089"/>
                <a:ext cx="1614649" cy="1752600"/>
                <a:chOff x="3116879" y="1140952"/>
                <a:chExt cx="1614649" cy="1752600"/>
              </a:xfrm>
            </p:grpSpPr>
            <p:pic>
              <p:nvPicPr>
                <p:cNvPr id="1083" name="Picture 1082"/>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84" name="Rectangle 1083"/>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82"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75" name="Flowchart: Magnetic Disk 1074"/>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76" name="Flowchart: Magnetic Disk 1075"/>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77" name="Flowchart: Magnetic Disk 1076"/>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78" name="Flowchart: Magnetic Disk 1077"/>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79" name="Flowchart: Magnetic Disk 1078"/>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80" name="Flowchart: Magnetic Disk 1079"/>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85" name="Group 1084"/>
          <p:cNvGrpSpPr/>
          <p:nvPr/>
        </p:nvGrpSpPr>
        <p:grpSpPr>
          <a:xfrm>
            <a:off x="9319482" y="485020"/>
            <a:ext cx="1614649" cy="2631137"/>
            <a:chOff x="2255837" y="4012296"/>
            <a:chExt cx="1614649" cy="2631137"/>
          </a:xfrm>
        </p:grpSpPr>
        <p:grpSp>
          <p:nvGrpSpPr>
            <p:cNvPr id="1086" name="Group 1085"/>
            <p:cNvGrpSpPr/>
            <p:nvPr/>
          </p:nvGrpSpPr>
          <p:grpSpPr>
            <a:xfrm>
              <a:off x="2255837" y="4890833"/>
              <a:ext cx="1614649" cy="1752600"/>
              <a:chOff x="2941636" y="3275089"/>
              <a:chExt cx="1614649" cy="1752600"/>
            </a:xfrm>
          </p:grpSpPr>
          <p:grpSp>
            <p:nvGrpSpPr>
              <p:cNvPr id="1093" name="Group 1092"/>
              <p:cNvGrpSpPr/>
              <p:nvPr/>
            </p:nvGrpSpPr>
            <p:grpSpPr>
              <a:xfrm>
                <a:off x="2941636" y="3275089"/>
                <a:ext cx="1614649" cy="1752600"/>
                <a:chOff x="3116879" y="1140952"/>
                <a:chExt cx="1614649" cy="1752600"/>
              </a:xfrm>
            </p:grpSpPr>
            <p:pic>
              <p:nvPicPr>
                <p:cNvPr id="1095" name="Picture 1094"/>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096" name="Rectangle 1095"/>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094"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87" name="Flowchart: Magnetic Disk 1086"/>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88" name="Flowchart: Magnetic Disk 1087"/>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89" name="Flowchart: Magnetic Disk 1088"/>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90" name="Flowchart: Magnetic Disk 1089"/>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91" name="Flowchart: Magnetic Disk 1090"/>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092" name="Flowchart: Magnetic Disk 1091"/>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097" name="Group 1096"/>
          <p:cNvGrpSpPr/>
          <p:nvPr/>
        </p:nvGrpSpPr>
        <p:grpSpPr>
          <a:xfrm>
            <a:off x="10790980" y="469372"/>
            <a:ext cx="1614649" cy="2631137"/>
            <a:chOff x="2255837" y="4012296"/>
            <a:chExt cx="1614649" cy="2631137"/>
          </a:xfrm>
        </p:grpSpPr>
        <p:grpSp>
          <p:nvGrpSpPr>
            <p:cNvPr id="1098" name="Group 1097"/>
            <p:cNvGrpSpPr/>
            <p:nvPr/>
          </p:nvGrpSpPr>
          <p:grpSpPr>
            <a:xfrm>
              <a:off x="2255837" y="4890833"/>
              <a:ext cx="1614649" cy="1752600"/>
              <a:chOff x="2941636" y="3275089"/>
              <a:chExt cx="1614649" cy="1752600"/>
            </a:xfrm>
          </p:grpSpPr>
          <p:grpSp>
            <p:nvGrpSpPr>
              <p:cNvPr id="1105" name="Group 1104"/>
              <p:cNvGrpSpPr/>
              <p:nvPr/>
            </p:nvGrpSpPr>
            <p:grpSpPr>
              <a:xfrm>
                <a:off x="2941636" y="3275089"/>
                <a:ext cx="1614649" cy="1752600"/>
                <a:chOff x="3116879" y="1140952"/>
                <a:chExt cx="1614649" cy="1752600"/>
              </a:xfrm>
            </p:grpSpPr>
            <p:pic>
              <p:nvPicPr>
                <p:cNvPr id="1107" name="Picture 110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08" name="Rectangle 1107"/>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06"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099" name="Flowchart: Magnetic Disk 1098"/>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00" name="Flowchart: Magnetic Disk 1099"/>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01" name="Flowchart: Magnetic Disk 1100"/>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02" name="Flowchart: Magnetic Disk 1101"/>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03" name="Flowchart: Magnetic Disk 1102"/>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04" name="Flowchart: Magnetic Disk 1103"/>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09" name="Group 1108"/>
          <p:cNvGrpSpPr/>
          <p:nvPr/>
        </p:nvGrpSpPr>
        <p:grpSpPr>
          <a:xfrm>
            <a:off x="194339" y="6169468"/>
            <a:ext cx="1614649" cy="2631137"/>
            <a:chOff x="2255837" y="4012296"/>
            <a:chExt cx="1614649" cy="2631137"/>
          </a:xfrm>
        </p:grpSpPr>
        <p:grpSp>
          <p:nvGrpSpPr>
            <p:cNvPr id="1110" name="Group 1109"/>
            <p:cNvGrpSpPr/>
            <p:nvPr/>
          </p:nvGrpSpPr>
          <p:grpSpPr>
            <a:xfrm>
              <a:off x="2255837" y="4890833"/>
              <a:ext cx="1614649" cy="1752600"/>
              <a:chOff x="2941636" y="3275089"/>
              <a:chExt cx="1614649" cy="1752600"/>
            </a:xfrm>
          </p:grpSpPr>
          <p:grpSp>
            <p:nvGrpSpPr>
              <p:cNvPr id="1117" name="Group 1116"/>
              <p:cNvGrpSpPr/>
              <p:nvPr/>
            </p:nvGrpSpPr>
            <p:grpSpPr>
              <a:xfrm>
                <a:off x="2941636" y="3275089"/>
                <a:ext cx="1614649" cy="1752600"/>
                <a:chOff x="3116879" y="1140952"/>
                <a:chExt cx="1614649" cy="1752600"/>
              </a:xfrm>
            </p:grpSpPr>
            <p:pic>
              <p:nvPicPr>
                <p:cNvPr id="1119" name="Picture 1118"/>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20" name="Rectangle 1119"/>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18"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11" name="Flowchart: Magnetic Disk 1110"/>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12" name="Flowchart: Magnetic Disk 1111"/>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13" name="Flowchart: Magnetic Disk 1112"/>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14" name="Flowchart: Magnetic Disk 1113"/>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15" name="Flowchart: Magnetic Disk 1114"/>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16" name="Flowchart: Magnetic Disk 1115"/>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21" name="Group 1120"/>
          <p:cNvGrpSpPr/>
          <p:nvPr/>
        </p:nvGrpSpPr>
        <p:grpSpPr>
          <a:xfrm>
            <a:off x="1681653" y="6130911"/>
            <a:ext cx="1614649" cy="2631137"/>
            <a:chOff x="2255837" y="4012296"/>
            <a:chExt cx="1614649" cy="2631137"/>
          </a:xfrm>
        </p:grpSpPr>
        <p:grpSp>
          <p:nvGrpSpPr>
            <p:cNvPr id="1122" name="Group 1121"/>
            <p:cNvGrpSpPr/>
            <p:nvPr/>
          </p:nvGrpSpPr>
          <p:grpSpPr>
            <a:xfrm>
              <a:off x="2255837" y="4890833"/>
              <a:ext cx="1614649" cy="1752600"/>
              <a:chOff x="2941636" y="3275089"/>
              <a:chExt cx="1614649" cy="1752600"/>
            </a:xfrm>
          </p:grpSpPr>
          <p:grpSp>
            <p:nvGrpSpPr>
              <p:cNvPr id="1129" name="Group 1128"/>
              <p:cNvGrpSpPr/>
              <p:nvPr/>
            </p:nvGrpSpPr>
            <p:grpSpPr>
              <a:xfrm>
                <a:off x="2941636" y="3275089"/>
                <a:ext cx="1614649" cy="1752600"/>
                <a:chOff x="3116879" y="1140952"/>
                <a:chExt cx="1614649" cy="1752600"/>
              </a:xfrm>
            </p:grpSpPr>
            <p:pic>
              <p:nvPicPr>
                <p:cNvPr id="1131" name="Picture 1130"/>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32" name="Rectangle 1131"/>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30"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23" name="Flowchart: Magnetic Disk 1122"/>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24" name="Flowchart: Magnetic Disk 1123"/>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25" name="Flowchart: Magnetic Disk 1124"/>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26" name="Flowchart: Magnetic Disk 1125"/>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27" name="Flowchart: Magnetic Disk 1126"/>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28" name="Flowchart: Magnetic Disk 1127"/>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33" name="Group 1132"/>
          <p:cNvGrpSpPr/>
          <p:nvPr/>
        </p:nvGrpSpPr>
        <p:grpSpPr>
          <a:xfrm>
            <a:off x="3175694" y="6125153"/>
            <a:ext cx="1614649" cy="2631137"/>
            <a:chOff x="2255837" y="4012296"/>
            <a:chExt cx="1614649" cy="2631137"/>
          </a:xfrm>
        </p:grpSpPr>
        <p:grpSp>
          <p:nvGrpSpPr>
            <p:cNvPr id="1134" name="Group 1133"/>
            <p:cNvGrpSpPr/>
            <p:nvPr/>
          </p:nvGrpSpPr>
          <p:grpSpPr>
            <a:xfrm>
              <a:off x="2255837" y="4890833"/>
              <a:ext cx="1614649" cy="1752600"/>
              <a:chOff x="2941636" y="3275089"/>
              <a:chExt cx="1614649" cy="1752600"/>
            </a:xfrm>
          </p:grpSpPr>
          <p:grpSp>
            <p:nvGrpSpPr>
              <p:cNvPr id="1141" name="Group 1140"/>
              <p:cNvGrpSpPr/>
              <p:nvPr/>
            </p:nvGrpSpPr>
            <p:grpSpPr>
              <a:xfrm>
                <a:off x="2941636" y="3275089"/>
                <a:ext cx="1614649" cy="1752600"/>
                <a:chOff x="3116879" y="1140952"/>
                <a:chExt cx="1614649" cy="1752600"/>
              </a:xfrm>
            </p:grpSpPr>
            <p:pic>
              <p:nvPicPr>
                <p:cNvPr id="1143" name="Picture 1142"/>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44" name="Rectangle 1143"/>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42"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35" name="Flowchart: Magnetic Disk 1134"/>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36" name="Flowchart: Magnetic Disk 1135"/>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37" name="Flowchart: Magnetic Disk 1136"/>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38" name="Flowchart: Magnetic Disk 1137"/>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39" name="Flowchart: Magnetic Disk 1138"/>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40" name="Flowchart: Magnetic Disk 1139"/>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45" name="Group 1144"/>
          <p:cNvGrpSpPr/>
          <p:nvPr/>
        </p:nvGrpSpPr>
        <p:grpSpPr>
          <a:xfrm>
            <a:off x="4647192" y="6109505"/>
            <a:ext cx="1614649" cy="2631137"/>
            <a:chOff x="2255837" y="4012296"/>
            <a:chExt cx="1614649" cy="2631137"/>
          </a:xfrm>
        </p:grpSpPr>
        <p:grpSp>
          <p:nvGrpSpPr>
            <p:cNvPr id="1146" name="Group 1145"/>
            <p:cNvGrpSpPr/>
            <p:nvPr/>
          </p:nvGrpSpPr>
          <p:grpSpPr>
            <a:xfrm>
              <a:off x="2255837" y="4890833"/>
              <a:ext cx="1614649" cy="1752600"/>
              <a:chOff x="2941636" y="3275089"/>
              <a:chExt cx="1614649" cy="1752600"/>
            </a:xfrm>
          </p:grpSpPr>
          <p:grpSp>
            <p:nvGrpSpPr>
              <p:cNvPr id="1153" name="Group 1152"/>
              <p:cNvGrpSpPr/>
              <p:nvPr/>
            </p:nvGrpSpPr>
            <p:grpSpPr>
              <a:xfrm>
                <a:off x="2941636" y="3275089"/>
                <a:ext cx="1614649" cy="1752600"/>
                <a:chOff x="3116879" y="1140952"/>
                <a:chExt cx="1614649" cy="1752600"/>
              </a:xfrm>
            </p:grpSpPr>
            <p:pic>
              <p:nvPicPr>
                <p:cNvPr id="1155" name="Picture 1154"/>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56" name="Rectangle 1155"/>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54"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47" name="Flowchart: Magnetic Disk 1146"/>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48" name="Flowchart: Magnetic Disk 1147"/>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49" name="Flowchart: Magnetic Disk 1148"/>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50" name="Flowchart: Magnetic Disk 1149"/>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51" name="Flowchart: Magnetic Disk 1150"/>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52" name="Flowchart: Magnetic Disk 1151"/>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57" name="Group 1156"/>
          <p:cNvGrpSpPr/>
          <p:nvPr/>
        </p:nvGrpSpPr>
        <p:grpSpPr>
          <a:xfrm>
            <a:off x="115165" y="3266035"/>
            <a:ext cx="1614649" cy="2631137"/>
            <a:chOff x="2255837" y="4012296"/>
            <a:chExt cx="1614649" cy="2631137"/>
          </a:xfrm>
        </p:grpSpPr>
        <p:grpSp>
          <p:nvGrpSpPr>
            <p:cNvPr id="1158" name="Group 1157"/>
            <p:cNvGrpSpPr/>
            <p:nvPr/>
          </p:nvGrpSpPr>
          <p:grpSpPr>
            <a:xfrm>
              <a:off x="2255837" y="4890833"/>
              <a:ext cx="1614649" cy="1752600"/>
              <a:chOff x="2941636" y="3275089"/>
              <a:chExt cx="1614649" cy="1752600"/>
            </a:xfrm>
          </p:grpSpPr>
          <p:grpSp>
            <p:nvGrpSpPr>
              <p:cNvPr id="1165" name="Group 1164"/>
              <p:cNvGrpSpPr/>
              <p:nvPr/>
            </p:nvGrpSpPr>
            <p:grpSpPr>
              <a:xfrm>
                <a:off x="2941636" y="3275089"/>
                <a:ext cx="1614649" cy="1752600"/>
                <a:chOff x="3116879" y="1140952"/>
                <a:chExt cx="1614649" cy="1752600"/>
              </a:xfrm>
            </p:grpSpPr>
            <p:pic>
              <p:nvPicPr>
                <p:cNvPr id="1167" name="Picture 116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68" name="Rectangle 1167"/>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66"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59" name="Flowchart: Magnetic Disk 1158"/>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60" name="Flowchart: Magnetic Disk 1159"/>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61" name="Flowchart: Magnetic Disk 1160"/>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62" name="Flowchart: Magnetic Disk 1161"/>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63" name="Flowchart: Magnetic Disk 1162"/>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64" name="Flowchart: Magnetic Disk 1163"/>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69" name="Group 1168"/>
          <p:cNvGrpSpPr/>
          <p:nvPr/>
        </p:nvGrpSpPr>
        <p:grpSpPr>
          <a:xfrm>
            <a:off x="1602479" y="3227478"/>
            <a:ext cx="1614649" cy="2631137"/>
            <a:chOff x="2255837" y="4012296"/>
            <a:chExt cx="1614649" cy="2631137"/>
          </a:xfrm>
        </p:grpSpPr>
        <p:grpSp>
          <p:nvGrpSpPr>
            <p:cNvPr id="1170" name="Group 1169"/>
            <p:cNvGrpSpPr/>
            <p:nvPr/>
          </p:nvGrpSpPr>
          <p:grpSpPr>
            <a:xfrm>
              <a:off x="2255837" y="4890833"/>
              <a:ext cx="1614649" cy="1752600"/>
              <a:chOff x="2941636" y="3275089"/>
              <a:chExt cx="1614649" cy="1752600"/>
            </a:xfrm>
          </p:grpSpPr>
          <p:grpSp>
            <p:nvGrpSpPr>
              <p:cNvPr id="1177" name="Group 1176"/>
              <p:cNvGrpSpPr/>
              <p:nvPr/>
            </p:nvGrpSpPr>
            <p:grpSpPr>
              <a:xfrm>
                <a:off x="2941636" y="3275089"/>
                <a:ext cx="1614649" cy="1752600"/>
                <a:chOff x="3116879" y="1140952"/>
                <a:chExt cx="1614649" cy="1752600"/>
              </a:xfrm>
            </p:grpSpPr>
            <p:pic>
              <p:nvPicPr>
                <p:cNvPr id="1179" name="Picture 1178"/>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80" name="Rectangle 1179"/>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78"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71" name="Flowchart: Magnetic Disk 1170"/>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72" name="Flowchart: Magnetic Disk 1171"/>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73" name="Flowchart: Magnetic Disk 1172"/>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74" name="Flowchart: Magnetic Disk 1173"/>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75" name="Flowchart: Magnetic Disk 1174"/>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76" name="Flowchart: Magnetic Disk 1175"/>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81" name="Group 1180"/>
          <p:cNvGrpSpPr/>
          <p:nvPr/>
        </p:nvGrpSpPr>
        <p:grpSpPr>
          <a:xfrm>
            <a:off x="3096520" y="3221720"/>
            <a:ext cx="1614649" cy="2631137"/>
            <a:chOff x="2255837" y="4012296"/>
            <a:chExt cx="1614649" cy="2631137"/>
          </a:xfrm>
        </p:grpSpPr>
        <p:grpSp>
          <p:nvGrpSpPr>
            <p:cNvPr id="1182" name="Group 1181"/>
            <p:cNvGrpSpPr/>
            <p:nvPr/>
          </p:nvGrpSpPr>
          <p:grpSpPr>
            <a:xfrm>
              <a:off x="2255837" y="4890833"/>
              <a:ext cx="1614649" cy="1752600"/>
              <a:chOff x="2941636" y="3275089"/>
              <a:chExt cx="1614649" cy="1752600"/>
            </a:xfrm>
          </p:grpSpPr>
          <p:grpSp>
            <p:nvGrpSpPr>
              <p:cNvPr id="1189" name="Group 1188"/>
              <p:cNvGrpSpPr/>
              <p:nvPr/>
            </p:nvGrpSpPr>
            <p:grpSpPr>
              <a:xfrm>
                <a:off x="2941636" y="3275089"/>
                <a:ext cx="1614649" cy="1752600"/>
                <a:chOff x="3116879" y="1140952"/>
                <a:chExt cx="1614649" cy="1752600"/>
              </a:xfrm>
            </p:grpSpPr>
            <p:pic>
              <p:nvPicPr>
                <p:cNvPr id="1191" name="Picture 1190"/>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192" name="Rectangle 1191"/>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190"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83" name="Flowchart: Magnetic Disk 1182"/>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84" name="Flowchart: Magnetic Disk 1183"/>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85" name="Flowchart: Magnetic Disk 1184"/>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86" name="Flowchart: Magnetic Disk 1185"/>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87" name="Flowchart: Magnetic Disk 1186"/>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88" name="Flowchart: Magnetic Disk 1187"/>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193" name="Group 1192"/>
          <p:cNvGrpSpPr/>
          <p:nvPr/>
        </p:nvGrpSpPr>
        <p:grpSpPr>
          <a:xfrm>
            <a:off x="4568018" y="3206072"/>
            <a:ext cx="1614649" cy="2631137"/>
            <a:chOff x="2255837" y="4012296"/>
            <a:chExt cx="1614649" cy="2631137"/>
          </a:xfrm>
        </p:grpSpPr>
        <p:grpSp>
          <p:nvGrpSpPr>
            <p:cNvPr id="1194" name="Group 1193"/>
            <p:cNvGrpSpPr/>
            <p:nvPr/>
          </p:nvGrpSpPr>
          <p:grpSpPr>
            <a:xfrm>
              <a:off x="2255837" y="4890833"/>
              <a:ext cx="1614649" cy="1752600"/>
              <a:chOff x="2941636" y="3275089"/>
              <a:chExt cx="1614649" cy="1752600"/>
            </a:xfrm>
          </p:grpSpPr>
          <p:grpSp>
            <p:nvGrpSpPr>
              <p:cNvPr id="1201" name="Group 1200"/>
              <p:cNvGrpSpPr/>
              <p:nvPr/>
            </p:nvGrpSpPr>
            <p:grpSpPr>
              <a:xfrm>
                <a:off x="2941636" y="3275089"/>
                <a:ext cx="1614649" cy="1752600"/>
                <a:chOff x="3116879" y="1140952"/>
                <a:chExt cx="1614649" cy="1752600"/>
              </a:xfrm>
            </p:grpSpPr>
            <p:pic>
              <p:nvPicPr>
                <p:cNvPr id="1203" name="Picture 1202"/>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204" name="Rectangle 1203"/>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02"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195" name="Flowchart: Magnetic Disk 1194"/>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96" name="Flowchart: Magnetic Disk 1195"/>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97" name="Flowchart: Magnetic Disk 1196"/>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98" name="Flowchart: Magnetic Disk 1197"/>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199" name="Flowchart: Magnetic Disk 1198"/>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00" name="Flowchart: Magnetic Disk 1199"/>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205" name="Group 1204"/>
          <p:cNvGrpSpPr/>
          <p:nvPr/>
        </p:nvGrpSpPr>
        <p:grpSpPr>
          <a:xfrm>
            <a:off x="137661" y="635462"/>
            <a:ext cx="1614649" cy="2631137"/>
            <a:chOff x="2255837" y="4012296"/>
            <a:chExt cx="1614649" cy="2631137"/>
          </a:xfrm>
        </p:grpSpPr>
        <p:grpSp>
          <p:nvGrpSpPr>
            <p:cNvPr id="1206" name="Group 1205"/>
            <p:cNvGrpSpPr/>
            <p:nvPr/>
          </p:nvGrpSpPr>
          <p:grpSpPr>
            <a:xfrm>
              <a:off x="2255837" y="4890833"/>
              <a:ext cx="1614649" cy="1752600"/>
              <a:chOff x="2941636" y="3275089"/>
              <a:chExt cx="1614649" cy="1752600"/>
            </a:xfrm>
          </p:grpSpPr>
          <p:grpSp>
            <p:nvGrpSpPr>
              <p:cNvPr id="1213" name="Group 1212"/>
              <p:cNvGrpSpPr/>
              <p:nvPr/>
            </p:nvGrpSpPr>
            <p:grpSpPr>
              <a:xfrm>
                <a:off x="2941636" y="3275089"/>
                <a:ext cx="1614649" cy="1752600"/>
                <a:chOff x="3116879" y="1140952"/>
                <a:chExt cx="1614649" cy="1752600"/>
              </a:xfrm>
            </p:grpSpPr>
            <p:pic>
              <p:nvPicPr>
                <p:cNvPr id="1215" name="Picture 1214"/>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216" name="Rectangle 1215"/>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14"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207" name="Flowchart: Magnetic Disk 1206"/>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08" name="Flowchart: Magnetic Disk 1207"/>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09" name="Flowchart: Magnetic Disk 1208"/>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10" name="Flowchart: Magnetic Disk 1209"/>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11" name="Flowchart: Magnetic Disk 1210"/>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12" name="Flowchart: Magnetic Disk 1211"/>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217" name="Group 1216"/>
          <p:cNvGrpSpPr/>
          <p:nvPr/>
        </p:nvGrpSpPr>
        <p:grpSpPr>
          <a:xfrm>
            <a:off x="1624975" y="596905"/>
            <a:ext cx="1614649" cy="2631137"/>
            <a:chOff x="2255837" y="4012296"/>
            <a:chExt cx="1614649" cy="2631137"/>
          </a:xfrm>
        </p:grpSpPr>
        <p:grpSp>
          <p:nvGrpSpPr>
            <p:cNvPr id="1218" name="Group 1217"/>
            <p:cNvGrpSpPr/>
            <p:nvPr/>
          </p:nvGrpSpPr>
          <p:grpSpPr>
            <a:xfrm>
              <a:off x="2255837" y="4890833"/>
              <a:ext cx="1614649" cy="1752600"/>
              <a:chOff x="2941636" y="3275089"/>
              <a:chExt cx="1614649" cy="1752600"/>
            </a:xfrm>
          </p:grpSpPr>
          <p:grpSp>
            <p:nvGrpSpPr>
              <p:cNvPr id="1225" name="Group 1224"/>
              <p:cNvGrpSpPr/>
              <p:nvPr/>
            </p:nvGrpSpPr>
            <p:grpSpPr>
              <a:xfrm>
                <a:off x="2941636" y="3275089"/>
                <a:ext cx="1614649" cy="1752600"/>
                <a:chOff x="3116879" y="1140952"/>
                <a:chExt cx="1614649" cy="1752600"/>
              </a:xfrm>
            </p:grpSpPr>
            <p:pic>
              <p:nvPicPr>
                <p:cNvPr id="1227" name="Picture 1226"/>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228" name="Rectangle 1227"/>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26"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219" name="Flowchart: Magnetic Disk 1218"/>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20" name="Flowchart: Magnetic Disk 1219"/>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21" name="Flowchart: Magnetic Disk 1220"/>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22" name="Flowchart: Magnetic Disk 1221"/>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23" name="Flowchart: Magnetic Disk 1222"/>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24" name="Flowchart: Magnetic Disk 1223"/>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229" name="Group 1228"/>
          <p:cNvGrpSpPr/>
          <p:nvPr/>
        </p:nvGrpSpPr>
        <p:grpSpPr>
          <a:xfrm>
            <a:off x="3119016" y="591147"/>
            <a:ext cx="1614649" cy="2631137"/>
            <a:chOff x="2255837" y="4012296"/>
            <a:chExt cx="1614649" cy="2631137"/>
          </a:xfrm>
        </p:grpSpPr>
        <p:grpSp>
          <p:nvGrpSpPr>
            <p:cNvPr id="1230" name="Group 1229"/>
            <p:cNvGrpSpPr/>
            <p:nvPr/>
          </p:nvGrpSpPr>
          <p:grpSpPr>
            <a:xfrm>
              <a:off x="2255837" y="4890833"/>
              <a:ext cx="1614649" cy="1752600"/>
              <a:chOff x="2941636" y="3275089"/>
              <a:chExt cx="1614649" cy="1752600"/>
            </a:xfrm>
          </p:grpSpPr>
          <p:grpSp>
            <p:nvGrpSpPr>
              <p:cNvPr id="1237" name="Group 1236"/>
              <p:cNvGrpSpPr/>
              <p:nvPr/>
            </p:nvGrpSpPr>
            <p:grpSpPr>
              <a:xfrm>
                <a:off x="2941636" y="3275089"/>
                <a:ext cx="1614649" cy="1752600"/>
                <a:chOff x="3116879" y="1140952"/>
                <a:chExt cx="1614649" cy="1752600"/>
              </a:xfrm>
            </p:grpSpPr>
            <p:pic>
              <p:nvPicPr>
                <p:cNvPr id="1239" name="Picture 1238"/>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240" name="Rectangle 1239"/>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38"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231" name="Flowchart: Magnetic Disk 1230"/>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32" name="Flowchart: Magnetic Disk 1231"/>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33" name="Flowchart: Magnetic Disk 1232"/>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34" name="Flowchart: Magnetic Disk 1233"/>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35" name="Flowchart: Magnetic Disk 1234"/>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36" name="Flowchart: Magnetic Disk 1235"/>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grpSp>
        <p:nvGrpSpPr>
          <p:cNvPr id="1241" name="Group 1240"/>
          <p:cNvGrpSpPr/>
          <p:nvPr/>
        </p:nvGrpSpPr>
        <p:grpSpPr>
          <a:xfrm>
            <a:off x="4590514" y="575499"/>
            <a:ext cx="1614649" cy="2631137"/>
            <a:chOff x="2255837" y="4012296"/>
            <a:chExt cx="1614649" cy="2631137"/>
          </a:xfrm>
        </p:grpSpPr>
        <p:grpSp>
          <p:nvGrpSpPr>
            <p:cNvPr id="1242" name="Group 1241"/>
            <p:cNvGrpSpPr/>
            <p:nvPr/>
          </p:nvGrpSpPr>
          <p:grpSpPr>
            <a:xfrm>
              <a:off x="2255837" y="4890833"/>
              <a:ext cx="1614649" cy="1752600"/>
              <a:chOff x="2941636" y="3275089"/>
              <a:chExt cx="1614649" cy="1752600"/>
            </a:xfrm>
          </p:grpSpPr>
          <p:grpSp>
            <p:nvGrpSpPr>
              <p:cNvPr id="1249" name="Group 1248"/>
              <p:cNvGrpSpPr/>
              <p:nvPr/>
            </p:nvGrpSpPr>
            <p:grpSpPr>
              <a:xfrm>
                <a:off x="2941636" y="3275089"/>
                <a:ext cx="1614649" cy="1752600"/>
                <a:chOff x="3116879" y="1140952"/>
                <a:chExt cx="1614649" cy="1752600"/>
              </a:xfrm>
            </p:grpSpPr>
            <p:pic>
              <p:nvPicPr>
                <p:cNvPr id="1251" name="Picture 1250"/>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aturation sat="0"/>
                          </a14:imgEffect>
                        </a14:imgLayer>
                      </a14:imgProps>
                    </a:ext>
                  </a:extLst>
                </a:blip>
                <a:srcRect l="6629" t="27907" r="64169" b="18605"/>
                <a:stretch/>
              </p:blipFill>
              <p:spPr>
                <a:xfrm>
                  <a:off x="3116879" y="1140952"/>
                  <a:ext cx="1614649" cy="1752600"/>
                </a:xfrm>
                <a:prstGeom prst="rect">
                  <a:avLst/>
                </a:prstGeom>
              </p:spPr>
            </p:pic>
            <p:sp>
              <p:nvSpPr>
                <p:cNvPr id="1252" name="Rectangle 1251"/>
                <p:cNvSpPr/>
                <p:nvPr/>
              </p:nvSpPr>
              <p:spPr bwMode="auto">
                <a:xfrm>
                  <a:off x="3382693" y="1516063"/>
                  <a:ext cx="1082945" cy="761999"/>
                </a:xfrm>
                <a:prstGeom prst="rect">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2400" kern="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1250" name="Freeform 6"/>
              <p:cNvSpPr>
                <a:spLocks noEditPoints="1"/>
              </p:cNvSpPr>
              <p:nvPr/>
            </p:nvSpPr>
            <p:spPr bwMode="auto">
              <a:xfrm>
                <a:off x="3407495" y="3650200"/>
                <a:ext cx="643865" cy="679426"/>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0000"/>
              </a:solidFill>
              <a:ln w="1079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defRPr/>
                </a:pPr>
                <a:endParaRPr lang="en-US" sz="2000" kern="0" spc="-50" dirty="0" smtClean="0">
                  <a:gradFill>
                    <a:gsLst>
                      <a:gs pos="1250">
                        <a:srgbClr val="EFEFEF"/>
                      </a:gs>
                      <a:gs pos="10417">
                        <a:srgbClr val="EFEFEF"/>
                      </a:gs>
                    </a:gsLst>
                    <a:lin ang="5400000" scaled="0"/>
                  </a:gradFill>
                </a:endParaRPr>
              </a:p>
            </p:txBody>
          </p:sp>
        </p:grpSp>
        <p:sp>
          <p:nvSpPr>
            <p:cNvPr id="1243" name="Flowchart: Magnetic Disk 1242"/>
            <p:cNvSpPr/>
            <p:nvPr/>
          </p:nvSpPr>
          <p:spPr bwMode="auto">
            <a:xfrm>
              <a:off x="2426842" y="4012297"/>
              <a:ext cx="352207" cy="484194"/>
            </a:xfrm>
            <a:prstGeom prst="flowChartMagneticDisk">
              <a:avLst/>
            </a:prstGeom>
            <a:solidFill>
              <a:srgbClr val="FFC000"/>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44" name="Flowchart: Magnetic Disk 1243"/>
            <p:cNvSpPr/>
            <p:nvPr/>
          </p:nvSpPr>
          <p:spPr bwMode="auto">
            <a:xfrm>
              <a:off x="2431775" y="4518640"/>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45" name="Flowchart: Magnetic Disk 1244"/>
            <p:cNvSpPr/>
            <p:nvPr/>
          </p:nvSpPr>
          <p:spPr bwMode="auto">
            <a:xfrm>
              <a:off x="2891828" y="4012296"/>
              <a:ext cx="352207" cy="484194"/>
            </a:xfrm>
            <a:prstGeom prst="flowChartMagneticDisk">
              <a:avLst/>
            </a:prstGeom>
            <a:solidFill>
              <a:srgbClr val="00D8CC">
                <a:lumMod val="20000"/>
                <a:lumOff val="8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46" name="Flowchart: Magnetic Disk 1245"/>
            <p:cNvSpPr/>
            <p:nvPr/>
          </p:nvSpPr>
          <p:spPr bwMode="auto">
            <a:xfrm>
              <a:off x="2896761"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47" name="Flowchart: Magnetic Disk 1246"/>
            <p:cNvSpPr/>
            <p:nvPr/>
          </p:nvSpPr>
          <p:spPr bwMode="auto">
            <a:xfrm>
              <a:off x="3349370" y="4012296"/>
              <a:ext cx="352207" cy="484194"/>
            </a:xfrm>
            <a:prstGeom prst="flowChartMagneticDisk">
              <a:avLst/>
            </a:prstGeom>
            <a:solidFill>
              <a:srgbClr val="9B4F96">
                <a:lumMod val="60000"/>
                <a:lumOff val="4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sp>
          <p:nvSpPr>
            <p:cNvPr id="1248" name="Flowchart: Magnetic Disk 1247"/>
            <p:cNvSpPr/>
            <p:nvPr/>
          </p:nvSpPr>
          <p:spPr bwMode="auto">
            <a:xfrm>
              <a:off x="3354303" y="4518639"/>
              <a:ext cx="352207" cy="484194"/>
            </a:xfrm>
            <a:prstGeom prst="flowChartMagneticDisk">
              <a:avLst/>
            </a:prstGeom>
            <a:solidFill>
              <a:srgbClr val="00188F">
                <a:lumMod val="40000"/>
                <a:lumOff val="60000"/>
              </a:srgbClr>
            </a:solidFill>
            <a:ln w="10795" cap="flat" cmpd="sng" algn="ctr">
              <a:solidFill>
                <a:srgbClr val="404040"/>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endParaRPr lang="en-US" sz="1400" kern="0" dirty="0" smtClean="0">
                <a:solidFill>
                  <a:srgbClr val="404040">
                    <a:lumMod val="75000"/>
                  </a:srgbClr>
                </a:solidFill>
                <a:ea typeface="Segoe UI" pitchFamily="34" charset="0"/>
                <a:cs typeface="Segoe UI" pitchFamily="34" charset="0"/>
              </a:endParaRPr>
            </a:p>
          </p:txBody>
        </p:sp>
      </p:grpSp>
    </p:spTree>
    <p:extLst>
      <p:ext uri="{BB962C8B-B14F-4D97-AF65-F5344CB8AC3E}">
        <p14:creationId xmlns:p14="http://schemas.microsoft.com/office/powerpoint/2010/main" val="2751859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ppt_y"/>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fade">
                                      <p:cBhvr>
                                        <p:cTn id="26" dur="1000"/>
                                        <p:tgtEl>
                                          <p:spTgt spid="86"/>
                                        </p:tgtEl>
                                      </p:cBhvr>
                                    </p:animEffect>
                                    <p:anim calcmode="lin" valueType="num">
                                      <p:cBhvr>
                                        <p:cTn id="27" dur="1000" fill="hold"/>
                                        <p:tgtEl>
                                          <p:spTgt spid="86"/>
                                        </p:tgtEl>
                                        <p:attrNameLst>
                                          <p:attrName>ppt_x</p:attrName>
                                        </p:attrNameLst>
                                      </p:cBhvr>
                                      <p:tavLst>
                                        <p:tav tm="0">
                                          <p:val>
                                            <p:strVal val="#ppt_x"/>
                                          </p:val>
                                        </p:tav>
                                        <p:tav tm="100000">
                                          <p:val>
                                            <p:strVal val="#ppt_x"/>
                                          </p:val>
                                        </p:tav>
                                      </p:tavLst>
                                    </p:anim>
                                    <p:anim calcmode="lin" valueType="num">
                                      <p:cBhvr>
                                        <p:cTn id="28" dur="1000" fill="hold"/>
                                        <p:tgtEl>
                                          <p:spTgt spid="8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1000"/>
                                        <p:tgtEl>
                                          <p:spTgt spid="88"/>
                                        </p:tgtEl>
                                      </p:cBhvr>
                                    </p:animEffect>
                                    <p:anim calcmode="lin" valueType="num">
                                      <p:cBhvr>
                                        <p:cTn id="32" dur="1000" fill="hold"/>
                                        <p:tgtEl>
                                          <p:spTgt spid="88"/>
                                        </p:tgtEl>
                                        <p:attrNameLst>
                                          <p:attrName>ppt_x</p:attrName>
                                        </p:attrNameLst>
                                      </p:cBhvr>
                                      <p:tavLst>
                                        <p:tav tm="0">
                                          <p:val>
                                            <p:strVal val="#ppt_x"/>
                                          </p:val>
                                        </p:tav>
                                        <p:tav tm="100000">
                                          <p:val>
                                            <p:strVal val="#ppt_x"/>
                                          </p:val>
                                        </p:tav>
                                      </p:tavLst>
                                    </p:anim>
                                    <p:anim calcmode="lin" valueType="num">
                                      <p:cBhvr>
                                        <p:cTn id="33" dur="1000" fill="hold"/>
                                        <p:tgtEl>
                                          <p:spTgt spid="88"/>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87"/>
                                        </p:tgtEl>
                                        <p:attrNameLst>
                                          <p:attrName>style.visibility</p:attrName>
                                        </p:attrNameLst>
                                      </p:cBhvr>
                                      <p:to>
                                        <p:strVal val="visible"/>
                                      </p:to>
                                    </p:set>
                                    <p:animEffect transition="in" filter="fade">
                                      <p:cBhvr>
                                        <p:cTn id="36" dur="500"/>
                                        <p:tgtEl>
                                          <p:spTgt spid="8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fade">
                                      <p:cBhvr>
                                        <p:cTn id="39" dur="500"/>
                                        <p:tgtEl>
                                          <p:spTgt spid="85"/>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1000"/>
                                        <p:tgtEl>
                                          <p:spTgt spid="93"/>
                                        </p:tgtEl>
                                      </p:cBhvr>
                                    </p:animEffect>
                                    <p:anim calcmode="lin" valueType="num">
                                      <p:cBhvr>
                                        <p:cTn id="50" dur="1000" fill="hold"/>
                                        <p:tgtEl>
                                          <p:spTgt spid="93"/>
                                        </p:tgtEl>
                                        <p:attrNameLst>
                                          <p:attrName>ppt_x</p:attrName>
                                        </p:attrNameLst>
                                      </p:cBhvr>
                                      <p:tavLst>
                                        <p:tav tm="0">
                                          <p:val>
                                            <p:strVal val="#ppt_x"/>
                                          </p:val>
                                        </p:tav>
                                        <p:tav tm="100000">
                                          <p:val>
                                            <p:strVal val="#ppt_x"/>
                                          </p:val>
                                        </p:tav>
                                      </p:tavLst>
                                    </p:anim>
                                    <p:anim calcmode="lin" valueType="num">
                                      <p:cBhvr>
                                        <p:cTn id="51" dur="1000" fill="hold"/>
                                        <p:tgtEl>
                                          <p:spTgt spid="93"/>
                                        </p:tgtEl>
                                        <p:attrNameLst>
                                          <p:attrName>ppt_y</p:attrName>
                                        </p:attrNameLst>
                                      </p:cBhvr>
                                      <p:tavLst>
                                        <p:tav tm="0">
                                          <p:val>
                                            <p:strVal val="#ppt_y+.1"/>
                                          </p:val>
                                        </p:tav>
                                        <p:tav tm="100000">
                                          <p:val>
                                            <p:strVal val="#ppt_y"/>
                                          </p:val>
                                        </p:tav>
                                      </p:tavLst>
                                    </p:anim>
                                  </p:childTnLst>
                                </p:cTn>
                              </p:par>
                            </p:childTnLst>
                          </p:cTn>
                        </p:par>
                        <p:par>
                          <p:cTn id="52" fill="hold">
                            <p:stCondLst>
                              <p:cond delay="1000"/>
                            </p:stCondLst>
                            <p:childTnLst>
                              <p:par>
                                <p:cTn id="53" presetID="42" presetClass="entr" presetSubtype="0" fill="hold" grpId="0" nodeType="afterEffect">
                                  <p:stCondLst>
                                    <p:cond delay="0"/>
                                  </p:stCondLst>
                                  <p:childTnLst>
                                    <p:set>
                                      <p:cBhvr>
                                        <p:cTn id="54" dur="1" fill="hold">
                                          <p:stCondLst>
                                            <p:cond delay="0"/>
                                          </p:stCondLst>
                                        </p:cTn>
                                        <p:tgtEl>
                                          <p:spTgt spid="101"/>
                                        </p:tgtEl>
                                        <p:attrNameLst>
                                          <p:attrName>style.visibility</p:attrName>
                                        </p:attrNameLst>
                                      </p:cBhvr>
                                      <p:to>
                                        <p:strVal val="visible"/>
                                      </p:to>
                                    </p:set>
                                    <p:animEffect transition="in" filter="fade">
                                      <p:cBhvr>
                                        <p:cTn id="55" dur="1000"/>
                                        <p:tgtEl>
                                          <p:spTgt spid="101"/>
                                        </p:tgtEl>
                                      </p:cBhvr>
                                    </p:animEffect>
                                    <p:anim calcmode="lin" valueType="num">
                                      <p:cBhvr>
                                        <p:cTn id="56" dur="1000" fill="hold"/>
                                        <p:tgtEl>
                                          <p:spTgt spid="101"/>
                                        </p:tgtEl>
                                        <p:attrNameLst>
                                          <p:attrName>ppt_x</p:attrName>
                                        </p:attrNameLst>
                                      </p:cBhvr>
                                      <p:tavLst>
                                        <p:tav tm="0">
                                          <p:val>
                                            <p:strVal val="#ppt_x"/>
                                          </p:val>
                                        </p:tav>
                                        <p:tav tm="100000">
                                          <p:val>
                                            <p:strVal val="#ppt_x"/>
                                          </p:val>
                                        </p:tav>
                                      </p:tavLst>
                                    </p:anim>
                                    <p:anim calcmode="lin" valueType="num">
                                      <p:cBhvr>
                                        <p:cTn id="57" dur="1000" fill="hold"/>
                                        <p:tgtEl>
                                          <p:spTgt spid="101"/>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02"/>
                                        </p:tgtEl>
                                        <p:attrNameLst>
                                          <p:attrName>style.visibility</p:attrName>
                                        </p:attrNameLst>
                                      </p:cBhvr>
                                      <p:to>
                                        <p:strVal val="visible"/>
                                      </p:to>
                                    </p:set>
                                    <p:animEffect transition="in" filter="fade">
                                      <p:cBhvr>
                                        <p:cTn id="60" dur="1000"/>
                                        <p:tgtEl>
                                          <p:spTgt spid="102"/>
                                        </p:tgtEl>
                                      </p:cBhvr>
                                    </p:animEffect>
                                    <p:anim calcmode="lin" valueType="num">
                                      <p:cBhvr>
                                        <p:cTn id="61" dur="1000" fill="hold"/>
                                        <p:tgtEl>
                                          <p:spTgt spid="102"/>
                                        </p:tgtEl>
                                        <p:attrNameLst>
                                          <p:attrName>ppt_x</p:attrName>
                                        </p:attrNameLst>
                                      </p:cBhvr>
                                      <p:tavLst>
                                        <p:tav tm="0">
                                          <p:val>
                                            <p:strVal val="#ppt_x"/>
                                          </p:val>
                                        </p:tav>
                                        <p:tav tm="100000">
                                          <p:val>
                                            <p:strVal val="#ppt_x"/>
                                          </p:val>
                                        </p:tav>
                                      </p:tavLst>
                                    </p:anim>
                                    <p:anim calcmode="lin" valueType="num">
                                      <p:cBhvr>
                                        <p:cTn id="62" dur="1000" fill="hold"/>
                                        <p:tgtEl>
                                          <p:spTgt spid="10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1000"/>
                                        <p:tgtEl>
                                          <p:spTgt spid="105"/>
                                        </p:tgtEl>
                                      </p:cBhvr>
                                    </p:animEffect>
                                    <p:anim calcmode="lin" valueType="num">
                                      <p:cBhvr>
                                        <p:cTn id="66" dur="1000" fill="hold"/>
                                        <p:tgtEl>
                                          <p:spTgt spid="105"/>
                                        </p:tgtEl>
                                        <p:attrNameLst>
                                          <p:attrName>ppt_x</p:attrName>
                                        </p:attrNameLst>
                                      </p:cBhvr>
                                      <p:tavLst>
                                        <p:tav tm="0">
                                          <p:val>
                                            <p:strVal val="#ppt_x"/>
                                          </p:val>
                                        </p:tav>
                                        <p:tav tm="100000">
                                          <p:val>
                                            <p:strVal val="#ppt_x"/>
                                          </p:val>
                                        </p:tav>
                                      </p:tavLst>
                                    </p:anim>
                                    <p:anim calcmode="lin" valueType="num">
                                      <p:cBhvr>
                                        <p:cTn id="67" dur="1000" fill="hold"/>
                                        <p:tgtEl>
                                          <p:spTgt spid="105"/>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fade">
                                      <p:cBhvr>
                                        <p:cTn id="70" dur="1000"/>
                                        <p:tgtEl>
                                          <p:spTgt spid="106"/>
                                        </p:tgtEl>
                                      </p:cBhvr>
                                    </p:animEffect>
                                    <p:anim calcmode="lin" valueType="num">
                                      <p:cBhvr>
                                        <p:cTn id="71" dur="1000" fill="hold"/>
                                        <p:tgtEl>
                                          <p:spTgt spid="106"/>
                                        </p:tgtEl>
                                        <p:attrNameLst>
                                          <p:attrName>ppt_x</p:attrName>
                                        </p:attrNameLst>
                                      </p:cBhvr>
                                      <p:tavLst>
                                        <p:tav tm="0">
                                          <p:val>
                                            <p:strVal val="#ppt_x"/>
                                          </p:val>
                                        </p:tav>
                                        <p:tav tm="100000">
                                          <p:val>
                                            <p:strVal val="#ppt_x"/>
                                          </p:val>
                                        </p:tav>
                                      </p:tavLst>
                                    </p:anim>
                                    <p:anim calcmode="lin" valueType="num">
                                      <p:cBhvr>
                                        <p:cTn id="72" dur="1000" fill="hold"/>
                                        <p:tgtEl>
                                          <p:spTgt spid="10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1000"/>
                                        <p:tgtEl>
                                          <p:spTgt spid="104"/>
                                        </p:tgtEl>
                                      </p:cBhvr>
                                    </p:animEffect>
                                    <p:anim calcmode="lin" valueType="num">
                                      <p:cBhvr>
                                        <p:cTn id="76" dur="1000" fill="hold"/>
                                        <p:tgtEl>
                                          <p:spTgt spid="104"/>
                                        </p:tgtEl>
                                        <p:attrNameLst>
                                          <p:attrName>ppt_x</p:attrName>
                                        </p:attrNameLst>
                                      </p:cBhvr>
                                      <p:tavLst>
                                        <p:tav tm="0">
                                          <p:val>
                                            <p:strVal val="#ppt_x"/>
                                          </p:val>
                                        </p:tav>
                                        <p:tav tm="100000">
                                          <p:val>
                                            <p:strVal val="#ppt_x"/>
                                          </p:val>
                                        </p:tav>
                                      </p:tavLst>
                                    </p:anim>
                                    <p:anim calcmode="lin" valueType="num">
                                      <p:cBhvr>
                                        <p:cTn id="77" dur="1000" fill="hold"/>
                                        <p:tgtEl>
                                          <p:spTgt spid="104"/>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03"/>
                                        </p:tgtEl>
                                        <p:attrNameLst>
                                          <p:attrName>style.visibility</p:attrName>
                                        </p:attrNameLst>
                                      </p:cBhvr>
                                      <p:to>
                                        <p:strVal val="visible"/>
                                      </p:to>
                                    </p:set>
                                    <p:animEffect transition="in" filter="fade">
                                      <p:cBhvr>
                                        <p:cTn id="80" dur="1000"/>
                                        <p:tgtEl>
                                          <p:spTgt spid="103"/>
                                        </p:tgtEl>
                                      </p:cBhvr>
                                    </p:animEffect>
                                    <p:anim calcmode="lin" valueType="num">
                                      <p:cBhvr>
                                        <p:cTn id="81" dur="1000" fill="hold"/>
                                        <p:tgtEl>
                                          <p:spTgt spid="103"/>
                                        </p:tgtEl>
                                        <p:attrNameLst>
                                          <p:attrName>ppt_x</p:attrName>
                                        </p:attrNameLst>
                                      </p:cBhvr>
                                      <p:tavLst>
                                        <p:tav tm="0">
                                          <p:val>
                                            <p:strVal val="#ppt_x"/>
                                          </p:val>
                                        </p:tav>
                                        <p:tav tm="100000">
                                          <p:val>
                                            <p:strVal val="#ppt_x"/>
                                          </p:val>
                                        </p:tav>
                                      </p:tavLst>
                                    </p:anim>
                                    <p:anim calcmode="lin" valueType="num">
                                      <p:cBhvr>
                                        <p:cTn id="82" dur="1000" fill="hold"/>
                                        <p:tgtEl>
                                          <p:spTgt spid="103"/>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animEffect transition="in" filter="fade">
                                      <p:cBhvr>
                                        <p:cTn id="85" dur="1000"/>
                                        <p:tgtEl>
                                          <p:spTgt spid="98"/>
                                        </p:tgtEl>
                                      </p:cBhvr>
                                    </p:animEffect>
                                    <p:anim calcmode="lin" valueType="num">
                                      <p:cBhvr>
                                        <p:cTn id="86" dur="1000" fill="hold"/>
                                        <p:tgtEl>
                                          <p:spTgt spid="98"/>
                                        </p:tgtEl>
                                        <p:attrNameLst>
                                          <p:attrName>ppt_x</p:attrName>
                                        </p:attrNameLst>
                                      </p:cBhvr>
                                      <p:tavLst>
                                        <p:tav tm="0">
                                          <p:val>
                                            <p:strVal val="#ppt_x"/>
                                          </p:val>
                                        </p:tav>
                                        <p:tav tm="100000">
                                          <p:val>
                                            <p:strVal val="#ppt_x"/>
                                          </p:val>
                                        </p:tav>
                                      </p:tavLst>
                                    </p:anim>
                                    <p:anim calcmode="lin" valueType="num">
                                      <p:cBhvr>
                                        <p:cTn id="87" dur="1000" fill="hold"/>
                                        <p:tgtEl>
                                          <p:spTgt spid="98"/>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83"/>
                                        </p:tgtEl>
                                        <p:attrNameLst>
                                          <p:attrName>style.visibility</p:attrName>
                                        </p:attrNameLst>
                                      </p:cBhvr>
                                      <p:to>
                                        <p:strVal val="visible"/>
                                      </p:to>
                                    </p:set>
                                    <p:animEffect transition="in" filter="fade">
                                      <p:cBhvr>
                                        <p:cTn id="90" dur="1000"/>
                                        <p:tgtEl>
                                          <p:spTgt spid="83"/>
                                        </p:tgtEl>
                                      </p:cBhvr>
                                    </p:animEffect>
                                    <p:anim calcmode="lin" valueType="num">
                                      <p:cBhvr>
                                        <p:cTn id="91" dur="1000" fill="hold"/>
                                        <p:tgtEl>
                                          <p:spTgt spid="83"/>
                                        </p:tgtEl>
                                        <p:attrNameLst>
                                          <p:attrName>ppt_x</p:attrName>
                                        </p:attrNameLst>
                                      </p:cBhvr>
                                      <p:tavLst>
                                        <p:tav tm="0">
                                          <p:val>
                                            <p:strVal val="#ppt_x"/>
                                          </p:val>
                                        </p:tav>
                                        <p:tav tm="100000">
                                          <p:val>
                                            <p:strVal val="#ppt_x"/>
                                          </p:val>
                                        </p:tav>
                                      </p:tavLst>
                                    </p:anim>
                                    <p:anim calcmode="lin" valueType="num">
                                      <p:cBhvr>
                                        <p:cTn id="92" dur="1000" fill="hold"/>
                                        <p:tgtEl>
                                          <p:spTgt spid="83"/>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fade">
                                      <p:cBhvr>
                                        <p:cTn id="95" dur="1000"/>
                                        <p:tgtEl>
                                          <p:spTgt spid="109"/>
                                        </p:tgtEl>
                                      </p:cBhvr>
                                    </p:animEffect>
                                    <p:anim calcmode="lin" valueType="num">
                                      <p:cBhvr>
                                        <p:cTn id="96" dur="1000" fill="hold"/>
                                        <p:tgtEl>
                                          <p:spTgt spid="109"/>
                                        </p:tgtEl>
                                        <p:attrNameLst>
                                          <p:attrName>ppt_x</p:attrName>
                                        </p:attrNameLst>
                                      </p:cBhvr>
                                      <p:tavLst>
                                        <p:tav tm="0">
                                          <p:val>
                                            <p:strVal val="#ppt_x"/>
                                          </p:val>
                                        </p:tav>
                                        <p:tav tm="100000">
                                          <p:val>
                                            <p:strVal val="#ppt_x"/>
                                          </p:val>
                                        </p:tav>
                                      </p:tavLst>
                                    </p:anim>
                                    <p:anim calcmode="lin" valueType="num">
                                      <p:cBhvr>
                                        <p:cTn id="97" dur="1000" fill="hold"/>
                                        <p:tgtEl>
                                          <p:spTgt spid="109"/>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08"/>
                                        </p:tgtEl>
                                        <p:attrNameLst>
                                          <p:attrName>style.visibility</p:attrName>
                                        </p:attrNameLst>
                                      </p:cBhvr>
                                      <p:to>
                                        <p:strVal val="visible"/>
                                      </p:to>
                                    </p:set>
                                    <p:animEffect transition="in" filter="fade">
                                      <p:cBhvr>
                                        <p:cTn id="100" dur="1000"/>
                                        <p:tgtEl>
                                          <p:spTgt spid="108"/>
                                        </p:tgtEl>
                                      </p:cBhvr>
                                    </p:animEffect>
                                    <p:anim calcmode="lin" valueType="num">
                                      <p:cBhvr>
                                        <p:cTn id="101" dur="1000" fill="hold"/>
                                        <p:tgtEl>
                                          <p:spTgt spid="108"/>
                                        </p:tgtEl>
                                        <p:attrNameLst>
                                          <p:attrName>ppt_x</p:attrName>
                                        </p:attrNameLst>
                                      </p:cBhvr>
                                      <p:tavLst>
                                        <p:tav tm="0">
                                          <p:val>
                                            <p:strVal val="#ppt_x"/>
                                          </p:val>
                                        </p:tav>
                                        <p:tav tm="100000">
                                          <p:val>
                                            <p:strVal val="#ppt_x"/>
                                          </p:val>
                                        </p:tav>
                                      </p:tavLst>
                                    </p:anim>
                                    <p:anim calcmode="lin" valueType="num">
                                      <p:cBhvr>
                                        <p:cTn id="102"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07"/>
                                        </p:tgtEl>
                                        <p:attrNameLst>
                                          <p:attrName>style.visibility</p:attrName>
                                        </p:attrNameLst>
                                      </p:cBhvr>
                                      <p:to>
                                        <p:strVal val="visible"/>
                                      </p:to>
                                    </p:set>
                                    <p:anim calcmode="lin" valueType="num">
                                      <p:cBhvr additive="base">
                                        <p:cTn id="107" dur="500" fill="hold"/>
                                        <p:tgtEl>
                                          <p:spTgt spid="107"/>
                                        </p:tgtEl>
                                        <p:attrNameLst>
                                          <p:attrName>ppt_x</p:attrName>
                                        </p:attrNameLst>
                                      </p:cBhvr>
                                      <p:tavLst>
                                        <p:tav tm="0">
                                          <p:val>
                                            <p:strVal val="#ppt_x"/>
                                          </p:val>
                                        </p:tav>
                                        <p:tav tm="100000">
                                          <p:val>
                                            <p:strVal val="#ppt_x"/>
                                          </p:val>
                                        </p:tav>
                                      </p:tavLst>
                                    </p:anim>
                                    <p:anim calcmode="lin" valueType="num">
                                      <p:cBhvr additive="base">
                                        <p:cTn id="108" dur="500" fill="hold"/>
                                        <p:tgtEl>
                                          <p:spTgt spid="107"/>
                                        </p:tgtEl>
                                        <p:attrNameLst>
                                          <p:attrName>ppt_y</p:attrName>
                                        </p:attrNameLst>
                                      </p:cBhvr>
                                      <p:tavLst>
                                        <p:tav tm="0">
                                          <p:val>
                                            <p:strVal val="1+#ppt_h/2"/>
                                          </p:val>
                                        </p:tav>
                                        <p:tav tm="100000">
                                          <p:val>
                                            <p:strVal val="#ppt_y"/>
                                          </p:val>
                                        </p:tav>
                                      </p:tavLst>
                                    </p:anim>
                                  </p:childTnLst>
                                </p:cTn>
                              </p:par>
                            </p:childTnLst>
                          </p:cTn>
                        </p:par>
                        <p:par>
                          <p:cTn id="109" fill="hold">
                            <p:stCondLst>
                              <p:cond delay="500"/>
                            </p:stCondLst>
                            <p:childTnLst>
                              <p:par>
                                <p:cTn id="110" presetID="21" presetClass="entr" presetSubtype="1" fill="hold" grpId="0" nodeType="afterEffect">
                                  <p:stCondLst>
                                    <p:cond delay="0"/>
                                  </p:stCondLst>
                                  <p:childTnLst>
                                    <p:set>
                                      <p:cBhvr>
                                        <p:cTn id="111" dur="1" fill="hold">
                                          <p:stCondLst>
                                            <p:cond delay="0"/>
                                          </p:stCondLst>
                                        </p:cTn>
                                        <p:tgtEl>
                                          <p:spTgt spid="110"/>
                                        </p:tgtEl>
                                        <p:attrNameLst>
                                          <p:attrName>style.visibility</p:attrName>
                                        </p:attrNameLst>
                                      </p:cBhvr>
                                      <p:to>
                                        <p:strVal val="visible"/>
                                      </p:to>
                                    </p:set>
                                    <p:animEffect transition="in" filter="wheel(1)">
                                      <p:cBhvr>
                                        <p:cTn id="112" dur="1000"/>
                                        <p:tgtEl>
                                          <p:spTgt spid="110"/>
                                        </p:tgtEl>
                                      </p:cBhvr>
                                    </p:animEffect>
                                  </p:childTnLst>
                                </p:cTn>
                              </p:par>
                            </p:childTnLst>
                          </p:cTn>
                        </p:par>
                        <p:par>
                          <p:cTn id="113" fill="hold">
                            <p:stCondLst>
                              <p:cond delay="1500"/>
                            </p:stCondLst>
                            <p:childTnLst>
                              <p:par>
                                <p:cTn id="114" presetID="10" presetClass="exit" presetSubtype="0" fill="hold" grpId="1" nodeType="afterEffect">
                                  <p:stCondLst>
                                    <p:cond delay="0"/>
                                  </p:stCondLst>
                                  <p:childTnLst>
                                    <p:animEffect transition="out" filter="fade">
                                      <p:cBhvr>
                                        <p:cTn id="115" dur="500"/>
                                        <p:tgtEl>
                                          <p:spTgt spid="110"/>
                                        </p:tgtEl>
                                      </p:cBhvr>
                                    </p:animEffect>
                                    <p:set>
                                      <p:cBhvr>
                                        <p:cTn id="116" dur="1" fill="hold">
                                          <p:stCondLst>
                                            <p:cond delay="499"/>
                                          </p:stCondLst>
                                        </p:cTn>
                                        <p:tgtEl>
                                          <p:spTgt spid="110"/>
                                        </p:tgtEl>
                                        <p:attrNameLst>
                                          <p:attrName>style.visibility</p:attrName>
                                        </p:attrNameLst>
                                      </p:cBhvr>
                                      <p:to>
                                        <p:strVal val="hidden"/>
                                      </p:to>
                                    </p:set>
                                  </p:childTnLst>
                                </p:cTn>
                              </p:par>
                            </p:childTnLst>
                          </p:cTn>
                        </p:par>
                        <p:par>
                          <p:cTn id="117" fill="hold">
                            <p:stCondLst>
                              <p:cond delay="2000"/>
                            </p:stCondLst>
                            <p:childTnLst>
                              <p:par>
                                <p:cTn id="118" presetID="1" presetClass="entr" presetSubtype="0" fill="hold" nodeType="afterEffect">
                                  <p:stCondLst>
                                    <p:cond delay="500"/>
                                  </p:stCondLst>
                                  <p:childTnLst>
                                    <p:set>
                                      <p:cBhvr>
                                        <p:cTn id="119" dur="1" fill="hold">
                                          <p:stCondLst>
                                            <p:cond delay="0"/>
                                          </p:stCondLst>
                                        </p:cTn>
                                        <p:tgtEl>
                                          <p:spTgt spid="965"/>
                                        </p:tgtEl>
                                        <p:attrNameLst>
                                          <p:attrName>style.visibility</p:attrName>
                                        </p:attrNameLst>
                                      </p:cBhvr>
                                      <p:to>
                                        <p:strVal val="visible"/>
                                      </p:to>
                                    </p:set>
                                  </p:childTnLst>
                                </p:cTn>
                              </p:par>
                            </p:childTnLst>
                          </p:cTn>
                        </p:par>
                        <p:par>
                          <p:cTn id="120" fill="hold">
                            <p:stCondLst>
                              <p:cond delay="2500"/>
                            </p:stCondLst>
                            <p:childTnLst>
                              <p:par>
                                <p:cTn id="121" presetID="1" presetClass="entr" presetSubtype="0" fill="hold" nodeType="afterEffect">
                                  <p:stCondLst>
                                    <p:cond delay="500"/>
                                  </p:stCondLst>
                                  <p:childTnLst>
                                    <p:set>
                                      <p:cBhvr>
                                        <p:cTn id="122" dur="1" fill="hold">
                                          <p:stCondLst>
                                            <p:cond delay="0"/>
                                          </p:stCondLst>
                                        </p:cTn>
                                        <p:tgtEl>
                                          <p:spTgt spid="1049"/>
                                        </p:tgtEl>
                                        <p:attrNameLst>
                                          <p:attrName>style.visibility</p:attrName>
                                        </p:attrNameLst>
                                      </p:cBhvr>
                                      <p:to>
                                        <p:strVal val="visible"/>
                                      </p:to>
                                    </p:set>
                                  </p:childTnLst>
                                </p:cTn>
                              </p:par>
                            </p:childTnLst>
                          </p:cTn>
                        </p:par>
                        <p:par>
                          <p:cTn id="123" fill="hold">
                            <p:stCondLst>
                              <p:cond delay="3000"/>
                            </p:stCondLst>
                            <p:childTnLst>
                              <p:par>
                                <p:cTn id="124" presetID="1" presetClass="entr" presetSubtype="0" fill="hold" nodeType="afterEffect">
                                  <p:stCondLst>
                                    <p:cond delay="500"/>
                                  </p:stCondLst>
                                  <p:childTnLst>
                                    <p:set>
                                      <p:cBhvr>
                                        <p:cTn id="125" dur="1" fill="hold">
                                          <p:stCondLst>
                                            <p:cond delay="0"/>
                                          </p:stCondLst>
                                        </p:cTn>
                                        <p:tgtEl>
                                          <p:spTgt spid="1013"/>
                                        </p:tgtEl>
                                        <p:attrNameLst>
                                          <p:attrName>style.visibility</p:attrName>
                                        </p:attrNameLst>
                                      </p:cBhvr>
                                      <p:to>
                                        <p:strVal val="visible"/>
                                      </p:to>
                                    </p:set>
                                  </p:childTnLst>
                                </p:cTn>
                              </p:par>
                            </p:childTnLst>
                          </p:cTn>
                        </p:par>
                        <p:par>
                          <p:cTn id="126" fill="hold">
                            <p:stCondLst>
                              <p:cond delay="3500"/>
                            </p:stCondLst>
                            <p:childTnLst>
                              <p:par>
                                <p:cTn id="127" presetID="1" presetClass="entr" presetSubtype="0" fill="hold" nodeType="afterEffect">
                                  <p:stCondLst>
                                    <p:cond delay="500"/>
                                  </p:stCondLst>
                                  <p:childTnLst>
                                    <p:set>
                                      <p:cBhvr>
                                        <p:cTn id="128" dur="1" fill="hold">
                                          <p:stCondLst>
                                            <p:cond delay="0"/>
                                          </p:stCondLst>
                                        </p:cTn>
                                        <p:tgtEl>
                                          <p:spTgt spid="1085"/>
                                        </p:tgtEl>
                                        <p:attrNameLst>
                                          <p:attrName>style.visibility</p:attrName>
                                        </p:attrNameLst>
                                      </p:cBhvr>
                                      <p:to>
                                        <p:strVal val="visible"/>
                                      </p:to>
                                    </p:set>
                                  </p:childTnLst>
                                </p:cTn>
                              </p:par>
                            </p:childTnLst>
                          </p:cTn>
                        </p:par>
                        <p:par>
                          <p:cTn id="129" fill="hold">
                            <p:stCondLst>
                              <p:cond delay="4000"/>
                            </p:stCondLst>
                            <p:childTnLst>
                              <p:par>
                                <p:cTn id="130" presetID="1" presetClass="entr" presetSubtype="0" fill="hold" nodeType="afterEffect">
                                  <p:stCondLst>
                                    <p:cond delay="500"/>
                                  </p:stCondLst>
                                  <p:childTnLst>
                                    <p:set>
                                      <p:cBhvr>
                                        <p:cTn id="131" dur="1" fill="hold">
                                          <p:stCondLst>
                                            <p:cond delay="0"/>
                                          </p:stCondLst>
                                        </p:cTn>
                                        <p:tgtEl>
                                          <p:spTgt spid="1061"/>
                                        </p:tgtEl>
                                        <p:attrNameLst>
                                          <p:attrName>style.visibility</p:attrName>
                                        </p:attrNameLst>
                                      </p:cBhvr>
                                      <p:to>
                                        <p:strVal val="visible"/>
                                      </p:to>
                                    </p:set>
                                  </p:childTnLst>
                                </p:cTn>
                              </p:par>
                            </p:childTnLst>
                          </p:cTn>
                        </p:par>
                        <p:par>
                          <p:cTn id="132" fill="hold">
                            <p:stCondLst>
                              <p:cond delay="4500"/>
                            </p:stCondLst>
                            <p:childTnLst>
                              <p:par>
                                <p:cTn id="133" presetID="1" presetClass="entr" presetSubtype="0" fill="hold" nodeType="afterEffect">
                                  <p:stCondLst>
                                    <p:cond delay="500"/>
                                  </p:stCondLst>
                                  <p:childTnLst>
                                    <p:set>
                                      <p:cBhvr>
                                        <p:cTn id="134" dur="1" fill="hold">
                                          <p:stCondLst>
                                            <p:cond delay="0"/>
                                          </p:stCondLst>
                                        </p:cTn>
                                        <p:tgtEl>
                                          <p:spTgt spid="1001"/>
                                        </p:tgtEl>
                                        <p:attrNameLst>
                                          <p:attrName>style.visibility</p:attrName>
                                        </p:attrNameLst>
                                      </p:cBhvr>
                                      <p:to>
                                        <p:strVal val="visible"/>
                                      </p:to>
                                    </p:set>
                                  </p:childTnLst>
                                </p:cTn>
                              </p:par>
                            </p:childTnLst>
                          </p:cTn>
                        </p:par>
                        <p:par>
                          <p:cTn id="135" fill="hold">
                            <p:stCondLst>
                              <p:cond delay="5000"/>
                            </p:stCondLst>
                            <p:childTnLst>
                              <p:par>
                                <p:cTn id="136" presetID="1" presetClass="entr" presetSubtype="0" fill="hold" nodeType="afterEffect">
                                  <p:stCondLst>
                                    <p:cond delay="500"/>
                                  </p:stCondLst>
                                  <p:childTnLst>
                                    <p:set>
                                      <p:cBhvr>
                                        <p:cTn id="137" dur="1" fill="hold">
                                          <p:stCondLst>
                                            <p:cond delay="0"/>
                                          </p:stCondLst>
                                        </p:cTn>
                                        <p:tgtEl>
                                          <p:spTgt spid="977"/>
                                        </p:tgtEl>
                                        <p:attrNameLst>
                                          <p:attrName>style.visibility</p:attrName>
                                        </p:attrNameLst>
                                      </p:cBhvr>
                                      <p:to>
                                        <p:strVal val="visible"/>
                                      </p:to>
                                    </p:set>
                                  </p:childTnLst>
                                </p:cTn>
                              </p:par>
                            </p:childTnLst>
                          </p:cTn>
                        </p:par>
                        <p:par>
                          <p:cTn id="138" fill="hold">
                            <p:stCondLst>
                              <p:cond delay="5500"/>
                            </p:stCondLst>
                            <p:childTnLst>
                              <p:par>
                                <p:cTn id="139" presetID="1" presetClass="entr" presetSubtype="0" fill="hold" nodeType="afterEffect">
                                  <p:stCondLst>
                                    <p:cond delay="500"/>
                                  </p:stCondLst>
                                  <p:childTnLst>
                                    <p:set>
                                      <p:cBhvr>
                                        <p:cTn id="140" dur="1" fill="hold">
                                          <p:stCondLst>
                                            <p:cond delay="0"/>
                                          </p:stCondLst>
                                        </p:cTn>
                                        <p:tgtEl>
                                          <p:spTgt spid="1097"/>
                                        </p:tgtEl>
                                        <p:attrNameLst>
                                          <p:attrName>style.visibility</p:attrName>
                                        </p:attrNameLst>
                                      </p:cBhvr>
                                      <p:to>
                                        <p:strVal val="visible"/>
                                      </p:to>
                                    </p:set>
                                  </p:childTnLst>
                                </p:cTn>
                              </p:par>
                            </p:childTnLst>
                          </p:cTn>
                        </p:par>
                        <p:par>
                          <p:cTn id="141" fill="hold">
                            <p:stCondLst>
                              <p:cond delay="6000"/>
                            </p:stCondLst>
                            <p:childTnLst>
                              <p:par>
                                <p:cTn id="142" presetID="1" presetClass="entr" presetSubtype="0" fill="hold" nodeType="afterEffect">
                                  <p:stCondLst>
                                    <p:cond delay="500"/>
                                  </p:stCondLst>
                                  <p:childTnLst>
                                    <p:set>
                                      <p:cBhvr>
                                        <p:cTn id="143" dur="1" fill="hold">
                                          <p:stCondLst>
                                            <p:cond delay="0"/>
                                          </p:stCondLst>
                                        </p:cTn>
                                        <p:tgtEl>
                                          <p:spTgt spid="1025"/>
                                        </p:tgtEl>
                                        <p:attrNameLst>
                                          <p:attrName>style.visibility</p:attrName>
                                        </p:attrNameLst>
                                      </p:cBhvr>
                                      <p:to>
                                        <p:strVal val="visible"/>
                                      </p:to>
                                    </p:set>
                                  </p:childTnLst>
                                </p:cTn>
                              </p:par>
                            </p:childTnLst>
                          </p:cTn>
                        </p:par>
                        <p:par>
                          <p:cTn id="144" fill="hold">
                            <p:stCondLst>
                              <p:cond delay="6500"/>
                            </p:stCondLst>
                            <p:childTnLst>
                              <p:par>
                                <p:cTn id="145" presetID="1" presetClass="entr" presetSubtype="0" fill="hold" nodeType="afterEffect">
                                  <p:stCondLst>
                                    <p:cond delay="500"/>
                                  </p:stCondLst>
                                  <p:childTnLst>
                                    <p:set>
                                      <p:cBhvr>
                                        <p:cTn id="146" dur="1" fill="hold">
                                          <p:stCondLst>
                                            <p:cond delay="0"/>
                                          </p:stCondLst>
                                        </p:cTn>
                                        <p:tgtEl>
                                          <p:spTgt spid="1073"/>
                                        </p:tgtEl>
                                        <p:attrNameLst>
                                          <p:attrName>style.visibility</p:attrName>
                                        </p:attrNameLst>
                                      </p:cBhvr>
                                      <p:to>
                                        <p:strVal val="visible"/>
                                      </p:to>
                                    </p:set>
                                  </p:childTnLst>
                                </p:cTn>
                              </p:par>
                            </p:childTnLst>
                          </p:cTn>
                        </p:par>
                        <p:par>
                          <p:cTn id="147" fill="hold">
                            <p:stCondLst>
                              <p:cond delay="7000"/>
                            </p:stCondLst>
                            <p:childTnLst>
                              <p:par>
                                <p:cTn id="148" presetID="1" presetClass="entr" presetSubtype="0" fill="hold" nodeType="afterEffect">
                                  <p:stCondLst>
                                    <p:cond delay="500"/>
                                  </p:stCondLst>
                                  <p:childTnLst>
                                    <p:set>
                                      <p:cBhvr>
                                        <p:cTn id="149" dur="1" fill="hold">
                                          <p:stCondLst>
                                            <p:cond delay="0"/>
                                          </p:stCondLst>
                                        </p:cTn>
                                        <p:tgtEl>
                                          <p:spTgt spid="989"/>
                                        </p:tgtEl>
                                        <p:attrNameLst>
                                          <p:attrName>style.visibility</p:attrName>
                                        </p:attrNameLst>
                                      </p:cBhvr>
                                      <p:to>
                                        <p:strVal val="visible"/>
                                      </p:to>
                                    </p:set>
                                  </p:childTnLst>
                                </p:cTn>
                              </p:par>
                            </p:childTnLst>
                          </p:cTn>
                        </p:par>
                        <p:par>
                          <p:cTn id="150" fill="hold">
                            <p:stCondLst>
                              <p:cond delay="7500"/>
                            </p:stCondLst>
                            <p:childTnLst>
                              <p:par>
                                <p:cTn id="151" presetID="1" presetClass="entr" presetSubtype="0" fill="hold" nodeType="afterEffect">
                                  <p:stCondLst>
                                    <p:cond delay="500"/>
                                  </p:stCondLst>
                                  <p:childTnLst>
                                    <p:set>
                                      <p:cBhvr>
                                        <p:cTn id="152" dur="1" fill="hold">
                                          <p:stCondLst>
                                            <p:cond delay="0"/>
                                          </p:stCondLst>
                                        </p:cTn>
                                        <p:tgtEl>
                                          <p:spTgt spid="1037"/>
                                        </p:tgtEl>
                                        <p:attrNameLst>
                                          <p:attrName>style.visibility</p:attrName>
                                        </p:attrNameLst>
                                      </p:cBhvr>
                                      <p:to>
                                        <p:strVal val="visible"/>
                                      </p:to>
                                    </p:set>
                                  </p:childTnLst>
                                </p:cTn>
                              </p:par>
                            </p:childTnLst>
                          </p:cTn>
                        </p:par>
                        <p:par>
                          <p:cTn id="153" fill="hold">
                            <p:stCondLst>
                              <p:cond delay="8000"/>
                            </p:stCondLst>
                            <p:childTnLst>
                              <p:par>
                                <p:cTn id="154" presetID="1" presetClass="entr" presetSubtype="0" fill="hold" nodeType="afterEffect">
                                  <p:stCondLst>
                                    <p:cond delay="500"/>
                                  </p:stCondLst>
                                  <p:childTnLst>
                                    <p:set>
                                      <p:cBhvr>
                                        <p:cTn id="155" dur="1" fill="hold">
                                          <p:stCondLst>
                                            <p:cond delay="0"/>
                                          </p:stCondLst>
                                        </p:cTn>
                                        <p:tgtEl>
                                          <p:spTgt spid="1109"/>
                                        </p:tgtEl>
                                        <p:attrNameLst>
                                          <p:attrName>style.visibility</p:attrName>
                                        </p:attrNameLst>
                                      </p:cBhvr>
                                      <p:to>
                                        <p:strVal val="visible"/>
                                      </p:to>
                                    </p:set>
                                  </p:childTnLst>
                                </p:cTn>
                              </p:par>
                            </p:childTnLst>
                          </p:cTn>
                        </p:par>
                        <p:par>
                          <p:cTn id="156" fill="hold">
                            <p:stCondLst>
                              <p:cond delay="8500"/>
                            </p:stCondLst>
                            <p:childTnLst>
                              <p:par>
                                <p:cTn id="157" presetID="1" presetClass="entr" presetSubtype="0" fill="hold" nodeType="afterEffect">
                                  <p:stCondLst>
                                    <p:cond delay="500"/>
                                  </p:stCondLst>
                                  <p:childTnLst>
                                    <p:set>
                                      <p:cBhvr>
                                        <p:cTn id="158" dur="1" fill="hold">
                                          <p:stCondLst>
                                            <p:cond delay="0"/>
                                          </p:stCondLst>
                                        </p:cTn>
                                        <p:tgtEl>
                                          <p:spTgt spid="1193"/>
                                        </p:tgtEl>
                                        <p:attrNameLst>
                                          <p:attrName>style.visibility</p:attrName>
                                        </p:attrNameLst>
                                      </p:cBhvr>
                                      <p:to>
                                        <p:strVal val="visible"/>
                                      </p:to>
                                    </p:set>
                                  </p:childTnLst>
                                </p:cTn>
                              </p:par>
                            </p:childTnLst>
                          </p:cTn>
                        </p:par>
                        <p:par>
                          <p:cTn id="159" fill="hold">
                            <p:stCondLst>
                              <p:cond delay="9000"/>
                            </p:stCondLst>
                            <p:childTnLst>
                              <p:par>
                                <p:cTn id="160" presetID="1" presetClass="entr" presetSubtype="0" fill="hold" nodeType="afterEffect">
                                  <p:stCondLst>
                                    <p:cond delay="500"/>
                                  </p:stCondLst>
                                  <p:childTnLst>
                                    <p:set>
                                      <p:cBhvr>
                                        <p:cTn id="161" dur="1" fill="hold">
                                          <p:stCondLst>
                                            <p:cond delay="0"/>
                                          </p:stCondLst>
                                        </p:cTn>
                                        <p:tgtEl>
                                          <p:spTgt spid="1157"/>
                                        </p:tgtEl>
                                        <p:attrNameLst>
                                          <p:attrName>style.visibility</p:attrName>
                                        </p:attrNameLst>
                                      </p:cBhvr>
                                      <p:to>
                                        <p:strVal val="visible"/>
                                      </p:to>
                                    </p:set>
                                  </p:childTnLst>
                                </p:cTn>
                              </p:par>
                            </p:childTnLst>
                          </p:cTn>
                        </p:par>
                        <p:par>
                          <p:cTn id="162" fill="hold">
                            <p:stCondLst>
                              <p:cond delay="9500"/>
                            </p:stCondLst>
                            <p:childTnLst>
                              <p:par>
                                <p:cTn id="163" presetID="1" presetClass="entr" presetSubtype="0" fill="hold" nodeType="afterEffect">
                                  <p:stCondLst>
                                    <p:cond delay="500"/>
                                  </p:stCondLst>
                                  <p:childTnLst>
                                    <p:set>
                                      <p:cBhvr>
                                        <p:cTn id="164" dur="1" fill="hold">
                                          <p:stCondLst>
                                            <p:cond delay="0"/>
                                          </p:stCondLst>
                                        </p:cTn>
                                        <p:tgtEl>
                                          <p:spTgt spid="1229"/>
                                        </p:tgtEl>
                                        <p:attrNameLst>
                                          <p:attrName>style.visibility</p:attrName>
                                        </p:attrNameLst>
                                      </p:cBhvr>
                                      <p:to>
                                        <p:strVal val="visible"/>
                                      </p:to>
                                    </p:set>
                                  </p:childTnLst>
                                </p:cTn>
                              </p:par>
                            </p:childTnLst>
                          </p:cTn>
                        </p:par>
                        <p:par>
                          <p:cTn id="165" fill="hold">
                            <p:stCondLst>
                              <p:cond delay="10000"/>
                            </p:stCondLst>
                            <p:childTnLst>
                              <p:par>
                                <p:cTn id="166" presetID="1" presetClass="entr" presetSubtype="0" fill="hold" nodeType="afterEffect">
                                  <p:stCondLst>
                                    <p:cond delay="500"/>
                                  </p:stCondLst>
                                  <p:childTnLst>
                                    <p:set>
                                      <p:cBhvr>
                                        <p:cTn id="167" dur="1" fill="hold">
                                          <p:stCondLst>
                                            <p:cond delay="0"/>
                                          </p:stCondLst>
                                        </p:cTn>
                                        <p:tgtEl>
                                          <p:spTgt spid="1205"/>
                                        </p:tgtEl>
                                        <p:attrNameLst>
                                          <p:attrName>style.visibility</p:attrName>
                                        </p:attrNameLst>
                                      </p:cBhvr>
                                      <p:to>
                                        <p:strVal val="visible"/>
                                      </p:to>
                                    </p:set>
                                  </p:childTnLst>
                                </p:cTn>
                              </p:par>
                            </p:childTnLst>
                          </p:cTn>
                        </p:par>
                        <p:par>
                          <p:cTn id="168" fill="hold">
                            <p:stCondLst>
                              <p:cond delay="10500"/>
                            </p:stCondLst>
                            <p:childTnLst>
                              <p:par>
                                <p:cTn id="169" presetID="1" presetClass="entr" presetSubtype="0" fill="hold" nodeType="afterEffect">
                                  <p:stCondLst>
                                    <p:cond delay="500"/>
                                  </p:stCondLst>
                                  <p:childTnLst>
                                    <p:set>
                                      <p:cBhvr>
                                        <p:cTn id="170" dur="1" fill="hold">
                                          <p:stCondLst>
                                            <p:cond delay="0"/>
                                          </p:stCondLst>
                                        </p:cTn>
                                        <p:tgtEl>
                                          <p:spTgt spid="1145"/>
                                        </p:tgtEl>
                                        <p:attrNameLst>
                                          <p:attrName>style.visibility</p:attrName>
                                        </p:attrNameLst>
                                      </p:cBhvr>
                                      <p:to>
                                        <p:strVal val="visible"/>
                                      </p:to>
                                    </p:set>
                                  </p:childTnLst>
                                </p:cTn>
                              </p:par>
                            </p:childTnLst>
                          </p:cTn>
                        </p:par>
                        <p:par>
                          <p:cTn id="171" fill="hold">
                            <p:stCondLst>
                              <p:cond delay="11000"/>
                            </p:stCondLst>
                            <p:childTnLst>
                              <p:par>
                                <p:cTn id="172" presetID="1" presetClass="entr" presetSubtype="0" fill="hold" nodeType="afterEffect">
                                  <p:stCondLst>
                                    <p:cond delay="500"/>
                                  </p:stCondLst>
                                  <p:childTnLst>
                                    <p:set>
                                      <p:cBhvr>
                                        <p:cTn id="173" dur="1" fill="hold">
                                          <p:stCondLst>
                                            <p:cond delay="0"/>
                                          </p:stCondLst>
                                        </p:cTn>
                                        <p:tgtEl>
                                          <p:spTgt spid="1121"/>
                                        </p:tgtEl>
                                        <p:attrNameLst>
                                          <p:attrName>style.visibility</p:attrName>
                                        </p:attrNameLst>
                                      </p:cBhvr>
                                      <p:to>
                                        <p:strVal val="visible"/>
                                      </p:to>
                                    </p:set>
                                  </p:childTnLst>
                                </p:cTn>
                              </p:par>
                            </p:childTnLst>
                          </p:cTn>
                        </p:par>
                        <p:par>
                          <p:cTn id="174" fill="hold">
                            <p:stCondLst>
                              <p:cond delay="11500"/>
                            </p:stCondLst>
                            <p:childTnLst>
                              <p:par>
                                <p:cTn id="175" presetID="1" presetClass="entr" presetSubtype="0" fill="hold" nodeType="afterEffect">
                                  <p:stCondLst>
                                    <p:cond delay="500"/>
                                  </p:stCondLst>
                                  <p:childTnLst>
                                    <p:set>
                                      <p:cBhvr>
                                        <p:cTn id="176" dur="1" fill="hold">
                                          <p:stCondLst>
                                            <p:cond delay="0"/>
                                          </p:stCondLst>
                                        </p:cTn>
                                        <p:tgtEl>
                                          <p:spTgt spid="1241"/>
                                        </p:tgtEl>
                                        <p:attrNameLst>
                                          <p:attrName>style.visibility</p:attrName>
                                        </p:attrNameLst>
                                      </p:cBhvr>
                                      <p:to>
                                        <p:strVal val="visible"/>
                                      </p:to>
                                    </p:set>
                                  </p:childTnLst>
                                </p:cTn>
                              </p:par>
                            </p:childTnLst>
                          </p:cTn>
                        </p:par>
                        <p:par>
                          <p:cTn id="177" fill="hold">
                            <p:stCondLst>
                              <p:cond delay="12000"/>
                            </p:stCondLst>
                            <p:childTnLst>
                              <p:par>
                                <p:cTn id="178" presetID="1" presetClass="entr" presetSubtype="0" fill="hold" nodeType="afterEffect">
                                  <p:stCondLst>
                                    <p:cond delay="500"/>
                                  </p:stCondLst>
                                  <p:childTnLst>
                                    <p:set>
                                      <p:cBhvr>
                                        <p:cTn id="179" dur="1" fill="hold">
                                          <p:stCondLst>
                                            <p:cond delay="0"/>
                                          </p:stCondLst>
                                        </p:cTn>
                                        <p:tgtEl>
                                          <p:spTgt spid="1169"/>
                                        </p:tgtEl>
                                        <p:attrNameLst>
                                          <p:attrName>style.visibility</p:attrName>
                                        </p:attrNameLst>
                                      </p:cBhvr>
                                      <p:to>
                                        <p:strVal val="visible"/>
                                      </p:to>
                                    </p:set>
                                  </p:childTnLst>
                                </p:cTn>
                              </p:par>
                            </p:childTnLst>
                          </p:cTn>
                        </p:par>
                        <p:par>
                          <p:cTn id="180" fill="hold">
                            <p:stCondLst>
                              <p:cond delay="12500"/>
                            </p:stCondLst>
                            <p:childTnLst>
                              <p:par>
                                <p:cTn id="181" presetID="1" presetClass="entr" presetSubtype="0" fill="hold" nodeType="afterEffect">
                                  <p:stCondLst>
                                    <p:cond delay="500"/>
                                  </p:stCondLst>
                                  <p:childTnLst>
                                    <p:set>
                                      <p:cBhvr>
                                        <p:cTn id="182" dur="1" fill="hold">
                                          <p:stCondLst>
                                            <p:cond delay="0"/>
                                          </p:stCondLst>
                                        </p:cTn>
                                        <p:tgtEl>
                                          <p:spTgt spid="1217"/>
                                        </p:tgtEl>
                                        <p:attrNameLst>
                                          <p:attrName>style.visibility</p:attrName>
                                        </p:attrNameLst>
                                      </p:cBhvr>
                                      <p:to>
                                        <p:strVal val="visible"/>
                                      </p:to>
                                    </p:set>
                                  </p:childTnLst>
                                </p:cTn>
                              </p:par>
                            </p:childTnLst>
                          </p:cTn>
                        </p:par>
                        <p:par>
                          <p:cTn id="183" fill="hold">
                            <p:stCondLst>
                              <p:cond delay="13000"/>
                            </p:stCondLst>
                            <p:childTnLst>
                              <p:par>
                                <p:cTn id="184" presetID="1" presetClass="entr" presetSubtype="0" fill="hold" nodeType="afterEffect">
                                  <p:stCondLst>
                                    <p:cond delay="500"/>
                                  </p:stCondLst>
                                  <p:childTnLst>
                                    <p:set>
                                      <p:cBhvr>
                                        <p:cTn id="185" dur="1" fill="hold">
                                          <p:stCondLst>
                                            <p:cond delay="0"/>
                                          </p:stCondLst>
                                        </p:cTn>
                                        <p:tgtEl>
                                          <p:spTgt spid="1133"/>
                                        </p:tgtEl>
                                        <p:attrNameLst>
                                          <p:attrName>style.visibility</p:attrName>
                                        </p:attrNameLst>
                                      </p:cBhvr>
                                      <p:to>
                                        <p:strVal val="visible"/>
                                      </p:to>
                                    </p:set>
                                  </p:childTnLst>
                                </p:cTn>
                              </p:par>
                            </p:childTnLst>
                          </p:cTn>
                        </p:par>
                        <p:par>
                          <p:cTn id="186" fill="hold">
                            <p:stCondLst>
                              <p:cond delay="13500"/>
                            </p:stCondLst>
                            <p:childTnLst>
                              <p:par>
                                <p:cTn id="187" presetID="1" presetClass="entr" presetSubtype="0" fill="hold" nodeType="afterEffect">
                                  <p:stCondLst>
                                    <p:cond delay="500"/>
                                  </p:stCondLst>
                                  <p:childTnLst>
                                    <p:set>
                                      <p:cBhvr>
                                        <p:cTn id="188" dur="1" fill="hold">
                                          <p:stCondLst>
                                            <p:cond delay="0"/>
                                          </p:stCondLst>
                                        </p:cTn>
                                        <p:tgtEl>
                                          <p:spTgt spid="1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3" grpId="0" build="p"/>
      <p:bldP spid="87" grpId="0"/>
      <p:bldP spid="101" grpId="0" animBg="1"/>
      <p:bldP spid="102" grpId="0" animBg="1"/>
      <p:bldP spid="103" grpId="0" animBg="1"/>
      <p:bldP spid="104" grpId="0" animBg="1"/>
      <p:bldP spid="105" grpId="0" animBg="1"/>
      <p:bldP spid="106" grpId="0" animBg="1"/>
      <p:bldP spid="107" grpId="0" animBg="1"/>
      <p:bldP spid="110" grpId="0" animBg="1"/>
      <p:bldP spid="110"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202765"/>
            <a:ext cx="8229599" cy="2751698"/>
          </a:xfrm>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VM Images</a:t>
            </a:r>
            <a:endParaRPr lang="en-US" dirty="0"/>
          </a:p>
        </p:txBody>
      </p:sp>
    </p:spTree>
    <p:extLst>
      <p:ext uri="{BB962C8B-B14F-4D97-AF65-F5344CB8AC3E}">
        <p14:creationId xmlns:p14="http://schemas.microsoft.com/office/powerpoint/2010/main" val="27955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800" dirty="0"/>
              <a:t>System Center </a:t>
            </a:r>
            <a:r>
              <a:rPr lang="en-US" sz="4800" dirty="0" smtClean="0"/>
              <a:t>Management</a:t>
            </a:r>
            <a:endParaRPr lang="en-US" sz="4800" dirty="0"/>
          </a:p>
        </p:txBody>
      </p:sp>
      <p:sp>
        <p:nvSpPr>
          <p:cNvPr id="180" name="Freeform 29"/>
          <p:cNvSpPr>
            <a:spLocks/>
          </p:cNvSpPr>
          <p:nvPr/>
        </p:nvSpPr>
        <p:spPr bwMode="auto">
          <a:xfrm>
            <a:off x="251421" y="5969127"/>
            <a:ext cx="4270202" cy="823154"/>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1" name="Freeform 29"/>
          <p:cNvSpPr>
            <a:spLocks/>
          </p:cNvSpPr>
          <p:nvPr/>
        </p:nvSpPr>
        <p:spPr bwMode="auto">
          <a:xfrm>
            <a:off x="3495383" y="5666153"/>
            <a:ext cx="4842979" cy="1064576"/>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nvGrpSpPr>
          <p:cNvPr id="182" name="Group 181"/>
          <p:cNvGrpSpPr/>
          <p:nvPr/>
        </p:nvGrpSpPr>
        <p:grpSpPr>
          <a:xfrm>
            <a:off x="2621951" y="5911959"/>
            <a:ext cx="168799" cy="327171"/>
            <a:chOff x="8003343" y="6072433"/>
            <a:chExt cx="145517" cy="282045"/>
          </a:xfrm>
        </p:grpSpPr>
        <p:sp>
          <p:nvSpPr>
            <p:cNvPr id="183" name="Freeform 14"/>
            <p:cNvSpPr>
              <a:spLocks/>
            </p:cNvSpPr>
            <p:nvPr/>
          </p:nvSpPr>
          <p:spPr bwMode="auto">
            <a:xfrm>
              <a:off x="8061978" y="6244485"/>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4" name="Freeform 15"/>
            <p:cNvSpPr>
              <a:spLocks/>
            </p:cNvSpPr>
            <p:nvPr/>
          </p:nvSpPr>
          <p:spPr bwMode="auto">
            <a:xfrm>
              <a:off x="8003343" y="6147759"/>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5" name="Freeform 16"/>
            <p:cNvSpPr>
              <a:spLocks/>
            </p:cNvSpPr>
            <p:nvPr/>
          </p:nvSpPr>
          <p:spPr bwMode="auto">
            <a:xfrm>
              <a:off x="8022603" y="6072433"/>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grpSp>
        <p:nvGrpSpPr>
          <p:cNvPr id="186" name="Group 185"/>
          <p:cNvGrpSpPr/>
          <p:nvPr/>
        </p:nvGrpSpPr>
        <p:grpSpPr>
          <a:xfrm>
            <a:off x="762600" y="6006399"/>
            <a:ext cx="226375" cy="438770"/>
            <a:chOff x="8018355" y="6002801"/>
            <a:chExt cx="145517" cy="282046"/>
          </a:xfrm>
        </p:grpSpPr>
        <p:sp>
          <p:nvSpPr>
            <p:cNvPr id="187"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8"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9"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cxnSp>
        <p:nvCxnSpPr>
          <p:cNvPr id="194" name="Straight Connector 193"/>
          <p:cNvCxnSpPr/>
          <p:nvPr/>
        </p:nvCxnSpPr>
        <p:spPr>
          <a:xfrm flipV="1">
            <a:off x="3302715" y="4882584"/>
            <a:ext cx="452" cy="568661"/>
          </a:xfrm>
          <a:prstGeom prst="line">
            <a:avLst/>
          </a:prstGeom>
          <a:noFill/>
          <a:ln w="38100" cap="flat" cmpd="sng" algn="ctr">
            <a:solidFill>
              <a:srgbClr val="FFC000"/>
            </a:solidFill>
            <a:prstDash val="solid"/>
            <a:miter lim="800000"/>
            <a:headEnd type="triangle" w="med" len="med"/>
            <a:tailEnd type="none" w="med" len="med"/>
          </a:ln>
          <a:effectLst/>
        </p:spPr>
      </p:cxnSp>
      <p:cxnSp>
        <p:nvCxnSpPr>
          <p:cNvPr id="195" name="Straight Connector 194"/>
          <p:cNvCxnSpPr>
            <a:stCxn id="197" idx="3"/>
            <a:endCxn id="246" idx="0"/>
          </p:cNvCxnSpPr>
          <p:nvPr/>
        </p:nvCxnSpPr>
        <p:spPr>
          <a:xfrm flipH="1">
            <a:off x="2522765" y="4826177"/>
            <a:ext cx="421747" cy="473804"/>
          </a:xfrm>
          <a:prstGeom prst="line">
            <a:avLst/>
          </a:prstGeom>
          <a:noFill/>
          <a:ln w="38100" cap="flat" cmpd="sng" algn="ctr">
            <a:solidFill>
              <a:srgbClr val="FFC000"/>
            </a:solidFill>
            <a:prstDash val="solid"/>
            <a:miter lim="800000"/>
            <a:headEnd type="none" w="med" len="med"/>
            <a:tailEnd type="triangle" w="med" len="med"/>
          </a:ln>
          <a:effectLst/>
        </p:spPr>
      </p:cxnSp>
      <p:grpSp>
        <p:nvGrpSpPr>
          <p:cNvPr id="196" name="Group 195"/>
          <p:cNvGrpSpPr/>
          <p:nvPr/>
        </p:nvGrpSpPr>
        <p:grpSpPr>
          <a:xfrm>
            <a:off x="2821681" y="4211099"/>
            <a:ext cx="755208" cy="720609"/>
            <a:chOff x="7849003" y="4162671"/>
            <a:chExt cx="831580" cy="793483"/>
          </a:xfrm>
        </p:grpSpPr>
        <p:sp>
          <p:nvSpPr>
            <p:cNvPr id="197" name="Oval 196"/>
            <p:cNvSpPr/>
            <p:nvPr/>
          </p:nvSpPr>
          <p:spPr bwMode="auto">
            <a:xfrm>
              <a:off x="7868052" y="4162671"/>
              <a:ext cx="793483" cy="793483"/>
            </a:xfrm>
            <a:prstGeom prst="ellipse">
              <a:avLst/>
            </a:prstGeom>
            <a:solidFill>
              <a:srgbClr val="79A500"/>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198" name="Rectangle 197"/>
            <p:cNvSpPr/>
            <p:nvPr/>
          </p:nvSpPr>
          <p:spPr>
            <a:xfrm>
              <a:off x="7849003" y="4224607"/>
              <a:ext cx="831580" cy="669610"/>
            </a:xfrm>
            <a:prstGeom prst="rect">
              <a:avLst/>
            </a:prstGeom>
            <a:noFill/>
            <a:ln w="12700" cap="flat" cmpd="sng" algn="ctr">
              <a:noFill/>
              <a:prstDash val="solid"/>
              <a:miter lim="800000"/>
            </a:ln>
            <a:effectLst/>
          </p:spPr>
          <p:txBody>
            <a:bodyPr rtlCol="0" anchor="ctr"/>
            <a:lstStyle/>
            <a:p>
              <a:pPr algn="ctr" defTabSz="932597">
                <a:defRPr/>
              </a:pPr>
              <a:r>
                <a:rPr lang="en-US" sz="1224" b="1" kern="0" dirty="0">
                  <a:solidFill>
                    <a:prstClr val="white"/>
                  </a:solidFill>
                  <a:latin typeface="Calibri" panose="020F0502020204030204"/>
                </a:rPr>
                <a:t>External Load Balancer</a:t>
              </a:r>
            </a:p>
          </p:txBody>
        </p:sp>
      </p:grpSp>
      <p:sp>
        <p:nvSpPr>
          <p:cNvPr id="200" name="Freeform 29"/>
          <p:cNvSpPr>
            <a:spLocks/>
          </p:cNvSpPr>
          <p:nvPr/>
        </p:nvSpPr>
        <p:spPr bwMode="auto">
          <a:xfrm>
            <a:off x="2361055" y="6152898"/>
            <a:ext cx="4038294" cy="559877"/>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FBA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03" name="Rectangle 202"/>
          <p:cNvSpPr/>
          <p:nvPr/>
        </p:nvSpPr>
        <p:spPr>
          <a:xfrm>
            <a:off x="3677202" y="4073665"/>
            <a:ext cx="2025594" cy="382308"/>
          </a:xfrm>
          <a:prstGeom prst="rect">
            <a:avLst/>
          </a:prstGeom>
        </p:spPr>
        <p:txBody>
          <a:bodyPr wrap="none">
            <a:spAutoFit/>
          </a:bodyPr>
          <a:lstStyle/>
          <a:p>
            <a:pPr defTabSz="932597"/>
            <a:r>
              <a:rPr lang="en-US" sz="1836" dirty="0">
                <a:solidFill>
                  <a:srgbClr val="FFFFFF"/>
                </a:solidFill>
                <a:latin typeface="Calibri" panose="020F0502020204030204"/>
              </a:rPr>
              <a:t>Customer Network</a:t>
            </a:r>
          </a:p>
        </p:txBody>
      </p:sp>
      <p:sp>
        <p:nvSpPr>
          <p:cNvPr id="204" name="Freeform 29"/>
          <p:cNvSpPr>
            <a:spLocks/>
          </p:cNvSpPr>
          <p:nvPr/>
        </p:nvSpPr>
        <p:spPr bwMode="auto">
          <a:xfrm>
            <a:off x="1375808" y="6208287"/>
            <a:ext cx="3196953" cy="514651"/>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05" name="Freeform 55"/>
          <p:cNvSpPr>
            <a:spLocks/>
          </p:cNvSpPr>
          <p:nvPr/>
        </p:nvSpPr>
        <p:spPr bwMode="auto">
          <a:xfrm>
            <a:off x="1932392" y="6329793"/>
            <a:ext cx="660414" cy="142398"/>
          </a:xfrm>
          <a:custGeom>
            <a:avLst/>
            <a:gdLst>
              <a:gd name="T0" fmla="*/ 186 w 589"/>
              <a:gd name="T1" fmla="*/ 0 h 127"/>
              <a:gd name="T2" fmla="*/ 589 w 589"/>
              <a:gd name="T3" fmla="*/ 0 h 127"/>
              <a:gd name="T4" fmla="*/ 407 w 589"/>
              <a:gd name="T5" fmla="*/ 127 h 127"/>
              <a:gd name="T6" fmla="*/ 0 w 589"/>
              <a:gd name="T7" fmla="*/ 127 h 127"/>
              <a:gd name="T8" fmla="*/ 186 w 589"/>
              <a:gd name="T9" fmla="*/ 0 h 127"/>
            </a:gdLst>
            <a:ahLst/>
            <a:cxnLst>
              <a:cxn ang="0">
                <a:pos x="T0" y="T1"/>
              </a:cxn>
              <a:cxn ang="0">
                <a:pos x="T2" y="T3"/>
              </a:cxn>
              <a:cxn ang="0">
                <a:pos x="T4" y="T5"/>
              </a:cxn>
              <a:cxn ang="0">
                <a:pos x="T6" y="T7"/>
              </a:cxn>
              <a:cxn ang="0">
                <a:pos x="T8" y="T9"/>
              </a:cxn>
            </a:cxnLst>
            <a:rect l="0" t="0" r="r" b="b"/>
            <a:pathLst>
              <a:path w="589" h="127">
                <a:moveTo>
                  <a:pt x="186" y="0"/>
                </a:moveTo>
                <a:lnTo>
                  <a:pt x="589" y="0"/>
                </a:lnTo>
                <a:lnTo>
                  <a:pt x="407" y="127"/>
                </a:lnTo>
                <a:lnTo>
                  <a:pt x="0" y="127"/>
                </a:lnTo>
                <a:lnTo>
                  <a:pt x="186" y="0"/>
                </a:lnTo>
                <a:close/>
              </a:path>
            </a:pathLst>
          </a:custGeom>
          <a:solidFill>
            <a:sysClr val="windowText" lastClr="000000">
              <a:lumMod val="50000"/>
              <a:alpha val="19000"/>
            </a:sysClr>
          </a:solidFill>
          <a:ln>
            <a:noFill/>
          </a:ln>
          <a:extLst/>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06" name="Oval 205"/>
          <p:cNvSpPr/>
          <p:nvPr/>
        </p:nvSpPr>
        <p:spPr bwMode="auto">
          <a:xfrm>
            <a:off x="5364321" y="5915591"/>
            <a:ext cx="1586220" cy="182597"/>
          </a:xfrm>
          <a:prstGeom prst="ellipse">
            <a:avLst/>
          </a:prstGeom>
          <a:noFill/>
          <a:ln w="19050" cap="flat" cmpd="sng" algn="ctr">
            <a:solidFill>
              <a:srgbClr val="5B9BD5">
                <a:lumMod val="20000"/>
                <a:lumOff val="80000"/>
              </a:srgbClr>
            </a:solidFill>
            <a:prstDash val="dash"/>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210" name="TextBox 209"/>
          <p:cNvSpPr txBox="1"/>
          <p:nvPr/>
        </p:nvSpPr>
        <p:spPr>
          <a:xfrm>
            <a:off x="7008944" y="4751570"/>
            <a:ext cx="1610586" cy="542399"/>
          </a:xfrm>
          <a:prstGeom prst="rect">
            <a:avLst/>
          </a:prstGeom>
          <a:noFill/>
        </p:spPr>
        <p:txBody>
          <a:bodyPr wrap="square" rtlCol="0">
            <a:spAutoFit/>
          </a:bodyPr>
          <a:lstStyle/>
          <a:p>
            <a:pPr defTabSz="932597"/>
            <a:r>
              <a:rPr lang="en-US" sz="1428" b="1" dirty="0">
                <a:solidFill>
                  <a:srgbClr val="FFFFFF">
                    <a:lumMod val="95000"/>
                  </a:srgbClr>
                </a:solidFill>
                <a:latin typeface="Calibri" panose="020F0502020204030204"/>
              </a:rPr>
              <a:t>Customer on premises</a:t>
            </a:r>
          </a:p>
        </p:txBody>
      </p:sp>
      <p:grpSp>
        <p:nvGrpSpPr>
          <p:cNvPr id="211" name="Group 210"/>
          <p:cNvGrpSpPr/>
          <p:nvPr/>
        </p:nvGrpSpPr>
        <p:grpSpPr>
          <a:xfrm>
            <a:off x="6049536" y="5101462"/>
            <a:ext cx="667067" cy="902776"/>
            <a:chOff x="10520791" y="5710226"/>
            <a:chExt cx="813223" cy="1100576"/>
          </a:xfrm>
        </p:grpSpPr>
        <p:sp>
          <p:nvSpPr>
            <p:cNvPr id="212" name="Rectangle 5"/>
            <p:cNvSpPr>
              <a:spLocks noChangeArrowheads="1"/>
            </p:cNvSpPr>
            <p:nvPr/>
          </p:nvSpPr>
          <p:spPr bwMode="auto">
            <a:xfrm>
              <a:off x="10520791" y="5710226"/>
              <a:ext cx="813223" cy="1100576"/>
            </a:xfrm>
            <a:prstGeom prst="rect">
              <a:avLst/>
            </a:prstGeom>
            <a:solidFill>
              <a:srgbClr val="00B0F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3"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4"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5"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6"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7" name="Oval 14"/>
            <p:cNvSpPr>
              <a:spLocks noChangeArrowheads="1"/>
            </p:cNvSpPr>
            <p:nvPr/>
          </p:nvSpPr>
          <p:spPr bwMode="auto">
            <a:xfrm>
              <a:off x="11124807" y="586245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8" name="Oval 15"/>
            <p:cNvSpPr>
              <a:spLocks noChangeArrowheads="1"/>
            </p:cNvSpPr>
            <p:nvPr/>
          </p:nvSpPr>
          <p:spPr bwMode="auto">
            <a:xfrm>
              <a:off x="11124807" y="6061076"/>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9" name="Oval 16"/>
            <p:cNvSpPr>
              <a:spLocks noChangeArrowheads="1"/>
            </p:cNvSpPr>
            <p:nvPr/>
          </p:nvSpPr>
          <p:spPr bwMode="auto">
            <a:xfrm>
              <a:off x="11124807" y="625970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0" name="Oval 17"/>
            <p:cNvSpPr>
              <a:spLocks noChangeArrowheads="1"/>
            </p:cNvSpPr>
            <p:nvPr/>
          </p:nvSpPr>
          <p:spPr bwMode="auto">
            <a:xfrm>
              <a:off x="11124807" y="6458325"/>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grpSp>
        <p:nvGrpSpPr>
          <p:cNvPr id="221" name="Group 220"/>
          <p:cNvGrpSpPr/>
          <p:nvPr/>
        </p:nvGrpSpPr>
        <p:grpSpPr>
          <a:xfrm>
            <a:off x="5558599" y="5064251"/>
            <a:ext cx="704173" cy="952991"/>
            <a:chOff x="10520791" y="5710226"/>
            <a:chExt cx="813223" cy="1100576"/>
          </a:xfrm>
        </p:grpSpPr>
        <p:sp>
          <p:nvSpPr>
            <p:cNvPr id="222" name="Rectangle 5"/>
            <p:cNvSpPr>
              <a:spLocks noChangeArrowheads="1"/>
            </p:cNvSpPr>
            <p:nvPr/>
          </p:nvSpPr>
          <p:spPr bwMode="auto">
            <a:xfrm>
              <a:off x="10520791" y="5710226"/>
              <a:ext cx="813223" cy="1100576"/>
            </a:xfrm>
            <a:prstGeom prst="rect">
              <a:avLst/>
            </a:prstGeom>
            <a:solidFill>
              <a:srgbClr val="008EC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3"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4"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5"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6"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7" name="Oval 14"/>
            <p:cNvSpPr>
              <a:spLocks noChangeArrowheads="1"/>
            </p:cNvSpPr>
            <p:nvPr/>
          </p:nvSpPr>
          <p:spPr bwMode="auto">
            <a:xfrm>
              <a:off x="11124807" y="586245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8" name="Oval 15"/>
            <p:cNvSpPr>
              <a:spLocks noChangeArrowheads="1"/>
            </p:cNvSpPr>
            <p:nvPr/>
          </p:nvSpPr>
          <p:spPr bwMode="auto">
            <a:xfrm>
              <a:off x="11124807" y="6061076"/>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9" name="Oval 16"/>
            <p:cNvSpPr>
              <a:spLocks noChangeArrowheads="1"/>
            </p:cNvSpPr>
            <p:nvPr/>
          </p:nvSpPr>
          <p:spPr bwMode="auto">
            <a:xfrm>
              <a:off x="11124807" y="625970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30" name="Oval 17"/>
            <p:cNvSpPr>
              <a:spLocks noChangeArrowheads="1"/>
            </p:cNvSpPr>
            <p:nvPr/>
          </p:nvSpPr>
          <p:spPr bwMode="auto">
            <a:xfrm>
              <a:off x="11124807" y="6458325"/>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sp>
        <p:nvSpPr>
          <p:cNvPr id="231" name="TextBox 230"/>
          <p:cNvSpPr txBox="1"/>
          <p:nvPr/>
        </p:nvSpPr>
        <p:spPr>
          <a:xfrm>
            <a:off x="5459949" y="5770701"/>
            <a:ext cx="922661" cy="286306"/>
          </a:xfrm>
          <a:prstGeom prst="rect">
            <a:avLst/>
          </a:prstGeom>
          <a:noFill/>
        </p:spPr>
        <p:txBody>
          <a:bodyPr wrap="square" rtlCol="0">
            <a:spAutoFit/>
          </a:bodyPr>
          <a:lstStyle/>
          <a:p>
            <a:pPr algn="ctr" defTabSz="932597"/>
            <a:r>
              <a:rPr lang="en-US" sz="1224" dirty="0">
                <a:solidFill>
                  <a:prstClr val="white"/>
                </a:solidFill>
                <a:latin typeface="Calibri" panose="020F0502020204030204"/>
              </a:rPr>
              <a:t>Back end</a:t>
            </a:r>
          </a:p>
        </p:txBody>
      </p:sp>
      <p:sp>
        <p:nvSpPr>
          <p:cNvPr id="232" name="Oval 231"/>
          <p:cNvSpPr/>
          <p:nvPr/>
        </p:nvSpPr>
        <p:spPr bwMode="auto">
          <a:xfrm>
            <a:off x="1970107" y="6346071"/>
            <a:ext cx="1784013" cy="179831"/>
          </a:xfrm>
          <a:prstGeom prst="ellipse">
            <a:avLst/>
          </a:prstGeom>
          <a:noFill/>
          <a:ln w="19050" cap="flat" cmpd="sng" algn="ctr">
            <a:solidFill>
              <a:srgbClr val="FF0000"/>
            </a:solidFill>
            <a:prstDash val="dash"/>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nvGrpSpPr>
          <p:cNvPr id="233" name="Group 232"/>
          <p:cNvGrpSpPr/>
          <p:nvPr/>
        </p:nvGrpSpPr>
        <p:grpSpPr>
          <a:xfrm>
            <a:off x="2878240" y="5449472"/>
            <a:ext cx="879204" cy="1024854"/>
            <a:chOff x="6060998" y="5195244"/>
            <a:chExt cx="1141909" cy="1331079"/>
          </a:xfrm>
        </p:grpSpPr>
        <p:sp>
          <p:nvSpPr>
            <p:cNvPr id="234" name="Freeform 55"/>
            <p:cNvSpPr>
              <a:spLocks/>
            </p:cNvSpPr>
            <p:nvPr/>
          </p:nvSpPr>
          <p:spPr bwMode="auto">
            <a:xfrm>
              <a:off x="6494236" y="6373520"/>
              <a:ext cx="708671" cy="152803"/>
            </a:xfrm>
            <a:custGeom>
              <a:avLst/>
              <a:gdLst>
                <a:gd name="T0" fmla="*/ 186 w 589"/>
                <a:gd name="T1" fmla="*/ 0 h 127"/>
                <a:gd name="T2" fmla="*/ 589 w 589"/>
                <a:gd name="T3" fmla="*/ 0 h 127"/>
                <a:gd name="T4" fmla="*/ 407 w 589"/>
                <a:gd name="T5" fmla="*/ 127 h 127"/>
                <a:gd name="T6" fmla="*/ 0 w 589"/>
                <a:gd name="T7" fmla="*/ 127 h 127"/>
                <a:gd name="T8" fmla="*/ 186 w 589"/>
                <a:gd name="T9" fmla="*/ 0 h 127"/>
              </a:gdLst>
              <a:ahLst/>
              <a:cxnLst>
                <a:cxn ang="0">
                  <a:pos x="T0" y="T1"/>
                </a:cxn>
                <a:cxn ang="0">
                  <a:pos x="T2" y="T3"/>
                </a:cxn>
                <a:cxn ang="0">
                  <a:pos x="T4" y="T5"/>
                </a:cxn>
                <a:cxn ang="0">
                  <a:pos x="T6" y="T7"/>
                </a:cxn>
                <a:cxn ang="0">
                  <a:pos x="T8" y="T9"/>
                </a:cxn>
              </a:cxnLst>
              <a:rect l="0" t="0" r="r" b="b"/>
              <a:pathLst>
                <a:path w="589" h="127">
                  <a:moveTo>
                    <a:pt x="186" y="0"/>
                  </a:moveTo>
                  <a:lnTo>
                    <a:pt x="589" y="0"/>
                  </a:lnTo>
                  <a:lnTo>
                    <a:pt x="407" y="127"/>
                  </a:lnTo>
                  <a:lnTo>
                    <a:pt x="0" y="127"/>
                  </a:lnTo>
                  <a:lnTo>
                    <a:pt x="186" y="0"/>
                  </a:lnTo>
                  <a:close/>
                </a:path>
              </a:pathLst>
            </a:custGeom>
            <a:solidFill>
              <a:sysClr val="windowText" lastClr="000000">
                <a:lumMod val="50000"/>
                <a:alpha val="19000"/>
              </a:sysClr>
            </a:solidFill>
            <a:ln>
              <a:noFill/>
            </a:ln>
            <a:extLst/>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nvGrpSpPr>
            <p:cNvPr id="235" name="Group 234"/>
            <p:cNvGrpSpPr/>
            <p:nvPr/>
          </p:nvGrpSpPr>
          <p:grpSpPr>
            <a:xfrm>
              <a:off x="6060998" y="5195244"/>
              <a:ext cx="957102" cy="1324945"/>
              <a:chOff x="13103226" y="2775830"/>
              <a:chExt cx="1039812" cy="1407232"/>
            </a:xfrm>
          </p:grpSpPr>
          <p:sp>
            <p:nvSpPr>
              <p:cNvPr id="236" name="Rectangle 5"/>
              <p:cNvSpPr>
                <a:spLocks noChangeArrowheads="1"/>
              </p:cNvSpPr>
              <p:nvPr/>
            </p:nvSpPr>
            <p:spPr bwMode="auto">
              <a:xfrm>
                <a:off x="13103226" y="2775830"/>
                <a:ext cx="1039812" cy="1407232"/>
              </a:xfrm>
              <a:prstGeom prst="rect">
                <a:avLst/>
              </a:prstGeom>
              <a:solidFill>
                <a:srgbClr val="873AC0"/>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37"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38"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39"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0"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1" name="Oval 14"/>
              <p:cNvSpPr>
                <a:spLocks noChangeArrowheads="1"/>
              </p:cNvSpPr>
              <p:nvPr/>
            </p:nvSpPr>
            <p:spPr bwMode="auto">
              <a:xfrm>
                <a:off x="13875539" y="2970470"/>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2" name="Oval 15"/>
              <p:cNvSpPr>
                <a:spLocks noChangeArrowheads="1"/>
              </p:cNvSpPr>
              <p:nvPr/>
            </p:nvSpPr>
            <p:spPr bwMode="auto">
              <a:xfrm>
                <a:off x="13875539" y="3224438"/>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3" name="Oval 16"/>
              <p:cNvSpPr>
                <a:spLocks noChangeArrowheads="1"/>
              </p:cNvSpPr>
              <p:nvPr/>
            </p:nvSpPr>
            <p:spPr bwMode="auto">
              <a:xfrm>
                <a:off x="13875539" y="3478406"/>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4" name="Oval 17"/>
              <p:cNvSpPr>
                <a:spLocks noChangeArrowheads="1"/>
              </p:cNvSpPr>
              <p:nvPr/>
            </p:nvSpPr>
            <p:spPr bwMode="auto">
              <a:xfrm>
                <a:off x="13875539" y="3732374"/>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grpSp>
      </p:grpSp>
      <p:grpSp>
        <p:nvGrpSpPr>
          <p:cNvPr id="245" name="Group 244"/>
          <p:cNvGrpSpPr/>
          <p:nvPr/>
        </p:nvGrpSpPr>
        <p:grpSpPr>
          <a:xfrm>
            <a:off x="2091868" y="5299982"/>
            <a:ext cx="861792" cy="1166302"/>
            <a:chOff x="10520791" y="5710226"/>
            <a:chExt cx="813223" cy="1100576"/>
          </a:xfrm>
        </p:grpSpPr>
        <p:sp>
          <p:nvSpPr>
            <p:cNvPr id="246" name="Rectangle 5"/>
            <p:cNvSpPr>
              <a:spLocks noChangeArrowheads="1"/>
            </p:cNvSpPr>
            <p:nvPr/>
          </p:nvSpPr>
          <p:spPr bwMode="auto">
            <a:xfrm>
              <a:off x="10520791" y="5710226"/>
              <a:ext cx="813223" cy="1100576"/>
            </a:xfrm>
            <a:prstGeom prst="rect">
              <a:avLst/>
            </a:prstGeom>
            <a:solidFill>
              <a:srgbClr val="7030A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47"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48"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49"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0"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1" name="Oval 14"/>
            <p:cNvSpPr>
              <a:spLocks noChangeArrowheads="1"/>
            </p:cNvSpPr>
            <p:nvPr/>
          </p:nvSpPr>
          <p:spPr bwMode="auto">
            <a:xfrm>
              <a:off x="11124807" y="586245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2" name="Oval 15"/>
            <p:cNvSpPr>
              <a:spLocks noChangeArrowheads="1"/>
            </p:cNvSpPr>
            <p:nvPr/>
          </p:nvSpPr>
          <p:spPr bwMode="auto">
            <a:xfrm>
              <a:off x="11124807" y="6061076"/>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3" name="Oval 16"/>
            <p:cNvSpPr>
              <a:spLocks noChangeArrowheads="1"/>
            </p:cNvSpPr>
            <p:nvPr/>
          </p:nvSpPr>
          <p:spPr bwMode="auto">
            <a:xfrm>
              <a:off x="11124807" y="625970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4" name="Oval 17"/>
            <p:cNvSpPr>
              <a:spLocks noChangeArrowheads="1"/>
            </p:cNvSpPr>
            <p:nvPr/>
          </p:nvSpPr>
          <p:spPr bwMode="auto">
            <a:xfrm>
              <a:off x="11124807" y="6458325"/>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sp>
        <p:nvSpPr>
          <p:cNvPr id="255" name="TextBox 254"/>
          <p:cNvSpPr txBox="1"/>
          <p:nvPr/>
        </p:nvSpPr>
        <p:spPr>
          <a:xfrm>
            <a:off x="2016734" y="6171899"/>
            <a:ext cx="994312" cy="286306"/>
          </a:xfrm>
          <a:prstGeom prst="rect">
            <a:avLst/>
          </a:prstGeom>
          <a:noFill/>
        </p:spPr>
        <p:txBody>
          <a:bodyPr wrap="square" rtlCol="0">
            <a:spAutoFit/>
          </a:bodyPr>
          <a:lstStyle/>
          <a:p>
            <a:pPr algn="ctr" defTabSz="932597"/>
            <a:r>
              <a:rPr lang="en-US" sz="1224" dirty="0">
                <a:solidFill>
                  <a:prstClr val="white"/>
                </a:solidFill>
                <a:latin typeface="Calibri" panose="020F0502020204030204"/>
              </a:rPr>
              <a:t>Front end</a:t>
            </a:r>
          </a:p>
        </p:txBody>
      </p:sp>
      <p:cxnSp>
        <p:nvCxnSpPr>
          <p:cNvPr id="257" name="Straight Connector 256"/>
          <p:cNvCxnSpPr/>
          <p:nvPr/>
        </p:nvCxnSpPr>
        <p:spPr>
          <a:xfrm>
            <a:off x="3224311" y="1522252"/>
            <a:ext cx="28018" cy="2688846"/>
          </a:xfrm>
          <a:prstGeom prst="line">
            <a:avLst/>
          </a:prstGeom>
          <a:noFill/>
          <a:ln w="38100" cap="flat" cmpd="sng" algn="ctr">
            <a:solidFill>
              <a:srgbClr val="FFC000"/>
            </a:solidFill>
            <a:prstDash val="solid"/>
            <a:miter lim="800000"/>
            <a:headEnd type="none" w="med" len="med"/>
            <a:tailEnd type="triangle" w="med" len="med"/>
          </a:ln>
          <a:effectLst/>
        </p:spPr>
      </p:cxnSp>
      <p:sp>
        <p:nvSpPr>
          <p:cNvPr id="258" name="Freeform 95"/>
          <p:cNvSpPr>
            <a:spLocks/>
          </p:cNvSpPr>
          <p:nvPr/>
        </p:nvSpPr>
        <p:spPr bwMode="auto">
          <a:xfrm flipH="1">
            <a:off x="2495691" y="1522253"/>
            <a:ext cx="1747905" cy="11351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w="2857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rgbClr val="505050"/>
              </a:solidFill>
              <a:latin typeface="Calibri" panose="020F0502020204030204"/>
            </a:endParaRPr>
          </a:p>
        </p:txBody>
      </p:sp>
      <p:sp>
        <p:nvSpPr>
          <p:cNvPr id="259" name="Rectangle 54"/>
          <p:cNvSpPr/>
          <p:nvPr/>
        </p:nvSpPr>
        <p:spPr bwMode="auto">
          <a:xfrm>
            <a:off x="2576761" y="1833415"/>
            <a:ext cx="1443609" cy="67590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b="1" kern="0" dirty="0">
                <a:solidFill>
                  <a:prstClr val="white"/>
                </a:solidFill>
                <a:latin typeface="Calibri" panose="020F0502020204030204"/>
                <a:ea typeface="Segoe UI" pitchFamily="34" charset="0"/>
                <a:cs typeface="Segoe UI" pitchFamily="34" charset="0"/>
              </a:rPr>
              <a:t>Internet</a:t>
            </a:r>
          </a:p>
        </p:txBody>
      </p:sp>
      <p:sp>
        <p:nvSpPr>
          <p:cNvPr id="260" name="Freeform 29"/>
          <p:cNvSpPr>
            <a:spLocks/>
          </p:cNvSpPr>
          <p:nvPr/>
        </p:nvSpPr>
        <p:spPr bwMode="auto">
          <a:xfrm>
            <a:off x="6752962" y="6187766"/>
            <a:ext cx="3077261" cy="514651"/>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62" name="Oval 261"/>
          <p:cNvSpPr/>
          <p:nvPr/>
        </p:nvSpPr>
        <p:spPr bwMode="auto">
          <a:xfrm>
            <a:off x="1426541" y="2798555"/>
            <a:ext cx="7511179" cy="5949917"/>
          </a:xfrm>
          <a:prstGeom prst="ellipse">
            <a:avLst/>
          </a:prstGeom>
          <a:noFill/>
          <a:ln w="28575" cap="flat" cmpd="sng" algn="ctr">
            <a:solidFill>
              <a:srgbClr val="00B0F0"/>
            </a:solidFill>
            <a:prstDash val="sysDash"/>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nvGrpSpPr>
          <p:cNvPr id="263" name="Group 11"/>
          <p:cNvGrpSpPr/>
          <p:nvPr/>
        </p:nvGrpSpPr>
        <p:grpSpPr>
          <a:xfrm>
            <a:off x="7922548" y="4968692"/>
            <a:ext cx="1135150" cy="1613599"/>
            <a:chOff x="9593834" y="3578458"/>
            <a:chExt cx="1986709" cy="2824073"/>
          </a:xfrm>
        </p:grpSpPr>
        <p:sp>
          <p:nvSpPr>
            <p:cNvPr id="264" name="Rectangle 30"/>
            <p:cNvSpPr/>
            <p:nvPr/>
          </p:nvSpPr>
          <p:spPr bwMode="auto">
            <a:xfrm>
              <a:off x="9677400" y="5259245"/>
              <a:ext cx="1273051" cy="955818"/>
            </a:xfrm>
            <a:prstGeom prst="rect">
              <a:avLst/>
            </a:prstGeom>
            <a:solidFill>
              <a:srgbClr val="FFFFFF"/>
            </a:solidFill>
            <a:ln w="10795" cap="flat" cmpd="sng" algn="ctr">
              <a:no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grpSp>
          <p:nvGrpSpPr>
            <p:cNvPr id="265" name="Group 31"/>
            <p:cNvGrpSpPr>
              <a:grpSpLocks noChangeAspect="1"/>
            </p:cNvGrpSpPr>
            <p:nvPr/>
          </p:nvGrpSpPr>
          <p:grpSpPr>
            <a:xfrm>
              <a:off x="9622866" y="5223627"/>
              <a:ext cx="1957677" cy="1178904"/>
              <a:chOff x="3742936" y="4845974"/>
              <a:chExt cx="1611848" cy="970652"/>
            </a:xfrm>
            <a:solidFill>
              <a:srgbClr val="0072C6">
                <a:lumMod val="75000"/>
              </a:srgbClr>
            </a:solidFill>
          </p:grpSpPr>
          <p:sp>
            <p:nvSpPr>
              <p:cNvPr id="314" name="Freeform 186"/>
              <p:cNvSpPr>
                <a:spLocks noEditPoints="1"/>
              </p:cNvSpPr>
              <p:nvPr/>
            </p:nvSpPr>
            <p:spPr bwMode="black">
              <a:xfrm>
                <a:off x="4953857" y="5008123"/>
                <a:ext cx="400927" cy="80850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68217A">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5" name="Freeform 88"/>
              <p:cNvSpPr>
                <a:spLocks noEditPoints="1"/>
              </p:cNvSpPr>
              <p:nvPr/>
            </p:nvSpPr>
            <p:spPr bwMode="black">
              <a:xfrm>
                <a:off x="3742936" y="4845974"/>
                <a:ext cx="1144646" cy="97065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68217A">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66" name="Group 32"/>
            <p:cNvGrpSpPr/>
            <p:nvPr/>
          </p:nvGrpSpPr>
          <p:grpSpPr>
            <a:xfrm>
              <a:off x="9809853" y="5348588"/>
              <a:ext cx="1014780" cy="768770"/>
              <a:chOff x="-1748541" y="1986635"/>
              <a:chExt cx="1206735" cy="914192"/>
            </a:xfrm>
          </p:grpSpPr>
          <p:sp>
            <p:nvSpPr>
              <p:cNvPr id="297" name="Rectangle 35"/>
              <p:cNvSpPr>
                <a:spLocks noChangeArrowheads="1"/>
              </p:cNvSpPr>
              <p:nvPr/>
            </p:nvSpPr>
            <p:spPr bwMode="auto">
              <a:xfrm>
                <a:off x="-1318870" y="2263178"/>
                <a:ext cx="50281" cy="21483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8" name="Rectangle 36"/>
              <p:cNvSpPr>
                <a:spLocks noChangeArrowheads="1"/>
              </p:cNvSpPr>
              <p:nvPr/>
            </p:nvSpPr>
            <p:spPr bwMode="auto">
              <a:xfrm>
                <a:off x="-1538277" y="2564861"/>
                <a:ext cx="25368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9" name="Rectangle 37"/>
              <p:cNvSpPr>
                <a:spLocks noChangeArrowheads="1"/>
              </p:cNvSpPr>
              <p:nvPr/>
            </p:nvSpPr>
            <p:spPr bwMode="auto">
              <a:xfrm>
                <a:off x="-1602270" y="2564861"/>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0" name="Rectangle 38"/>
              <p:cNvSpPr>
                <a:spLocks noChangeArrowheads="1"/>
              </p:cNvSpPr>
              <p:nvPr/>
            </p:nvSpPr>
            <p:spPr bwMode="auto">
              <a:xfrm>
                <a:off x="-1538277" y="2647139"/>
                <a:ext cx="274258"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1" name="Rectangle 39"/>
              <p:cNvSpPr>
                <a:spLocks noChangeArrowheads="1"/>
              </p:cNvSpPr>
              <p:nvPr/>
            </p:nvSpPr>
            <p:spPr bwMode="auto">
              <a:xfrm>
                <a:off x="-1602270" y="2647139"/>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2" name="Rectangle 40"/>
              <p:cNvSpPr>
                <a:spLocks noChangeArrowheads="1"/>
              </p:cNvSpPr>
              <p:nvPr/>
            </p:nvSpPr>
            <p:spPr bwMode="auto">
              <a:xfrm>
                <a:off x="-1538277" y="2724845"/>
                <a:ext cx="203408"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3" name="Rectangle 41"/>
              <p:cNvSpPr>
                <a:spLocks noChangeArrowheads="1"/>
              </p:cNvSpPr>
              <p:nvPr/>
            </p:nvSpPr>
            <p:spPr bwMode="auto">
              <a:xfrm>
                <a:off x="-1602270" y="2724845"/>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4" name="Rectangle 42"/>
              <p:cNvSpPr>
                <a:spLocks noChangeArrowheads="1"/>
              </p:cNvSpPr>
              <p:nvPr/>
            </p:nvSpPr>
            <p:spPr bwMode="auto">
              <a:xfrm>
                <a:off x="-1389720" y="2423162"/>
                <a:ext cx="50281" cy="54852"/>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5" name="Rectangle 43"/>
              <p:cNvSpPr>
                <a:spLocks noChangeArrowheads="1"/>
              </p:cNvSpPr>
              <p:nvPr/>
            </p:nvSpPr>
            <p:spPr bwMode="auto">
              <a:xfrm>
                <a:off x="-1460570" y="2329457"/>
                <a:ext cx="50281" cy="148556"/>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6" name="Rectangle 44"/>
              <p:cNvSpPr>
                <a:spLocks noChangeArrowheads="1"/>
              </p:cNvSpPr>
              <p:nvPr/>
            </p:nvSpPr>
            <p:spPr bwMode="auto">
              <a:xfrm>
                <a:off x="-1533706" y="2290604"/>
                <a:ext cx="50281" cy="187409"/>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7" name="Rectangle 45"/>
              <p:cNvSpPr>
                <a:spLocks noChangeArrowheads="1"/>
              </p:cNvSpPr>
              <p:nvPr/>
            </p:nvSpPr>
            <p:spPr bwMode="auto">
              <a:xfrm>
                <a:off x="-1604556" y="2361454"/>
                <a:ext cx="50281" cy="116559"/>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8" name="Freeform 46"/>
              <p:cNvSpPr>
                <a:spLocks/>
              </p:cNvSpPr>
              <p:nvPr/>
            </p:nvSpPr>
            <p:spPr bwMode="auto">
              <a:xfrm>
                <a:off x="-1149744" y="2347741"/>
                <a:ext cx="402245" cy="404530"/>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9" name="Freeform 47"/>
              <p:cNvSpPr>
                <a:spLocks/>
              </p:cNvSpPr>
              <p:nvPr/>
            </p:nvSpPr>
            <p:spPr bwMode="auto">
              <a:xfrm>
                <a:off x="-909769" y="2311173"/>
                <a:ext cx="201123" cy="20569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0" name="Freeform 48"/>
              <p:cNvSpPr>
                <a:spLocks/>
              </p:cNvSpPr>
              <p:nvPr/>
            </p:nvSpPr>
            <p:spPr bwMode="auto">
              <a:xfrm>
                <a:off x="-909769" y="2311173"/>
                <a:ext cx="201123" cy="20569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1" name="Rectangle 49"/>
              <p:cNvSpPr>
                <a:spLocks noChangeArrowheads="1"/>
              </p:cNvSpPr>
              <p:nvPr/>
            </p:nvSpPr>
            <p:spPr bwMode="auto">
              <a:xfrm>
                <a:off x="-715598" y="2036820"/>
                <a:ext cx="38853" cy="3885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2" name="Freeform 50"/>
              <p:cNvSpPr>
                <a:spLocks noEditPoints="1"/>
              </p:cNvSpPr>
              <p:nvPr/>
            </p:nvSpPr>
            <p:spPr bwMode="auto">
              <a:xfrm>
                <a:off x="-1746256" y="1986635"/>
                <a:ext cx="1204450" cy="121130"/>
              </a:xfrm>
              <a:custGeom>
                <a:avLst/>
                <a:gdLst>
                  <a:gd name="T0" fmla="*/ 0 w 1054"/>
                  <a:gd name="T1" fmla="*/ 0 h 106"/>
                  <a:gd name="T2" fmla="*/ 0 w 1054"/>
                  <a:gd name="T3" fmla="*/ 106 h 106"/>
                  <a:gd name="T4" fmla="*/ 1054 w 1054"/>
                  <a:gd name="T5" fmla="*/ 106 h 106"/>
                  <a:gd name="T6" fmla="*/ 1054 w 1054"/>
                  <a:gd name="T7" fmla="*/ 0 h 106"/>
                  <a:gd name="T8" fmla="*/ 0 w 1054"/>
                  <a:gd name="T9" fmla="*/ 0 h 106"/>
                  <a:gd name="T10" fmla="*/ 860 w 1054"/>
                  <a:gd name="T11" fmla="*/ 88 h 106"/>
                  <a:gd name="T12" fmla="*/ 798 w 1054"/>
                  <a:gd name="T13" fmla="*/ 88 h 106"/>
                  <a:gd name="T14" fmla="*/ 798 w 1054"/>
                  <a:gd name="T15" fmla="*/ 72 h 106"/>
                  <a:gd name="T16" fmla="*/ 860 w 1054"/>
                  <a:gd name="T17" fmla="*/ 72 h 106"/>
                  <a:gd name="T18" fmla="*/ 860 w 1054"/>
                  <a:gd name="T19" fmla="*/ 88 h 106"/>
                  <a:gd name="T20" fmla="*/ 946 w 1054"/>
                  <a:gd name="T21" fmla="*/ 90 h 106"/>
                  <a:gd name="T22" fmla="*/ 890 w 1054"/>
                  <a:gd name="T23" fmla="*/ 90 h 106"/>
                  <a:gd name="T24" fmla="*/ 890 w 1054"/>
                  <a:gd name="T25" fmla="*/ 32 h 106"/>
                  <a:gd name="T26" fmla="*/ 946 w 1054"/>
                  <a:gd name="T27" fmla="*/ 32 h 106"/>
                  <a:gd name="T28" fmla="*/ 946 w 1054"/>
                  <a:gd name="T29" fmla="*/ 90 h 106"/>
                  <a:gd name="T30" fmla="*/ 1032 w 1054"/>
                  <a:gd name="T31" fmla="*/ 78 h 106"/>
                  <a:gd name="T32" fmla="*/ 1020 w 1054"/>
                  <a:gd name="T33" fmla="*/ 90 h 106"/>
                  <a:gd name="T34" fmla="*/ 1004 w 1054"/>
                  <a:gd name="T35" fmla="*/ 74 h 106"/>
                  <a:gd name="T36" fmla="*/ 988 w 1054"/>
                  <a:gd name="T37" fmla="*/ 90 h 106"/>
                  <a:gd name="T38" fmla="*/ 976 w 1054"/>
                  <a:gd name="T39" fmla="*/ 78 h 106"/>
                  <a:gd name="T40" fmla="*/ 992 w 1054"/>
                  <a:gd name="T41" fmla="*/ 62 h 106"/>
                  <a:gd name="T42" fmla="*/ 976 w 1054"/>
                  <a:gd name="T43" fmla="*/ 44 h 106"/>
                  <a:gd name="T44" fmla="*/ 988 w 1054"/>
                  <a:gd name="T45" fmla="*/ 32 h 106"/>
                  <a:gd name="T46" fmla="*/ 1004 w 1054"/>
                  <a:gd name="T47" fmla="*/ 48 h 106"/>
                  <a:gd name="T48" fmla="*/ 1020 w 1054"/>
                  <a:gd name="T49" fmla="*/ 32 h 106"/>
                  <a:gd name="T50" fmla="*/ 1032 w 1054"/>
                  <a:gd name="T51" fmla="*/ 44 h 106"/>
                  <a:gd name="T52" fmla="*/ 1016 w 1054"/>
                  <a:gd name="T53" fmla="*/ 62 h 106"/>
                  <a:gd name="T54" fmla="*/ 1032 w 1054"/>
                  <a:gd name="T55"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4" h="106">
                    <a:moveTo>
                      <a:pt x="0" y="0"/>
                    </a:moveTo>
                    <a:lnTo>
                      <a:pt x="0" y="106"/>
                    </a:lnTo>
                    <a:lnTo>
                      <a:pt x="1054" y="106"/>
                    </a:lnTo>
                    <a:lnTo>
                      <a:pt x="1054" y="0"/>
                    </a:lnTo>
                    <a:lnTo>
                      <a:pt x="0" y="0"/>
                    </a:lnTo>
                    <a:close/>
                    <a:moveTo>
                      <a:pt x="860" y="88"/>
                    </a:moveTo>
                    <a:lnTo>
                      <a:pt x="798" y="88"/>
                    </a:lnTo>
                    <a:lnTo>
                      <a:pt x="798" y="72"/>
                    </a:lnTo>
                    <a:lnTo>
                      <a:pt x="860" y="72"/>
                    </a:lnTo>
                    <a:lnTo>
                      <a:pt x="860" y="88"/>
                    </a:lnTo>
                    <a:close/>
                    <a:moveTo>
                      <a:pt x="946" y="90"/>
                    </a:moveTo>
                    <a:lnTo>
                      <a:pt x="890" y="90"/>
                    </a:lnTo>
                    <a:lnTo>
                      <a:pt x="890" y="32"/>
                    </a:lnTo>
                    <a:lnTo>
                      <a:pt x="946" y="32"/>
                    </a:lnTo>
                    <a:lnTo>
                      <a:pt x="946" y="90"/>
                    </a:lnTo>
                    <a:close/>
                    <a:moveTo>
                      <a:pt x="1032" y="78"/>
                    </a:moveTo>
                    <a:lnTo>
                      <a:pt x="1020" y="90"/>
                    </a:lnTo>
                    <a:lnTo>
                      <a:pt x="1004" y="74"/>
                    </a:lnTo>
                    <a:lnTo>
                      <a:pt x="988" y="90"/>
                    </a:lnTo>
                    <a:lnTo>
                      <a:pt x="976" y="78"/>
                    </a:lnTo>
                    <a:lnTo>
                      <a:pt x="992" y="62"/>
                    </a:lnTo>
                    <a:lnTo>
                      <a:pt x="976" y="44"/>
                    </a:lnTo>
                    <a:lnTo>
                      <a:pt x="988" y="32"/>
                    </a:lnTo>
                    <a:lnTo>
                      <a:pt x="1004" y="48"/>
                    </a:lnTo>
                    <a:lnTo>
                      <a:pt x="1020" y="32"/>
                    </a:lnTo>
                    <a:lnTo>
                      <a:pt x="1032" y="44"/>
                    </a:lnTo>
                    <a:lnTo>
                      <a:pt x="1016" y="62"/>
                    </a:lnTo>
                    <a:lnTo>
                      <a:pt x="1032" y="7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3" name="Freeform 51"/>
              <p:cNvSpPr>
                <a:spLocks noEditPoints="1"/>
              </p:cNvSpPr>
              <p:nvPr/>
            </p:nvSpPr>
            <p:spPr bwMode="auto">
              <a:xfrm>
                <a:off x="-1748541" y="2132906"/>
                <a:ext cx="1202164" cy="767921"/>
              </a:xfrm>
              <a:custGeom>
                <a:avLst/>
                <a:gdLst>
                  <a:gd name="T0" fmla="*/ 0 w 1052"/>
                  <a:gd name="T1" fmla="*/ 0 h 672"/>
                  <a:gd name="T2" fmla="*/ 0 w 1052"/>
                  <a:gd name="T3" fmla="*/ 672 h 672"/>
                  <a:gd name="T4" fmla="*/ 1052 w 1052"/>
                  <a:gd name="T5" fmla="*/ 672 h 672"/>
                  <a:gd name="T6" fmla="*/ 1052 w 1052"/>
                  <a:gd name="T7" fmla="*/ 0 h 672"/>
                  <a:gd name="T8" fmla="*/ 0 w 1052"/>
                  <a:gd name="T9" fmla="*/ 0 h 672"/>
                  <a:gd name="T10" fmla="*/ 1000 w 1052"/>
                  <a:gd name="T11" fmla="*/ 620 h 672"/>
                  <a:gd name="T12" fmla="*/ 54 w 1052"/>
                  <a:gd name="T13" fmla="*/ 620 h 672"/>
                  <a:gd name="T14" fmla="*/ 54 w 1052"/>
                  <a:gd name="T15" fmla="*/ 52 h 672"/>
                  <a:gd name="T16" fmla="*/ 1000 w 1052"/>
                  <a:gd name="T17" fmla="*/ 52 h 672"/>
                  <a:gd name="T18" fmla="*/ 1000 w 1052"/>
                  <a:gd name="T19" fmla="*/ 6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2" h="672">
                    <a:moveTo>
                      <a:pt x="0" y="0"/>
                    </a:moveTo>
                    <a:lnTo>
                      <a:pt x="0" y="672"/>
                    </a:lnTo>
                    <a:lnTo>
                      <a:pt x="1052" y="672"/>
                    </a:lnTo>
                    <a:lnTo>
                      <a:pt x="1052" y="0"/>
                    </a:lnTo>
                    <a:lnTo>
                      <a:pt x="0" y="0"/>
                    </a:lnTo>
                    <a:close/>
                    <a:moveTo>
                      <a:pt x="1000" y="620"/>
                    </a:moveTo>
                    <a:lnTo>
                      <a:pt x="54" y="620"/>
                    </a:lnTo>
                    <a:lnTo>
                      <a:pt x="54" y="52"/>
                    </a:lnTo>
                    <a:lnTo>
                      <a:pt x="1000" y="52"/>
                    </a:lnTo>
                    <a:lnTo>
                      <a:pt x="1000" y="62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sp>
          <p:nvSpPr>
            <p:cNvPr id="267" name="Freeform 40"/>
            <p:cNvSpPr>
              <a:spLocks/>
            </p:cNvSpPr>
            <p:nvPr/>
          </p:nvSpPr>
          <p:spPr bwMode="auto">
            <a:xfrm>
              <a:off x="10641093" y="4320582"/>
              <a:ext cx="618715" cy="1059637"/>
            </a:xfrm>
            <a:custGeom>
              <a:avLst/>
              <a:gdLst>
                <a:gd name="T0" fmla="*/ 301 w 301"/>
                <a:gd name="T1" fmla="*/ 496 h 515"/>
                <a:gd name="T2" fmla="*/ 281 w 301"/>
                <a:gd name="T3" fmla="*/ 515 h 515"/>
                <a:gd name="T4" fmla="*/ 20 w 301"/>
                <a:gd name="T5" fmla="*/ 515 h 515"/>
                <a:gd name="T6" fmla="*/ 0 w 301"/>
                <a:gd name="T7" fmla="*/ 496 h 515"/>
                <a:gd name="T8" fmla="*/ 0 w 301"/>
                <a:gd name="T9" fmla="*/ 20 h 515"/>
                <a:gd name="T10" fmla="*/ 20 w 301"/>
                <a:gd name="T11" fmla="*/ 0 h 515"/>
                <a:gd name="T12" fmla="*/ 281 w 301"/>
                <a:gd name="T13" fmla="*/ 0 h 515"/>
                <a:gd name="T14" fmla="*/ 301 w 301"/>
                <a:gd name="T15" fmla="*/ 20 h 515"/>
                <a:gd name="T16" fmla="*/ 301 w 301"/>
                <a:gd name="T17"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515">
                  <a:moveTo>
                    <a:pt x="301" y="496"/>
                  </a:moveTo>
                  <a:cubicBezTo>
                    <a:pt x="301" y="506"/>
                    <a:pt x="292" y="515"/>
                    <a:pt x="281" y="515"/>
                  </a:cubicBezTo>
                  <a:cubicBezTo>
                    <a:pt x="20" y="515"/>
                    <a:pt x="20" y="515"/>
                    <a:pt x="20" y="515"/>
                  </a:cubicBezTo>
                  <a:cubicBezTo>
                    <a:pt x="9" y="515"/>
                    <a:pt x="0" y="506"/>
                    <a:pt x="0" y="496"/>
                  </a:cubicBezTo>
                  <a:cubicBezTo>
                    <a:pt x="0" y="20"/>
                    <a:pt x="0" y="20"/>
                    <a:pt x="0" y="20"/>
                  </a:cubicBezTo>
                  <a:cubicBezTo>
                    <a:pt x="0" y="9"/>
                    <a:pt x="9" y="0"/>
                    <a:pt x="20" y="0"/>
                  </a:cubicBezTo>
                  <a:cubicBezTo>
                    <a:pt x="281" y="0"/>
                    <a:pt x="281" y="0"/>
                    <a:pt x="281" y="0"/>
                  </a:cubicBezTo>
                  <a:cubicBezTo>
                    <a:pt x="292" y="0"/>
                    <a:pt x="301" y="9"/>
                    <a:pt x="301" y="20"/>
                  </a:cubicBezTo>
                  <a:lnTo>
                    <a:pt x="301" y="49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sp>
          <p:nvSpPr>
            <p:cNvPr id="268" name="Rectangle 41"/>
            <p:cNvSpPr>
              <a:spLocks noChangeArrowheads="1"/>
            </p:cNvSpPr>
            <p:nvPr/>
          </p:nvSpPr>
          <p:spPr bwMode="auto">
            <a:xfrm>
              <a:off x="10701034" y="4380523"/>
              <a:ext cx="499848" cy="835112"/>
            </a:xfrm>
            <a:prstGeom prst="rect">
              <a:avLst/>
            </a:prstGeom>
            <a:solidFill>
              <a:srgbClr val="FFFFFF"/>
            </a:solidFill>
            <a:ln>
              <a:noFill/>
            </a:ln>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sp>
          <p:nvSpPr>
            <p:cNvPr id="269" name="Oval 48"/>
            <p:cNvSpPr>
              <a:spLocks noChangeArrowheads="1"/>
            </p:cNvSpPr>
            <p:nvPr/>
          </p:nvSpPr>
          <p:spPr bwMode="auto">
            <a:xfrm>
              <a:off x="10920480" y="5263385"/>
              <a:ext cx="59941" cy="56893"/>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grpSp>
          <p:nvGrpSpPr>
            <p:cNvPr id="270" name="Group 36"/>
            <p:cNvGrpSpPr/>
            <p:nvPr/>
          </p:nvGrpSpPr>
          <p:grpSpPr>
            <a:xfrm>
              <a:off x="10793141" y="4495622"/>
              <a:ext cx="323327" cy="323327"/>
              <a:chOff x="10588373" y="2765981"/>
              <a:chExt cx="370932" cy="370932"/>
            </a:xfrm>
          </p:grpSpPr>
          <p:sp>
            <p:nvSpPr>
              <p:cNvPr id="295" name="Freeform 46"/>
              <p:cNvSpPr>
                <a:spLocks/>
              </p:cNvSpPr>
              <p:nvPr/>
            </p:nvSpPr>
            <p:spPr bwMode="auto">
              <a:xfrm>
                <a:off x="10588373" y="2796732"/>
                <a:ext cx="338260" cy="340181"/>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6" name="Freeform 48"/>
              <p:cNvSpPr>
                <a:spLocks/>
              </p:cNvSpPr>
              <p:nvPr/>
            </p:nvSpPr>
            <p:spPr bwMode="auto">
              <a:xfrm>
                <a:off x="10790175" y="2765981"/>
                <a:ext cx="169130" cy="17297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71" name="Group 37"/>
            <p:cNvGrpSpPr/>
            <p:nvPr/>
          </p:nvGrpSpPr>
          <p:grpSpPr>
            <a:xfrm>
              <a:off x="10793141" y="4880935"/>
              <a:ext cx="323975" cy="207168"/>
              <a:chOff x="10083334" y="5733541"/>
              <a:chExt cx="282525" cy="180662"/>
            </a:xfrm>
          </p:grpSpPr>
          <p:sp>
            <p:nvSpPr>
              <p:cNvPr id="290" name="Rectangle 35"/>
              <p:cNvSpPr>
                <a:spLocks noChangeArrowheads="1"/>
              </p:cNvSpPr>
              <p:nvPr/>
            </p:nvSpPr>
            <p:spPr bwMode="auto">
              <a:xfrm>
                <a:off x="10323576" y="5733541"/>
                <a:ext cx="42283" cy="18066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1" name="Rectangle 42"/>
              <p:cNvSpPr>
                <a:spLocks noChangeArrowheads="1"/>
              </p:cNvSpPr>
              <p:nvPr/>
            </p:nvSpPr>
            <p:spPr bwMode="auto">
              <a:xfrm>
                <a:off x="10263996" y="5868076"/>
                <a:ext cx="42283" cy="46127"/>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2" name="Rectangle 43"/>
              <p:cNvSpPr>
                <a:spLocks noChangeArrowheads="1"/>
              </p:cNvSpPr>
              <p:nvPr/>
            </p:nvSpPr>
            <p:spPr bwMode="auto">
              <a:xfrm>
                <a:off x="10204417" y="5789277"/>
                <a:ext cx="42283" cy="124925"/>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3" name="Rectangle 44"/>
              <p:cNvSpPr>
                <a:spLocks noChangeArrowheads="1"/>
              </p:cNvSpPr>
              <p:nvPr/>
            </p:nvSpPr>
            <p:spPr bwMode="auto">
              <a:xfrm>
                <a:off x="10142914" y="5756604"/>
                <a:ext cx="42283" cy="1575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4" name="Rectangle 45"/>
              <p:cNvSpPr>
                <a:spLocks noChangeArrowheads="1"/>
              </p:cNvSpPr>
              <p:nvPr/>
            </p:nvSpPr>
            <p:spPr bwMode="auto">
              <a:xfrm>
                <a:off x="10083334" y="5816184"/>
                <a:ext cx="42283" cy="98018"/>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sp>
          <p:nvSpPr>
            <p:cNvPr id="272" name="Rounded Rectangle 38"/>
            <p:cNvSpPr/>
            <p:nvPr/>
          </p:nvSpPr>
          <p:spPr bwMode="auto">
            <a:xfrm>
              <a:off x="9593834" y="3578458"/>
              <a:ext cx="994307" cy="1455563"/>
            </a:xfrm>
            <a:prstGeom prst="roundRect">
              <a:avLst>
                <a:gd name="adj" fmla="val 6754"/>
              </a:avLst>
            </a:prstGeom>
            <a:solidFill>
              <a:srgbClr val="442359"/>
            </a:solidFill>
            <a:ln w="10795" cap="flat" cmpd="sng" algn="ctr">
              <a:no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sp>
          <p:nvSpPr>
            <p:cNvPr id="273" name="Rectangle 28"/>
            <p:cNvSpPr>
              <a:spLocks noChangeArrowheads="1"/>
            </p:cNvSpPr>
            <p:nvPr/>
          </p:nvSpPr>
          <p:spPr bwMode="auto">
            <a:xfrm>
              <a:off x="9685172" y="3673103"/>
              <a:ext cx="808284" cy="12662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grpSp>
          <p:nvGrpSpPr>
            <p:cNvPr id="274" name="Group 40"/>
            <p:cNvGrpSpPr/>
            <p:nvPr/>
          </p:nvGrpSpPr>
          <p:grpSpPr>
            <a:xfrm>
              <a:off x="9773358" y="4602405"/>
              <a:ext cx="403787" cy="237362"/>
              <a:chOff x="10085257" y="5987235"/>
              <a:chExt cx="284445" cy="167208"/>
            </a:xfrm>
          </p:grpSpPr>
          <p:sp>
            <p:nvSpPr>
              <p:cNvPr id="284" name="Rectangle 36"/>
              <p:cNvSpPr>
                <a:spLocks noChangeArrowheads="1"/>
              </p:cNvSpPr>
              <p:nvPr/>
            </p:nvSpPr>
            <p:spPr bwMode="auto">
              <a:xfrm>
                <a:off x="10139070" y="5987235"/>
                <a:ext cx="21333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5" name="Rectangle 37"/>
              <p:cNvSpPr>
                <a:spLocks noChangeArrowheads="1"/>
              </p:cNvSpPr>
              <p:nvPr/>
            </p:nvSpPr>
            <p:spPr bwMode="auto">
              <a:xfrm>
                <a:off x="10085257" y="5987235"/>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6" name="Rectangle 38"/>
              <p:cNvSpPr>
                <a:spLocks noChangeArrowheads="1"/>
              </p:cNvSpPr>
              <p:nvPr/>
            </p:nvSpPr>
            <p:spPr bwMode="auto">
              <a:xfrm>
                <a:off x="10139070" y="6056425"/>
                <a:ext cx="230632"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7" name="Rectangle 39"/>
              <p:cNvSpPr>
                <a:spLocks noChangeArrowheads="1"/>
              </p:cNvSpPr>
              <p:nvPr/>
            </p:nvSpPr>
            <p:spPr bwMode="auto">
              <a:xfrm>
                <a:off x="10085257" y="6056425"/>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8" name="Rectangle 40"/>
              <p:cNvSpPr>
                <a:spLocks noChangeArrowheads="1"/>
              </p:cNvSpPr>
              <p:nvPr/>
            </p:nvSpPr>
            <p:spPr bwMode="auto">
              <a:xfrm>
                <a:off x="10139070" y="6121770"/>
                <a:ext cx="171052"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9" name="Rectangle 41"/>
              <p:cNvSpPr>
                <a:spLocks noChangeArrowheads="1"/>
              </p:cNvSpPr>
              <p:nvPr/>
            </p:nvSpPr>
            <p:spPr bwMode="auto">
              <a:xfrm>
                <a:off x="10085257" y="6121770"/>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75" name="Group 41"/>
            <p:cNvGrpSpPr/>
            <p:nvPr/>
          </p:nvGrpSpPr>
          <p:grpSpPr>
            <a:xfrm>
              <a:off x="9783875" y="3775414"/>
              <a:ext cx="447325" cy="286045"/>
              <a:chOff x="10083334" y="5733541"/>
              <a:chExt cx="282525" cy="180662"/>
            </a:xfrm>
          </p:grpSpPr>
          <p:sp>
            <p:nvSpPr>
              <p:cNvPr id="279" name="Rectangle 35"/>
              <p:cNvSpPr>
                <a:spLocks noChangeArrowheads="1"/>
              </p:cNvSpPr>
              <p:nvPr/>
            </p:nvSpPr>
            <p:spPr bwMode="auto">
              <a:xfrm>
                <a:off x="10323576" y="5733541"/>
                <a:ext cx="42283" cy="18066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0" name="Rectangle 42"/>
              <p:cNvSpPr>
                <a:spLocks noChangeArrowheads="1"/>
              </p:cNvSpPr>
              <p:nvPr/>
            </p:nvSpPr>
            <p:spPr bwMode="auto">
              <a:xfrm>
                <a:off x="10263996" y="5868076"/>
                <a:ext cx="42283" cy="46127"/>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1" name="Rectangle 43"/>
              <p:cNvSpPr>
                <a:spLocks noChangeArrowheads="1"/>
              </p:cNvSpPr>
              <p:nvPr/>
            </p:nvSpPr>
            <p:spPr bwMode="auto">
              <a:xfrm>
                <a:off x="10204417" y="5789277"/>
                <a:ext cx="42283" cy="124925"/>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2" name="Rectangle 44"/>
              <p:cNvSpPr>
                <a:spLocks noChangeArrowheads="1"/>
              </p:cNvSpPr>
              <p:nvPr/>
            </p:nvSpPr>
            <p:spPr bwMode="auto">
              <a:xfrm>
                <a:off x="10142914" y="5756604"/>
                <a:ext cx="42283" cy="1575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3" name="Rectangle 45"/>
              <p:cNvSpPr>
                <a:spLocks noChangeArrowheads="1"/>
              </p:cNvSpPr>
              <p:nvPr/>
            </p:nvSpPr>
            <p:spPr bwMode="auto">
              <a:xfrm>
                <a:off x="10083334" y="5816184"/>
                <a:ext cx="42283" cy="98018"/>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76" name="Group 42"/>
            <p:cNvGrpSpPr/>
            <p:nvPr/>
          </p:nvGrpSpPr>
          <p:grpSpPr>
            <a:xfrm>
              <a:off x="9815319" y="4156195"/>
              <a:ext cx="357382" cy="357382"/>
              <a:chOff x="10588373" y="2765981"/>
              <a:chExt cx="370932" cy="370932"/>
            </a:xfrm>
          </p:grpSpPr>
          <p:sp>
            <p:nvSpPr>
              <p:cNvPr id="277" name="Freeform 46"/>
              <p:cNvSpPr>
                <a:spLocks/>
              </p:cNvSpPr>
              <p:nvPr/>
            </p:nvSpPr>
            <p:spPr bwMode="auto">
              <a:xfrm>
                <a:off x="10588373" y="2796732"/>
                <a:ext cx="338260" cy="340181"/>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78" name="Freeform 48"/>
              <p:cNvSpPr>
                <a:spLocks/>
              </p:cNvSpPr>
              <p:nvPr/>
            </p:nvSpPr>
            <p:spPr bwMode="auto">
              <a:xfrm>
                <a:off x="10790175" y="2765981"/>
                <a:ext cx="169130" cy="17297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grpSp>
        <p:nvGrpSpPr>
          <p:cNvPr id="316" name="Group 37"/>
          <p:cNvGrpSpPr/>
          <p:nvPr/>
        </p:nvGrpSpPr>
        <p:grpSpPr>
          <a:xfrm>
            <a:off x="8992354" y="4961734"/>
            <a:ext cx="562844" cy="1610732"/>
            <a:chOff x="5893176" y="3792885"/>
            <a:chExt cx="585200" cy="1674708"/>
          </a:xfrm>
        </p:grpSpPr>
        <p:sp>
          <p:nvSpPr>
            <p:cNvPr id="317" name="Rectangle 630"/>
            <p:cNvSpPr>
              <a:spLocks noChangeArrowheads="1"/>
            </p:cNvSpPr>
            <p:nvPr/>
          </p:nvSpPr>
          <p:spPr bwMode="auto">
            <a:xfrm>
              <a:off x="6132059" y="4189759"/>
              <a:ext cx="101114" cy="29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18" name="Freeform 631"/>
            <p:cNvSpPr>
              <a:spLocks/>
            </p:cNvSpPr>
            <p:nvPr/>
          </p:nvSpPr>
          <p:spPr bwMode="auto">
            <a:xfrm>
              <a:off x="6048639" y="5401869"/>
              <a:ext cx="125129" cy="65724"/>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19" name="Freeform 632"/>
            <p:cNvSpPr>
              <a:spLocks/>
            </p:cNvSpPr>
            <p:nvPr/>
          </p:nvSpPr>
          <p:spPr bwMode="auto">
            <a:xfrm>
              <a:off x="6188936" y="5401869"/>
              <a:ext cx="125129" cy="65724"/>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0" name="Freeform 633"/>
            <p:cNvSpPr>
              <a:spLocks/>
            </p:cNvSpPr>
            <p:nvPr/>
          </p:nvSpPr>
          <p:spPr bwMode="auto">
            <a:xfrm>
              <a:off x="6092877" y="3929390"/>
              <a:ext cx="197173" cy="236355"/>
            </a:xfrm>
            <a:custGeom>
              <a:avLst/>
              <a:gdLst>
                <a:gd name="T0" fmla="*/ 59 w 66"/>
                <a:gd name="T1" fmla="*/ 45 h 79"/>
                <a:gd name="T2" fmla="*/ 23 w 66"/>
                <a:gd name="T3" fmla="*/ 74 h 79"/>
                <a:gd name="T4" fmla="*/ 6 w 66"/>
                <a:gd name="T5" fmla="*/ 30 h 79"/>
                <a:gd name="T6" fmla="*/ 46 w 66"/>
                <a:gd name="T7" fmla="*/ 5 h 79"/>
                <a:gd name="T8" fmla="*/ 59 w 66"/>
                <a:gd name="T9" fmla="*/ 45 h 79"/>
              </a:gdLst>
              <a:ahLst/>
              <a:cxnLst>
                <a:cxn ang="0">
                  <a:pos x="T0" y="T1"/>
                </a:cxn>
                <a:cxn ang="0">
                  <a:pos x="T2" y="T3"/>
                </a:cxn>
                <a:cxn ang="0">
                  <a:pos x="T4" y="T5"/>
                </a:cxn>
                <a:cxn ang="0">
                  <a:pos x="T6" y="T7"/>
                </a:cxn>
                <a:cxn ang="0">
                  <a:pos x="T8" y="T9"/>
                </a:cxn>
              </a:cxnLst>
              <a:rect l="0" t="0" r="r" b="b"/>
              <a:pathLst>
                <a:path w="66" h="79">
                  <a:moveTo>
                    <a:pt x="59" y="45"/>
                  </a:moveTo>
                  <a:cubicBezTo>
                    <a:pt x="53" y="64"/>
                    <a:pt x="39" y="79"/>
                    <a:pt x="23" y="74"/>
                  </a:cubicBezTo>
                  <a:cubicBezTo>
                    <a:pt x="8" y="69"/>
                    <a:pt x="0" y="49"/>
                    <a:pt x="6" y="30"/>
                  </a:cubicBezTo>
                  <a:cubicBezTo>
                    <a:pt x="13" y="11"/>
                    <a:pt x="30" y="0"/>
                    <a:pt x="46" y="5"/>
                  </a:cubicBezTo>
                  <a:cubicBezTo>
                    <a:pt x="62" y="10"/>
                    <a:pt x="66" y="26"/>
                    <a:pt x="59"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1" name="Freeform 634"/>
            <p:cNvSpPr>
              <a:spLocks/>
            </p:cNvSpPr>
            <p:nvPr/>
          </p:nvSpPr>
          <p:spPr bwMode="auto">
            <a:xfrm>
              <a:off x="6066334" y="3902847"/>
              <a:ext cx="194645" cy="221188"/>
            </a:xfrm>
            <a:custGeom>
              <a:avLst/>
              <a:gdLst>
                <a:gd name="T0" fmla="*/ 56 w 65"/>
                <a:gd name="T1" fmla="*/ 24 h 74"/>
                <a:gd name="T2" fmla="*/ 50 w 65"/>
                <a:gd name="T3" fmla="*/ 67 h 74"/>
                <a:gd name="T4" fmla="*/ 10 w 65"/>
                <a:gd name="T5" fmla="*/ 51 h 74"/>
                <a:gd name="T6" fmla="*/ 15 w 65"/>
                <a:gd name="T7" fmla="*/ 8 h 74"/>
                <a:gd name="T8" fmla="*/ 56 w 65"/>
                <a:gd name="T9" fmla="*/ 24 h 74"/>
              </a:gdLst>
              <a:ahLst/>
              <a:cxnLst>
                <a:cxn ang="0">
                  <a:pos x="T0" y="T1"/>
                </a:cxn>
                <a:cxn ang="0">
                  <a:pos x="T2" y="T3"/>
                </a:cxn>
                <a:cxn ang="0">
                  <a:pos x="T4" y="T5"/>
                </a:cxn>
                <a:cxn ang="0">
                  <a:pos x="T6" y="T7"/>
                </a:cxn>
                <a:cxn ang="0">
                  <a:pos x="T8" y="T9"/>
                </a:cxn>
              </a:cxnLst>
              <a:rect l="0" t="0" r="r" b="b"/>
              <a:pathLst>
                <a:path w="65" h="74">
                  <a:moveTo>
                    <a:pt x="56" y="24"/>
                  </a:moveTo>
                  <a:cubicBezTo>
                    <a:pt x="65" y="40"/>
                    <a:pt x="63" y="59"/>
                    <a:pt x="50" y="67"/>
                  </a:cubicBezTo>
                  <a:cubicBezTo>
                    <a:pt x="37" y="74"/>
                    <a:pt x="19" y="67"/>
                    <a:pt x="10" y="51"/>
                  </a:cubicBezTo>
                  <a:cubicBezTo>
                    <a:pt x="0" y="34"/>
                    <a:pt x="3" y="15"/>
                    <a:pt x="15" y="8"/>
                  </a:cubicBezTo>
                  <a:cubicBezTo>
                    <a:pt x="28" y="0"/>
                    <a:pt x="46" y="7"/>
                    <a:pt x="56"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2" name="Freeform 635"/>
            <p:cNvSpPr>
              <a:spLocks/>
            </p:cNvSpPr>
            <p:nvPr/>
          </p:nvSpPr>
          <p:spPr bwMode="auto">
            <a:xfrm>
              <a:off x="6132059" y="4108868"/>
              <a:ext cx="101114" cy="104906"/>
            </a:xfrm>
            <a:custGeom>
              <a:avLst/>
              <a:gdLst>
                <a:gd name="T0" fmla="*/ 80 w 80"/>
                <a:gd name="T1" fmla="*/ 64 h 83"/>
                <a:gd name="T2" fmla="*/ 40 w 80"/>
                <a:gd name="T3" fmla="*/ 83 h 83"/>
                <a:gd name="T4" fmla="*/ 0 w 80"/>
                <a:gd name="T5" fmla="*/ 64 h 83"/>
                <a:gd name="T6" fmla="*/ 0 w 80"/>
                <a:gd name="T7" fmla="*/ 0 h 83"/>
                <a:gd name="T8" fmla="*/ 80 w 80"/>
                <a:gd name="T9" fmla="*/ 0 h 83"/>
                <a:gd name="T10" fmla="*/ 80 w 80"/>
                <a:gd name="T11" fmla="*/ 64 h 83"/>
              </a:gdLst>
              <a:ahLst/>
              <a:cxnLst>
                <a:cxn ang="0">
                  <a:pos x="T0" y="T1"/>
                </a:cxn>
                <a:cxn ang="0">
                  <a:pos x="T2" y="T3"/>
                </a:cxn>
                <a:cxn ang="0">
                  <a:pos x="T4" y="T5"/>
                </a:cxn>
                <a:cxn ang="0">
                  <a:pos x="T6" y="T7"/>
                </a:cxn>
                <a:cxn ang="0">
                  <a:pos x="T8" y="T9"/>
                </a:cxn>
                <a:cxn ang="0">
                  <a:pos x="T10" y="T11"/>
                </a:cxn>
              </a:cxnLst>
              <a:rect l="0" t="0" r="r" b="b"/>
              <a:pathLst>
                <a:path w="80" h="83">
                  <a:moveTo>
                    <a:pt x="80" y="64"/>
                  </a:moveTo>
                  <a:lnTo>
                    <a:pt x="40" y="83"/>
                  </a:lnTo>
                  <a:lnTo>
                    <a:pt x="0" y="64"/>
                  </a:lnTo>
                  <a:lnTo>
                    <a:pt x="0" y="0"/>
                  </a:lnTo>
                  <a:lnTo>
                    <a:pt x="80" y="0"/>
                  </a:lnTo>
                  <a:lnTo>
                    <a:pt x="80" y="6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3" name="Freeform 636"/>
            <p:cNvSpPr>
              <a:spLocks/>
            </p:cNvSpPr>
            <p:nvPr/>
          </p:nvSpPr>
          <p:spPr bwMode="auto">
            <a:xfrm>
              <a:off x="6153546" y="4213774"/>
              <a:ext cx="56877" cy="399402"/>
            </a:xfrm>
            <a:custGeom>
              <a:avLst/>
              <a:gdLst>
                <a:gd name="T0" fmla="*/ 35 w 45"/>
                <a:gd name="T1" fmla="*/ 23 h 316"/>
                <a:gd name="T2" fmla="*/ 45 w 45"/>
                <a:gd name="T3" fmla="*/ 19 h 316"/>
                <a:gd name="T4" fmla="*/ 23 w 45"/>
                <a:gd name="T5" fmla="*/ 0 h 316"/>
                <a:gd name="T6" fmla="*/ 0 w 45"/>
                <a:gd name="T7" fmla="*/ 19 h 316"/>
                <a:gd name="T8" fmla="*/ 11 w 45"/>
                <a:gd name="T9" fmla="*/ 23 h 316"/>
                <a:gd name="T10" fmla="*/ 9 w 45"/>
                <a:gd name="T11" fmla="*/ 290 h 316"/>
                <a:gd name="T12" fmla="*/ 23 w 45"/>
                <a:gd name="T13" fmla="*/ 316 h 316"/>
                <a:gd name="T14" fmla="*/ 35 w 45"/>
                <a:gd name="T15" fmla="*/ 290 h 316"/>
                <a:gd name="T16" fmla="*/ 35 w 45"/>
                <a:gd name="T17" fmla="*/ 2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16">
                  <a:moveTo>
                    <a:pt x="35" y="23"/>
                  </a:moveTo>
                  <a:lnTo>
                    <a:pt x="45" y="19"/>
                  </a:lnTo>
                  <a:lnTo>
                    <a:pt x="23" y="0"/>
                  </a:lnTo>
                  <a:lnTo>
                    <a:pt x="0" y="19"/>
                  </a:lnTo>
                  <a:lnTo>
                    <a:pt x="11" y="23"/>
                  </a:lnTo>
                  <a:lnTo>
                    <a:pt x="9" y="290"/>
                  </a:lnTo>
                  <a:lnTo>
                    <a:pt x="23" y="316"/>
                  </a:lnTo>
                  <a:lnTo>
                    <a:pt x="35" y="290"/>
                  </a:lnTo>
                  <a:lnTo>
                    <a:pt x="35" y="2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4" name="Freeform 637"/>
            <p:cNvSpPr>
              <a:spLocks/>
            </p:cNvSpPr>
            <p:nvPr/>
          </p:nvSpPr>
          <p:spPr bwMode="auto">
            <a:xfrm>
              <a:off x="5893176" y="4218830"/>
              <a:ext cx="214868" cy="558658"/>
            </a:xfrm>
            <a:custGeom>
              <a:avLst/>
              <a:gdLst>
                <a:gd name="T0" fmla="*/ 72 w 72"/>
                <a:gd name="T1" fmla="*/ 8 h 187"/>
                <a:gd name="T2" fmla="*/ 43 w 72"/>
                <a:gd name="T3" fmla="*/ 0 h 187"/>
                <a:gd name="T4" fmla="*/ 0 w 72"/>
                <a:gd name="T5" fmla="*/ 187 h 187"/>
                <a:gd name="T6" fmla="*/ 29 w 72"/>
                <a:gd name="T7" fmla="*/ 187 h 187"/>
                <a:gd name="T8" fmla="*/ 72 w 72"/>
                <a:gd name="T9" fmla="*/ 8 h 187"/>
              </a:gdLst>
              <a:ahLst/>
              <a:cxnLst>
                <a:cxn ang="0">
                  <a:pos x="T0" y="T1"/>
                </a:cxn>
                <a:cxn ang="0">
                  <a:pos x="T2" y="T3"/>
                </a:cxn>
                <a:cxn ang="0">
                  <a:pos x="T4" y="T5"/>
                </a:cxn>
                <a:cxn ang="0">
                  <a:pos x="T6" y="T7"/>
                </a:cxn>
                <a:cxn ang="0">
                  <a:pos x="T8" y="T9"/>
                </a:cxn>
              </a:cxnLst>
              <a:rect l="0" t="0" r="r" b="b"/>
              <a:pathLst>
                <a:path w="72" h="187">
                  <a:moveTo>
                    <a:pt x="72" y="8"/>
                  </a:moveTo>
                  <a:cubicBezTo>
                    <a:pt x="62" y="5"/>
                    <a:pt x="53" y="3"/>
                    <a:pt x="43" y="0"/>
                  </a:cubicBezTo>
                  <a:cubicBezTo>
                    <a:pt x="15" y="60"/>
                    <a:pt x="6" y="121"/>
                    <a:pt x="0" y="187"/>
                  </a:cubicBezTo>
                  <a:cubicBezTo>
                    <a:pt x="29" y="187"/>
                    <a:pt x="29" y="187"/>
                    <a:pt x="29" y="187"/>
                  </a:cubicBezTo>
                  <a:cubicBezTo>
                    <a:pt x="36" y="123"/>
                    <a:pt x="45" y="66"/>
                    <a:pt x="72"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5" name="Freeform 638"/>
            <p:cNvSpPr>
              <a:spLocks/>
            </p:cNvSpPr>
            <p:nvPr/>
          </p:nvSpPr>
          <p:spPr bwMode="auto">
            <a:xfrm>
              <a:off x="6260980" y="4218830"/>
              <a:ext cx="214868" cy="558658"/>
            </a:xfrm>
            <a:custGeom>
              <a:avLst/>
              <a:gdLst>
                <a:gd name="T0" fmla="*/ 0 w 72"/>
                <a:gd name="T1" fmla="*/ 8 h 187"/>
                <a:gd name="T2" fmla="*/ 28 w 72"/>
                <a:gd name="T3" fmla="*/ 0 h 187"/>
                <a:gd name="T4" fmla="*/ 72 w 72"/>
                <a:gd name="T5" fmla="*/ 187 h 187"/>
                <a:gd name="T6" fmla="*/ 43 w 72"/>
                <a:gd name="T7" fmla="*/ 187 h 187"/>
                <a:gd name="T8" fmla="*/ 0 w 72"/>
                <a:gd name="T9" fmla="*/ 8 h 187"/>
              </a:gdLst>
              <a:ahLst/>
              <a:cxnLst>
                <a:cxn ang="0">
                  <a:pos x="T0" y="T1"/>
                </a:cxn>
                <a:cxn ang="0">
                  <a:pos x="T2" y="T3"/>
                </a:cxn>
                <a:cxn ang="0">
                  <a:pos x="T4" y="T5"/>
                </a:cxn>
                <a:cxn ang="0">
                  <a:pos x="T6" y="T7"/>
                </a:cxn>
                <a:cxn ang="0">
                  <a:pos x="T8" y="T9"/>
                </a:cxn>
              </a:cxnLst>
              <a:rect l="0" t="0" r="r" b="b"/>
              <a:pathLst>
                <a:path w="72" h="187">
                  <a:moveTo>
                    <a:pt x="0" y="8"/>
                  </a:moveTo>
                  <a:cubicBezTo>
                    <a:pt x="9" y="5"/>
                    <a:pt x="19" y="3"/>
                    <a:pt x="28" y="0"/>
                  </a:cubicBezTo>
                  <a:cubicBezTo>
                    <a:pt x="56" y="60"/>
                    <a:pt x="66" y="121"/>
                    <a:pt x="72" y="187"/>
                  </a:cubicBezTo>
                  <a:cubicBezTo>
                    <a:pt x="43" y="187"/>
                    <a:pt x="43" y="187"/>
                    <a:pt x="43" y="187"/>
                  </a:cubicBezTo>
                  <a:cubicBezTo>
                    <a:pt x="36" y="123"/>
                    <a:pt x="27" y="66"/>
                    <a:pt x="0"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6" name="Freeform 639"/>
            <p:cNvSpPr>
              <a:spLocks/>
            </p:cNvSpPr>
            <p:nvPr/>
          </p:nvSpPr>
          <p:spPr bwMode="auto">
            <a:xfrm>
              <a:off x="6048639" y="4828045"/>
              <a:ext cx="131449" cy="585200"/>
            </a:xfrm>
            <a:custGeom>
              <a:avLst/>
              <a:gdLst>
                <a:gd name="T0" fmla="*/ 85 w 104"/>
                <a:gd name="T1" fmla="*/ 463 h 463"/>
                <a:gd name="T2" fmla="*/ 14 w 104"/>
                <a:gd name="T3" fmla="*/ 463 h 463"/>
                <a:gd name="T4" fmla="*/ 0 w 104"/>
                <a:gd name="T5" fmla="*/ 0 h 463"/>
                <a:gd name="T6" fmla="*/ 104 w 104"/>
                <a:gd name="T7" fmla="*/ 0 h 463"/>
                <a:gd name="T8" fmla="*/ 85 w 104"/>
                <a:gd name="T9" fmla="*/ 463 h 463"/>
              </a:gdLst>
              <a:ahLst/>
              <a:cxnLst>
                <a:cxn ang="0">
                  <a:pos x="T0" y="T1"/>
                </a:cxn>
                <a:cxn ang="0">
                  <a:pos x="T2" y="T3"/>
                </a:cxn>
                <a:cxn ang="0">
                  <a:pos x="T4" y="T5"/>
                </a:cxn>
                <a:cxn ang="0">
                  <a:pos x="T6" y="T7"/>
                </a:cxn>
                <a:cxn ang="0">
                  <a:pos x="T8" y="T9"/>
                </a:cxn>
              </a:cxnLst>
              <a:rect l="0" t="0" r="r" b="b"/>
              <a:pathLst>
                <a:path w="104" h="463">
                  <a:moveTo>
                    <a:pt x="85" y="463"/>
                  </a:moveTo>
                  <a:lnTo>
                    <a:pt x="14" y="463"/>
                  </a:lnTo>
                  <a:lnTo>
                    <a:pt x="0" y="0"/>
                  </a:lnTo>
                  <a:lnTo>
                    <a:pt x="104" y="0"/>
                  </a:lnTo>
                  <a:lnTo>
                    <a:pt x="85"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7" name="Freeform 640"/>
            <p:cNvSpPr>
              <a:spLocks/>
            </p:cNvSpPr>
            <p:nvPr/>
          </p:nvSpPr>
          <p:spPr bwMode="auto">
            <a:xfrm>
              <a:off x="6182616" y="4828045"/>
              <a:ext cx="131449" cy="585200"/>
            </a:xfrm>
            <a:custGeom>
              <a:avLst/>
              <a:gdLst>
                <a:gd name="T0" fmla="*/ 90 w 104"/>
                <a:gd name="T1" fmla="*/ 463 h 463"/>
                <a:gd name="T2" fmla="*/ 19 w 104"/>
                <a:gd name="T3" fmla="*/ 463 h 463"/>
                <a:gd name="T4" fmla="*/ 0 w 104"/>
                <a:gd name="T5" fmla="*/ 0 h 463"/>
                <a:gd name="T6" fmla="*/ 104 w 104"/>
                <a:gd name="T7" fmla="*/ 0 h 463"/>
                <a:gd name="T8" fmla="*/ 90 w 104"/>
                <a:gd name="T9" fmla="*/ 463 h 463"/>
              </a:gdLst>
              <a:ahLst/>
              <a:cxnLst>
                <a:cxn ang="0">
                  <a:pos x="T0" y="T1"/>
                </a:cxn>
                <a:cxn ang="0">
                  <a:pos x="T2" y="T3"/>
                </a:cxn>
                <a:cxn ang="0">
                  <a:pos x="T4" y="T5"/>
                </a:cxn>
                <a:cxn ang="0">
                  <a:pos x="T6" y="T7"/>
                </a:cxn>
                <a:cxn ang="0">
                  <a:pos x="T8" y="T9"/>
                </a:cxn>
              </a:cxnLst>
              <a:rect l="0" t="0" r="r" b="b"/>
              <a:pathLst>
                <a:path w="104" h="463">
                  <a:moveTo>
                    <a:pt x="90" y="463"/>
                  </a:moveTo>
                  <a:lnTo>
                    <a:pt x="19" y="463"/>
                  </a:lnTo>
                  <a:lnTo>
                    <a:pt x="0" y="0"/>
                  </a:lnTo>
                  <a:lnTo>
                    <a:pt x="104" y="0"/>
                  </a:lnTo>
                  <a:lnTo>
                    <a:pt x="90"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8" name="Freeform 641"/>
            <p:cNvSpPr>
              <a:spLocks/>
            </p:cNvSpPr>
            <p:nvPr/>
          </p:nvSpPr>
          <p:spPr bwMode="auto">
            <a:xfrm>
              <a:off x="5905815" y="4777487"/>
              <a:ext cx="61933" cy="72044"/>
            </a:xfrm>
            <a:custGeom>
              <a:avLst/>
              <a:gdLst>
                <a:gd name="T0" fmla="*/ 0 w 21"/>
                <a:gd name="T1" fmla="*/ 0 h 24"/>
                <a:gd name="T2" fmla="*/ 0 w 21"/>
                <a:gd name="T3" fmla="*/ 13 h 24"/>
                <a:gd name="T4" fmla="*/ 10 w 21"/>
                <a:gd name="T5" fmla="*/ 24 h 24"/>
                <a:gd name="T6" fmla="*/ 21 w 21"/>
                <a:gd name="T7" fmla="*/ 13 h 24"/>
                <a:gd name="T8" fmla="*/ 21 w 21"/>
                <a:gd name="T9" fmla="*/ 0 h 24"/>
                <a:gd name="T10" fmla="*/ 0 w 21"/>
                <a:gd name="T11" fmla="*/ 0 h 24"/>
              </a:gdLst>
              <a:ahLst/>
              <a:cxnLst>
                <a:cxn ang="0">
                  <a:pos x="T0" y="T1"/>
                </a:cxn>
                <a:cxn ang="0">
                  <a:pos x="T2" y="T3"/>
                </a:cxn>
                <a:cxn ang="0">
                  <a:pos x="T4" y="T5"/>
                </a:cxn>
                <a:cxn ang="0">
                  <a:pos x="T6" y="T7"/>
                </a:cxn>
                <a:cxn ang="0">
                  <a:pos x="T8" y="T9"/>
                </a:cxn>
                <a:cxn ang="0">
                  <a:pos x="T10" y="T11"/>
                </a:cxn>
              </a:cxnLst>
              <a:rect l="0" t="0" r="r" b="b"/>
              <a:pathLst>
                <a:path w="21" h="24">
                  <a:moveTo>
                    <a:pt x="0" y="0"/>
                  </a:moveTo>
                  <a:cubicBezTo>
                    <a:pt x="0" y="13"/>
                    <a:pt x="0" y="13"/>
                    <a:pt x="0" y="13"/>
                  </a:cubicBezTo>
                  <a:cubicBezTo>
                    <a:pt x="0" y="19"/>
                    <a:pt x="4" y="24"/>
                    <a:pt x="10" y="24"/>
                  </a:cubicBezTo>
                  <a:cubicBezTo>
                    <a:pt x="16" y="24"/>
                    <a:pt x="21" y="19"/>
                    <a:pt x="21" y="13"/>
                  </a:cubicBezTo>
                  <a:cubicBezTo>
                    <a:pt x="21" y="0"/>
                    <a:pt x="21" y="0"/>
                    <a:pt x="21"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9" name="Freeform 642"/>
            <p:cNvSpPr>
              <a:spLocks/>
            </p:cNvSpPr>
            <p:nvPr/>
          </p:nvSpPr>
          <p:spPr bwMode="auto">
            <a:xfrm>
              <a:off x="6397484" y="4777487"/>
              <a:ext cx="65724" cy="72044"/>
            </a:xfrm>
            <a:custGeom>
              <a:avLst/>
              <a:gdLst>
                <a:gd name="T0" fmla="*/ 0 w 22"/>
                <a:gd name="T1" fmla="*/ 0 h 24"/>
                <a:gd name="T2" fmla="*/ 0 w 22"/>
                <a:gd name="T3" fmla="*/ 13 h 24"/>
                <a:gd name="T4" fmla="*/ 11 w 22"/>
                <a:gd name="T5" fmla="*/ 24 h 24"/>
                <a:gd name="T6" fmla="*/ 22 w 22"/>
                <a:gd name="T7" fmla="*/ 13 h 24"/>
                <a:gd name="T8" fmla="*/ 22 w 22"/>
                <a:gd name="T9" fmla="*/ 0 h 24"/>
                <a:gd name="T10" fmla="*/ 0 w 22"/>
                <a:gd name="T11" fmla="*/ 0 h 24"/>
              </a:gdLst>
              <a:ahLst/>
              <a:cxnLst>
                <a:cxn ang="0">
                  <a:pos x="T0" y="T1"/>
                </a:cxn>
                <a:cxn ang="0">
                  <a:pos x="T2" y="T3"/>
                </a:cxn>
                <a:cxn ang="0">
                  <a:pos x="T4" y="T5"/>
                </a:cxn>
                <a:cxn ang="0">
                  <a:pos x="T6" y="T7"/>
                </a:cxn>
                <a:cxn ang="0">
                  <a:pos x="T8" y="T9"/>
                </a:cxn>
                <a:cxn ang="0">
                  <a:pos x="T10" y="T11"/>
                </a:cxn>
              </a:cxnLst>
              <a:rect l="0" t="0" r="r" b="b"/>
              <a:pathLst>
                <a:path w="22" h="24">
                  <a:moveTo>
                    <a:pt x="0" y="0"/>
                  </a:moveTo>
                  <a:cubicBezTo>
                    <a:pt x="0" y="13"/>
                    <a:pt x="0" y="13"/>
                    <a:pt x="0" y="13"/>
                  </a:cubicBezTo>
                  <a:cubicBezTo>
                    <a:pt x="0" y="19"/>
                    <a:pt x="5" y="24"/>
                    <a:pt x="11" y="24"/>
                  </a:cubicBezTo>
                  <a:cubicBezTo>
                    <a:pt x="17" y="24"/>
                    <a:pt x="22" y="19"/>
                    <a:pt x="22" y="13"/>
                  </a:cubicBezTo>
                  <a:cubicBezTo>
                    <a:pt x="22" y="0"/>
                    <a:pt x="22" y="0"/>
                    <a:pt x="22"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0" name="Freeform 643"/>
            <p:cNvSpPr>
              <a:spLocks/>
            </p:cNvSpPr>
            <p:nvPr/>
          </p:nvSpPr>
          <p:spPr bwMode="auto">
            <a:xfrm>
              <a:off x="6022097" y="4189759"/>
              <a:ext cx="322302" cy="638285"/>
            </a:xfrm>
            <a:custGeom>
              <a:avLst/>
              <a:gdLst>
                <a:gd name="T0" fmla="*/ 167 w 255"/>
                <a:gd name="T1" fmla="*/ 0 h 505"/>
                <a:gd name="T2" fmla="*/ 127 w 255"/>
                <a:gd name="T3" fmla="*/ 314 h 505"/>
                <a:gd name="T4" fmla="*/ 87 w 255"/>
                <a:gd name="T5" fmla="*/ 0 h 505"/>
                <a:gd name="T6" fmla="*/ 0 w 255"/>
                <a:gd name="T7" fmla="*/ 23 h 505"/>
                <a:gd name="T8" fmla="*/ 4 w 255"/>
                <a:gd name="T9" fmla="*/ 505 h 505"/>
                <a:gd name="T10" fmla="*/ 250 w 255"/>
                <a:gd name="T11" fmla="*/ 505 h 505"/>
                <a:gd name="T12" fmla="*/ 255 w 255"/>
                <a:gd name="T13" fmla="*/ 23 h 505"/>
                <a:gd name="T14" fmla="*/ 167 w 255"/>
                <a:gd name="T15" fmla="*/ 0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505">
                  <a:moveTo>
                    <a:pt x="167" y="0"/>
                  </a:moveTo>
                  <a:lnTo>
                    <a:pt x="127" y="314"/>
                  </a:lnTo>
                  <a:lnTo>
                    <a:pt x="87" y="0"/>
                  </a:lnTo>
                  <a:lnTo>
                    <a:pt x="0" y="23"/>
                  </a:lnTo>
                  <a:lnTo>
                    <a:pt x="4" y="505"/>
                  </a:lnTo>
                  <a:lnTo>
                    <a:pt x="250" y="505"/>
                  </a:lnTo>
                  <a:lnTo>
                    <a:pt x="255" y="23"/>
                  </a:lnTo>
                  <a:lnTo>
                    <a:pt x="167"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1" name="Freeform 644"/>
            <p:cNvSpPr>
              <a:spLocks/>
            </p:cNvSpPr>
            <p:nvPr/>
          </p:nvSpPr>
          <p:spPr bwMode="auto">
            <a:xfrm>
              <a:off x="6263508" y="40077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2" name="Freeform 645"/>
            <p:cNvSpPr>
              <a:spLocks/>
            </p:cNvSpPr>
            <p:nvPr/>
          </p:nvSpPr>
          <p:spPr bwMode="auto">
            <a:xfrm>
              <a:off x="6263508" y="40039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3" name="Freeform 646"/>
            <p:cNvSpPr>
              <a:spLocks/>
            </p:cNvSpPr>
            <p:nvPr/>
          </p:nvSpPr>
          <p:spPr bwMode="auto">
            <a:xfrm>
              <a:off x="6260980" y="39951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4" name="Freeform 647"/>
            <p:cNvSpPr>
              <a:spLocks/>
            </p:cNvSpPr>
            <p:nvPr/>
          </p:nvSpPr>
          <p:spPr bwMode="auto">
            <a:xfrm>
              <a:off x="6260980" y="399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5" name="Freeform 648"/>
            <p:cNvSpPr>
              <a:spLocks/>
            </p:cNvSpPr>
            <p:nvPr/>
          </p:nvSpPr>
          <p:spPr bwMode="auto">
            <a:xfrm>
              <a:off x="6102988" y="399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6" name="Freeform 649"/>
            <p:cNvSpPr>
              <a:spLocks/>
            </p:cNvSpPr>
            <p:nvPr/>
          </p:nvSpPr>
          <p:spPr bwMode="auto">
            <a:xfrm>
              <a:off x="6266035" y="4010281"/>
              <a:ext cx="0" cy="252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7" name="Freeform 650"/>
            <p:cNvSpPr>
              <a:spLocks/>
            </p:cNvSpPr>
            <p:nvPr/>
          </p:nvSpPr>
          <p:spPr bwMode="auto">
            <a:xfrm>
              <a:off x="6266035" y="4012809"/>
              <a:ext cx="0" cy="379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8" name="Freeform 651"/>
            <p:cNvSpPr>
              <a:spLocks/>
            </p:cNvSpPr>
            <p:nvPr/>
          </p:nvSpPr>
          <p:spPr bwMode="auto">
            <a:xfrm>
              <a:off x="6257188" y="39925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9" name="Freeform 652"/>
            <p:cNvSpPr>
              <a:spLocks/>
            </p:cNvSpPr>
            <p:nvPr/>
          </p:nvSpPr>
          <p:spPr bwMode="auto">
            <a:xfrm>
              <a:off x="6096669" y="40128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0" name="Freeform 653"/>
            <p:cNvSpPr>
              <a:spLocks/>
            </p:cNvSpPr>
            <p:nvPr/>
          </p:nvSpPr>
          <p:spPr bwMode="auto">
            <a:xfrm>
              <a:off x="6099197" y="40039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1" name="Freeform 654"/>
            <p:cNvSpPr>
              <a:spLocks/>
            </p:cNvSpPr>
            <p:nvPr/>
          </p:nvSpPr>
          <p:spPr bwMode="auto">
            <a:xfrm>
              <a:off x="6099197" y="40014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2" name="Freeform 655"/>
            <p:cNvSpPr>
              <a:spLocks/>
            </p:cNvSpPr>
            <p:nvPr/>
          </p:nvSpPr>
          <p:spPr bwMode="auto">
            <a:xfrm>
              <a:off x="6096669" y="40077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3" name="Freeform 656"/>
            <p:cNvSpPr>
              <a:spLocks/>
            </p:cNvSpPr>
            <p:nvPr/>
          </p:nvSpPr>
          <p:spPr bwMode="auto">
            <a:xfrm>
              <a:off x="6081501" y="3986267"/>
              <a:ext cx="199701" cy="179478"/>
            </a:xfrm>
            <a:custGeom>
              <a:avLst/>
              <a:gdLst>
                <a:gd name="T0" fmla="*/ 64 w 67"/>
                <a:gd name="T1" fmla="*/ 15 h 60"/>
                <a:gd name="T2" fmla="*/ 62 w 67"/>
                <a:gd name="T3" fmla="*/ 14 h 60"/>
                <a:gd name="T4" fmla="*/ 62 w 67"/>
                <a:gd name="T5" fmla="*/ 10 h 60"/>
                <a:gd name="T6" fmla="*/ 62 w 67"/>
                <a:gd name="T7" fmla="*/ 9 h 60"/>
                <a:gd name="T8" fmla="*/ 62 w 67"/>
                <a:gd name="T9" fmla="*/ 9 h 60"/>
                <a:gd name="T10" fmla="*/ 62 w 67"/>
                <a:gd name="T11" fmla="*/ 8 h 60"/>
                <a:gd name="T12" fmla="*/ 61 w 67"/>
                <a:gd name="T13" fmla="*/ 7 h 60"/>
                <a:gd name="T14" fmla="*/ 61 w 67"/>
                <a:gd name="T15" fmla="*/ 7 h 60"/>
                <a:gd name="T16" fmla="*/ 61 w 67"/>
                <a:gd name="T17" fmla="*/ 6 h 60"/>
                <a:gd name="T18" fmla="*/ 61 w 67"/>
                <a:gd name="T19" fmla="*/ 6 h 60"/>
                <a:gd name="T20" fmla="*/ 60 w 67"/>
                <a:gd name="T21" fmla="*/ 4 h 60"/>
                <a:gd name="T22" fmla="*/ 60 w 67"/>
                <a:gd name="T23" fmla="*/ 4 h 60"/>
                <a:gd name="T24" fmla="*/ 60 w 67"/>
                <a:gd name="T25" fmla="*/ 3 h 60"/>
                <a:gd name="T26" fmla="*/ 60 w 67"/>
                <a:gd name="T27" fmla="*/ 3 h 60"/>
                <a:gd name="T28" fmla="*/ 59 w 67"/>
                <a:gd name="T29" fmla="*/ 2 h 60"/>
                <a:gd name="T30" fmla="*/ 59 w 67"/>
                <a:gd name="T31" fmla="*/ 2 h 60"/>
                <a:gd name="T32" fmla="*/ 54 w 67"/>
                <a:gd name="T33" fmla="*/ 3 h 60"/>
                <a:gd name="T34" fmla="*/ 45 w 67"/>
                <a:gd name="T35" fmla="*/ 1 h 60"/>
                <a:gd name="T36" fmla="*/ 27 w 67"/>
                <a:gd name="T37" fmla="*/ 3 h 60"/>
                <a:gd name="T38" fmla="*/ 9 w 67"/>
                <a:gd name="T39" fmla="*/ 0 h 60"/>
                <a:gd name="T40" fmla="*/ 7 w 67"/>
                <a:gd name="T41" fmla="*/ 4 h 60"/>
                <a:gd name="T42" fmla="*/ 7 w 67"/>
                <a:gd name="T43" fmla="*/ 4 h 60"/>
                <a:gd name="T44" fmla="*/ 6 w 67"/>
                <a:gd name="T45" fmla="*/ 5 h 60"/>
                <a:gd name="T46" fmla="*/ 6 w 67"/>
                <a:gd name="T47" fmla="*/ 5 h 60"/>
                <a:gd name="T48" fmla="*/ 6 w 67"/>
                <a:gd name="T49" fmla="*/ 6 h 60"/>
                <a:gd name="T50" fmla="*/ 6 w 67"/>
                <a:gd name="T51" fmla="*/ 6 h 60"/>
                <a:gd name="T52" fmla="*/ 5 w 67"/>
                <a:gd name="T53" fmla="*/ 7 h 60"/>
                <a:gd name="T54" fmla="*/ 5 w 67"/>
                <a:gd name="T55" fmla="*/ 7 h 60"/>
                <a:gd name="T56" fmla="*/ 5 w 67"/>
                <a:gd name="T57" fmla="*/ 9 h 60"/>
                <a:gd name="T58" fmla="*/ 5 w 67"/>
                <a:gd name="T59" fmla="*/ 9 h 60"/>
                <a:gd name="T60" fmla="*/ 5 w 67"/>
                <a:gd name="T61" fmla="*/ 10 h 60"/>
                <a:gd name="T62" fmla="*/ 5 w 67"/>
                <a:gd name="T63" fmla="*/ 14 h 60"/>
                <a:gd name="T64" fmla="*/ 4 w 67"/>
                <a:gd name="T65" fmla="*/ 14 h 60"/>
                <a:gd name="T66" fmla="*/ 0 w 67"/>
                <a:gd name="T67" fmla="*/ 19 h 60"/>
                <a:gd name="T68" fmla="*/ 0 w 67"/>
                <a:gd name="T69" fmla="*/ 30 h 60"/>
                <a:gd name="T70" fmla="*/ 5 w 67"/>
                <a:gd name="T71" fmla="*/ 35 h 60"/>
                <a:gd name="T72" fmla="*/ 21 w 67"/>
                <a:gd name="T73" fmla="*/ 60 h 60"/>
                <a:gd name="T74" fmla="*/ 46 w 67"/>
                <a:gd name="T75" fmla="*/ 60 h 60"/>
                <a:gd name="T76" fmla="*/ 62 w 67"/>
                <a:gd name="T77" fmla="*/ 35 h 60"/>
                <a:gd name="T78" fmla="*/ 67 w 67"/>
                <a:gd name="T79" fmla="*/ 30 h 60"/>
                <a:gd name="T80" fmla="*/ 67 w 67"/>
                <a:gd name="T81" fmla="*/ 19 h 60"/>
                <a:gd name="T82" fmla="*/ 64 w 67"/>
                <a:gd name="T83"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0">
                  <a:moveTo>
                    <a:pt x="64" y="15"/>
                  </a:moveTo>
                  <a:cubicBezTo>
                    <a:pt x="63" y="15"/>
                    <a:pt x="62" y="14"/>
                    <a:pt x="62" y="14"/>
                  </a:cubicBezTo>
                  <a:cubicBezTo>
                    <a:pt x="62" y="10"/>
                    <a:pt x="62" y="10"/>
                    <a:pt x="62" y="10"/>
                  </a:cubicBezTo>
                  <a:cubicBezTo>
                    <a:pt x="62" y="10"/>
                    <a:pt x="62" y="9"/>
                    <a:pt x="62" y="9"/>
                  </a:cubicBezTo>
                  <a:cubicBezTo>
                    <a:pt x="62" y="9"/>
                    <a:pt x="62" y="9"/>
                    <a:pt x="62" y="9"/>
                  </a:cubicBezTo>
                  <a:cubicBezTo>
                    <a:pt x="62" y="8"/>
                    <a:pt x="62" y="8"/>
                    <a:pt x="62" y="8"/>
                  </a:cubicBezTo>
                  <a:cubicBezTo>
                    <a:pt x="62" y="8"/>
                    <a:pt x="62" y="7"/>
                    <a:pt x="61" y="7"/>
                  </a:cubicBezTo>
                  <a:cubicBezTo>
                    <a:pt x="61" y="7"/>
                    <a:pt x="61" y="7"/>
                    <a:pt x="61" y="7"/>
                  </a:cubicBezTo>
                  <a:cubicBezTo>
                    <a:pt x="61" y="6"/>
                    <a:pt x="61" y="6"/>
                    <a:pt x="61" y="6"/>
                  </a:cubicBezTo>
                  <a:cubicBezTo>
                    <a:pt x="61" y="6"/>
                    <a:pt x="61" y="6"/>
                    <a:pt x="61" y="6"/>
                  </a:cubicBezTo>
                  <a:cubicBezTo>
                    <a:pt x="61" y="5"/>
                    <a:pt x="61" y="5"/>
                    <a:pt x="60" y="4"/>
                  </a:cubicBezTo>
                  <a:cubicBezTo>
                    <a:pt x="60" y="4"/>
                    <a:pt x="60" y="4"/>
                    <a:pt x="60" y="4"/>
                  </a:cubicBezTo>
                  <a:cubicBezTo>
                    <a:pt x="60" y="4"/>
                    <a:pt x="60" y="4"/>
                    <a:pt x="60" y="3"/>
                  </a:cubicBezTo>
                  <a:cubicBezTo>
                    <a:pt x="60" y="3"/>
                    <a:pt x="60" y="3"/>
                    <a:pt x="60" y="3"/>
                  </a:cubicBezTo>
                  <a:cubicBezTo>
                    <a:pt x="60" y="3"/>
                    <a:pt x="59" y="3"/>
                    <a:pt x="59" y="2"/>
                  </a:cubicBezTo>
                  <a:cubicBezTo>
                    <a:pt x="59" y="2"/>
                    <a:pt x="59" y="2"/>
                    <a:pt x="59" y="2"/>
                  </a:cubicBezTo>
                  <a:cubicBezTo>
                    <a:pt x="58" y="3"/>
                    <a:pt x="56" y="3"/>
                    <a:pt x="54" y="3"/>
                  </a:cubicBezTo>
                  <a:cubicBezTo>
                    <a:pt x="50" y="3"/>
                    <a:pt x="47" y="2"/>
                    <a:pt x="45" y="1"/>
                  </a:cubicBezTo>
                  <a:cubicBezTo>
                    <a:pt x="40" y="2"/>
                    <a:pt x="34" y="3"/>
                    <a:pt x="27" y="3"/>
                  </a:cubicBezTo>
                  <a:cubicBezTo>
                    <a:pt x="20" y="3"/>
                    <a:pt x="14" y="2"/>
                    <a:pt x="9" y="0"/>
                  </a:cubicBezTo>
                  <a:cubicBezTo>
                    <a:pt x="8" y="1"/>
                    <a:pt x="7" y="2"/>
                    <a:pt x="7" y="4"/>
                  </a:cubicBezTo>
                  <a:cubicBezTo>
                    <a:pt x="7" y="4"/>
                    <a:pt x="7" y="4"/>
                    <a:pt x="7" y="4"/>
                  </a:cubicBezTo>
                  <a:cubicBezTo>
                    <a:pt x="6" y="4"/>
                    <a:pt x="6" y="4"/>
                    <a:pt x="6" y="5"/>
                  </a:cubicBezTo>
                  <a:cubicBezTo>
                    <a:pt x="6" y="5"/>
                    <a:pt x="6" y="5"/>
                    <a:pt x="6" y="5"/>
                  </a:cubicBezTo>
                  <a:cubicBezTo>
                    <a:pt x="6" y="5"/>
                    <a:pt x="6" y="6"/>
                    <a:pt x="6" y="6"/>
                  </a:cubicBezTo>
                  <a:cubicBezTo>
                    <a:pt x="6" y="6"/>
                    <a:pt x="6" y="6"/>
                    <a:pt x="6" y="6"/>
                  </a:cubicBezTo>
                  <a:cubicBezTo>
                    <a:pt x="5" y="6"/>
                    <a:pt x="5" y="7"/>
                    <a:pt x="5" y="7"/>
                  </a:cubicBezTo>
                  <a:cubicBezTo>
                    <a:pt x="5" y="7"/>
                    <a:pt x="5" y="7"/>
                    <a:pt x="5" y="7"/>
                  </a:cubicBezTo>
                  <a:cubicBezTo>
                    <a:pt x="5" y="8"/>
                    <a:pt x="5" y="8"/>
                    <a:pt x="5" y="9"/>
                  </a:cubicBezTo>
                  <a:cubicBezTo>
                    <a:pt x="5" y="9"/>
                    <a:pt x="5" y="9"/>
                    <a:pt x="5" y="9"/>
                  </a:cubicBezTo>
                  <a:cubicBezTo>
                    <a:pt x="5" y="9"/>
                    <a:pt x="5" y="10"/>
                    <a:pt x="5" y="10"/>
                  </a:cubicBezTo>
                  <a:cubicBezTo>
                    <a:pt x="5" y="14"/>
                    <a:pt x="5" y="14"/>
                    <a:pt x="5" y="14"/>
                  </a:cubicBezTo>
                  <a:cubicBezTo>
                    <a:pt x="5" y="14"/>
                    <a:pt x="4" y="14"/>
                    <a:pt x="4" y="14"/>
                  </a:cubicBezTo>
                  <a:cubicBezTo>
                    <a:pt x="2" y="15"/>
                    <a:pt x="0" y="17"/>
                    <a:pt x="0" y="19"/>
                  </a:cubicBezTo>
                  <a:cubicBezTo>
                    <a:pt x="0" y="30"/>
                    <a:pt x="0" y="30"/>
                    <a:pt x="0" y="30"/>
                  </a:cubicBezTo>
                  <a:cubicBezTo>
                    <a:pt x="0" y="32"/>
                    <a:pt x="2" y="35"/>
                    <a:pt x="5" y="35"/>
                  </a:cubicBezTo>
                  <a:cubicBezTo>
                    <a:pt x="5" y="35"/>
                    <a:pt x="13" y="60"/>
                    <a:pt x="21" y="60"/>
                  </a:cubicBezTo>
                  <a:cubicBezTo>
                    <a:pt x="46" y="60"/>
                    <a:pt x="46" y="60"/>
                    <a:pt x="46" y="60"/>
                  </a:cubicBezTo>
                  <a:cubicBezTo>
                    <a:pt x="54" y="60"/>
                    <a:pt x="62" y="35"/>
                    <a:pt x="62" y="35"/>
                  </a:cubicBezTo>
                  <a:cubicBezTo>
                    <a:pt x="65" y="35"/>
                    <a:pt x="67" y="32"/>
                    <a:pt x="67" y="30"/>
                  </a:cubicBezTo>
                  <a:cubicBezTo>
                    <a:pt x="67" y="19"/>
                    <a:pt x="67" y="19"/>
                    <a:pt x="67" y="19"/>
                  </a:cubicBezTo>
                  <a:cubicBezTo>
                    <a:pt x="67" y="17"/>
                    <a:pt x="65" y="15"/>
                    <a:pt x="64" y="15"/>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4" name="Freeform 657"/>
            <p:cNvSpPr>
              <a:spLocks noEditPoints="1"/>
            </p:cNvSpPr>
            <p:nvPr/>
          </p:nvSpPr>
          <p:spPr bwMode="auto">
            <a:xfrm>
              <a:off x="6099197" y="4022921"/>
              <a:ext cx="170631" cy="55613"/>
            </a:xfrm>
            <a:custGeom>
              <a:avLst/>
              <a:gdLst>
                <a:gd name="T0" fmla="*/ 56 w 57"/>
                <a:gd name="T1" fmla="*/ 2 h 19"/>
                <a:gd name="T2" fmla="*/ 42 w 57"/>
                <a:gd name="T3" fmla="*/ 1 h 19"/>
                <a:gd name="T4" fmla="*/ 28 w 57"/>
                <a:gd name="T5" fmla="*/ 4 h 19"/>
                <a:gd name="T6" fmla="*/ 15 w 57"/>
                <a:gd name="T7" fmla="*/ 1 h 19"/>
                <a:gd name="T8" fmla="*/ 0 w 57"/>
                <a:gd name="T9" fmla="*/ 2 h 19"/>
                <a:gd name="T10" fmla="*/ 0 w 57"/>
                <a:gd name="T11" fmla="*/ 4 h 19"/>
                <a:gd name="T12" fmla="*/ 2 w 57"/>
                <a:gd name="T13" fmla="*/ 6 h 19"/>
                <a:gd name="T14" fmla="*/ 3 w 57"/>
                <a:gd name="T15" fmla="*/ 10 h 19"/>
                <a:gd name="T16" fmla="*/ 17 w 57"/>
                <a:gd name="T17" fmla="*/ 18 h 19"/>
                <a:gd name="T18" fmla="*/ 26 w 57"/>
                <a:gd name="T19" fmla="*/ 8 h 19"/>
                <a:gd name="T20" fmla="*/ 28 w 57"/>
                <a:gd name="T21" fmla="*/ 7 h 19"/>
                <a:gd name="T22" fmla="*/ 30 w 57"/>
                <a:gd name="T23" fmla="*/ 8 h 19"/>
                <a:gd name="T24" fmla="*/ 40 w 57"/>
                <a:gd name="T25" fmla="*/ 18 h 19"/>
                <a:gd name="T26" fmla="*/ 53 w 57"/>
                <a:gd name="T27" fmla="*/ 10 h 19"/>
                <a:gd name="T28" fmla="*/ 55 w 57"/>
                <a:gd name="T29" fmla="*/ 6 h 19"/>
                <a:gd name="T30" fmla="*/ 56 w 57"/>
                <a:gd name="T31" fmla="*/ 4 h 19"/>
                <a:gd name="T32" fmla="*/ 56 w 57"/>
                <a:gd name="T33" fmla="*/ 2 h 19"/>
                <a:gd name="T34" fmla="*/ 21 w 57"/>
                <a:gd name="T35" fmla="*/ 14 h 19"/>
                <a:gd name="T36" fmla="*/ 11 w 57"/>
                <a:gd name="T37" fmla="*/ 16 h 19"/>
                <a:gd name="T38" fmla="*/ 5 w 57"/>
                <a:gd name="T39" fmla="*/ 7 h 19"/>
                <a:gd name="T40" fmla="*/ 15 w 57"/>
                <a:gd name="T41" fmla="*/ 2 h 19"/>
                <a:gd name="T42" fmla="*/ 22 w 57"/>
                <a:gd name="T43" fmla="*/ 4 h 19"/>
                <a:gd name="T44" fmla="*/ 21 w 57"/>
                <a:gd name="T45" fmla="*/ 14 h 19"/>
                <a:gd name="T46" fmla="*/ 45 w 57"/>
                <a:gd name="T47" fmla="*/ 16 h 19"/>
                <a:gd name="T48" fmla="*/ 35 w 57"/>
                <a:gd name="T49" fmla="*/ 14 h 19"/>
                <a:gd name="T50" fmla="*/ 35 w 57"/>
                <a:gd name="T51" fmla="*/ 4 h 19"/>
                <a:gd name="T52" fmla="*/ 42 w 57"/>
                <a:gd name="T53" fmla="*/ 2 h 19"/>
                <a:gd name="T54" fmla="*/ 52 w 57"/>
                <a:gd name="T55" fmla="*/ 7 h 19"/>
                <a:gd name="T56" fmla="*/ 45 w 57"/>
                <a:gd name="T5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9">
                  <a:moveTo>
                    <a:pt x="56" y="2"/>
                  </a:moveTo>
                  <a:cubicBezTo>
                    <a:pt x="56" y="2"/>
                    <a:pt x="48" y="0"/>
                    <a:pt x="42" y="1"/>
                  </a:cubicBezTo>
                  <a:cubicBezTo>
                    <a:pt x="36" y="2"/>
                    <a:pt x="31" y="4"/>
                    <a:pt x="28" y="4"/>
                  </a:cubicBezTo>
                  <a:cubicBezTo>
                    <a:pt x="26" y="4"/>
                    <a:pt x="21" y="2"/>
                    <a:pt x="15" y="1"/>
                  </a:cubicBezTo>
                  <a:cubicBezTo>
                    <a:pt x="8" y="0"/>
                    <a:pt x="0" y="2"/>
                    <a:pt x="0" y="2"/>
                  </a:cubicBezTo>
                  <a:cubicBezTo>
                    <a:pt x="0" y="2"/>
                    <a:pt x="0" y="3"/>
                    <a:pt x="0" y="4"/>
                  </a:cubicBezTo>
                  <a:cubicBezTo>
                    <a:pt x="0" y="5"/>
                    <a:pt x="0" y="5"/>
                    <a:pt x="2" y="6"/>
                  </a:cubicBezTo>
                  <a:cubicBezTo>
                    <a:pt x="3" y="6"/>
                    <a:pt x="3" y="10"/>
                    <a:pt x="3" y="10"/>
                  </a:cubicBezTo>
                  <a:cubicBezTo>
                    <a:pt x="5" y="17"/>
                    <a:pt x="10" y="19"/>
                    <a:pt x="17" y="18"/>
                  </a:cubicBezTo>
                  <a:cubicBezTo>
                    <a:pt x="24" y="17"/>
                    <a:pt x="25" y="9"/>
                    <a:pt x="26" y="8"/>
                  </a:cubicBezTo>
                  <a:cubicBezTo>
                    <a:pt x="27" y="7"/>
                    <a:pt x="28" y="7"/>
                    <a:pt x="28" y="7"/>
                  </a:cubicBezTo>
                  <a:cubicBezTo>
                    <a:pt x="28" y="7"/>
                    <a:pt x="30" y="7"/>
                    <a:pt x="30" y="8"/>
                  </a:cubicBezTo>
                  <a:cubicBezTo>
                    <a:pt x="31" y="9"/>
                    <a:pt x="33" y="17"/>
                    <a:pt x="40" y="18"/>
                  </a:cubicBezTo>
                  <a:cubicBezTo>
                    <a:pt x="47" y="19"/>
                    <a:pt x="52" y="17"/>
                    <a:pt x="53" y="10"/>
                  </a:cubicBezTo>
                  <a:cubicBezTo>
                    <a:pt x="53" y="10"/>
                    <a:pt x="53" y="6"/>
                    <a:pt x="55" y="6"/>
                  </a:cubicBezTo>
                  <a:cubicBezTo>
                    <a:pt x="56" y="5"/>
                    <a:pt x="56" y="5"/>
                    <a:pt x="56" y="4"/>
                  </a:cubicBezTo>
                  <a:cubicBezTo>
                    <a:pt x="56" y="3"/>
                    <a:pt x="57" y="2"/>
                    <a:pt x="56" y="2"/>
                  </a:cubicBezTo>
                  <a:close/>
                  <a:moveTo>
                    <a:pt x="21" y="14"/>
                  </a:moveTo>
                  <a:cubicBezTo>
                    <a:pt x="19" y="16"/>
                    <a:pt x="16" y="17"/>
                    <a:pt x="11" y="16"/>
                  </a:cubicBezTo>
                  <a:cubicBezTo>
                    <a:pt x="6" y="16"/>
                    <a:pt x="5" y="12"/>
                    <a:pt x="5" y="7"/>
                  </a:cubicBezTo>
                  <a:cubicBezTo>
                    <a:pt x="5" y="1"/>
                    <a:pt x="15" y="2"/>
                    <a:pt x="15" y="2"/>
                  </a:cubicBezTo>
                  <a:cubicBezTo>
                    <a:pt x="19" y="3"/>
                    <a:pt x="19" y="3"/>
                    <a:pt x="22" y="4"/>
                  </a:cubicBezTo>
                  <a:cubicBezTo>
                    <a:pt x="25" y="5"/>
                    <a:pt x="23" y="11"/>
                    <a:pt x="21" y="14"/>
                  </a:cubicBezTo>
                  <a:close/>
                  <a:moveTo>
                    <a:pt x="45" y="16"/>
                  </a:moveTo>
                  <a:cubicBezTo>
                    <a:pt x="41" y="17"/>
                    <a:pt x="37" y="16"/>
                    <a:pt x="35" y="14"/>
                  </a:cubicBezTo>
                  <a:cubicBezTo>
                    <a:pt x="33" y="11"/>
                    <a:pt x="31" y="5"/>
                    <a:pt x="35" y="4"/>
                  </a:cubicBezTo>
                  <a:cubicBezTo>
                    <a:pt x="38" y="3"/>
                    <a:pt x="38" y="3"/>
                    <a:pt x="42" y="2"/>
                  </a:cubicBezTo>
                  <a:cubicBezTo>
                    <a:pt x="42" y="2"/>
                    <a:pt x="52" y="1"/>
                    <a:pt x="52" y="7"/>
                  </a:cubicBezTo>
                  <a:cubicBezTo>
                    <a:pt x="52" y="12"/>
                    <a:pt x="50" y="16"/>
                    <a:pt x="4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5" name="Oval 658"/>
            <p:cNvSpPr>
              <a:spLocks noChangeArrowheads="1"/>
            </p:cNvSpPr>
            <p:nvPr/>
          </p:nvSpPr>
          <p:spPr bwMode="auto">
            <a:xfrm>
              <a:off x="6102988" y="4027976"/>
              <a:ext cx="5056" cy="6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6" name="Oval 659"/>
            <p:cNvSpPr>
              <a:spLocks noChangeArrowheads="1"/>
            </p:cNvSpPr>
            <p:nvPr/>
          </p:nvSpPr>
          <p:spPr bwMode="auto">
            <a:xfrm>
              <a:off x="6260980" y="4027976"/>
              <a:ext cx="2528" cy="6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7" name="Freeform 682"/>
            <p:cNvSpPr>
              <a:spLocks/>
            </p:cNvSpPr>
            <p:nvPr/>
          </p:nvSpPr>
          <p:spPr bwMode="auto">
            <a:xfrm>
              <a:off x="6478376" y="37979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8" name="Freeform 685"/>
            <p:cNvSpPr>
              <a:spLocks/>
            </p:cNvSpPr>
            <p:nvPr/>
          </p:nvSpPr>
          <p:spPr bwMode="auto">
            <a:xfrm>
              <a:off x="6478376" y="3792885"/>
              <a:ext cx="0" cy="252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grpSp>
      <p:sp>
        <p:nvSpPr>
          <p:cNvPr id="349" name="Freeform 95"/>
          <p:cNvSpPr>
            <a:spLocks/>
          </p:cNvSpPr>
          <p:nvPr/>
        </p:nvSpPr>
        <p:spPr bwMode="auto">
          <a:xfrm flipH="1">
            <a:off x="4282039" y="2239281"/>
            <a:ext cx="1608042" cy="102351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w="2857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dirty="0">
              <a:solidFill>
                <a:srgbClr val="505050"/>
              </a:solidFill>
              <a:latin typeface="Calibri" panose="020F0502020204030204"/>
            </a:endParaRPr>
          </a:p>
        </p:txBody>
      </p:sp>
      <p:cxnSp>
        <p:nvCxnSpPr>
          <p:cNvPr id="350" name="Straight Connector 349"/>
          <p:cNvCxnSpPr>
            <a:endCxn id="236" idx="3"/>
          </p:cNvCxnSpPr>
          <p:nvPr/>
        </p:nvCxnSpPr>
        <p:spPr>
          <a:xfrm flipH="1">
            <a:off x="3615153" y="5948625"/>
            <a:ext cx="1938518" cy="10913"/>
          </a:xfrm>
          <a:prstGeom prst="line">
            <a:avLst/>
          </a:prstGeom>
          <a:noFill/>
          <a:ln w="38100" cap="flat" cmpd="sng" algn="ctr">
            <a:solidFill>
              <a:srgbClr val="FFC000"/>
            </a:solidFill>
            <a:prstDash val="solid"/>
            <a:miter lim="800000"/>
            <a:headEnd type="triangle" w="med" len="med"/>
            <a:tailEnd type="none" w="med" len="med"/>
          </a:ln>
          <a:effectLst/>
        </p:spPr>
      </p:cxnSp>
      <p:sp>
        <p:nvSpPr>
          <p:cNvPr id="351" name="TextBox 350"/>
          <p:cNvSpPr txBox="1"/>
          <p:nvPr/>
        </p:nvSpPr>
        <p:spPr>
          <a:xfrm>
            <a:off x="4496004" y="2615876"/>
            <a:ext cx="1394077" cy="286306"/>
          </a:xfrm>
          <a:prstGeom prst="rect">
            <a:avLst/>
          </a:prstGeom>
          <a:noFill/>
        </p:spPr>
        <p:txBody>
          <a:bodyPr wrap="square" rtlCol="0">
            <a:spAutoFit/>
          </a:bodyPr>
          <a:lstStyle/>
          <a:p>
            <a:pPr defTabSz="932597"/>
            <a:r>
              <a:rPr lang="en-US" sz="1224" dirty="0">
                <a:solidFill>
                  <a:prstClr val="white"/>
                </a:solidFill>
                <a:latin typeface="Calibri" panose="020F0502020204030204"/>
              </a:rPr>
              <a:t>Microsoft Azure</a:t>
            </a:r>
          </a:p>
        </p:txBody>
      </p:sp>
      <p:sp>
        <p:nvSpPr>
          <p:cNvPr id="353" name="TextBox 352"/>
          <p:cNvSpPr txBox="1"/>
          <p:nvPr/>
        </p:nvSpPr>
        <p:spPr>
          <a:xfrm>
            <a:off x="2739373" y="3744149"/>
            <a:ext cx="944869" cy="286306"/>
          </a:xfrm>
          <a:prstGeom prst="rect">
            <a:avLst/>
          </a:prstGeom>
          <a:solidFill>
            <a:srgbClr val="70AD47"/>
          </a:solidFill>
        </p:spPr>
        <p:txBody>
          <a:bodyPr wrap="square" rtlCol="0">
            <a:spAutoFit/>
          </a:bodyPr>
          <a:lstStyle/>
          <a:p>
            <a:pPr defTabSz="932597">
              <a:defRPr/>
            </a:pPr>
            <a:r>
              <a:rPr lang="en-US" sz="1224" b="1" kern="0" dirty="0">
                <a:solidFill>
                  <a:prstClr val="white"/>
                </a:solidFill>
                <a:latin typeface="Calibri" panose="020F0502020204030204"/>
              </a:rPr>
              <a:t>Public VIP</a:t>
            </a:r>
          </a:p>
        </p:txBody>
      </p:sp>
      <p:sp>
        <p:nvSpPr>
          <p:cNvPr id="256" name="Isosceles Triangle 255"/>
          <p:cNvSpPr/>
          <p:nvPr/>
        </p:nvSpPr>
        <p:spPr>
          <a:xfrm rot="10800000">
            <a:off x="3193643" y="4001719"/>
            <a:ext cx="218147" cy="208488"/>
          </a:xfrm>
          <a:prstGeom prst="triangle">
            <a:avLst/>
          </a:prstGeom>
          <a:solidFill>
            <a:srgbClr val="FFC000"/>
          </a:solidFill>
          <a:ln w="12700" cap="flat" cmpd="sng" algn="ctr">
            <a:noFill/>
            <a:prstDash val="solid"/>
            <a:miter lim="800000"/>
          </a:ln>
          <a:effectLst/>
        </p:spPr>
        <p:txBody>
          <a:bodyPr rtlCol="0" anchor="ctr"/>
          <a:lstStyle/>
          <a:p>
            <a:pPr algn="ctr" defTabSz="932597">
              <a:defRPr/>
            </a:pPr>
            <a:endParaRPr lang="en-US" sz="1836" kern="0">
              <a:solidFill>
                <a:prstClr val="white"/>
              </a:solidFill>
              <a:latin typeface="Calibri" panose="020F0502020204030204"/>
            </a:endParaRPr>
          </a:p>
        </p:txBody>
      </p:sp>
      <p:pic>
        <p:nvPicPr>
          <p:cNvPr id="1026" name="Picture 2" descr="http://www.systemcentercentral.com/Portals/0/VivoIndexItem/Index86787/Windows-Live-Writer-System-Center-Operations-Manager-2012Wha_10347-image_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62" y="1078219"/>
            <a:ext cx="4642198" cy="334625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15061" y="990866"/>
            <a:ext cx="7093288" cy="523220"/>
          </a:xfrm>
          <a:prstGeom prst="rect">
            <a:avLst/>
          </a:prstGeom>
        </p:spPr>
        <p:txBody>
          <a:bodyPr wrap="none">
            <a:spAutoFit/>
          </a:bodyPr>
          <a:lstStyle/>
          <a:p>
            <a:r>
              <a:rPr lang="en-US" sz="2800" b="1" dirty="0">
                <a:solidFill>
                  <a:srgbClr val="FFFFFF"/>
                </a:solidFill>
              </a:rPr>
              <a:t>Microsoft Virtual Machine Converter 2.0 </a:t>
            </a:r>
            <a:endParaRPr lang="en-US" sz="2800" dirty="0">
              <a:solidFill>
                <a:srgbClr val="FFFFFF"/>
              </a:solidFill>
            </a:endParaRPr>
          </a:p>
        </p:txBody>
      </p:sp>
      <p:pic>
        <p:nvPicPr>
          <p:cNvPr id="12" name="Picture 11"/>
          <p:cNvPicPr>
            <a:picLocks noChangeAspect="1"/>
          </p:cNvPicPr>
          <p:nvPr/>
        </p:nvPicPr>
        <p:blipFill>
          <a:blip r:embed="rId4"/>
          <a:stretch>
            <a:fillRect/>
          </a:stretch>
        </p:blipFill>
        <p:spPr>
          <a:xfrm>
            <a:off x="9756957" y="5180840"/>
            <a:ext cx="2642823" cy="991059"/>
          </a:xfrm>
          <a:prstGeom prst="rect">
            <a:avLst/>
          </a:prstGeom>
        </p:spPr>
      </p:pic>
      <p:grpSp>
        <p:nvGrpSpPr>
          <p:cNvPr id="201" name="Group 200"/>
          <p:cNvGrpSpPr/>
          <p:nvPr/>
        </p:nvGrpSpPr>
        <p:grpSpPr>
          <a:xfrm>
            <a:off x="4637845" y="5565395"/>
            <a:ext cx="180679" cy="350196"/>
            <a:chOff x="8018355" y="6002801"/>
            <a:chExt cx="145517" cy="282046"/>
          </a:xfrm>
        </p:grpSpPr>
        <p:sp>
          <p:nvSpPr>
            <p:cNvPr id="202"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07"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08"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grpSp>
        <p:nvGrpSpPr>
          <p:cNvPr id="209" name="Group 208"/>
          <p:cNvGrpSpPr/>
          <p:nvPr/>
        </p:nvGrpSpPr>
        <p:grpSpPr>
          <a:xfrm>
            <a:off x="4444304" y="5202744"/>
            <a:ext cx="847938" cy="1417530"/>
            <a:chOff x="1055943" y="4111803"/>
            <a:chExt cx="831505" cy="1390058"/>
          </a:xfrm>
        </p:grpSpPr>
        <p:grpSp>
          <p:nvGrpSpPr>
            <p:cNvPr id="261" name="Group 260"/>
            <p:cNvGrpSpPr/>
            <p:nvPr/>
          </p:nvGrpSpPr>
          <p:grpSpPr>
            <a:xfrm>
              <a:off x="1055943" y="4111803"/>
              <a:ext cx="831505" cy="1390058"/>
              <a:chOff x="13103225" y="2763958"/>
              <a:chExt cx="1060091" cy="1732538"/>
            </a:xfrm>
          </p:grpSpPr>
          <p:sp>
            <p:nvSpPr>
              <p:cNvPr id="354" name="Rectangle 5"/>
              <p:cNvSpPr>
                <a:spLocks noChangeArrowheads="1"/>
              </p:cNvSpPr>
              <p:nvPr/>
            </p:nvSpPr>
            <p:spPr bwMode="auto">
              <a:xfrm>
                <a:off x="13103225" y="2763958"/>
                <a:ext cx="1060091" cy="1732538"/>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55"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56"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57"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58"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1"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2"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3"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4"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352" name="TextBox 351"/>
            <p:cNvSpPr txBox="1"/>
            <p:nvPr/>
          </p:nvSpPr>
          <p:spPr>
            <a:xfrm>
              <a:off x="1121483" y="5046509"/>
              <a:ext cx="684527" cy="434609"/>
            </a:xfrm>
            <a:prstGeom prst="rect">
              <a:avLst/>
            </a:prstGeom>
            <a:noFill/>
          </p:spPr>
          <p:txBody>
            <a:bodyPr wrap="square" lIns="0" tIns="0" rIns="0" bIns="0" rtlCol="0">
              <a:spAutoFit/>
            </a:bodyPr>
            <a:lstStyle/>
            <a:p>
              <a:pPr algn="ctr" defTabSz="932418">
                <a:lnSpc>
                  <a:spcPct val="90000"/>
                </a:lnSpc>
                <a:defRPr/>
              </a:pPr>
              <a:r>
                <a:rPr lang="en-US" sz="1600" i="1" kern="0" dirty="0" smtClean="0">
                  <a:solidFill>
                    <a:srgbClr val="FFFFFF"/>
                  </a:solidFill>
                </a:rPr>
                <a:t>Azure</a:t>
              </a:r>
            </a:p>
            <a:p>
              <a:pPr algn="ctr" defTabSz="932418">
                <a:lnSpc>
                  <a:spcPct val="90000"/>
                </a:lnSpc>
                <a:defRPr/>
              </a:pPr>
              <a:r>
                <a:rPr lang="en-US" sz="1600" i="1" kern="0" dirty="0" smtClean="0">
                  <a:solidFill>
                    <a:srgbClr val="FFFFFF"/>
                  </a:solidFill>
                </a:rPr>
                <a:t>Server</a:t>
              </a:r>
            </a:p>
          </p:txBody>
        </p:sp>
      </p:grpSp>
      <p:grpSp>
        <p:nvGrpSpPr>
          <p:cNvPr id="190" name="Group 189"/>
          <p:cNvGrpSpPr/>
          <p:nvPr/>
        </p:nvGrpSpPr>
        <p:grpSpPr>
          <a:xfrm>
            <a:off x="7248937" y="5737401"/>
            <a:ext cx="180679" cy="350196"/>
            <a:chOff x="8018355" y="6002801"/>
            <a:chExt cx="145517" cy="282046"/>
          </a:xfrm>
        </p:grpSpPr>
        <p:sp>
          <p:nvSpPr>
            <p:cNvPr id="191"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92"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93"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grpSp>
        <p:nvGrpSpPr>
          <p:cNvPr id="359" name="Group 358"/>
          <p:cNvGrpSpPr/>
          <p:nvPr/>
        </p:nvGrpSpPr>
        <p:grpSpPr>
          <a:xfrm>
            <a:off x="7055396" y="5374750"/>
            <a:ext cx="847938" cy="1417530"/>
            <a:chOff x="1055943" y="4111803"/>
            <a:chExt cx="831505" cy="1390058"/>
          </a:xfrm>
        </p:grpSpPr>
        <p:grpSp>
          <p:nvGrpSpPr>
            <p:cNvPr id="360" name="Group 359"/>
            <p:cNvGrpSpPr/>
            <p:nvPr/>
          </p:nvGrpSpPr>
          <p:grpSpPr>
            <a:xfrm>
              <a:off x="1055943" y="4111803"/>
              <a:ext cx="831505" cy="1390058"/>
              <a:chOff x="13103225" y="2763958"/>
              <a:chExt cx="1060091" cy="1732538"/>
            </a:xfrm>
          </p:grpSpPr>
          <p:sp>
            <p:nvSpPr>
              <p:cNvPr id="362" name="Rectangle 5"/>
              <p:cNvSpPr>
                <a:spLocks noChangeArrowheads="1"/>
              </p:cNvSpPr>
              <p:nvPr/>
            </p:nvSpPr>
            <p:spPr bwMode="auto">
              <a:xfrm>
                <a:off x="13103225" y="2763958"/>
                <a:ext cx="1060091" cy="1732538"/>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63"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64"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65"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66"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67"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68"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69"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0"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361" name="TextBox 360"/>
            <p:cNvSpPr txBox="1"/>
            <p:nvPr/>
          </p:nvSpPr>
          <p:spPr>
            <a:xfrm>
              <a:off x="1121483" y="5046509"/>
              <a:ext cx="684527" cy="434609"/>
            </a:xfrm>
            <a:prstGeom prst="rect">
              <a:avLst/>
            </a:prstGeom>
            <a:noFill/>
          </p:spPr>
          <p:txBody>
            <a:bodyPr wrap="square" lIns="0" tIns="0" rIns="0" bIns="0" rtlCol="0">
              <a:spAutoFit/>
            </a:bodyPr>
            <a:lstStyle/>
            <a:p>
              <a:pPr algn="ctr" defTabSz="932418">
                <a:lnSpc>
                  <a:spcPct val="90000"/>
                </a:lnSpc>
                <a:defRPr/>
              </a:pPr>
              <a:r>
                <a:rPr lang="en-US" sz="1600" i="1" kern="0" dirty="0" smtClean="0">
                  <a:solidFill>
                    <a:srgbClr val="FFFFFF"/>
                  </a:solidFill>
                </a:rPr>
                <a:t>VMDK</a:t>
              </a:r>
            </a:p>
            <a:p>
              <a:pPr algn="ctr" defTabSz="932418">
                <a:lnSpc>
                  <a:spcPct val="90000"/>
                </a:lnSpc>
                <a:defRPr/>
              </a:pPr>
              <a:r>
                <a:rPr lang="en-US" sz="1600" i="1" kern="0" dirty="0" smtClean="0">
                  <a:solidFill>
                    <a:srgbClr val="FFFFFF"/>
                  </a:solidFill>
                </a:rPr>
                <a:t>Server</a:t>
              </a:r>
            </a:p>
          </p:txBody>
        </p:sp>
      </p:grpSp>
    </p:spTree>
    <p:extLst>
      <p:ext uri="{BB962C8B-B14F-4D97-AF65-F5344CB8AC3E}">
        <p14:creationId xmlns:p14="http://schemas.microsoft.com/office/powerpoint/2010/main" val="27116806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barn(inVertical)">
                                      <p:cBhvr>
                                        <p:cTn id="7" dur="500"/>
                                        <p:tgtEl>
                                          <p:spTgt spid="26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1"/>
                                        </p:tgtEl>
                                        <p:attrNameLst>
                                          <p:attrName>style.visibility</p:attrName>
                                        </p:attrNameLst>
                                      </p:cBhvr>
                                      <p:to>
                                        <p:strVal val="visible"/>
                                      </p:to>
                                    </p:set>
                                    <p:animEffect transition="in" filter="barn(inVertical)">
                                      <p:cBhvr>
                                        <p:cTn id="10" dur="500"/>
                                        <p:tgtEl>
                                          <p:spTgt spid="35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49"/>
                                        </p:tgtEl>
                                        <p:attrNameLst>
                                          <p:attrName>style.visibility</p:attrName>
                                        </p:attrNameLst>
                                      </p:cBhvr>
                                      <p:to>
                                        <p:strVal val="visible"/>
                                      </p:to>
                                    </p:set>
                                    <p:animEffect transition="in" filter="barn(inVertical)">
                                      <p:cBhvr>
                                        <p:cTn id="13" dur="500"/>
                                        <p:tgtEl>
                                          <p:spTgt spid="349"/>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256"/>
                                        </p:tgtEl>
                                        <p:attrNameLst>
                                          <p:attrName>style.visibility</p:attrName>
                                        </p:attrNameLst>
                                      </p:cBhvr>
                                      <p:to>
                                        <p:strVal val="visible"/>
                                      </p:to>
                                    </p:set>
                                    <p:animEffect transition="in" filter="wipe(right)">
                                      <p:cBhvr>
                                        <p:cTn id="16" dur="500"/>
                                        <p:tgtEl>
                                          <p:spTgt spid="256"/>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Effect transition="in" filter="fade">
                                      <p:cBhvr>
                                        <p:cTn id="23" dur="1000"/>
                                        <p:tgtEl>
                                          <p:spTgt spid="1026"/>
                                        </p:tgtEl>
                                      </p:cBhvr>
                                    </p:animEffect>
                                    <p:anim calcmode="lin" valueType="num">
                                      <p:cBhvr>
                                        <p:cTn id="24" dur="1000" fill="hold"/>
                                        <p:tgtEl>
                                          <p:spTgt spid="1026"/>
                                        </p:tgtEl>
                                        <p:attrNameLst>
                                          <p:attrName>ppt_x</p:attrName>
                                        </p:attrNameLst>
                                      </p:cBhvr>
                                      <p:tavLst>
                                        <p:tav tm="0">
                                          <p:val>
                                            <p:strVal val="#ppt_x"/>
                                          </p:val>
                                        </p:tav>
                                        <p:tav tm="100000">
                                          <p:val>
                                            <p:strVal val="#ppt_x"/>
                                          </p:val>
                                        </p:tav>
                                      </p:tavLst>
                                    </p:anim>
                                    <p:anim calcmode="lin" valueType="num">
                                      <p:cBhvr>
                                        <p:cTn id="2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59"/>
                                        </p:tgtEl>
                                        <p:attrNameLst>
                                          <p:attrName>style.visibility</p:attrName>
                                        </p:attrNameLst>
                                      </p:cBhvr>
                                      <p:to>
                                        <p:strVal val="visible"/>
                                      </p:to>
                                    </p:set>
                                    <p:animEffect transition="in" filter="fade">
                                      <p:cBhvr>
                                        <p:cTn id="30" dur="1000"/>
                                        <p:tgtEl>
                                          <p:spTgt spid="359"/>
                                        </p:tgtEl>
                                      </p:cBhvr>
                                    </p:animEffect>
                                    <p:anim calcmode="lin" valueType="num">
                                      <p:cBhvr>
                                        <p:cTn id="31" dur="1000" fill="hold"/>
                                        <p:tgtEl>
                                          <p:spTgt spid="359"/>
                                        </p:tgtEl>
                                        <p:attrNameLst>
                                          <p:attrName>ppt_x</p:attrName>
                                        </p:attrNameLst>
                                      </p:cBhvr>
                                      <p:tavLst>
                                        <p:tav tm="0">
                                          <p:val>
                                            <p:strVal val="#ppt_x"/>
                                          </p:val>
                                        </p:tav>
                                        <p:tav tm="100000">
                                          <p:val>
                                            <p:strVal val="#ppt_x"/>
                                          </p:val>
                                        </p:tav>
                                      </p:tavLst>
                                    </p:anim>
                                    <p:anim calcmode="lin" valueType="num">
                                      <p:cBhvr>
                                        <p:cTn id="32" dur="1000" fill="hold"/>
                                        <p:tgtEl>
                                          <p:spTgt spid="359"/>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3.07633E-6 -3.10486E-6 L -0.20947 -0.02133 " pathEditMode="relative" rAng="0" ptsTypes="AA">
                                      <p:cBhvr>
                                        <p:cTn id="39" dur="2000" fill="hold"/>
                                        <p:tgtEl>
                                          <p:spTgt spid="359"/>
                                        </p:tgtEl>
                                        <p:attrNameLst>
                                          <p:attrName>ppt_x</p:attrName>
                                          <p:attrName>ppt_y</p:attrName>
                                        </p:attrNameLst>
                                      </p:cBhvr>
                                      <p:rCtr x="-10480" y="-1067"/>
                                    </p:animMotion>
                                  </p:childTnLst>
                                </p:cTn>
                              </p:par>
                            </p:childTnLst>
                          </p:cTn>
                        </p:par>
                        <p:par>
                          <p:cTn id="40" fill="hold">
                            <p:stCondLst>
                              <p:cond delay="2000"/>
                            </p:stCondLst>
                            <p:childTnLst>
                              <p:par>
                                <p:cTn id="41" presetID="10" presetClass="exit" presetSubtype="0" fill="hold" nodeType="afterEffect">
                                  <p:stCondLst>
                                    <p:cond delay="0"/>
                                  </p:stCondLst>
                                  <p:childTnLst>
                                    <p:animEffect transition="out" filter="fade">
                                      <p:cBhvr>
                                        <p:cTn id="42" dur="500"/>
                                        <p:tgtEl>
                                          <p:spTgt spid="359"/>
                                        </p:tgtEl>
                                      </p:cBhvr>
                                    </p:animEffect>
                                    <p:set>
                                      <p:cBhvr>
                                        <p:cTn id="43" dur="1" fill="hold">
                                          <p:stCondLst>
                                            <p:cond delay="499"/>
                                          </p:stCondLst>
                                        </p:cTn>
                                        <p:tgtEl>
                                          <p:spTgt spid="359"/>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09"/>
                                        </p:tgtEl>
                                        <p:attrNameLst>
                                          <p:attrName>style.visibility</p:attrName>
                                        </p:attrNameLst>
                                      </p:cBhvr>
                                      <p:to>
                                        <p:strVal val="visible"/>
                                      </p:to>
                                    </p:set>
                                    <p:animEffect transition="in" filter="fade">
                                      <p:cBhvr>
                                        <p:cTn id="46" dur="500"/>
                                        <p:tgtEl>
                                          <p:spTgt spid="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p:bldP spid="349" grpId="0" animBg="1"/>
      <p:bldP spid="351" grpId="0"/>
      <p:bldP spid="256" grpId="0" animBg="1"/>
      <p:bldP spid="1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82576" y="3802062"/>
            <a:ext cx="11887200" cy="1680460"/>
          </a:xfrm>
        </p:spPr>
        <p:txBody>
          <a:bodyPr/>
          <a:lstStyle/>
          <a:p>
            <a:r>
              <a:rPr lang="en-US" dirty="0" smtClean="0">
                <a:solidFill>
                  <a:schemeClr val="tx2"/>
                </a:solidFill>
              </a:rPr>
              <a:t>New VM image with premium SLES support included</a:t>
            </a:r>
            <a:endParaRPr lang="en-US" dirty="0">
              <a:solidFill>
                <a:schemeClr val="tx2"/>
              </a:solidFill>
            </a:endParaRPr>
          </a:p>
        </p:txBody>
      </p:sp>
      <p:sp>
        <p:nvSpPr>
          <p:cNvPr id="7" name="Title 6"/>
          <p:cNvSpPr>
            <a:spLocks noGrp="1"/>
          </p:cNvSpPr>
          <p:nvPr>
            <p:ph type="title"/>
          </p:nvPr>
        </p:nvSpPr>
        <p:spPr/>
        <p:txBody>
          <a:bodyPr/>
          <a:lstStyle/>
          <a:p>
            <a:r>
              <a:rPr lang="en-US" dirty="0" smtClean="0"/>
              <a:t>Announcing: Support included SUSE Linux Enterprise Server</a:t>
            </a:r>
            <a:endParaRPr lang="en-US" dirty="0"/>
          </a:p>
        </p:txBody>
      </p:sp>
    </p:spTree>
    <p:extLst>
      <p:ext uri="{BB962C8B-B14F-4D97-AF65-F5344CB8AC3E}">
        <p14:creationId xmlns:p14="http://schemas.microsoft.com/office/powerpoint/2010/main" val="3853804927"/>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SLES Support Included Image</a:t>
            </a:r>
            <a:endParaRPr lang="en-US" dirty="0"/>
          </a:p>
        </p:txBody>
      </p:sp>
      <p:sp>
        <p:nvSpPr>
          <p:cNvPr id="13" name="Text Placeholder 1"/>
          <p:cNvSpPr>
            <a:spLocks noGrp="1"/>
          </p:cNvSpPr>
          <p:nvPr>
            <p:ph type="body" sz="quarter" idx="4294967295"/>
          </p:nvPr>
        </p:nvSpPr>
        <p:spPr>
          <a:xfrm>
            <a:off x="4693840" y="1744662"/>
            <a:ext cx="7459606" cy="4715137"/>
          </a:xfrm>
          <a:prstGeom prst="rect">
            <a:avLst/>
          </a:prstGeom>
        </p:spPr>
        <p:txBody>
          <a:bodyPr/>
          <a:lstStyle/>
          <a:p>
            <a:r>
              <a:rPr lang="en-US" dirty="0" smtClean="0"/>
              <a:t>Based on Gallery Image</a:t>
            </a:r>
          </a:p>
          <a:p>
            <a:pPr lvl="1"/>
            <a:r>
              <a:rPr lang="en-US" dirty="0" smtClean="0"/>
              <a:t>Select SLES – Premium Support image to get started</a:t>
            </a:r>
          </a:p>
          <a:p>
            <a:r>
              <a:rPr lang="en-US" dirty="0" smtClean="0"/>
              <a:t>Integrated with Azure Support</a:t>
            </a:r>
          </a:p>
          <a:p>
            <a:pPr lvl="1"/>
            <a:r>
              <a:rPr lang="en-US" dirty="0" smtClean="0"/>
              <a:t>Must have Azure support contract</a:t>
            </a:r>
          </a:p>
          <a:p>
            <a:pPr lvl="1"/>
            <a:r>
              <a:rPr lang="en-US" dirty="0" smtClean="0"/>
              <a:t>Initiate support incident through standard Azure channels for support incidents</a:t>
            </a:r>
          </a:p>
          <a:p>
            <a:r>
              <a:rPr lang="en-US" dirty="0" smtClean="0"/>
              <a:t>Per-minute </a:t>
            </a:r>
            <a:r>
              <a:rPr lang="en-US" dirty="0"/>
              <a:t>Premium</a:t>
            </a:r>
          </a:p>
          <a:p>
            <a:pPr lvl="1"/>
            <a:r>
              <a:rPr lang="en-US" dirty="0"/>
              <a:t>An additional </a:t>
            </a:r>
            <a:r>
              <a:rPr lang="en-US" dirty="0" smtClean="0"/>
              <a:t>per-minute </a:t>
            </a:r>
            <a:r>
              <a:rPr lang="en-US" dirty="0"/>
              <a:t>charge on the VM while </a:t>
            </a:r>
            <a:r>
              <a:rPr lang="en-US" dirty="0" smtClean="0"/>
              <a:t>running</a:t>
            </a:r>
            <a:endParaRPr lang="en-US" dirty="0"/>
          </a:p>
        </p:txBody>
      </p:sp>
      <p:pic>
        <p:nvPicPr>
          <p:cNvPr id="1026" name="Picture 1" descr="image001"/>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31837" y="2735262"/>
            <a:ext cx="2636016"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21643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1202765"/>
            <a:ext cx="8229599" cy="2751698"/>
          </a:xfrm>
        </p:spPr>
        <p:txBody>
          <a:bodyPr/>
          <a:lstStyle/>
          <a:p>
            <a:r>
              <a:rPr lang="en-US" dirty="0" smtClean="0"/>
              <a:t>Demo</a:t>
            </a:r>
            <a:endParaRPr lang="en-US" dirty="0"/>
          </a:p>
        </p:txBody>
      </p:sp>
      <p:sp>
        <p:nvSpPr>
          <p:cNvPr id="5" name="Text Placeholder 4"/>
          <p:cNvSpPr>
            <a:spLocks noGrp="1"/>
          </p:cNvSpPr>
          <p:nvPr>
            <p:ph type="body" sz="quarter" idx="12"/>
          </p:nvPr>
        </p:nvSpPr>
        <p:spPr/>
        <p:txBody>
          <a:bodyPr/>
          <a:lstStyle/>
          <a:p>
            <a:r>
              <a:rPr lang="en-US" dirty="0" smtClean="0"/>
              <a:t>SUSE Supported SLES VM</a:t>
            </a:r>
            <a:endParaRPr lang="en-US" dirty="0"/>
          </a:p>
        </p:txBody>
      </p:sp>
    </p:spTree>
    <p:extLst>
      <p:ext uri="{BB962C8B-B14F-4D97-AF65-F5344CB8AC3E}">
        <p14:creationId xmlns:p14="http://schemas.microsoft.com/office/powerpoint/2010/main" val="393206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338320" y="2647191"/>
            <a:ext cx="4889317" cy="27432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pPr defTabSz="932597"/>
            <a:r>
              <a:rPr lang="en-US" sz="6000" dirty="0" err="1" smtClean="0">
                <a:gradFill>
                  <a:gsLst>
                    <a:gs pos="1250">
                      <a:srgbClr val="FFFFFF"/>
                    </a:gs>
                    <a:gs pos="100000">
                      <a:srgbClr val="FFFFFF"/>
                    </a:gs>
                  </a:gsLst>
                  <a:lin ang="5400000" scaled="1"/>
                </a:gradFill>
                <a:latin typeface="Segoe UI Light"/>
              </a:rPr>
              <a:t>IaaS</a:t>
            </a:r>
            <a:endParaRPr lang="en-US" sz="6000" dirty="0" smtClean="0">
              <a:gradFill>
                <a:gsLst>
                  <a:gs pos="1250">
                    <a:srgbClr val="FFFFFF"/>
                  </a:gs>
                  <a:gs pos="100000">
                    <a:srgbClr val="FFFFFF"/>
                  </a:gs>
                </a:gsLst>
                <a:lin ang="5400000" scaled="1"/>
              </a:gradFill>
              <a:latin typeface="Segoe UI Light"/>
            </a:endParaRPr>
          </a:p>
          <a:p>
            <a:pPr defTabSz="932597"/>
            <a:r>
              <a:rPr lang="en-US" sz="2000" dirty="0">
                <a:gradFill>
                  <a:gsLst>
                    <a:gs pos="1250">
                      <a:srgbClr val="FFFFFF"/>
                    </a:gs>
                    <a:gs pos="100000">
                      <a:srgbClr val="FFFFFF"/>
                    </a:gs>
                  </a:gsLst>
                  <a:lin ang="5400000" scaled="1"/>
                </a:gradFill>
                <a:latin typeface="Segoe UI Light"/>
              </a:rPr>
              <a:t>Windows VMs</a:t>
            </a:r>
          </a:p>
          <a:p>
            <a:pPr defTabSz="932597"/>
            <a:r>
              <a:rPr lang="en-US" sz="2000" dirty="0">
                <a:gradFill>
                  <a:gsLst>
                    <a:gs pos="1250">
                      <a:srgbClr val="FFFFFF"/>
                    </a:gs>
                    <a:gs pos="100000">
                      <a:srgbClr val="FFFFFF"/>
                    </a:gs>
                  </a:gsLst>
                  <a:lin ang="5400000" scaled="1"/>
                </a:gradFill>
                <a:latin typeface="Segoe UI Light"/>
              </a:rPr>
              <a:t>Linux VMs</a:t>
            </a:r>
          </a:p>
          <a:p>
            <a:pPr defTabSz="932597"/>
            <a:r>
              <a:rPr lang="en-US" sz="2000" dirty="0">
                <a:gradFill>
                  <a:gsLst>
                    <a:gs pos="1250">
                      <a:srgbClr val="FFFFFF"/>
                    </a:gs>
                    <a:gs pos="100000">
                      <a:srgbClr val="FFFFFF"/>
                    </a:gs>
                  </a:gsLst>
                  <a:lin ang="5400000" scaled="1"/>
                </a:gradFill>
                <a:latin typeface="Segoe UI Light"/>
              </a:rPr>
              <a:t>Storage</a:t>
            </a:r>
          </a:p>
          <a:p>
            <a:pPr defTabSz="932597"/>
            <a:r>
              <a:rPr lang="en-US" sz="2000" dirty="0">
                <a:gradFill>
                  <a:gsLst>
                    <a:gs pos="1250">
                      <a:srgbClr val="FFFFFF"/>
                    </a:gs>
                    <a:gs pos="100000">
                      <a:srgbClr val="FFFFFF"/>
                    </a:gs>
                  </a:gsLst>
                  <a:lin ang="5400000" scaled="1"/>
                </a:gradFill>
                <a:latin typeface="Segoe UI Light"/>
              </a:rPr>
              <a:t>Networking</a:t>
            </a:r>
          </a:p>
          <a:p>
            <a:pPr defTabSz="932597"/>
            <a:endParaRPr lang="en-US" sz="6000" dirty="0">
              <a:gradFill>
                <a:gsLst>
                  <a:gs pos="1250">
                    <a:srgbClr val="000000"/>
                  </a:gs>
                  <a:gs pos="100000">
                    <a:srgbClr val="000000"/>
                  </a:gs>
                </a:gsLst>
                <a:lin ang="5400000" scaled="1"/>
              </a:gradFill>
              <a:latin typeface="Segoe UI Light"/>
            </a:endParaRPr>
          </a:p>
        </p:txBody>
      </p:sp>
      <p:grpSp>
        <p:nvGrpSpPr>
          <p:cNvPr id="7" name="Group 6"/>
          <p:cNvGrpSpPr/>
          <p:nvPr/>
        </p:nvGrpSpPr>
        <p:grpSpPr>
          <a:xfrm>
            <a:off x="5431205" y="2647191"/>
            <a:ext cx="4965517" cy="2743200"/>
            <a:chOff x="5367521" y="2125663"/>
            <a:chExt cx="4965517" cy="2743200"/>
          </a:xfrm>
          <a:solidFill>
            <a:schemeClr val="accent1"/>
          </a:solidFill>
        </p:grpSpPr>
        <p:sp>
          <p:nvSpPr>
            <p:cNvPr id="23" name="Rectangle 22"/>
            <p:cNvSpPr/>
            <p:nvPr/>
          </p:nvSpPr>
          <p:spPr bwMode="auto">
            <a:xfrm>
              <a:off x="5367521" y="2125663"/>
              <a:ext cx="4965517" cy="274320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91440" rIns="91440" bIns="91440" numCol="1" spcCol="0" rtlCol="0" fromWordArt="0" anchor="t" anchorCtr="0" forceAA="0" compatLnSpc="1">
              <a:prstTxWarp prst="textNoShape">
                <a:avLst/>
              </a:prstTxWarp>
              <a:noAutofit/>
            </a:bodyPr>
            <a:lstStyle/>
            <a:p>
              <a:pPr defTabSz="932597"/>
              <a:r>
                <a:rPr lang="en-US" sz="6000" dirty="0" err="1" smtClean="0">
                  <a:gradFill>
                    <a:gsLst>
                      <a:gs pos="1250">
                        <a:srgbClr val="FFFFFF"/>
                      </a:gs>
                      <a:gs pos="100000">
                        <a:srgbClr val="FFFFFF"/>
                      </a:gs>
                    </a:gsLst>
                    <a:lin ang="5400000" scaled="1"/>
                  </a:gradFill>
                  <a:latin typeface="Segoe UI Light"/>
                </a:rPr>
                <a:t>PaaS</a:t>
              </a:r>
              <a:endParaRPr lang="en-US" sz="6000" dirty="0" smtClean="0">
                <a:gradFill>
                  <a:gsLst>
                    <a:gs pos="1250">
                      <a:srgbClr val="FFFFFF"/>
                    </a:gs>
                    <a:gs pos="100000">
                      <a:srgbClr val="FFFFFF"/>
                    </a:gs>
                  </a:gsLst>
                  <a:lin ang="5400000" scaled="1"/>
                </a:gradFill>
                <a:latin typeface="Segoe UI Light"/>
              </a:endParaRPr>
            </a:p>
            <a:p>
              <a:pPr defTabSz="932597"/>
              <a:r>
                <a:rPr lang="en-US" sz="2000" dirty="0">
                  <a:gradFill>
                    <a:gsLst>
                      <a:gs pos="1250">
                        <a:srgbClr val="FFFFFF"/>
                      </a:gs>
                      <a:gs pos="100000">
                        <a:srgbClr val="FFFFFF"/>
                      </a:gs>
                    </a:gsLst>
                    <a:lin ang="5400000" scaled="1"/>
                  </a:gradFill>
                  <a:latin typeface="Segoe UI Light"/>
                </a:rPr>
                <a:t>Web</a:t>
              </a:r>
            </a:p>
            <a:p>
              <a:pPr defTabSz="932597"/>
              <a:r>
                <a:rPr lang="en-US" sz="2000" dirty="0">
                  <a:gradFill>
                    <a:gsLst>
                      <a:gs pos="1250">
                        <a:srgbClr val="FFFFFF"/>
                      </a:gs>
                      <a:gs pos="100000">
                        <a:srgbClr val="FFFFFF"/>
                      </a:gs>
                    </a:gsLst>
                    <a:lin ang="5400000" scaled="1"/>
                  </a:gradFill>
                  <a:latin typeface="Segoe UI Light"/>
                </a:rPr>
                <a:t>Mobile</a:t>
              </a:r>
            </a:p>
            <a:p>
              <a:pPr defTabSz="932597"/>
              <a:r>
                <a:rPr lang="en-US" sz="2000" dirty="0">
                  <a:gradFill>
                    <a:gsLst>
                      <a:gs pos="1250">
                        <a:srgbClr val="FFFFFF"/>
                      </a:gs>
                      <a:gs pos="100000">
                        <a:srgbClr val="FFFFFF"/>
                      </a:gs>
                    </a:gsLst>
                    <a:lin ang="5400000" scaled="1"/>
                  </a:gradFill>
                  <a:latin typeface="Segoe UI Light"/>
                </a:rPr>
                <a:t>Gaming</a:t>
              </a:r>
            </a:p>
            <a:p>
              <a:pPr defTabSz="932597"/>
              <a:r>
                <a:rPr lang="en-US" sz="2000" dirty="0">
                  <a:gradFill>
                    <a:gsLst>
                      <a:gs pos="1250">
                        <a:srgbClr val="FFFFFF"/>
                      </a:gs>
                      <a:gs pos="100000">
                        <a:srgbClr val="FFFFFF"/>
                      </a:gs>
                    </a:gsLst>
                    <a:lin ang="5400000" scaled="1"/>
                  </a:gradFill>
                  <a:latin typeface="Segoe UI Light"/>
                </a:rPr>
                <a:t>Cloud Services</a:t>
              </a:r>
            </a:p>
            <a:p>
              <a:pPr defTabSz="932597"/>
              <a:endParaRPr lang="en-US" sz="6000" dirty="0">
                <a:gradFill>
                  <a:gsLst>
                    <a:gs pos="1250">
                      <a:srgbClr val="FFFFFF"/>
                    </a:gs>
                    <a:gs pos="100000">
                      <a:srgbClr val="FFFFFF"/>
                    </a:gs>
                  </a:gsLst>
                  <a:lin ang="5400000" scaled="1"/>
                </a:gradFill>
                <a:latin typeface="Segoe UI Light"/>
              </a:endParaRPr>
            </a:p>
          </p:txBody>
        </p:sp>
        <p:sp>
          <p:nvSpPr>
            <p:cNvPr id="18" name="TextBox 17"/>
            <p:cNvSpPr txBox="1"/>
            <p:nvPr/>
          </p:nvSpPr>
          <p:spPr>
            <a:xfrm>
              <a:off x="7198715" y="3096766"/>
              <a:ext cx="1736475" cy="1323439"/>
            </a:xfrm>
            <a:prstGeom prst="rect">
              <a:avLst/>
            </a:prstGeom>
            <a:grpFill/>
          </p:spPr>
          <p:txBody>
            <a:bodyPr wrap="square" rtlCol="0">
              <a:spAutoFit/>
            </a:bodyPr>
            <a:lstStyle/>
            <a:p>
              <a:pPr defTabSz="932597"/>
              <a:r>
                <a:rPr lang="en-US" sz="2000" dirty="0">
                  <a:gradFill>
                    <a:gsLst>
                      <a:gs pos="0">
                        <a:srgbClr val="FFFFFF"/>
                      </a:gs>
                      <a:gs pos="100000">
                        <a:srgbClr val="FFFFFF"/>
                      </a:gs>
                    </a:gsLst>
                    <a:lin ang="5400000" scaled="1"/>
                  </a:gradFill>
                  <a:latin typeface="Segoe UI Light"/>
                </a:rPr>
                <a:t>Data</a:t>
              </a:r>
            </a:p>
            <a:p>
              <a:pPr defTabSz="932597"/>
              <a:r>
                <a:rPr lang="en-US" sz="2000" dirty="0">
                  <a:gradFill>
                    <a:gsLst>
                      <a:gs pos="0">
                        <a:srgbClr val="FFFFFF"/>
                      </a:gs>
                      <a:gs pos="100000">
                        <a:srgbClr val="FFFFFF"/>
                      </a:gs>
                    </a:gsLst>
                    <a:lin ang="5400000" scaled="1"/>
                  </a:gradFill>
                  <a:latin typeface="Segoe UI Light"/>
                </a:rPr>
                <a:t>Analytics</a:t>
              </a:r>
            </a:p>
            <a:p>
              <a:pPr defTabSz="932597"/>
              <a:r>
                <a:rPr lang="en-US" sz="2000" dirty="0">
                  <a:gradFill>
                    <a:gsLst>
                      <a:gs pos="0">
                        <a:srgbClr val="FFFFFF"/>
                      </a:gs>
                      <a:gs pos="100000">
                        <a:srgbClr val="FFFFFF"/>
                      </a:gs>
                    </a:gsLst>
                    <a:lin ang="5400000" scaled="1"/>
                  </a:gradFill>
                  <a:latin typeface="Segoe UI Light"/>
                </a:rPr>
                <a:t>Media</a:t>
              </a:r>
            </a:p>
            <a:p>
              <a:pPr defTabSz="932597"/>
              <a:r>
                <a:rPr lang="en-US" sz="2000" dirty="0">
                  <a:gradFill>
                    <a:gsLst>
                      <a:gs pos="0">
                        <a:srgbClr val="FFFFFF"/>
                      </a:gs>
                      <a:gs pos="100000">
                        <a:srgbClr val="FFFFFF"/>
                      </a:gs>
                    </a:gsLst>
                    <a:lin ang="5400000" scaled="1"/>
                  </a:gradFill>
                  <a:latin typeface="Segoe UI Light"/>
                </a:rPr>
                <a:t>Identity</a:t>
              </a:r>
            </a:p>
          </p:txBody>
        </p:sp>
      </p:grpSp>
      <p:sp>
        <p:nvSpPr>
          <p:cNvPr id="6" name="Rectangle 5"/>
          <p:cNvSpPr/>
          <p:nvPr/>
        </p:nvSpPr>
        <p:spPr bwMode="auto">
          <a:xfrm>
            <a:off x="0" y="0"/>
            <a:ext cx="10561637" cy="2635937"/>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The Azure platform</a:t>
            </a:r>
            <a:endParaRPr lang="en-US" dirty="0"/>
          </a:p>
        </p:txBody>
      </p:sp>
      <p:sp>
        <p:nvSpPr>
          <p:cNvPr id="14" name="TextBox 13"/>
          <p:cNvSpPr txBox="1"/>
          <p:nvPr/>
        </p:nvSpPr>
        <p:spPr>
          <a:xfrm>
            <a:off x="338320" y="5501741"/>
            <a:ext cx="10058402" cy="803049"/>
          </a:xfrm>
          <a:prstGeom prst="rect">
            <a:avLst/>
          </a:prstGeom>
          <a:solidFill>
            <a:schemeClr val="tx2"/>
          </a:solidFill>
        </p:spPr>
        <p:txBody>
          <a:bodyPr wrap="square" rtlCol="0">
            <a:noAutofit/>
          </a:bodyPr>
          <a:lstStyle/>
          <a:p>
            <a:pPr defTabSz="932597"/>
            <a:r>
              <a:rPr lang="en-US" sz="2856" dirty="0">
                <a:gradFill>
                  <a:gsLst>
                    <a:gs pos="0">
                      <a:srgbClr val="000000"/>
                    </a:gs>
                    <a:gs pos="100000">
                      <a:srgbClr val="000000"/>
                    </a:gs>
                  </a:gsLst>
                  <a:lin ang="5400000" scaled="1"/>
                </a:gradFill>
                <a:latin typeface="Segoe UI Light"/>
              </a:rPr>
              <a:t>Microsoft Cloud </a:t>
            </a:r>
            <a:r>
              <a:rPr lang="en-US" sz="2856" dirty="0" smtClean="0">
                <a:gradFill>
                  <a:gsLst>
                    <a:gs pos="0">
                      <a:srgbClr val="000000"/>
                    </a:gs>
                    <a:gs pos="100000">
                      <a:srgbClr val="000000"/>
                    </a:gs>
                  </a:gsLst>
                  <a:lin ang="5400000" scaled="1"/>
                </a:gradFill>
                <a:latin typeface="Segoe UI Light"/>
              </a:rPr>
              <a:t>infrastructure</a:t>
            </a:r>
            <a:endParaRPr lang="en-US" sz="2856" dirty="0">
              <a:gradFill>
                <a:gsLst>
                  <a:gs pos="0">
                    <a:srgbClr val="000000"/>
                  </a:gs>
                  <a:gs pos="100000">
                    <a:srgbClr val="000000"/>
                  </a:gs>
                </a:gsLst>
                <a:lin ang="5400000" scaled="1"/>
              </a:gradFill>
              <a:latin typeface="Segoe UI Light"/>
            </a:endParaRPr>
          </a:p>
        </p:txBody>
      </p:sp>
      <p:sp>
        <p:nvSpPr>
          <p:cNvPr id="8" name="Rectangle 7"/>
          <p:cNvSpPr/>
          <p:nvPr/>
        </p:nvSpPr>
        <p:spPr bwMode="auto">
          <a:xfrm>
            <a:off x="0" y="4716462"/>
            <a:ext cx="338320" cy="1905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p:cNvSpPr txBox="1"/>
          <p:nvPr/>
        </p:nvSpPr>
        <p:spPr>
          <a:xfrm>
            <a:off x="338320" y="1261233"/>
            <a:ext cx="10058402" cy="1274607"/>
          </a:xfrm>
          <a:prstGeom prst="rect">
            <a:avLst/>
          </a:prstGeom>
          <a:solidFill>
            <a:schemeClr val="tx2"/>
          </a:solidFill>
        </p:spPr>
        <p:txBody>
          <a:bodyPr wrap="square" rtlCol="0">
            <a:noAutofit/>
          </a:bodyPr>
          <a:lstStyle/>
          <a:p>
            <a:pPr defTabSz="932597"/>
            <a:r>
              <a:rPr lang="en-US" sz="4400" dirty="0">
                <a:solidFill>
                  <a:srgbClr val="000000"/>
                </a:solidFill>
                <a:latin typeface="Segoe UI Light"/>
              </a:rPr>
              <a:t>Programming languages + tools</a:t>
            </a:r>
          </a:p>
          <a:p>
            <a:pPr defTabSz="932597"/>
            <a:r>
              <a:rPr lang="en-US" sz="2400" i="1" dirty="0" smtClean="0">
                <a:solidFill>
                  <a:srgbClr val="000000"/>
                </a:solidFill>
              </a:rPr>
              <a:t>PowerShell, </a:t>
            </a:r>
            <a:r>
              <a:rPr lang="en-US" sz="2400" i="1" dirty="0">
                <a:solidFill>
                  <a:srgbClr val="000000"/>
                </a:solidFill>
              </a:rPr>
              <a:t>TFS + </a:t>
            </a:r>
            <a:r>
              <a:rPr lang="en-US" sz="2400" i="1" dirty="0" err="1">
                <a:solidFill>
                  <a:srgbClr val="000000"/>
                </a:solidFill>
              </a:rPr>
              <a:t>Git</a:t>
            </a:r>
            <a:r>
              <a:rPr lang="en-US" sz="2400" i="1" dirty="0" smtClean="0">
                <a:solidFill>
                  <a:srgbClr val="000000"/>
                </a:solidFill>
              </a:rPr>
              <a:t>, Eclipse, </a:t>
            </a:r>
            <a:r>
              <a:rPr lang="en-US" sz="2800" i="1" dirty="0">
                <a:solidFill>
                  <a:srgbClr val="000000"/>
                </a:solidFill>
              </a:rPr>
              <a:t>.</a:t>
            </a:r>
            <a:r>
              <a:rPr lang="en-US" sz="2400" i="1" dirty="0" smtClean="0">
                <a:solidFill>
                  <a:srgbClr val="000000"/>
                </a:solidFill>
              </a:rPr>
              <a:t>NET, </a:t>
            </a:r>
            <a:r>
              <a:rPr lang="en-US" sz="2400" i="1" dirty="0">
                <a:solidFill>
                  <a:srgbClr val="000000"/>
                </a:solidFill>
              </a:rPr>
              <a:t>Java, </a:t>
            </a:r>
            <a:r>
              <a:rPr lang="en-US" sz="2400" i="1" dirty="0" err="1">
                <a:solidFill>
                  <a:srgbClr val="000000"/>
                </a:solidFill>
              </a:rPr>
              <a:t>NodeJS</a:t>
            </a:r>
            <a:r>
              <a:rPr lang="en-US" sz="2400" i="1" dirty="0">
                <a:solidFill>
                  <a:srgbClr val="000000"/>
                </a:solidFill>
              </a:rPr>
              <a:t>, PHP, Python</a:t>
            </a:r>
            <a:r>
              <a:rPr lang="en-US" sz="2400" i="1" dirty="0" smtClean="0">
                <a:solidFill>
                  <a:srgbClr val="000000"/>
                </a:solidFill>
              </a:rPr>
              <a:t>, Ruby</a:t>
            </a:r>
            <a:endParaRPr lang="en-US" sz="2400" i="1" dirty="0">
              <a:solidFill>
                <a:srgbClr val="000000"/>
              </a:solidFill>
            </a:endParaRPr>
          </a:p>
        </p:txBody>
      </p:sp>
    </p:spTree>
    <p:extLst>
      <p:ext uri="{BB962C8B-B14F-4D97-AF65-F5344CB8AC3E}">
        <p14:creationId xmlns:p14="http://schemas.microsoft.com/office/powerpoint/2010/main" val="20034537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8" decel="10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0-#ppt_w/2"/>
                                          </p:val>
                                        </p:tav>
                                        <p:tav tm="100000">
                                          <p:val>
                                            <p:strVal val="#ppt_x"/>
                                          </p:val>
                                        </p:tav>
                                      </p:tavLst>
                                    </p:anim>
                                    <p:anim calcmode="lin" valueType="num">
                                      <p:cBhvr additive="base">
                                        <p:cTn id="17" dur="10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2500"/>
                            </p:stCondLst>
                            <p:childTnLst>
                              <p:par>
                                <p:cTn id="19" presetID="2" presetClass="entr" presetSubtype="8"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Announcing: Compute Intensive VM Size A8 and A9</a:t>
            </a:r>
            <a:endParaRPr lang="en-US" dirty="0"/>
          </a:p>
        </p:txBody>
      </p:sp>
    </p:spTree>
    <p:extLst>
      <p:ext uri="{BB962C8B-B14F-4D97-AF65-F5344CB8AC3E}">
        <p14:creationId xmlns:p14="http://schemas.microsoft.com/office/powerpoint/2010/main" val="1150466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Intensive VM Sizes</a:t>
            </a:r>
            <a:endParaRPr lang="en-US" dirty="0"/>
          </a:p>
        </p:txBody>
      </p:sp>
      <p:sp>
        <p:nvSpPr>
          <p:cNvPr id="4" name="Text Placeholder 3"/>
          <p:cNvSpPr>
            <a:spLocks noGrp="1"/>
          </p:cNvSpPr>
          <p:nvPr>
            <p:ph type="body" sz="quarter" idx="11"/>
          </p:nvPr>
        </p:nvSpPr>
        <p:spPr>
          <a:xfrm>
            <a:off x="290380" y="3878262"/>
            <a:ext cx="11889564" cy="2769989"/>
          </a:xfrm>
        </p:spPr>
        <p:txBody>
          <a:bodyPr/>
          <a:lstStyle/>
          <a:p>
            <a:r>
              <a:rPr lang="en-US" dirty="0" smtClean="0"/>
              <a:t>Faster Processors</a:t>
            </a:r>
          </a:p>
          <a:p>
            <a:r>
              <a:rPr lang="en-US" dirty="0" smtClean="0"/>
              <a:t>More Memory</a:t>
            </a:r>
          </a:p>
          <a:p>
            <a:r>
              <a:rPr lang="en-US" dirty="0" smtClean="0"/>
              <a:t>Faster inter-connect</a:t>
            </a:r>
          </a:p>
          <a:p>
            <a:r>
              <a:rPr lang="en-US" dirty="0" smtClean="0"/>
              <a:t>40Gbit/s RDMA NIC (Windows Only)</a:t>
            </a:r>
            <a:endParaRPr lang="en-US" dirty="0"/>
          </a:p>
        </p:txBody>
      </p:sp>
      <p:graphicFrame>
        <p:nvGraphicFramePr>
          <p:cNvPr id="11" name="Table 10"/>
          <p:cNvGraphicFramePr>
            <a:graphicFrameLocks noGrp="1"/>
          </p:cNvGraphicFramePr>
          <p:nvPr>
            <p:extLst/>
          </p:nvPr>
        </p:nvGraphicFramePr>
        <p:xfrm>
          <a:off x="1189037" y="1439863"/>
          <a:ext cx="10210798" cy="2133599"/>
        </p:xfrm>
        <a:graphic>
          <a:graphicData uri="http://schemas.openxmlformats.org/drawingml/2006/table">
            <a:tbl>
              <a:tblPr firstRow="1">
                <a:tableStyleId>{00A15C55-8517-42AA-B614-E9B94910E393}</a:tableStyleId>
              </a:tblPr>
              <a:tblGrid>
                <a:gridCol w="2811113"/>
                <a:gridCol w="4464272"/>
                <a:gridCol w="2935413"/>
              </a:tblGrid>
              <a:tr h="696999">
                <a:tc>
                  <a:txBody>
                    <a:bodyPr/>
                    <a:lstStyle/>
                    <a:p>
                      <a:pPr algn="ctr" fontAlgn="ctr"/>
                      <a:r>
                        <a:rPr lang="en-US" sz="2800" u="none" strike="noStrike" dirty="0" smtClean="0">
                          <a:effectLst/>
                        </a:rPr>
                        <a:t>Name</a:t>
                      </a:r>
                      <a:endParaRPr lang="en-US" sz="2800" b="0" i="0" u="none" strike="noStrike" dirty="0">
                        <a:solidFill>
                          <a:schemeClr val="bg1"/>
                        </a:solidFill>
                        <a:effectLst/>
                        <a:latin typeface="Calibri" panose="020F0502020204030204" pitchFamily="34" charset="0"/>
                      </a:endParaRPr>
                    </a:p>
                  </a:txBody>
                  <a:tcPr marL="9525" marR="9525" marT="9525" marB="0" anchor="ctr">
                    <a:solidFill>
                      <a:srgbClr val="0072C6"/>
                    </a:solidFill>
                  </a:tcPr>
                </a:tc>
                <a:tc>
                  <a:txBody>
                    <a:bodyPr/>
                    <a:lstStyle/>
                    <a:p>
                      <a:pPr algn="ctr" fontAlgn="ctr"/>
                      <a:r>
                        <a:rPr lang="en-US" sz="2800" u="none" strike="noStrike" dirty="0" smtClean="0">
                          <a:effectLst/>
                        </a:rPr>
                        <a:t>Virtual cores</a:t>
                      </a:r>
                      <a:endParaRPr lang="en-US" sz="2800" b="0" i="0" u="none" strike="noStrike" dirty="0">
                        <a:solidFill>
                          <a:schemeClr val="bg1"/>
                        </a:solidFill>
                        <a:effectLst/>
                        <a:latin typeface="Calibri" panose="020F0502020204030204" pitchFamily="34" charset="0"/>
                      </a:endParaRPr>
                    </a:p>
                  </a:txBody>
                  <a:tcPr marL="9525" marR="9525" marT="9525" marB="0" anchor="ctr">
                    <a:solidFill>
                      <a:srgbClr val="0072C6"/>
                    </a:solidFill>
                  </a:tcPr>
                </a:tc>
                <a:tc>
                  <a:txBody>
                    <a:bodyPr/>
                    <a:lstStyle/>
                    <a:p>
                      <a:pPr algn="ctr" fontAlgn="ctr"/>
                      <a:r>
                        <a:rPr lang="en-US" sz="2800" u="none" strike="noStrike" dirty="0" smtClean="0">
                          <a:effectLst/>
                        </a:rPr>
                        <a:t>RAM</a:t>
                      </a:r>
                      <a:endParaRPr lang="en-US" sz="2800" b="0" i="0" u="none" strike="noStrike" dirty="0">
                        <a:solidFill>
                          <a:schemeClr val="bg1"/>
                        </a:solidFill>
                        <a:effectLst/>
                        <a:latin typeface="Calibri" panose="020F0502020204030204" pitchFamily="34" charset="0"/>
                      </a:endParaRPr>
                    </a:p>
                  </a:txBody>
                  <a:tcPr marL="9525" marR="9525" marT="9525" marB="0" anchor="ctr">
                    <a:solidFill>
                      <a:srgbClr val="0072C6"/>
                    </a:solidFill>
                  </a:tcPr>
                </a:tc>
              </a:tr>
              <a:tr h="718300">
                <a:tc>
                  <a:txBody>
                    <a:bodyPr/>
                    <a:lstStyle/>
                    <a:p>
                      <a:pPr algn="ctr" fontAlgn="ctr"/>
                      <a:r>
                        <a:rPr lang="en-US" sz="2800" u="none" strike="noStrike" dirty="0">
                          <a:effectLst/>
                        </a:rPr>
                        <a:t>A8</a:t>
                      </a:r>
                      <a:endParaRPr lang="en-US" sz="2800" b="0" i="0" u="none" strike="noStrike" dirty="0">
                        <a:solidFill>
                          <a:srgbClr val="000000"/>
                        </a:solidFill>
                        <a:effectLst/>
                        <a:latin typeface="Calibri" panose="020F0502020204030204" pitchFamily="34" charset="0"/>
                      </a:endParaRPr>
                    </a:p>
                  </a:txBody>
                  <a:tcPr marL="9525" marR="9525" marT="9525" marB="0" anchor="ctr">
                    <a:solidFill>
                      <a:srgbClr val="FFFFFF">
                        <a:alpha val="80000"/>
                      </a:srgbClr>
                    </a:solidFill>
                  </a:tcPr>
                </a:tc>
                <a:tc>
                  <a:txBody>
                    <a:bodyPr/>
                    <a:lstStyle/>
                    <a:p>
                      <a:pPr algn="ctr" fontAlgn="ctr"/>
                      <a:r>
                        <a:rPr lang="en-US" sz="2800" u="none" strike="noStrike" dirty="0">
                          <a:effectLst/>
                        </a:rPr>
                        <a:t>8</a:t>
                      </a:r>
                      <a:endParaRPr lang="en-US" sz="2800" b="0" i="0" u="none" strike="noStrike" dirty="0">
                        <a:solidFill>
                          <a:srgbClr val="000000"/>
                        </a:solidFill>
                        <a:effectLst/>
                        <a:latin typeface="Calibri" panose="020F0502020204030204" pitchFamily="34" charset="0"/>
                      </a:endParaRPr>
                    </a:p>
                  </a:txBody>
                  <a:tcPr marL="9525" marR="9525" marT="9525" marB="0" anchor="ctr">
                    <a:solidFill>
                      <a:srgbClr val="FFFFFF">
                        <a:alpha val="80000"/>
                      </a:srgbClr>
                    </a:solidFill>
                  </a:tcPr>
                </a:tc>
                <a:tc>
                  <a:txBody>
                    <a:bodyPr/>
                    <a:lstStyle/>
                    <a:p>
                      <a:pPr algn="ctr" fontAlgn="ctr"/>
                      <a:r>
                        <a:rPr lang="en-US" sz="2800" u="none" strike="noStrike" dirty="0">
                          <a:effectLst/>
                        </a:rPr>
                        <a:t>56 GB</a:t>
                      </a:r>
                      <a:endParaRPr lang="en-US" sz="2800" b="0" i="0" u="none" strike="noStrike" dirty="0">
                        <a:solidFill>
                          <a:srgbClr val="000000"/>
                        </a:solidFill>
                        <a:effectLst/>
                        <a:latin typeface="Calibri" panose="020F0502020204030204" pitchFamily="34" charset="0"/>
                      </a:endParaRPr>
                    </a:p>
                  </a:txBody>
                  <a:tcPr marL="9525" marR="9525" marT="9525" marB="0" anchor="ctr">
                    <a:solidFill>
                      <a:srgbClr val="FFFFFF">
                        <a:alpha val="80000"/>
                      </a:srgbClr>
                    </a:solidFill>
                  </a:tcPr>
                </a:tc>
              </a:tr>
              <a:tr h="718300">
                <a:tc>
                  <a:txBody>
                    <a:bodyPr/>
                    <a:lstStyle/>
                    <a:p>
                      <a:pPr algn="ctr" fontAlgn="ctr"/>
                      <a:r>
                        <a:rPr lang="en-US" sz="2800" u="none" strike="noStrike" dirty="0">
                          <a:effectLst/>
                        </a:rPr>
                        <a:t>A9</a:t>
                      </a:r>
                      <a:endParaRPr lang="en-US" sz="2800" b="0" i="0" u="none" strike="noStrike" dirty="0">
                        <a:solidFill>
                          <a:srgbClr val="000000"/>
                        </a:solidFill>
                        <a:effectLst/>
                        <a:latin typeface="Calibri" panose="020F0502020204030204" pitchFamily="34" charset="0"/>
                      </a:endParaRPr>
                    </a:p>
                  </a:txBody>
                  <a:tcPr marL="9525" marR="9525" marT="9525" marB="0" anchor="ctr">
                    <a:solidFill>
                      <a:srgbClr val="FFFFFF">
                        <a:alpha val="80000"/>
                      </a:srgbClr>
                    </a:solidFill>
                  </a:tcPr>
                </a:tc>
                <a:tc>
                  <a:txBody>
                    <a:bodyPr/>
                    <a:lstStyle/>
                    <a:p>
                      <a:pPr algn="ctr" fontAlgn="ctr"/>
                      <a:r>
                        <a:rPr lang="en-US" sz="2800" u="none" strike="noStrike" dirty="0">
                          <a:effectLst/>
                        </a:rPr>
                        <a:t>16</a:t>
                      </a:r>
                      <a:endParaRPr lang="en-US" sz="2800" b="0" i="0" u="none" strike="noStrike" dirty="0">
                        <a:solidFill>
                          <a:srgbClr val="000000"/>
                        </a:solidFill>
                        <a:effectLst/>
                        <a:latin typeface="Calibri" panose="020F0502020204030204" pitchFamily="34" charset="0"/>
                      </a:endParaRPr>
                    </a:p>
                  </a:txBody>
                  <a:tcPr marL="9525" marR="9525" marT="9525" marB="0" anchor="ctr">
                    <a:solidFill>
                      <a:srgbClr val="FFFFFF">
                        <a:alpha val="80000"/>
                      </a:srgbClr>
                    </a:solidFill>
                  </a:tcPr>
                </a:tc>
                <a:tc>
                  <a:txBody>
                    <a:bodyPr/>
                    <a:lstStyle/>
                    <a:p>
                      <a:pPr algn="ctr" fontAlgn="ctr"/>
                      <a:r>
                        <a:rPr lang="en-US" sz="2800" u="none" strike="noStrike" dirty="0">
                          <a:effectLst/>
                        </a:rPr>
                        <a:t>112 GB</a:t>
                      </a:r>
                      <a:endParaRPr lang="en-US" sz="2800" b="0" i="0" u="none" strike="noStrike" dirty="0">
                        <a:solidFill>
                          <a:srgbClr val="000000"/>
                        </a:solidFill>
                        <a:effectLst/>
                        <a:latin typeface="Calibri" panose="020F0502020204030204" pitchFamily="34" charset="0"/>
                      </a:endParaRPr>
                    </a:p>
                  </a:txBody>
                  <a:tcPr marL="9525" marR="9525" marT="9525" marB="0" anchor="ctr">
                    <a:solidFill>
                      <a:srgbClr val="FFFFFF">
                        <a:alpha val="80000"/>
                      </a:srgbClr>
                    </a:solidFill>
                  </a:tcPr>
                </a:tc>
              </a:tr>
            </a:tbl>
          </a:graphicData>
        </a:graphic>
      </p:graphicFrame>
    </p:spTree>
    <p:extLst>
      <p:ext uri="{BB962C8B-B14F-4D97-AF65-F5344CB8AC3E}">
        <p14:creationId xmlns:p14="http://schemas.microsoft.com/office/powerpoint/2010/main" val="381289448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Rectangle 216"/>
          <p:cNvSpPr/>
          <p:nvPr/>
        </p:nvSpPr>
        <p:spPr bwMode="auto">
          <a:xfrm>
            <a:off x="3728762" y="3144868"/>
            <a:ext cx="4495800" cy="374821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Growing our feature scale…</a:t>
            </a:r>
            <a:endParaRPr lang="en-US" dirty="0"/>
          </a:p>
        </p:txBody>
      </p:sp>
      <p:grpSp>
        <p:nvGrpSpPr>
          <p:cNvPr id="119" name="Group 118"/>
          <p:cNvGrpSpPr/>
          <p:nvPr/>
        </p:nvGrpSpPr>
        <p:grpSpPr>
          <a:xfrm>
            <a:off x="4064988" y="4963135"/>
            <a:ext cx="831718" cy="1322649"/>
            <a:chOff x="1055947" y="4111804"/>
            <a:chExt cx="815599" cy="1297016"/>
          </a:xfrm>
        </p:grpSpPr>
        <p:grpSp>
          <p:nvGrpSpPr>
            <p:cNvPr id="120" name="Group 119"/>
            <p:cNvGrpSpPr/>
            <p:nvPr/>
          </p:nvGrpSpPr>
          <p:grpSpPr>
            <a:xfrm>
              <a:off x="1055947" y="4111804"/>
              <a:ext cx="815599" cy="1297016"/>
              <a:chOff x="13103226" y="2763958"/>
              <a:chExt cx="1039812" cy="1616572"/>
            </a:xfrm>
          </p:grpSpPr>
          <p:sp>
            <p:nvSpPr>
              <p:cNvPr id="122"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23"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24"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25"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26"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27"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28"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29"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30"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121" name="TextBox 120"/>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131" name="Group 130"/>
          <p:cNvGrpSpPr/>
          <p:nvPr/>
        </p:nvGrpSpPr>
        <p:grpSpPr>
          <a:xfrm>
            <a:off x="5058442" y="4936312"/>
            <a:ext cx="831718" cy="1322649"/>
            <a:chOff x="1055947" y="4111804"/>
            <a:chExt cx="815599" cy="1297016"/>
          </a:xfrm>
        </p:grpSpPr>
        <p:grpSp>
          <p:nvGrpSpPr>
            <p:cNvPr id="132" name="Group 131"/>
            <p:cNvGrpSpPr/>
            <p:nvPr/>
          </p:nvGrpSpPr>
          <p:grpSpPr>
            <a:xfrm>
              <a:off x="1055947" y="4111804"/>
              <a:ext cx="815599" cy="1297016"/>
              <a:chOff x="13103226" y="2763958"/>
              <a:chExt cx="1039812" cy="1616572"/>
            </a:xfrm>
          </p:grpSpPr>
          <p:sp>
            <p:nvSpPr>
              <p:cNvPr id="134"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35"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36"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37"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38"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39"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40"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41"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42"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133" name="TextBox 132"/>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143" name="Group 142"/>
          <p:cNvGrpSpPr/>
          <p:nvPr/>
        </p:nvGrpSpPr>
        <p:grpSpPr>
          <a:xfrm>
            <a:off x="6051896" y="4961875"/>
            <a:ext cx="831718" cy="1322649"/>
            <a:chOff x="1055947" y="4111804"/>
            <a:chExt cx="815599" cy="1297016"/>
          </a:xfrm>
        </p:grpSpPr>
        <p:grpSp>
          <p:nvGrpSpPr>
            <p:cNvPr id="144" name="Group 143"/>
            <p:cNvGrpSpPr/>
            <p:nvPr/>
          </p:nvGrpSpPr>
          <p:grpSpPr>
            <a:xfrm>
              <a:off x="1055947" y="4111804"/>
              <a:ext cx="815599" cy="1297016"/>
              <a:chOff x="13103226" y="2763958"/>
              <a:chExt cx="1039812" cy="1616572"/>
            </a:xfrm>
          </p:grpSpPr>
          <p:sp>
            <p:nvSpPr>
              <p:cNvPr id="146"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47"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48"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49"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50"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51"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52"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53"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54"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145" name="TextBox 144"/>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155" name="Group 154"/>
          <p:cNvGrpSpPr/>
          <p:nvPr/>
        </p:nvGrpSpPr>
        <p:grpSpPr>
          <a:xfrm>
            <a:off x="6990442" y="4962072"/>
            <a:ext cx="831718" cy="1322649"/>
            <a:chOff x="1055947" y="4111804"/>
            <a:chExt cx="815599" cy="1297016"/>
          </a:xfrm>
        </p:grpSpPr>
        <p:grpSp>
          <p:nvGrpSpPr>
            <p:cNvPr id="156" name="Group 155"/>
            <p:cNvGrpSpPr/>
            <p:nvPr/>
          </p:nvGrpSpPr>
          <p:grpSpPr>
            <a:xfrm>
              <a:off x="1055947" y="4111804"/>
              <a:ext cx="815599" cy="1297016"/>
              <a:chOff x="13103226" y="2763958"/>
              <a:chExt cx="1039812" cy="1616572"/>
            </a:xfrm>
          </p:grpSpPr>
          <p:sp>
            <p:nvSpPr>
              <p:cNvPr id="158"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5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6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6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6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63"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64"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65"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66"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157" name="TextBox 156"/>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167" name="Group 166"/>
          <p:cNvGrpSpPr/>
          <p:nvPr/>
        </p:nvGrpSpPr>
        <p:grpSpPr>
          <a:xfrm>
            <a:off x="4064988" y="3413615"/>
            <a:ext cx="831718" cy="1322649"/>
            <a:chOff x="1055947" y="4111804"/>
            <a:chExt cx="815599" cy="1297016"/>
          </a:xfrm>
        </p:grpSpPr>
        <p:grpSp>
          <p:nvGrpSpPr>
            <p:cNvPr id="168" name="Group 167"/>
            <p:cNvGrpSpPr/>
            <p:nvPr/>
          </p:nvGrpSpPr>
          <p:grpSpPr>
            <a:xfrm>
              <a:off x="1055947" y="4111804"/>
              <a:ext cx="815599" cy="1297016"/>
              <a:chOff x="13103226" y="2763958"/>
              <a:chExt cx="1039812" cy="1616572"/>
            </a:xfrm>
          </p:grpSpPr>
          <p:sp>
            <p:nvSpPr>
              <p:cNvPr id="170"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1"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2"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3"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4"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5"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6"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7"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78"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169" name="TextBox 168"/>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179" name="Group 178"/>
          <p:cNvGrpSpPr/>
          <p:nvPr/>
        </p:nvGrpSpPr>
        <p:grpSpPr>
          <a:xfrm>
            <a:off x="5058442" y="3425670"/>
            <a:ext cx="831718" cy="1322649"/>
            <a:chOff x="1055947" y="4111804"/>
            <a:chExt cx="815599" cy="1297016"/>
          </a:xfrm>
        </p:grpSpPr>
        <p:grpSp>
          <p:nvGrpSpPr>
            <p:cNvPr id="180" name="Group 179"/>
            <p:cNvGrpSpPr/>
            <p:nvPr/>
          </p:nvGrpSpPr>
          <p:grpSpPr>
            <a:xfrm>
              <a:off x="1055947" y="4111804"/>
              <a:ext cx="815599" cy="1297016"/>
              <a:chOff x="13103226" y="2763958"/>
              <a:chExt cx="1039812" cy="1616572"/>
            </a:xfrm>
          </p:grpSpPr>
          <p:sp>
            <p:nvSpPr>
              <p:cNvPr id="182"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83"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84"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85"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86"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87"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88"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89"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90"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181" name="TextBox 180"/>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191" name="Group 190"/>
          <p:cNvGrpSpPr/>
          <p:nvPr/>
        </p:nvGrpSpPr>
        <p:grpSpPr>
          <a:xfrm>
            <a:off x="6051896" y="3405216"/>
            <a:ext cx="831718" cy="1322649"/>
            <a:chOff x="1055947" y="4111804"/>
            <a:chExt cx="815599" cy="1297016"/>
          </a:xfrm>
        </p:grpSpPr>
        <p:grpSp>
          <p:nvGrpSpPr>
            <p:cNvPr id="192" name="Group 191"/>
            <p:cNvGrpSpPr/>
            <p:nvPr/>
          </p:nvGrpSpPr>
          <p:grpSpPr>
            <a:xfrm>
              <a:off x="1055947" y="4111804"/>
              <a:ext cx="815599" cy="1297016"/>
              <a:chOff x="13103226" y="2763958"/>
              <a:chExt cx="1039812" cy="1616572"/>
            </a:xfrm>
          </p:grpSpPr>
          <p:sp>
            <p:nvSpPr>
              <p:cNvPr id="194"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95"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96"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97"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98"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199"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00"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01"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02"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193" name="TextBox 192"/>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203" name="Group 202"/>
          <p:cNvGrpSpPr/>
          <p:nvPr/>
        </p:nvGrpSpPr>
        <p:grpSpPr>
          <a:xfrm>
            <a:off x="6990442" y="3405413"/>
            <a:ext cx="831718" cy="1322649"/>
            <a:chOff x="1055947" y="4111804"/>
            <a:chExt cx="815599" cy="1297016"/>
          </a:xfrm>
        </p:grpSpPr>
        <p:grpSp>
          <p:nvGrpSpPr>
            <p:cNvPr id="204" name="Group 203"/>
            <p:cNvGrpSpPr/>
            <p:nvPr/>
          </p:nvGrpSpPr>
          <p:grpSpPr>
            <a:xfrm>
              <a:off x="1055947" y="4111804"/>
              <a:ext cx="815599" cy="1297016"/>
              <a:chOff x="13103226" y="2763958"/>
              <a:chExt cx="1039812" cy="1616572"/>
            </a:xfrm>
          </p:grpSpPr>
          <p:sp>
            <p:nvSpPr>
              <p:cNvPr id="206"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07"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08"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09"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10"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11"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12"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13"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14"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05" name="TextBox 204"/>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sp>
        <p:nvSpPr>
          <p:cNvPr id="215" name="Right Brace 214"/>
          <p:cNvSpPr/>
          <p:nvPr/>
        </p:nvSpPr>
        <p:spPr>
          <a:xfrm rot="16200000">
            <a:off x="5502087" y="294133"/>
            <a:ext cx="993454" cy="4495797"/>
          </a:xfrm>
          <a:prstGeom prst="rightBrac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216" name="Rectangle 215"/>
          <p:cNvSpPr/>
          <p:nvPr/>
        </p:nvSpPr>
        <p:spPr>
          <a:xfrm>
            <a:off x="3750915" y="1145590"/>
            <a:ext cx="4876848" cy="769441"/>
          </a:xfrm>
          <a:prstGeom prst="rect">
            <a:avLst/>
          </a:prstGeom>
        </p:spPr>
        <p:txBody>
          <a:bodyPr wrap="none">
            <a:spAutoFit/>
          </a:bodyPr>
          <a:lstStyle/>
          <a:p>
            <a:r>
              <a:rPr lang="en-US" sz="4400" dirty="0" smtClean="0">
                <a:solidFill>
                  <a:srgbClr val="FFFFFF"/>
                </a:solidFill>
              </a:rPr>
              <a:t>Virtual Networking</a:t>
            </a:r>
            <a:endParaRPr lang="en-US" sz="4400" dirty="0">
              <a:solidFill>
                <a:srgbClr val="FFFFFF"/>
              </a:solidFill>
            </a:endParaRPr>
          </a:p>
        </p:txBody>
      </p:sp>
      <p:sp>
        <p:nvSpPr>
          <p:cNvPr id="218" name="TextBox 217"/>
          <p:cNvSpPr txBox="1"/>
          <p:nvPr/>
        </p:nvSpPr>
        <p:spPr>
          <a:xfrm>
            <a:off x="4064988" y="6370328"/>
            <a:ext cx="3871023" cy="553998"/>
          </a:xfrm>
          <a:prstGeom prst="rect">
            <a:avLst/>
          </a:prstGeom>
          <a:noFill/>
        </p:spPr>
        <p:txBody>
          <a:bodyPr wrap="square" lIns="0" tIns="0" rIns="0" bIns="0" rtlCol="0">
            <a:spAutoFit/>
          </a:bodyPr>
          <a:lstStyle/>
          <a:p>
            <a:pPr algn="ctr" defTabSz="932418">
              <a:lnSpc>
                <a:spcPct val="90000"/>
              </a:lnSpc>
              <a:defRPr/>
            </a:pPr>
            <a:r>
              <a:rPr lang="en-US" sz="4000" kern="0" dirty="0" smtClean="0">
                <a:solidFill>
                  <a:srgbClr val="000000"/>
                </a:solidFill>
              </a:rPr>
              <a:t>Scale Unit</a:t>
            </a:r>
          </a:p>
        </p:txBody>
      </p:sp>
      <p:sp>
        <p:nvSpPr>
          <p:cNvPr id="219" name="Rectangle 218"/>
          <p:cNvSpPr/>
          <p:nvPr/>
        </p:nvSpPr>
        <p:spPr bwMode="auto">
          <a:xfrm>
            <a:off x="-1213636" y="3144868"/>
            <a:ext cx="4495800" cy="374821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220" name="Group 219"/>
          <p:cNvGrpSpPr/>
          <p:nvPr/>
        </p:nvGrpSpPr>
        <p:grpSpPr>
          <a:xfrm>
            <a:off x="-877410" y="4963135"/>
            <a:ext cx="831718" cy="1322649"/>
            <a:chOff x="1055947" y="4111804"/>
            <a:chExt cx="815599" cy="1297016"/>
          </a:xfrm>
        </p:grpSpPr>
        <p:grpSp>
          <p:nvGrpSpPr>
            <p:cNvPr id="221" name="Group 220"/>
            <p:cNvGrpSpPr/>
            <p:nvPr/>
          </p:nvGrpSpPr>
          <p:grpSpPr>
            <a:xfrm>
              <a:off x="1055947" y="4111804"/>
              <a:ext cx="815599" cy="1297016"/>
              <a:chOff x="13103226" y="2763958"/>
              <a:chExt cx="1039812" cy="1616572"/>
            </a:xfrm>
          </p:grpSpPr>
          <p:sp>
            <p:nvSpPr>
              <p:cNvPr id="223"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24"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2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26"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27"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28"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29"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30"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31"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22" name="TextBox 221"/>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232" name="Group 231"/>
          <p:cNvGrpSpPr/>
          <p:nvPr/>
        </p:nvGrpSpPr>
        <p:grpSpPr>
          <a:xfrm>
            <a:off x="116044" y="4936312"/>
            <a:ext cx="831718" cy="1322649"/>
            <a:chOff x="1055947" y="4111804"/>
            <a:chExt cx="815599" cy="1297016"/>
          </a:xfrm>
        </p:grpSpPr>
        <p:grpSp>
          <p:nvGrpSpPr>
            <p:cNvPr id="233" name="Group 232"/>
            <p:cNvGrpSpPr/>
            <p:nvPr/>
          </p:nvGrpSpPr>
          <p:grpSpPr>
            <a:xfrm>
              <a:off x="1055947" y="4111804"/>
              <a:ext cx="815599" cy="1297016"/>
              <a:chOff x="13103226" y="2763958"/>
              <a:chExt cx="1039812" cy="1616572"/>
            </a:xfrm>
          </p:grpSpPr>
          <p:sp>
            <p:nvSpPr>
              <p:cNvPr id="235"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3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3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3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3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40"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41"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42"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43"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34" name="TextBox 233"/>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244" name="Group 243"/>
          <p:cNvGrpSpPr/>
          <p:nvPr/>
        </p:nvGrpSpPr>
        <p:grpSpPr>
          <a:xfrm>
            <a:off x="1109498" y="4961875"/>
            <a:ext cx="831718" cy="1322649"/>
            <a:chOff x="1055947" y="4111804"/>
            <a:chExt cx="815599" cy="1297016"/>
          </a:xfrm>
        </p:grpSpPr>
        <p:grpSp>
          <p:nvGrpSpPr>
            <p:cNvPr id="245" name="Group 244"/>
            <p:cNvGrpSpPr/>
            <p:nvPr/>
          </p:nvGrpSpPr>
          <p:grpSpPr>
            <a:xfrm>
              <a:off x="1055947" y="4111804"/>
              <a:ext cx="815599" cy="1297016"/>
              <a:chOff x="13103226" y="2763958"/>
              <a:chExt cx="1039812" cy="1616572"/>
            </a:xfrm>
          </p:grpSpPr>
          <p:sp>
            <p:nvSpPr>
              <p:cNvPr id="247"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48"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49"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50"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51"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52"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53"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54"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55"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46" name="TextBox 245"/>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256" name="Group 255"/>
          <p:cNvGrpSpPr/>
          <p:nvPr/>
        </p:nvGrpSpPr>
        <p:grpSpPr>
          <a:xfrm>
            <a:off x="2048044" y="4962072"/>
            <a:ext cx="831718" cy="1322649"/>
            <a:chOff x="1055947" y="4111804"/>
            <a:chExt cx="815599" cy="1297016"/>
          </a:xfrm>
        </p:grpSpPr>
        <p:grpSp>
          <p:nvGrpSpPr>
            <p:cNvPr id="257" name="Group 256"/>
            <p:cNvGrpSpPr/>
            <p:nvPr/>
          </p:nvGrpSpPr>
          <p:grpSpPr>
            <a:xfrm>
              <a:off x="1055947" y="4111804"/>
              <a:ext cx="815599" cy="1297016"/>
              <a:chOff x="13103226" y="2763958"/>
              <a:chExt cx="1039812" cy="1616572"/>
            </a:xfrm>
          </p:grpSpPr>
          <p:sp>
            <p:nvSpPr>
              <p:cNvPr id="259"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0"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1"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4"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5"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6"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67"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58" name="TextBox 257"/>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268" name="Group 267"/>
          <p:cNvGrpSpPr/>
          <p:nvPr/>
        </p:nvGrpSpPr>
        <p:grpSpPr>
          <a:xfrm>
            <a:off x="-877410" y="3413615"/>
            <a:ext cx="831718" cy="1322649"/>
            <a:chOff x="1055947" y="4111804"/>
            <a:chExt cx="815599" cy="1297016"/>
          </a:xfrm>
        </p:grpSpPr>
        <p:grpSp>
          <p:nvGrpSpPr>
            <p:cNvPr id="269" name="Group 268"/>
            <p:cNvGrpSpPr/>
            <p:nvPr/>
          </p:nvGrpSpPr>
          <p:grpSpPr>
            <a:xfrm>
              <a:off x="1055947" y="4111804"/>
              <a:ext cx="815599" cy="1297016"/>
              <a:chOff x="13103226" y="2763958"/>
              <a:chExt cx="1039812" cy="1616572"/>
            </a:xfrm>
          </p:grpSpPr>
          <p:sp>
            <p:nvSpPr>
              <p:cNvPr id="271"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2"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3"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4"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5"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6"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7"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8"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79"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70" name="TextBox 269"/>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280" name="Group 279"/>
          <p:cNvGrpSpPr/>
          <p:nvPr/>
        </p:nvGrpSpPr>
        <p:grpSpPr>
          <a:xfrm>
            <a:off x="116044" y="3425670"/>
            <a:ext cx="831718" cy="1322649"/>
            <a:chOff x="1055947" y="4111804"/>
            <a:chExt cx="815599" cy="1297016"/>
          </a:xfrm>
        </p:grpSpPr>
        <p:grpSp>
          <p:nvGrpSpPr>
            <p:cNvPr id="281" name="Group 280"/>
            <p:cNvGrpSpPr/>
            <p:nvPr/>
          </p:nvGrpSpPr>
          <p:grpSpPr>
            <a:xfrm>
              <a:off x="1055947" y="4111804"/>
              <a:ext cx="815599" cy="1297016"/>
              <a:chOff x="13103226" y="2763958"/>
              <a:chExt cx="1039812" cy="1616572"/>
            </a:xfrm>
          </p:grpSpPr>
          <p:sp>
            <p:nvSpPr>
              <p:cNvPr id="283"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84"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8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86"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87"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88"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89"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90"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91"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82" name="TextBox 281"/>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292" name="Group 291"/>
          <p:cNvGrpSpPr/>
          <p:nvPr/>
        </p:nvGrpSpPr>
        <p:grpSpPr>
          <a:xfrm>
            <a:off x="1109498" y="3405216"/>
            <a:ext cx="831718" cy="1322649"/>
            <a:chOff x="1055947" y="4111804"/>
            <a:chExt cx="815599" cy="1297016"/>
          </a:xfrm>
        </p:grpSpPr>
        <p:grpSp>
          <p:nvGrpSpPr>
            <p:cNvPr id="293" name="Group 292"/>
            <p:cNvGrpSpPr/>
            <p:nvPr/>
          </p:nvGrpSpPr>
          <p:grpSpPr>
            <a:xfrm>
              <a:off x="1055947" y="4111804"/>
              <a:ext cx="815599" cy="1297016"/>
              <a:chOff x="13103226" y="2763958"/>
              <a:chExt cx="1039812" cy="1616572"/>
            </a:xfrm>
          </p:grpSpPr>
          <p:sp>
            <p:nvSpPr>
              <p:cNvPr id="295"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9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9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9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29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00"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01"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02"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03"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294" name="TextBox 293"/>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grpSp>
        <p:nvGrpSpPr>
          <p:cNvPr id="304" name="Group 303"/>
          <p:cNvGrpSpPr/>
          <p:nvPr/>
        </p:nvGrpSpPr>
        <p:grpSpPr>
          <a:xfrm>
            <a:off x="2048044" y="3405413"/>
            <a:ext cx="831718" cy="1322649"/>
            <a:chOff x="1055947" y="4111804"/>
            <a:chExt cx="815599" cy="1297016"/>
          </a:xfrm>
        </p:grpSpPr>
        <p:grpSp>
          <p:nvGrpSpPr>
            <p:cNvPr id="305" name="Group 304"/>
            <p:cNvGrpSpPr/>
            <p:nvPr/>
          </p:nvGrpSpPr>
          <p:grpSpPr>
            <a:xfrm>
              <a:off x="1055947" y="4111804"/>
              <a:ext cx="815599" cy="1297016"/>
              <a:chOff x="13103226" y="2763958"/>
              <a:chExt cx="1039812" cy="1616572"/>
            </a:xfrm>
          </p:grpSpPr>
          <p:sp>
            <p:nvSpPr>
              <p:cNvPr id="307"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08"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09"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10"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11"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12"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13"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14"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15"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306" name="TextBox 305"/>
            <p:cNvSpPr txBox="1"/>
            <p:nvPr/>
          </p:nvSpPr>
          <p:spPr>
            <a:xfrm>
              <a:off x="1121483" y="5046509"/>
              <a:ext cx="684527" cy="332496"/>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grpSp>
      <p:sp>
        <p:nvSpPr>
          <p:cNvPr id="316" name="TextBox 315"/>
          <p:cNvSpPr txBox="1"/>
          <p:nvPr/>
        </p:nvSpPr>
        <p:spPr>
          <a:xfrm>
            <a:off x="-877410" y="6370328"/>
            <a:ext cx="3871023" cy="553998"/>
          </a:xfrm>
          <a:prstGeom prst="rect">
            <a:avLst/>
          </a:prstGeom>
          <a:noFill/>
        </p:spPr>
        <p:txBody>
          <a:bodyPr wrap="square" lIns="0" tIns="0" rIns="0" bIns="0" rtlCol="0">
            <a:spAutoFit/>
          </a:bodyPr>
          <a:lstStyle/>
          <a:p>
            <a:pPr algn="ctr" defTabSz="932418">
              <a:lnSpc>
                <a:spcPct val="90000"/>
              </a:lnSpc>
              <a:defRPr/>
            </a:pPr>
            <a:r>
              <a:rPr lang="en-US" sz="4000" kern="0" dirty="0" smtClean="0">
                <a:solidFill>
                  <a:srgbClr val="000000"/>
                </a:solidFill>
              </a:rPr>
              <a:t>Scale Unit</a:t>
            </a:r>
          </a:p>
        </p:txBody>
      </p:sp>
      <p:sp>
        <p:nvSpPr>
          <p:cNvPr id="317" name="Rectangle 316"/>
          <p:cNvSpPr/>
          <p:nvPr/>
        </p:nvSpPr>
        <p:spPr bwMode="auto">
          <a:xfrm>
            <a:off x="8560788" y="3089028"/>
            <a:ext cx="4495800" cy="374821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4" name="TextBox 413"/>
          <p:cNvSpPr txBox="1"/>
          <p:nvPr/>
        </p:nvSpPr>
        <p:spPr>
          <a:xfrm>
            <a:off x="8897014" y="6314488"/>
            <a:ext cx="3871023" cy="553998"/>
          </a:xfrm>
          <a:prstGeom prst="rect">
            <a:avLst/>
          </a:prstGeom>
          <a:noFill/>
        </p:spPr>
        <p:txBody>
          <a:bodyPr wrap="square" lIns="0" tIns="0" rIns="0" bIns="0" rtlCol="0">
            <a:spAutoFit/>
          </a:bodyPr>
          <a:lstStyle/>
          <a:p>
            <a:pPr algn="ctr" defTabSz="932418">
              <a:lnSpc>
                <a:spcPct val="90000"/>
              </a:lnSpc>
              <a:defRPr/>
            </a:pPr>
            <a:r>
              <a:rPr lang="en-US" sz="4000" kern="0" dirty="0" smtClean="0">
                <a:solidFill>
                  <a:srgbClr val="000000"/>
                </a:solidFill>
              </a:rPr>
              <a:t>Scale Unit</a:t>
            </a:r>
          </a:p>
        </p:txBody>
      </p:sp>
      <p:grpSp>
        <p:nvGrpSpPr>
          <p:cNvPr id="425" name="Group 424"/>
          <p:cNvGrpSpPr/>
          <p:nvPr/>
        </p:nvGrpSpPr>
        <p:grpSpPr>
          <a:xfrm>
            <a:off x="8897014" y="3357775"/>
            <a:ext cx="831718" cy="1322649"/>
            <a:chOff x="8897014" y="3357775"/>
            <a:chExt cx="831718" cy="1322649"/>
          </a:xfrm>
        </p:grpSpPr>
        <p:grpSp>
          <p:nvGrpSpPr>
            <p:cNvPr id="367" name="Group 366"/>
            <p:cNvGrpSpPr/>
            <p:nvPr/>
          </p:nvGrpSpPr>
          <p:grpSpPr>
            <a:xfrm>
              <a:off x="8897014" y="3357775"/>
              <a:ext cx="831718" cy="1322649"/>
              <a:chOff x="13103226" y="2763958"/>
              <a:chExt cx="1039812" cy="1616572"/>
            </a:xfrm>
          </p:grpSpPr>
          <p:sp>
            <p:nvSpPr>
              <p:cNvPr id="369"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0"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1"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2"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3"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4"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5"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6"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377"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368" name="TextBox 367"/>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420"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21"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23"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24"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grpSp>
        <p:nvGrpSpPr>
          <p:cNvPr id="426" name="Group 425"/>
          <p:cNvGrpSpPr/>
          <p:nvPr/>
        </p:nvGrpSpPr>
        <p:grpSpPr>
          <a:xfrm>
            <a:off x="9881132" y="3357775"/>
            <a:ext cx="831718" cy="1322649"/>
            <a:chOff x="8897014" y="3357775"/>
            <a:chExt cx="831718" cy="1322649"/>
          </a:xfrm>
        </p:grpSpPr>
        <p:grpSp>
          <p:nvGrpSpPr>
            <p:cNvPr id="427" name="Group 426"/>
            <p:cNvGrpSpPr/>
            <p:nvPr/>
          </p:nvGrpSpPr>
          <p:grpSpPr>
            <a:xfrm>
              <a:off x="8897014" y="3357775"/>
              <a:ext cx="831718" cy="1322649"/>
              <a:chOff x="13103226" y="2763958"/>
              <a:chExt cx="1039812" cy="1616572"/>
            </a:xfrm>
          </p:grpSpPr>
          <p:sp>
            <p:nvSpPr>
              <p:cNvPr id="433"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4"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5"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6"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7"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8"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9"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40"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41"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428" name="TextBox 427"/>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429"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0"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1"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32"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grpSp>
        <p:nvGrpSpPr>
          <p:cNvPr id="442" name="Group 441"/>
          <p:cNvGrpSpPr/>
          <p:nvPr/>
        </p:nvGrpSpPr>
        <p:grpSpPr>
          <a:xfrm>
            <a:off x="10865250" y="3373631"/>
            <a:ext cx="831718" cy="1322649"/>
            <a:chOff x="8897014" y="3357775"/>
            <a:chExt cx="831718" cy="1322649"/>
          </a:xfrm>
        </p:grpSpPr>
        <p:grpSp>
          <p:nvGrpSpPr>
            <p:cNvPr id="443" name="Group 442"/>
            <p:cNvGrpSpPr/>
            <p:nvPr/>
          </p:nvGrpSpPr>
          <p:grpSpPr>
            <a:xfrm>
              <a:off x="8897014" y="3357775"/>
              <a:ext cx="831718" cy="1322649"/>
              <a:chOff x="13103226" y="2763958"/>
              <a:chExt cx="1039812" cy="1616572"/>
            </a:xfrm>
          </p:grpSpPr>
          <p:sp>
            <p:nvSpPr>
              <p:cNvPr id="449"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0"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1"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2"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3"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4"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5"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6"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57"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444" name="TextBox 443"/>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445"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46"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47"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48"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grpSp>
        <p:nvGrpSpPr>
          <p:cNvPr id="458" name="Group 457"/>
          <p:cNvGrpSpPr/>
          <p:nvPr/>
        </p:nvGrpSpPr>
        <p:grpSpPr>
          <a:xfrm>
            <a:off x="11853552" y="3383211"/>
            <a:ext cx="831718" cy="1322649"/>
            <a:chOff x="8897014" y="3357775"/>
            <a:chExt cx="831718" cy="1322649"/>
          </a:xfrm>
        </p:grpSpPr>
        <p:grpSp>
          <p:nvGrpSpPr>
            <p:cNvPr id="459" name="Group 458"/>
            <p:cNvGrpSpPr/>
            <p:nvPr/>
          </p:nvGrpSpPr>
          <p:grpSpPr>
            <a:xfrm>
              <a:off x="8897014" y="3357775"/>
              <a:ext cx="831718" cy="1322649"/>
              <a:chOff x="13103226" y="2763958"/>
              <a:chExt cx="1039812" cy="1616572"/>
            </a:xfrm>
          </p:grpSpPr>
          <p:sp>
            <p:nvSpPr>
              <p:cNvPr id="465"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66"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67"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68"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69"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70"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71"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72"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73"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460" name="TextBox 459"/>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461"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62"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63"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464"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grpSp>
        <p:nvGrpSpPr>
          <p:cNvPr id="506" name="Group 505"/>
          <p:cNvGrpSpPr/>
          <p:nvPr/>
        </p:nvGrpSpPr>
        <p:grpSpPr>
          <a:xfrm>
            <a:off x="8888269" y="4848680"/>
            <a:ext cx="831718" cy="1322649"/>
            <a:chOff x="8897014" y="3357775"/>
            <a:chExt cx="831718" cy="1322649"/>
          </a:xfrm>
        </p:grpSpPr>
        <p:grpSp>
          <p:nvGrpSpPr>
            <p:cNvPr id="507" name="Group 506"/>
            <p:cNvGrpSpPr/>
            <p:nvPr/>
          </p:nvGrpSpPr>
          <p:grpSpPr>
            <a:xfrm>
              <a:off x="8897014" y="3357775"/>
              <a:ext cx="831718" cy="1322649"/>
              <a:chOff x="13103226" y="2763958"/>
              <a:chExt cx="1039812" cy="1616572"/>
            </a:xfrm>
          </p:grpSpPr>
          <p:sp>
            <p:nvSpPr>
              <p:cNvPr id="513"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4"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5"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6"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7"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8"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9"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20"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21"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508" name="TextBox 507"/>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509"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0"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1"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12"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grpSp>
        <p:nvGrpSpPr>
          <p:cNvPr id="522" name="Group 521"/>
          <p:cNvGrpSpPr/>
          <p:nvPr/>
        </p:nvGrpSpPr>
        <p:grpSpPr>
          <a:xfrm>
            <a:off x="9872387" y="4848680"/>
            <a:ext cx="831718" cy="1322649"/>
            <a:chOff x="8897014" y="3357775"/>
            <a:chExt cx="831718" cy="1322649"/>
          </a:xfrm>
        </p:grpSpPr>
        <p:grpSp>
          <p:nvGrpSpPr>
            <p:cNvPr id="523" name="Group 522"/>
            <p:cNvGrpSpPr/>
            <p:nvPr/>
          </p:nvGrpSpPr>
          <p:grpSpPr>
            <a:xfrm>
              <a:off x="8897014" y="3357775"/>
              <a:ext cx="831718" cy="1322649"/>
              <a:chOff x="13103226" y="2763958"/>
              <a:chExt cx="1039812" cy="1616572"/>
            </a:xfrm>
          </p:grpSpPr>
          <p:sp>
            <p:nvSpPr>
              <p:cNvPr id="529"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0"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1"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2"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3"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4"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5"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6"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37"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524" name="TextBox 523"/>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525"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26"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27"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28"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grpSp>
        <p:nvGrpSpPr>
          <p:cNvPr id="538" name="Group 537"/>
          <p:cNvGrpSpPr/>
          <p:nvPr/>
        </p:nvGrpSpPr>
        <p:grpSpPr>
          <a:xfrm>
            <a:off x="10856505" y="4864536"/>
            <a:ext cx="831718" cy="1322649"/>
            <a:chOff x="8897014" y="3357775"/>
            <a:chExt cx="831718" cy="1322649"/>
          </a:xfrm>
        </p:grpSpPr>
        <p:grpSp>
          <p:nvGrpSpPr>
            <p:cNvPr id="539" name="Group 538"/>
            <p:cNvGrpSpPr/>
            <p:nvPr/>
          </p:nvGrpSpPr>
          <p:grpSpPr>
            <a:xfrm>
              <a:off x="8897014" y="3357775"/>
              <a:ext cx="831718" cy="1322649"/>
              <a:chOff x="13103226" y="2763958"/>
              <a:chExt cx="1039812" cy="1616572"/>
            </a:xfrm>
          </p:grpSpPr>
          <p:sp>
            <p:nvSpPr>
              <p:cNvPr id="545"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46"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47"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48"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49"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50"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51"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52"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53"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540" name="TextBox 539"/>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541"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42"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43"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44"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grpSp>
        <p:nvGrpSpPr>
          <p:cNvPr id="554" name="Group 553"/>
          <p:cNvGrpSpPr/>
          <p:nvPr/>
        </p:nvGrpSpPr>
        <p:grpSpPr>
          <a:xfrm>
            <a:off x="11844807" y="4874116"/>
            <a:ext cx="831718" cy="1322649"/>
            <a:chOff x="8897014" y="3357775"/>
            <a:chExt cx="831718" cy="1322649"/>
          </a:xfrm>
        </p:grpSpPr>
        <p:grpSp>
          <p:nvGrpSpPr>
            <p:cNvPr id="555" name="Group 554"/>
            <p:cNvGrpSpPr/>
            <p:nvPr/>
          </p:nvGrpSpPr>
          <p:grpSpPr>
            <a:xfrm>
              <a:off x="8897014" y="3357775"/>
              <a:ext cx="831718" cy="1322649"/>
              <a:chOff x="13103226" y="2763958"/>
              <a:chExt cx="1039812" cy="1616572"/>
            </a:xfrm>
          </p:grpSpPr>
          <p:sp>
            <p:nvSpPr>
              <p:cNvPr id="561" name="Rectangle 5"/>
              <p:cNvSpPr>
                <a:spLocks noChangeArrowheads="1"/>
              </p:cNvSpPr>
              <p:nvPr/>
            </p:nvSpPr>
            <p:spPr bwMode="auto">
              <a:xfrm>
                <a:off x="13103226" y="2763958"/>
                <a:ext cx="1039812" cy="1616572"/>
              </a:xfrm>
              <a:prstGeom prst="rect">
                <a:avLst/>
              </a:prstGeom>
              <a:solidFill>
                <a:schemeClr val="accent4">
                  <a:lumMod val="60000"/>
                  <a:lumOff val="40000"/>
                </a:scheme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2" name="Freeform 6"/>
              <p:cNvSpPr>
                <a:spLocks/>
              </p:cNvSpPr>
              <p:nvPr/>
            </p:nvSpPr>
            <p:spPr bwMode="auto">
              <a:xfrm>
                <a:off x="13207189" y="3196823"/>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3" name="Freeform 7"/>
              <p:cNvSpPr>
                <a:spLocks/>
              </p:cNvSpPr>
              <p:nvPr/>
            </p:nvSpPr>
            <p:spPr bwMode="auto">
              <a:xfrm>
                <a:off x="13207189" y="3365277"/>
                <a:ext cx="817071"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4" name="Freeform 8"/>
              <p:cNvSpPr>
                <a:spLocks/>
              </p:cNvSpPr>
              <p:nvPr/>
            </p:nvSpPr>
            <p:spPr bwMode="auto">
              <a:xfrm>
                <a:off x="13207189" y="3532692"/>
                <a:ext cx="817071"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5" name="Freeform 9"/>
              <p:cNvSpPr>
                <a:spLocks/>
              </p:cNvSpPr>
              <p:nvPr/>
            </p:nvSpPr>
            <p:spPr bwMode="auto">
              <a:xfrm>
                <a:off x="13214599" y="3700107"/>
                <a:ext cx="817071"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6" name="Oval 14"/>
              <p:cNvSpPr>
                <a:spLocks noChangeArrowheads="1"/>
              </p:cNvSpPr>
              <p:nvPr/>
            </p:nvSpPr>
            <p:spPr bwMode="auto">
              <a:xfrm>
                <a:off x="13868130" y="3227008"/>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7" name="Oval 15"/>
              <p:cNvSpPr>
                <a:spLocks noChangeArrowheads="1"/>
              </p:cNvSpPr>
              <p:nvPr/>
            </p:nvSpPr>
            <p:spPr bwMode="auto">
              <a:xfrm>
                <a:off x="13868130" y="3395462"/>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8" name="Oval 16"/>
              <p:cNvSpPr>
                <a:spLocks noChangeArrowheads="1"/>
              </p:cNvSpPr>
              <p:nvPr/>
            </p:nvSpPr>
            <p:spPr bwMode="auto">
              <a:xfrm>
                <a:off x="13868130" y="3564959"/>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9"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556" name="TextBox 555"/>
            <p:cNvSpPr txBox="1"/>
            <p:nvPr/>
          </p:nvSpPr>
          <p:spPr>
            <a:xfrm>
              <a:off x="8963845" y="4310953"/>
              <a:ext cx="698056" cy="339067"/>
            </a:xfrm>
            <a:prstGeom prst="rect">
              <a:avLst/>
            </a:prstGeom>
            <a:noFill/>
          </p:spPr>
          <p:txBody>
            <a:bodyPr wrap="square" lIns="0" tIns="0" rIns="0" bIns="0" rtlCol="0">
              <a:spAutoFit/>
            </a:bodyPr>
            <a:lstStyle/>
            <a:p>
              <a:pPr algn="ctr" defTabSz="932418">
                <a:lnSpc>
                  <a:spcPct val="90000"/>
                </a:lnSpc>
                <a:defRPr/>
              </a:pPr>
              <a:r>
                <a:rPr lang="en-US" sz="1224" kern="0" dirty="0" smtClean="0">
                  <a:solidFill>
                    <a:srgbClr val="FFFFFF"/>
                  </a:solidFill>
                </a:rPr>
                <a:t>Azure Server</a:t>
              </a:r>
            </a:p>
          </p:txBody>
        </p:sp>
        <p:sp>
          <p:nvSpPr>
            <p:cNvPr id="557" name="Freeform 7"/>
            <p:cNvSpPr>
              <a:spLocks/>
            </p:cNvSpPr>
            <p:nvPr/>
          </p:nvSpPr>
          <p:spPr bwMode="auto">
            <a:xfrm>
              <a:off x="8980171" y="3449378"/>
              <a:ext cx="653553" cy="117522"/>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58" name="Freeform 8"/>
            <p:cNvSpPr>
              <a:spLocks/>
            </p:cNvSpPr>
            <p:nvPr/>
          </p:nvSpPr>
          <p:spPr bwMode="auto">
            <a:xfrm>
              <a:off x="8980171" y="3580338"/>
              <a:ext cx="653553" cy="117522"/>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59" name="Oval 15"/>
            <p:cNvSpPr>
              <a:spLocks noChangeArrowheads="1"/>
            </p:cNvSpPr>
            <p:nvPr/>
          </p:nvSpPr>
          <p:spPr bwMode="auto">
            <a:xfrm>
              <a:off x="9508840" y="3474075"/>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sp>
          <p:nvSpPr>
            <p:cNvPr id="560" name="Oval 16"/>
            <p:cNvSpPr>
              <a:spLocks noChangeArrowheads="1"/>
            </p:cNvSpPr>
            <p:nvPr/>
          </p:nvSpPr>
          <p:spPr bwMode="auto">
            <a:xfrm>
              <a:off x="9508840" y="3606738"/>
              <a:ext cx="63274" cy="64722"/>
            </a:xfrm>
            <a:prstGeom prst="ellipse">
              <a:avLst/>
            </a:prstGeom>
            <a:solidFill>
              <a:srgbClr val="008272"/>
            </a:solidFill>
            <a:ln>
              <a:noFill/>
            </a:ln>
          </p:spPr>
          <p:txBody>
            <a:bodyPr vert="horz" wrap="square" lIns="93247" tIns="46623" rIns="93247" bIns="46623" numCol="1" anchor="t" anchorCtr="0" compatLnSpc="1">
              <a:prstTxWarp prst="textNoShape">
                <a:avLst/>
              </a:prstTxWarp>
            </a:bodyPr>
            <a:lstStyle/>
            <a:p>
              <a:pPr defTabSz="932418">
                <a:defRPr/>
              </a:pPr>
              <a:endParaRPr lang="en-US" sz="1632" kern="0" smtClean="0">
                <a:solidFill>
                  <a:srgbClr val="000000"/>
                </a:solidFill>
              </a:endParaRPr>
            </a:p>
          </p:txBody>
        </p:sp>
      </p:grpSp>
      <p:sp>
        <p:nvSpPr>
          <p:cNvPr id="570" name="Right Brace 569"/>
          <p:cNvSpPr/>
          <p:nvPr/>
        </p:nvSpPr>
        <p:spPr>
          <a:xfrm rot="16200000">
            <a:off x="5540003" y="-4137856"/>
            <a:ext cx="993454" cy="13316246"/>
          </a:xfrm>
          <a:prstGeom prst="rightBrace">
            <a:avLst/>
          </a:prstGeom>
          <a:ln w="571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FFFF"/>
              </a:solidFill>
            </a:endParaRPr>
          </a:p>
        </p:txBody>
      </p:sp>
      <p:sp>
        <p:nvSpPr>
          <p:cNvPr id="571" name="Rectangle 570"/>
          <p:cNvSpPr/>
          <p:nvPr/>
        </p:nvSpPr>
        <p:spPr>
          <a:xfrm>
            <a:off x="1686309" y="897421"/>
            <a:ext cx="8731173" cy="1323439"/>
          </a:xfrm>
          <a:prstGeom prst="rect">
            <a:avLst/>
          </a:prstGeom>
        </p:spPr>
        <p:txBody>
          <a:bodyPr wrap="none">
            <a:spAutoFit/>
          </a:bodyPr>
          <a:lstStyle/>
          <a:p>
            <a:r>
              <a:rPr lang="en-US" sz="8000" dirty="0" smtClean="0">
                <a:solidFill>
                  <a:srgbClr val="FFFFFF"/>
                </a:solidFill>
              </a:rPr>
              <a:t>Virtual Networking</a:t>
            </a:r>
            <a:endParaRPr lang="en-US" sz="8000" dirty="0">
              <a:solidFill>
                <a:srgbClr val="FFFFFF"/>
              </a:solidFill>
            </a:endParaRPr>
          </a:p>
        </p:txBody>
      </p:sp>
    </p:spTree>
    <p:extLst>
      <p:ext uri="{BB962C8B-B14F-4D97-AF65-F5344CB8AC3E}">
        <p14:creationId xmlns:p14="http://schemas.microsoft.com/office/powerpoint/2010/main" val="196184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anim calcmode="lin" valueType="num">
                                      <p:cBhvr>
                                        <p:cTn id="8" dur="1000" fill="hold"/>
                                        <p:tgtEl>
                                          <p:spTgt spid="119"/>
                                        </p:tgtEl>
                                        <p:attrNameLst>
                                          <p:attrName>ppt_x</p:attrName>
                                        </p:attrNameLst>
                                      </p:cBhvr>
                                      <p:tavLst>
                                        <p:tav tm="0">
                                          <p:val>
                                            <p:strVal val="#ppt_x"/>
                                          </p:val>
                                        </p:tav>
                                        <p:tav tm="100000">
                                          <p:val>
                                            <p:strVal val="#ppt_x"/>
                                          </p:val>
                                        </p:tav>
                                      </p:tavLst>
                                    </p:anim>
                                    <p:anim calcmode="lin" valueType="num">
                                      <p:cBhvr>
                                        <p:cTn id="9" dur="1000" fill="hold"/>
                                        <p:tgtEl>
                                          <p:spTgt spid="11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1000"/>
                                        <p:tgtEl>
                                          <p:spTgt spid="131"/>
                                        </p:tgtEl>
                                      </p:cBhvr>
                                    </p:animEffect>
                                    <p:anim calcmode="lin" valueType="num">
                                      <p:cBhvr>
                                        <p:cTn id="13" dur="1000" fill="hold"/>
                                        <p:tgtEl>
                                          <p:spTgt spid="131"/>
                                        </p:tgtEl>
                                        <p:attrNameLst>
                                          <p:attrName>ppt_x</p:attrName>
                                        </p:attrNameLst>
                                      </p:cBhvr>
                                      <p:tavLst>
                                        <p:tav tm="0">
                                          <p:val>
                                            <p:strVal val="#ppt_x"/>
                                          </p:val>
                                        </p:tav>
                                        <p:tav tm="100000">
                                          <p:val>
                                            <p:strVal val="#ppt_x"/>
                                          </p:val>
                                        </p:tav>
                                      </p:tavLst>
                                    </p:anim>
                                    <p:anim calcmode="lin" valueType="num">
                                      <p:cBhvr>
                                        <p:cTn id="14" dur="1000" fill="hold"/>
                                        <p:tgtEl>
                                          <p:spTgt spid="13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3"/>
                                        </p:tgtEl>
                                        <p:attrNameLst>
                                          <p:attrName>style.visibility</p:attrName>
                                        </p:attrNameLst>
                                      </p:cBhvr>
                                      <p:to>
                                        <p:strVal val="visible"/>
                                      </p:to>
                                    </p:set>
                                    <p:animEffect transition="in" filter="fade">
                                      <p:cBhvr>
                                        <p:cTn id="17" dur="1000"/>
                                        <p:tgtEl>
                                          <p:spTgt spid="143"/>
                                        </p:tgtEl>
                                      </p:cBhvr>
                                    </p:animEffect>
                                    <p:anim calcmode="lin" valueType="num">
                                      <p:cBhvr>
                                        <p:cTn id="18" dur="1000" fill="hold"/>
                                        <p:tgtEl>
                                          <p:spTgt spid="143"/>
                                        </p:tgtEl>
                                        <p:attrNameLst>
                                          <p:attrName>ppt_x</p:attrName>
                                        </p:attrNameLst>
                                      </p:cBhvr>
                                      <p:tavLst>
                                        <p:tav tm="0">
                                          <p:val>
                                            <p:strVal val="#ppt_x"/>
                                          </p:val>
                                        </p:tav>
                                        <p:tav tm="100000">
                                          <p:val>
                                            <p:strVal val="#ppt_x"/>
                                          </p:val>
                                        </p:tav>
                                      </p:tavLst>
                                    </p:anim>
                                    <p:anim calcmode="lin" valueType="num">
                                      <p:cBhvr>
                                        <p:cTn id="19" dur="1000" fill="hold"/>
                                        <p:tgtEl>
                                          <p:spTgt spid="1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5"/>
                                        </p:tgtEl>
                                        <p:attrNameLst>
                                          <p:attrName>style.visibility</p:attrName>
                                        </p:attrNameLst>
                                      </p:cBhvr>
                                      <p:to>
                                        <p:strVal val="visible"/>
                                      </p:to>
                                    </p:set>
                                    <p:animEffect transition="in" filter="fade">
                                      <p:cBhvr>
                                        <p:cTn id="22" dur="1000"/>
                                        <p:tgtEl>
                                          <p:spTgt spid="155"/>
                                        </p:tgtEl>
                                      </p:cBhvr>
                                    </p:animEffect>
                                    <p:anim calcmode="lin" valueType="num">
                                      <p:cBhvr>
                                        <p:cTn id="23" dur="1000" fill="hold"/>
                                        <p:tgtEl>
                                          <p:spTgt spid="155"/>
                                        </p:tgtEl>
                                        <p:attrNameLst>
                                          <p:attrName>ppt_x</p:attrName>
                                        </p:attrNameLst>
                                      </p:cBhvr>
                                      <p:tavLst>
                                        <p:tav tm="0">
                                          <p:val>
                                            <p:strVal val="#ppt_x"/>
                                          </p:val>
                                        </p:tav>
                                        <p:tav tm="100000">
                                          <p:val>
                                            <p:strVal val="#ppt_x"/>
                                          </p:val>
                                        </p:tav>
                                      </p:tavLst>
                                    </p:anim>
                                    <p:anim calcmode="lin" valueType="num">
                                      <p:cBhvr>
                                        <p:cTn id="24" dur="1000" fill="hold"/>
                                        <p:tgtEl>
                                          <p:spTgt spid="15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17"/>
                                        </p:tgtEl>
                                        <p:attrNameLst>
                                          <p:attrName>style.visibility</p:attrName>
                                        </p:attrNameLst>
                                      </p:cBhvr>
                                      <p:to>
                                        <p:strVal val="visible"/>
                                      </p:to>
                                    </p:set>
                                    <p:animEffect transition="in" filter="fade">
                                      <p:cBhvr>
                                        <p:cTn id="27" dur="1000"/>
                                        <p:tgtEl>
                                          <p:spTgt spid="217"/>
                                        </p:tgtEl>
                                      </p:cBhvr>
                                    </p:animEffect>
                                    <p:anim calcmode="lin" valueType="num">
                                      <p:cBhvr>
                                        <p:cTn id="28" dur="1000" fill="hold"/>
                                        <p:tgtEl>
                                          <p:spTgt spid="217"/>
                                        </p:tgtEl>
                                        <p:attrNameLst>
                                          <p:attrName>ppt_x</p:attrName>
                                        </p:attrNameLst>
                                      </p:cBhvr>
                                      <p:tavLst>
                                        <p:tav tm="0">
                                          <p:val>
                                            <p:strVal val="#ppt_x"/>
                                          </p:val>
                                        </p:tav>
                                        <p:tav tm="100000">
                                          <p:val>
                                            <p:strVal val="#ppt_x"/>
                                          </p:val>
                                        </p:tav>
                                      </p:tavLst>
                                    </p:anim>
                                    <p:anim calcmode="lin" valueType="num">
                                      <p:cBhvr>
                                        <p:cTn id="29" dur="1000" fill="hold"/>
                                        <p:tgtEl>
                                          <p:spTgt spid="21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67"/>
                                        </p:tgtEl>
                                        <p:attrNameLst>
                                          <p:attrName>style.visibility</p:attrName>
                                        </p:attrNameLst>
                                      </p:cBhvr>
                                      <p:to>
                                        <p:strVal val="visible"/>
                                      </p:to>
                                    </p:set>
                                    <p:animEffect transition="in" filter="fade">
                                      <p:cBhvr>
                                        <p:cTn id="32" dur="1000"/>
                                        <p:tgtEl>
                                          <p:spTgt spid="167"/>
                                        </p:tgtEl>
                                      </p:cBhvr>
                                    </p:animEffect>
                                    <p:anim calcmode="lin" valueType="num">
                                      <p:cBhvr>
                                        <p:cTn id="33" dur="1000" fill="hold"/>
                                        <p:tgtEl>
                                          <p:spTgt spid="167"/>
                                        </p:tgtEl>
                                        <p:attrNameLst>
                                          <p:attrName>ppt_x</p:attrName>
                                        </p:attrNameLst>
                                      </p:cBhvr>
                                      <p:tavLst>
                                        <p:tav tm="0">
                                          <p:val>
                                            <p:strVal val="#ppt_x"/>
                                          </p:val>
                                        </p:tav>
                                        <p:tav tm="100000">
                                          <p:val>
                                            <p:strVal val="#ppt_x"/>
                                          </p:val>
                                        </p:tav>
                                      </p:tavLst>
                                    </p:anim>
                                    <p:anim calcmode="lin" valueType="num">
                                      <p:cBhvr>
                                        <p:cTn id="34" dur="1000" fill="hold"/>
                                        <p:tgtEl>
                                          <p:spTgt spid="167"/>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9"/>
                                        </p:tgtEl>
                                        <p:attrNameLst>
                                          <p:attrName>style.visibility</p:attrName>
                                        </p:attrNameLst>
                                      </p:cBhvr>
                                      <p:to>
                                        <p:strVal val="visible"/>
                                      </p:to>
                                    </p:set>
                                    <p:animEffect transition="in" filter="fade">
                                      <p:cBhvr>
                                        <p:cTn id="37" dur="1000"/>
                                        <p:tgtEl>
                                          <p:spTgt spid="179"/>
                                        </p:tgtEl>
                                      </p:cBhvr>
                                    </p:animEffect>
                                    <p:anim calcmode="lin" valueType="num">
                                      <p:cBhvr>
                                        <p:cTn id="38" dur="1000" fill="hold"/>
                                        <p:tgtEl>
                                          <p:spTgt spid="179"/>
                                        </p:tgtEl>
                                        <p:attrNameLst>
                                          <p:attrName>ppt_x</p:attrName>
                                        </p:attrNameLst>
                                      </p:cBhvr>
                                      <p:tavLst>
                                        <p:tav tm="0">
                                          <p:val>
                                            <p:strVal val="#ppt_x"/>
                                          </p:val>
                                        </p:tav>
                                        <p:tav tm="100000">
                                          <p:val>
                                            <p:strVal val="#ppt_x"/>
                                          </p:val>
                                        </p:tav>
                                      </p:tavLst>
                                    </p:anim>
                                    <p:anim calcmode="lin" valueType="num">
                                      <p:cBhvr>
                                        <p:cTn id="39" dur="1000" fill="hold"/>
                                        <p:tgtEl>
                                          <p:spTgt spid="179"/>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91"/>
                                        </p:tgtEl>
                                        <p:attrNameLst>
                                          <p:attrName>style.visibility</p:attrName>
                                        </p:attrNameLst>
                                      </p:cBhvr>
                                      <p:to>
                                        <p:strVal val="visible"/>
                                      </p:to>
                                    </p:set>
                                    <p:animEffect transition="in" filter="fade">
                                      <p:cBhvr>
                                        <p:cTn id="42" dur="1000"/>
                                        <p:tgtEl>
                                          <p:spTgt spid="191"/>
                                        </p:tgtEl>
                                      </p:cBhvr>
                                    </p:animEffect>
                                    <p:anim calcmode="lin" valueType="num">
                                      <p:cBhvr>
                                        <p:cTn id="43" dur="1000" fill="hold"/>
                                        <p:tgtEl>
                                          <p:spTgt spid="191"/>
                                        </p:tgtEl>
                                        <p:attrNameLst>
                                          <p:attrName>ppt_x</p:attrName>
                                        </p:attrNameLst>
                                      </p:cBhvr>
                                      <p:tavLst>
                                        <p:tav tm="0">
                                          <p:val>
                                            <p:strVal val="#ppt_x"/>
                                          </p:val>
                                        </p:tav>
                                        <p:tav tm="100000">
                                          <p:val>
                                            <p:strVal val="#ppt_x"/>
                                          </p:val>
                                        </p:tav>
                                      </p:tavLst>
                                    </p:anim>
                                    <p:anim calcmode="lin" valueType="num">
                                      <p:cBhvr>
                                        <p:cTn id="44" dur="1000" fill="hold"/>
                                        <p:tgtEl>
                                          <p:spTgt spid="191"/>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3"/>
                                        </p:tgtEl>
                                        <p:attrNameLst>
                                          <p:attrName>style.visibility</p:attrName>
                                        </p:attrNameLst>
                                      </p:cBhvr>
                                      <p:to>
                                        <p:strVal val="visible"/>
                                      </p:to>
                                    </p:set>
                                    <p:animEffect transition="in" filter="fade">
                                      <p:cBhvr>
                                        <p:cTn id="47" dur="1000"/>
                                        <p:tgtEl>
                                          <p:spTgt spid="203"/>
                                        </p:tgtEl>
                                      </p:cBhvr>
                                    </p:animEffect>
                                    <p:anim calcmode="lin" valueType="num">
                                      <p:cBhvr>
                                        <p:cTn id="48" dur="1000" fill="hold"/>
                                        <p:tgtEl>
                                          <p:spTgt spid="203"/>
                                        </p:tgtEl>
                                        <p:attrNameLst>
                                          <p:attrName>ppt_x</p:attrName>
                                        </p:attrNameLst>
                                      </p:cBhvr>
                                      <p:tavLst>
                                        <p:tav tm="0">
                                          <p:val>
                                            <p:strVal val="#ppt_x"/>
                                          </p:val>
                                        </p:tav>
                                        <p:tav tm="100000">
                                          <p:val>
                                            <p:strVal val="#ppt_x"/>
                                          </p:val>
                                        </p:tav>
                                      </p:tavLst>
                                    </p:anim>
                                    <p:anim calcmode="lin" valueType="num">
                                      <p:cBhvr>
                                        <p:cTn id="49" dur="1000" fill="hold"/>
                                        <p:tgtEl>
                                          <p:spTgt spid="20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18"/>
                                        </p:tgtEl>
                                        <p:attrNameLst>
                                          <p:attrName>style.visibility</p:attrName>
                                        </p:attrNameLst>
                                      </p:cBhvr>
                                      <p:to>
                                        <p:strVal val="visible"/>
                                      </p:to>
                                    </p:set>
                                    <p:animEffect transition="in" filter="fade">
                                      <p:cBhvr>
                                        <p:cTn id="52" dur="1000"/>
                                        <p:tgtEl>
                                          <p:spTgt spid="218"/>
                                        </p:tgtEl>
                                      </p:cBhvr>
                                    </p:animEffect>
                                    <p:anim calcmode="lin" valueType="num">
                                      <p:cBhvr>
                                        <p:cTn id="53" dur="1000" fill="hold"/>
                                        <p:tgtEl>
                                          <p:spTgt spid="218"/>
                                        </p:tgtEl>
                                        <p:attrNameLst>
                                          <p:attrName>ppt_x</p:attrName>
                                        </p:attrNameLst>
                                      </p:cBhvr>
                                      <p:tavLst>
                                        <p:tav tm="0">
                                          <p:val>
                                            <p:strVal val="#ppt_x"/>
                                          </p:val>
                                        </p:tav>
                                        <p:tav tm="100000">
                                          <p:val>
                                            <p:strVal val="#ppt_x"/>
                                          </p:val>
                                        </p:tav>
                                      </p:tavLst>
                                    </p:anim>
                                    <p:anim calcmode="lin" valueType="num">
                                      <p:cBhvr>
                                        <p:cTn id="54" dur="1000" fill="hold"/>
                                        <p:tgtEl>
                                          <p:spTgt spid="218"/>
                                        </p:tgtEl>
                                        <p:attrNameLst>
                                          <p:attrName>ppt_y</p:attrName>
                                        </p:attrNameLst>
                                      </p:cBhvr>
                                      <p:tavLst>
                                        <p:tav tm="0">
                                          <p:val>
                                            <p:strVal val="#ppt_y+.1"/>
                                          </p:val>
                                        </p:tav>
                                        <p:tav tm="100000">
                                          <p:val>
                                            <p:strVal val="#ppt_y"/>
                                          </p:val>
                                        </p:tav>
                                      </p:tavLst>
                                    </p:anim>
                                  </p:childTnLst>
                                </p:cTn>
                              </p:par>
                            </p:childTnLst>
                          </p:cTn>
                        </p:par>
                        <p:par>
                          <p:cTn id="55" fill="hold">
                            <p:stCondLst>
                              <p:cond delay="1000"/>
                            </p:stCondLst>
                            <p:childTnLst>
                              <p:par>
                                <p:cTn id="56" presetID="42" presetClass="entr" presetSubtype="0" fill="hold" nodeType="afterEffect">
                                  <p:stCondLst>
                                    <p:cond delay="0"/>
                                  </p:stCondLst>
                                  <p:childTnLst>
                                    <p:set>
                                      <p:cBhvr>
                                        <p:cTn id="57" dur="1" fill="hold">
                                          <p:stCondLst>
                                            <p:cond delay="0"/>
                                          </p:stCondLst>
                                        </p:cTn>
                                        <p:tgtEl>
                                          <p:spTgt spid="220"/>
                                        </p:tgtEl>
                                        <p:attrNameLst>
                                          <p:attrName>style.visibility</p:attrName>
                                        </p:attrNameLst>
                                      </p:cBhvr>
                                      <p:to>
                                        <p:strVal val="visible"/>
                                      </p:to>
                                    </p:set>
                                    <p:animEffect transition="in" filter="fade">
                                      <p:cBhvr>
                                        <p:cTn id="58" dur="1000"/>
                                        <p:tgtEl>
                                          <p:spTgt spid="220"/>
                                        </p:tgtEl>
                                      </p:cBhvr>
                                    </p:animEffect>
                                    <p:anim calcmode="lin" valueType="num">
                                      <p:cBhvr>
                                        <p:cTn id="59" dur="1000" fill="hold"/>
                                        <p:tgtEl>
                                          <p:spTgt spid="220"/>
                                        </p:tgtEl>
                                        <p:attrNameLst>
                                          <p:attrName>ppt_x</p:attrName>
                                        </p:attrNameLst>
                                      </p:cBhvr>
                                      <p:tavLst>
                                        <p:tav tm="0">
                                          <p:val>
                                            <p:strVal val="#ppt_x"/>
                                          </p:val>
                                        </p:tav>
                                        <p:tav tm="100000">
                                          <p:val>
                                            <p:strVal val="#ppt_x"/>
                                          </p:val>
                                        </p:tav>
                                      </p:tavLst>
                                    </p:anim>
                                    <p:anim calcmode="lin" valueType="num">
                                      <p:cBhvr>
                                        <p:cTn id="60" dur="1000" fill="hold"/>
                                        <p:tgtEl>
                                          <p:spTgt spid="220"/>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32"/>
                                        </p:tgtEl>
                                        <p:attrNameLst>
                                          <p:attrName>style.visibility</p:attrName>
                                        </p:attrNameLst>
                                      </p:cBhvr>
                                      <p:to>
                                        <p:strVal val="visible"/>
                                      </p:to>
                                    </p:set>
                                    <p:animEffect transition="in" filter="fade">
                                      <p:cBhvr>
                                        <p:cTn id="63" dur="1000"/>
                                        <p:tgtEl>
                                          <p:spTgt spid="232"/>
                                        </p:tgtEl>
                                      </p:cBhvr>
                                    </p:animEffect>
                                    <p:anim calcmode="lin" valueType="num">
                                      <p:cBhvr>
                                        <p:cTn id="64" dur="1000" fill="hold"/>
                                        <p:tgtEl>
                                          <p:spTgt spid="232"/>
                                        </p:tgtEl>
                                        <p:attrNameLst>
                                          <p:attrName>ppt_x</p:attrName>
                                        </p:attrNameLst>
                                      </p:cBhvr>
                                      <p:tavLst>
                                        <p:tav tm="0">
                                          <p:val>
                                            <p:strVal val="#ppt_x"/>
                                          </p:val>
                                        </p:tav>
                                        <p:tav tm="100000">
                                          <p:val>
                                            <p:strVal val="#ppt_x"/>
                                          </p:val>
                                        </p:tav>
                                      </p:tavLst>
                                    </p:anim>
                                    <p:anim calcmode="lin" valueType="num">
                                      <p:cBhvr>
                                        <p:cTn id="65" dur="1000" fill="hold"/>
                                        <p:tgtEl>
                                          <p:spTgt spid="232"/>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44"/>
                                        </p:tgtEl>
                                        <p:attrNameLst>
                                          <p:attrName>style.visibility</p:attrName>
                                        </p:attrNameLst>
                                      </p:cBhvr>
                                      <p:to>
                                        <p:strVal val="visible"/>
                                      </p:to>
                                    </p:set>
                                    <p:animEffect transition="in" filter="fade">
                                      <p:cBhvr>
                                        <p:cTn id="68" dur="1000"/>
                                        <p:tgtEl>
                                          <p:spTgt spid="244"/>
                                        </p:tgtEl>
                                      </p:cBhvr>
                                    </p:animEffect>
                                    <p:anim calcmode="lin" valueType="num">
                                      <p:cBhvr>
                                        <p:cTn id="69" dur="1000" fill="hold"/>
                                        <p:tgtEl>
                                          <p:spTgt spid="244"/>
                                        </p:tgtEl>
                                        <p:attrNameLst>
                                          <p:attrName>ppt_x</p:attrName>
                                        </p:attrNameLst>
                                      </p:cBhvr>
                                      <p:tavLst>
                                        <p:tav tm="0">
                                          <p:val>
                                            <p:strVal val="#ppt_x"/>
                                          </p:val>
                                        </p:tav>
                                        <p:tav tm="100000">
                                          <p:val>
                                            <p:strVal val="#ppt_x"/>
                                          </p:val>
                                        </p:tav>
                                      </p:tavLst>
                                    </p:anim>
                                    <p:anim calcmode="lin" valueType="num">
                                      <p:cBhvr>
                                        <p:cTn id="70" dur="1000" fill="hold"/>
                                        <p:tgtEl>
                                          <p:spTgt spid="244"/>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19"/>
                                        </p:tgtEl>
                                        <p:attrNameLst>
                                          <p:attrName>style.visibility</p:attrName>
                                        </p:attrNameLst>
                                      </p:cBhvr>
                                      <p:to>
                                        <p:strVal val="visible"/>
                                      </p:to>
                                    </p:set>
                                    <p:animEffect transition="in" filter="fade">
                                      <p:cBhvr>
                                        <p:cTn id="73" dur="1000"/>
                                        <p:tgtEl>
                                          <p:spTgt spid="219"/>
                                        </p:tgtEl>
                                      </p:cBhvr>
                                    </p:animEffect>
                                    <p:anim calcmode="lin" valueType="num">
                                      <p:cBhvr>
                                        <p:cTn id="74" dur="1000" fill="hold"/>
                                        <p:tgtEl>
                                          <p:spTgt spid="219"/>
                                        </p:tgtEl>
                                        <p:attrNameLst>
                                          <p:attrName>ppt_x</p:attrName>
                                        </p:attrNameLst>
                                      </p:cBhvr>
                                      <p:tavLst>
                                        <p:tav tm="0">
                                          <p:val>
                                            <p:strVal val="#ppt_x"/>
                                          </p:val>
                                        </p:tav>
                                        <p:tav tm="100000">
                                          <p:val>
                                            <p:strVal val="#ppt_x"/>
                                          </p:val>
                                        </p:tav>
                                      </p:tavLst>
                                    </p:anim>
                                    <p:anim calcmode="lin" valueType="num">
                                      <p:cBhvr>
                                        <p:cTn id="75" dur="1000" fill="hold"/>
                                        <p:tgtEl>
                                          <p:spTgt spid="219"/>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256"/>
                                        </p:tgtEl>
                                        <p:attrNameLst>
                                          <p:attrName>style.visibility</p:attrName>
                                        </p:attrNameLst>
                                      </p:cBhvr>
                                      <p:to>
                                        <p:strVal val="visible"/>
                                      </p:to>
                                    </p:set>
                                    <p:animEffect transition="in" filter="fade">
                                      <p:cBhvr>
                                        <p:cTn id="78" dur="1000"/>
                                        <p:tgtEl>
                                          <p:spTgt spid="256"/>
                                        </p:tgtEl>
                                      </p:cBhvr>
                                    </p:animEffect>
                                    <p:anim calcmode="lin" valueType="num">
                                      <p:cBhvr>
                                        <p:cTn id="79" dur="1000" fill="hold"/>
                                        <p:tgtEl>
                                          <p:spTgt spid="256"/>
                                        </p:tgtEl>
                                        <p:attrNameLst>
                                          <p:attrName>ppt_x</p:attrName>
                                        </p:attrNameLst>
                                      </p:cBhvr>
                                      <p:tavLst>
                                        <p:tav tm="0">
                                          <p:val>
                                            <p:strVal val="#ppt_x"/>
                                          </p:val>
                                        </p:tav>
                                        <p:tav tm="100000">
                                          <p:val>
                                            <p:strVal val="#ppt_x"/>
                                          </p:val>
                                        </p:tav>
                                      </p:tavLst>
                                    </p:anim>
                                    <p:anim calcmode="lin" valueType="num">
                                      <p:cBhvr>
                                        <p:cTn id="80" dur="1000" fill="hold"/>
                                        <p:tgtEl>
                                          <p:spTgt spid="256"/>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68"/>
                                        </p:tgtEl>
                                        <p:attrNameLst>
                                          <p:attrName>style.visibility</p:attrName>
                                        </p:attrNameLst>
                                      </p:cBhvr>
                                      <p:to>
                                        <p:strVal val="visible"/>
                                      </p:to>
                                    </p:set>
                                    <p:animEffect transition="in" filter="fade">
                                      <p:cBhvr>
                                        <p:cTn id="83" dur="1000"/>
                                        <p:tgtEl>
                                          <p:spTgt spid="268"/>
                                        </p:tgtEl>
                                      </p:cBhvr>
                                    </p:animEffect>
                                    <p:anim calcmode="lin" valueType="num">
                                      <p:cBhvr>
                                        <p:cTn id="84" dur="1000" fill="hold"/>
                                        <p:tgtEl>
                                          <p:spTgt spid="268"/>
                                        </p:tgtEl>
                                        <p:attrNameLst>
                                          <p:attrName>ppt_x</p:attrName>
                                        </p:attrNameLst>
                                      </p:cBhvr>
                                      <p:tavLst>
                                        <p:tav tm="0">
                                          <p:val>
                                            <p:strVal val="#ppt_x"/>
                                          </p:val>
                                        </p:tav>
                                        <p:tav tm="100000">
                                          <p:val>
                                            <p:strVal val="#ppt_x"/>
                                          </p:val>
                                        </p:tav>
                                      </p:tavLst>
                                    </p:anim>
                                    <p:anim calcmode="lin" valueType="num">
                                      <p:cBhvr>
                                        <p:cTn id="85" dur="1000" fill="hold"/>
                                        <p:tgtEl>
                                          <p:spTgt spid="268"/>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80"/>
                                        </p:tgtEl>
                                        <p:attrNameLst>
                                          <p:attrName>style.visibility</p:attrName>
                                        </p:attrNameLst>
                                      </p:cBhvr>
                                      <p:to>
                                        <p:strVal val="visible"/>
                                      </p:to>
                                    </p:set>
                                    <p:animEffect transition="in" filter="fade">
                                      <p:cBhvr>
                                        <p:cTn id="88" dur="1000"/>
                                        <p:tgtEl>
                                          <p:spTgt spid="280"/>
                                        </p:tgtEl>
                                      </p:cBhvr>
                                    </p:animEffect>
                                    <p:anim calcmode="lin" valueType="num">
                                      <p:cBhvr>
                                        <p:cTn id="89" dur="1000" fill="hold"/>
                                        <p:tgtEl>
                                          <p:spTgt spid="280"/>
                                        </p:tgtEl>
                                        <p:attrNameLst>
                                          <p:attrName>ppt_x</p:attrName>
                                        </p:attrNameLst>
                                      </p:cBhvr>
                                      <p:tavLst>
                                        <p:tav tm="0">
                                          <p:val>
                                            <p:strVal val="#ppt_x"/>
                                          </p:val>
                                        </p:tav>
                                        <p:tav tm="100000">
                                          <p:val>
                                            <p:strVal val="#ppt_x"/>
                                          </p:val>
                                        </p:tav>
                                      </p:tavLst>
                                    </p:anim>
                                    <p:anim calcmode="lin" valueType="num">
                                      <p:cBhvr>
                                        <p:cTn id="90" dur="1000" fill="hold"/>
                                        <p:tgtEl>
                                          <p:spTgt spid="280"/>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292"/>
                                        </p:tgtEl>
                                        <p:attrNameLst>
                                          <p:attrName>style.visibility</p:attrName>
                                        </p:attrNameLst>
                                      </p:cBhvr>
                                      <p:to>
                                        <p:strVal val="visible"/>
                                      </p:to>
                                    </p:set>
                                    <p:animEffect transition="in" filter="fade">
                                      <p:cBhvr>
                                        <p:cTn id="93" dur="1000"/>
                                        <p:tgtEl>
                                          <p:spTgt spid="292"/>
                                        </p:tgtEl>
                                      </p:cBhvr>
                                    </p:animEffect>
                                    <p:anim calcmode="lin" valueType="num">
                                      <p:cBhvr>
                                        <p:cTn id="94" dur="1000" fill="hold"/>
                                        <p:tgtEl>
                                          <p:spTgt spid="292"/>
                                        </p:tgtEl>
                                        <p:attrNameLst>
                                          <p:attrName>ppt_x</p:attrName>
                                        </p:attrNameLst>
                                      </p:cBhvr>
                                      <p:tavLst>
                                        <p:tav tm="0">
                                          <p:val>
                                            <p:strVal val="#ppt_x"/>
                                          </p:val>
                                        </p:tav>
                                        <p:tav tm="100000">
                                          <p:val>
                                            <p:strVal val="#ppt_x"/>
                                          </p:val>
                                        </p:tav>
                                      </p:tavLst>
                                    </p:anim>
                                    <p:anim calcmode="lin" valueType="num">
                                      <p:cBhvr>
                                        <p:cTn id="95" dur="1000" fill="hold"/>
                                        <p:tgtEl>
                                          <p:spTgt spid="292"/>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04"/>
                                        </p:tgtEl>
                                        <p:attrNameLst>
                                          <p:attrName>style.visibility</p:attrName>
                                        </p:attrNameLst>
                                      </p:cBhvr>
                                      <p:to>
                                        <p:strVal val="visible"/>
                                      </p:to>
                                    </p:set>
                                    <p:animEffect transition="in" filter="fade">
                                      <p:cBhvr>
                                        <p:cTn id="98" dur="1000"/>
                                        <p:tgtEl>
                                          <p:spTgt spid="304"/>
                                        </p:tgtEl>
                                      </p:cBhvr>
                                    </p:animEffect>
                                    <p:anim calcmode="lin" valueType="num">
                                      <p:cBhvr>
                                        <p:cTn id="99" dur="1000" fill="hold"/>
                                        <p:tgtEl>
                                          <p:spTgt spid="304"/>
                                        </p:tgtEl>
                                        <p:attrNameLst>
                                          <p:attrName>ppt_x</p:attrName>
                                        </p:attrNameLst>
                                      </p:cBhvr>
                                      <p:tavLst>
                                        <p:tav tm="0">
                                          <p:val>
                                            <p:strVal val="#ppt_x"/>
                                          </p:val>
                                        </p:tav>
                                        <p:tav tm="100000">
                                          <p:val>
                                            <p:strVal val="#ppt_x"/>
                                          </p:val>
                                        </p:tav>
                                      </p:tavLst>
                                    </p:anim>
                                    <p:anim calcmode="lin" valueType="num">
                                      <p:cBhvr>
                                        <p:cTn id="100" dur="1000" fill="hold"/>
                                        <p:tgtEl>
                                          <p:spTgt spid="304"/>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16"/>
                                        </p:tgtEl>
                                        <p:attrNameLst>
                                          <p:attrName>style.visibility</p:attrName>
                                        </p:attrNameLst>
                                      </p:cBhvr>
                                      <p:to>
                                        <p:strVal val="visible"/>
                                      </p:to>
                                    </p:set>
                                    <p:animEffect transition="in" filter="fade">
                                      <p:cBhvr>
                                        <p:cTn id="103" dur="1000"/>
                                        <p:tgtEl>
                                          <p:spTgt spid="316"/>
                                        </p:tgtEl>
                                      </p:cBhvr>
                                    </p:animEffect>
                                    <p:anim calcmode="lin" valueType="num">
                                      <p:cBhvr>
                                        <p:cTn id="104" dur="1000" fill="hold"/>
                                        <p:tgtEl>
                                          <p:spTgt spid="316"/>
                                        </p:tgtEl>
                                        <p:attrNameLst>
                                          <p:attrName>ppt_x</p:attrName>
                                        </p:attrNameLst>
                                      </p:cBhvr>
                                      <p:tavLst>
                                        <p:tav tm="0">
                                          <p:val>
                                            <p:strVal val="#ppt_x"/>
                                          </p:val>
                                        </p:tav>
                                        <p:tav tm="100000">
                                          <p:val>
                                            <p:strVal val="#ppt_x"/>
                                          </p:val>
                                        </p:tav>
                                      </p:tavLst>
                                    </p:anim>
                                    <p:anim calcmode="lin" valueType="num">
                                      <p:cBhvr>
                                        <p:cTn id="105" dur="1000" fill="hold"/>
                                        <p:tgtEl>
                                          <p:spTgt spid="316"/>
                                        </p:tgtEl>
                                        <p:attrNameLst>
                                          <p:attrName>ppt_y</p:attrName>
                                        </p:attrNameLst>
                                      </p:cBhvr>
                                      <p:tavLst>
                                        <p:tav tm="0">
                                          <p:val>
                                            <p:strVal val="#ppt_y+.1"/>
                                          </p:val>
                                        </p:tav>
                                        <p:tav tm="100000">
                                          <p:val>
                                            <p:strVal val="#ppt_y"/>
                                          </p:val>
                                        </p:tav>
                                      </p:tavLst>
                                    </p:anim>
                                  </p:childTnLst>
                                </p:cTn>
                              </p:par>
                            </p:childTnLst>
                          </p:cTn>
                        </p:par>
                        <p:par>
                          <p:cTn id="106" fill="hold">
                            <p:stCondLst>
                              <p:cond delay="2000"/>
                            </p:stCondLst>
                            <p:childTnLst>
                              <p:par>
                                <p:cTn id="107" presetID="42" presetClass="entr" presetSubtype="0" fill="hold" grpId="0" nodeType="afterEffect">
                                  <p:stCondLst>
                                    <p:cond delay="0"/>
                                  </p:stCondLst>
                                  <p:childTnLst>
                                    <p:set>
                                      <p:cBhvr>
                                        <p:cTn id="108" dur="1" fill="hold">
                                          <p:stCondLst>
                                            <p:cond delay="0"/>
                                          </p:stCondLst>
                                        </p:cTn>
                                        <p:tgtEl>
                                          <p:spTgt spid="215"/>
                                        </p:tgtEl>
                                        <p:attrNameLst>
                                          <p:attrName>style.visibility</p:attrName>
                                        </p:attrNameLst>
                                      </p:cBhvr>
                                      <p:to>
                                        <p:strVal val="visible"/>
                                      </p:to>
                                    </p:set>
                                    <p:animEffect transition="in" filter="fade">
                                      <p:cBhvr>
                                        <p:cTn id="109" dur="1000"/>
                                        <p:tgtEl>
                                          <p:spTgt spid="215"/>
                                        </p:tgtEl>
                                      </p:cBhvr>
                                    </p:animEffect>
                                    <p:anim calcmode="lin" valueType="num">
                                      <p:cBhvr>
                                        <p:cTn id="110" dur="1000" fill="hold"/>
                                        <p:tgtEl>
                                          <p:spTgt spid="215"/>
                                        </p:tgtEl>
                                        <p:attrNameLst>
                                          <p:attrName>ppt_x</p:attrName>
                                        </p:attrNameLst>
                                      </p:cBhvr>
                                      <p:tavLst>
                                        <p:tav tm="0">
                                          <p:val>
                                            <p:strVal val="#ppt_x"/>
                                          </p:val>
                                        </p:tav>
                                        <p:tav tm="100000">
                                          <p:val>
                                            <p:strVal val="#ppt_x"/>
                                          </p:val>
                                        </p:tav>
                                      </p:tavLst>
                                    </p:anim>
                                    <p:anim calcmode="lin" valueType="num">
                                      <p:cBhvr>
                                        <p:cTn id="111" dur="1000" fill="hold"/>
                                        <p:tgtEl>
                                          <p:spTgt spid="215"/>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216"/>
                                        </p:tgtEl>
                                        <p:attrNameLst>
                                          <p:attrName>style.visibility</p:attrName>
                                        </p:attrNameLst>
                                      </p:cBhvr>
                                      <p:to>
                                        <p:strVal val="visible"/>
                                      </p:to>
                                    </p:set>
                                    <p:animEffect transition="in" filter="fade">
                                      <p:cBhvr>
                                        <p:cTn id="114" dur="1000"/>
                                        <p:tgtEl>
                                          <p:spTgt spid="216"/>
                                        </p:tgtEl>
                                      </p:cBhvr>
                                    </p:animEffect>
                                    <p:anim calcmode="lin" valueType="num">
                                      <p:cBhvr>
                                        <p:cTn id="115" dur="1000" fill="hold"/>
                                        <p:tgtEl>
                                          <p:spTgt spid="216"/>
                                        </p:tgtEl>
                                        <p:attrNameLst>
                                          <p:attrName>ppt_x</p:attrName>
                                        </p:attrNameLst>
                                      </p:cBhvr>
                                      <p:tavLst>
                                        <p:tav tm="0">
                                          <p:val>
                                            <p:strVal val="#ppt_x"/>
                                          </p:val>
                                        </p:tav>
                                        <p:tav tm="100000">
                                          <p:val>
                                            <p:strVal val="#ppt_x"/>
                                          </p:val>
                                        </p:tav>
                                      </p:tavLst>
                                    </p:anim>
                                    <p:anim calcmode="lin" valueType="num">
                                      <p:cBhvr>
                                        <p:cTn id="116" dur="1000" fill="hold"/>
                                        <p:tgtEl>
                                          <p:spTgt spid="216"/>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2" presetClass="entr" presetSubtype="0" fill="hold" grpId="0" nodeType="clickEffect">
                                  <p:stCondLst>
                                    <p:cond delay="0"/>
                                  </p:stCondLst>
                                  <p:childTnLst>
                                    <p:set>
                                      <p:cBhvr>
                                        <p:cTn id="120" dur="1" fill="hold">
                                          <p:stCondLst>
                                            <p:cond delay="0"/>
                                          </p:stCondLst>
                                        </p:cTn>
                                        <p:tgtEl>
                                          <p:spTgt spid="414"/>
                                        </p:tgtEl>
                                        <p:attrNameLst>
                                          <p:attrName>style.visibility</p:attrName>
                                        </p:attrNameLst>
                                      </p:cBhvr>
                                      <p:to>
                                        <p:strVal val="visible"/>
                                      </p:to>
                                    </p:set>
                                    <p:animEffect transition="in" filter="fade">
                                      <p:cBhvr>
                                        <p:cTn id="121" dur="1000"/>
                                        <p:tgtEl>
                                          <p:spTgt spid="414"/>
                                        </p:tgtEl>
                                      </p:cBhvr>
                                    </p:animEffect>
                                    <p:anim calcmode="lin" valueType="num">
                                      <p:cBhvr>
                                        <p:cTn id="122" dur="1000" fill="hold"/>
                                        <p:tgtEl>
                                          <p:spTgt spid="414"/>
                                        </p:tgtEl>
                                        <p:attrNameLst>
                                          <p:attrName>ppt_x</p:attrName>
                                        </p:attrNameLst>
                                      </p:cBhvr>
                                      <p:tavLst>
                                        <p:tav tm="0">
                                          <p:val>
                                            <p:strVal val="#ppt_x"/>
                                          </p:val>
                                        </p:tav>
                                        <p:tav tm="100000">
                                          <p:val>
                                            <p:strVal val="#ppt_x"/>
                                          </p:val>
                                        </p:tav>
                                      </p:tavLst>
                                    </p:anim>
                                    <p:anim calcmode="lin" valueType="num">
                                      <p:cBhvr>
                                        <p:cTn id="123" dur="1000" fill="hold"/>
                                        <p:tgtEl>
                                          <p:spTgt spid="414"/>
                                        </p:tgtEl>
                                        <p:attrNameLst>
                                          <p:attrName>ppt_y</p:attrName>
                                        </p:attrNameLst>
                                      </p:cBhvr>
                                      <p:tavLst>
                                        <p:tav tm="0">
                                          <p:val>
                                            <p:strVal val="#ppt_y+.1"/>
                                          </p:val>
                                        </p:tav>
                                        <p:tav tm="100000">
                                          <p:val>
                                            <p:strVal val="#ppt_y"/>
                                          </p:val>
                                        </p:tav>
                                      </p:tavLst>
                                    </p:anim>
                                  </p:childTnLst>
                                </p:cTn>
                              </p:par>
                              <p:par>
                                <p:cTn id="124" presetID="42" presetClass="entr" presetSubtype="0" fill="hold" nodeType="withEffect">
                                  <p:stCondLst>
                                    <p:cond delay="0"/>
                                  </p:stCondLst>
                                  <p:childTnLst>
                                    <p:set>
                                      <p:cBhvr>
                                        <p:cTn id="125" dur="1" fill="hold">
                                          <p:stCondLst>
                                            <p:cond delay="0"/>
                                          </p:stCondLst>
                                        </p:cTn>
                                        <p:tgtEl>
                                          <p:spTgt spid="425"/>
                                        </p:tgtEl>
                                        <p:attrNameLst>
                                          <p:attrName>style.visibility</p:attrName>
                                        </p:attrNameLst>
                                      </p:cBhvr>
                                      <p:to>
                                        <p:strVal val="visible"/>
                                      </p:to>
                                    </p:set>
                                    <p:animEffect transition="in" filter="fade">
                                      <p:cBhvr>
                                        <p:cTn id="126" dur="1000"/>
                                        <p:tgtEl>
                                          <p:spTgt spid="425"/>
                                        </p:tgtEl>
                                      </p:cBhvr>
                                    </p:animEffect>
                                    <p:anim calcmode="lin" valueType="num">
                                      <p:cBhvr>
                                        <p:cTn id="127" dur="1000" fill="hold"/>
                                        <p:tgtEl>
                                          <p:spTgt spid="425"/>
                                        </p:tgtEl>
                                        <p:attrNameLst>
                                          <p:attrName>ppt_x</p:attrName>
                                        </p:attrNameLst>
                                      </p:cBhvr>
                                      <p:tavLst>
                                        <p:tav tm="0">
                                          <p:val>
                                            <p:strVal val="#ppt_x"/>
                                          </p:val>
                                        </p:tav>
                                        <p:tav tm="100000">
                                          <p:val>
                                            <p:strVal val="#ppt_x"/>
                                          </p:val>
                                        </p:tav>
                                      </p:tavLst>
                                    </p:anim>
                                    <p:anim calcmode="lin" valueType="num">
                                      <p:cBhvr>
                                        <p:cTn id="128" dur="1000" fill="hold"/>
                                        <p:tgtEl>
                                          <p:spTgt spid="425"/>
                                        </p:tgtEl>
                                        <p:attrNameLst>
                                          <p:attrName>ppt_y</p:attrName>
                                        </p:attrNameLst>
                                      </p:cBhvr>
                                      <p:tavLst>
                                        <p:tav tm="0">
                                          <p:val>
                                            <p:strVal val="#ppt_y+.1"/>
                                          </p:val>
                                        </p:tav>
                                        <p:tav tm="100000">
                                          <p:val>
                                            <p:strVal val="#ppt_y"/>
                                          </p:val>
                                        </p:tav>
                                      </p:tavLst>
                                    </p:anim>
                                  </p:childTnLst>
                                </p:cTn>
                              </p:par>
                              <p:par>
                                <p:cTn id="129" presetID="42" presetClass="entr" presetSubtype="0" fill="hold" nodeType="withEffect">
                                  <p:stCondLst>
                                    <p:cond delay="0"/>
                                  </p:stCondLst>
                                  <p:childTnLst>
                                    <p:set>
                                      <p:cBhvr>
                                        <p:cTn id="130" dur="1" fill="hold">
                                          <p:stCondLst>
                                            <p:cond delay="0"/>
                                          </p:stCondLst>
                                        </p:cTn>
                                        <p:tgtEl>
                                          <p:spTgt spid="426"/>
                                        </p:tgtEl>
                                        <p:attrNameLst>
                                          <p:attrName>style.visibility</p:attrName>
                                        </p:attrNameLst>
                                      </p:cBhvr>
                                      <p:to>
                                        <p:strVal val="visible"/>
                                      </p:to>
                                    </p:set>
                                    <p:animEffect transition="in" filter="fade">
                                      <p:cBhvr>
                                        <p:cTn id="131" dur="1000"/>
                                        <p:tgtEl>
                                          <p:spTgt spid="426"/>
                                        </p:tgtEl>
                                      </p:cBhvr>
                                    </p:animEffect>
                                    <p:anim calcmode="lin" valueType="num">
                                      <p:cBhvr>
                                        <p:cTn id="132" dur="1000" fill="hold"/>
                                        <p:tgtEl>
                                          <p:spTgt spid="426"/>
                                        </p:tgtEl>
                                        <p:attrNameLst>
                                          <p:attrName>ppt_x</p:attrName>
                                        </p:attrNameLst>
                                      </p:cBhvr>
                                      <p:tavLst>
                                        <p:tav tm="0">
                                          <p:val>
                                            <p:strVal val="#ppt_x"/>
                                          </p:val>
                                        </p:tav>
                                        <p:tav tm="100000">
                                          <p:val>
                                            <p:strVal val="#ppt_x"/>
                                          </p:val>
                                        </p:tav>
                                      </p:tavLst>
                                    </p:anim>
                                    <p:anim calcmode="lin" valueType="num">
                                      <p:cBhvr>
                                        <p:cTn id="133" dur="1000" fill="hold"/>
                                        <p:tgtEl>
                                          <p:spTgt spid="426"/>
                                        </p:tgtEl>
                                        <p:attrNameLst>
                                          <p:attrName>ppt_y</p:attrName>
                                        </p:attrNameLst>
                                      </p:cBhvr>
                                      <p:tavLst>
                                        <p:tav tm="0">
                                          <p:val>
                                            <p:strVal val="#ppt_y+.1"/>
                                          </p:val>
                                        </p:tav>
                                        <p:tav tm="100000">
                                          <p:val>
                                            <p:strVal val="#ppt_y"/>
                                          </p:val>
                                        </p:tav>
                                      </p:tavLst>
                                    </p:anim>
                                  </p:childTnLst>
                                </p:cTn>
                              </p:par>
                              <p:par>
                                <p:cTn id="134" presetID="42" presetClass="entr" presetSubtype="0" fill="hold" nodeType="withEffect">
                                  <p:stCondLst>
                                    <p:cond delay="0"/>
                                  </p:stCondLst>
                                  <p:childTnLst>
                                    <p:set>
                                      <p:cBhvr>
                                        <p:cTn id="135" dur="1" fill="hold">
                                          <p:stCondLst>
                                            <p:cond delay="0"/>
                                          </p:stCondLst>
                                        </p:cTn>
                                        <p:tgtEl>
                                          <p:spTgt spid="442"/>
                                        </p:tgtEl>
                                        <p:attrNameLst>
                                          <p:attrName>style.visibility</p:attrName>
                                        </p:attrNameLst>
                                      </p:cBhvr>
                                      <p:to>
                                        <p:strVal val="visible"/>
                                      </p:to>
                                    </p:set>
                                    <p:animEffect transition="in" filter="fade">
                                      <p:cBhvr>
                                        <p:cTn id="136" dur="1000"/>
                                        <p:tgtEl>
                                          <p:spTgt spid="442"/>
                                        </p:tgtEl>
                                      </p:cBhvr>
                                    </p:animEffect>
                                    <p:anim calcmode="lin" valueType="num">
                                      <p:cBhvr>
                                        <p:cTn id="137" dur="1000" fill="hold"/>
                                        <p:tgtEl>
                                          <p:spTgt spid="442"/>
                                        </p:tgtEl>
                                        <p:attrNameLst>
                                          <p:attrName>ppt_x</p:attrName>
                                        </p:attrNameLst>
                                      </p:cBhvr>
                                      <p:tavLst>
                                        <p:tav tm="0">
                                          <p:val>
                                            <p:strVal val="#ppt_x"/>
                                          </p:val>
                                        </p:tav>
                                        <p:tav tm="100000">
                                          <p:val>
                                            <p:strVal val="#ppt_x"/>
                                          </p:val>
                                        </p:tav>
                                      </p:tavLst>
                                    </p:anim>
                                    <p:anim calcmode="lin" valueType="num">
                                      <p:cBhvr>
                                        <p:cTn id="138" dur="1000" fill="hold"/>
                                        <p:tgtEl>
                                          <p:spTgt spid="442"/>
                                        </p:tgtEl>
                                        <p:attrNameLst>
                                          <p:attrName>ppt_y</p:attrName>
                                        </p:attrNameLst>
                                      </p:cBhvr>
                                      <p:tavLst>
                                        <p:tav tm="0">
                                          <p:val>
                                            <p:strVal val="#ppt_y+.1"/>
                                          </p:val>
                                        </p:tav>
                                        <p:tav tm="100000">
                                          <p:val>
                                            <p:strVal val="#ppt_y"/>
                                          </p:val>
                                        </p:tav>
                                      </p:tavLst>
                                    </p:anim>
                                  </p:childTnLst>
                                </p:cTn>
                              </p:par>
                              <p:par>
                                <p:cTn id="139" presetID="42" presetClass="entr" presetSubtype="0" fill="hold" grpId="0" nodeType="withEffect">
                                  <p:stCondLst>
                                    <p:cond delay="0"/>
                                  </p:stCondLst>
                                  <p:childTnLst>
                                    <p:set>
                                      <p:cBhvr>
                                        <p:cTn id="140" dur="1" fill="hold">
                                          <p:stCondLst>
                                            <p:cond delay="0"/>
                                          </p:stCondLst>
                                        </p:cTn>
                                        <p:tgtEl>
                                          <p:spTgt spid="317"/>
                                        </p:tgtEl>
                                        <p:attrNameLst>
                                          <p:attrName>style.visibility</p:attrName>
                                        </p:attrNameLst>
                                      </p:cBhvr>
                                      <p:to>
                                        <p:strVal val="visible"/>
                                      </p:to>
                                    </p:set>
                                    <p:animEffect transition="in" filter="fade">
                                      <p:cBhvr>
                                        <p:cTn id="141" dur="1000"/>
                                        <p:tgtEl>
                                          <p:spTgt spid="317"/>
                                        </p:tgtEl>
                                      </p:cBhvr>
                                    </p:animEffect>
                                    <p:anim calcmode="lin" valueType="num">
                                      <p:cBhvr>
                                        <p:cTn id="142" dur="1000" fill="hold"/>
                                        <p:tgtEl>
                                          <p:spTgt spid="317"/>
                                        </p:tgtEl>
                                        <p:attrNameLst>
                                          <p:attrName>ppt_x</p:attrName>
                                        </p:attrNameLst>
                                      </p:cBhvr>
                                      <p:tavLst>
                                        <p:tav tm="0">
                                          <p:val>
                                            <p:strVal val="#ppt_x"/>
                                          </p:val>
                                        </p:tav>
                                        <p:tav tm="100000">
                                          <p:val>
                                            <p:strVal val="#ppt_x"/>
                                          </p:val>
                                        </p:tav>
                                      </p:tavLst>
                                    </p:anim>
                                    <p:anim calcmode="lin" valueType="num">
                                      <p:cBhvr>
                                        <p:cTn id="143" dur="1000" fill="hold"/>
                                        <p:tgtEl>
                                          <p:spTgt spid="317"/>
                                        </p:tgtEl>
                                        <p:attrNameLst>
                                          <p:attrName>ppt_y</p:attrName>
                                        </p:attrNameLst>
                                      </p:cBhvr>
                                      <p:tavLst>
                                        <p:tav tm="0">
                                          <p:val>
                                            <p:strVal val="#ppt_y+.1"/>
                                          </p:val>
                                        </p:tav>
                                        <p:tav tm="100000">
                                          <p:val>
                                            <p:strVal val="#ppt_y"/>
                                          </p:val>
                                        </p:tav>
                                      </p:tavLst>
                                    </p:anim>
                                  </p:childTnLst>
                                </p:cTn>
                              </p:par>
                              <p:par>
                                <p:cTn id="144" presetID="42" presetClass="entr" presetSubtype="0" fill="hold" nodeType="withEffect">
                                  <p:stCondLst>
                                    <p:cond delay="0"/>
                                  </p:stCondLst>
                                  <p:childTnLst>
                                    <p:set>
                                      <p:cBhvr>
                                        <p:cTn id="145" dur="1" fill="hold">
                                          <p:stCondLst>
                                            <p:cond delay="0"/>
                                          </p:stCondLst>
                                        </p:cTn>
                                        <p:tgtEl>
                                          <p:spTgt spid="458"/>
                                        </p:tgtEl>
                                        <p:attrNameLst>
                                          <p:attrName>style.visibility</p:attrName>
                                        </p:attrNameLst>
                                      </p:cBhvr>
                                      <p:to>
                                        <p:strVal val="visible"/>
                                      </p:to>
                                    </p:set>
                                    <p:animEffect transition="in" filter="fade">
                                      <p:cBhvr>
                                        <p:cTn id="146" dur="1000"/>
                                        <p:tgtEl>
                                          <p:spTgt spid="458"/>
                                        </p:tgtEl>
                                      </p:cBhvr>
                                    </p:animEffect>
                                    <p:anim calcmode="lin" valueType="num">
                                      <p:cBhvr>
                                        <p:cTn id="147" dur="1000" fill="hold"/>
                                        <p:tgtEl>
                                          <p:spTgt spid="458"/>
                                        </p:tgtEl>
                                        <p:attrNameLst>
                                          <p:attrName>ppt_x</p:attrName>
                                        </p:attrNameLst>
                                      </p:cBhvr>
                                      <p:tavLst>
                                        <p:tav tm="0">
                                          <p:val>
                                            <p:strVal val="#ppt_x"/>
                                          </p:val>
                                        </p:tav>
                                        <p:tav tm="100000">
                                          <p:val>
                                            <p:strVal val="#ppt_x"/>
                                          </p:val>
                                        </p:tav>
                                      </p:tavLst>
                                    </p:anim>
                                    <p:anim calcmode="lin" valueType="num">
                                      <p:cBhvr>
                                        <p:cTn id="148" dur="1000" fill="hold"/>
                                        <p:tgtEl>
                                          <p:spTgt spid="458"/>
                                        </p:tgtEl>
                                        <p:attrNameLst>
                                          <p:attrName>ppt_y</p:attrName>
                                        </p:attrNameLst>
                                      </p:cBhvr>
                                      <p:tavLst>
                                        <p:tav tm="0">
                                          <p:val>
                                            <p:strVal val="#ppt_y+.1"/>
                                          </p:val>
                                        </p:tav>
                                        <p:tav tm="100000">
                                          <p:val>
                                            <p:strVal val="#ppt_y"/>
                                          </p:val>
                                        </p:tav>
                                      </p:tavLst>
                                    </p:anim>
                                  </p:childTnLst>
                                </p:cTn>
                              </p:par>
                              <p:par>
                                <p:cTn id="149" presetID="42" presetClass="entr" presetSubtype="0" fill="hold" nodeType="withEffect">
                                  <p:stCondLst>
                                    <p:cond delay="0"/>
                                  </p:stCondLst>
                                  <p:childTnLst>
                                    <p:set>
                                      <p:cBhvr>
                                        <p:cTn id="150" dur="1" fill="hold">
                                          <p:stCondLst>
                                            <p:cond delay="0"/>
                                          </p:stCondLst>
                                        </p:cTn>
                                        <p:tgtEl>
                                          <p:spTgt spid="506"/>
                                        </p:tgtEl>
                                        <p:attrNameLst>
                                          <p:attrName>style.visibility</p:attrName>
                                        </p:attrNameLst>
                                      </p:cBhvr>
                                      <p:to>
                                        <p:strVal val="visible"/>
                                      </p:to>
                                    </p:set>
                                    <p:animEffect transition="in" filter="fade">
                                      <p:cBhvr>
                                        <p:cTn id="151" dur="1000"/>
                                        <p:tgtEl>
                                          <p:spTgt spid="506"/>
                                        </p:tgtEl>
                                      </p:cBhvr>
                                    </p:animEffect>
                                    <p:anim calcmode="lin" valueType="num">
                                      <p:cBhvr>
                                        <p:cTn id="152" dur="1000" fill="hold"/>
                                        <p:tgtEl>
                                          <p:spTgt spid="506"/>
                                        </p:tgtEl>
                                        <p:attrNameLst>
                                          <p:attrName>ppt_x</p:attrName>
                                        </p:attrNameLst>
                                      </p:cBhvr>
                                      <p:tavLst>
                                        <p:tav tm="0">
                                          <p:val>
                                            <p:strVal val="#ppt_x"/>
                                          </p:val>
                                        </p:tav>
                                        <p:tav tm="100000">
                                          <p:val>
                                            <p:strVal val="#ppt_x"/>
                                          </p:val>
                                        </p:tav>
                                      </p:tavLst>
                                    </p:anim>
                                    <p:anim calcmode="lin" valueType="num">
                                      <p:cBhvr>
                                        <p:cTn id="153" dur="1000" fill="hold"/>
                                        <p:tgtEl>
                                          <p:spTgt spid="506"/>
                                        </p:tgtEl>
                                        <p:attrNameLst>
                                          <p:attrName>ppt_y</p:attrName>
                                        </p:attrNameLst>
                                      </p:cBhvr>
                                      <p:tavLst>
                                        <p:tav tm="0">
                                          <p:val>
                                            <p:strVal val="#ppt_y+.1"/>
                                          </p:val>
                                        </p:tav>
                                        <p:tav tm="100000">
                                          <p:val>
                                            <p:strVal val="#ppt_y"/>
                                          </p:val>
                                        </p:tav>
                                      </p:tavLst>
                                    </p:anim>
                                  </p:childTnLst>
                                </p:cTn>
                              </p:par>
                              <p:par>
                                <p:cTn id="154" presetID="42" presetClass="entr" presetSubtype="0" fill="hold" nodeType="withEffect">
                                  <p:stCondLst>
                                    <p:cond delay="0"/>
                                  </p:stCondLst>
                                  <p:childTnLst>
                                    <p:set>
                                      <p:cBhvr>
                                        <p:cTn id="155" dur="1" fill="hold">
                                          <p:stCondLst>
                                            <p:cond delay="0"/>
                                          </p:stCondLst>
                                        </p:cTn>
                                        <p:tgtEl>
                                          <p:spTgt spid="522"/>
                                        </p:tgtEl>
                                        <p:attrNameLst>
                                          <p:attrName>style.visibility</p:attrName>
                                        </p:attrNameLst>
                                      </p:cBhvr>
                                      <p:to>
                                        <p:strVal val="visible"/>
                                      </p:to>
                                    </p:set>
                                    <p:animEffect transition="in" filter="fade">
                                      <p:cBhvr>
                                        <p:cTn id="156" dur="1000"/>
                                        <p:tgtEl>
                                          <p:spTgt spid="522"/>
                                        </p:tgtEl>
                                      </p:cBhvr>
                                    </p:animEffect>
                                    <p:anim calcmode="lin" valueType="num">
                                      <p:cBhvr>
                                        <p:cTn id="157" dur="1000" fill="hold"/>
                                        <p:tgtEl>
                                          <p:spTgt spid="522"/>
                                        </p:tgtEl>
                                        <p:attrNameLst>
                                          <p:attrName>ppt_x</p:attrName>
                                        </p:attrNameLst>
                                      </p:cBhvr>
                                      <p:tavLst>
                                        <p:tav tm="0">
                                          <p:val>
                                            <p:strVal val="#ppt_x"/>
                                          </p:val>
                                        </p:tav>
                                        <p:tav tm="100000">
                                          <p:val>
                                            <p:strVal val="#ppt_x"/>
                                          </p:val>
                                        </p:tav>
                                      </p:tavLst>
                                    </p:anim>
                                    <p:anim calcmode="lin" valueType="num">
                                      <p:cBhvr>
                                        <p:cTn id="158" dur="1000" fill="hold"/>
                                        <p:tgtEl>
                                          <p:spTgt spid="522"/>
                                        </p:tgtEl>
                                        <p:attrNameLst>
                                          <p:attrName>ppt_y</p:attrName>
                                        </p:attrNameLst>
                                      </p:cBhvr>
                                      <p:tavLst>
                                        <p:tav tm="0">
                                          <p:val>
                                            <p:strVal val="#ppt_y+.1"/>
                                          </p:val>
                                        </p:tav>
                                        <p:tav tm="100000">
                                          <p:val>
                                            <p:strVal val="#ppt_y"/>
                                          </p:val>
                                        </p:tav>
                                      </p:tavLst>
                                    </p:anim>
                                  </p:childTnLst>
                                </p:cTn>
                              </p:par>
                              <p:par>
                                <p:cTn id="159" presetID="42" presetClass="entr" presetSubtype="0" fill="hold" nodeType="withEffect">
                                  <p:stCondLst>
                                    <p:cond delay="0"/>
                                  </p:stCondLst>
                                  <p:childTnLst>
                                    <p:set>
                                      <p:cBhvr>
                                        <p:cTn id="160" dur="1" fill="hold">
                                          <p:stCondLst>
                                            <p:cond delay="0"/>
                                          </p:stCondLst>
                                        </p:cTn>
                                        <p:tgtEl>
                                          <p:spTgt spid="538"/>
                                        </p:tgtEl>
                                        <p:attrNameLst>
                                          <p:attrName>style.visibility</p:attrName>
                                        </p:attrNameLst>
                                      </p:cBhvr>
                                      <p:to>
                                        <p:strVal val="visible"/>
                                      </p:to>
                                    </p:set>
                                    <p:animEffect transition="in" filter="fade">
                                      <p:cBhvr>
                                        <p:cTn id="161" dur="1000"/>
                                        <p:tgtEl>
                                          <p:spTgt spid="538"/>
                                        </p:tgtEl>
                                      </p:cBhvr>
                                    </p:animEffect>
                                    <p:anim calcmode="lin" valueType="num">
                                      <p:cBhvr>
                                        <p:cTn id="162" dur="1000" fill="hold"/>
                                        <p:tgtEl>
                                          <p:spTgt spid="538"/>
                                        </p:tgtEl>
                                        <p:attrNameLst>
                                          <p:attrName>ppt_x</p:attrName>
                                        </p:attrNameLst>
                                      </p:cBhvr>
                                      <p:tavLst>
                                        <p:tav tm="0">
                                          <p:val>
                                            <p:strVal val="#ppt_x"/>
                                          </p:val>
                                        </p:tav>
                                        <p:tav tm="100000">
                                          <p:val>
                                            <p:strVal val="#ppt_x"/>
                                          </p:val>
                                        </p:tav>
                                      </p:tavLst>
                                    </p:anim>
                                    <p:anim calcmode="lin" valueType="num">
                                      <p:cBhvr>
                                        <p:cTn id="163" dur="1000" fill="hold"/>
                                        <p:tgtEl>
                                          <p:spTgt spid="538"/>
                                        </p:tgtEl>
                                        <p:attrNameLst>
                                          <p:attrName>ppt_y</p:attrName>
                                        </p:attrNameLst>
                                      </p:cBhvr>
                                      <p:tavLst>
                                        <p:tav tm="0">
                                          <p:val>
                                            <p:strVal val="#ppt_y+.1"/>
                                          </p:val>
                                        </p:tav>
                                        <p:tav tm="100000">
                                          <p:val>
                                            <p:strVal val="#ppt_y"/>
                                          </p:val>
                                        </p:tav>
                                      </p:tavLst>
                                    </p:anim>
                                  </p:childTnLst>
                                </p:cTn>
                              </p:par>
                              <p:par>
                                <p:cTn id="164" presetID="42" presetClass="entr" presetSubtype="0" fill="hold" nodeType="withEffect">
                                  <p:stCondLst>
                                    <p:cond delay="0"/>
                                  </p:stCondLst>
                                  <p:childTnLst>
                                    <p:set>
                                      <p:cBhvr>
                                        <p:cTn id="165" dur="1" fill="hold">
                                          <p:stCondLst>
                                            <p:cond delay="0"/>
                                          </p:stCondLst>
                                        </p:cTn>
                                        <p:tgtEl>
                                          <p:spTgt spid="554"/>
                                        </p:tgtEl>
                                        <p:attrNameLst>
                                          <p:attrName>style.visibility</p:attrName>
                                        </p:attrNameLst>
                                      </p:cBhvr>
                                      <p:to>
                                        <p:strVal val="visible"/>
                                      </p:to>
                                    </p:set>
                                    <p:animEffect transition="in" filter="fade">
                                      <p:cBhvr>
                                        <p:cTn id="166" dur="1000"/>
                                        <p:tgtEl>
                                          <p:spTgt spid="554"/>
                                        </p:tgtEl>
                                      </p:cBhvr>
                                    </p:animEffect>
                                    <p:anim calcmode="lin" valueType="num">
                                      <p:cBhvr>
                                        <p:cTn id="167" dur="1000" fill="hold"/>
                                        <p:tgtEl>
                                          <p:spTgt spid="554"/>
                                        </p:tgtEl>
                                        <p:attrNameLst>
                                          <p:attrName>ppt_x</p:attrName>
                                        </p:attrNameLst>
                                      </p:cBhvr>
                                      <p:tavLst>
                                        <p:tav tm="0">
                                          <p:val>
                                            <p:strVal val="#ppt_x"/>
                                          </p:val>
                                        </p:tav>
                                        <p:tav tm="100000">
                                          <p:val>
                                            <p:strVal val="#ppt_x"/>
                                          </p:val>
                                        </p:tav>
                                      </p:tavLst>
                                    </p:anim>
                                    <p:anim calcmode="lin" valueType="num">
                                      <p:cBhvr>
                                        <p:cTn id="168" dur="1000" fill="hold"/>
                                        <p:tgtEl>
                                          <p:spTgt spid="554"/>
                                        </p:tgtEl>
                                        <p:attrNameLst>
                                          <p:attrName>ppt_y</p:attrName>
                                        </p:attrNameLst>
                                      </p:cBhvr>
                                      <p:tavLst>
                                        <p:tav tm="0">
                                          <p:val>
                                            <p:strVal val="#ppt_y+.1"/>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215"/>
                                        </p:tgtEl>
                                      </p:cBhvr>
                                    </p:animEffect>
                                    <p:set>
                                      <p:cBhvr>
                                        <p:cTn id="173" dur="1" fill="hold">
                                          <p:stCondLst>
                                            <p:cond delay="499"/>
                                          </p:stCondLst>
                                        </p:cTn>
                                        <p:tgtEl>
                                          <p:spTgt spid="215"/>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216"/>
                                        </p:tgtEl>
                                      </p:cBhvr>
                                    </p:animEffect>
                                    <p:set>
                                      <p:cBhvr>
                                        <p:cTn id="176" dur="1" fill="hold">
                                          <p:stCondLst>
                                            <p:cond delay="499"/>
                                          </p:stCondLst>
                                        </p:cTn>
                                        <p:tgtEl>
                                          <p:spTgt spid="216"/>
                                        </p:tgtEl>
                                        <p:attrNameLst>
                                          <p:attrName>style.visibility</p:attrName>
                                        </p:attrNameLst>
                                      </p:cBhvr>
                                      <p:to>
                                        <p:strVal val="hidden"/>
                                      </p:to>
                                    </p:set>
                                  </p:childTnLst>
                                </p:cTn>
                              </p:par>
                              <p:par>
                                <p:cTn id="177" presetID="42" presetClass="entr" presetSubtype="0" fill="hold" grpId="0" nodeType="withEffect">
                                  <p:stCondLst>
                                    <p:cond delay="0"/>
                                  </p:stCondLst>
                                  <p:childTnLst>
                                    <p:set>
                                      <p:cBhvr>
                                        <p:cTn id="178" dur="1" fill="hold">
                                          <p:stCondLst>
                                            <p:cond delay="0"/>
                                          </p:stCondLst>
                                        </p:cTn>
                                        <p:tgtEl>
                                          <p:spTgt spid="570"/>
                                        </p:tgtEl>
                                        <p:attrNameLst>
                                          <p:attrName>style.visibility</p:attrName>
                                        </p:attrNameLst>
                                      </p:cBhvr>
                                      <p:to>
                                        <p:strVal val="visible"/>
                                      </p:to>
                                    </p:set>
                                    <p:animEffect transition="in" filter="fade">
                                      <p:cBhvr>
                                        <p:cTn id="179" dur="1000"/>
                                        <p:tgtEl>
                                          <p:spTgt spid="570"/>
                                        </p:tgtEl>
                                      </p:cBhvr>
                                    </p:animEffect>
                                    <p:anim calcmode="lin" valueType="num">
                                      <p:cBhvr>
                                        <p:cTn id="180" dur="1000" fill="hold"/>
                                        <p:tgtEl>
                                          <p:spTgt spid="570"/>
                                        </p:tgtEl>
                                        <p:attrNameLst>
                                          <p:attrName>ppt_x</p:attrName>
                                        </p:attrNameLst>
                                      </p:cBhvr>
                                      <p:tavLst>
                                        <p:tav tm="0">
                                          <p:val>
                                            <p:strVal val="#ppt_x"/>
                                          </p:val>
                                        </p:tav>
                                        <p:tav tm="100000">
                                          <p:val>
                                            <p:strVal val="#ppt_x"/>
                                          </p:val>
                                        </p:tav>
                                      </p:tavLst>
                                    </p:anim>
                                    <p:anim calcmode="lin" valueType="num">
                                      <p:cBhvr>
                                        <p:cTn id="181" dur="1000" fill="hold"/>
                                        <p:tgtEl>
                                          <p:spTgt spid="570"/>
                                        </p:tgtEl>
                                        <p:attrNameLst>
                                          <p:attrName>ppt_y</p:attrName>
                                        </p:attrNameLst>
                                      </p:cBhvr>
                                      <p:tavLst>
                                        <p:tav tm="0">
                                          <p:val>
                                            <p:strVal val="#ppt_y+.1"/>
                                          </p:val>
                                        </p:tav>
                                        <p:tav tm="100000">
                                          <p:val>
                                            <p:strVal val="#ppt_y"/>
                                          </p:val>
                                        </p:tav>
                                      </p:tavLst>
                                    </p:anim>
                                  </p:childTnLst>
                                </p:cTn>
                              </p:par>
                              <p:par>
                                <p:cTn id="182" presetID="42" presetClass="entr" presetSubtype="0" fill="hold" grpId="0" nodeType="withEffect">
                                  <p:stCondLst>
                                    <p:cond delay="0"/>
                                  </p:stCondLst>
                                  <p:childTnLst>
                                    <p:set>
                                      <p:cBhvr>
                                        <p:cTn id="183" dur="1" fill="hold">
                                          <p:stCondLst>
                                            <p:cond delay="0"/>
                                          </p:stCondLst>
                                        </p:cTn>
                                        <p:tgtEl>
                                          <p:spTgt spid="571"/>
                                        </p:tgtEl>
                                        <p:attrNameLst>
                                          <p:attrName>style.visibility</p:attrName>
                                        </p:attrNameLst>
                                      </p:cBhvr>
                                      <p:to>
                                        <p:strVal val="visible"/>
                                      </p:to>
                                    </p:set>
                                    <p:animEffect transition="in" filter="fade">
                                      <p:cBhvr>
                                        <p:cTn id="184" dur="1000"/>
                                        <p:tgtEl>
                                          <p:spTgt spid="571"/>
                                        </p:tgtEl>
                                      </p:cBhvr>
                                    </p:animEffect>
                                    <p:anim calcmode="lin" valueType="num">
                                      <p:cBhvr>
                                        <p:cTn id="185" dur="1000" fill="hold"/>
                                        <p:tgtEl>
                                          <p:spTgt spid="571"/>
                                        </p:tgtEl>
                                        <p:attrNameLst>
                                          <p:attrName>ppt_x</p:attrName>
                                        </p:attrNameLst>
                                      </p:cBhvr>
                                      <p:tavLst>
                                        <p:tav tm="0">
                                          <p:val>
                                            <p:strVal val="#ppt_x"/>
                                          </p:val>
                                        </p:tav>
                                        <p:tav tm="100000">
                                          <p:val>
                                            <p:strVal val="#ppt_x"/>
                                          </p:val>
                                        </p:tav>
                                      </p:tavLst>
                                    </p:anim>
                                    <p:anim calcmode="lin" valueType="num">
                                      <p:cBhvr>
                                        <p:cTn id="186" dur="1000" fill="hold"/>
                                        <p:tgtEl>
                                          <p:spTgt spid="5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5" grpId="0" animBg="1"/>
      <p:bldP spid="215" grpId="1" animBg="1"/>
      <p:bldP spid="216" grpId="0"/>
      <p:bldP spid="216" grpId="1"/>
      <p:bldP spid="218" grpId="0"/>
      <p:bldP spid="219" grpId="0" animBg="1"/>
      <p:bldP spid="316" grpId="0"/>
      <p:bldP spid="317" grpId="0" animBg="1"/>
      <p:bldP spid="414" grpId="0"/>
      <p:bldP spid="570" grpId="0" animBg="1"/>
      <p:bldP spid="57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10286999" cy="1829593"/>
          </a:xfrm>
        </p:spPr>
        <p:txBody>
          <a:bodyPr/>
          <a:lstStyle/>
          <a:p>
            <a:r>
              <a:rPr lang="en-US" dirty="0" smtClean="0"/>
              <a:t>Compute Intensive VMs in a region-wide VNET</a:t>
            </a:r>
            <a:endParaRPr lang="en-US" dirty="0"/>
          </a:p>
        </p:txBody>
      </p:sp>
    </p:spTree>
    <p:extLst>
      <p:ext uri="{BB962C8B-B14F-4D97-AF65-F5344CB8AC3E}">
        <p14:creationId xmlns:p14="http://schemas.microsoft.com/office/powerpoint/2010/main" val="415887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5637" y="1496952"/>
            <a:ext cx="8382000" cy="2800767"/>
          </a:xfrm>
          <a:prstGeom prst="rect">
            <a:avLst/>
          </a:prstGeom>
        </p:spPr>
        <p:txBody>
          <a:bodyPr wrap="square">
            <a:spAutoFit/>
          </a:bodyPr>
          <a:lstStyle/>
          <a:p>
            <a:r>
              <a:rPr lang="en-US" sz="4400" dirty="0">
                <a:gradFill>
                  <a:gsLst>
                    <a:gs pos="1250">
                      <a:srgbClr val="FFFFFF"/>
                    </a:gs>
                    <a:gs pos="100000">
                      <a:srgbClr val="FFFFFF"/>
                    </a:gs>
                  </a:gsLst>
                  <a:lin ang="5400000" scaled="0"/>
                </a:gradFill>
                <a:latin typeface="Segoe UI Light"/>
              </a:rPr>
              <a:t>Development and </a:t>
            </a:r>
            <a:r>
              <a:rPr lang="en-US" sz="4400" dirty="0" err="1">
                <a:gradFill>
                  <a:gsLst>
                    <a:gs pos="1250">
                      <a:srgbClr val="FFFFFF"/>
                    </a:gs>
                    <a:gs pos="100000">
                      <a:srgbClr val="FFFFFF"/>
                    </a:gs>
                  </a:gsLst>
                  <a:lin ang="5400000" scaled="0"/>
                </a:gradFill>
                <a:latin typeface="Segoe UI Light"/>
              </a:rPr>
              <a:t>DevOps</a:t>
            </a:r>
            <a:endParaRPr lang="en-US" sz="4400" dirty="0">
              <a:gradFill>
                <a:gsLst>
                  <a:gs pos="1250">
                    <a:srgbClr val="FFFFFF"/>
                  </a:gs>
                  <a:gs pos="100000">
                    <a:srgbClr val="FFFFFF"/>
                  </a:gs>
                </a:gsLst>
                <a:lin ang="5400000" scaled="0"/>
              </a:gradFill>
              <a:latin typeface="Segoe UI Light"/>
            </a:endParaRPr>
          </a:p>
          <a:p>
            <a:r>
              <a:rPr lang="en-US" sz="4400" dirty="0">
                <a:gradFill>
                  <a:gsLst>
                    <a:gs pos="1250">
                      <a:srgbClr val="FFFFFF"/>
                    </a:gs>
                    <a:gs pos="100000">
                      <a:srgbClr val="FFFFFF"/>
                    </a:gs>
                  </a:gsLst>
                  <a:lin ang="5400000" scaled="0"/>
                </a:gradFill>
                <a:latin typeface="Segoe UI Light"/>
              </a:rPr>
              <a:t>Management and System Center</a:t>
            </a:r>
          </a:p>
          <a:p>
            <a:r>
              <a:rPr lang="en-US" sz="4400" b="1" u="sng" dirty="0">
                <a:gradFill>
                  <a:gsLst>
                    <a:gs pos="1250">
                      <a:srgbClr val="FFFFFF"/>
                    </a:gs>
                    <a:gs pos="100000">
                      <a:srgbClr val="FFFFFF"/>
                    </a:gs>
                  </a:gsLst>
                  <a:lin ang="5400000" scaled="0"/>
                </a:gradFill>
                <a:latin typeface="Segoe UI Light"/>
              </a:rPr>
              <a:t>Security and Ecosystem</a:t>
            </a:r>
          </a:p>
          <a:p>
            <a:r>
              <a:rPr lang="en-US" sz="4400" dirty="0">
                <a:gradFill>
                  <a:gsLst>
                    <a:gs pos="1250">
                      <a:srgbClr val="FFFFFF"/>
                    </a:gs>
                    <a:gs pos="100000">
                      <a:srgbClr val="FFFFFF"/>
                    </a:gs>
                  </a:gsLst>
                  <a:lin ang="5400000" scaled="0"/>
                </a:gradFill>
                <a:latin typeface="Segoe UI Light"/>
              </a:rPr>
              <a:t>DR and Networking</a:t>
            </a:r>
          </a:p>
        </p:txBody>
      </p:sp>
      <p:sp>
        <p:nvSpPr>
          <p:cNvPr id="9" name="Title 8"/>
          <p:cNvSpPr>
            <a:spLocks noGrp="1"/>
          </p:cNvSpPr>
          <p:nvPr>
            <p:ph type="title"/>
          </p:nvPr>
        </p:nvSpPr>
        <p:spPr/>
        <p:txBody>
          <a:bodyPr/>
          <a:lstStyle/>
          <a:p>
            <a:r>
              <a:rPr lang="en-US" dirty="0" smtClean="0">
                <a:ea typeface="メイリオ" pitchFamily="50" charset="-128"/>
                <a:cs typeface="Segoe UI Light" panose="020B0502040204020203" pitchFamily="34" charset="0"/>
              </a:rPr>
              <a:t>Enterprise Grade IaaS</a:t>
            </a:r>
            <a:endParaRPr lang="en-US" dirty="0"/>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4125721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bwMode="auto">
          <a:xfrm>
            <a:off x="21620" y="-128179"/>
            <a:ext cx="7674901" cy="407056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ectangle 16"/>
          <p:cNvSpPr/>
          <p:nvPr/>
        </p:nvSpPr>
        <p:spPr>
          <a:xfrm>
            <a:off x="5931090" y="486487"/>
            <a:ext cx="6373907" cy="3482877"/>
          </a:xfrm>
          <a:prstGeom prst="rect">
            <a:avLst/>
          </a:prstGeom>
        </p:spPr>
        <p:txBody>
          <a:bodyPr wrap="square">
            <a:spAutoFit/>
          </a:bodyPr>
          <a:lstStyle/>
          <a:p>
            <a:pPr marL="0" lvl="1"/>
            <a:r>
              <a:rPr lang="en-US" sz="3672" dirty="0" smtClean="0">
                <a:solidFill>
                  <a:srgbClr val="FFFFFF"/>
                </a:solidFill>
              </a:rPr>
              <a:t>Access </a:t>
            </a:r>
            <a:r>
              <a:rPr lang="en-US" sz="3672" dirty="0">
                <a:solidFill>
                  <a:srgbClr val="FFFFFF"/>
                </a:solidFill>
              </a:rPr>
              <a:t>control </a:t>
            </a:r>
            <a:endParaRPr lang="en-US" sz="3672" dirty="0" smtClean="0">
              <a:solidFill>
                <a:srgbClr val="FFFFFF"/>
              </a:solidFill>
            </a:endParaRPr>
          </a:p>
          <a:p>
            <a:pPr marL="0" lvl="1"/>
            <a:r>
              <a:rPr lang="en-US" sz="3672" dirty="0" err="1" smtClean="0">
                <a:solidFill>
                  <a:srgbClr val="FFFFFF"/>
                </a:solidFill>
              </a:rPr>
              <a:t>Bitlocker</a:t>
            </a:r>
            <a:r>
              <a:rPr lang="en-US" sz="3672" dirty="0" smtClean="0">
                <a:solidFill>
                  <a:srgbClr val="FFFFFF"/>
                </a:solidFill>
              </a:rPr>
              <a:t> Encryption</a:t>
            </a:r>
            <a:endParaRPr lang="en-US" sz="3672" dirty="0">
              <a:solidFill>
                <a:srgbClr val="FFFFFF"/>
              </a:solidFill>
            </a:endParaRPr>
          </a:p>
          <a:p>
            <a:pPr marL="0" lvl="1"/>
            <a:r>
              <a:rPr lang="en-US" sz="3672" dirty="0">
                <a:solidFill>
                  <a:srgbClr val="FFFFFF"/>
                </a:solidFill>
              </a:rPr>
              <a:t>SQL Data Encryption (TDE)</a:t>
            </a:r>
          </a:p>
          <a:p>
            <a:pPr marL="0" lvl="1"/>
            <a:r>
              <a:rPr lang="en-US" sz="3672" dirty="0" smtClean="0">
                <a:solidFill>
                  <a:srgbClr val="FFFFFF"/>
                </a:solidFill>
              </a:rPr>
              <a:t>TrendMicro </a:t>
            </a:r>
            <a:r>
              <a:rPr lang="en-US" sz="3672" dirty="0" err="1" smtClean="0">
                <a:solidFill>
                  <a:srgbClr val="FFFFFF"/>
                </a:solidFill>
              </a:rPr>
              <a:t>SecureCloud</a:t>
            </a:r>
            <a:endParaRPr lang="en-US" sz="3672" dirty="0">
              <a:solidFill>
                <a:srgbClr val="FFFFFF"/>
              </a:solidFill>
            </a:endParaRPr>
          </a:p>
          <a:p>
            <a:pPr marL="0" lvl="1"/>
            <a:r>
              <a:rPr lang="en-US" sz="3672" dirty="0">
                <a:solidFill>
                  <a:srgbClr val="FFFFFF"/>
                </a:solidFill>
              </a:rPr>
              <a:t>Afore </a:t>
            </a:r>
            <a:r>
              <a:rPr lang="en-US" sz="3672" dirty="0" smtClean="0">
                <a:solidFill>
                  <a:srgbClr val="FFFFFF"/>
                </a:solidFill>
              </a:rPr>
              <a:t>Solutions</a:t>
            </a:r>
          </a:p>
          <a:p>
            <a:pPr marL="0" lvl="1"/>
            <a:r>
              <a:rPr lang="en-US" sz="3672" dirty="0" smtClean="0">
                <a:solidFill>
                  <a:srgbClr val="FFFFFF"/>
                </a:solidFill>
              </a:rPr>
              <a:t>Operation Audit</a:t>
            </a:r>
            <a:endParaRPr lang="en-US" sz="3672" dirty="0">
              <a:solidFill>
                <a:srgbClr val="FFFFFF"/>
              </a:solidFill>
            </a:endParaRPr>
          </a:p>
        </p:txBody>
      </p:sp>
      <p:sp>
        <p:nvSpPr>
          <p:cNvPr id="18" name="Rectangle 17"/>
          <p:cNvSpPr/>
          <p:nvPr/>
        </p:nvSpPr>
        <p:spPr bwMode="auto">
          <a:xfrm>
            <a:off x="0" y="409020"/>
            <a:ext cx="5962669" cy="356245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8"/>
          <p:cNvSpPr>
            <a:spLocks noGrp="1"/>
          </p:cNvSpPr>
          <p:nvPr>
            <p:ph type="title"/>
          </p:nvPr>
        </p:nvSpPr>
        <p:spPr>
          <a:xfrm>
            <a:off x="274639" y="295274"/>
            <a:ext cx="5257798" cy="917575"/>
          </a:xfrm>
        </p:spPr>
        <p:txBody>
          <a:bodyPr/>
          <a:lstStyle/>
          <a:p>
            <a:r>
              <a:rPr lang="en-US" dirty="0" smtClean="0">
                <a:ea typeface="メイリオ" pitchFamily="50" charset="-128"/>
                <a:cs typeface="Segoe UI Light" panose="020B0502040204020203" pitchFamily="34" charset="0"/>
              </a:rPr>
              <a:t>Security</a:t>
            </a:r>
            <a:br>
              <a:rPr lang="en-US" dirty="0" smtClean="0">
                <a:ea typeface="メイリオ" pitchFamily="50" charset="-128"/>
                <a:cs typeface="Segoe UI Light" panose="020B0502040204020203" pitchFamily="34" charset="0"/>
              </a:rPr>
            </a:br>
            <a:r>
              <a:rPr lang="en-US" sz="4400" dirty="0" smtClean="0">
                <a:gradFill>
                  <a:gsLst>
                    <a:gs pos="1250">
                      <a:schemeClr val="tx2"/>
                    </a:gs>
                    <a:gs pos="100000">
                      <a:schemeClr val="tx2"/>
                    </a:gs>
                  </a:gsLst>
                  <a:lin ang="5400000" scaled="0"/>
                </a:gradFill>
              </a:rPr>
              <a:t>Application </a:t>
            </a:r>
            <a:r>
              <a:rPr lang="en-US" sz="4400" dirty="0">
                <a:gradFill>
                  <a:gsLst>
                    <a:gs pos="1250">
                      <a:schemeClr val="tx2"/>
                    </a:gs>
                    <a:gs pos="100000">
                      <a:schemeClr val="tx2"/>
                    </a:gs>
                  </a:gsLst>
                  <a:lin ang="5400000" scaled="0"/>
                </a:gradFill>
              </a:rPr>
              <a:t>and </a:t>
            </a:r>
            <a:r>
              <a:rPr lang="en-US" sz="4400" dirty="0" smtClean="0">
                <a:gradFill>
                  <a:gsLst>
                    <a:gs pos="1250">
                      <a:schemeClr val="tx2"/>
                    </a:gs>
                    <a:gs pos="100000">
                      <a:schemeClr val="tx2"/>
                    </a:gs>
                  </a:gsLst>
                  <a:lin ang="5400000" scaled="0"/>
                </a:gradFill>
              </a:rPr>
              <a:t>Data</a:t>
            </a:r>
            <a:endParaRPr lang="en-US" sz="4400" dirty="0"/>
          </a:p>
        </p:txBody>
      </p:sp>
      <p:sp>
        <p:nvSpPr>
          <p:cNvPr id="19" name="Rectangle 18"/>
          <p:cNvSpPr/>
          <p:nvPr/>
        </p:nvSpPr>
        <p:spPr bwMode="auto">
          <a:xfrm>
            <a:off x="0" y="2887662"/>
            <a:ext cx="274638" cy="14478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4" name="Picture 23"/>
          <p:cNvPicPr>
            <a:picLocks noChangeAspect="1"/>
          </p:cNvPicPr>
          <p:nvPr/>
        </p:nvPicPr>
        <p:blipFill>
          <a:blip r:embed="rId3"/>
          <a:stretch>
            <a:fillRect/>
          </a:stretch>
        </p:blipFill>
        <p:spPr>
          <a:xfrm>
            <a:off x="296613" y="4319803"/>
            <a:ext cx="11593611" cy="1690472"/>
          </a:xfrm>
          <a:prstGeom prst="rect">
            <a:avLst/>
          </a:prstGeom>
        </p:spPr>
      </p:pic>
      <p:pic>
        <p:nvPicPr>
          <p:cNvPr id="25" name="Picture 24"/>
          <p:cNvPicPr/>
          <p:nvPr/>
        </p:nvPicPr>
        <p:blipFill rotWithShape="1">
          <a:blip r:embed="rId4">
            <a:extLst>
              <a:ext uri="{28A0092B-C50C-407E-A947-70E740481C1C}">
                <a14:useLocalDpi xmlns:a14="http://schemas.microsoft.com/office/drawing/2010/main" val="0"/>
              </a:ext>
            </a:extLst>
          </a:blip>
          <a:srcRect b="50247"/>
          <a:stretch/>
        </p:blipFill>
        <p:spPr bwMode="auto">
          <a:xfrm>
            <a:off x="274638" y="1961846"/>
            <a:ext cx="6016703" cy="2677645"/>
          </a:xfrm>
          <a:prstGeom prst="rect">
            <a:avLst/>
          </a:prstGeom>
          <a:noFill/>
          <a:ln>
            <a:noFill/>
          </a:ln>
        </p:spPr>
      </p:pic>
      <p:pic>
        <p:nvPicPr>
          <p:cNvPr id="26" name="Picture 25"/>
          <p:cNvPicPr>
            <a:picLocks noChangeAspect="1"/>
          </p:cNvPicPr>
          <p:nvPr/>
        </p:nvPicPr>
        <p:blipFill>
          <a:blip r:embed="rId5"/>
          <a:stretch>
            <a:fillRect/>
          </a:stretch>
        </p:blipFill>
        <p:spPr>
          <a:xfrm>
            <a:off x="98224" y="5043663"/>
            <a:ext cx="11990388" cy="1071187"/>
          </a:xfrm>
          <a:prstGeom prst="rect">
            <a:avLst/>
          </a:prstGeom>
        </p:spPr>
      </p:pic>
      <p:pic>
        <p:nvPicPr>
          <p:cNvPr id="27" name="Picture 2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6624" y="2765676"/>
            <a:ext cx="10722213" cy="4163156"/>
          </a:xfrm>
          <a:prstGeom prst="rect">
            <a:avLst/>
          </a:prstGeom>
          <a:noFill/>
          <a:ln>
            <a:noFill/>
          </a:ln>
        </p:spPr>
      </p:pic>
      <p:sp>
        <p:nvSpPr>
          <p:cNvPr id="28" name="Rectangle 27"/>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DCIM-B385</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9" name="Picture 28"/>
          <p:cNvPicPr>
            <a:picLocks noChangeAspect="1"/>
          </p:cNvPicPr>
          <p:nvPr/>
        </p:nvPicPr>
        <p:blipFill>
          <a:blip r:embed="rId7"/>
          <a:stretch>
            <a:fillRect/>
          </a:stretch>
        </p:blipFill>
        <p:spPr>
          <a:xfrm>
            <a:off x="548284" y="4365843"/>
            <a:ext cx="5109446" cy="1657117"/>
          </a:xfrm>
          <a:prstGeom prst="rect">
            <a:avLst/>
          </a:prstGeom>
        </p:spPr>
      </p:pic>
      <p:pic>
        <p:nvPicPr>
          <p:cNvPr id="30" name="Picture 29" descr="cid:image007.jpg@01CF69F0.5B46FC40"/>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73027" y="2017941"/>
            <a:ext cx="7167781" cy="4785564"/>
          </a:xfrm>
          <a:prstGeom prst="rect">
            <a:avLst/>
          </a:prstGeom>
          <a:noFill/>
          <a:ln>
            <a:noFill/>
          </a:ln>
        </p:spPr>
      </p:pic>
      <p:pic>
        <p:nvPicPr>
          <p:cNvPr id="2050" name="Picture 2" descr="http://blogs.msdn.com/cfs-file.ashx/__key/communityserver-blogs-components-weblogfiles/00-00-00-84-42-metablogapi/4810.SQL14RM_5F00_thumb_5F00_1CFDF87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458" y="3225381"/>
            <a:ext cx="7505700" cy="309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478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7">
                                            <p:txEl>
                                              <p:pRg st="1" end="1"/>
                                            </p:txEl>
                                          </p:spTgt>
                                        </p:tgtEl>
                                        <p:attrNameLst>
                                          <p:attrName>style.visibility</p:attrName>
                                        </p:attrNameLst>
                                      </p:cBhvr>
                                      <p:to>
                                        <p:strVal val="visible"/>
                                      </p:to>
                                    </p:set>
                                    <p:anim calcmode="lin" valueType="num">
                                      <p:cBhvr additive="base">
                                        <p:cTn id="24" dur="500" fill="hold"/>
                                        <p:tgtEl>
                                          <p:spTgt spid="17">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7">
                                            <p:txEl>
                                              <p:pRg st="1" end="1"/>
                                            </p:txEl>
                                          </p:spTgt>
                                        </p:tgtEl>
                                        <p:attrNameLst>
                                          <p:attrName>ppt_y</p:attrName>
                                        </p:attrNameLst>
                                      </p:cBhvr>
                                      <p:tavLst>
                                        <p:tav tm="0">
                                          <p:val>
                                            <p:strVal val="#ppt_y"/>
                                          </p:val>
                                        </p:tav>
                                        <p:tav tm="100000">
                                          <p:val>
                                            <p:strVal val="#ppt_y"/>
                                          </p:val>
                                        </p:tav>
                                      </p:tavLst>
                                    </p:anim>
                                  </p:childTnLst>
                                </p:cTn>
                              </p:par>
                              <p:par>
                                <p:cTn id="26" presetID="10" presetClass="exit" presetSubtype="0" fill="hold" nodeType="withEffect">
                                  <p:stCondLst>
                                    <p:cond delay="0"/>
                                  </p:stCondLst>
                                  <p:childTnLst>
                                    <p:animEffect transition="out" filter="fade">
                                      <p:cBhvr>
                                        <p:cTn id="27" dur="500"/>
                                        <p:tgtEl>
                                          <p:spTgt spid="26"/>
                                        </p:tgtEl>
                                      </p:cBhvr>
                                    </p:animEffect>
                                    <p:set>
                                      <p:cBhvr>
                                        <p:cTn id="28" dur="1" fill="hold">
                                          <p:stCondLst>
                                            <p:cond delay="499"/>
                                          </p:stCondLst>
                                        </p:cTn>
                                        <p:tgtEl>
                                          <p:spTgt spid="2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par>
                          <p:cTn id="32" fill="hold">
                            <p:stCondLst>
                              <p:cond delay="500"/>
                            </p:stCondLst>
                            <p:childTnLst>
                              <p:par>
                                <p:cTn id="33" presetID="42"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7">
                                            <p:txEl>
                                              <p:pRg st="2" end="2"/>
                                            </p:txEl>
                                          </p:spTgt>
                                        </p:tgtEl>
                                        <p:attrNameLst>
                                          <p:attrName>style.visibility</p:attrName>
                                        </p:attrNameLst>
                                      </p:cBhvr>
                                      <p:to>
                                        <p:strVal val="visible"/>
                                      </p:to>
                                    </p:set>
                                    <p:anim calcmode="lin" valueType="num">
                                      <p:cBhvr additive="base">
                                        <p:cTn id="42" dur="500" fill="hold"/>
                                        <p:tgtEl>
                                          <p:spTgt spid="17">
                                            <p:txEl>
                                              <p:pRg st="2" end="2"/>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17">
                                            <p:txEl>
                                              <p:pRg st="2" end="2"/>
                                            </p:txEl>
                                          </p:spTgt>
                                        </p:tgtEl>
                                        <p:attrNameLst>
                                          <p:attrName>ppt_y</p:attrName>
                                        </p:attrNameLst>
                                      </p:cBhvr>
                                      <p:tavLst>
                                        <p:tav tm="0">
                                          <p:val>
                                            <p:strVal val="#ppt_y"/>
                                          </p:val>
                                        </p:tav>
                                        <p:tav tm="100000">
                                          <p:val>
                                            <p:strVal val="#ppt_y"/>
                                          </p:val>
                                        </p:tav>
                                      </p:tavLst>
                                    </p:anim>
                                  </p:childTnLst>
                                </p:cTn>
                              </p:par>
                              <p:par>
                                <p:cTn id="44" presetID="10" presetClass="exit" presetSubtype="0" fill="hold" nodeType="withEffect">
                                  <p:stCondLst>
                                    <p:cond delay="0"/>
                                  </p:stCondLst>
                                  <p:childTnLst>
                                    <p:animEffect transition="out" filter="fad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par>
                          <p:cTn id="47" fill="hold">
                            <p:stCondLst>
                              <p:cond delay="500"/>
                            </p:stCondLst>
                            <p:childTnLst>
                              <p:par>
                                <p:cTn id="48" presetID="42" presetClass="entr" presetSubtype="0" fill="hold" nodeType="afterEffect">
                                  <p:stCondLst>
                                    <p:cond delay="0"/>
                                  </p:stCondLst>
                                  <p:childTnLst>
                                    <p:set>
                                      <p:cBhvr>
                                        <p:cTn id="49" dur="1" fill="hold">
                                          <p:stCondLst>
                                            <p:cond delay="0"/>
                                          </p:stCondLst>
                                        </p:cTn>
                                        <p:tgtEl>
                                          <p:spTgt spid="2050"/>
                                        </p:tgtEl>
                                        <p:attrNameLst>
                                          <p:attrName>style.visibility</p:attrName>
                                        </p:attrNameLst>
                                      </p:cBhvr>
                                      <p:to>
                                        <p:strVal val="visible"/>
                                      </p:to>
                                    </p:set>
                                    <p:animEffect transition="in" filter="fade">
                                      <p:cBhvr>
                                        <p:cTn id="50" dur="1000"/>
                                        <p:tgtEl>
                                          <p:spTgt spid="2050"/>
                                        </p:tgtEl>
                                      </p:cBhvr>
                                    </p:animEffect>
                                    <p:anim calcmode="lin" valueType="num">
                                      <p:cBhvr>
                                        <p:cTn id="51" dur="1000" fill="hold"/>
                                        <p:tgtEl>
                                          <p:spTgt spid="2050"/>
                                        </p:tgtEl>
                                        <p:attrNameLst>
                                          <p:attrName>ppt_x</p:attrName>
                                        </p:attrNameLst>
                                      </p:cBhvr>
                                      <p:tavLst>
                                        <p:tav tm="0">
                                          <p:val>
                                            <p:strVal val="#ppt_x"/>
                                          </p:val>
                                        </p:tav>
                                        <p:tav tm="100000">
                                          <p:val>
                                            <p:strVal val="#ppt_x"/>
                                          </p:val>
                                        </p:tav>
                                      </p:tavLst>
                                    </p:anim>
                                    <p:anim calcmode="lin" valueType="num">
                                      <p:cBhvr>
                                        <p:cTn id="52"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17">
                                            <p:txEl>
                                              <p:pRg st="3" end="3"/>
                                            </p:txEl>
                                          </p:spTgt>
                                        </p:tgtEl>
                                        <p:attrNameLst>
                                          <p:attrName>style.visibility</p:attrName>
                                        </p:attrNameLst>
                                      </p:cBhvr>
                                      <p:to>
                                        <p:strVal val="visible"/>
                                      </p:to>
                                    </p:set>
                                    <p:anim calcmode="lin" valueType="num">
                                      <p:cBhvr additive="base">
                                        <p:cTn id="57" dur="500" fill="hold"/>
                                        <p:tgtEl>
                                          <p:spTgt spid="17">
                                            <p:txEl>
                                              <p:pRg st="3" end="3"/>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17">
                                            <p:txEl>
                                              <p:pRg st="3" end="3"/>
                                            </p:txEl>
                                          </p:spTgt>
                                        </p:tgtEl>
                                        <p:attrNameLst>
                                          <p:attrName>ppt_y</p:attrName>
                                        </p:attrNameLst>
                                      </p:cBhvr>
                                      <p:tavLst>
                                        <p:tav tm="0">
                                          <p:val>
                                            <p:strVal val="#ppt_y"/>
                                          </p:val>
                                        </p:tav>
                                        <p:tav tm="100000">
                                          <p:val>
                                            <p:strVal val="#ppt_y"/>
                                          </p:val>
                                        </p:tav>
                                      </p:tavLst>
                                    </p:anim>
                                  </p:childTnLst>
                                </p:cTn>
                              </p:par>
                              <p:par>
                                <p:cTn id="59" presetID="10" presetClass="exit" presetSubtype="0" fill="hold" nodeType="withEffect">
                                  <p:stCondLst>
                                    <p:cond delay="0"/>
                                  </p:stCondLst>
                                  <p:childTnLst>
                                    <p:animEffect transition="out" filter="fade">
                                      <p:cBhvr>
                                        <p:cTn id="60" dur="500"/>
                                        <p:tgtEl>
                                          <p:spTgt spid="2050"/>
                                        </p:tgtEl>
                                      </p:cBhvr>
                                    </p:animEffect>
                                    <p:set>
                                      <p:cBhvr>
                                        <p:cTn id="61" dur="1" fill="hold">
                                          <p:stCondLst>
                                            <p:cond delay="499"/>
                                          </p:stCondLst>
                                        </p:cTn>
                                        <p:tgtEl>
                                          <p:spTgt spid="2050"/>
                                        </p:tgtEl>
                                        <p:attrNameLst>
                                          <p:attrName>style.visibility</p:attrName>
                                        </p:attrNameLst>
                                      </p:cBhvr>
                                      <p:to>
                                        <p:strVal val="hidden"/>
                                      </p:to>
                                    </p:set>
                                  </p:childTnLst>
                                </p:cTn>
                              </p:par>
                            </p:childTnLst>
                          </p:cTn>
                        </p:par>
                        <p:par>
                          <p:cTn id="62" fill="hold">
                            <p:stCondLst>
                              <p:cond delay="500"/>
                            </p:stCondLst>
                            <p:childTnLst>
                              <p:par>
                                <p:cTn id="63" presetID="42"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grpId="0" nodeType="clickEffect">
                                  <p:stCondLst>
                                    <p:cond delay="0"/>
                                  </p:stCondLst>
                                  <p:childTnLst>
                                    <p:set>
                                      <p:cBhvr>
                                        <p:cTn id="71" dur="1" fill="hold">
                                          <p:stCondLst>
                                            <p:cond delay="0"/>
                                          </p:stCondLst>
                                        </p:cTn>
                                        <p:tgtEl>
                                          <p:spTgt spid="17">
                                            <p:txEl>
                                              <p:pRg st="4" end="4"/>
                                            </p:txEl>
                                          </p:spTgt>
                                        </p:tgtEl>
                                        <p:attrNameLst>
                                          <p:attrName>style.visibility</p:attrName>
                                        </p:attrNameLst>
                                      </p:cBhvr>
                                      <p:to>
                                        <p:strVal val="visible"/>
                                      </p:to>
                                    </p:set>
                                    <p:anim calcmode="lin" valueType="num">
                                      <p:cBhvr additive="base">
                                        <p:cTn id="72" dur="500" fill="hold"/>
                                        <p:tgtEl>
                                          <p:spTgt spid="17">
                                            <p:txEl>
                                              <p:pRg st="4" end="4"/>
                                            </p:txEl>
                                          </p:spTgt>
                                        </p:tgtEl>
                                        <p:attrNameLst>
                                          <p:attrName>ppt_x</p:attrName>
                                        </p:attrNameLst>
                                      </p:cBhvr>
                                      <p:tavLst>
                                        <p:tav tm="0">
                                          <p:val>
                                            <p:strVal val="0-#ppt_w/2"/>
                                          </p:val>
                                        </p:tav>
                                        <p:tav tm="100000">
                                          <p:val>
                                            <p:strVal val="#ppt_x"/>
                                          </p:val>
                                        </p:tav>
                                      </p:tavLst>
                                    </p:anim>
                                    <p:anim calcmode="lin" valueType="num">
                                      <p:cBhvr additive="base">
                                        <p:cTn id="73" dur="500" fill="hold"/>
                                        <p:tgtEl>
                                          <p:spTgt spid="17">
                                            <p:txEl>
                                              <p:pRg st="4" end="4"/>
                                            </p:txEl>
                                          </p:spTgt>
                                        </p:tgtEl>
                                        <p:attrNameLst>
                                          <p:attrName>ppt_y</p:attrName>
                                        </p:attrNameLst>
                                      </p:cBhvr>
                                      <p:tavLst>
                                        <p:tav tm="0">
                                          <p:val>
                                            <p:strVal val="#ppt_y"/>
                                          </p:val>
                                        </p:tav>
                                        <p:tav tm="100000">
                                          <p:val>
                                            <p:strVal val="#ppt_y"/>
                                          </p:val>
                                        </p:tav>
                                      </p:tavLst>
                                    </p:anim>
                                  </p:childTnLst>
                                </p:cTn>
                              </p:par>
                              <p:par>
                                <p:cTn id="74" presetID="10" presetClass="exit" presetSubtype="0" fill="hold" nodeType="withEffect">
                                  <p:stCondLst>
                                    <p:cond delay="0"/>
                                  </p:stCondLst>
                                  <p:childTnLst>
                                    <p:animEffect transition="out" filter="fade">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childTnLst>
                          </p:cTn>
                        </p:par>
                        <p:par>
                          <p:cTn id="77" fill="hold">
                            <p:stCondLst>
                              <p:cond delay="500"/>
                            </p:stCondLst>
                            <p:childTnLst>
                              <p:par>
                                <p:cTn id="78" presetID="42" presetClass="entr" presetSubtype="0" fill="hold" nodeType="after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1000"/>
                                        <p:tgtEl>
                                          <p:spTgt spid="29"/>
                                        </p:tgtEl>
                                      </p:cBhvr>
                                    </p:animEffect>
                                    <p:anim calcmode="lin" valueType="num">
                                      <p:cBhvr>
                                        <p:cTn id="81" dur="1000" fill="hold"/>
                                        <p:tgtEl>
                                          <p:spTgt spid="29"/>
                                        </p:tgtEl>
                                        <p:attrNameLst>
                                          <p:attrName>ppt_x</p:attrName>
                                        </p:attrNameLst>
                                      </p:cBhvr>
                                      <p:tavLst>
                                        <p:tav tm="0">
                                          <p:val>
                                            <p:strVal val="#ppt_x"/>
                                          </p:val>
                                        </p:tav>
                                        <p:tav tm="100000">
                                          <p:val>
                                            <p:strVal val="#ppt_x"/>
                                          </p:val>
                                        </p:tav>
                                      </p:tavLst>
                                    </p:anim>
                                    <p:anim calcmode="lin" valueType="num">
                                      <p:cBhvr>
                                        <p:cTn id="8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17">
                                            <p:txEl>
                                              <p:pRg st="5" end="5"/>
                                            </p:txEl>
                                          </p:spTgt>
                                        </p:tgtEl>
                                        <p:attrNameLst>
                                          <p:attrName>style.visibility</p:attrName>
                                        </p:attrNameLst>
                                      </p:cBhvr>
                                      <p:to>
                                        <p:strVal val="visible"/>
                                      </p:to>
                                    </p:set>
                                    <p:anim calcmode="lin" valueType="num">
                                      <p:cBhvr additive="base">
                                        <p:cTn id="87" dur="500" fill="hold"/>
                                        <p:tgtEl>
                                          <p:spTgt spid="17">
                                            <p:txEl>
                                              <p:pRg st="5" end="5"/>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17">
                                            <p:txEl>
                                              <p:pRg st="5" end="5"/>
                                            </p:txEl>
                                          </p:spTgt>
                                        </p:tgtEl>
                                        <p:attrNameLst>
                                          <p:attrName>ppt_y</p:attrName>
                                        </p:attrNameLst>
                                      </p:cBhvr>
                                      <p:tavLst>
                                        <p:tav tm="0">
                                          <p:val>
                                            <p:strVal val="#ppt_y"/>
                                          </p:val>
                                        </p:tav>
                                        <p:tav tm="100000">
                                          <p:val>
                                            <p:strVal val="#ppt_y"/>
                                          </p:val>
                                        </p:tav>
                                      </p:tavLst>
                                    </p:anim>
                                  </p:childTnLst>
                                </p:cTn>
                              </p:par>
                              <p:par>
                                <p:cTn id="89" presetID="10" presetClass="exit" presetSubtype="0" fill="hold" nodeType="withEffect">
                                  <p:stCondLst>
                                    <p:cond delay="0"/>
                                  </p:stCondLst>
                                  <p:childTnLst>
                                    <p:animEffect transition="out" filter="fade">
                                      <p:cBhvr>
                                        <p:cTn id="90" dur="500"/>
                                        <p:tgtEl>
                                          <p:spTgt spid="29"/>
                                        </p:tgtEl>
                                      </p:cBhvr>
                                    </p:animEffect>
                                    <p:set>
                                      <p:cBhvr>
                                        <p:cTn id="91" dur="1" fill="hold">
                                          <p:stCondLst>
                                            <p:cond delay="499"/>
                                          </p:stCondLst>
                                        </p:cTn>
                                        <p:tgtEl>
                                          <p:spTgt spid="29"/>
                                        </p:tgtEl>
                                        <p:attrNameLst>
                                          <p:attrName>style.visibility</p:attrName>
                                        </p:attrNameLst>
                                      </p:cBhvr>
                                      <p:to>
                                        <p:strVal val="hidden"/>
                                      </p:to>
                                    </p:set>
                                  </p:childTnLst>
                                </p:cTn>
                              </p:par>
                            </p:childTnLst>
                          </p:cTn>
                        </p:par>
                        <p:par>
                          <p:cTn id="92" fill="hold">
                            <p:stCondLst>
                              <p:cond delay="500"/>
                            </p:stCondLst>
                            <p:childTnLst>
                              <p:par>
                                <p:cTn id="93" presetID="42" presetClass="entr" presetSubtype="0"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485254"/>
            <a:ext cx="11889564" cy="917575"/>
          </a:xfrm>
        </p:spPr>
        <p:txBody>
          <a:bodyPr/>
          <a:lstStyle/>
          <a:p>
            <a:r>
              <a:rPr lang="en-US" dirty="0" smtClean="0"/>
              <a:t>Announcing Security and Ecosystem</a:t>
            </a:r>
            <a:endParaRPr lang="en-US" dirty="0"/>
          </a:p>
        </p:txBody>
      </p:sp>
      <p:grpSp>
        <p:nvGrpSpPr>
          <p:cNvPr id="8" name="Group 7"/>
          <p:cNvGrpSpPr/>
          <p:nvPr/>
        </p:nvGrpSpPr>
        <p:grpSpPr>
          <a:xfrm>
            <a:off x="6917417" y="1401835"/>
            <a:ext cx="4468550" cy="1638227"/>
            <a:chOff x="6219422" y="1790103"/>
            <a:chExt cx="4381329" cy="1606251"/>
          </a:xfrm>
        </p:grpSpPr>
        <p:pic>
          <p:nvPicPr>
            <p:cNvPr id="9" name="Picture 2" descr="http://download.microsoft.com/download/B/1/0/B102AB56-BB7E-4BCF-9D80-1278A029F95A/MSFT_logo_png.png"/>
            <p:cNvPicPr>
              <a:picLocks noChangeAspect="1" noChangeArrowheads="1"/>
            </p:cNvPicPr>
            <p:nvPr/>
          </p:nvPicPr>
          <p:blipFill rotWithShape="1">
            <a:blip r:embed="rId3">
              <a:biLevel thresh="25000"/>
              <a:extLst>
                <a:ext uri="{28A0092B-C50C-407E-A947-70E740481C1C}">
                  <a14:useLocalDpi xmlns:a14="http://schemas.microsoft.com/office/drawing/2010/main" val="0"/>
                </a:ext>
              </a:extLst>
            </a:blip>
            <a:srcRect l="31048"/>
            <a:stretch/>
          </p:blipFill>
          <p:spPr bwMode="auto">
            <a:xfrm>
              <a:off x="7589837" y="1790103"/>
              <a:ext cx="3010914" cy="16062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download.microsoft.com/download/B/1/0/B102AB56-BB7E-4BCF-9D80-1278A029F95A/MSFT_logo_png.png"/>
            <p:cNvPicPr>
              <a:picLocks noChangeAspect="1" noChangeArrowheads="1"/>
            </p:cNvPicPr>
            <p:nvPr/>
          </p:nvPicPr>
          <p:blipFill rotWithShape="1">
            <a:blip r:embed="rId3">
              <a:extLst>
                <a:ext uri="{28A0092B-C50C-407E-A947-70E740481C1C}">
                  <a14:useLocalDpi xmlns:a14="http://schemas.microsoft.com/office/drawing/2010/main" val="0"/>
                </a:ext>
              </a:extLst>
            </a:blip>
            <a:srcRect r="68616"/>
            <a:stretch/>
          </p:blipFill>
          <p:spPr bwMode="auto">
            <a:xfrm>
              <a:off x="6219422" y="1790103"/>
              <a:ext cx="1370416" cy="1606251"/>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749" y="3109148"/>
            <a:ext cx="3541887" cy="93373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80749" y="4572694"/>
            <a:ext cx="3541887" cy="1196054"/>
          </a:xfrm>
          <a:prstGeom prst="rect">
            <a:avLst/>
          </a:prstGeom>
        </p:spPr>
      </p:pic>
      <p:sp>
        <p:nvSpPr>
          <p:cNvPr id="17" name="Rectangle 16"/>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DCIM-B385</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20" name="Picture 19"/>
          <p:cNvPicPr>
            <a:picLocks noChangeAspect="1"/>
          </p:cNvPicPr>
          <p:nvPr/>
        </p:nvPicPr>
        <p:blipFill>
          <a:blip r:embed="rId6"/>
          <a:stretch>
            <a:fillRect/>
          </a:stretch>
        </p:blipFill>
        <p:spPr>
          <a:xfrm>
            <a:off x="306342" y="2071879"/>
            <a:ext cx="5149895" cy="4339379"/>
          </a:xfrm>
          <a:prstGeom prst="rect">
            <a:avLst/>
          </a:prstGeom>
        </p:spPr>
      </p:pic>
    </p:spTree>
    <p:extLst>
      <p:ext uri="{BB962C8B-B14F-4D97-AF65-F5344CB8AC3E}">
        <p14:creationId xmlns:p14="http://schemas.microsoft.com/office/powerpoint/2010/main" val="2460731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55637" y="1496952"/>
            <a:ext cx="8382000" cy="2800767"/>
          </a:xfrm>
          <a:prstGeom prst="rect">
            <a:avLst/>
          </a:prstGeom>
        </p:spPr>
        <p:txBody>
          <a:bodyPr wrap="square">
            <a:spAutoFit/>
          </a:bodyPr>
          <a:lstStyle/>
          <a:p>
            <a:r>
              <a:rPr lang="en-US" sz="4400" dirty="0">
                <a:gradFill>
                  <a:gsLst>
                    <a:gs pos="1250">
                      <a:srgbClr val="FFFFFF"/>
                    </a:gs>
                    <a:gs pos="100000">
                      <a:srgbClr val="FFFFFF"/>
                    </a:gs>
                  </a:gsLst>
                  <a:lin ang="5400000" scaled="0"/>
                </a:gradFill>
                <a:latin typeface="Segoe UI Light"/>
              </a:rPr>
              <a:t>Development and </a:t>
            </a:r>
            <a:r>
              <a:rPr lang="en-US" sz="4400" dirty="0" err="1">
                <a:gradFill>
                  <a:gsLst>
                    <a:gs pos="1250">
                      <a:srgbClr val="FFFFFF"/>
                    </a:gs>
                    <a:gs pos="100000">
                      <a:srgbClr val="FFFFFF"/>
                    </a:gs>
                  </a:gsLst>
                  <a:lin ang="5400000" scaled="0"/>
                </a:gradFill>
                <a:latin typeface="Segoe UI Light"/>
              </a:rPr>
              <a:t>DevOps</a:t>
            </a:r>
            <a:endParaRPr lang="en-US" sz="4400" dirty="0">
              <a:gradFill>
                <a:gsLst>
                  <a:gs pos="1250">
                    <a:srgbClr val="FFFFFF"/>
                  </a:gs>
                  <a:gs pos="100000">
                    <a:srgbClr val="FFFFFF"/>
                  </a:gs>
                </a:gsLst>
                <a:lin ang="5400000" scaled="0"/>
              </a:gradFill>
              <a:latin typeface="Segoe UI Light"/>
            </a:endParaRPr>
          </a:p>
          <a:p>
            <a:r>
              <a:rPr lang="en-US" sz="4400" dirty="0">
                <a:gradFill>
                  <a:gsLst>
                    <a:gs pos="1250">
                      <a:srgbClr val="FFFFFF"/>
                    </a:gs>
                    <a:gs pos="100000">
                      <a:srgbClr val="FFFFFF"/>
                    </a:gs>
                  </a:gsLst>
                  <a:lin ang="5400000" scaled="0"/>
                </a:gradFill>
                <a:latin typeface="Segoe UI Light"/>
              </a:rPr>
              <a:t>Management and System Center</a:t>
            </a:r>
          </a:p>
          <a:p>
            <a:r>
              <a:rPr lang="en-US" sz="4400" dirty="0">
                <a:gradFill>
                  <a:gsLst>
                    <a:gs pos="1250">
                      <a:srgbClr val="FFFFFF"/>
                    </a:gs>
                    <a:gs pos="100000">
                      <a:srgbClr val="FFFFFF"/>
                    </a:gs>
                  </a:gsLst>
                  <a:lin ang="5400000" scaled="0"/>
                </a:gradFill>
                <a:latin typeface="Segoe UI Light"/>
              </a:rPr>
              <a:t>Security and Ecosystem</a:t>
            </a:r>
          </a:p>
          <a:p>
            <a:r>
              <a:rPr lang="en-US" sz="4400" u="sng" dirty="0" smtClean="0">
                <a:gradFill>
                  <a:gsLst>
                    <a:gs pos="1250">
                      <a:srgbClr val="FFFFFF"/>
                    </a:gs>
                    <a:gs pos="100000">
                      <a:srgbClr val="FFFFFF"/>
                    </a:gs>
                  </a:gsLst>
                  <a:lin ang="5400000" scaled="0"/>
                </a:gradFill>
                <a:latin typeface="Segoe UI Light"/>
              </a:rPr>
              <a:t>DR and Networking</a:t>
            </a:r>
          </a:p>
        </p:txBody>
      </p:sp>
      <p:sp>
        <p:nvSpPr>
          <p:cNvPr id="9" name="Title 8"/>
          <p:cNvSpPr>
            <a:spLocks noGrp="1"/>
          </p:cNvSpPr>
          <p:nvPr>
            <p:ph type="title"/>
          </p:nvPr>
        </p:nvSpPr>
        <p:spPr/>
        <p:txBody>
          <a:bodyPr/>
          <a:lstStyle/>
          <a:p>
            <a:r>
              <a:rPr lang="en-US" dirty="0">
                <a:ea typeface="メイリオ" pitchFamily="50" charset="-128"/>
                <a:cs typeface="Segoe UI Light" panose="020B0502040204020203" pitchFamily="34" charset="0"/>
              </a:rPr>
              <a:t>Enterprise Grade IaaS</a:t>
            </a:r>
            <a:endParaRPr lang="en-US" dirty="0"/>
          </a:p>
        </p:txBody>
      </p:sp>
      <p:sp>
        <p:nvSpPr>
          <p:cNvPr id="8" name="Rectangle 7"/>
          <p:cNvSpPr/>
          <p:nvPr/>
        </p:nvSpPr>
        <p:spPr bwMode="auto">
          <a:xfrm>
            <a:off x="6370636" y="15616"/>
            <a:ext cx="6065839" cy="296862"/>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1309280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2"/>
          <p:cNvSpPr txBox="1">
            <a:spLocks/>
          </p:cNvSpPr>
          <p:nvPr/>
        </p:nvSpPr>
        <p:spPr>
          <a:xfrm>
            <a:off x="267035" y="293513"/>
            <a:ext cx="11464862" cy="872573"/>
          </a:xfrm>
          <a:prstGeom prst="rect">
            <a:avLst/>
          </a:prstGeom>
        </p:spPr>
        <p:txBody>
          <a:bodyPr vert="horz" wrap="square" lIns="149196" tIns="93247" rIns="149196" bIns="93247" rtlCol="0" anchor="t">
            <a:noAutofit/>
          </a:bodyPr>
          <a:lstStyle>
            <a:lvl1pPr defTabSz="914523">
              <a:lnSpc>
                <a:spcPct val="90000"/>
              </a:lnSpc>
              <a:spcBef>
                <a:spcPct val="0"/>
              </a:spcBef>
              <a:buNone/>
              <a:defRPr lang="en-US" sz="4902" b="0" cap="none" spc="-100" baseline="0">
                <a:ln w="3175">
                  <a:noFill/>
                </a:ln>
                <a:solidFill>
                  <a:schemeClr val="tx2"/>
                </a:solidFill>
                <a:effectLst/>
                <a:latin typeface="+mj-lt"/>
                <a:cs typeface="Segoe UI" pitchFamily="34" charset="0"/>
              </a:defRPr>
            </a:lvl1pPr>
          </a:lstStyle>
          <a:p>
            <a:r>
              <a:rPr sz="5000" dirty="0">
                <a:solidFill>
                  <a:srgbClr val="505050"/>
                </a:solidFill>
              </a:rPr>
              <a:t>Transform the Datacenter</a:t>
            </a:r>
          </a:p>
        </p:txBody>
      </p:sp>
      <p:sp>
        <p:nvSpPr>
          <p:cNvPr id="65" name="Rectangle 64"/>
          <p:cNvSpPr/>
          <p:nvPr/>
        </p:nvSpPr>
        <p:spPr bwMode="auto">
          <a:xfrm>
            <a:off x="73492" y="869322"/>
            <a:ext cx="12449286" cy="850150"/>
          </a:xfrm>
          <a:prstGeom prst="rect">
            <a:avLst/>
          </a:prstGeom>
          <a:noFill/>
          <a:ln w="25400" cap="flat" cmpd="sng" algn="ctr">
            <a:noFill/>
            <a:prstDash val="solid"/>
            <a:headEnd type="none" w="med" len="med"/>
            <a:tailEnd type="none" w="med" len="med"/>
          </a:ln>
          <a:effectLst/>
        </p:spPr>
        <p:txBody>
          <a:bodyPr vert="horz" wrap="square" lIns="372988" tIns="146262" rIns="182828" bIns="146262" numCol="1" rtlCol="0" anchor="ctr" anchorCtr="0" compatLnSpc="1">
            <a:prstTxWarp prst="textNoShape">
              <a:avLst/>
            </a:prstTxWarp>
            <a:noAutofit/>
          </a:bodyPr>
          <a:lstStyle/>
          <a:p>
            <a:pPr defTabSz="913748" fontAlgn="base">
              <a:lnSpc>
                <a:spcPct val="90000"/>
              </a:lnSpc>
              <a:spcBef>
                <a:spcPts val="1198"/>
              </a:spcBef>
            </a:pPr>
            <a:r>
              <a:rPr lang="en-US" sz="2244" kern="0" dirty="0">
                <a:solidFill>
                  <a:srgbClr val="0072C6"/>
                </a:solidFill>
                <a:latin typeface="Segoe UI Semilight" panose="020B0402040204020203" pitchFamily="34" charset="0"/>
                <a:ea typeface="Segoe UI" pitchFamily="34" charset="0"/>
                <a:cs typeface="Segoe UI Semilight" panose="020B0402040204020203" pitchFamily="34" charset="0"/>
              </a:rPr>
              <a:t>Orchestrated disaster recovery to a second site</a:t>
            </a:r>
          </a:p>
        </p:txBody>
      </p:sp>
      <p:grpSp>
        <p:nvGrpSpPr>
          <p:cNvPr id="7" name="Group 6"/>
          <p:cNvGrpSpPr/>
          <p:nvPr/>
        </p:nvGrpSpPr>
        <p:grpSpPr>
          <a:xfrm>
            <a:off x="3424074" y="1573327"/>
            <a:ext cx="5384596" cy="4056958"/>
            <a:chOff x="3347477" y="1573053"/>
            <a:chExt cx="5385360" cy="4057534"/>
          </a:xfrm>
        </p:grpSpPr>
        <p:sp>
          <p:nvSpPr>
            <p:cNvPr id="95" name="Freeform 94"/>
            <p:cNvSpPr>
              <a:spLocks/>
            </p:cNvSpPr>
            <p:nvPr/>
          </p:nvSpPr>
          <p:spPr bwMode="auto">
            <a:xfrm>
              <a:off x="7603933" y="4567448"/>
              <a:ext cx="1128904" cy="955138"/>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tx1">
                <a:lumMod val="20000"/>
                <a:lumOff val="80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26" name="Rectangle 5"/>
            <p:cNvSpPr>
              <a:spLocks noChangeArrowheads="1"/>
            </p:cNvSpPr>
            <p:nvPr/>
          </p:nvSpPr>
          <p:spPr bwMode="auto">
            <a:xfrm>
              <a:off x="6819049" y="4444655"/>
              <a:ext cx="831835" cy="1080257"/>
            </a:xfrm>
            <a:prstGeom prst="rect">
              <a:avLst/>
            </a:prstGeom>
            <a:solidFill>
              <a:schemeClr val="bg1">
                <a:lumMod val="6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25" name="Rectangle 5"/>
            <p:cNvSpPr>
              <a:spLocks noChangeArrowheads="1"/>
            </p:cNvSpPr>
            <p:nvPr/>
          </p:nvSpPr>
          <p:spPr bwMode="auto">
            <a:xfrm>
              <a:off x="3800679" y="4748921"/>
              <a:ext cx="670494" cy="795475"/>
            </a:xfrm>
            <a:prstGeom prst="rect">
              <a:avLst/>
            </a:prstGeom>
            <a:solidFill>
              <a:schemeClr val="bg2"/>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cxnSp>
          <p:nvCxnSpPr>
            <p:cNvPr id="10" name="Straight Arrow Connector 9"/>
            <p:cNvCxnSpPr/>
            <p:nvPr/>
          </p:nvCxnSpPr>
          <p:spPr>
            <a:xfrm>
              <a:off x="4815620" y="3095278"/>
              <a:ext cx="0" cy="641471"/>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7064118" y="2930416"/>
              <a:ext cx="0" cy="837784"/>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4198083" y="1573053"/>
              <a:ext cx="3956256" cy="1550577"/>
              <a:chOff x="616226" y="1630760"/>
              <a:chExt cx="4596553" cy="1801531"/>
            </a:xfrm>
          </p:grpSpPr>
          <p:sp>
            <p:nvSpPr>
              <p:cNvPr id="38"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sp>
            <p:nvSpPr>
              <p:cNvPr id="39"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6"/>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sp>
            <p:nvSpPr>
              <p:cNvPr id="37"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rgbClr val="505050"/>
                  </a:solidFill>
                </a:endParaRPr>
              </a:p>
            </p:txBody>
          </p:sp>
          <p:sp>
            <p:nvSpPr>
              <p:cNvPr id="94" name="TextBox 93"/>
              <p:cNvSpPr txBox="1"/>
              <p:nvPr/>
            </p:nvSpPr>
            <p:spPr>
              <a:xfrm>
                <a:off x="1348933" y="2418609"/>
                <a:ext cx="2691307" cy="778404"/>
              </a:xfrm>
              <a:prstGeom prst="rect">
                <a:avLst/>
              </a:prstGeom>
              <a:noFill/>
              <a:ln>
                <a:noFill/>
              </a:ln>
            </p:spPr>
            <p:txBody>
              <a:bodyPr wrap="none" lIns="182802" tIns="146241" rIns="182802" bIns="146241" rtlCol="0">
                <a:spAutoFit/>
              </a:bodyPr>
              <a:lstStyle/>
              <a:p>
                <a:pPr algn="ctr" defTabSz="931538">
                  <a:lnSpc>
                    <a:spcPct val="90000"/>
                  </a:lnSpc>
                  <a:spcAft>
                    <a:spcPts val="600"/>
                  </a:spcAft>
                </a:pPr>
                <a:r>
                  <a:rPr lang="en-US" sz="1428" kern="0" dirty="0">
                    <a:solidFill>
                      <a:srgbClr val="FFFFFF"/>
                    </a:solidFill>
                  </a:rPr>
                  <a:t>Microsoft Azure </a:t>
                </a:r>
                <a:br>
                  <a:rPr lang="en-US" sz="1428" kern="0" dirty="0">
                    <a:solidFill>
                      <a:srgbClr val="FFFFFF"/>
                    </a:solidFill>
                  </a:rPr>
                </a:br>
                <a:r>
                  <a:rPr lang="en-US" sz="1224" kern="0" dirty="0">
                    <a:solidFill>
                      <a:srgbClr val="FFFFFF"/>
                    </a:solidFill>
                  </a:rPr>
                  <a:t>Hyper-V Recovery Manager</a:t>
                </a:r>
                <a:endParaRPr lang="en-US" sz="1428" kern="0" dirty="0">
                  <a:solidFill>
                    <a:srgbClr val="FFFFFF"/>
                  </a:solidFill>
                </a:endParaRPr>
              </a:p>
            </p:txBody>
          </p:sp>
        </p:grpSp>
        <p:sp>
          <p:nvSpPr>
            <p:cNvPr id="6" name="Left-Right Arrow 5"/>
            <p:cNvSpPr/>
            <p:nvPr/>
          </p:nvSpPr>
          <p:spPr bwMode="auto">
            <a:xfrm>
              <a:off x="5221295" y="4717614"/>
              <a:ext cx="1407263" cy="181417"/>
            </a:xfrm>
            <a:prstGeom prst="leftRightArrow">
              <a:avLst>
                <a:gd name="adj1" fmla="val 54971"/>
                <a:gd name="adj2" fmla="val 50215"/>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pPr>
              <a:endParaRPr lang="en-US" sz="102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4888336" y="3235920"/>
              <a:ext cx="2156693" cy="151284"/>
            </a:xfrm>
            <a:prstGeom prst="rect">
              <a:avLst/>
            </a:prstGeom>
            <a:noFill/>
          </p:spPr>
          <p:txBody>
            <a:bodyPr wrap="square" lIns="182664" tIns="0" rIns="182664" bIns="0" rtlCol="0">
              <a:spAutoFit/>
            </a:bodyPr>
            <a:lstStyle>
              <a:defPPr>
                <a:defRPr lang="en-US"/>
              </a:defPPr>
              <a:lvl1pPr defTabSz="913538">
                <a:lnSpc>
                  <a:spcPct val="90000"/>
                </a:lnSpc>
                <a:spcAft>
                  <a:spcPts val="588"/>
                </a:spcAft>
                <a:defRPr sz="1100">
                  <a:solidFill>
                    <a:srgbClr val="505050"/>
                  </a:solidFill>
                </a:defRPr>
              </a:lvl1pPr>
            </a:lstStyle>
            <a:p>
              <a:pPr algn="ctr"/>
              <a:r>
                <a:rPr lang="en-US" sz="1071" dirty="0"/>
                <a:t>Communication Channel</a:t>
              </a:r>
            </a:p>
          </p:txBody>
        </p:sp>
        <p:sp>
          <p:nvSpPr>
            <p:cNvPr id="2" name="Rectangle 1"/>
            <p:cNvSpPr/>
            <p:nvPr/>
          </p:nvSpPr>
          <p:spPr>
            <a:xfrm>
              <a:off x="5121475" y="4358910"/>
              <a:ext cx="1597285" cy="302568"/>
            </a:xfrm>
            <a:prstGeom prst="rect">
              <a:avLst/>
            </a:prstGeom>
            <a:noFill/>
          </p:spPr>
          <p:txBody>
            <a:bodyPr wrap="square" lIns="182664" tIns="0" rIns="182664" bIns="0" rtlCol="0">
              <a:spAutoFit/>
            </a:bodyPr>
            <a:lstStyle/>
            <a:p>
              <a:pPr algn="ctr" defTabSz="931538">
                <a:lnSpc>
                  <a:spcPct val="90000"/>
                </a:lnSpc>
                <a:spcAft>
                  <a:spcPts val="600"/>
                </a:spcAft>
              </a:pPr>
              <a:r>
                <a:rPr lang="en-US" sz="1071" dirty="0">
                  <a:solidFill>
                    <a:srgbClr val="505050"/>
                  </a:solidFill>
                </a:rPr>
                <a:t>Replication channel: </a:t>
              </a:r>
              <a:br>
                <a:rPr lang="en-US" sz="1071" dirty="0">
                  <a:solidFill>
                    <a:srgbClr val="505050"/>
                  </a:solidFill>
                </a:rPr>
              </a:br>
              <a:r>
                <a:rPr lang="en-US" sz="1071" dirty="0">
                  <a:solidFill>
                    <a:srgbClr val="505050"/>
                  </a:solidFill>
                </a:rPr>
                <a:t>Hyper-V Replica</a:t>
              </a:r>
            </a:p>
          </p:txBody>
        </p:sp>
        <p:grpSp>
          <p:nvGrpSpPr>
            <p:cNvPr id="16" name="Group 15"/>
            <p:cNvGrpSpPr/>
            <p:nvPr/>
          </p:nvGrpSpPr>
          <p:grpSpPr>
            <a:xfrm>
              <a:off x="4381455" y="3770095"/>
              <a:ext cx="1525356" cy="1852253"/>
              <a:chOff x="1047576" y="3696507"/>
              <a:chExt cx="1495583" cy="1816099"/>
            </a:xfrm>
          </p:grpSpPr>
          <p:sp>
            <p:nvSpPr>
              <p:cNvPr id="12" name="TextBox 11"/>
              <p:cNvSpPr txBox="1"/>
              <p:nvPr/>
            </p:nvSpPr>
            <p:spPr>
              <a:xfrm>
                <a:off x="1918270" y="4920521"/>
                <a:ext cx="624889" cy="592085"/>
              </a:xfrm>
              <a:prstGeom prst="rect">
                <a:avLst/>
              </a:prstGeom>
              <a:noFill/>
            </p:spPr>
            <p:txBody>
              <a:bodyPr wrap="square" lIns="0" tIns="149196" rIns="0" bIns="149196" rtlCol="0">
                <a:spAutoFit/>
              </a:bodyPr>
              <a:lstStyle/>
              <a:p>
                <a:pPr defTabSz="932418">
                  <a:lnSpc>
                    <a:spcPct val="90000"/>
                  </a:lnSpc>
                  <a:spcAft>
                    <a:spcPts val="612"/>
                  </a:spcAft>
                </a:pPr>
                <a:r>
                  <a:rPr lang="en-US" sz="1071" kern="0" dirty="0">
                    <a:solidFill>
                      <a:srgbClr val="505050"/>
                    </a:solidFill>
                  </a:rPr>
                  <a:t>Primary Site</a:t>
                </a:r>
              </a:p>
            </p:txBody>
          </p:sp>
          <p:grpSp>
            <p:nvGrpSpPr>
              <p:cNvPr id="44" name="Group 43"/>
              <p:cNvGrpSpPr/>
              <p:nvPr/>
            </p:nvGrpSpPr>
            <p:grpSpPr>
              <a:xfrm>
                <a:off x="1055947" y="4121329"/>
                <a:ext cx="815599" cy="1297016"/>
                <a:chOff x="13103226" y="2775830"/>
                <a:chExt cx="1039812" cy="1616572"/>
              </a:xfrm>
            </p:grpSpPr>
            <p:sp>
              <p:nvSpPr>
                <p:cNvPr id="45" name="Rectangle 5"/>
                <p:cNvSpPr>
                  <a:spLocks noChangeArrowheads="1"/>
                </p:cNvSpPr>
                <p:nvPr/>
              </p:nvSpPr>
              <p:spPr bwMode="auto">
                <a:xfrm>
                  <a:off x="13103226" y="2775830"/>
                  <a:ext cx="1039812" cy="1616572"/>
                </a:xfrm>
                <a:prstGeom prst="rect">
                  <a:avLst/>
                </a:prstGeom>
                <a:solidFill>
                  <a:srgbClr val="005695"/>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0"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1"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2"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3"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grpSp>
          <p:sp>
            <p:nvSpPr>
              <p:cNvPr id="55" name="TextBox 54"/>
              <p:cNvSpPr txBox="1"/>
              <p:nvPr/>
            </p:nvSpPr>
            <p:spPr>
              <a:xfrm>
                <a:off x="1121483" y="5046509"/>
                <a:ext cx="684527" cy="339115"/>
              </a:xfrm>
              <a:prstGeom prst="rect">
                <a:avLst/>
              </a:prstGeom>
              <a:noFill/>
            </p:spPr>
            <p:txBody>
              <a:bodyPr wrap="square" lIns="0" tIns="0" rIns="0" bIns="0" rtlCol="0">
                <a:spAutoFit/>
              </a:bodyPr>
              <a:lstStyle/>
              <a:p>
                <a:pPr algn="ctr" defTabSz="932418">
                  <a:lnSpc>
                    <a:spcPct val="90000"/>
                  </a:lnSpc>
                </a:pPr>
                <a:r>
                  <a:rPr lang="en-US" sz="1224" dirty="0">
                    <a:solidFill>
                      <a:srgbClr val="FFFFFF"/>
                    </a:solidFill>
                  </a:rPr>
                  <a:t>Windows Server</a:t>
                </a:r>
              </a:p>
            </p:txBody>
          </p:sp>
          <p:sp>
            <p:nvSpPr>
              <p:cNvPr id="63" name="Rectangle 62"/>
              <p:cNvSpPr/>
              <p:nvPr/>
            </p:nvSpPr>
            <p:spPr bwMode="auto">
              <a:xfrm>
                <a:off x="1055947" y="3696507"/>
                <a:ext cx="815076" cy="43038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04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76" y="3735305"/>
                <a:ext cx="845974" cy="336815"/>
              </a:xfrm>
              <a:prstGeom prst="rect">
                <a:avLst/>
              </a:prstGeom>
            </p:spPr>
          </p:pic>
        </p:grpSp>
        <p:grpSp>
          <p:nvGrpSpPr>
            <p:cNvPr id="17" name="Group 16"/>
            <p:cNvGrpSpPr/>
            <p:nvPr/>
          </p:nvGrpSpPr>
          <p:grpSpPr>
            <a:xfrm>
              <a:off x="6011943" y="3767218"/>
              <a:ext cx="1483583" cy="1863369"/>
              <a:chOff x="2646239" y="3693687"/>
              <a:chExt cx="1454625" cy="1826998"/>
            </a:xfrm>
          </p:grpSpPr>
          <p:sp>
            <p:nvSpPr>
              <p:cNvPr id="93" name="TextBox 92"/>
              <p:cNvSpPr txBox="1"/>
              <p:nvPr/>
            </p:nvSpPr>
            <p:spPr>
              <a:xfrm>
                <a:off x="2646239" y="4920521"/>
                <a:ext cx="559422" cy="600164"/>
              </a:xfrm>
              <a:prstGeom prst="rect">
                <a:avLst/>
              </a:prstGeom>
              <a:noFill/>
            </p:spPr>
            <p:txBody>
              <a:bodyPr wrap="square" lIns="0" tIns="149196" rIns="0" bIns="149196"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418"/>
                <a:r>
                  <a:rPr lang="en-US" sz="1071" dirty="0">
                    <a:solidFill>
                      <a:srgbClr val="505050"/>
                    </a:solidFill>
                  </a:rPr>
                  <a:t>Recovery Site</a:t>
                </a:r>
              </a:p>
            </p:txBody>
          </p:sp>
          <p:grpSp>
            <p:nvGrpSpPr>
              <p:cNvPr id="74" name="Group 73"/>
              <p:cNvGrpSpPr/>
              <p:nvPr/>
            </p:nvGrpSpPr>
            <p:grpSpPr>
              <a:xfrm>
                <a:off x="3251903" y="4125870"/>
                <a:ext cx="815599" cy="1291203"/>
                <a:chOff x="13103226" y="2775830"/>
                <a:chExt cx="1039812" cy="1616572"/>
              </a:xfrm>
            </p:grpSpPr>
            <p:sp>
              <p:nvSpPr>
                <p:cNvPr id="75" name="Rectangle 5"/>
                <p:cNvSpPr>
                  <a:spLocks noChangeArrowheads="1"/>
                </p:cNvSpPr>
                <p:nvPr/>
              </p:nvSpPr>
              <p:spPr bwMode="auto">
                <a:xfrm>
                  <a:off x="13103226" y="2775830"/>
                  <a:ext cx="1039812" cy="1616572"/>
                </a:xfrm>
                <a:prstGeom prst="rect">
                  <a:avLst/>
                </a:prstGeom>
                <a:solidFill>
                  <a:srgbClr val="005695"/>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0"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1"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3"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grpSp>
          <p:sp>
            <p:nvSpPr>
              <p:cNvPr id="66" name="TextBox 65"/>
              <p:cNvSpPr txBox="1"/>
              <p:nvPr/>
            </p:nvSpPr>
            <p:spPr>
              <a:xfrm>
                <a:off x="3317439" y="5046202"/>
                <a:ext cx="684527" cy="339115"/>
              </a:xfrm>
              <a:prstGeom prst="rect">
                <a:avLst/>
              </a:prstGeom>
              <a:noFill/>
            </p:spPr>
            <p:txBody>
              <a:bodyPr wrap="square" lIns="0" tIns="0" rIns="0" bIns="0" rtlCol="0">
                <a:spAutoFit/>
              </a:bodyPr>
              <a:lstStyle/>
              <a:p>
                <a:pPr algn="ctr" defTabSz="932418">
                  <a:lnSpc>
                    <a:spcPct val="90000"/>
                  </a:lnSpc>
                </a:pPr>
                <a:r>
                  <a:rPr lang="en-US" sz="1224" dirty="0">
                    <a:solidFill>
                      <a:srgbClr val="FFFFFF"/>
                    </a:solidFill>
                  </a:rPr>
                  <a:t>Windows Server</a:t>
                </a:r>
              </a:p>
            </p:txBody>
          </p:sp>
          <p:grpSp>
            <p:nvGrpSpPr>
              <p:cNvPr id="14" name="Group 13"/>
              <p:cNvGrpSpPr/>
              <p:nvPr/>
            </p:nvGrpSpPr>
            <p:grpSpPr>
              <a:xfrm>
                <a:off x="3250818" y="3693687"/>
                <a:ext cx="850046" cy="430383"/>
                <a:chOff x="3510283" y="4155823"/>
                <a:chExt cx="984977" cy="498699"/>
              </a:xfrm>
            </p:grpSpPr>
            <p:sp>
              <p:nvSpPr>
                <p:cNvPr id="3" name="Rectangle 2"/>
                <p:cNvSpPr/>
                <p:nvPr/>
              </p:nvSpPr>
              <p:spPr bwMode="auto">
                <a:xfrm>
                  <a:off x="3510283" y="4155823"/>
                  <a:ext cx="946319" cy="49869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04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001" y="4230904"/>
                  <a:ext cx="980259" cy="390279"/>
                </a:xfrm>
                <a:prstGeom prst="rect">
                  <a:avLst/>
                </a:prstGeom>
              </p:spPr>
            </p:pic>
          </p:grpSp>
        </p:grpSp>
        <p:grpSp>
          <p:nvGrpSpPr>
            <p:cNvPr id="100" name="Group 99"/>
            <p:cNvGrpSpPr/>
            <p:nvPr/>
          </p:nvGrpSpPr>
          <p:grpSpPr>
            <a:xfrm>
              <a:off x="3561254" y="5140022"/>
              <a:ext cx="196756" cy="377743"/>
              <a:chOff x="7791149" y="4987730"/>
              <a:chExt cx="192916" cy="370370"/>
            </a:xfrm>
          </p:grpSpPr>
          <p:sp>
            <p:nvSpPr>
              <p:cNvPr id="101"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2"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3"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grpSp>
          <p:nvGrpSpPr>
            <p:cNvPr id="104" name="Group 103"/>
            <p:cNvGrpSpPr/>
            <p:nvPr/>
          </p:nvGrpSpPr>
          <p:grpSpPr>
            <a:xfrm>
              <a:off x="3347477" y="5141660"/>
              <a:ext cx="196756" cy="377743"/>
              <a:chOff x="7791149" y="4987730"/>
              <a:chExt cx="192916" cy="370370"/>
            </a:xfrm>
          </p:grpSpPr>
          <p:sp>
            <p:nvSpPr>
              <p:cNvPr id="105"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6"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7"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grpSp>
          <p:nvGrpSpPr>
            <p:cNvPr id="108" name="Group 107"/>
            <p:cNvGrpSpPr/>
            <p:nvPr/>
          </p:nvGrpSpPr>
          <p:grpSpPr>
            <a:xfrm>
              <a:off x="7944506" y="5131945"/>
              <a:ext cx="196756" cy="377743"/>
              <a:chOff x="7791149" y="4987730"/>
              <a:chExt cx="192916" cy="370370"/>
            </a:xfrm>
          </p:grpSpPr>
          <p:sp>
            <p:nvSpPr>
              <p:cNvPr id="122"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23"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31"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grpSp>
      <p:sp>
        <p:nvSpPr>
          <p:cNvPr id="73" name="Rectangle 72"/>
          <p:cNvSpPr/>
          <p:nvPr/>
        </p:nvSpPr>
        <p:spPr bwMode="auto">
          <a:xfrm>
            <a:off x="-17868" y="5521230"/>
            <a:ext cx="12452578" cy="1159315"/>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8656637" y="0"/>
            <a:ext cx="3779838" cy="601662"/>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ea typeface="Segoe UI" pitchFamily="34" charset="0"/>
                <a:cs typeface="Segoe UI" pitchFamily="34" charset="0"/>
              </a:rPr>
              <a:t>Related: </a:t>
            </a:r>
            <a:r>
              <a:rPr lang="en-US" sz="2400" kern="0" dirty="0" smtClean="0">
                <a:solidFill>
                  <a:srgbClr val="FFFFFF"/>
                </a:solidFill>
              </a:rPr>
              <a:t>DCIM-B322</a:t>
            </a: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828597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4.82512E-7 4.26691E-7 L -0.2553 4.26691E-7 " pathEditMode="relative" rAng="0" ptsTypes="AA">
                                      <p:cBhvr>
                                        <p:cTn id="12" dur="1000" fill="hold"/>
                                        <p:tgtEl>
                                          <p:spTgt spid="7"/>
                                        </p:tgtEl>
                                        <p:attrNameLst>
                                          <p:attrName>ppt_x</p:attrName>
                                          <p:attrName>ppt_y</p:attrName>
                                        </p:attrNameLst>
                                      </p:cBhvr>
                                      <p:rCtr x="-1276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Freeform 131"/>
          <p:cNvSpPr>
            <a:spLocks/>
          </p:cNvSpPr>
          <p:nvPr/>
        </p:nvSpPr>
        <p:spPr bwMode="auto">
          <a:xfrm>
            <a:off x="7839141" y="4566799"/>
            <a:ext cx="1128744" cy="955003"/>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tx1">
              <a:lumMod val="20000"/>
              <a:lumOff val="80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95" name="Freeform 94"/>
          <p:cNvSpPr>
            <a:spLocks/>
          </p:cNvSpPr>
          <p:nvPr/>
        </p:nvSpPr>
        <p:spPr bwMode="auto">
          <a:xfrm>
            <a:off x="4537628" y="4567296"/>
            <a:ext cx="1128744" cy="955003"/>
          </a:xfrm>
          <a:custGeom>
            <a:avLst/>
            <a:gdLst>
              <a:gd name="T0" fmla="*/ 446 w 994"/>
              <a:gd name="T1" fmla="*/ 141 h 841"/>
              <a:gd name="T2" fmla="*/ 446 w 994"/>
              <a:gd name="T3" fmla="*/ 0 h 841"/>
              <a:gd name="T4" fmla="*/ 337 w 994"/>
              <a:gd name="T5" fmla="*/ 0 h 841"/>
              <a:gd name="T6" fmla="*/ 337 w 994"/>
              <a:gd name="T7" fmla="*/ 141 h 841"/>
              <a:gd name="T8" fmla="*/ 302 w 994"/>
              <a:gd name="T9" fmla="*/ 141 h 841"/>
              <a:gd name="T10" fmla="*/ 302 w 994"/>
              <a:gd name="T11" fmla="*/ 0 h 841"/>
              <a:gd name="T12" fmla="*/ 193 w 994"/>
              <a:gd name="T13" fmla="*/ 0 h 841"/>
              <a:gd name="T14" fmla="*/ 193 w 994"/>
              <a:gd name="T15" fmla="*/ 141 h 841"/>
              <a:gd name="T16" fmla="*/ 0 w 994"/>
              <a:gd name="T17" fmla="*/ 141 h 841"/>
              <a:gd name="T18" fmla="*/ 0 w 994"/>
              <a:gd name="T19" fmla="*/ 177 h 841"/>
              <a:gd name="T20" fmla="*/ 44 w 994"/>
              <a:gd name="T21" fmla="*/ 177 h 841"/>
              <a:gd name="T22" fmla="*/ 44 w 994"/>
              <a:gd name="T23" fmla="*/ 841 h 841"/>
              <a:gd name="T24" fmla="*/ 949 w 994"/>
              <a:gd name="T25" fmla="*/ 841 h 841"/>
              <a:gd name="T26" fmla="*/ 949 w 994"/>
              <a:gd name="T27" fmla="*/ 177 h 841"/>
              <a:gd name="T28" fmla="*/ 994 w 994"/>
              <a:gd name="T29" fmla="*/ 177 h 841"/>
              <a:gd name="T30" fmla="*/ 994 w 994"/>
              <a:gd name="T31" fmla="*/ 141 h 841"/>
              <a:gd name="T32" fmla="*/ 446 w 994"/>
              <a:gd name="T33" fmla="*/ 1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4" h="841">
                <a:moveTo>
                  <a:pt x="446" y="141"/>
                </a:moveTo>
                <a:lnTo>
                  <a:pt x="446" y="0"/>
                </a:lnTo>
                <a:lnTo>
                  <a:pt x="337" y="0"/>
                </a:lnTo>
                <a:lnTo>
                  <a:pt x="337" y="141"/>
                </a:lnTo>
                <a:lnTo>
                  <a:pt x="302" y="141"/>
                </a:lnTo>
                <a:lnTo>
                  <a:pt x="302" y="0"/>
                </a:lnTo>
                <a:lnTo>
                  <a:pt x="193" y="0"/>
                </a:lnTo>
                <a:lnTo>
                  <a:pt x="193" y="141"/>
                </a:lnTo>
                <a:lnTo>
                  <a:pt x="0" y="141"/>
                </a:lnTo>
                <a:lnTo>
                  <a:pt x="0" y="177"/>
                </a:lnTo>
                <a:lnTo>
                  <a:pt x="44" y="177"/>
                </a:lnTo>
                <a:lnTo>
                  <a:pt x="44" y="841"/>
                </a:lnTo>
                <a:lnTo>
                  <a:pt x="949" y="841"/>
                </a:lnTo>
                <a:lnTo>
                  <a:pt x="949" y="177"/>
                </a:lnTo>
                <a:lnTo>
                  <a:pt x="994" y="177"/>
                </a:lnTo>
                <a:lnTo>
                  <a:pt x="994" y="141"/>
                </a:lnTo>
                <a:lnTo>
                  <a:pt x="446" y="141"/>
                </a:lnTo>
                <a:close/>
              </a:path>
            </a:pathLst>
          </a:custGeom>
          <a:solidFill>
            <a:schemeClr val="tx1">
              <a:lumMod val="20000"/>
              <a:lumOff val="80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28" name="Rectangle 5"/>
          <p:cNvSpPr>
            <a:spLocks noChangeArrowheads="1"/>
          </p:cNvSpPr>
          <p:nvPr/>
        </p:nvSpPr>
        <p:spPr bwMode="auto">
          <a:xfrm>
            <a:off x="9649918" y="4751708"/>
            <a:ext cx="670398" cy="795363"/>
          </a:xfrm>
          <a:prstGeom prst="rect">
            <a:avLst/>
          </a:prstGeom>
          <a:solidFill>
            <a:schemeClr val="bg2"/>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29" name="Rectangle 5"/>
          <p:cNvSpPr>
            <a:spLocks noChangeArrowheads="1"/>
          </p:cNvSpPr>
          <p:nvPr/>
        </p:nvSpPr>
        <p:spPr bwMode="auto">
          <a:xfrm>
            <a:off x="9166981" y="4444522"/>
            <a:ext cx="831717" cy="1080103"/>
          </a:xfrm>
          <a:prstGeom prst="rect">
            <a:avLst/>
          </a:prstGeom>
          <a:solidFill>
            <a:schemeClr val="bg1">
              <a:lumMod val="6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26" name="Rectangle 5"/>
          <p:cNvSpPr>
            <a:spLocks noChangeArrowheads="1"/>
          </p:cNvSpPr>
          <p:nvPr/>
        </p:nvSpPr>
        <p:spPr bwMode="auto">
          <a:xfrm>
            <a:off x="3752857" y="4444522"/>
            <a:ext cx="831717" cy="1080103"/>
          </a:xfrm>
          <a:prstGeom prst="rect">
            <a:avLst/>
          </a:prstGeom>
          <a:solidFill>
            <a:schemeClr val="bg1">
              <a:lumMod val="6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25" name="Rectangle 5"/>
          <p:cNvSpPr>
            <a:spLocks noChangeArrowheads="1"/>
          </p:cNvSpPr>
          <p:nvPr/>
        </p:nvSpPr>
        <p:spPr bwMode="auto">
          <a:xfrm>
            <a:off x="734915" y="4748743"/>
            <a:ext cx="670398" cy="795363"/>
          </a:xfrm>
          <a:prstGeom prst="rect">
            <a:avLst/>
          </a:prstGeom>
          <a:solidFill>
            <a:schemeClr val="bg2"/>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3" name="Rectangle 72"/>
          <p:cNvSpPr/>
          <p:nvPr/>
        </p:nvSpPr>
        <p:spPr bwMode="auto">
          <a:xfrm>
            <a:off x="-17868" y="5521230"/>
            <a:ext cx="12452578" cy="1159315"/>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29" name="Left-Right Arrow 28"/>
          <p:cNvSpPr/>
          <p:nvPr/>
        </p:nvSpPr>
        <p:spPr bwMode="auto">
          <a:xfrm rot="16200000">
            <a:off x="8871373" y="3304737"/>
            <a:ext cx="591215" cy="320938"/>
          </a:xfrm>
          <a:prstGeom prst="lef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64" tIns="146133" rIns="182664" bIns="146133" numCol="1" spcCol="0" rtlCol="0" fromWordArt="0" anchor="t" anchorCtr="0" forceAA="0" compatLnSpc="1">
            <a:prstTxWarp prst="textNoShape">
              <a:avLst/>
            </a:prstTxWarp>
            <a:noAutofit/>
          </a:bodyPr>
          <a:lstStyle/>
          <a:p>
            <a:pPr algn="ctr" defTabSz="931235"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4" name="TextBox 33"/>
          <p:cNvSpPr txBox="1"/>
          <p:nvPr/>
        </p:nvSpPr>
        <p:spPr>
          <a:xfrm>
            <a:off x="7757922" y="3309846"/>
            <a:ext cx="1526799" cy="317042"/>
          </a:xfrm>
          <a:prstGeom prst="rect">
            <a:avLst/>
          </a:prstGeom>
          <a:noFill/>
        </p:spPr>
        <p:txBody>
          <a:bodyPr wrap="square" lIns="182664" tIns="0" rIns="182664" bIns="0" rtlCol="0">
            <a:spAutoFit/>
          </a:bodyPr>
          <a:lstStyle/>
          <a:p>
            <a:pPr defTabSz="931538">
              <a:lnSpc>
                <a:spcPct val="90000"/>
              </a:lnSpc>
              <a:spcAft>
                <a:spcPts val="600"/>
              </a:spcAft>
            </a:pPr>
            <a:r>
              <a:rPr lang="en-US" sz="1122" dirty="0">
                <a:solidFill>
                  <a:srgbClr val="505050"/>
                </a:solidFill>
              </a:rPr>
              <a:t>Communication and Replication</a:t>
            </a:r>
          </a:p>
        </p:txBody>
      </p:sp>
      <p:cxnSp>
        <p:nvCxnSpPr>
          <p:cNvPr id="10" name="Straight Arrow Connector 9"/>
          <p:cNvCxnSpPr/>
          <p:nvPr/>
        </p:nvCxnSpPr>
        <p:spPr>
          <a:xfrm>
            <a:off x="1749711" y="3095336"/>
            <a:ext cx="0" cy="641380"/>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3997890" y="2930497"/>
            <a:ext cx="0" cy="837665"/>
          </a:xfrm>
          <a:prstGeom prst="straightConnector1">
            <a:avLst/>
          </a:prstGeom>
          <a:ln w="57150">
            <a:solidFill>
              <a:schemeClr val="accent6"/>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132261" y="1573326"/>
            <a:ext cx="3955695" cy="1550357"/>
            <a:chOff x="616226" y="1630760"/>
            <a:chExt cx="4596553" cy="1801531"/>
          </a:xfrm>
        </p:grpSpPr>
        <p:sp>
          <p:nvSpPr>
            <p:cNvPr id="38"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sp>
          <p:nvSpPr>
            <p:cNvPr id="39"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6"/>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sp>
          <p:nvSpPr>
            <p:cNvPr id="37"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rgbClr val="505050"/>
                </a:solidFill>
              </a:endParaRPr>
            </a:p>
          </p:txBody>
        </p:sp>
        <p:sp>
          <p:nvSpPr>
            <p:cNvPr id="94" name="TextBox 93"/>
            <p:cNvSpPr txBox="1"/>
            <p:nvPr/>
          </p:nvSpPr>
          <p:spPr>
            <a:xfrm>
              <a:off x="1596694" y="2418609"/>
              <a:ext cx="2195785" cy="868136"/>
            </a:xfrm>
            <a:prstGeom prst="rect">
              <a:avLst/>
            </a:prstGeom>
            <a:noFill/>
            <a:ln>
              <a:noFill/>
            </a:ln>
          </p:spPr>
          <p:txBody>
            <a:bodyPr wrap="none" lIns="182802" tIns="146241" rIns="182802" bIns="146241" rtlCol="0">
              <a:spAutoFit/>
            </a:bodyPr>
            <a:lstStyle/>
            <a:p>
              <a:pPr algn="ctr" defTabSz="931538">
                <a:lnSpc>
                  <a:spcPct val="90000"/>
                </a:lnSpc>
                <a:spcAft>
                  <a:spcPts val="600"/>
                </a:spcAft>
              </a:pPr>
              <a:r>
                <a:rPr lang="en-US" sz="1599" kern="0" dirty="0">
                  <a:solidFill>
                    <a:srgbClr val="FFFFFF"/>
                  </a:solidFill>
                </a:rPr>
                <a:t>Microsoft Azure </a:t>
              </a:r>
              <a:br>
                <a:rPr lang="en-US" sz="1599" kern="0" dirty="0">
                  <a:solidFill>
                    <a:srgbClr val="FFFFFF"/>
                  </a:solidFill>
                </a:rPr>
              </a:br>
              <a:r>
                <a:rPr lang="en-US" sz="1599" kern="0" dirty="0">
                  <a:solidFill>
                    <a:srgbClr val="FFFFFF"/>
                  </a:solidFill>
                </a:rPr>
                <a:t>Site Recovery</a:t>
              </a:r>
            </a:p>
          </p:txBody>
        </p:sp>
      </p:grpSp>
      <p:sp>
        <p:nvSpPr>
          <p:cNvPr id="64" name="Title 2"/>
          <p:cNvSpPr txBox="1">
            <a:spLocks/>
          </p:cNvSpPr>
          <p:nvPr/>
        </p:nvSpPr>
        <p:spPr>
          <a:xfrm>
            <a:off x="267035" y="293513"/>
            <a:ext cx="11464862" cy="872573"/>
          </a:xfrm>
          <a:prstGeom prst="rect">
            <a:avLst/>
          </a:prstGeom>
        </p:spPr>
        <p:txBody>
          <a:bodyPr vert="horz" wrap="square" lIns="149196" tIns="93247" rIns="149196" bIns="93247" rtlCol="0" anchor="t">
            <a:noAutofit/>
          </a:bodyPr>
          <a:lstStyle>
            <a:lvl1pPr defTabSz="914523">
              <a:lnSpc>
                <a:spcPct val="90000"/>
              </a:lnSpc>
              <a:spcBef>
                <a:spcPct val="0"/>
              </a:spcBef>
              <a:buNone/>
              <a:defRPr lang="en-US" sz="4902" b="0" cap="none" spc="-100" baseline="0">
                <a:ln w="3175">
                  <a:noFill/>
                </a:ln>
                <a:solidFill>
                  <a:schemeClr val="tx2"/>
                </a:solidFill>
                <a:effectLst/>
                <a:latin typeface="+mj-lt"/>
                <a:cs typeface="Segoe UI" pitchFamily="34" charset="0"/>
              </a:defRPr>
            </a:lvl1pPr>
          </a:lstStyle>
          <a:p>
            <a:r>
              <a:rPr sz="5000" dirty="0">
                <a:solidFill>
                  <a:srgbClr val="505050"/>
                </a:solidFill>
              </a:rPr>
              <a:t>Transform the datacenter</a:t>
            </a:r>
          </a:p>
        </p:txBody>
      </p:sp>
      <p:sp>
        <p:nvSpPr>
          <p:cNvPr id="65" name="Rectangle 64"/>
          <p:cNvSpPr/>
          <p:nvPr/>
        </p:nvSpPr>
        <p:spPr bwMode="auto">
          <a:xfrm>
            <a:off x="73492" y="869322"/>
            <a:ext cx="12449286" cy="850150"/>
          </a:xfrm>
          <a:prstGeom prst="rect">
            <a:avLst/>
          </a:prstGeom>
          <a:noFill/>
          <a:ln w="25400" cap="flat" cmpd="sng" algn="ctr">
            <a:noFill/>
            <a:prstDash val="solid"/>
            <a:headEnd type="none" w="med" len="med"/>
            <a:tailEnd type="none" w="med" len="med"/>
          </a:ln>
          <a:effectLst/>
        </p:spPr>
        <p:txBody>
          <a:bodyPr vert="horz" wrap="square" lIns="372988" tIns="146262" rIns="182828" bIns="146262" numCol="1" rtlCol="0" anchor="ctr" anchorCtr="0" compatLnSpc="1">
            <a:prstTxWarp prst="textNoShape">
              <a:avLst/>
            </a:prstTxWarp>
            <a:noAutofit/>
          </a:bodyPr>
          <a:lstStyle/>
          <a:p>
            <a:pPr defTabSz="913748" fontAlgn="base">
              <a:lnSpc>
                <a:spcPct val="90000"/>
              </a:lnSpc>
              <a:spcBef>
                <a:spcPts val="1198"/>
              </a:spcBef>
            </a:pPr>
            <a:r>
              <a:rPr lang="en-US" sz="2244" kern="0" dirty="0">
                <a:solidFill>
                  <a:srgbClr val="0072C6"/>
                </a:solidFill>
                <a:latin typeface="Segoe UI Semilight" panose="020B0402040204020203" pitchFamily="34" charset="0"/>
                <a:ea typeface="Segoe UI" pitchFamily="34" charset="0"/>
                <a:cs typeface="Segoe UI Semilight" panose="020B0402040204020203" pitchFamily="34" charset="0"/>
              </a:rPr>
              <a:t>Orchestrated disaster recovery to a second site or to Azure</a:t>
            </a:r>
          </a:p>
        </p:txBody>
      </p:sp>
      <p:sp>
        <p:nvSpPr>
          <p:cNvPr id="6" name="Left-Right Arrow 5"/>
          <p:cNvSpPr/>
          <p:nvPr/>
        </p:nvSpPr>
        <p:spPr bwMode="auto">
          <a:xfrm>
            <a:off x="2155329" y="4717442"/>
            <a:ext cx="1407063" cy="181392"/>
          </a:xfrm>
          <a:prstGeom prst="leftRightArrow">
            <a:avLst>
              <a:gd name="adj1" fmla="val 54971"/>
              <a:gd name="adj2" fmla="val 50215"/>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50846" fontAlgn="base">
              <a:lnSpc>
                <a:spcPct val="90000"/>
              </a:lnSpc>
              <a:spcBef>
                <a:spcPct val="0"/>
              </a:spcBef>
              <a:spcAft>
                <a:spcPct val="0"/>
              </a:spcAft>
            </a:pPr>
            <a:endParaRPr lang="en-US" sz="1020" dirty="0">
              <a:gradFill>
                <a:gsLst>
                  <a:gs pos="0">
                    <a:srgbClr val="FFFFFF"/>
                  </a:gs>
                  <a:gs pos="100000">
                    <a:srgbClr val="FFFFFF"/>
                  </a:gs>
                </a:gsLst>
                <a:lin ang="5400000" scaled="0"/>
              </a:gradFill>
              <a:ea typeface="Segoe UI" pitchFamily="34" charset="0"/>
              <a:cs typeface="Segoe UI" pitchFamily="34" charset="0"/>
            </a:endParaRPr>
          </a:p>
        </p:txBody>
      </p:sp>
      <p:sp>
        <p:nvSpPr>
          <p:cNvPr id="13" name="TextBox 12"/>
          <p:cNvSpPr txBox="1"/>
          <p:nvPr/>
        </p:nvSpPr>
        <p:spPr>
          <a:xfrm>
            <a:off x="1822417" y="3235958"/>
            <a:ext cx="2156387" cy="151262"/>
          </a:xfrm>
          <a:prstGeom prst="rect">
            <a:avLst/>
          </a:prstGeom>
          <a:noFill/>
        </p:spPr>
        <p:txBody>
          <a:bodyPr wrap="square" lIns="182664" tIns="0" rIns="182664" bIns="0" rtlCol="0">
            <a:spAutoFit/>
          </a:bodyPr>
          <a:lstStyle>
            <a:defPPr>
              <a:defRPr lang="en-US"/>
            </a:defPPr>
            <a:lvl1pPr defTabSz="913538">
              <a:lnSpc>
                <a:spcPct val="90000"/>
              </a:lnSpc>
              <a:spcAft>
                <a:spcPts val="588"/>
              </a:spcAft>
              <a:defRPr sz="1100">
                <a:solidFill>
                  <a:srgbClr val="505050"/>
                </a:solidFill>
              </a:defRPr>
            </a:lvl1pPr>
          </a:lstStyle>
          <a:p>
            <a:pPr algn="ctr"/>
            <a:r>
              <a:rPr lang="en-US" sz="1071" dirty="0"/>
              <a:t>Communication Channel</a:t>
            </a:r>
          </a:p>
        </p:txBody>
      </p:sp>
      <p:sp>
        <p:nvSpPr>
          <p:cNvPr id="2" name="Rectangle 1"/>
          <p:cNvSpPr/>
          <p:nvPr/>
        </p:nvSpPr>
        <p:spPr>
          <a:xfrm>
            <a:off x="2055523" y="4358788"/>
            <a:ext cx="1597059" cy="302525"/>
          </a:xfrm>
          <a:prstGeom prst="rect">
            <a:avLst/>
          </a:prstGeom>
          <a:noFill/>
        </p:spPr>
        <p:txBody>
          <a:bodyPr wrap="square" lIns="182664" tIns="0" rIns="182664" bIns="0" rtlCol="0">
            <a:spAutoFit/>
          </a:bodyPr>
          <a:lstStyle/>
          <a:p>
            <a:pPr algn="ctr" defTabSz="931538">
              <a:lnSpc>
                <a:spcPct val="90000"/>
              </a:lnSpc>
              <a:spcAft>
                <a:spcPts val="600"/>
              </a:spcAft>
            </a:pPr>
            <a:r>
              <a:rPr lang="en-US" sz="1071" dirty="0">
                <a:solidFill>
                  <a:srgbClr val="505050"/>
                </a:solidFill>
              </a:rPr>
              <a:t>Replication channel: </a:t>
            </a:r>
            <a:br>
              <a:rPr lang="en-US" sz="1071" dirty="0">
                <a:solidFill>
                  <a:srgbClr val="505050"/>
                </a:solidFill>
              </a:rPr>
            </a:br>
            <a:r>
              <a:rPr lang="en-US" sz="1071" dirty="0">
                <a:solidFill>
                  <a:srgbClr val="505050"/>
                </a:solidFill>
              </a:rPr>
              <a:t>Hyper-V Replica</a:t>
            </a:r>
          </a:p>
        </p:txBody>
      </p:sp>
      <p:grpSp>
        <p:nvGrpSpPr>
          <p:cNvPr id="16" name="Group 15"/>
          <p:cNvGrpSpPr/>
          <p:nvPr/>
        </p:nvGrpSpPr>
        <p:grpSpPr>
          <a:xfrm>
            <a:off x="1315608" y="3770056"/>
            <a:ext cx="1525140" cy="1851991"/>
            <a:chOff x="1047576" y="3696507"/>
            <a:chExt cx="1495583" cy="1816099"/>
          </a:xfrm>
        </p:grpSpPr>
        <p:sp>
          <p:nvSpPr>
            <p:cNvPr id="12" name="TextBox 11"/>
            <p:cNvSpPr txBox="1"/>
            <p:nvPr/>
          </p:nvSpPr>
          <p:spPr>
            <a:xfrm>
              <a:off x="1918270" y="4920521"/>
              <a:ext cx="624889" cy="592085"/>
            </a:xfrm>
            <a:prstGeom prst="rect">
              <a:avLst/>
            </a:prstGeom>
            <a:noFill/>
          </p:spPr>
          <p:txBody>
            <a:bodyPr wrap="square" lIns="0" tIns="149196" rIns="0" bIns="149196" rtlCol="0">
              <a:spAutoFit/>
            </a:bodyPr>
            <a:lstStyle/>
            <a:p>
              <a:pPr defTabSz="932418">
                <a:lnSpc>
                  <a:spcPct val="90000"/>
                </a:lnSpc>
                <a:spcAft>
                  <a:spcPts val="612"/>
                </a:spcAft>
              </a:pPr>
              <a:r>
                <a:rPr lang="en-US" sz="1071" kern="0" dirty="0">
                  <a:solidFill>
                    <a:srgbClr val="505050"/>
                  </a:solidFill>
                </a:rPr>
                <a:t>Primary Site</a:t>
              </a:r>
            </a:p>
          </p:txBody>
        </p:sp>
        <p:grpSp>
          <p:nvGrpSpPr>
            <p:cNvPr id="44" name="Group 43"/>
            <p:cNvGrpSpPr/>
            <p:nvPr/>
          </p:nvGrpSpPr>
          <p:grpSpPr>
            <a:xfrm>
              <a:off x="1055947" y="4121329"/>
              <a:ext cx="815599" cy="1297016"/>
              <a:chOff x="13103226" y="2775830"/>
              <a:chExt cx="1039812" cy="1616572"/>
            </a:xfrm>
          </p:grpSpPr>
          <p:sp>
            <p:nvSpPr>
              <p:cNvPr id="45" name="Rectangle 5"/>
              <p:cNvSpPr>
                <a:spLocks noChangeArrowheads="1"/>
              </p:cNvSpPr>
              <p:nvPr/>
            </p:nvSpPr>
            <p:spPr bwMode="auto">
              <a:xfrm>
                <a:off x="13103226" y="2775830"/>
                <a:ext cx="1039812" cy="1616572"/>
              </a:xfrm>
              <a:prstGeom prst="rect">
                <a:avLst/>
              </a:prstGeom>
              <a:solidFill>
                <a:srgbClr val="005695"/>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4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0"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1"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2"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53"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grpSp>
        <p:sp>
          <p:nvSpPr>
            <p:cNvPr id="55" name="TextBox 54"/>
            <p:cNvSpPr txBox="1"/>
            <p:nvPr/>
          </p:nvSpPr>
          <p:spPr>
            <a:xfrm>
              <a:off x="1121483" y="5046509"/>
              <a:ext cx="684527" cy="339115"/>
            </a:xfrm>
            <a:prstGeom prst="rect">
              <a:avLst/>
            </a:prstGeom>
            <a:noFill/>
          </p:spPr>
          <p:txBody>
            <a:bodyPr wrap="square" lIns="0" tIns="0" rIns="0" bIns="0" rtlCol="0">
              <a:spAutoFit/>
            </a:bodyPr>
            <a:lstStyle/>
            <a:p>
              <a:pPr algn="ctr" defTabSz="932418">
                <a:lnSpc>
                  <a:spcPct val="90000"/>
                </a:lnSpc>
              </a:pPr>
              <a:r>
                <a:rPr lang="en-US" sz="1224" dirty="0">
                  <a:solidFill>
                    <a:srgbClr val="FFFFFF"/>
                  </a:solidFill>
                </a:rPr>
                <a:t>Windows Server</a:t>
              </a:r>
            </a:p>
          </p:txBody>
        </p:sp>
        <p:sp>
          <p:nvSpPr>
            <p:cNvPr id="63" name="Rectangle 62"/>
            <p:cNvSpPr/>
            <p:nvPr/>
          </p:nvSpPr>
          <p:spPr bwMode="auto">
            <a:xfrm>
              <a:off x="1055947" y="3696507"/>
              <a:ext cx="815076" cy="43038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04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76" y="3735305"/>
              <a:ext cx="845974" cy="336815"/>
            </a:xfrm>
            <a:prstGeom prst="rect">
              <a:avLst/>
            </a:prstGeom>
          </p:spPr>
        </p:pic>
      </p:grpSp>
      <p:grpSp>
        <p:nvGrpSpPr>
          <p:cNvPr id="17" name="Group 16"/>
          <p:cNvGrpSpPr/>
          <p:nvPr/>
        </p:nvGrpSpPr>
        <p:grpSpPr>
          <a:xfrm>
            <a:off x="2945865" y="3767181"/>
            <a:ext cx="1483373" cy="1863105"/>
            <a:chOff x="2646239" y="3693687"/>
            <a:chExt cx="1454625" cy="1826998"/>
          </a:xfrm>
        </p:grpSpPr>
        <p:sp>
          <p:nvSpPr>
            <p:cNvPr id="93" name="TextBox 92"/>
            <p:cNvSpPr txBox="1"/>
            <p:nvPr/>
          </p:nvSpPr>
          <p:spPr>
            <a:xfrm>
              <a:off x="2646239" y="4920521"/>
              <a:ext cx="559422" cy="600164"/>
            </a:xfrm>
            <a:prstGeom prst="rect">
              <a:avLst/>
            </a:prstGeom>
            <a:noFill/>
          </p:spPr>
          <p:txBody>
            <a:bodyPr wrap="square" lIns="0" tIns="149196" rIns="0" bIns="149196" rtlCol="0">
              <a:spAutoFit/>
            </a:bodyPr>
            <a:lstStyle>
              <a:defPPr>
                <a:defRPr lang="en-US"/>
              </a:defPPr>
              <a:lvl1pPr algn="ctr">
                <a:lnSpc>
                  <a:spcPct val="90000"/>
                </a:lnSpc>
                <a:spcAft>
                  <a:spcPts val="600"/>
                </a:spcAft>
                <a:defRPr sz="1400" kern="0">
                  <a:gradFill>
                    <a:gsLst>
                      <a:gs pos="2917">
                        <a:srgbClr val="000000"/>
                      </a:gs>
                      <a:gs pos="30000">
                        <a:srgbClr val="000000"/>
                      </a:gs>
                    </a:gsLst>
                    <a:lin ang="5400000" scaled="0"/>
                  </a:gradFill>
                </a:defRPr>
              </a:lvl1pPr>
            </a:lstStyle>
            <a:p>
              <a:pPr algn="r" defTabSz="932418"/>
              <a:r>
                <a:rPr lang="en-US" sz="1071" dirty="0">
                  <a:solidFill>
                    <a:srgbClr val="505050"/>
                  </a:solidFill>
                </a:rPr>
                <a:t>Recovery Site</a:t>
              </a:r>
            </a:p>
          </p:txBody>
        </p:sp>
        <p:grpSp>
          <p:nvGrpSpPr>
            <p:cNvPr id="74" name="Group 73"/>
            <p:cNvGrpSpPr/>
            <p:nvPr/>
          </p:nvGrpSpPr>
          <p:grpSpPr>
            <a:xfrm>
              <a:off x="3251903" y="4125870"/>
              <a:ext cx="815599" cy="1291203"/>
              <a:chOff x="13103226" y="2775830"/>
              <a:chExt cx="1039812" cy="1616572"/>
            </a:xfrm>
          </p:grpSpPr>
          <p:sp>
            <p:nvSpPr>
              <p:cNvPr id="75" name="Rectangle 5"/>
              <p:cNvSpPr>
                <a:spLocks noChangeArrowheads="1"/>
              </p:cNvSpPr>
              <p:nvPr/>
            </p:nvSpPr>
            <p:spPr bwMode="auto">
              <a:xfrm>
                <a:off x="13103226" y="2775830"/>
                <a:ext cx="1039812" cy="1616572"/>
              </a:xfrm>
              <a:prstGeom prst="rect">
                <a:avLst/>
              </a:prstGeom>
              <a:solidFill>
                <a:srgbClr val="005695"/>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7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0"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1"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3"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86"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grpSp>
        <p:sp>
          <p:nvSpPr>
            <p:cNvPr id="66" name="TextBox 65"/>
            <p:cNvSpPr txBox="1"/>
            <p:nvPr/>
          </p:nvSpPr>
          <p:spPr>
            <a:xfrm>
              <a:off x="3317439" y="5046202"/>
              <a:ext cx="684527" cy="339115"/>
            </a:xfrm>
            <a:prstGeom prst="rect">
              <a:avLst/>
            </a:prstGeom>
            <a:noFill/>
          </p:spPr>
          <p:txBody>
            <a:bodyPr wrap="square" lIns="0" tIns="0" rIns="0" bIns="0" rtlCol="0">
              <a:spAutoFit/>
            </a:bodyPr>
            <a:lstStyle/>
            <a:p>
              <a:pPr algn="ctr" defTabSz="932418">
                <a:lnSpc>
                  <a:spcPct val="90000"/>
                </a:lnSpc>
              </a:pPr>
              <a:r>
                <a:rPr lang="en-US" sz="1224" dirty="0">
                  <a:solidFill>
                    <a:srgbClr val="FFFFFF"/>
                  </a:solidFill>
                </a:rPr>
                <a:t>Windows Server</a:t>
              </a:r>
            </a:p>
          </p:txBody>
        </p:sp>
        <p:grpSp>
          <p:nvGrpSpPr>
            <p:cNvPr id="14" name="Group 13"/>
            <p:cNvGrpSpPr/>
            <p:nvPr/>
          </p:nvGrpSpPr>
          <p:grpSpPr>
            <a:xfrm>
              <a:off x="3250818" y="3693687"/>
              <a:ext cx="850046" cy="430383"/>
              <a:chOff x="3510283" y="4155823"/>
              <a:chExt cx="984977" cy="498699"/>
            </a:xfrm>
          </p:grpSpPr>
          <p:sp>
            <p:nvSpPr>
              <p:cNvPr id="3" name="Rectangle 2"/>
              <p:cNvSpPr/>
              <p:nvPr/>
            </p:nvSpPr>
            <p:spPr bwMode="auto">
              <a:xfrm>
                <a:off x="3510283" y="4155823"/>
                <a:ext cx="946319" cy="49869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040" dirty="0" err="1">
                  <a:gradFill>
                    <a:gsLst>
                      <a:gs pos="0">
                        <a:srgbClr val="FFFFFF"/>
                      </a:gs>
                      <a:gs pos="100000">
                        <a:srgbClr val="FFFFFF"/>
                      </a:gs>
                    </a:gsLst>
                    <a:lin ang="5400000" scaled="0"/>
                  </a:gradFill>
                  <a:ea typeface="Segoe UI" pitchFamily="34" charset="0"/>
                  <a:cs typeface="Segoe UI" pitchFamily="34" charset="0"/>
                </a:endParaRPr>
              </a:p>
            </p:txBody>
          </p:sp>
          <p:pic>
            <p:nvPicPr>
              <p:cNvPr id="69" name="Picture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15001" y="4230904"/>
                <a:ext cx="980259" cy="390279"/>
              </a:xfrm>
              <a:prstGeom prst="rect">
                <a:avLst/>
              </a:prstGeom>
            </p:spPr>
          </p:pic>
        </p:grpSp>
      </p:grpSp>
      <p:grpSp>
        <p:nvGrpSpPr>
          <p:cNvPr id="84" name="Group 83"/>
          <p:cNvGrpSpPr/>
          <p:nvPr/>
        </p:nvGrpSpPr>
        <p:grpSpPr>
          <a:xfrm>
            <a:off x="7391559" y="1583300"/>
            <a:ext cx="3955695" cy="1550357"/>
            <a:chOff x="616226" y="1630760"/>
            <a:chExt cx="4596553" cy="1801531"/>
          </a:xfrm>
        </p:grpSpPr>
        <p:sp>
          <p:nvSpPr>
            <p:cNvPr id="85" name="Freeform 95"/>
            <p:cNvSpPr>
              <a:spLocks/>
            </p:cNvSpPr>
            <p:nvPr/>
          </p:nvSpPr>
          <p:spPr bwMode="auto">
            <a:xfrm flipH="1">
              <a:off x="616226" y="2000989"/>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bg1">
                <a:lumMod val="85000"/>
              </a:schemeClr>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sp>
          <p:nvSpPr>
            <p:cNvPr id="87" name="Freeform 95"/>
            <p:cNvSpPr>
              <a:spLocks/>
            </p:cNvSpPr>
            <p:nvPr/>
          </p:nvSpPr>
          <p:spPr bwMode="auto">
            <a:xfrm flipH="1">
              <a:off x="3075030" y="1792342"/>
              <a:ext cx="2137749" cy="138830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6"/>
            </a:solidFill>
            <a:ln>
              <a:noFill/>
            </a:ln>
            <a:extLst/>
          </p:spPr>
          <p:txBody>
            <a:bodyPr vert="horz" wrap="square" lIns="93247" tIns="46623" rIns="93247" bIns="46623" numCol="1" anchor="t" anchorCtr="0" compatLnSpc="1">
              <a:prstTxWarp prst="textNoShape">
                <a:avLst/>
              </a:prstTxWarp>
            </a:bodyPr>
            <a:lstStyle/>
            <a:p>
              <a:pPr defTabSz="932418"/>
              <a:endParaRPr lang="en-US" sz="1836">
                <a:solidFill>
                  <a:srgbClr val="000000"/>
                </a:solidFill>
              </a:endParaRPr>
            </a:p>
          </p:txBody>
        </p:sp>
        <p:sp>
          <p:nvSpPr>
            <p:cNvPr id="88" name="Freeform 95"/>
            <p:cNvSpPr>
              <a:spLocks/>
            </p:cNvSpPr>
            <p:nvPr/>
          </p:nvSpPr>
          <p:spPr bwMode="auto">
            <a:xfrm flipH="1">
              <a:off x="1281693" y="1630760"/>
              <a:ext cx="2774055" cy="1801531"/>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kern="0">
                <a:solidFill>
                  <a:srgbClr val="505050"/>
                </a:solidFill>
              </a:endParaRPr>
            </a:p>
          </p:txBody>
        </p:sp>
        <p:sp>
          <p:nvSpPr>
            <p:cNvPr id="89" name="TextBox 88"/>
            <p:cNvSpPr txBox="1"/>
            <p:nvPr/>
          </p:nvSpPr>
          <p:spPr>
            <a:xfrm>
              <a:off x="1607981" y="2418609"/>
              <a:ext cx="2195785" cy="868136"/>
            </a:xfrm>
            <a:prstGeom prst="rect">
              <a:avLst/>
            </a:prstGeom>
            <a:noFill/>
            <a:ln>
              <a:noFill/>
            </a:ln>
          </p:spPr>
          <p:txBody>
            <a:bodyPr wrap="none" lIns="182802" tIns="146241" rIns="182802" bIns="146241" rtlCol="0">
              <a:spAutoFit/>
            </a:bodyPr>
            <a:lstStyle/>
            <a:p>
              <a:pPr algn="ctr" defTabSz="931538">
                <a:lnSpc>
                  <a:spcPct val="90000"/>
                </a:lnSpc>
                <a:spcAft>
                  <a:spcPts val="600"/>
                </a:spcAft>
              </a:pPr>
              <a:r>
                <a:rPr lang="en-US" sz="1599" kern="0" dirty="0">
                  <a:solidFill>
                    <a:srgbClr val="FFFFFF"/>
                  </a:solidFill>
                </a:rPr>
                <a:t>Microsoft Azure </a:t>
              </a:r>
              <a:br>
                <a:rPr lang="en-US" sz="1599" kern="0" dirty="0">
                  <a:solidFill>
                    <a:srgbClr val="FFFFFF"/>
                  </a:solidFill>
                </a:rPr>
              </a:br>
              <a:r>
                <a:rPr lang="en-US" sz="1599" kern="0" dirty="0">
                  <a:solidFill>
                    <a:srgbClr val="FFFFFF"/>
                  </a:solidFill>
                </a:rPr>
                <a:t>Site Recovery</a:t>
              </a:r>
            </a:p>
          </p:txBody>
        </p:sp>
      </p:grpSp>
      <p:grpSp>
        <p:nvGrpSpPr>
          <p:cNvPr id="90" name="Group 89"/>
          <p:cNvGrpSpPr/>
          <p:nvPr/>
        </p:nvGrpSpPr>
        <p:grpSpPr>
          <a:xfrm>
            <a:off x="8096556" y="3767932"/>
            <a:ext cx="1509255" cy="1875251"/>
            <a:chOff x="413544" y="3682859"/>
            <a:chExt cx="1480006" cy="1838909"/>
          </a:xfrm>
        </p:grpSpPr>
        <p:sp>
          <p:nvSpPr>
            <p:cNvPr id="91" name="TextBox 90"/>
            <p:cNvSpPr txBox="1"/>
            <p:nvPr/>
          </p:nvSpPr>
          <p:spPr>
            <a:xfrm>
              <a:off x="413544" y="4929683"/>
              <a:ext cx="579926" cy="592085"/>
            </a:xfrm>
            <a:prstGeom prst="rect">
              <a:avLst/>
            </a:prstGeom>
            <a:noFill/>
          </p:spPr>
          <p:txBody>
            <a:bodyPr wrap="square" lIns="0" tIns="149196" rIns="0" bIns="149196" rtlCol="0">
              <a:spAutoFit/>
            </a:bodyPr>
            <a:lstStyle/>
            <a:p>
              <a:pPr algn="r" defTabSz="932418">
                <a:lnSpc>
                  <a:spcPct val="90000"/>
                </a:lnSpc>
                <a:spcAft>
                  <a:spcPts val="612"/>
                </a:spcAft>
              </a:pPr>
              <a:r>
                <a:rPr lang="en-US" sz="1071" kern="0" dirty="0">
                  <a:solidFill>
                    <a:srgbClr val="505050"/>
                  </a:solidFill>
                </a:rPr>
                <a:t>Primary Site</a:t>
              </a:r>
            </a:p>
          </p:txBody>
        </p:sp>
        <p:grpSp>
          <p:nvGrpSpPr>
            <p:cNvPr id="109" name="Group 108"/>
            <p:cNvGrpSpPr/>
            <p:nvPr/>
          </p:nvGrpSpPr>
          <p:grpSpPr>
            <a:xfrm>
              <a:off x="1055947" y="4111804"/>
              <a:ext cx="815599" cy="1297016"/>
              <a:chOff x="13103226" y="2763958"/>
              <a:chExt cx="1039812" cy="1616572"/>
            </a:xfrm>
          </p:grpSpPr>
          <p:sp>
            <p:nvSpPr>
              <p:cNvPr id="113"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14"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1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16"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17"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18"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19"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20"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sp>
            <p:nvSpPr>
              <p:cNvPr id="121"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47" tIns="46623" rIns="93247" bIns="46623" numCol="1" anchor="t" anchorCtr="0" compatLnSpc="1">
                <a:prstTxWarp prst="textNoShape">
                  <a:avLst/>
                </a:prstTxWarp>
              </a:bodyPr>
              <a:lstStyle/>
              <a:p>
                <a:pPr defTabSz="932418"/>
                <a:endParaRPr lang="en-US" sz="1632">
                  <a:solidFill>
                    <a:srgbClr val="000000"/>
                  </a:solidFill>
                </a:endParaRPr>
              </a:p>
            </p:txBody>
          </p:sp>
        </p:grpSp>
        <p:sp>
          <p:nvSpPr>
            <p:cNvPr id="110" name="TextBox 109"/>
            <p:cNvSpPr txBox="1"/>
            <p:nvPr/>
          </p:nvSpPr>
          <p:spPr>
            <a:xfrm>
              <a:off x="1121483" y="5046509"/>
              <a:ext cx="684527" cy="339115"/>
            </a:xfrm>
            <a:prstGeom prst="rect">
              <a:avLst/>
            </a:prstGeom>
            <a:noFill/>
          </p:spPr>
          <p:txBody>
            <a:bodyPr wrap="square" lIns="0" tIns="0" rIns="0" bIns="0" rtlCol="0">
              <a:spAutoFit/>
            </a:bodyPr>
            <a:lstStyle/>
            <a:p>
              <a:pPr algn="ctr" defTabSz="932418">
                <a:lnSpc>
                  <a:spcPct val="90000"/>
                </a:lnSpc>
              </a:pPr>
              <a:r>
                <a:rPr lang="en-US" sz="1224" dirty="0">
                  <a:solidFill>
                    <a:srgbClr val="FFFFFF"/>
                  </a:solidFill>
                </a:rPr>
                <a:t>Windows Server</a:t>
              </a:r>
            </a:p>
          </p:txBody>
        </p:sp>
        <p:sp>
          <p:nvSpPr>
            <p:cNvPr id="111" name="Rectangle 110"/>
            <p:cNvSpPr/>
            <p:nvPr/>
          </p:nvSpPr>
          <p:spPr bwMode="auto">
            <a:xfrm>
              <a:off x="1055947" y="3682859"/>
              <a:ext cx="815076" cy="43038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pPr>
              <a:endParaRPr lang="en-US" sz="204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2" name="Picture 1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576" y="3735305"/>
              <a:ext cx="845974" cy="336815"/>
            </a:xfrm>
            <a:prstGeom prst="rect">
              <a:avLst/>
            </a:prstGeom>
          </p:spPr>
        </p:pic>
      </p:grpSp>
      <p:grpSp>
        <p:nvGrpSpPr>
          <p:cNvPr id="96" name="Group 95"/>
          <p:cNvGrpSpPr/>
          <p:nvPr/>
        </p:nvGrpSpPr>
        <p:grpSpPr>
          <a:xfrm>
            <a:off x="10392575" y="5149503"/>
            <a:ext cx="196728" cy="377689"/>
            <a:chOff x="7791149" y="4987730"/>
            <a:chExt cx="192916" cy="370370"/>
          </a:xfrm>
        </p:grpSpPr>
        <p:sp>
          <p:nvSpPr>
            <p:cNvPr id="97"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98"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99"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grpSp>
        <p:nvGrpSpPr>
          <p:cNvPr id="100" name="Group 99"/>
          <p:cNvGrpSpPr/>
          <p:nvPr/>
        </p:nvGrpSpPr>
        <p:grpSpPr>
          <a:xfrm>
            <a:off x="495523" y="5139790"/>
            <a:ext cx="196728" cy="377689"/>
            <a:chOff x="7791149" y="4987730"/>
            <a:chExt cx="192916" cy="370370"/>
          </a:xfrm>
        </p:grpSpPr>
        <p:sp>
          <p:nvSpPr>
            <p:cNvPr id="101"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2"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3"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grpSp>
        <p:nvGrpSpPr>
          <p:cNvPr id="104" name="Group 103"/>
          <p:cNvGrpSpPr/>
          <p:nvPr/>
        </p:nvGrpSpPr>
        <p:grpSpPr>
          <a:xfrm>
            <a:off x="281776" y="5141428"/>
            <a:ext cx="196728" cy="377689"/>
            <a:chOff x="7791149" y="4987730"/>
            <a:chExt cx="192916" cy="370370"/>
          </a:xfrm>
        </p:grpSpPr>
        <p:sp>
          <p:nvSpPr>
            <p:cNvPr id="105"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6"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07"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grpSp>
        <p:nvGrpSpPr>
          <p:cNvPr id="108" name="Group 107"/>
          <p:cNvGrpSpPr/>
          <p:nvPr/>
        </p:nvGrpSpPr>
        <p:grpSpPr>
          <a:xfrm>
            <a:off x="4878153" y="5131714"/>
            <a:ext cx="196728" cy="377689"/>
            <a:chOff x="7791149" y="4987730"/>
            <a:chExt cx="192916" cy="370370"/>
          </a:xfrm>
        </p:grpSpPr>
        <p:sp>
          <p:nvSpPr>
            <p:cNvPr id="122"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23"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31"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grpSp>
        <p:nvGrpSpPr>
          <p:cNvPr id="133" name="Group 132"/>
          <p:cNvGrpSpPr/>
          <p:nvPr/>
        </p:nvGrpSpPr>
        <p:grpSpPr>
          <a:xfrm>
            <a:off x="7739851" y="5139790"/>
            <a:ext cx="196728" cy="377689"/>
            <a:chOff x="7791149" y="4987730"/>
            <a:chExt cx="192916" cy="370370"/>
          </a:xfrm>
        </p:grpSpPr>
        <p:sp>
          <p:nvSpPr>
            <p:cNvPr id="134" name="Rectangle 38"/>
            <p:cNvSpPr>
              <a:spLocks noChangeArrowheads="1"/>
            </p:cNvSpPr>
            <p:nvPr/>
          </p:nvSpPr>
          <p:spPr bwMode="auto">
            <a:xfrm>
              <a:off x="7869935" y="5213781"/>
              <a:ext cx="37553" cy="144319"/>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35" name="Oval 39"/>
            <p:cNvSpPr>
              <a:spLocks noChangeArrowheads="1"/>
            </p:cNvSpPr>
            <p:nvPr/>
          </p:nvSpPr>
          <p:spPr bwMode="auto">
            <a:xfrm>
              <a:off x="7791149" y="5086397"/>
              <a:ext cx="192916" cy="191444"/>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sp>
          <p:nvSpPr>
            <p:cNvPr id="136" name="Oval 40"/>
            <p:cNvSpPr>
              <a:spLocks noChangeArrowheads="1"/>
            </p:cNvSpPr>
            <p:nvPr/>
          </p:nvSpPr>
          <p:spPr bwMode="auto">
            <a:xfrm>
              <a:off x="7817656" y="4987730"/>
              <a:ext cx="140637" cy="140637"/>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defTabSz="932418"/>
              <a:endParaRPr lang="en-US" sz="1836">
                <a:solidFill>
                  <a:srgbClr val="505050"/>
                </a:solidFill>
              </a:endParaRPr>
            </a:p>
          </p:txBody>
        </p:sp>
      </p:grpSp>
      <p:sp>
        <p:nvSpPr>
          <p:cNvPr id="124" name="Rectangle 123"/>
          <p:cNvSpPr/>
          <p:nvPr/>
        </p:nvSpPr>
        <p:spPr bwMode="auto">
          <a:xfrm>
            <a:off x="3220303" y="5522849"/>
            <a:ext cx="5645032" cy="1159315"/>
          </a:xfrm>
          <a:prstGeom prst="rect">
            <a:avLst/>
          </a:prstGeom>
          <a:solidFill>
            <a:srgbClr val="92D050"/>
          </a:solidFill>
          <a:ln w="9525" cap="flat" cmpd="sng" algn="ctr">
            <a:no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t" anchorCtr="0" forceAA="0" compatLnSpc="1">
            <a:prstTxWarp prst="textNoShape">
              <a:avLst/>
            </a:prstTxWarp>
            <a:noAutofit/>
          </a:bodyPr>
          <a:lstStyle/>
          <a:p>
            <a:pPr algn="ctr" defTabSz="950846"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ea typeface="Segoe UI" pitchFamily="34" charset="0"/>
              <a:cs typeface="Segoe UI" pitchFamily="34" charset="0"/>
            </a:endParaRPr>
          </a:p>
        </p:txBody>
      </p:sp>
      <p:sp>
        <p:nvSpPr>
          <p:cNvPr id="127" name="Rectangle 126"/>
          <p:cNvSpPr/>
          <p:nvPr/>
        </p:nvSpPr>
        <p:spPr>
          <a:xfrm>
            <a:off x="3243192" y="5457916"/>
            <a:ext cx="4184717" cy="1622621"/>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6261" tIns="149006" rIns="0" bIns="186261" numCol="1" rtlCol="0" anchor="t" anchorCtr="0" compatLnSpc="1">
            <a:prstTxWarp prst="textNoShape">
              <a:avLst/>
            </a:prstTxWarp>
          </a:bodyPr>
          <a:lstStyle/>
          <a:p>
            <a:pPr defTabSz="949579" fontAlgn="base">
              <a:lnSpc>
                <a:spcPct val="90000"/>
              </a:lnSpc>
              <a:spcAft>
                <a:spcPts val="612"/>
              </a:spcAft>
            </a:pPr>
            <a:r>
              <a:rPr lang="en-US" sz="1836" dirty="0">
                <a:solidFill>
                  <a:srgbClr val="FFFFFF"/>
                </a:solidFill>
                <a:latin typeface="Segoe UI Light"/>
              </a:rPr>
              <a:t>Key features include:</a:t>
            </a:r>
          </a:p>
          <a:p>
            <a:pPr defTabSz="949579" fontAlgn="base">
              <a:lnSpc>
                <a:spcPct val="90000"/>
              </a:lnSpc>
              <a:spcAft>
                <a:spcPts val="612"/>
              </a:spcAft>
            </a:pPr>
            <a:r>
              <a:rPr lang="en-US" sz="1122" dirty="0">
                <a:solidFill>
                  <a:srgbClr val="FFFFFF"/>
                </a:solidFill>
                <a:cs typeface="Segoe UI" panose="020B0502040204020203" pitchFamily="34" charset="0"/>
              </a:rPr>
              <a:t>Automated VM protection and replication</a:t>
            </a:r>
          </a:p>
          <a:p>
            <a:pPr defTabSz="949579" fontAlgn="base">
              <a:lnSpc>
                <a:spcPct val="90000"/>
              </a:lnSpc>
              <a:spcAft>
                <a:spcPts val="612"/>
              </a:spcAft>
            </a:pPr>
            <a:r>
              <a:rPr lang="en-US" sz="1122" dirty="0">
                <a:solidFill>
                  <a:srgbClr val="FFFFFF"/>
                </a:solidFill>
                <a:cs typeface="Segoe UI" panose="020B0502040204020203" pitchFamily="34" charset="0"/>
              </a:rPr>
              <a:t>Remote health monitoring</a:t>
            </a:r>
          </a:p>
          <a:p>
            <a:pPr defTabSz="949579" fontAlgn="base">
              <a:lnSpc>
                <a:spcPct val="90000"/>
              </a:lnSpc>
              <a:spcAft>
                <a:spcPts val="612"/>
              </a:spcAft>
            </a:pPr>
            <a:r>
              <a:rPr lang="en-US" sz="1122" dirty="0">
                <a:solidFill>
                  <a:srgbClr val="FFFFFF"/>
                </a:solidFill>
                <a:cs typeface="Segoe UI" panose="020B0502040204020203" pitchFamily="34" charset="0"/>
              </a:rPr>
              <a:t>Customizable recovery plans</a:t>
            </a:r>
          </a:p>
        </p:txBody>
      </p:sp>
      <p:sp>
        <p:nvSpPr>
          <p:cNvPr id="130" name="Rectangle 129"/>
          <p:cNvSpPr/>
          <p:nvPr/>
        </p:nvSpPr>
        <p:spPr>
          <a:xfrm>
            <a:off x="6247338" y="5887207"/>
            <a:ext cx="2520394" cy="489620"/>
          </a:xfrm>
          <a:prstGeom prst="rect">
            <a:avLst/>
          </a:prstGeom>
        </p:spPr>
        <p:txBody>
          <a:bodyPr wrap="square">
            <a:spAutoFit/>
          </a:bodyPr>
          <a:lstStyle/>
          <a:p>
            <a:pPr defTabSz="949579" fontAlgn="base">
              <a:lnSpc>
                <a:spcPct val="90000"/>
              </a:lnSpc>
              <a:spcAft>
                <a:spcPts val="612"/>
              </a:spcAft>
            </a:pPr>
            <a:r>
              <a:rPr lang="en-US" sz="1122" dirty="0">
                <a:solidFill>
                  <a:srgbClr val="FFFFFF"/>
                </a:solidFill>
                <a:cs typeface="Segoe UI" panose="020B0502040204020203" pitchFamily="34" charset="0"/>
              </a:rPr>
              <a:t>No-impact recovery plan testing</a:t>
            </a:r>
          </a:p>
          <a:p>
            <a:pPr defTabSz="949579" fontAlgn="base">
              <a:lnSpc>
                <a:spcPct val="90000"/>
              </a:lnSpc>
              <a:spcAft>
                <a:spcPts val="612"/>
              </a:spcAft>
            </a:pPr>
            <a:r>
              <a:rPr lang="en-US" sz="1122" dirty="0">
                <a:solidFill>
                  <a:srgbClr val="FFFFFF"/>
                </a:solidFill>
                <a:cs typeface="Segoe UI" panose="020B0502040204020203" pitchFamily="34" charset="0"/>
              </a:rPr>
              <a:t>Orchestrated recovery when needed</a:t>
            </a:r>
          </a:p>
        </p:txBody>
      </p:sp>
      <p:sp>
        <p:nvSpPr>
          <p:cNvPr id="137" name="Rectangle 136"/>
          <p:cNvSpPr/>
          <p:nvPr/>
        </p:nvSpPr>
        <p:spPr bwMode="auto">
          <a:xfrm>
            <a:off x="8656637" y="0"/>
            <a:ext cx="3779838" cy="601662"/>
          </a:xfrm>
          <a:prstGeom prst="rect">
            <a:avLst/>
          </a:prstGeom>
          <a:solidFill>
            <a:srgbClr val="7FBA00"/>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defRPr/>
            </a:pPr>
            <a:r>
              <a:rPr lang="en-US" sz="2400" kern="0" dirty="0" smtClean="0">
                <a:gradFill>
                  <a:gsLst>
                    <a:gs pos="0">
                      <a:srgbClr val="FFFFFF"/>
                    </a:gs>
                    <a:gs pos="100000">
                      <a:srgbClr val="FFFFFF"/>
                    </a:gs>
                  </a:gsLst>
                  <a:lin ang="5400000" scaled="0"/>
                </a:gradFill>
                <a:ea typeface="Segoe UI" pitchFamily="34" charset="0"/>
                <a:cs typeface="Segoe UI" pitchFamily="34" charset="0"/>
              </a:rPr>
              <a:t>Related: </a:t>
            </a:r>
            <a:r>
              <a:rPr lang="en-US" sz="2400" kern="0" dirty="0" smtClean="0">
                <a:solidFill>
                  <a:srgbClr val="FFFFFF"/>
                </a:solidFill>
              </a:rPr>
              <a:t>DCIM-B322</a:t>
            </a:r>
            <a:endParaRPr lang="en-US" sz="2400" kern="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1110498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71226" y="2981247"/>
            <a:ext cx="3504078" cy="3504078"/>
            <a:chOff x="2255837" y="-1188314"/>
            <a:chExt cx="3439303" cy="3439303"/>
          </a:xfrm>
          <a:solidFill>
            <a:srgbClr val="7FBA00">
              <a:alpha val="80000"/>
            </a:srgbClr>
          </a:solidFill>
        </p:grpSpPr>
        <p:sp>
          <p:nvSpPr>
            <p:cNvPr id="18" name="Oval 17"/>
            <p:cNvSpPr/>
            <p:nvPr/>
          </p:nvSpPr>
          <p:spPr bwMode="auto">
            <a:xfrm>
              <a:off x="2255837" y="-1188314"/>
              <a:ext cx="3439303" cy="34393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3903899" y="797035"/>
              <a:ext cx="1061895" cy="429671"/>
            </a:xfrm>
            <a:prstGeom prst="rect">
              <a:avLst/>
            </a:prstGeom>
            <a:noFill/>
          </p:spPr>
          <p:txBody>
            <a:bodyPr wrap="none">
              <a:spAutoFit/>
            </a:bodyPr>
            <a:lstStyle/>
            <a:p>
              <a:pPr defTabSz="950743" fontAlgn="base">
                <a:lnSpc>
                  <a:spcPct val="90000"/>
                </a:lnSpc>
                <a:spcBef>
                  <a:spcPct val="0"/>
                </a:spcBef>
                <a:spcAft>
                  <a:spcPct val="0"/>
                </a:spcAft>
              </a:pPr>
              <a:r>
                <a:rPr lang="en-US" sz="2856" dirty="0">
                  <a:gradFill>
                    <a:gsLst>
                      <a:gs pos="1250">
                        <a:srgbClr val="FFFFFF"/>
                      </a:gs>
                      <a:gs pos="100000">
                        <a:srgbClr val="FFFFFF"/>
                      </a:gs>
                    </a:gsLst>
                    <a:lin ang="5400000" scaled="0"/>
                  </a:gradFill>
                  <a:latin typeface="Segoe UI Light"/>
                  <a:ea typeface="Segoe UI" pitchFamily="34" charset="0"/>
                  <a:cs typeface="Segoe UI" pitchFamily="34" charset="0"/>
                </a:rPr>
                <a:t>Hybrid</a:t>
              </a:r>
            </a:p>
          </p:txBody>
        </p:sp>
      </p:grpSp>
      <p:grpSp>
        <p:nvGrpSpPr>
          <p:cNvPr id="20" name="Group 19"/>
          <p:cNvGrpSpPr/>
          <p:nvPr/>
        </p:nvGrpSpPr>
        <p:grpSpPr>
          <a:xfrm>
            <a:off x="3398837" y="2981246"/>
            <a:ext cx="3504078" cy="3504078"/>
            <a:chOff x="254609" y="-1188315"/>
            <a:chExt cx="3439303" cy="3439303"/>
          </a:xfrm>
        </p:grpSpPr>
        <p:sp>
          <p:nvSpPr>
            <p:cNvPr id="19" name="Oval 18"/>
            <p:cNvSpPr/>
            <p:nvPr/>
          </p:nvSpPr>
          <p:spPr bwMode="auto">
            <a:xfrm>
              <a:off x="254609" y="-1188315"/>
              <a:ext cx="3439303" cy="3439303"/>
            </a:xfrm>
            <a:prstGeom prst="ellipse">
              <a:avLst/>
            </a:prstGeom>
            <a:solidFill>
              <a:srgbClr val="00B294">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413915" y="675588"/>
              <a:ext cx="1781542" cy="923479"/>
            </a:xfrm>
            <a:prstGeom prst="rect">
              <a:avLst/>
            </a:prstGeom>
          </p:spPr>
          <p:txBody>
            <a:bodyPr wrap="none">
              <a:spAutoFit/>
            </a:bodyPr>
            <a:lstStyle/>
            <a:p>
              <a:pPr algn="r" defTabSz="950743" fontAlgn="base">
                <a:lnSpc>
                  <a:spcPct val="90000"/>
                </a:lnSpc>
                <a:spcBef>
                  <a:spcPct val="0"/>
                </a:spcBef>
                <a:spcAft>
                  <a:spcPct val="0"/>
                </a:spcAft>
              </a:pPr>
              <a:r>
                <a:rPr lang="en-US" sz="2856" dirty="0" smtClean="0">
                  <a:gradFill>
                    <a:gsLst>
                      <a:gs pos="1250">
                        <a:srgbClr val="FFFFFF"/>
                      </a:gs>
                      <a:gs pos="100000">
                        <a:srgbClr val="FFFFFF"/>
                      </a:gs>
                    </a:gsLst>
                    <a:lin ang="5400000" scaled="0"/>
                  </a:gradFill>
                  <a:latin typeface="Segoe UI Light"/>
                  <a:ea typeface="Segoe UI" pitchFamily="34" charset="0"/>
                  <a:cs typeface="Segoe UI" pitchFamily="34" charset="0"/>
                </a:rPr>
                <a:t>Enterprise</a:t>
              </a:r>
              <a:r>
                <a:rPr lang="en-US" sz="2856" dirty="0">
                  <a:gradFill>
                    <a:gsLst>
                      <a:gs pos="1250">
                        <a:srgbClr val="FFFFFF"/>
                      </a:gs>
                      <a:gs pos="100000">
                        <a:srgbClr val="FFFFFF"/>
                      </a:gs>
                    </a:gsLst>
                    <a:lin ang="5400000" scaled="0"/>
                  </a:gradFill>
                  <a:latin typeface="Segoe UI Light"/>
                  <a:ea typeface="Segoe UI" pitchFamily="34" charset="0"/>
                  <a:cs typeface="Segoe UI" pitchFamily="34" charset="0"/>
                </a:rPr>
                <a:t/>
              </a:r>
              <a:br>
                <a:rPr lang="en-US" sz="2856" dirty="0">
                  <a:gradFill>
                    <a:gsLst>
                      <a:gs pos="1250">
                        <a:srgbClr val="FFFFFF"/>
                      </a:gs>
                      <a:gs pos="100000">
                        <a:srgbClr val="FFFFFF"/>
                      </a:gs>
                    </a:gsLst>
                    <a:lin ang="5400000" scaled="0"/>
                  </a:gradFill>
                  <a:latin typeface="Segoe UI Light"/>
                  <a:ea typeface="Segoe UI" pitchFamily="34" charset="0"/>
                  <a:cs typeface="Segoe UI" pitchFamily="34" charset="0"/>
                </a:rPr>
              </a:br>
              <a:r>
                <a:rPr lang="en-US" sz="2856" dirty="0" smtClean="0">
                  <a:gradFill>
                    <a:gsLst>
                      <a:gs pos="1250">
                        <a:srgbClr val="FFFFFF"/>
                      </a:gs>
                      <a:gs pos="100000">
                        <a:srgbClr val="FFFFFF"/>
                      </a:gs>
                    </a:gsLst>
                    <a:lin ang="5400000" scaled="0"/>
                  </a:gradFill>
                  <a:latin typeface="Segoe UI Light"/>
                  <a:ea typeface="Segoe UI" pitchFamily="34" charset="0"/>
                  <a:cs typeface="Segoe UI" pitchFamily="34" charset="0"/>
                </a:rPr>
                <a:t>grade</a:t>
              </a:r>
              <a:endParaRPr lang="en-US" sz="2856" dirty="0">
                <a:gradFill>
                  <a:gsLst>
                    <a:gs pos="125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16" name="Group 15"/>
          <p:cNvGrpSpPr/>
          <p:nvPr/>
        </p:nvGrpSpPr>
        <p:grpSpPr>
          <a:xfrm>
            <a:off x="4542959" y="1073596"/>
            <a:ext cx="3504078" cy="3504078"/>
            <a:chOff x="1262205" y="-2734114"/>
            <a:chExt cx="3439303" cy="3439303"/>
          </a:xfrm>
        </p:grpSpPr>
        <p:sp>
          <p:nvSpPr>
            <p:cNvPr id="15" name="Oval 14"/>
            <p:cNvSpPr/>
            <p:nvPr/>
          </p:nvSpPr>
          <p:spPr bwMode="auto">
            <a:xfrm>
              <a:off x="1262205" y="-2734114"/>
              <a:ext cx="3439303" cy="3439303"/>
            </a:xfrm>
            <a:prstGeom prst="ellipse">
              <a:avLst/>
            </a:prstGeom>
            <a:solidFill>
              <a:srgbClr val="0072C6">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1938604" y="-2014160"/>
              <a:ext cx="2044618" cy="509998"/>
            </a:xfrm>
            <a:prstGeom prst="rect">
              <a:avLst/>
            </a:prstGeom>
          </p:spPr>
          <p:txBody>
            <a:bodyPr wrap="none">
              <a:spAutoFit/>
            </a:bodyPr>
            <a:lstStyle/>
            <a:p>
              <a:pPr defTabSz="950743" fontAlgn="base">
                <a:lnSpc>
                  <a:spcPct val="90000"/>
                </a:lnSpc>
                <a:spcBef>
                  <a:spcPct val="0"/>
                </a:spcBef>
                <a:spcAft>
                  <a:spcPct val="0"/>
                </a:spcAft>
              </a:pPr>
              <a:r>
                <a:rPr lang="en-US" sz="2856" dirty="0" smtClean="0">
                  <a:gradFill>
                    <a:gsLst>
                      <a:gs pos="1250">
                        <a:srgbClr val="FFFFFF"/>
                      </a:gs>
                      <a:gs pos="100000">
                        <a:srgbClr val="FFFFFF"/>
                      </a:gs>
                    </a:gsLst>
                    <a:lin ang="5400000" scaled="0"/>
                  </a:gradFill>
                  <a:latin typeface="Segoe UI Light"/>
                  <a:ea typeface="Segoe UI" pitchFamily="34" charset="0"/>
                  <a:cs typeface="Segoe UI" pitchFamily="34" charset="0"/>
                </a:rPr>
                <a:t>Hyper scale</a:t>
              </a:r>
              <a:endParaRPr lang="en-US" sz="2856" dirty="0">
                <a:gradFill>
                  <a:gsLst>
                    <a:gs pos="1250">
                      <a:srgbClr val="FFFFFF"/>
                    </a:gs>
                    <a:gs pos="100000">
                      <a:srgbClr val="FFFFFF"/>
                    </a:gs>
                  </a:gsLst>
                  <a:lin ang="5400000" scaled="0"/>
                </a:gradFill>
                <a:latin typeface="Segoe UI Light"/>
                <a:ea typeface="Segoe UI" pitchFamily="34" charset="0"/>
                <a:cs typeface="Segoe UI" pitchFamily="34" charset="0"/>
              </a:endParaRPr>
            </a:p>
          </p:txBody>
        </p:sp>
      </p:grpSp>
      <p:sp>
        <p:nvSpPr>
          <p:cNvPr id="22" name="Title 21"/>
          <p:cNvSpPr>
            <a:spLocks noGrp="1"/>
          </p:cNvSpPr>
          <p:nvPr>
            <p:ph type="title"/>
          </p:nvPr>
        </p:nvSpPr>
        <p:spPr>
          <a:xfrm>
            <a:off x="274638" y="295274"/>
            <a:ext cx="11887199" cy="917575"/>
          </a:xfrm>
        </p:spPr>
        <p:txBody>
          <a:bodyPr/>
          <a:lstStyle/>
          <a:p>
            <a:r>
              <a:rPr lang="en-US" dirty="0"/>
              <a:t>Unique </a:t>
            </a:r>
            <a:r>
              <a:rPr lang="en-US" dirty="0" smtClean="0"/>
              <a:t>Azure value</a:t>
            </a:r>
            <a:r>
              <a:rPr lang="en-US" dirty="0">
                <a:solidFill>
                  <a:schemeClr val="tx1"/>
                </a:solidFill>
              </a:rPr>
              <a:t/>
            </a:r>
            <a:br>
              <a:rPr lang="en-US" dirty="0">
                <a:solidFill>
                  <a:schemeClr val="tx1"/>
                </a:solidFill>
              </a:rPr>
            </a:br>
            <a:endParaRPr lang="en-US" dirty="0"/>
          </a:p>
        </p:txBody>
      </p:sp>
    </p:spTree>
    <p:extLst>
      <p:ext uri="{BB962C8B-B14F-4D97-AF65-F5344CB8AC3E}">
        <p14:creationId xmlns:p14="http://schemas.microsoft.com/office/powerpoint/2010/main" val="1606764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2769989"/>
          </a:xfrm>
        </p:spPr>
        <p:txBody>
          <a:bodyPr/>
          <a:lstStyle/>
          <a:p>
            <a:r>
              <a:rPr lang="en-US" dirty="0" err="1" smtClean="0">
                <a:solidFill>
                  <a:schemeClr val="tx2"/>
                </a:solidFill>
              </a:rPr>
              <a:t>VNet</a:t>
            </a:r>
            <a:r>
              <a:rPr lang="en-US" dirty="0" smtClean="0">
                <a:solidFill>
                  <a:schemeClr val="tx2"/>
                </a:solidFill>
              </a:rPr>
              <a:t>-to-</a:t>
            </a:r>
            <a:r>
              <a:rPr lang="en-US" dirty="0" err="1" smtClean="0">
                <a:solidFill>
                  <a:schemeClr val="tx2"/>
                </a:solidFill>
              </a:rPr>
              <a:t>VNet</a:t>
            </a:r>
            <a:r>
              <a:rPr lang="en-US" dirty="0" smtClean="0">
                <a:solidFill>
                  <a:schemeClr val="tx2"/>
                </a:solidFill>
              </a:rPr>
              <a:t> Connectivity</a:t>
            </a:r>
          </a:p>
          <a:p>
            <a:r>
              <a:rPr lang="en-US" dirty="0">
                <a:solidFill>
                  <a:schemeClr val="tx2"/>
                </a:solidFill>
              </a:rPr>
              <a:t>IP Reservation for </a:t>
            </a:r>
            <a:r>
              <a:rPr lang="en-US" dirty="0" smtClean="0">
                <a:solidFill>
                  <a:schemeClr val="tx2"/>
                </a:solidFill>
              </a:rPr>
              <a:t>VIPs</a:t>
            </a:r>
          </a:p>
          <a:p>
            <a:r>
              <a:rPr lang="en-US" dirty="0" smtClean="0">
                <a:solidFill>
                  <a:schemeClr val="tx2"/>
                </a:solidFill>
              </a:rPr>
              <a:t>Instance Level Public IP</a:t>
            </a:r>
          </a:p>
          <a:p>
            <a:r>
              <a:rPr lang="en-US" dirty="0" smtClean="0">
                <a:solidFill>
                  <a:schemeClr val="tx2"/>
                </a:solidFill>
              </a:rPr>
              <a:t>Internal Load-balancing </a:t>
            </a:r>
          </a:p>
        </p:txBody>
      </p:sp>
      <p:sp>
        <p:nvSpPr>
          <p:cNvPr id="3" name="Title 2"/>
          <p:cNvSpPr>
            <a:spLocks noGrp="1"/>
          </p:cNvSpPr>
          <p:nvPr>
            <p:ph type="title"/>
          </p:nvPr>
        </p:nvSpPr>
        <p:spPr/>
        <p:txBody>
          <a:bodyPr/>
          <a:lstStyle/>
          <a:p>
            <a:r>
              <a:rPr lang="en-US" dirty="0" smtClean="0"/>
              <a:t>Networking</a:t>
            </a:r>
            <a:endParaRPr lang="en-US" dirty="0"/>
          </a:p>
        </p:txBody>
      </p:sp>
      <p:sp>
        <p:nvSpPr>
          <p:cNvPr id="4" name="Rectangle 3"/>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DCIM-B305</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06161251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Enterprise Grade: Networking</a:t>
            </a:r>
            <a:endParaRPr lang="en-US" dirty="0"/>
          </a:p>
        </p:txBody>
      </p:sp>
      <p:sp>
        <p:nvSpPr>
          <p:cNvPr id="2" name="Text Placeholder 1"/>
          <p:cNvSpPr>
            <a:spLocks noGrp="1"/>
          </p:cNvSpPr>
          <p:nvPr>
            <p:ph type="body" sz="quarter" idx="11"/>
          </p:nvPr>
        </p:nvSpPr>
        <p:spPr>
          <a:xfrm>
            <a:off x="274639" y="1212849"/>
            <a:ext cx="11889564" cy="738664"/>
          </a:xfrm>
        </p:spPr>
        <p:txBody>
          <a:bodyPr/>
          <a:lstStyle/>
          <a:p>
            <a:r>
              <a:rPr lang="en-US" dirty="0">
                <a:solidFill>
                  <a:schemeClr val="tx2"/>
                </a:solidFill>
              </a:rPr>
              <a:t>VNet-to-VNet </a:t>
            </a:r>
            <a:r>
              <a:rPr lang="en-US" dirty="0" smtClean="0">
                <a:solidFill>
                  <a:schemeClr val="tx2"/>
                </a:solidFill>
              </a:rPr>
              <a:t>Connectivity</a:t>
            </a:r>
          </a:p>
        </p:txBody>
      </p:sp>
      <p:sp>
        <p:nvSpPr>
          <p:cNvPr id="155" name="Rectangle 154"/>
          <p:cNvSpPr/>
          <p:nvPr>
            <p:custDataLst>
              <p:tags r:id="rId1"/>
            </p:custDataLst>
          </p:nvPr>
        </p:nvSpPr>
        <p:spPr bwMode="auto">
          <a:xfrm>
            <a:off x="198437" y="2278062"/>
            <a:ext cx="4889675" cy="2251385"/>
          </a:xfrm>
          <a:prstGeom prst="rect">
            <a:avLst/>
          </a:prstGeom>
          <a:ln>
            <a:noFill/>
          </a:ln>
        </p:spPr>
        <p:txBody>
          <a:bodyPr vert="horz" wrap="square" lIns="0" tIns="0" rIns="0" bIns="0" rtlCol="0">
            <a:spAutoFit/>
          </a:bodyPr>
          <a:lstStyle/>
          <a:p>
            <a:pPr>
              <a:lnSpc>
                <a:spcPct val="90000"/>
              </a:lnSpc>
              <a:spcBef>
                <a:spcPct val="20000"/>
              </a:spcBef>
              <a:buClr>
                <a:srgbClr val="00BCF2"/>
              </a:buClr>
              <a:buSzPct val="100000"/>
            </a:pPr>
            <a:r>
              <a:rPr lang="en-US" sz="2400" dirty="0" smtClean="0">
                <a:gradFill>
                  <a:gsLst>
                    <a:gs pos="13869">
                      <a:srgbClr val="00BCF2"/>
                    </a:gs>
                    <a:gs pos="42000">
                      <a:srgbClr val="00BCF2"/>
                    </a:gs>
                  </a:gsLst>
                  <a:lin ang="5400000" scaled="0"/>
                </a:gradFill>
                <a:latin typeface="Segoe UI Light"/>
              </a:rPr>
              <a:t>Cross-region VNET connectivity </a:t>
            </a:r>
            <a:r>
              <a:rPr lang="en-US" sz="2400" dirty="0">
                <a:gradFill>
                  <a:gsLst>
                    <a:gs pos="13869">
                      <a:srgbClr val="00BCF2"/>
                    </a:gs>
                    <a:gs pos="42000">
                      <a:srgbClr val="00BCF2"/>
                    </a:gs>
                  </a:gsLst>
                  <a:lin ang="5400000" scaled="0"/>
                </a:gradFill>
                <a:latin typeface="Segoe UI Light"/>
              </a:rPr>
              <a:t>enabling communication to </a:t>
            </a:r>
            <a:r>
              <a:rPr lang="en-US" sz="2400" dirty="0" smtClean="0">
                <a:gradFill>
                  <a:gsLst>
                    <a:gs pos="13869">
                      <a:srgbClr val="00BCF2"/>
                    </a:gs>
                    <a:gs pos="42000">
                      <a:srgbClr val="00BCF2"/>
                    </a:gs>
                  </a:gsLst>
                  <a:lin ang="5400000" scaled="0"/>
                </a:gradFill>
                <a:latin typeface="Segoe UI Light"/>
              </a:rPr>
              <a:t/>
            </a:r>
            <a:br>
              <a:rPr lang="en-US" sz="2400" dirty="0" smtClean="0">
                <a:gradFill>
                  <a:gsLst>
                    <a:gs pos="13869">
                      <a:srgbClr val="00BCF2"/>
                    </a:gs>
                    <a:gs pos="42000">
                      <a:srgbClr val="00BCF2"/>
                    </a:gs>
                  </a:gsLst>
                  <a:lin ang="5400000" scaled="0"/>
                </a:gradFill>
                <a:latin typeface="Segoe UI Light"/>
              </a:rPr>
            </a:br>
            <a:r>
              <a:rPr lang="en-US" sz="2400" dirty="0" smtClean="0">
                <a:gradFill>
                  <a:gsLst>
                    <a:gs pos="13869">
                      <a:srgbClr val="00BCF2"/>
                    </a:gs>
                    <a:gs pos="42000">
                      <a:srgbClr val="00BCF2"/>
                    </a:gs>
                  </a:gsLst>
                  <a:lin ang="5400000" scaled="0"/>
                </a:gradFill>
                <a:latin typeface="Segoe UI Light"/>
              </a:rPr>
              <a:t>any </a:t>
            </a:r>
            <a:r>
              <a:rPr lang="en-US" sz="2400" dirty="0">
                <a:gradFill>
                  <a:gsLst>
                    <a:gs pos="13869">
                      <a:srgbClr val="00BCF2"/>
                    </a:gs>
                    <a:gs pos="42000">
                      <a:srgbClr val="00BCF2"/>
                    </a:gs>
                  </a:gsLst>
                  <a:lin ang="5400000" scaled="0"/>
                </a:gradFill>
                <a:latin typeface="Segoe UI Light"/>
              </a:rPr>
              <a:t>Azure </a:t>
            </a:r>
            <a:r>
              <a:rPr lang="en-US" sz="2400" dirty="0" smtClean="0">
                <a:gradFill>
                  <a:gsLst>
                    <a:gs pos="13869">
                      <a:srgbClr val="00BCF2"/>
                    </a:gs>
                    <a:gs pos="42000">
                      <a:srgbClr val="00BCF2"/>
                    </a:gs>
                  </a:gsLst>
                  <a:lin ang="5400000" scaled="0"/>
                </a:gradFill>
                <a:latin typeface="Segoe UI Light"/>
              </a:rPr>
              <a:t>datacenter</a:t>
            </a:r>
            <a:endParaRPr lang="en-US" sz="2400" dirty="0">
              <a:gradFill>
                <a:gsLst>
                  <a:gs pos="13869">
                    <a:srgbClr val="00BCF2"/>
                  </a:gs>
                  <a:gs pos="42000">
                    <a:srgbClr val="00BCF2"/>
                  </a:gs>
                </a:gsLst>
                <a:lin ang="5400000" scaled="0"/>
              </a:gradFill>
              <a:latin typeface="Segoe UI Light"/>
            </a:endParaRPr>
          </a:p>
          <a:p>
            <a:pPr marL="231775" lvl="1" indent="-231775">
              <a:lnSpc>
                <a:spcPct val="90000"/>
              </a:lnSpc>
              <a:spcBef>
                <a:spcPct val="20000"/>
              </a:spcBef>
              <a:buClr>
                <a:srgbClr val="FFFFFF"/>
              </a:buClr>
              <a:buSzPct val="100000"/>
              <a:buFontTx/>
              <a:buBlip>
                <a:blip r:embed="rId5"/>
              </a:buBlip>
            </a:pPr>
            <a:r>
              <a:rPr lang="en-US" dirty="0" smtClean="0">
                <a:gradFill>
                  <a:gsLst>
                    <a:gs pos="1250">
                      <a:srgbClr val="FFFFFF"/>
                    </a:gs>
                    <a:gs pos="100000">
                      <a:srgbClr val="FFFFFF"/>
                    </a:gs>
                  </a:gsLst>
                  <a:lin ang="5400000" scaled="0"/>
                </a:gradFill>
              </a:rPr>
              <a:t>For </a:t>
            </a:r>
            <a:r>
              <a:rPr lang="en-US" dirty="0">
                <a:gradFill>
                  <a:gsLst>
                    <a:gs pos="1250">
                      <a:srgbClr val="FFFFFF"/>
                    </a:gs>
                    <a:gs pos="100000">
                      <a:srgbClr val="FFFFFF"/>
                    </a:gs>
                  </a:gsLst>
                  <a:lin ang="5400000" scaled="0"/>
                </a:gradFill>
              </a:rPr>
              <a:t>HA and DR, customers create virtual </a:t>
            </a:r>
            <a:r>
              <a:rPr lang="en-US" dirty="0" smtClean="0">
                <a:gradFill>
                  <a:gsLst>
                    <a:gs pos="1250">
                      <a:srgbClr val="FFFFFF"/>
                    </a:gs>
                    <a:gs pos="100000">
                      <a:srgbClr val="FFFFFF"/>
                    </a:gs>
                  </a:gsLst>
                  <a:lin ang="5400000" scaled="0"/>
                </a:gradFill>
              </a:rPr>
              <a:t>networks </a:t>
            </a:r>
            <a:r>
              <a:rPr lang="en-US" dirty="0">
                <a:gradFill>
                  <a:gsLst>
                    <a:gs pos="1250">
                      <a:srgbClr val="FFFFFF"/>
                    </a:gs>
                    <a:gs pos="100000">
                      <a:srgbClr val="FFFFFF"/>
                    </a:gs>
                  </a:gsLst>
                  <a:lin ang="5400000" scaled="0"/>
                </a:gradFill>
              </a:rPr>
              <a:t>in different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Azure </a:t>
            </a:r>
            <a:r>
              <a:rPr lang="en-US" dirty="0">
                <a:gradFill>
                  <a:gsLst>
                    <a:gs pos="1250">
                      <a:srgbClr val="FFFFFF"/>
                    </a:gs>
                    <a:gs pos="100000">
                      <a:srgbClr val="FFFFFF"/>
                    </a:gs>
                  </a:gsLst>
                  <a:lin ang="5400000" scaled="0"/>
                </a:gradFill>
              </a:rPr>
              <a:t>regions</a:t>
            </a:r>
          </a:p>
          <a:p>
            <a:endParaRPr lang="en-US" sz="1600" b="1" dirty="0">
              <a:solidFill>
                <a:srgbClr val="FFFFFF"/>
              </a:solidFill>
            </a:endParaRPr>
          </a:p>
        </p:txBody>
      </p:sp>
      <p:sp>
        <p:nvSpPr>
          <p:cNvPr id="159" name="TextBox 334"/>
          <p:cNvSpPr txBox="1"/>
          <p:nvPr/>
        </p:nvSpPr>
        <p:spPr>
          <a:xfrm>
            <a:off x="4389437" y="2240497"/>
            <a:ext cx="3597016" cy="1318550"/>
          </a:xfrm>
          <a:prstGeom prst="rect">
            <a:avLst/>
          </a:prstGeom>
          <a:noFill/>
        </p:spPr>
        <p:txBody>
          <a:bodyPr wrap="square" lIns="186521" tIns="149217" rIns="186521" bIns="149217" rtlCol="0">
            <a:spAutoFit/>
          </a:bodyPr>
          <a:lstStyle/>
          <a:p>
            <a:pPr algn="ctr">
              <a:lnSpc>
                <a:spcPct val="90000"/>
              </a:lnSpc>
            </a:pPr>
            <a:r>
              <a:rPr lang="en-US" sz="2448" u="sng" dirty="0" smtClean="0">
                <a:solidFill>
                  <a:srgbClr val="FFFFFF"/>
                </a:solidFill>
                <a:latin typeface="Segoe UI Light"/>
              </a:rPr>
              <a:t>Before</a:t>
            </a:r>
          </a:p>
          <a:p>
            <a:pPr algn="ctr">
              <a:lnSpc>
                <a:spcPct val="90000"/>
              </a:lnSpc>
            </a:pPr>
            <a:r>
              <a:rPr lang="en-US" sz="2448" dirty="0" smtClean="0">
                <a:solidFill>
                  <a:srgbClr val="FFFFFF"/>
                </a:solidFill>
                <a:latin typeface="Segoe UI Light"/>
              </a:rPr>
              <a:t>Connect through Crop</a:t>
            </a:r>
          </a:p>
          <a:p>
            <a:pPr algn="r">
              <a:lnSpc>
                <a:spcPct val="90000"/>
              </a:lnSpc>
            </a:pPr>
            <a:endParaRPr lang="en-US" sz="2448" dirty="0">
              <a:solidFill>
                <a:srgbClr val="FFFFFF"/>
              </a:solidFill>
              <a:latin typeface="Segoe UI Light"/>
            </a:endParaRPr>
          </a:p>
        </p:txBody>
      </p:sp>
      <p:sp>
        <p:nvSpPr>
          <p:cNvPr id="162" name="Freeform 95"/>
          <p:cNvSpPr>
            <a:spLocks/>
          </p:cNvSpPr>
          <p:nvPr/>
        </p:nvSpPr>
        <p:spPr bwMode="auto">
          <a:xfrm flipH="1">
            <a:off x="6439746" y="3311929"/>
            <a:ext cx="1394308" cy="90549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kern="0">
              <a:gradFill>
                <a:gsLst>
                  <a:gs pos="0">
                    <a:srgbClr val="FFFFFF"/>
                  </a:gs>
                  <a:gs pos="100000">
                    <a:srgbClr val="FFFFFF"/>
                  </a:gs>
                </a:gsLst>
                <a:lin ang="5400000" scaled="0"/>
              </a:gradFill>
              <a:effectLst>
                <a:outerShdw blurRad="38100" dist="38100" dir="2700000" algn="tl">
                  <a:srgbClr val="000000">
                    <a:alpha val="43137"/>
                  </a:srgbClr>
                </a:outerShdw>
              </a:effectLst>
            </a:endParaRPr>
          </a:p>
        </p:txBody>
      </p:sp>
      <p:sp>
        <p:nvSpPr>
          <p:cNvPr id="163" name="Freeform 95"/>
          <p:cNvSpPr>
            <a:spLocks/>
          </p:cNvSpPr>
          <p:nvPr/>
        </p:nvSpPr>
        <p:spPr bwMode="auto">
          <a:xfrm flipH="1">
            <a:off x="4903469" y="3311929"/>
            <a:ext cx="1394308" cy="90549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kern="0">
              <a:gradFill>
                <a:gsLst>
                  <a:gs pos="0">
                    <a:srgbClr val="FFFFFF"/>
                  </a:gs>
                  <a:gs pos="100000">
                    <a:srgbClr val="FFFFFF"/>
                  </a:gs>
                </a:gsLst>
                <a:lin ang="5400000" scaled="0"/>
              </a:gradFill>
            </a:endParaRPr>
          </a:p>
        </p:txBody>
      </p:sp>
      <p:sp>
        <p:nvSpPr>
          <p:cNvPr id="164" name="Rectangle 54"/>
          <p:cNvSpPr/>
          <p:nvPr/>
        </p:nvSpPr>
        <p:spPr bwMode="auto">
          <a:xfrm>
            <a:off x="5191936" y="3661270"/>
            <a:ext cx="965421" cy="4178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071" b="1" kern="0" dirty="0">
                <a:solidFill>
                  <a:srgbClr val="FFFFFF"/>
                </a:solidFill>
                <a:ea typeface="Segoe UI" pitchFamily="34" charset="0"/>
                <a:cs typeface="Segoe UI" pitchFamily="34" charset="0"/>
              </a:rPr>
              <a:t>VNet1</a:t>
            </a:r>
          </a:p>
          <a:p>
            <a:pPr defTabSz="951028" fontAlgn="base">
              <a:lnSpc>
                <a:spcPct val="90000"/>
              </a:lnSpc>
              <a:spcBef>
                <a:spcPct val="0"/>
              </a:spcBef>
              <a:spcAft>
                <a:spcPct val="0"/>
              </a:spcAft>
            </a:pPr>
            <a:r>
              <a:rPr lang="en-US" sz="1071" b="1" kern="0" dirty="0" smtClean="0">
                <a:solidFill>
                  <a:srgbClr val="FFFFFF"/>
                </a:solidFill>
                <a:ea typeface="Segoe UI" pitchFamily="34" charset="0"/>
                <a:cs typeface="Segoe UI" pitchFamily="34" charset="0"/>
              </a:rPr>
              <a:t>West Europe</a:t>
            </a:r>
            <a:endParaRPr lang="en-US" sz="1071" b="1" kern="0" dirty="0">
              <a:solidFill>
                <a:srgbClr val="FFFFFF"/>
              </a:solidFill>
              <a:ea typeface="Segoe UI" pitchFamily="34" charset="0"/>
              <a:cs typeface="Segoe UI" pitchFamily="34" charset="0"/>
            </a:endParaRPr>
          </a:p>
        </p:txBody>
      </p:sp>
      <p:sp>
        <p:nvSpPr>
          <p:cNvPr id="165" name="Rectangle 54"/>
          <p:cNvSpPr/>
          <p:nvPr/>
        </p:nvSpPr>
        <p:spPr bwMode="auto">
          <a:xfrm>
            <a:off x="6799243" y="3623833"/>
            <a:ext cx="1103807" cy="4178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071" b="1" kern="0" dirty="0">
                <a:solidFill>
                  <a:srgbClr val="FFFFFF"/>
                </a:solidFill>
                <a:ea typeface="Segoe UI" pitchFamily="34" charset="0"/>
                <a:cs typeface="Segoe UI" pitchFamily="34" charset="0"/>
              </a:rPr>
              <a:t>VNet2</a:t>
            </a:r>
          </a:p>
          <a:p>
            <a:pPr defTabSz="951028" fontAlgn="base">
              <a:lnSpc>
                <a:spcPct val="90000"/>
              </a:lnSpc>
              <a:spcBef>
                <a:spcPct val="0"/>
              </a:spcBef>
              <a:spcAft>
                <a:spcPct val="0"/>
              </a:spcAft>
            </a:pPr>
            <a:r>
              <a:rPr lang="en-US" sz="1071" b="1" kern="0" dirty="0" smtClean="0">
                <a:solidFill>
                  <a:srgbClr val="FFFFFF"/>
                </a:solidFill>
                <a:ea typeface="Segoe UI" pitchFamily="34" charset="0"/>
                <a:cs typeface="Segoe UI" pitchFamily="34" charset="0"/>
              </a:rPr>
              <a:t>North Europe</a:t>
            </a:r>
            <a:endParaRPr lang="en-US" sz="1071" b="1" kern="0" dirty="0">
              <a:solidFill>
                <a:srgbClr val="FFFFFF"/>
              </a:solidFill>
              <a:ea typeface="Segoe UI" pitchFamily="34" charset="0"/>
              <a:cs typeface="Segoe UI" pitchFamily="34" charset="0"/>
            </a:endParaRPr>
          </a:p>
        </p:txBody>
      </p:sp>
      <p:sp>
        <p:nvSpPr>
          <p:cNvPr id="166" name="Freeform 92"/>
          <p:cNvSpPr>
            <a:spLocks noEditPoints="1"/>
          </p:cNvSpPr>
          <p:nvPr/>
        </p:nvSpPr>
        <p:spPr bwMode="black">
          <a:xfrm>
            <a:off x="6675437" y="3761102"/>
            <a:ext cx="143701" cy="186802"/>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solidFill>
                <a:srgbClr val="FFFFFF"/>
              </a:solidFill>
            </a:endParaRPr>
          </a:p>
        </p:txBody>
      </p:sp>
      <p:sp>
        <p:nvSpPr>
          <p:cNvPr id="167" name="Freeform 92"/>
          <p:cNvSpPr>
            <a:spLocks noEditPoints="1"/>
          </p:cNvSpPr>
          <p:nvPr/>
        </p:nvSpPr>
        <p:spPr bwMode="black">
          <a:xfrm>
            <a:off x="5075237" y="3797460"/>
            <a:ext cx="143701" cy="186802"/>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solidFill>
                <a:srgbClr val="FFFFFF"/>
              </a:solidFill>
            </a:endParaRPr>
          </a:p>
        </p:txBody>
      </p:sp>
      <p:sp>
        <p:nvSpPr>
          <p:cNvPr id="168" name="TextBox 167"/>
          <p:cNvSpPr txBox="1"/>
          <p:nvPr/>
        </p:nvSpPr>
        <p:spPr>
          <a:xfrm>
            <a:off x="4698404" y="4560679"/>
            <a:ext cx="1287410" cy="618390"/>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r>
              <a:rPr lang="en-US" sz="1122" b="1" dirty="0" smtClean="0">
                <a:gradFill>
                  <a:gsLst>
                    <a:gs pos="2917">
                      <a:srgbClr val="FFFFFF"/>
                    </a:gs>
                    <a:gs pos="30000">
                      <a:srgbClr val="FFFFFF"/>
                    </a:gs>
                  </a:gsLst>
                  <a:lin ang="5400000" scaled="0"/>
                </a:gradFill>
              </a:rPr>
              <a:t>One-to-one</a:t>
            </a:r>
            <a:endParaRPr lang="en-US" sz="1122" b="1" dirty="0">
              <a:gradFill>
                <a:gsLst>
                  <a:gs pos="2917">
                    <a:srgbClr val="FFFFFF"/>
                  </a:gs>
                  <a:gs pos="30000">
                    <a:srgbClr val="FFFFFF"/>
                  </a:gs>
                </a:gsLst>
                <a:lin ang="5400000" scaled="0"/>
              </a:gradFill>
            </a:endParaRPr>
          </a:p>
          <a:p>
            <a:r>
              <a:rPr lang="en-US" sz="1122" b="1" dirty="0">
                <a:gradFill>
                  <a:gsLst>
                    <a:gs pos="2917">
                      <a:srgbClr val="FFFFFF"/>
                    </a:gs>
                    <a:gs pos="30000">
                      <a:srgbClr val="FFFFFF"/>
                    </a:gs>
                  </a:gsLst>
                  <a:lin ang="5400000" scaled="0"/>
                </a:gradFill>
              </a:rPr>
              <a:t>connection</a:t>
            </a:r>
            <a:endParaRPr lang="en-US" sz="1122" b="1" dirty="0">
              <a:gradFill>
                <a:gsLst>
                  <a:gs pos="2917">
                    <a:srgbClr val="505050"/>
                  </a:gs>
                  <a:gs pos="30000">
                    <a:srgbClr val="505050"/>
                  </a:gs>
                </a:gsLst>
                <a:lin ang="5400000" scaled="0"/>
              </a:gradFill>
            </a:endParaRPr>
          </a:p>
        </p:txBody>
      </p:sp>
      <p:sp>
        <p:nvSpPr>
          <p:cNvPr id="179" name="Freeform 95"/>
          <p:cNvSpPr>
            <a:spLocks/>
          </p:cNvSpPr>
          <p:nvPr/>
        </p:nvSpPr>
        <p:spPr bwMode="auto">
          <a:xfrm flipH="1">
            <a:off x="8539860" y="3379613"/>
            <a:ext cx="1394308" cy="90549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kern="0">
              <a:solidFill>
                <a:srgbClr val="505050"/>
              </a:solidFill>
            </a:endParaRPr>
          </a:p>
        </p:txBody>
      </p:sp>
      <p:sp>
        <p:nvSpPr>
          <p:cNvPr id="180" name="Rectangle 54"/>
          <p:cNvSpPr/>
          <p:nvPr/>
        </p:nvSpPr>
        <p:spPr bwMode="auto">
          <a:xfrm>
            <a:off x="8840888" y="3703425"/>
            <a:ext cx="979680" cy="4178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071" b="1" kern="0" dirty="0">
                <a:gradFill>
                  <a:gsLst>
                    <a:gs pos="0">
                      <a:srgbClr val="FFFFFF"/>
                    </a:gs>
                    <a:gs pos="100000">
                      <a:srgbClr val="FFFFFF"/>
                    </a:gs>
                  </a:gsLst>
                  <a:lin ang="5400000" scaled="0"/>
                </a:gradFill>
                <a:ea typeface="Segoe UI" pitchFamily="34" charset="0"/>
                <a:cs typeface="Segoe UI" pitchFamily="34" charset="0"/>
              </a:rPr>
              <a:t>VNet1</a:t>
            </a:r>
          </a:p>
          <a:p>
            <a:pPr defTabSz="951028" fontAlgn="base">
              <a:lnSpc>
                <a:spcPct val="90000"/>
              </a:lnSpc>
              <a:spcBef>
                <a:spcPct val="0"/>
              </a:spcBef>
              <a:spcAft>
                <a:spcPct val="0"/>
              </a:spcAft>
            </a:pPr>
            <a:r>
              <a:rPr lang="en-US" sz="1071" b="1" kern="0" dirty="0" smtClean="0">
                <a:gradFill>
                  <a:gsLst>
                    <a:gs pos="0">
                      <a:srgbClr val="FFFFFF"/>
                    </a:gs>
                    <a:gs pos="100000">
                      <a:srgbClr val="FFFFFF"/>
                    </a:gs>
                  </a:gsLst>
                  <a:lin ang="5400000" scaled="0"/>
                </a:gradFill>
                <a:ea typeface="Segoe UI" pitchFamily="34" charset="0"/>
                <a:cs typeface="Segoe UI" pitchFamily="34" charset="0"/>
              </a:rPr>
              <a:t>West Europe</a:t>
            </a:r>
            <a:endParaRPr lang="en-US" sz="1071"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181" name="Freeform 92"/>
          <p:cNvSpPr>
            <a:spLocks noEditPoints="1"/>
          </p:cNvSpPr>
          <p:nvPr/>
        </p:nvSpPr>
        <p:spPr bwMode="black">
          <a:xfrm>
            <a:off x="8732837" y="3844232"/>
            <a:ext cx="143701" cy="186802"/>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solidFill>
                <a:srgbClr val="FFFFFF"/>
              </a:solidFill>
            </a:endParaRPr>
          </a:p>
        </p:txBody>
      </p:sp>
      <p:grpSp>
        <p:nvGrpSpPr>
          <p:cNvPr id="182" name="Group 181"/>
          <p:cNvGrpSpPr/>
          <p:nvPr/>
        </p:nvGrpSpPr>
        <p:grpSpPr>
          <a:xfrm>
            <a:off x="10691330" y="3421062"/>
            <a:ext cx="1471729" cy="905493"/>
            <a:chOff x="10546529" y="3546277"/>
            <a:chExt cx="1574172" cy="968522"/>
          </a:xfrm>
        </p:grpSpPr>
        <p:sp>
          <p:nvSpPr>
            <p:cNvPr id="183" name="Freeform 95"/>
            <p:cNvSpPr>
              <a:spLocks/>
            </p:cNvSpPr>
            <p:nvPr/>
          </p:nvSpPr>
          <p:spPr bwMode="auto">
            <a:xfrm flipH="1">
              <a:off x="10546529" y="3546277"/>
              <a:ext cx="1491362" cy="968522"/>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kern="0">
                <a:gradFill>
                  <a:gsLst>
                    <a:gs pos="0">
                      <a:srgbClr val="FFFFFF"/>
                    </a:gs>
                    <a:gs pos="100000">
                      <a:srgbClr val="FFFFFF"/>
                    </a:gs>
                  </a:gsLst>
                  <a:lin ang="5400000" scaled="0"/>
                </a:gradFill>
              </a:endParaRPr>
            </a:p>
          </p:txBody>
        </p:sp>
        <p:sp>
          <p:nvSpPr>
            <p:cNvPr id="184" name="Rectangle 54"/>
            <p:cNvSpPr/>
            <p:nvPr/>
          </p:nvSpPr>
          <p:spPr bwMode="auto">
            <a:xfrm>
              <a:off x="10943946" y="3896388"/>
              <a:ext cx="1176755" cy="44696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071" b="1" kern="0" dirty="0">
                  <a:gradFill>
                    <a:gsLst>
                      <a:gs pos="0">
                        <a:srgbClr val="FFFFFF"/>
                      </a:gs>
                      <a:gs pos="100000">
                        <a:srgbClr val="FFFFFF"/>
                      </a:gs>
                    </a:gsLst>
                    <a:lin ang="5400000" scaled="0"/>
                  </a:gradFill>
                  <a:ea typeface="Segoe UI" pitchFamily="34" charset="0"/>
                  <a:cs typeface="Segoe UI" pitchFamily="34" charset="0"/>
                </a:rPr>
                <a:t>VNet2</a:t>
              </a:r>
            </a:p>
            <a:p>
              <a:pPr defTabSz="951028" fontAlgn="base">
                <a:lnSpc>
                  <a:spcPct val="90000"/>
                </a:lnSpc>
                <a:spcBef>
                  <a:spcPct val="0"/>
                </a:spcBef>
                <a:spcAft>
                  <a:spcPct val="0"/>
                </a:spcAft>
              </a:pPr>
              <a:r>
                <a:rPr lang="en-US" sz="1071" b="1" kern="0" dirty="0" smtClean="0">
                  <a:gradFill>
                    <a:gsLst>
                      <a:gs pos="0">
                        <a:srgbClr val="FFFFFF"/>
                      </a:gs>
                      <a:gs pos="100000">
                        <a:srgbClr val="FFFFFF"/>
                      </a:gs>
                    </a:gsLst>
                    <a:lin ang="5400000" scaled="0"/>
                  </a:gradFill>
                  <a:ea typeface="Segoe UI" pitchFamily="34" charset="0"/>
                  <a:cs typeface="Segoe UI" pitchFamily="34" charset="0"/>
                </a:rPr>
                <a:t>North Europe</a:t>
              </a:r>
              <a:endParaRPr lang="en-US" sz="1071" b="1" kern="0" dirty="0">
                <a:gradFill>
                  <a:gsLst>
                    <a:gs pos="0">
                      <a:srgbClr val="FFFFFF"/>
                    </a:gs>
                    <a:gs pos="100000">
                      <a:srgbClr val="FFFFFF"/>
                    </a:gs>
                  </a:gsLst>
                  <a:lin ang="5400000" scaled="0"/>
                </a:gradFill>
                <a:ea typeface="Segoe UI" pitchFamily="34" charset="0"/>
                <a:cs typeface="Segoe UI" pitchFamily="34" charset="0"/>
              </a:endParaRPr>
            </a:p>
          </p:txBody>
        </p:sp>
        <p:sp>
          <p:nvSpPr>
            <p:cNvPr id="185" name="Freeform 92"/>
            <p:cNvSpPr>
              <a:spLocks noEditPoints="1"/>
            </p:cNvSpPr>
            <p:nvPr/>
          </p:nvSpPr>
          <p:spPr bwMode="black">
            <a:xfrm>
              <a:off x="10815330" y="4054021"/>
              <a:ext cx="153703" cy="199805"/>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gradFill>
                  <a:gsLst>
                    <a:gs pos="0">
                      <a:srgbClr val="FFFFFF"/>
                    </a:gs>
                    <a:gs pos="100000">
                      <a:srgbClr val="FFFFFF"/>
                    </a:gs>
                  </a:gsLst>
                  <a:lin ang="5400000" scaled="0"/>
                </a:gradFill>
              </a:endParaRPr>
            </a:p>
          </p:txBody>
        </p:sp>
      </p:grpSp>
      <p:grpSp>
        <p:nvGrpSpPr>
          <p:cNvPr id="194" name="Group 193"/>
          <p:cNvGrpSpPr/>
          <p:nvPr/>
        </p:nvGrpSpPr>
        <p:grpSpPr>
          <a:xfrm>
            <a:off x="5943698" y="5305324"/>
            <a:ext cx="976156" cy="1351322"/>
            <a:chOff x="13103226" y="2775830"/>
            <a:chExt cx="1039812" cy="1407232"/>
          </a:xfrm>
        </p:grpSpPr>
        <p:sp>
          <p:nvSpPr>
            <p:cNvPr id="197" name="Rectangle 5"/>
            <p:cNvSpPr>
              <a:spLocks noChangeArrowheads="1"/>
            </p:cNvSpPr>
            <p:nvPr/>
          </p:nvSpPr>
          <p:spPr bwMode="auto">
            <a:xfrm>
              <a:off x="13103226" y="2775830"/>
              <a:ext cx="1039812" cy="1407232"/>
            </a:xfrm>
            <a:prstGeom prst="rect">
              <a:avLst/>
            </a:prstGeom>
            <a:solidFill>
              <a:schemeClr val="accent5"/>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98"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99"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00"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01"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02"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03"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04"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05"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cxnSp>
        <p:nvCxnSpPr>
          <p:cNvPr id="206" name="Straight Connector 53"/>
          <p:cNvCxnSpPr/>
          <p:nvPr/>
        </p:nvCxnSpPr>
        <p:spPr>
          <a:xfrm>
            <a:off x="8047037" y="1424174"/>
            <a:ext cx="0" cy="5228275"/>
          </a:xfrm>
          <a:prstGeom prst="line">
            <a:avLst/>
          </a:prstGeom>
          <a:ln w="2540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07" name="Left-Right Arrow 206"/>
          <p:cNvSpPr/>
          <p:nvPr/>
        </p:nvSpPr>
        <p:spPr bwMode="auto">
          <a:xfrm rot="5400000">
            <a:off x="6263772" y="4637534"/>
            <a:ext cx="1066503" cy="274320"/>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8" name="Left-Right Arrow 207"/>
          <p:cNvSpPr/>
          <p:nvPr/>
        </p:nvSpPr>
        <p:spPr bwMode="auto">
          <a:xfrm rot="5400000">
            <a:off x="5576469" y="4630941"/>
            <a:ext cx="1074447" cy="274320"/>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12" name="Left-Right Arrow 211"/>
          <p:cNvSpPr/>
          <p:nvPr/>
        </p:nvSpPr>
        <p:spPr bwMode="auto">
          <a:xfrm rot="10800000">
            <a:off x="9823821" y="3785893"/>
            <a:ext cx="1041394" cy="274320"/>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38" name="Rectangle 54"/>
          <p:cNvSpPr/>
          <p:nvPr/>
        </p:nvSpPr>
        <p:spPr bwMode="auto">
          <a:xfrm>
            <a:off x="5425078" y="6621462"/>
            <a:ext cx="1751445" cy="4178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00" b="1" kern="0" dirty="0">
                <a:solidFill>
                  <a:srgbClr val="00BCF2"/>
                </a:solidFill>
                <a:ea typeface="Segoe UI" pitchFamily="34" charset="0"/>
                <a:cs typeface="Segoe UI" pitchFamily="34" charset="0"/>
              </a:rPr>
              <a:t>Contoso </a:t>
            </a:r>
            <a:r>
              <a:rPr lang="en-US" sz="1200" b="1" kern="0" dirty="0" smtClean="0">
                <a:solidFill>
                  <a:srgbClr val="00BCF2"/>
                </a:solidFill>
                <a:ea typeface="Segoe UI" pitchFamily="34" charset="0"/>
                <a:cs typeface="Segoe UI" pitchFamily="34" charset="0"/>
              </a:rPr>
              <a:t>HQ</a:t>
            </a:r>
            <a:endParaRPr lang="en-US" sz="1050" b="1" kern="0" dirty="0">
              <a:solidFill>
                <a:srgbClr val="00BCF2"/>
              </a:solidFill>
              <a:ea typeface="Segoe UI" pitchFamily="34" charset="0"/>
              <a:cs typeface="Segoe UI" pitchFamily="34" charset="0"/>
            </a:endParaRPr>
          </a:p>
        </p:txBody>
      </p:sp>
      <p:sp>
        <p:nvSpPr>
          <p:cNvPr id="241" name="Rectangle 240"/>
          <p:cNvSpPr/>
          <p:nvPr>
            <p:custDataLst>
              <p:tags r:id="rId2"/>
            </p:custDataLst>
          </p:nvPr>
        </p:nvSpPr>
        <p:spPr bwMode="auto">
          <a:xfrm>
            <a:off x="198437" y="4294208"/>
            <a:ext cx="4787290" cy="1520109"/>
          </a:xfrm>
          <a:prstGeom prst="rect">
            <a:avLst/>
          </a:prstGeom>
          <a:ln>
            <a:noFill/>
          </a:ln>
        </p:spPr>
        <p:txBody>
          <a:bodyPr vert="horz" wrap="square" lIns="0" tIns="0" rIns="0" bIns="0" rtlCol="0">
            <a:spAutoFit/>
          </a:bodyPr>
          <a:lstStyle/>
          <a:p>
            <a:pPr>
              <a:lnSpc>
                <a:spcPct val="90000"/>
              </a:lnSpc>
              <a:spcBef>
                <a:spcPct val="20000"/>
              </a:spcBef>
              <a:buClr>
                <a:srgbClr val="00BCF2"/>
              </a:buClr>
              <a:buSzPct val="100000"/>
            </a:pPr>
            <a:r>
              <a:rPr lang="en-US" sz="2400" dirty="0" smtClean="0">
                <a:gradFill>
                  <a:gsLst>
                    <a:gs pos="13869">
                      <a:srgbClr val="00BCF2"/>
                    </a:gs>
                    <a:gs pos="42000">
                      <a:srgbClr val="00BCF2"/>
                    </a:gs>
                  </a:gsLst>
                  <a:lin ang="5400000" scaled="0"/>
                </a:gradFill>
                <a:latin typeface="Segoe UI Light"/>
              </a:rPr>
              <a:t>Cross-subscription connectivity</a:t>
            </a:r>
            <a:endParaRPr lang="en-US" sz="2400" dirty="0">
              <a:gradFill>
                <a:gsLst>
                  <a:gs pos="13869">
                    <a:srgbClr val="00BCF2"/>
                  </a:gs>
                  <a:gs pos="42000">
                    <a:srgbClr val="00BCF2"/>
                  </a:gs>
                </a:gsLst>
                <a:lin ang="5400000" scaled="0"/>
              </a:gradFill>
              <a:latin typeface="Segoe UI Light"/>
            </a:endParaRPr>
          </a:p>
          <a:p>
            <a:pPr marL="231775" lvl="1" indent="-231775">
              <a:lnSpc>
                <a:spcPct val="90000"/>
              </a:lnSpc>
              <a:spcBef>
                <a:spcPct val="20000"/>
              </a:spcBef>
              <a:buClr>
                <a:srgbClr val="FFFFFF"/>
              </a:buClr>
              <a:buSzPct val="100000"/>
              <a:buFontTx/>
              <a:buBlip>
                <a:blip r:embed="rId5"/>
              </a:buBlip>
            </a:pPr>
            <a:r>
              <a:rPr lang="en-US" dirty="0" smtClean="0">
                <a:gradFill>
                  <a:gsLst>
                    <a:gs pos="1250">
                      <a:srgbClr val="FFFFFF"/>
                    </a:gs>
                    <a:gs pos="100000">
                      <a:srgbClr val="FFFFFF"/>
                    </a:gs>
                  </a:gsLst>
                  <a:lin ang="5400000" scaled="0"/>
                </a:gradFill>
              </a:rPr>
              <a:t>Virtual networks in different subscriptions can securely communicate using private IP addresses</a:t>
            </a:r>
            <a:endParaRPr lang="en-US" dirty="0">
              <a:gradFill>
                <a:gsLst>
                  <a:gs pos="1250">
                    <a:srgbClr val="FFFFFF"/>
                  </a:gs>
                  <a:gs pos="100000">
                    <a:srgbClr val="FFFFFF"/>
                  </a:gs>
                </a:gsLst>
                <a:lin ang="5400000" scaled="0"/>
              </a:gradFill>
            </a:endParaRPr>
          </a:p>
          <a:p>
            <a:endParaRPr lang="en-US" sz="1600" b="1" dirty="0">
              <a:solidFill>
                <a:srgbClr val="FFFFFF"/>
              </a:solidFill>
            </a:endParaRPr>
          </a:p>
        </p:txBody>
      </p:sp>
      <p:sp>
        <p:nvSpPr>
          <p:cNvPr id="242" name="TextBox 334"/>
          <p:cNvSpPr txBox="1"/>
          <p:nvPr/>
        </p:nvSpPr>
        <p:spPr>
          <a:xfrm>
            <a:off x="8059781" y="2240497"/>
            <a:ext cx="4102056" cy="979483"/>
          </a:xfrm>
          <a:prstGeom prst="rect">
            <a:avLst/>
          </a:prstGeom>
          <a:noFill/>
        </p:spPr>
        <p:txBody>
          <a:bodyPr wrap="square" lIns="186521" tIns="149217" rIns="186521" bIns="149217" rtlCol="0">
            <a:spAutoFit/>
          </a:bodyPr>
          <a:lstStyle/>
          <a:p>
            <a:pPr algn="ctr">
              <a:lnSpc>
                <a:spcPct val="90000"/>
              </a:lnSpc>
            </a:pPr>
            <a:r>
              <a:rPr lang="en-US" sz="2448" u="sng" dirty="0" smtClean="0">
                <a:solidFill>
                  <a:srgbClr val="FFFFFF"/>
                </a:solidFill>
                <a:latin typeface="Segoe UI Light"/>
              </a:rPr>
              <a:t>After</a:t>
            </a:r>
          </a:p>
          <a:p>
            <a:pPr algn="ctr">
              <a:lnSpc>
                <a:spcPct val="90000"/>
              </a:lnSpc>
            </a:pPr>
            <a:r>
              <a:rPr lang="en-US" sz="2448" dirty="0" smtClean="0">
                <a:solidFill>
                  <a:srgbClr val="FFFFFF"/>
                </a:solidFill>
                <a:latin typeface="Segoe UI Light"/>
              </a:rPr>
              <a:t>Direct VNet-to-VNet</a:t>
            </a:r>
            <a:endParaRPr lang="en-US" sz="2448" dirty="0">
              <a:solidFill>
                <a:srgbClr val="FFFFFF"/>
              </a:solidFill>
              <a:latin typeface="Segoe UI Light"/>
            </a:endParaRPr>
          </a:p>
        </p:txBody>
      </p:sp>
    </p:spTree>
    <p:extLst>
      <p:ext uri="{BB962C8B-B14F-4D97-AF65-F5344CB8AC3E}">
        <p14:creationId xmlns:p14="http://schemas.microsoft.com/office/powerpoint/2010/main" val="60818934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627864"/>
          </a:xfrm>
        </p:spPr>
        <p:txBody>
          <a:bodyPr/>
          <a:lstStyle/>
          <a:p>
            <a:pPr marL="0" indent="0">
              <a:buNone/>
            </a:pPr>
            <a:r>
              <a:rPr lang="en-US" sz="3200" dirty="0" smtClean="0">
                <a:gradFill>
                  <a:gsLst>
                    <a:gs pos="13869">
                      <a:schemeClr val="tx2"/>
                    </a:gs>
                    <a:gs pos="42000">
                      <a:schemeClr val="tx2"/>
                    </a:gs>
                  </a:gsLst>
                  <a:lin ang="5400000" scaled="0"/>
                </a:gradFill>
              </a:rPr>
              <a:t>SQL replica synchronized across Azure regions for geo-redundancy</a:t>
            </a:r>
            <a:endParaRPr lang="en-US" dirty="0"/>
          </a:p>
        </p:txBody>
      </p:sp>
      <p:sp>
        <p:nvSpPr>
          <p:cNvPr id="3" name="Title 2"/>
          <p:cNvSpPr>
            <a:spLocks noGrp="1"/>
          </p:cNvSpPr>
          <p:nvPr>
            <p:ph type="title"/>
          </p:nvPr>
        </p:nvSpPr>
        <p:spPr/>
        <p:txBody>
          <a:bodyPr/>
          <a:lstStyle/>
          <a:p>
            <a:r>
              <a:rPr lang="en-US"/>
              <a:t>Cross-region </a:t>
            </a:r>
            <a:r>
              <a:rPr lang="en-US" smtClean="0"/>
              <a:t>SQL </a:t>
            </a:r>
            <a:r>
              <a:rPr lang="en-US"/>
              <a:t>Always On</a:t>
            </a:r>
          </a:p>
        </p:txBody>
      </p:sp>
      <p:grpSp>
        <p:nvGrpSpPr>
          <p:cNvPr id="4" name="Group 3"/>
          <p:cNvGrpSpPr/>
          <p:nvPr/>
        </p:nvGrpSpPr>
        <p:grpSpPr>
          <a:xfrm>
            <a:off x="2316986" y="2536255"/>
            <a:ext cx="7802502" cy="3628007"/>
            <a:chOff x="1951037" y="2536255"/>
            <a:chExt cx="7802502" cy="3628007"/>
          </a:xfrm>
        </p:grpSpPr>
        <p:sp>
          <p:nvSpPr>
            <p:cNvPr id="15" name="Freeform 95"/>
            <p:cNvSpPr>
              <a:spLocks noChangeAspect="1"/>
            </p:cNvSpPr>
            <p:nvPr/>
          </p:nvSpPr>
          <p:spPr bwMode="auto">
            <a:xfrm flipH="1">
              <a:off x="1951037" y="2558759"/>
              <a:ext cx="3238455" cy="210312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kern="0" dirty="0">
                <a:solidFill>
                  <a:srgbClr val="505050"/>
                </a:solidFill>
              </a:endParaRPr>
            </a:p>
          </p:txBody>
        </p:sp>
        <p:sp>
          <p:nvSpPr>
            <p:cNvPr id="36" name="Freeform 95"/>
            <p:cNvSpPr>
              <a:spLocks noChangeAspect="1"/>
            </p:cNvSpPr>
            <p:nvPr/>
          </p:nvSpPr>
          <p:spPr bwMode="auto">
            <a:xfrm flipH="1">
              <a:off x="6515084" y="2558759"/>
              <a:ext cx="3238455" cy="2103120"/>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kern="0">
                <a:solidFill>
                  <a:srgbClr val="505050"/>
                </a:solidFill>
              </a:endParaRPr>
            </a:p>
          </p:txBody>
        </p:sp>
        <p:sp>
          <p:nvSpPr>
            <p:cNvPr id="52" name="Rounded Rectangle 7"/>
            <p:cNvSpPr/>
            <p:nvPr/>
          </p:nvSpPr>
          <p:spPr bwMode="auto">
            <a:xfrm>
              <a:off x="3335930" y="3452272"/>
              <a:ext cx="5270360" cy="836572"/>
            </a:xfrm>
            <a:prstGeom prst="roundRect">
              <a:avLst>
                <a:gd name="adj" fmla="val 12783"/>
              </a:avLst>
            </a:prstGeom>
            <a:pattFill prst="ltUpDiag">
              <a:fgClr>
                <a:schemeClr val="accent1">
                  <a:lumMod val="40000"/>
                  <a:lumOff val="60000"/>
                </a:schemeClr>
              </a:fgClr>
              <a:bgClr>
                <a:schemeClr val="bg1"/>
              </a:bgClr>
            </a:pattFill>
            <a:ln>
              <a:solidFill>
                <a:schemeClr val="accent1">
                  <a:lumMod val="20000"/>
                  <a:lumOff val="80000"/>
                  <a:alpha val="78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7" name="Freeform 92"/>
            <p:cNvSpPr>
              <a:spLocks noChangeAspect="1" noEditPoints="1"/>
            </p:cNvSpPr>
            <p:nvPr/>
          </p:nvSpPr>
          <p:spPr bwMode="black">
            <a:xfrm>
              <a:off x="3464751" y="4360751"/>
              <a:ext cx="211026" cy="274320"/>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solidFill>
                  <a:srgbClr val="FFFFFF"/>
                </a:solidFill>
              </a:endParaRPr>
            </a:p>
          </p:txBody>
        </p:sp>
        <p:grpSp>
          <p:nvGrpSpPr>
            <p:cNvPr id="22" name="Group 9"/>
            <p:cNvGrpSpPr>
              <a:grpSpLocks noChangeAspect="1"/>
            </p:cNvGrpSpPr>
            <p:nvPr/>
          </p:nvGrpSpPr>
          <p:grpSpPr>
            <a:xfrm>
              <a:off x="3501072" y="3509085"/>
              <a:ext cx="492125" cy="640080"/>
              <a:chOff x="4084637" y="3766765"/>
              <a:chExt cx="490104" cy="637451"/>
            </a:xfrm>
          </p:grpSpPr>
          <p:pic>
            <p:nvPicPr>
              <p:cNvPr id="20" name="Picture 2"/>
              <p:cNvPicPr>
                <a:picLocks noChangeAspect="1" noChangeArrowheads="1"/>
              </p:cNvPicPr>
              <p:nvPr/>
            </p:nvPicPr>
            <p:blipFill>
              <a:blip r:embed="rId2"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326078" y="4146885"/>
                <a:ext cx="248663" cy="22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4084637" y="3766765"/>
                <a:ext cx="318183" cy="637451"/>
              </a:xfrm>
              <a:prstGeom prst="rect">
                <a:avLst/>
              </a:prstGeom>
              <a:noFill/>
            </p:spPr>
          </p:pic>
        </p:grpSp>
        <p:grpSp>
          <p:nvGrpSpPr>
            <p:cNvPr id="23" name="Group 10"/>
            <p:cNvGrpSpPr>
              <a:grpSpLocks noChangeAspect="1"/>
            </p:cNvGrpSpPr>
            <p:nvPr/>
          </p:nvGrpSpPr>
          <p:grpSpPr>
            <a:xfrm>
              <a:off x="4125912" y="3506630"/>
              <a:ext cx="492125" cy="640080"/>
              <a:chOff x="4084637" y="3766765"/>
              <a:chExt cx="490104" cy="637451"/>
            </a:xfrm>
          </p:grpSpPr>
          <p:pic>
            <p:nvPicPr>
              <p:cNvPr id="24" name="Picture 2"/>
              <p:cNvPicPr>
                <a:picLocks noChangeAspect="1" noChangeArrowheads="1"/>
              </p:cNvPicPr>
              <p:nvPr/>
            </p:nvPicPr>
            <p:blipFill>
              <a:blip r:embed="rId2"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326078" y="4146885"/>
                <a:ext cx="248663" cy="22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4084637" y="3766765"/>
                <a:ext cx="318183" cy="637451"/>
              </a:xfrm>
              <a:prstGeom prst="rect">
                <a:avLst/>
              </a:prstGeom>
              <a:noFill/>
            </p:spPr>
          </p:pic>
        </p:grpSp>
        <p:grpSp>
          <p:nvGrpSpPr>
            <p:cNvPr id="27" name="Group 11"/>
            <p:cNvGrpSpPr>
              <a:grpSpLocks noChangeAspect="1"/>
            </p:cNvGrpSpPr>
            <p:nvPr/>
          </p:nvGrpSpPr>
          <p:grpSpPr>
            <a:xfrm>
              <a:off x="2636837" y="3509085"/>
              <a:ext cx="430827" cy="640080"/>
              <a:chOff x="1972774" y="3451570"/>
              <a:chExt cx="479392" cy="712232"/>
            </a:xfrm>
          </p:grpSpPr>
          <p:pic>
            <p:nvPicPr>
              <p:cNvPr id="29"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30" name="Group 29"/>
              <p:cNvGrpSpPr/>
              <p:nvPr/>
            </p:nvGrpSpPr>
            <p:grpSpPr>
              <a:xfrm>
                <a:off x="2245986" y="3924261"/>
                <a:ext cx="206180" cy="206424"/>
                <a:chOff x="2245986" y="3924261"/>
                <a:chExt cx="206180" cy="206424"/>
              </a:xfrm>
            </p:grpSpPr>
            <p:grpSp>
              <p:nvGrpSpPr>
                <p:cNvPr id="31" name="Group 30"/>
                <p:cNvGrpSpPr/>
                <p:nvPr/>
              </p:nvGrpSpPr>
              <p:grpSpPr>
                <a:xfrm>
                  <a:off x="2245986" y="3924261"/>
                  <a:ext cx="206180" cy="206424"/>
                  <a:chOff x="1779323" y="4627897"/>
                  <a:chExt cx="472764" cy="473323"/>
                </a:xfrm>
              </p:grpSpPr>
              <p:sp>
                <p:nvSpPr>
                  <p:cNvPr id="33" name="Isosceles Triangle 32"/>
                  <p:cNvSpPr/>
                  <p:nvPr/>
                </p:nvSpPr>
                <p:spPr bwMode="auto">
                  <a:xfrm>
                    <a:off x="1779323" y="4627897"/>
                    <a:ext cx="472764" cy="407555"/>
                  </a:xfrm>
                  <a:prstGeom prst="triangle">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smtClean="0">
                      <a:gradFill>
                        <a:gsLst>
                          <a:gs pos="0">
                            <a:srgbClr val="FFFFFF"/>
                          </a:gs>
                          <a:gs pos="100000">
                            <a:srgbClr val="FFFFFF"/>
                          </a:gs>
                        </a:gsLst>
                        <a:lin ang="5400000" scaled="0"/>
                      </a:gradFill>
                    </a:endParaRPr>
                  </a:p>
                </p:txBody>
              </p:sp>
              <p:sp>
                <p:nvSpPr>
                  <p:cNvPr id="34" name="Rectangle 33"/>
                  <p:cNvSpPr/>
                  <p:nvPr/>
                </p:nvSpPr>
                <p:spPr bwMode="auto">
                  <a:xfrm>
                    <a:off x="1779323" y="4824517"/>
                    <a:ext cx="472764" cy="60401"/>
                  </a:xfrm>
                  <a:prstGeom prst="rect">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smtClean="0">
                      <a:gradFill>
                        <a:gsLst>
                          <a:gs pos="0">
                            <a:srgbClr val="FFFFFF"/>
                          </a:gs>
                          <a:gs pos="100000">
                            <a:srgbClr val="FFFFFF"/>
                          </a:gs>
                        </a:gsLst>
                        <a:lin ang="5400000" scaled="0"/>
                      </a:gradFill>
                    </a:endParaRPr>
                  </a:p>
                </p:txBody>
              </p:sp>
              <p:sp>
                <p:nvSpPr>
                  <p:cNvPr id="35" name="Rectangle 34"/>
                  <p:cNvSpPr/>
                  <p:nvPr/>
                </p:nvSpPr>
                <p:spPr bwMode="auto">
                  <a:xfrm rot="16200000">
                    <a:off x="1881399" y="4936712"/>
                    <a:ext cx="268612" cy="60403"/>
                  </a:xfrm>
                  <a:prstGeom prst="rect">
                    <a:avLst/>
                  </a:prstGeom>
                  <a:solidFill>
                    <a:srgbClr val="FFFFFF"/>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smtClean="0">
                      <a:gradFill>
                        <a:gsLst>
                          <a:gs pos="0">
                            <a:srgbClr val="FFFFFF"/>
                          </a:gs>
                          <a:gs pos="100000">
                            <a:srgbClr val="FFFFFF"/>
                          </a:gs>
                        </a:gsLst>
                        <a:lin ang="5400000" scaled="0"/>
                      </a:gradFill>
                    </a:endParaRPr>
                  </a:p>
                </p:txBody>
              </p:sp>
            </p:grpSp>
            <p:sp>
              <p:nvSpPr>
                <p:cNvPr id="32" name="Isosceles Triangle 31"/>
                <p:cNvSpPr/>
                <p:nvPr/>
              </p:nvSpPr>
              <p:spPr bwMode="auto">
                <a:xfrm>
                  <a:off x="2304709" y="3989226"/>
                  <a:ext cx="88734" cy="76495"/>
                </a:xfrm>
                <a:prstGeom prst="triangle">
                  <a:avLst/>
                </a:prstGeom>
                <a:solidFill>
                  <a:srgbClr val="F15628"/>
                </a:soli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defRPr/>
                  </a:pPr>
                  <a:endParaRPr lang="en-US" sz="2244" kern="0" dirty="0" smtClean="0">
                    <a:gradFill>
                      <a:gsLst>
                        <a:gs pos="0">
                          <a:srgbClr val="FFFFFF"/>
                        </a:gs>
                        <a:gs pos="100000">
                          <a:srgbClr val="FFFFFF"/>
                        </a:gs>
                      </a:gsLst>
                      <a:lin ang="5400000" scaled="0"/>
                    </a:gradFill>
                  </a:endParaRPr>
                </a:p>
              </p:txBody>
            </p:sp>
          </p:grpSp>
        </p:grpSp>
        <p:sp>
          <p:nvSpPr>
            <p:cNvPr id="37" name="Freeform 92"/>
            <p:cNvSpPr>
              <a:spLocks noChangeAspect="1" noEditPoints="1"/>
            </p:cNvSpPr>
            <p:nvPr/>
          </p:nvSpPr>
          <p:spPr bwMode="black">
            <a:xfrm>
              <a:off x="8028798" y="4360751"/>
              <a:ext cx="211026" cy="274320"/>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solidFill>
                  <a:srgbClr val="FFFFFF"/>
                </a:solidFill>
              </a:endParaRPr>
            </a:p>
          </p:txBody>
        </p:sp>
        <p:grpSp>
          <p:nvGrpSpPr>
            <p:cNvPr id="38" name="Group 13"/>
            <p:cNvGrpSpPr>
              <a:grpSpLocks noChangeAspect="1"/>
            </p:cNvGrpSpPr>
            <p:nvPr/>
          </p:nvGrpSpPr>
          <p:grpSpPr>
            <a:xfrm>
              <a:off x="7463472" y="3509085"/>
              <a:ext cx="492125" cy="640080"/>
              <a:chOff x="4084637" y="3766765"/>
              <a:chExt cx="490104" cy="637451"/>
            </a:xfrm>
          </p:grpSpPr>
          <p:pic>
            <p:nvPicPr>
              <p:cNvPr id="39" name="Picture 2"/>
              <p:cNvPicPr>
                <a:picLocks noChangeAspect="1" noChangeArrowheads="1"/>
              </p:cNvPicPr>
              <p:nvPr/>
            </p:nvPicPr>
            <p:blipFill>
              <a:blip r:embed="rId2"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326078" y="4146885"/>
                <a:ext cx="248663" cy="22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4084637" y="3766765"/>
                <a:ext cx="318183" cy="637451"/>
              </a:xfrm>
              <a:prstGeom prst="rect">
                <a:avLst/>
              </a:prstGeom>
              <a:noFill/>
            </p:spPr>
          </p:pic>
        </p:grpSp>
        <p:grpSp>
          <p:nvGrpSpPr>
            <p:cNvPr id="41" name="Group 15"/>
            <p:cNvGrpSpPr>
              <a:grpSpLocks noChangeAspect="1"/>
            </p:cNvGrpSpPr>
            <p:nvPr/>
          </p:nvGrpSpPr>
          <p:grpSpPr>
            <a:xfrm>
              <a:off x="8088312" y="3506630"/>
              <a:ext cx="492125" cy="640080"/>
              <a:chOff x="4084637" y="3766765"/>
              <a:chExt cx="490104" cy="637451"/>
            </a:xfrm>
          </p:grpSpPr>
          <p:pic>
            <p:nvPicPr>
              <p:cNvPr id="42" name="Picture 2"/>
              <p:cNvPicPr>
                <a:picLocks noChangeAspect="1" noChangeArrowheads="1"/>
              </p:cNvPicPr>
              <p:nvPr/>
            </p:nvPicPr>
            <p:blipFill>
              <a:blip r:embed="rId2" cstate="print">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4326078" y="4146885"/>
                <a:ext cx="248663" cy="225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4084637" y="3766765"/>
                <a:ext cx="318183" cy="637451"/>
              </a:xfrm>
              <a:prstGeom prst="rect">
                <a:avLst/>
              </a:prstGeom>
              <a:noFill/>
            </p:spPr>
          </p:pic>
        </p:grpSp>
        <p:sp>
          <p:nvSpPr>
            <p:cNvPr id="53" name="TextBox 17"/>
            <p:cNvSpPr txBox="1"/>
            <p:nvPr/>
          </p:nvSpPr>
          <p:spPr>
            <a:xfrm>
              <a:off x="4749285" y="3427569"/>
              <a:ext cx="2175917" cy="926407"/>
            </a:xfrm>
            <a:prstGeom prst="rect">
              <a:avLst/>
            </a:prstGeom>
            <a:noFill/>
          </p:spPr>
          <p:txBody>
            <a:bodyPr wrap="none" lIns="182880" tIns="146304" rIns="182880" bIns="146304" rtlCol="0">
              <a:spAutoFit/>
            </a:bodyPr>
            <a:lstStyle/>
            <a:p>
              <a:pPr algn="ctr">
                <a:lnSpc>
                  <a:spcPct val="90000"/>
                </a:lnSpc>
                <a:spcAft>
                  <a:spcPts val="600"/>
                </a:spcAft>
              </a:pPr>
              <a:r>
                <a:rPr lang="en-US" sz="2000" b="1"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t>SQL Always On</a:t>
              </a:r>
            </a:p>
            <a:p>
              <a:pPr algn="ctr">
                <a:lnSpc>
                  <a:spcPct val="90000"/>
                </a:lnSpc>
                <a:spcAft>
                  <a:spcPts val="600"/>
                </a:spcAft>
              </a:pPr>
              <a:r>
                <a:rPr lang="en-US" sz="2000" b="1"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t>Cluster</a:t>
              </a:r>
            </a:p>
          </p:txBody>
        </p:sp>
        <p:sp>
          <p:nvSpPr>
            <p:cNvPr id="54" name="TextBox 18"/>
            <p:cNvSpPr txBox="1"/>
            <p:nvPr/>
          </p:nvSpPr>
          <p:spPr>
            <a:xfrm>
              <a:off x="2366979" y="4162363"/>
              <a:ext cx="859210" cy="249299"/>
            </a:xfrm>
            <a:prstGeom prst="rect">
              <a:avLst/>
            </a:prstGeom>
            <a:noFill/>
          </p:spPr>
          <p:txBody>
            <a:bodyPr wrap="none" lIns="0" tIns="0" rIns="0" bIns="0" rtlCol="0">
              <a:spAutoFit/>
            </a:bodyPr>
            <a:lstStyle/>
            <a:p>
              <a:pPr>
                <a:lnSpc>
                  <a:spcPct val="90000"/>
                </a:lnSpc>
                <a:spcAft>
                  <a:spcPts val="600"/>
                </a:spcAft>
              </a:pPr>
              <a:r>
                <a:rPr lang="en-US"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t>AD/DNS</a:t>
              </a:r>
            </a:p>
          </p:txBody>
        </p:sp>
        <p:sp>
          <p:nvSpPr>
            <p:cNvPr id="55" name="TextBox 25"/>
            <p:cNvSpPr txBox="1"/>
            <p:nvPr/>
          </p:nvSpPr>
          <p:spPr>
            <a:xfrm>
              <a:off x="2518634" y="2536255"/>
              <a:ext cx="1799210" cy="1037207"/>
            </a:xfrm>
            <a:prstGeom prst="rect">
              <a:avLst/>
            </a:prstGeom>
            <a:noFill/>
          </p:spPr>
          <p:txBody>
            <a:bodyPr wrap="none" lIns="182880" tIns="146304" rIns="182880" bIns="146304" rtlCol="0">
              <a:spAutoFit/>
            </a:bodyPr>
            <a:lstStyle/>
            <a:p>
              <a:pPr algn="ctr">
                <a:lnSpc>
                  <a:spcPct val="90000"/>
                </a:lnSpc>
                <a:spcAft>
                  <a:spcPts val="600"/>
                </a:spcAft>
              </a:pPr>
              <a:r>
                <a:rPr lang="en-US" sz="2400" dirty="0" err="1" smtClean="0">
                  <a:gradFill>
                    <a:gsLst>
                      <a:gs pos="2917">
                        <a:srgbClr val="FFFFFF"/>
                      </a:gs>
                      <a:gs pos="30000">
                        <a:srgbClr val="FFFFFF"/>
                      </a:gs>
                    </a:gsLst>
                    <a:lin ang="5400000" scaled="0"/>
                  </a:gradFill>
                  <a:effectLst>
                    <a:outerShdw blurRad="38100" dist="38100" dir="2700000" algn="tl">
                      <a:srgbClr val="000000">
                        <a:alpha val="43137"/>
                      </a:srgbClr>
                    </a:outerShdw>
                  </a:effectLst>
                </a:rPr>
                <a:t>VNet</a:t>
              </a:r>
              <a:endParaRPr lang="en-US" sz="2400" dirty="0" smtClean="0">
                <a:gradFill>
                  <a:gsLst>
                    <a:gs pos="2917">
                      <a:srgbClr val="FFFFFF"/>
                    </a:gs>
                    <a:gs pos="30000">
                      <a:srgbClr val="FFFFFF"/>
                    </a:gs>
                  </a:gsLst>
                  <a:lin ang="5400000" scaled="0"/>
                </a:gradFill>
                <a:effectLst>
                  <a:outerShdw blurRad="38100" dist="38100" dir="2700000" algn="tl">
                    <a:srgbClr val="000000">
                      <a:alpha val="43137"/>
                    </a:srgbClr>
                  </a:outerShdw>
                </a:effectLst>
              </a:endParaRPr>
            </a:p>
            <a:p>
              <a:pPr algn="ctr">
                <a:lnSpc>
                  <a:spcPct val="90000"/>
                </a:lnSpc>
                <a:spcAft>
                  <a:spcPts val="600"/>
                </a:spcAft>
              </a:pPr>
              <a:r>
                <a:rPr lang="en-US" sz="2400"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t>Central US</a:t>
              </a:r>
            </a:p>
          </p:txBody>
        </p:sp>
        <p:sp>
          <p:nvSpPr>
            <p:cNvPr id="56" name="TextBox 27"/>
            <p:cNvSpPr txBox="1"/>
            <p:nvPr/>
          </p:nvSpPr>
          <p:spPr>
            <a:xfrm>
              <a:off x="7221398" y="2536255"/>
              <a:ext cx="1503297" cy="960263"/>
            </a:xfrm>
            <a:prstGeom prst="rect">
              <a:avLst/>
            </a:prstGeom>
            <a:noFill/>
          </p:spPr>
          <p:txBody>
            <a:bodyPr wrap="none" lIns="182880" tIns="146304" rIns="182880" bIns="146304" rtlCol="0">
              <a:spAutoFit/>
            </a:bodyPr>
            <a:lstStyle/>
            <a:p>
              <a:pPr algn="ctr">
                <a:lnSpc>
                  <a:spcPct val="90000"/>
                </a:lnSpc>
                <a:spcAft>
                  <a:spcPts val="600"/>
                </a:spcAft>
              </a:pPr>
              <a:r>
                <a:rPr lang="en-US" sz="2400" dirty="0" err="1" smtClean="0">
                  <a:gradFill>
                    <a:gsLst>
                      <a:gs pos="2917">
                        <a:srgbClr val="FFFFFF"/>
                      </a:gs>
                      <a:gs pos="30000">
                        <a:srgbClr val="FFFFFF"/>
                      </a:gs>
                    </a:gsLst>
                    <a:lin ang="5400000" scaled="0"/>
                  </a:gradFill>
                  <a:effectLst>
                    <a:outerShdw blurRad="38100" dist="38100" dir="2700000" algn="tl">
                      <a:srgbClr val="000000">
                        <a:alpha val="43137"/>
                      </a:srgbClr>
                    </a:outerShdw>
                  </a:effectLst>
                </a:rPr>
                <a:t>VNet</a:t>
              </a:r>
              <a:r>
                <a:rPr lang="en-US" sz="2400"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t/>
              </a:r>
              <a:br>
                <a:rPr lang="en-US" sz="2400"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br>
              <a:r>
                <a:rPr lang="en-US" sz="2400"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t>West US</a:t>
              </a:r>
            </a:p>
          </p:txBody>
        </p:sp>
        <p:sp>
          <p:nvSpPr>
            <p:cNvPr id="57" name="Bent-Up Arrow 43"/>
            <p:cNvSpPr/>
            <p:nvPr/>
          </p:nvSpPr>
          <p:spPr bwMode="auto">
            <a:xfrm>
              <a:off x="5913437" y="4719785"/>
              <a:ext cx="2431921" cy="838200"/>
            </a:xfrm>
            <a:prstGeom prst="ben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8" name="Bent-Up Arrow 44"/>
            <p:cNvSpPr/>
            <p:nvPr/>
          </p:nvSpPr>
          <p:spPr bwMode="auto">
            <a:xfrm flipH="1">
              <a:off x="3335928" y="4719785"/>
              <a:ext cx="2729908" cy="838200"/>
            </a:xfrm>
            <a:prstGeom prst="ben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5"/>
            <p:cNvSpPr txBox="1"/>
            <p:nvPr/>
          </p:nvSpPr>
          <p:spPr>
            <a:xfrm>
              <a:off x="2103437" y="5536398"/>
              <a:ext cx="7543800" cy="627864"/>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effectLst>
                    <a:outerShdw blurRad="38100" dist="38100" dir="2700000" algn="tl">
                      <a:srgbClr val="000000">
                        <a:alpha val="43137"/>
                      </a:srgbClr>
                    </a:outerShdw>
                  </a:effectLst>
                </a:rPr>
                <a:t>SQL Replica Sync Traffic &amp; AD/DNS Traffic</a:t>
              </a:r>
            </a:p>
          </p:txBody>
        </p:sp>
        <p:sp>
          <p:nvSpPr>
            <p:cNvPr id="6" name="TextBox 46"/>
            <p:cNvSpPr txBox="1"/>
            <p:nvPr/>
          </p:nvSpPr>
          <p:spPr>
            <a:xfrm>
              <a:off x="3780553" y="4795985"/>
              <a:ext cx="42044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Cross-region secure channel</a:t>
              </a:r>
            </a:p>
          </p:txBody>
        </p:sp>
      </p:grpSp>
      <p:sp>
        <p:nvSpPr>
          <p:cNvPr id="44" name="Rectangle 43"/>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smtClean="0">
                <a:solidFill>
                  <a:srgbClr val="FFFFFF"/>
                </a:solidFill>
              </a:rPr>
              <a:t>DBI-B314</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597850483"/>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Oval 91"/>
          <p:cNvSpPr/>
          <p:nvPr/>
        </p:nvSpPr>
        <p:spPr bwMode="auto">
          <a:xfrm>
            <a:off x="5560340" y="3926853"/>
            <a:ext cx="4042107" cy="3924562"/>
          </a:xfrm>
          <a:prstGeom prst="ellipse">
            <a:avLst/>
          </a:prstGeom>
          <a:noFill/>
          <a:ln w="28575">
            <a:solidFill>
              <a:srgbClr val="00B0F0"/>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5423644" y="5877920"/>
            <a:ext cx="4267200" cy="1124542"/>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p:txBody>
          <a:bodyPr/>
          <a:lstStyle/>
          <a:p>
            <a:r>
              <a:rPr lang="en-US" dirty="0" smtClean="0"/>
              <a:t>Enterprise Grade: Networking</a:t>
            </a:r>
            <a:endParaRPr lang="en-US" dirty="0"/>
          </a:p>
        </p:txBody>
      </p:sp>
      <p:sp>
        <p:nvSpPr>
          <p:cNvPr id="2" name="Text Placeholder 1"/>
          <p:cNvSpPr>
            <a:spLocks noGrp="1"/>
          </p:cNvSpPr>
          <p:nvPr>
            <p:ph type="body" sz="quarter" idx="11"/>
          </p:nvPr>
        </p:nvSpPr>
        <p:spPr>
          <a:xfrm>
            <a:off x="274639" y="1212849"/>
            <a:ext cx="11889564" cy="1415772"/>
          </a:xfrm>
        </p:spPr>
        <p:txBody>
          <a:bodyPr/>
          <a:lstStyle/>
          <a:p>
            <a:r>
              <a:rPr lang="en-US" dirty="0">
                <a:solidFill>
                  <a:schemeClr val="tx2"/>
                </a:solidFill>
              </a:rPr>
              <a:t>IP Reservation for </a:t>
            </a:r>
            <a:r>
              <a:rPr lang="en-US" dirty="0" smtClean="0">
                <a:solidFill>
                  <a:schemeClr val="tx2"/>
                </a:solidFill>
              </a:rPr>
              <a:t>VIPs &amp;</a:t>
            </a:r>
          </a:p>
          <a:p>
            <a:r>
              <a:rPr lang="en-US" dirty="0">
                <a:solidFill>
                  <a:schemeClr val="tx2"/>
                </a:solidFill>
              </a:rPr>
              <a:t>Instance Level Public </a:t>
            </a:r>
            <a:r>
              <a:rPr lang="en-US" dirty="0" smtClean="0">
                <a:solidFill>
                  <a:schemeClr val="tx2"/>
                </a:solidFill>
              </a:rPr>
              <a:t>IP </a:t>
            </a:r>
            <a:endParaRPr lang="en-US" dirty="0">
              <a:solidFill>
                <a:schemeClr val="tx2"/>
              </a:solidFill>
            </a:endParaRPr>
          </a:p>
        </p:txBody>
      </p:sp>
      <p:cxnSp>
        <p:nvCxnSpPr>
          <p:cNvPr id="94" name="Straight Connector 93"/>
          <p:cNvCxnSpPr>
            <a:stCxn id="149" idx="0"/>
            <a:endCxn id="113" idx="2"/>
          </p:cNvCxnSpPr>
          <p:nvPr/>
        </p:nvCxnSpPr>
        <p:spPr>
          <a:xfrm flipH="1" flipV="1">
            <a:off x="7579624" y="1744662"/>
            <a:ext cx="55933" cy="1969764"/>
          </a:xfrm>
          <a:prstGeom prst="line">
            <a:avLst/>
          </a:prstGeom>
          <a:ln w="28575" cap="rnd">
            <a:solidFill>
              <a:schemeClr val="tx1"/>
            </a:solidFill>
            <a:prstDash val="sysDot"/>
            <a:headEnd type="none"/>
            <a:tailEnd type="none"/>
          </a:ln>
        </p:spPr>
        <p:style>
          <a:lnRef idx="1">
            <a:schemeClr val="accent6"/>
          </a:lnRef>
          <a:fillRef idx="0">
            <a:schemeClr val="accent6"/>
          </a:fillRef>
          <a:effectRef idx="0">
            <a:schemeClr val="accent6"/>
          </a:effectRef>
          <a:fontRef idx="minor">
            <a:schemeClr val="tx1"/>
          </a:fontRef>
        </p:style>
      </p:cxnSp>
      <p:sp>
        <p:nvSpPr>
          <p:cNvPr id="113" name="Freeform 95"/>
          <p:cNvSpPr>
            <a:spLocks/>
          </p:cNvSpPr>
          <p:nvPr/>
        </p:nvSpPr>
        <p:spPr bwMode="auto">
          <a:xfrm flipH="1">
            <a:off x="6912078" y="1744662"/>
            <a:ext cx="1530572" cy="993984"/>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tx1">
              <a:lumMod val="85000"/>
            </a:schemeClr>
          </a:solidFill>
          <a:ln w="28575">
            <a:noFill/>
            <a:round/>
            <a:headEnd/>
            <a:tailEnd/>
          </a:ln>
          <a:extLst/>
        </p:spPr>
        <p:txBody>
          <a:bodyPr vert="horz" wrap="square" lIns="93260" tIns="46630" rIns="93260" bIns="46630" numCol="1" anchor="t" anchorCtr="0" compatLnSpc="1">
            <a:prstTxWarp prst="textNoShape">
              <a:avLst/>
            </a:prstTxWarp>
          </a:bodyPr>
          <a:lstStyle/>
          <a:p>
            <a:endParaRPr lang="en-US" sz="1836" b="1" kern="0">
              <a:gradFill>
                <a:gsLst>
                  <a:gs pos="0">
                    <a:srgbClr val="000000"/>
                  </a:gs>
                  <a:gs pos="100000">
                    <a:srgbClr val="000000"/>
                  </a:gs>
                </a:gsLst>
                <a:lin ang="5400000" scaled="0"/>
              </a:gradFill>
            </a:endParaRPr>
          </a:p>
        </p:txBody>
      </p:sp>
      <p:sp>
        <p:nvSpPr>
          <p:cNvPr id="139" name="TextBox 138"/>
          <p:cNvSpPr txBox="1"/>
          <p:nvPr/>
        </p:nvSpPr>
        <p:spPr>
          <a:xfrm>
            <a:off x="6868424" y="2059614"/>
            <a:ext cx="1631571" cy="495248"/>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400" dirty="0">
                <a:gradFill>
                  <a:gsLst>
                    <a:gs pos="0">
                      <a:srgbClr val="000000"/>
                    </a:gs>
                    <a:gs pos="100000">
                      <a:srgbClr val="000000"/>
                    </a:gs>
                  </a:gsLst>
                  <a:lin ang="5400000" scaled="0"/>
                </a:gradFill>
              </a:rPr>
              <a:t>Internet</a:t>
            </a:r>
            <a:endParaRPr lang="en-US" sz="1800" dirty="0">
              <a:gradFill>
                <a:gsLst>
                  <a:gs pos="0">
                    <a:srgbClr val="000000"/>
                  </a:gs>
                  <a:gs pos="100000">
                    <a:srgbClr val="000000"/>
                  </a:gs>
                </a:gsLst>
                <a:lin ang="5400000" scaled="0"/>
              </a:gradFill>
            </a:endParaRPr>
          </a:p>
        </p:txBody>
      </p:sp>
      <p:sp>
        <p:nvSpPr>
          <p:cNvPr id="144" name="TextBox 143"/>
          <p:cNvSpPr txBox="1"/>
          <p:nvPr/>
        </p:nvSpPr>
        <p:spPr>
          <a:xfrm>
            <a:off x="6114207" y="3328413"/>
            <a:ext cx="1439810" cy="495248"/>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400" dirty="0" smtClean="0">
                <a:gradFill>
                  <a:gsLst>
                    <a:gs pos="0">
                      <a:srgbClr val="FFFFFF"/>
                    </a:gs>
                    <a:gs pos="100000">
                      <a:srgbClr val="FFFFFF"/>
                    </a:gs>
                  </a:gsLst>
                  <a:lin ang="5400000" scaled="0"/>
                </a:gradFill>
              </a:rPr>
              <a:t>Reserved VIP</a:t>
            </a:r>
            <a:endParaRPr lang="en-US" sz="1400" dirty="0">
              <a:gradFill>
                <a:gsLst>
                  <a:gs pos="0">
                    <a:srgbClr val="FFFFFF"/>
                  </a:gs>
                  <a:gs pos="100000">
                    <a:srgbClr val="FFFFFF"/>
                  </a:gs>
                </a:gsLst>
                <a:lin ang="5400000" scaled="0"/>
              </a:gradFill>
            </a:endParaRPr>
          </a:p>
        </p:txBody>
      </p:sp>
      <p:grpSp>
        <p:nvGrpSpPr>
          <p:cNvPr id="14" name="First CS"/>
          <p:cNvGrpSpPr/>
          <p:nvPr/>
        </p:nvGrpSpPr>
        <p:grpSpPr>
          <a:xfrm>
            <a:off x="5876889" y="4179473"/>
            <a:ext cx="3480557" cy="2670588"/>
            <a:chOff x="4685519" y="4179473"/>
            <a:chExt cx="3480557" cy="2670588"/>
          </a:xfrm>
        </p:grpSpPr>
        <p:sp>
          <p:nvSpPr>
            <p:cNvPr id="93" name="Oval 92"/>
            <p:cNvSpPr/>
            <p:nvPr/>
          </p:nvSpPr>
          <p:spPr bwMode="auto">
            <a:xfrm>
              <a:off x="4685519" y="5028824"/>
              <a:ext cx="3480557" cy="1821237"/>
            </a:xfrm>
            <a:prstGeom prst="ellipse">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08" name="Straight Connector 107"/>
            <p:cNvCxnSpPr>
              <a:endCxn id="119" idx="0"/>
            </p:cNvCxnSpPr>
            <p:nvPr/>
          </p:nvCxnSpPr>
          <p:spPr>
            <a:xfrm flipH="1">
              <a:off x="5571765" y="4179473"/>
              <a:ext cx="635210" cy="1220576"/>
            </a:xfrm>
            <a:prstGeom prst="line">
              <a:avLst/>
            </a:prstGeom>
            <a:ln w="28575" cap="rnd">
              <a:solidFill>
                <a:schemeClr val="tx1"/>
              </a:solidFill>
              <a:prstDash val="sysDot"/>
              <a:headEnd type="none"/>
              <a:tailEnd type="none"/>
            </a:ln>
          </p:spPr>
          <p:style>
            <a:lnRef idx="1">
              <a:schemeClr val="accent6"/>
            </a:lnRef>
            <a:fillRef idx="0">
              <a:schemeClr val="accent6"/>
            </a:fillRef>
            <a:effectRef idx="0">
              <a:schemeClr val="accent6"/>
            </a:effectRef>
            <a:fontRef idx="minor">
              <a:schemeClr val="tx1"/>
            </a:fontRef>
          </p:style>
        </p:cxnSp>
        <p:cxnSp>
          <p:nvCxnSpPr>
            <p:cNvPr id="114" name="Straight Connector 113"/>
            <p:cNvCxnSpPr>
              <a:stCxn id="149" idx="5"/>
              <a:endCxn id="130" idx="0"/>
            </p:cNvCxnSpPr>
            <p:nvPr/>
          </p:nvCxnSpPr>
          <p:spPr>
            <a:xfrm>
              <a:off x="6799805" y="4260768"/>
              <a:ext cx="608799" cy="1153276"/>
            </a:xfrm>
            <a:prstGeom prst="line">
              <a:avLst/>
            </a:prstGeom>
            <a:ln w="28575" cap="rnd">
              <a:solidFill>
                <a:schemeClr val="tx1"/>
              </a:solidFill>
              <a:prstDash val="sysDot"/>
              <a:headEnd type="none"/>
              <a:tailEnd type="none"/>
            </a:ln>
          </p:spPr>
          <p:style>
            <a:lnRef idx="1">
              <a:schemeClr val="accent6"/>
            </a:lnRef>
            <a:fillRef idx="0">
              <a:schemeClr val="accent6"/>
            </a:fillRef>
            <a:effectRef idx="0">
              <a:schemeClr val="accent6"/>
            </a:effectRef>
            <a:fontRef idx="minor">
              <a:schemeClr val="tx1"/>
            </a:fontRef>
          </p:style>
        </p:cxnSp>
        <p:grpSp>
          <p:nvGrpSpPr>
            <p:cNvPr id="13" name="Group 12"/>
            <p:cNvGrpSpPr/>
            <p:nvPr/>
          </p:nvGrpSpPr>
          <p:grpSpPr>
            <a:xfrm>
              <a:off x="5241367" y="5400049"/>
              <a:ext cx="2500870" cy="917038"/>
              <a:chOff x="5241367" y="5400049"/>
              <a:chExt cx="2500870" cy="917038"/>
            </a:xfrm>
          </p:grpSpPr>
          <p:sp>
            <p:nvSpPr>
              <p:cNvPr id="119" name="Rectangle 5"/>
              <p:cNvSpPr>
                <a:spLocks noChangeArrowheads="1"/>
              </p:cNvSpPr>
              <p:nvPr/>
            </p:nvSpPr>
            <p:spPr bwMode="auto">
              <a:xfrm>
                <a:off x="5241367" y="5400049"/>
                <a:ext cx="660795" cy="914758"/>
              </a:xfrm>
              <a:prstGeom prst="rect">
                <a:avLst/>
              </a:prstGeom>
              <a:solidFill>
                <a:srgbClr val="0072C6"/>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0" name="Freeform 6"/>
              <p:cNvSpPr>
                <a:spLocks/>
              </p:cNvSpPr>
              <p:nvPr/>
            </p:nvSpPr>
            <p:spPr bwMode="auto">
              <a:xfrm>
                <a:off x="5312143" y="5506951"/>
                <a:ext cx="519244" cy="93371"/>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1" name="Freeform 7"/>
              <p:cNvSpPr>
                <a:spLocks/>
              </p:cNvSpPr>
              <p:nvPr/>
            </p:nvSpPr>
            <p:spPr bwMode="auto">
              <a:xfrm>
                <a:off x="5312143" y="5672041"/>
                <a:ext cx="519244" cy="93371"/>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2" name="Freeform 8"/>
              <p:cNvSpPr>
                <a:spLocks/>
              </p:cNvSpPr>
              <p:nvPr/>
            </p:nvSpPr>
            <p:spPr bwMode="auto">
              <a:xfrm>
                <a:off x="5312143" y="5835777"/>
                <a:ext cx="519244" cy="93371"/>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3" name="Freeform 9"/>
              <p:cNvSpPr>
                <a:spLocks/>
              </p:cNvSpPr>
              <p:nvPr/>
            </p:nvSpPr>
            <p:spPr bwMode="auto">
              <a:xfrm>
                <a:off x="5312143" y="6000867"/>
                <a:ext cx="519244" cy="93371"/>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4" name="Oval 14"/>
              <p:cNvSpPr>
                <a:spLocks noChangeArrowheads="1"/>
              </p:cNvSpPr>
              <p:nvPr/>
            </p:nvSpPr>
            <p:spPr bwMode="auto">
              <a:xfrm>
                <a:off x="5732168" y="5526573"/>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5" name="Oval 15"/>
              <p:cNvSpPr>
                <a:spLocks noChangeArrowheads="1"/>
              </p:cNvSpPr>
              <p:nvPr/>
            </p:nvSpPr>
            <p:spPr bwMode="auto">
              <a:xfrm>
                <a:off x="5732168" y="5691662"/>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6" name="Oval 16"/>
              <p:cNvSpPr>
                <a:spLocks noChangeArrowheads="1"/>
              </p:cNvSpPr>
              <p:nvPr/>
            </p:nvSpPr>
            <p:spPr bwMode="auto">
              <a:xfrm>
                <a:off x="5732168" y="5856752"/>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7" name="Oval 17"/>
              <p:cNvSpPr>
                <a:spLocks noChangeArrowheads="1"/>
              </p:cNvSpPr>
              <p:nvPr/>
            </p:nvSpPr>
            <p:spPr bwMode="auto">
              <a:xfrm>
                <a:off x="5732168" y="6021841"/>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30" name="Rectangle 5"/>
              <p:cNvSpPr>
                <a:spLocks noChangeArrowheads="1"/>
              </p:cNvSpPr>
              <p:nvPr/>
            </p:nvSpPr>
            <p:spPr bwMode="auto">
              <a:xfrm>
                <a:off x="7074971" y="5414044"/>
                <a:ext cx="667266" cy="903043"/>
              </a:xfrm>
              <a:prstGeom prst="rect">
                <a:avLst/>
              </a:prstGeom>
              <a:solidFill>
                <a:srgbClr val="0072C6"/>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1" name="Freeform 6"/>
              <p:cNvSpPr>
                <a:spLocks/>
              </p:cNvSpPr>
              <p:nvPr/>
            </p:nvSpPr>
            <p:spPr bwMode="auto">
              <a:xfrm>
                <a:off x="7146441" y="5519577"/>
                <a:ext cx="524328" cy="92175"/>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2" name="Freeform 7"/>
              <p:cNvSpPr>
                <a:spLocks/>
              </p:cNvSpPr>
              <p:nvPr/>
            </p:nvSpPr>
            <p:spPr bwMode="auto">
              <a:xfrm>
                <a:off x="7146441" y="5682553"/>
                <a:ext cx="524328" cy="92175"/>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3" name="Freeform 8"/>
              <p:cNvSpPr>
                <a:spLocks/>
              </p:cNvSpPr>
              <p:nvPr/>
            </p:nvSpPr>
            <p:spPr bwMode="auto">
              <a:xfrm>
                <a:off x="7146441" y="5844192"/>
                <a:ext cx="524328" cy="9217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4" name="Freeform 9"/>
              <p:cNvSpPr>
                <a:spLocks/>
              </p:cNvSpPr>
              <p:nvPr/>
            </p:nvSpPr>
            <p:spPr bwMode="auto">
              <a:xfrm>
                <a:off x="7146441" y="6007167"/>
                <a:ext cx="524328" cy="92175"/>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5" name="Oval 14"/>
              <p:cNvSpPr>
                <a:spLocks noChangeArrowheads="1"/>
              </p:cNvSpPr>
              <p:nvPr/>
            </p:nvSpPr>
            <p:spPr bwMode="auto">
              <a:xfrm>
                <a:off x="7570578" y="5538947"/>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6" name="Oval 15"/>
              <p:cNvSpPr>
                <a:spLocks noChangeArrowheads="1"/>
              </p:cNvSpPr>
              <p:nvPr/>
            </p:nvSpPr>
            <p:spPr bwMode="auto">
              <a:xfrm>
                <a:off x="7570578" y="5701923"/>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7" name="Oval 16"/>
              <p:cNvSpPr>
                <a:spLocks noChangeArrowheads="1"/>
              </p:cNvSpPr>
              <p:nvPr/>
            </p:nvSpPr>
            <p:spPr bwMode="auto">
              <a:xfrm>
                <a:off x="7570578" y="5864898"/>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38" name="Oval 17"/>
              <p:cNvSpPr>
                <a:spLocks noChangeArrowheads="1"/>
              </p:cNvSpPr>
              <p:nvPr/>
            </p:nvSpPr>
            <p:spPr bwMode="auto">
              <a:xfrm>
                <a:off x="7570578" y="6027873"/>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grpSp>
        <p:sp>
          <p:nvSpPr>
            <p:cNvPr id="140" name="Oval 139"/>
            <p:cNvSpPr/>
            <p:nvPr/>
          </p:nvSpPr>
          <p:spPr bwMode="auto">
            <a:xfrm>
              <a:off x="7305992" y="5292038"/>
              <a:ext cx="160404" cy="16040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1" name="Oval 140"/>
            <p:cNvSpPr/>
            <p:nvPr/>
          </p:nvSpPr>
          <p:spPr bwMode="auto">
            <a:xfrm>
              <a:off x="5494834" y="5302631"/>
              <a:ext cx="160404" cy="16040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45" name="TextBox 144"/>
            <p:cNvSpPr txBox="1"/>
            <p:nvPr/>
          </p:nvSpPr>
          <p:spPr>
            <a:xfrm>
              <a:off x="5248004" y="6082168"/>
              <a:ext cx="660852" cy="266818"/>
            </a:xfrm>
            <a:prstGeom prst="rect">
              <a:avLst/>
            </a:prstGeom>
            <a:noFill/>
          </p:spPr>
          <p:txBody>
            <a:bodyPr wrap="square" rtlCol="0">
              <a:spAutoFit/>
            </a:bodyPr>
            <a:lstStyle/>
            <a:p>
              <a:pPr algn="ctr"/>
              <a:r>
                <a:rPr lang="en-US" sz="1071" b="1" dirty="0">
                  <a:solidFill>
                    <a:srgbClr val="000000"/>
                  </a:solidFill>
                </a:rPr>
                <a:t>VM1</a:t>
              </a:r>
            </a:p>
          </p:txBody>
        </p:sp>
        <p:sp>
          <p:nvSpPr>
            <p:cNvPr id="146" name="TextBox 145"/>
            <p:cNvSpPr txBox="1"/>
            <p:nvPr/>
          </p:nvSpPr>
          <p:spPr>
            <a:xfrm>
              <a:off x="7064098" y="6077637"/>
              <a:ext cx="660852" cy="266818"/>
            </a:xfrm>
            <a:prstGeom prst="rect">
              <a:avLst/>
            </a:prstGeom>
            <a:noFill/>
          </p:spPr>
          <p:txBody>
            <a:bodyPr wrap="square" rtlCol="0">
              <a:spAutoFit/>
            </a:bodyPr>
            <a:lstStyle/>
            <a:p>
              <a:pPr algn="ctr"/>
              <a:r>
                <a:rPr lang="en-US" sz="1071" b="1" dirty="0">
                  <a:solidFill>
                    <a:srgbClr val="000000"/>
                  </a:solidFill>
                </a:rPr>
                <a:t>VM2</a:t>
              </a:r>
            </a:p>
          </p:txBody>
        </p:sp>
        <p:sp>
          <p:nvSpPr>
            <p:cNvPr id="147" name="TextBox 146"/>
            <p:cNvSpPr txBox="1"/>
            <p:nvPr/>
          </p:nvSpPr>
          <p:spPr>
            <a:xfrm>
              <a:off x="5696844" y="5173662"/>
              <a:ext cx="1617221" cy="799946"/>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800" dirty="0">
                  <a:solidFill>
                    <a:srgbClr val="FFFFFF"/>
                  </a:solidFill>
                </a:rPr>
                <a:t>Cloud </a:t>
              </a:r>
              <a:r>
                <a:rPr lang="en-US" sz="1800" dirty="0" smtClean="0">
                  <a:solidFill>
                    <a:srgbClr val="FFFFFF"/>
                  </a:solidFill>
                </a:rPr>
                <a:t>Service - 1</a:t>
              </a:r>
              <a:endParaRPr lang="en-US" sz="1800" dirty="0">
                <a:solidFill>
                  <a:srgbClr val="00B294"/>
                </a:solidFill>
              </a:endParaRPr>
            </a:p>
          </p:txBody>
        </p:sp>
      </p:grpSp>
      <p:grpSp>
        <p:nvGrpSpPr>
          <p:cNvPr id="151" name="Group 150"/>
          <p:cNvGrpSpPr/>
          <p:nvPr/>
        </p:nvGrpSpPr>
        <p:grpSpPr>
          <a:xfrm>
            <a:off x="8857407" y="4293273"/>
            <a:ext cx="1475630" cy="727989"/>
            <a:chOff x="7250723" y="2477395"/>
            <a:chExt cx="1475630" cy="727989"/>
          </a:xfrm>
        </p:grpSpPr>
        <p:sp>
          <p:nvSpPr>
            <p:cNvPr id="152" name="Freeform 95"/>
            <p:cNvSpPr>
              <a:spLocks/>
            </p:cNvSpPr>
            <p:nvPr/>
          </p:nvSpPr>
          <p:spPr bwMode="auto">
            <a:xfrm flipH="1">
              <a:off x="7250723" y="2477395"/>
              <a:ext cx="1475630" cy="727989"/>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w="28575">
              <a:noFill/>
              <a:round/>
              <a:headEnd/>
              <a:tailEnd/>
            </a:ln>
            <a:extLst/>
          </p:spPr>
          <p:txBody>
            <a:bodyPr vert="horz" wrap="square" lIns="93260" tIns="46630" rIns="93260" bIns="46630" numCol="1" anchor="t" anchorCtr="0" compatLnSpc="1">
              <a:prstTxWarp prst="textNoShape">
                <a:avLst/>
              </a:prstTxWarp>
            </a:bodyPr>
            <a:lstStyle/>
            <a:p>
              <a:endParaRPr lang="en-US" sz="1836" kern="0" dirty="0">
                <a:solidFill>
                  <a:srgbClr val="505050"/>
                </a:solidFill>
              </a:endParaRPr>
            </a:p>
          </p:txBody>
        </p:sp>
        <p:sp>
          <p:nvSpPr>
            <p:cNvPr id="153" name="Rectangle 152"/>
            <p:cNvSpPr/>
            <p:nvPr/>
          </p:nvSpPr>
          <p:spPr>
            <a:xfrm>
              <a:off x="7396894" y="2788360"/>
              <a:ext cx="1236300" cy="307777"/>
            </a:xfrm>
            <a:prstGeom prst="rect">
              <a:avLst/>
            </a:prstGeom>
          </p:spPr>
          <p:txBody>
            <a:bodyPr wrap="none">
              <a:spAutoFit/>
            </a:bodyPr>
            <a:lstStyle/>
            <a:p>
              <a:r>
                <a:rPr lang="en-US" sz="1400" spc="-100" dirty="0" smtClean="0">
                  <a:gradFill>
                    <a:gsLst>
                      <a:gs pos="0">
                        <a:srgbClr val="FFFFFF"/>
                      </a:gs>
                      <a:gs pos="100000">
                        <a:srgbClr val="FFFFFF"/>
                      </a:gs>
                    </a:gsLst>
                    <a:lin ang="5400000" scaled="0"/>
                  </a:gradFill>
                  <a:latin typeface="Segoe" panose="020B0502040504020203" pitchFamily="34" charset="0"/>
                  <a:cs typeface="Segoe UI" panose="020B0502040204020203" pitchFamily="34" charset="0"/>
                </a:rPr>
                <a:t>Microsoft Azure</a:t>
              </a:r>
              <a:endParaRPr lang="en-US" sz="1400" spc="-100" dirty="0">
                <a:gradFill>
                  <a:gsLst>
                    <a:gs pos="0">
                      <a:srgbClr val="FFFFFF"/>
                    </a:gs>
                    <a:gs pos="100000">
                      <a:srgbClr val="FFFFFF"/>
                    </a:gs>
                  </a:gsLst>
                  <a:lin ang="5400000" scaled="0"/>
                </a:gradFill>
                <a:latin typeface="Segoe" panose="020B0502040504020203" pitchFamily="34" charset="0"/>
                <a:cs typeface="Segoe UI" panose="020B0502040204020203" pitchFamily="34" charset="0"/>
              </a:endParaRPr>
            </a:p>
          </p:txBody>
        </p:sp>
      </p:grpSp>
      <p:grpSp>
        <p:nvGrpSpPr>
          <p:cNvPr id="154" name="Second CS"/>
          <p:cNvGrpSpPr/>
          <p:nvPr/>
        </p:nvGrpSpPr>
        <p:grpSpPr>
          <a:xfrm>
            <a:off x="5885607" y="4183062"/>
            <a:ext cx="3480557" cy="2670588"/>
            <a:chOff x="4685519" y="4179473"/>
            <a:chExt cx="3480557" cy="2670588"/>
          </a:xfrm>
        </p:grpSpPr>
        <p:sp>
          <p:nvSpPr>
            <p:cNvPr id="155" name="Oval 154"/>
            <p:cNvSpPr/>
            <p:nvPr/>
          </p:nvSpPr>
          <p:spPr bwMode="auto">
            <a:xfrm>
              <a:off x="4685519" y="5028824"/>
              <a:ext cx="3480557" cy="1821237"/>
            </a:xfrm>
            <a:prstGeom prst="ellipse">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cxnSp>
          <p:nvCxnSpPr>
            <p:cNvPr id="156" name="Straight Connector 155"/>
            <p:cNvCxnSpPr>
              <a:endCxn id="164" idx="0"/>
            </p:cNvCxnSpPr>
            <p:nvPr/>
          </p:nvCxnSpPr>
          <p:spPr>
            <a:xfrm flipH="1">
              <a:off x="5571765" y="4179473"/>
              <a:ext cx="635210" cy="1220576"/>
            </a:xfrm>
            <a:prstGeom prst="line">
              <a:avLst/>
            </a:prstGeom>
            <a:ln w="28575" cap="rnd">
              <a:solidFill>
                <a:schemeClr val="tx1"/>
              </a:solidFill>
              <a:prstDash val="sysDot"/>
              <a:headEnd type="none"/>
              <a:tailEnd type="none"/>
            </a:ln>
          </p:spPr>
          <p:style>
            <a:lnRef idx="1">
              <a:schemeClr val="accent6"/>
            </a:lnRef>
            <a:fillRef idx="0">
              <a:schemeClr val="accent6"/>
            </a:fillRef>
            <a:effectRef idx="0">
              <a:schemeClr val="accent6"/>
            </a:effectRef>
            <a:fontRef idx="minor">
              <a:schemeClr val="tx1"/>
            </a:fontRef>
          </p:style>
        </p:cxnSp>
        <p:cxnSp>
          <p:nvCxnSpPr>
            <p:cNvPr id="157" name="Straight Connector 156"/>
            <p:cNvCxnSpPr>
              <a:endCxn id="173" idx="0"/>
            </p:cNvCxnSpPr>
            <p:nvPr/>
          </p:nvCxnSpPr>
          <p:spPr>
            <a:xfrm>
              <a:off x="6672158" y="4179473"/>
              <a:ext cx="736446" cy="1234571"/>
            </a:xfrm>
            <a:prstGeom prst="line">
              <a:avLst/>
            </a:prstGeom>
            <a:ln w="28575" cap="rnd">
              <a:solidFill>
                <a:schemeClr val="tx1"/>
              </a:solidFill>
              <a:prstDash val="sysDot"/>
              <a:headEnd type="none"/>
              <a:tailEnd type="none"/>
            </a:ln>
          </p:spPr>
          <p:style>
            <a:lnRef idx="1">
              <a:schemeClr val="accent6"/>
            </a:lnRef>
            <a:fillRef idx="0">
              <a:schemeClr val="accent6"/>
            </a:fillRef>
            <a:effectRef idx="0">
              <a:schemeClr val="accent6"/>
            </a:effectRef>
            <a:fontRef idx="minor">
              <a:schemeClr val="tx1"/>
            </a:fontRef>
          </p:style>
        </p:cxnSp>
        <p:grpSp>
          <p:nvGrpSpPr>
            <p:cNvPr id="158" name="Group 157"/>
            <p:cNvGrpSpPr/>
            <p:nvPr/>
          </p:nvGrpSpPr>
          <p:grpSpPr>
            <a:xfrm>
              <a:off x="5241367" y="5400049"/>
              <a:ext cx="2500870" cy="917038"/>
              <a:chOff x="5241367" y="5400049"/>
              <a:chExt cx="2500870" cy="917038"/>
            </a:xfrm>
          </p:grpSpPr>
          <p:sp>
            <p:nvSpPr>
              <p:cNvPr id="164" name="Rectangle 5"/>
              <p:cNvSpPr>
                <a:spLocks noChangeArrowheads="1"/>
              </p:cNvSpPr>
              <p:nvPr/>
            </p:nvSpPr>
            <p:spPr bwMode="auto">
              <a:xfrm>
                <a:off x="5241367" y="5400049"/>
                <a:ext cx="660795" cy="914758"/>
              </a:xfrm>
              <a:prstGeom prst="rect">
                <a:avLst/>
              </a:prstGeom>
              <a:solidFill>
                <a:srgbClr val="0072C6"/>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65" name="Freeform 6"/>
              <p:cNvSpPr>
                <a:spLocks/>
              </p:cNvSpPr>
              <p:nvPr/>
            </p:nvSpPr>
            <p:spPr bwMode="auto">
              <a:xfrm>
                <a:off x="5312143" y="5506951"/>
                <a:ext cx="519244" cy="93371"/>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66" name="Freeform 7"/>
              <p:cNvSpPr>
                <a:spLocks/>
              </p:cNvSpPr>
              <p:nvPr/>
            </p:nvSpPr>
            <p:spPr bwMode="auto">
              <a:xfrm>
                <a:off x="5312143" y="5672041"/>
                <a:ext cx="519244" cy="93371"/>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67" name="Freeform 8"/>
              <p:cNvSpPr>
                <a:spLocks/>
              </p:cNvSpPr>
              <p:nvPr/>
            </p:nvSpPr>
            <p:spPr bwMode="auto">
              <a:xfrm>
                <a:off x="5312143" y="5835777"/>
                <a:ext cx="519244" cy="93371"/>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68" name="Freeform 9"/>
              <p:cNvSpPr>
                <a:spLocks/>
              </p:cNvSpPr>
              <p:nvPr/>
            </p:nvSpPr>
            <p:spPr bwMode="auto">
              <a:xfrm>
                <a:off x="5312143" y="6000867"/>
                <a:ext cx="519244" cy="93371"/>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69" name="Oval 14"/>
              <p:cNvSpPr>
                <a:spLocks noChangeArrowheads="1"/>
              </p:cNvSpPr>
              <p:nvPr/>
            </p:nvSpPr>
            <p:spPr bwMode="auto">
              <a:xfrm>
                <a:off x="5732168" y="5526573"/>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70" name="Oval 15"/>
              <p:cNvSpPr>
                <a:spLocks noChangeArrowheads="1"/>
              </p:cNvSpPr>
              <p:nvPr/>
            </p:nvSpPr>
            <p:spPr bwMode="auto">
              <a:xfrm>
                <a:off x="5732168" y="5691662"/>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71" name="Oval 16"/>
              <p:cNvSpPr>
                <a:spLocks noChangeArrowheads="1"/>
              </p:cNvSpPr>
              <p:nvPr/>
            </p:nvSpPr>
            <p:spPr bwMode="auto">
              <a:xfrm>
                <a:off x="5732168" y="5856752"/>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72" name="Oval 17"/>
              <p:cNvSpPr>
                <a:spLocks noChangeArrowheads="1"/>
              </p:cNvSpPr>
              <p:nvPr/>
            </p:nvSpPr>
            <p:spPr bwMode="auto">
              <a:xfrm>
                <a:off x="5732168" y="6021841"/>
                <a:ext cx="50271" cy="51421"/>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73" name="Rectangle 5"/>
              <p:cNvSpPr>
                <a:spLocks noChangeArrowheads="1"/>
              </p:cNvSpPr>
              <p:nvPr/>
            </p:nvSpPr>
            <p:spPr bwMode="auto">
              <a:xfrm>
                <a:off x="7074971" y="5414044"/>
                <a:ext cx="667266" cy="903043"/>
              </a:xfrm>
              <a:prstGeom prst="rect">
                <a:avLst/>
              </a:prstGeom>
              <a:solidFill>
                <a:srgbClr val="0072C6"/>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74" name="Freeform 6"/>
              <p:cNvSpPr>
                <a:spLocks/>
              </p:cNvSpPr>
              <p:nvPr/>
            </p:nvSpPr>
            <p:spPr bwMode="auto">
              <a:xfrm>
                <a:off x="7146441" y="5519577"/>
                <a:ext cx="524328" cy="92175"/>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75" name="Freeform 7"/>
              <p:cNvSpPr>
                <a:spLocks/>
              </p:cNvSpPr>
              <p:nvPr/>
            </p:nvSpPr>
            <p:spPr bwMode="auto">
              <a:xfrm>
                <a:off x="7146441" y="5682553"/>
                <a:ext cx="524328" cy="92175"/>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76" name="Freeform 8"/>
              <p:cNvSpPr>
                <a:spLocks/>
              </p:cNvSpPr>
              <p:nvPr/>
            </p:nvSpPr>
            <p:spPr bwMode="auto">
              <a:xfrm>
                <a:off x="7146441" y="5844192"/>
                <a:ext cx="524328" cy="92175"/>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77" name="Freeform 9"/>
              <p:cNvSpPr>
                <a:spLocks/>
              </p:cNvSpPr>
              <p:nvPr/>
            </p:nvSpPr>
            <p:spPr bwMode="auto">
              <a:xfrm>
                <a:off x="7146441" y="6007167"/>
                <a:ext cx="524328" cy="92175"/>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78" name="Oval 14"/>
              <p:cNvSpPr>
                <a:spLocks noChangeArrowheads="1"/>
              </p:cNvSpPr>
              <p:nvPr/>
            </p:nvSpPr>
            <p:spPr bwMode="auto">
              <a:xfrm>
                <a:off x="7570578" y="5538947"/>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79" name="Oval 15"/>
              <p:cNvSpPr>
                <a:spLocks noChangeArrowheads="1"/>
              </p:cNvSpPr>
              <p:nvPr/>
            </p:nvSpPr>
            <p:spPr bwMode="auto">
              <a:xfrm>
                <a:off x="7570578" y="5701923"/>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80" name="Oval 16"/>
              <p:cNvSpPr>
                <a:spLocks noChangeArrowheads="1"/>
              </p:cNvSpPr>
              <p:nvPr/>
            </p:nvSpPr>
            <p:spPr bwMode="auto">
              <a:xfrm>
                <a:off x="7570578" y="5864898"/>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sp>
            <p:nvSpPr>
              <p:cNvPr id="181" name="Oval 17"/>
              <p:cNvSpPr>
                <a:spLocks noChangeArrowheads="1"/>
              </p:cNvSpPr>
              <p:nvPr/>
            </p:nvSpPr>
            <p:spPr bwMode="auto">
              <a:xfrm>
                <a:off x="7570578" y="6027873"/>
                <a:ext cx="50763" cy="50763"/>
              </a:xfrm>
              <a:prstGeom prst="ellipse">
                <a:avLst/>
              </a:prstGeom>
              <a:solidFill>
                <a:schemeClr val="accent1"/>
              </a:solidFill>
              <a:ln>
                <a:noFill/>
              </a:ln>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endParaRPr>
              </a:p>
            </p:txBody>
          </p:sp>
        </p:grpSp>
        <p:sp>
          <p:nvSpPr>
            <p:cNvPr id="159" name="Oval 158"/>
            <p:cNvSpPr/>
            <p:nvPr/>
          </p:nvSpPr>
          <p:spPr bwMode="auto">
            <a:xfrm>
              <a:off x="7305992" y="5292038"/>
              <a:ext cx="160404" cy="16040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60" name="Oval 159"/>
            <p:cNvSpPr/>
            <p:nvPr/>
          </p:nvSpPr>
          <p:spPr bwMode="auto">
            <a:xfrm>
              <a:off x="5494834" y="5302631"/>
              <a:ext cx="160404" cy="16040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61" name="TextBox 160"/>
            <p:cNvSpPr txBox="1"/>
            <p:nvPr/>
          </p:nvSpPr>
          <p:spPr>
            <a:xfrm>
              <a:off x="5248004" y="6082168"/>
              <a:ext cx="660852" cy="266818"/>
            </a:xfrm>
            <a:prstGeom prst="rect">
              <a:avLst/>
            </a:prstGeom>
            <a:noFill/>
          </p:spPr>
          <p:txBody>
            <a:bodyPr wrap="square" rtlCol="0">
              <a:spAutoFit/>
            </a:bodyPr>
            <a:lstStyle/>
            <a:p>
              <a:pPr algn="ctr"/>
              <a:r>
                <a:rPr lang="en-US" sz="1071" b="1" dirty="0" smtClean="0">
                  <a:solidFill>
                    <a:srgbClr val="000000"/>
                  </a:solidFill>
                </a:rPr>
                <a:t>VM3</a:t>
              </a:r>
              <a:endParaRPr lang="en-US" sz="1071" b="1" dirty="0">
                <a:solidFill>
                  <a:srgbClr val="000000"/>
                </a:solidFill>
              </a:endParaRPr>
            </a:p>
          </p:txBody>
        </p:sp>
        <p:sp>
          <p:nvSpPr>
            <p:cNvPr id="162" name="TextBox 161"/>
            <p:cNvSpPr txBox="1"/>
            <p:nvPr/>
          </p:nvSpPr>
          <p:spPr>
            <a:xfrm>
              <a:off x="7064098" y="6077637"/>
              <a:ext cx="660852" cy="266818"/>
            </a:xfrm>
            <a:prstGeom prst="rect">
              <a:avLst/>
            </a:prstGeom>
            <a:noFill/>
          </p:spPr>
          <p:txBody>
            <a:bodyPr wrap="square" rtlCol="0">
              <a:spAutoFit/>
            </a:bodyPr>
            <a:lstStyle/>
            <a:p>
              <a:pPr algn="ctr"/>
              <a:r>
                <a:rPr lang="en-US" sz="1071" b="1" dirty="0" smtClean="0">
                  <a:solidFill>
                    <a:srgbClr val="000000"/>
                  </a:solidFill>
                </a:rPr>
                <a:t>VM4</a:t>
              </a:r>
              <a:endParaRPr lang="en-US" sz="1071" b="1" dirty="0">
                <a:solidFill>
                  <a:srgbClr val="000000"/>
                </a:solidFill>
              </a:endParaRPr>
            </a:p>
          </p:txBody>
        </p:sp>
        <p:sp>
          <p:nvSpPr>
            <p:cNvPr id="163" name="TextBox 162"/>
            <p:cNvSpPr txBox="1"/>
            <p:nvPr/>
          </p:nvSpPr>
          <p:spPr>
            <a:xfrm>
              <a:off x="5696844" y="5173662"/>
              <a:ext cx="1617221" cy="799946"/>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800" dirty="0">
                  <a:solidFill>
                    <a:srgbClr val="FFFFFF"/>
                  </a:solidFill>
                </a:rPr>
                <a:t>Cloud </a:t>
              </a:r>
              <a:r>
                <a:rPr lang="en-US" sz="1800" dirty="0" smtClean="0">
                  <a:solidFill>
                    <a:srgbClr val="FFFFFF"/>
                  </a:solidFill>
                </a:rPr>
                <a:t>Service - 2</a:t>
              </a:r>
              <a:endParaRPr lang="en-US" sz="1800" dirty="0">
                <a:solidFill>
                  <a:srgbClr val="00B294"/>
                </a:solidFill>
              </a:endParaRPr>
            </a:p>
          </p:txBody>
        </p:sp>
      </p:grpSp>
      <p:grpSp>
        <p:nvGrpSpPr>
          <p:cNvPr id="148" name="Group 147"/>
          <p:cNvGrpSpPr/>
          <p:nvPr/>
        </p:nvGrpSpPr>
        <p:grpSpPr>
          <a:xfrm>
            <a:off x="7132637" y="3714426"/>
            <a:ext cx="1005840" cy="640080"/>
            <a:chOff x="6127347" y="4283535"/>
            <a:chExt cx="1005840" cy="640080"/>
          </a:xfrm>
        </p:grpSpPr>
        <p:sp>
          <p:nvSpPr>
            <p:cNvPr id="149" name="Oval 148"/>
            <p:cNvSpPr/>
            <p:nvPr/>
          </p:nvSpPr>
          <p:spPr bwMode="auto">
            <a:xfrm>
              <a:off x="6127347" y="4283535"/>
              <a:ext cx="1005840" cy="640080"/>
            </a:xfrm>
            <a:prstGeom prst="ellipse">
              <a:avLst/>
            </a:prstGeom>
            <a:solidFill>
              <a:schemeClr val="accent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solidFill>
                  <a:srgbClr val="002050"/>
                </a:solidFill>
                <a:ea typeface="Segoe UI" pitchFamily="34" charset="0"/>
                <a:cs typeface="Segoe UI" pitchFamily="34" charset="0"/>
              </a:endParaRPr>
            </a:p>
          </p:txBody>
        </p:sp>
        <p:sp>
          <p:nvSpPr>
            <p:cNvPr id="150" name="TextBox 149"/>
            <p:cNvSpPr txBox="1"/>
            <p:nvPr/>
          </p:nvSpPr>
          <p:spPr>
            <a:xfrm>
              <a:off x="6136366" y="4327565"/>
              <a:ext cx="992321" cy="522948"/>
            </a:xfrm>
            <a:prstGeom prst="rect">
              <a:avLst/>
            </a:prstGeom>
            <a:noFill/>
          </p:spPr>
          <p:txBody>
            <a:bodyPr wrap="square" lIns="186521" tIns="149217" rIns="186521" bIns="149217" rtlCol="0">
              <a:spAutoFit/>
            </a:bodyPr>
            <a:lstStyle/>
            <a:p>
              <a:pPr algn="ctr">
                <a:lnSpc>
                  <a:spcPct val="90000"/>
                </a:lnSpc>
              </a:pPr>
              <a:r>
                <a:rPr lang="en-US" sz="800" b="1" dirty="0" smtClean="0">
                  <a:solidFill>
                    <a:srgbClr val="002050"/>
                  </a:solidFill>
                </a:rPr>
                <a:t>LB </a:t>
              </a:r>
            </a:p>
            <a:p>
              <a:pPr algn="ctr">
                <a:lnSpc>
                  <a:spcPct val="90000"/>
                </a:lnSpc>
              </a:pPr>
              <a:r>
                <a:rPr lang="en-US" sz="800" b="1" dirty="0" smtClean="0">
                  <a:solidFill>
                    <a:srgbClr val="002050"/>
                  </a:solidFill>
                </a:rPr>
                <a:t>IP: A.B.C.D</a:t>
              </a:r>
              <a:endParaRPr lang="en-US" sz="800" b="1" dirty="0">
                <a:solidFill>
                  <a:srgbClr val="002050"/>
                </a:solidFill>
              </a:endParaRPr>
            </a:p>
          </p:txBody>
        </p:sp>
      </p:grpSp>
      <p:sp>
        <p:nvSpPr>
          <p:cNvPr id="182" name="IP Reservation Text"/>
          <p:cNvSpPr/>
          <p:nvPr>
            <p:custDataLst>
              <p:tags r:id="rId1"/>
            </p:custDataLst>
          </p:nvPr>
        </p:nvSpPr>
        <p:spPr bwMode="auto">
          <a:xfrm>
            <a:off x="407095" y="2582862"/>
            <a:ext cx="4958203" cy="1935915"/>
          </a:xfrm>
          <a:prstGeom prst="rect">
            <a:avLst/>
          </a:prstGeom>
          <a:ln>
            <a:noFill/>
          </a:ln>
        </p:spPr>
        <p:txBody>
          <a:bodyPr vert="horz" wrap="square" lIns="0" tIns="0" rIns="0" bIns="0" rtlCol="0">
            <a:spAutoFit/>
          </a:bodyPr>
          <a:lstStyle/>
          <a:p>
            <a:endParaRPr lang="en-US" sz="1600" dirty="0">
              <a:solidFill>
                <a:srgbClr val="FFFFFF"/>
              </a:solidFill>
            </a:endParaRPr>
          </a:p>
          <a:p>
            <a:pPr>
              <a:lnSpc>
                <a:spcPct val="90000"/>
              </a:lnSpc>
              <a:spcBef>
                <a:spcPct val="20000"/>
              </a:spcBef>
              <a:buClr>
                <a:srgbClr val="00BCF2"/>
              </a:buClr>
              <a:buSzPct val="100000"/>
            </a:pPr>
            <a:r>
              <a:rPr lang="en-US" sz="2000" b="1" dirty="0" smtClean="0">
                <a:gradFill>
                  <a:gsLst>
                    <a:gs pos="13869">
                      <a:srgbClr val="00BCF2"/>
                    </a:gs>
                    <a:gs pos="42000">
                      <a:srgbClr val="00BCF2"/>
                    </a:gs>
                  </a:gsLst>
                  <a:lin ang="5400000" scaled="0"/>
                </a:gradFill>
                <a:cs typeface="Segoe UI" panose="020B0502040204020203" pitchFamily="34" charset="0"/>
              </a:rPr>
              <a:t>IP reservation for VIPs:</a:t>
            </a:r>
            <a:endParaRPr lang="en-US" sz="2000" b="1" dirty="0">
              <a:gradFill>
                <a:gsLst>
                  <a:gs pos="13869">
                    <a:srgbClr val="00BCF2"/>
                  </a:gs>
                  <a:gs pos="42000">
                    <a:srgbClr val="00BCF2"/>
                  </a:gs>
                </a:gsLst>
                <a:lin ang="5400000" scaled="0"/>
              </a:gradFill>
              <a:cs typeface="Segoe UI" panose="020B0502040204020203" pitchFamily="34" charset="0"/>
            </a:endParaRPr>
          </a:p>
          <a:p>
            <a:pPr marL="231775" lvl="1" indent="-231775">
              <a:lnSpc>
                <a:spcPct val="90000"/>
              </a:lnSpc>
              <a:spcBef>
                <a:spcPct val="20000"/>
              </a:spcBef>
              <a:buClr>
                <a:srgbClr val="FFFFFF"/>
              </a:buClr>
              <a:buSzPct val="100000"/>
              <a:buFontTx/>
              <a:buBlip>
                <a:blip r:embed="rId4"/>
              </a:buBlip>
            </a:pPr>
            <a:r>
              <a:rPr lang="en-US" dirty="0" smtClean="0">
                <a:gradFill>
                  <a:gsLst>
                    <a:gs pos="1250">
                      <a:srgbClr val="FFFFFF"/>
                    </a:gs>
                    <a:gs pos="100000">
                      <a:srgbClr val="FFFFFF"/>
                    </a:gs>
                  </a:gsLst>
                  <a:lin ang="5400000" scaled="0"/>
                </a:gradFill>
              </a:rPr>
              <a:t>Reserve public </a:t>
            </a:r>
            <a:r>
              <a:rPr lang="en-US" dirty="0">
                <a:gradFill>
                  <a:gsLst>
                    <a:gs pos="1250">
                      <a:srgbClr val="FFFFFF"/>
                    </a:gs>
                    <a:gs pos="100000">
                      <a:srgbClr val="FFFFFF"/>
                    </a:gs>
                  </a:gsLst>
                  <a:lin ang="5400000" scaled="0"/>
                </a:gradFill>
              </a:rPr>
              <a:t>IP addresses</a:t>
            </a:r>
          </a:p>
          <a:p>
            <a:pPr marL="231775" lvl="1" indent="-231775">
              <a:lnSpc>
                <a:spcPct val="90000"/>
              </a:lnSpc>
              <a:spcBef>
                <a:spcPct val="20000"/>
              </a:spcBef>
              <a:buClr>
                <a:srgbClr val="FFFFFF"/>
              </a:buClr>
              <a:buSzPct val="100000"/>
              <a:buFontTx/>
              <a:buBlip>
                <a:blip r:embed="rId4"/>
              </a:buBlip>
            </a:pPr>
            <a:r>
              <a:rPr lang="en-US" dirty="0" smtClean="0">
                <a:gradFill>
                  <a:gsLst>
                    <a:gs pos="1250">
                      <a:srgbClr val="FFFFFF"/>
                    </a:gs>
                    <a:gs pos="100000">
                      <a:srgbClr val="FFFFFF"/>
                    </a:gs>
                  </a:gsLst>
                  <a:lin ang="5400000" scaled="0"/>
                </a:gradFill>
              </a:rPr>
              <a:t>Customers can </a:t>
            </a:r>
            <a:r>
              <a:rPr lang="en-US" dirty="0">
                <a:gradFill>
                  <a:gsLst>
                    <a:gs pos="1250">
                      <a:srgbClr val="FFFFFF"/>
                    </a:gs>
                    <a:gs pos="100000">
                      <a:srgbClr val="FFFFFF"/>
                    </a:gs>
                  </a:gsLst>
                  <a:lin ang="5400000" scaled="0"/>
                </a:gradFill>
              </a:rPr>
              <a:t>own IP addresses </a:t>
            </a:r>
            <a:r>
              <a:rPr lang="en-US" dirty="0" smtClean="0">
                <a:gradFill>
                  <a:gsLst>
                    <a:gs pos="1250">
                      <a:srgbClr val="FFFFFF"/>
                    </a:gs>
                    <a:gs pos="100000">
                      <a:srgbClr val="FFFFFF"/>
                    </a:gs>
                  </a:gsLst>
                  <a:lin ang="5400000" scaled="0"/>
                </a:gradFill>
              </a:rPr>
              <a:t>and</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assign </a:t>
            </a:r>
            <a:r>
              <a:rPr lang="en-US" dirty="0">
                <a:gradFill>
                  <a:gsLst>
                    <a:gs pos="1250">
                      <a:srgbClr val="FFFFFF"/>
                    </a:gs>
                    <a:gs pos="100000">
                      <a:srgbClr val="FFFFFF"/>
                    </a:gs>
                  </a:gsLst>
                  <a:lin ang="5400000" scaled="0"/>
                </a:gradFill>
              </a:rPr>
              <a:t>them to cloud </a:t>
            </a:r>
            <a:r>
              <a:rPr lang="en-US" dirty="0" smtClean="0">
                <a:gradFill>
                  <a:gsLst>
                    <a:gs pos="1250">
                      <a:srgbClr val="FFFFFF"/>
                    </a:gs>
                    <a:gs pos="100000">
                      <a:srgbClr val="FFFFFF"/>
                    </a:gs>
                  </a:gsLst>
                  <a:lin ang="5400000" scaled="0"/>
                </a:gradFill>
              </a:rPr>
              <a:t>services</a:t>
            </a:r>
            <a:endParaRPr lang="en-US" dirty="0">
              <a:gradFill>
                <a:gsLst>
                  <a:gs pos="1250">
                    <a:srgbClr val="FFFFFF"/>
                  </a:gs>
                  <a:gs pos="100000">
                    <a:srgbClr val="FFFFFF"/>
                  </a:gs>
                </a:gsLst>
                <a:lin ang="5400000" scaled="0"/>
              </a:gradFill>
            </a:endParaRPr>
          </a:p>
          <a:p>
            <a:endParaRPr lang="en-US" sz="1600" dirty="0">
              <a:solidFill>
                <a:srgbClr val="FFFFFF"/>
              </a:solidFill>
            </a:endParaRPr>
          </a:p>
          <a:p>
            <a:endParaRPr lang="en-US" sz="1600" dirty="0">
              <a:solidFill>
                <a:srgbClr val="FFFFFF"/>
              </a:solidFill>
            </a:endParaRPr>
          </a:p>
        </p:txBody>
      </p:sp>
      <p:cxnSp>
        <p:nvCxnSpPr>
          <p:cNvPr id="183" name="Instance IP Network"/>
          <p:cNvCxnSpPr>
            <a:endCxn id="159" idx="0"/>
          </p:cNvCxnSpPr>
          <p:nvPr/>
        </p:nvCxnSpPr>
        <p:spPr>
          <a:xfrm>
            <a:off x="7868269" y="2754579"/>
            <a:ext cx="718013" cy="2541048"/>
          </a:xfrm>
          <a:prstGeom prst="line">
            <a:avLst/>
          </a:prstGeom>
          <a:ln w="28575" cap="rnd">
            <a:solidFill>
              <a:schemeClr val="tx1"/>
            </a:solidFill>
            <a:prstDash val="sysDot"/>
            <a:headEnd type="none"/>
            <a:tailEnd type="none"/>
          </a:ln>
        </p:spPr>
        <p:style>
          <a:lnRef idx="1">
            <a:schemeClr val="accent6"/>
          </a:lnRef>
          <a:fillRef idx="0">
            <a:schemeClr val="accent6"/>
          </a:fillRef>
          <a:effectRef idx="0">
            <a:schemeClr val="accent6"/>
          </a:effectRef>
          <a:fontRef idx="minor">
            <a:schemeClr val="tx1"/>
          </a:fontRef>
        </p:style>
      </p:cxnSp>
      <p:grpSp>
        <p:nvGrpSpPr>
          <p:cNvPr id="190" name="Group 189"/>
          <p:cNvGrpSpPr/>
          <p:nvPr/>
        </p:nvGrpSpPr>
        <p:grpSpPr>
          <a:xfrm>
            <a:off x="3321355" y="2619534"/>
            <a:ext cx="599488" cy="499107"/>
            <a:chOff x="8637704" y="3339905"/>
            <a:chExt cx="599488" cy="499107"/>
          </a:xfrm>
        </p:grpSpPr>
        <p:sp>
          <p:nvSpPr>
            <p:cNvPr id="191" name="Oval 190"/>
            <p:cNvSpPr/>
            <p:nvPr/>
          </p:nvSpPr>
          <p:spPr bwMode="auto">
            <a:xfrm>
              <a:off x="8760489" y="3412499"/>
              <a:ext cx="353918" cy="353918"/>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2" name="TextBox 191"/>
            <p:cNvSpPr txBox="1"/>
            <p:nvPr/>
          </p:nvSpPr>
          <p:spPr>
            <a:xfrm>
              <a:off x="8637704" y="3339905"/>
              <a:ext cx="599488" cy="499107"/>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428" b="1" dirty="0">
                  <a:solidFill>
                    <a:srgbClr val="FFFFFF"/>
                  </a:solidFill>
                </a:rPr>
                <a:t>1</a:t>
              </a:r>
              <a:endParaRPr lang="en-US" sz="1836" b="1" dirty="0">
                <a:solidFill>
                  <a:srgbClr val="FFFFFF"/>
                </a:solidFill>
              </a:endParaRPr>
            </a:p>
          </p:txBody>
        </p:sp>
      </p:grpSp>
      <p:grpSp>
        <p:nvGrpSpPr>
          <p:cNvPr id="193" name="Group 192"/>
          <p:cNvGrpSpPr/>
          <p:nvPr/>
        </p:nvGrpSpPr>
        <p:grpSpPr>
          <a:xfrm>
            <a:off x="6612334" y="2999417"/>
            <a:ext cx="599488" cy="499107"/>
            <a:chOff x="8637704" y="3339905"/>
            <a:chExt cx="599488" cy="499107"/>
          </a:xfrm>
        </p:grpSpPr>
        <p:sp>
          <p:nvSpPr>
            <p:cNvPr id="194" name="Oval 193"/>
            <p:cNvSpPr/>
            <p:nvPr/>
          </p:nvSpPr>
          <p:spPr bwMode="auto">
            <a:xfrm>
              <a:off x="8760489" y="3412499"/>
              <a:ext cx="353918" cy="353918"/>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5" name="TextBox 194"/>
            <p:cNvSpPr txBox="1"/>
            <p:nvPr/>
          </p:nvSpPr>
          <p:spPr>
            <a:xfrm>
              <a:off x="8637704" y="3339905"/>
              <a:ext cx="599488" cy="499107"/>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428" b="1" dirty="0">
                  <a:solidFill>
                    <a:srgbClr val="FFFFFF"/>
                  </a:solidFill>
                </a:rPr>
                <a:t>1</a:t>
              </a:r>
              <a:endParaRPr lang="en-US" sz="1836" b="1" dirty="0">
                <a:solidFill>
                  <a:srgbClr val="FFFFFF"/>
                </a:solidFill>
              </a:endParaRPr>
            </a:p>
          </p:txBody>
        </p:sp>
      </p:grpSp>
      <p:grpSp>
        <p:nvGrpSpPr>
          <p:cNvPr id="199" name="2-2"/>
          <p:cNvGrpSpPr/>
          <p:nvPr/>
        </p:nvGrpSpPr>
        <p:grpSpPr>
          <a:xfrm>
            <a:off x="8288248" y="3487756"/>
            <a:ext cx="353918" cy="499107"/>
            <a:chOff x="8559980" y="5000932"/>
            <a:chExt cx="353918" cy="499107"/>
          </a:xfrm>
        </p:grpSpPr>
        <p:sp>
          <p:nvSpPr>
            <p:cNvPr id="200" name="Oval 199"/>
            <p:cNvSpPr/>
            <p:nvPr/>
          </p:nvSpPr>
          <p:spPr bwMode="auto">
            <a:xfrm>
              <a:off x="8559980" y="5057136"/>
              <a:ext cx="353918" cy="353918"/>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01" name="TextBox 200"/>
            <p:cNvSpPr txBox="1"/>
            <p:nvPr/>
          </p:nvSpPr>
          <p:spPr>
            <a:xfrm>
              <a:off x="8560867" y="5000932"/>
              <a:ext cx="342059" cy="499107"/>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428" b="1" dirty="0">
                  <a:solidFill>
                    <a:srgbClr val="FFFFFF"/>
                  </a:solidFill>
                </a:rPr>
                <a:t>2</a:t>
              </a:r>
              <a:endParaRPr lang="en-US" sz="1836" b="1" dirty="0">
                <a:solidFill>
                  <a:srgbClr val="FFFFFF"/>
                </a:solidFill>
              </a:endParaRPr>
            </a:p>
          </p:txBody>
        </p:sp>
      </p:grpSp>
      <p:grpSp>
        <p:nvGrpSpPr>
          <p:cNvPr id="196" name="2-1"/>
          <p:cNvGrpSpPr/>
          <p:nvPr/>
        </p:nvGrpSpPr>
        <p:grpSpPr>
          <a:xfrm>
            <a:off x="3511421" y="4183062"/>
            <a:ext cx="353918" cy="499107"/>
            <a:chOff x="8559980" y="5000932"/>
            <a:chExt cx="353918" cy="499107"/>
          </a:xfrm>
        </p:grpSpPr>
        <p:sp>
          <p:nvSpPr>
            <p:cNvPr id="197" name="Oval 196"/>
            <p:cNvSpPr/>
            <p:nvPr/>
          </p:nvSpPr>
          <p:spPr bwMode="auto">
            <a:xfrm>
              <a:off x="8559980" y="5057136"/>
              <a:ext cx="353918" cy="353918"/>
            </a:xfrm>
            <a:prstGeom prst="ellips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198" name="TextBox 197"/>
            <p:cNvSpPr txBox="1"/>
            <p:nvPr/>
          </p:nvSpPr>
          <p:spPr>
            <a:xfrm>
              <a:off x="8560867" y="5000932"/>
              <a:ext cx="342059" cy="499107"/>
            </a:xfrm>
            <a:prstGeom prst="rect">
              <a:avLst/>
            </a:prstGeom>
            <a:noFill/>
          </p:spPr>
          <p:txBody>
            <a:bodyPr wrap="square" lIns="186521" tIns="149217" rIns="186521" bIns="149217" rtlCol="0">
              <a:spAutoFit/>
            </a:bodyPr>
            <a:lstStyle>
              <a:defPPr>
                <a:defRPr lang="en-US"/>
              </a:defPPr>
              <a:lvl1pPr>
                <a:lnSpc>
                  <a:spcPct val="90000"/>
                </a:lnSpc>
                <a:defRPr sz="1100">
                  <a:gradFill>
                    <a:gsLst>
                      <a:gs pos="2917">
                        <a:schemeClr val="tx1"/>
                      </a:gs>
                      <a:gs pos="30000">
                        <a:schemeClr val="tx1"/>
                      </a:gs>
                    </a:gsLst>
                    <a:lin ang="5400000" scaled="0"/>
                  </a:gradFill>
                </a:defRPr>
              </a:lvl1pPr>
            </a:lstStyle>
            <a:p>
              <a:pPr algn="ctr"/>
              <a:r>
                <a:rPr lang="en-US" sz="1428" b="1" dirty="0">
                  <a:solidFill>
                    <a:srgbClr val="FFFFFF"/>
                  </a:solidFill>
                </a:rPr>
                <a:t>2</a:t>
              </a:r>
              <a:endParaRPr lang="en-US" sz="1836" b="1" dirty="0">
                <a:solidFill>
                  <a:srgbClr val="FFFFFF"/>
                </a:solidFill>
              </a:endParaRPr>
            </a:p>
          </p:txBody>
        </p:sp>
      </p:grpSp>
      <p:sp>
        <p:nvSpPr>
          <p:cNvPr id="203" name="Instance IP Text"/>
          <p:cNvSpPr/>
          <p:nvPr>
            <p:custDataLst>
              <p:tags r:id="rId2"/>
            </p:custDataLst>
          </p:nvPr>
        </p:nvSpPr>
        <p:spPr bwMode="auto">
          <a:xfrm>
            <a:off x="407320" y="3998004"/>
            <a:ext cx="4958203" cy="1689693"/>
          </a:xfrm>
          <a:prstGeom prst="rect">
            <a:avLst/>
          </a:prstGeom>
          <a:ln>
            <a:noFill/>
          </a:ln>
        </p:spPr>
        <p:txBody>
          <a:bodyPr vert="horz" wrap="square" lIns="0" tIns="0" rIns="0" bIns="0" rtlCol="0">
            <a:spAutoFit/>
          </a:bodyPr>
          <a:lstStyle/>
          <a:p>
            <a:endParaRPr lang="en-US" sz="1600" dirty="0">
              <a:solidFill>
                <a:srgbClr val="FFFFFF"/>
              </a:solidFill>
            </a:endParaRPr>
          </a:p>
          <a:p>
            <a:pPr>
              <a:lnSpc>
                <a:spcPct val="90000"/>
              </a:lnSpc>
              <a:spcBef>
                <a:spcPct val="20000"/>
              </a:spcBef>
              <a:buClr>
                <a:srgbClr val="00BCF2"/>
              </a:buClr>
              <a:buSzPct val="100000"/>
            </a:pPr>
            <a:r>
              <a:rPr lang="en-US" sz="2000" b="1" dirty="0" smtClean="0">
                <a:gradFill>
                  <a:gsLst>
                    <a:gs pos="13869">
                      <a:srgbClr val="00BCF2"/>
                    </a:gs>
                    <a:gs pos="42000">
                      <a:srgbClr val="00BCF2"/>
                    </a:gs>
                  </a:gsLst>
                  <a:lin ang="5400000" scaled="0"/>
                </a:gradFill>
                <a:cs typeface="Segoe UI" panose="020B0502040204020203" pitchFamily="34" charset="0"/>
              </a:rPr>
              <a:t>Instance-level </a:t>
            </a:r>
            <a:r>
              <a:rPr lang="en-US" sz="2000" b="1" dirty="0">
                <a:gradFill>
                  <a:gsLst>
                    <a:gs pos="13869">
                      <a:srgbClr val="00BCF2"/>
                    </a:gs>
                    <a:gs pos="42000">
                      <a:srgbClr val="00BCF2"/>
                    </a:gs>
                  </a:gsLst>
                  <a:lin ang="5400000" scaled="0"/>
                </a:gradFill>
                <a:cs typeface="Segoe UI" panose="020B0502040204020203" pitchFamily="34" charset="0"/>
              </a:rPr>
              <a:t>Public IPs </a:t>
            </a:r>
          </a:p>
          <a:p>
            <a:pPr marL="231775" lvl="1" indent="-231775">
              <a:lnSpc>
                <a:spcPct val="90000"/>
              </a:lnSpc>
              <a:spcBef>
                <a:spcPct val="20000"/>
              </a:spcBef>
              <a:buClr>
                <a:srgbClr val="FFFFFF"/>
              </a:buClr>
              <a:buSzPct val="100000"/>
              <a:buFontTx/>
              <a:buBlip>
                <a:blip r:embed="rId4"/>
              </a:buBlip>
            </a:pPr>
            <a:r>
              <a:rPr lang="en-US" dirty="0" smtClean="0">
                <a:gradFill>
                  <a:gsLst>
                    <a:gs pos="1250">
                      <a:srgbClr val="FFFFFF"/>
                    </a:gs>
                    <a:gs pos="100000">
                      <a:srgbClr val="FFFFFF"/>
                    </a:gs>
                  </a:gsLst>
                  <a:lin ang="5400000" scaled="0"/>
                </a:gradFill>
              </a:rPr>
              <a:t>Assign public </a:t>
            </a:r>
            <a:r>
              <a:rPr lang="en-US" dirty="0">
                <a:gradFill>
                  <a:gsLst>
                    <a:gs pos="1250">
                      <a:srgbClr val="FFFFFF"/>
                    </a:gs>
                    <a:gs pos="100000">
                      <a:srgbClr val="FFFFFF"/>
                    </a:gs>
                  </a:gsLst>
                  <a:lin ang="5400000" scaled="0"/>
                </a:gradFill>
              </a:rPr>
              <a:t>IPs to VMs</a:t>
            </a:r>
          </a:p>
          <a:p>
            <a:pPr marL="231775" lvl="1" indent="-231775">
              <a:lnSpc>
                <a:spcPct val="90000"/>
              </a:lnSpc>
              <a:spcBef>
                <a:spcPct val="20000"/>
              </a:spcBef>
              <a:buClr>
                <a:srgbClr val="FFFFFF"/>
              </a:buClr>
              <a:buSzPct val="100000"/>
              <a:buFontTx/>
              <a:buBlip>
                <a:blip r:embed="rId4"/>
              </a:buBlip>
            </a:pPr>
            <a:r>
              <a:rPr lang="en-US" dirty="0">
                <a:gradFill>
                  <a:gsLst>
                    <a:gs pos="1250">
                      <a:srgbClr val="FFFFFF"/>
                    </a:gs>
                    <a:gs pos="100000">
                      <a:srgbClr val="FFFFFF"/>
                    </a:gs>
                  </a:gsLst>
                  <a:lin ang="5400000" scaled="0"/>
                </a:gradFill>
              </a:rPr>
              <a:t>Enables scenarios like FTP services, </a:t>
            </a:r>
            <a:r>
              <a:rPr lang="en-US" dirty="0" smtClean="0">
                <a:gradFill>
                  <a:gsLst>
                    <a:gs pos="1250">
                      <a:srgbClr val="FFFFFF"/>
                    </a:gs>
                    <a:gs pos="100000">
                      <a:srgbClr val="FFFFFF"/>
                    </a:gs>
                  </a:gsLst>
                  <a:lin ang="5400000" scaled="0"/>
                </a:gradFill>
              </a:rPr>
              <a:t/>
            </a:r>
            <a:br>
              <a:rPr lang="en-US" dirty="0" smtClean="0">
                <a:gradFill>
                  <a:gsLst>
                    <a:gs pos="1250">
                      <a:srgbClr val="FFFFFF"/>
                    </a:gs>
                    <a:gs pos="100000">
                      <a:srgbClr val="FFFFFF"/>
                    </a:gs>
                  </a:gsLst>
                  <a:lin ang="5400000" scaled="0"/>
                </a:gradFill>
              </a:rPr>
            </a:br>
            <a:r>
              <a:rPr lang="en-US" dirty="0" smtClean="0">
                <a:gradFill>
                  <a:gsLst>
                    <a:gs pos="1250">
                      <a:srgbClr val="FFFFFF"/>
                    </a:gs>
                    <a:gs pos="100000">
                      <a:srgbClr val="FFFFFF"/>
                    </a:gs>
                  </a:gsLst>
                  <a:lin ang="5400000" scaled="0"/>
                </a:gradFill>
              </a:rPr>
              <a:t>monitoring </a:t>
            </a:r>
            <a:r>
              <a:rPr lang="en-US" dirty="0">
                <a:gradFill>
                  <a:gsLst>
                    <a:gs pos="1250">
                      <a:srgbClr val="FFFFFF"/>
                    </a:gs>
                    <a:gs pos="100000">
                      <a:srgbClr val="FFFFFF"/>
                    </a:gs>
                  </a:gsLst>
                  <a:lin ang="5400000" scaled="0"/>
                </a:gradFill>
              </a:rPr>
              <a:t>VMs by </a:t>
            </a:r>
            <a:r>
              <a:rPr lang="en-US" dirty="0" smtClean="0">
                <a:gradFill>
                  <a:gsLst>
                    <a:gs pos="1250">
                      <a:srgbClr val="FFFFFF"/>
                    </a:gs>
                    <a:gs pos="100000">
                      <a:srgbClr val="FFFFFF"/>
                    </a:gs>
                  </a:gsLst>
                  <a:lin ang="5400000" scaled="0"/>
                </a:gradFill>
              </a:rPr>
              <a:t>IP, </a:t>
            </a:r>
            <a:r>
              <a:rPr lang="en-US" dirty="0">
                <a:gradFill>
                  <a:gsLst>
                    <a:gs pos="1250">
                      <a:srgbClr val="FFFFFF"/>
                    </a:gs>
                    <a:gs pos="100000">
                      <a:srgbClr val="FFFFFF"/>
                    </a:gs>
                  </a:gsLst>
                  <a:lin ang="5400000" scaled="0"/>
                </a:gradFill>
              </a:rPr>
              <a:t>etc. </a:t>
            </a:r>
          </a:p>
          <a:p>
            <a:endParaRPr lang="en-US" sz="1600" dirty="0">
              <a:solidFill>
                <a:srgbClr val="FFFFFF"/>
              </a:solidFill>
            </a:endParaRPr>
          </a:p>
        </p:txBody>
      </p:sp>
    </p:spTree>
    <p:extLst>
      <p:ext uri="{BB962C8B-B14F-4D97-AF65-F5344CB8AC3E}">
        <p14:creationId xmlns:p14="http://schemas.microsoft.com/office/powerpoint/2010/main" val="1290891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nodeType="clickEffect">
                                  <p:stCondLst>
                                    <p:cond delay="0"/>
                                  </p:stCondLst>
                                  <p:childTnLst>
                                    <p:animEffect transition="out" filter="wipe(up)">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wipe(down)">
                                      <p:cBhvr>
                                        <p:cTn id="12" dur="500"/>
                                        <p:tgtEl>
                                          <p:spTgt spid="15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03"/>
                                        </p:tgtEl>
                                        <p:attrNameLst>
                                          <p:attrName>style.visibility</p:attrName>
                                        </p:attrNameLst>
                                      </p:cBhvr>
                                      <p:to>
                                        <p:strVal val="visible"/>
                                      </p:to>
                                    </p:set>
                                    <p:animEffect transition="in" filter="fade">
                                      <p:cBhvr>
                                        <p:cTn id="17" dur="1000"/>
                                        <p:tgtEl>
                                          <p:spTgt spid="203"/>
                                        </p:tgtEl>
                                      </p:cBhvr>
                                    </p:animEffect>
                                    <p:anim calcmode="lin" valueType="num">
                                      <p:cBhvr>
                                        <p:cTn id="18" dur="1000" fill="hold"/>
                                        <p:tgtEl>
                                          <p:spTgt spid="203"/>
                                        </p:tgtEl>
                                        <p:attrNameLst>
                                          <p:attrName>ppt_x</p:attrName>
                                        </p:attrNameLst>
                                      </p:cBhvr>
                                      <p:tavLst>
                                        <p:tav tm="0">
                                          <p:val>
                                            <p:strVal val="#ppt_x"/>
                                          </p:val>
                                        </p:tav>
                                        <p:tav tm="100000">
                                          <p:val>
                                            <p:strVal val="#ppt_x"/>
                                          </p:val>
                                        </p:tav>
                                      </p:tavLst>
                                    </p:anim>
                                    <p:anim calcmode="lin" valueType="num">
                                      <p:cBhvr>
                                        <p:cTn id="19" dur="1000" fill="hold"/>
                                        <p:tgtEl>
                                          <p:spTgt spid="20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96"/>
                                        </p:tgtEl>
                                        <p:attrNameLst>
                                          <p:attrName>style.visibility</p:attrName>
                                        </p:attrNameLst>
                                      </p:cBhvr>
                                      <p:to>
                                        <p:strVal val="visible"/>
                                      </p:to>
                                    </p:set>
                                    <p:animEffect transition="in" filter="fade">
                                      <p:cBhvr>
                                        <p:cTn id="22" dur="1000"/>
                                        <p:tgtEl>
                                          <p:spTgt spid="196"/>
                                        </p:tgtEl>
                                      </p:cBhvr>
                                    </p:animEffect>
                                    <p:anim calcmode="lin" valueType="num">
                                      <p:cBhvr>
                                        <p:cTn id="23" dur="1000" fill="hold"/>
                                        <p:tgtEl>
                                          <p:spTgt spid="196"/>
                                        </p:tgtEl>
                                        <p:attrNameLst>
                                          <p:attrName>ppt_x</p:attrName>
                                        </p:attrNameLst>
                                      </p:cBhvr>
                                      <p:tavLst>
                                        <p:tav tm="0">
                                          <p:val>
                                            <p:strVal val="#ppt_x"/>
                                          </p:val>
                                        </p:tav>
                                        <p:tav tm="100000">
                                          <p:val>
                                            <p:strVal val="#ppt_x"/>
                                          </p:val>
                                        </p:tav>
                                      </p:tavLst>
                                    </p:anim>
                                    <p:anim calcmode="lin" valueType="num">
                                      <p:cBhvr>
                                        <p:cTn id="24" dur="1000" fill="hold"/>
                                        <p:tgtEl>
                                          <p:spTgt spid="196"/>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199"/>
                                        </p:tgtEl>
                                        <p:attrNameLst>
                                          <p:attrName>style.visibility</p:attrName>
                                        </p:attrNameLst>
                                      </p:cBhvr>
                                      <p:to>
                                        <p:strVal val="visible"/>
                                      </p:to>
                                    </p:set>
                                    <p:animEffect transition="in" filter="wipe(down)">
                                      <p:cBhvr>
                                        <p:cTn id="28" dur="500"/>
                                        <p:tgtEl>
                                          <p:spTgt spid="199"/>
                                        </p:tgtEl>
                                      </p:cBhvr>
                                    </p:animEffect>
                                  </p:childTnLst>
                                </p:cTn>
                              </p:par>
                              <p:par>
                                <p:cTn id="29" presetID="22" presetClass="entr" presetSubtype="4" fill="hold" nodeType="withEffect">
                                  <p:stCondLst>
                                    <p:cond delay="0"/>
                                  </p:stCondLst>
                                  <p:childTnLst>
                                    <p:set>
                                      <p:cBhvr>
                                        <p:cTn id="30" dur="1" fill="hold">
                                          <p:stCondLst>
                                            <p:cond delay="0"/>
                                          </p:stCondLst>
                                        </p:cTn>
                                        <p:tgtEl>
                                          <p:spTgt spid="183"/>
                                        </p:tgtEl>
                                        <p:attrNameLst>
                                          <p:attrName>style.visibility</p:attrName>
                                        </p:attrNameLst>
                                      </p:cBhvr>
                                      <p:to>
                                        <p:strVal val="visible"/>
                                      </p:to>
                                    </p:set>
                                    <p:animEffect transition="in" filter="wipe(down)">
                                      <p:cBhvr>
                                        <p:cTn id="31"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noAutofit/>
          </a:bodyPr>
          <a:lstStyle/>
          <a:p>
            <a:pPr marL="0" indent="0">
              <a:buNone/>
            </a:pPr>
            <a:r>
              <a:rPr lang="en-US" dirty="0">
                <a:gradFill>
                  <a:gsLst>
                    <a:gs pos="1250">
                      <a:schemeClr val="tx2"/>
                    </a:gs>
                    <a:gs pos="100000">
                      <a:schemeClr val="tx2"/>
                    </a:gs>
                  </a:gsLst>
                  <a:lin ang="5400000" scaled="0"/>
                </a:gradFill>
              </a:rPr>
              <a:t>Internal </a:t>
            </a:r>
            <a:r>
              <a:rPr lang="en-US" dirty="0" err="1">
                <a:gradFill>
                  <a:gsLst>
                    <a:gs pos="1250">
                      <a:schemeClr val="tx2"/>
                    </a:gs>
                    <a:gs pos="100000">
                      <a:schemeClr val="tx2"/>
                    </a:gs>
                  </a:gsLst>
                  <a:lin ang="5400000" scaled="0"/>
                </a:gradFill>
              </a:rPr>
              <a:t>Loadbalancing</a:t>
            </a:r>
            <a:r>
              <a:rPr lang="en-US" dirty="0">
                <a:gradFill>
                  <a:gsLst>
                    <a:gs pos="1250">
                      <a:schemeClr val="tx2"/>
                    </a:gs>
                    <a:gs pos="100000">
                      <a:schemeClr val="tx2"/>
                    </a:gs>
                  </a:gsLst>
                  <a:lin ang="5400000" scaled="0"/>
                </a:gradFill>
              </a:rPr>
              <a:t> </a:t>
            </a:r>
          </a:p>
          <a:p>
            <a:pPr marL="0" indent="0">
              <a:buNone/>
            </a:pPr>
            <a:endParaRPr lang="en-US" dirty="0" smtClean="0">
              <a:gradFill>
                <a:gsLst>
                  <a:gs pos="1250">
                    <a:schemeClr val="tx2"/>
                  </a:gs>
                  <a:gs pos="100000">
                    <a:schemeClr val="tx2"/>
                  </a:gs>
                </a:gsLst>
                <a:lin ang="5400000" scaled="0"/>
              </a:gradFill>
            </a:endParaRPr>
          </a:p>
        </p:txBody>
      </p:sp>
      <p:sp>
        <p:nvSpPr>
          <p:cNvPr id="8" name="Title 7"/>
          <p:cNvSpPr>
            <a:spLocks noGrp="1"/>
          </p:cNvSpPr>
          <p:nvPr>
            <p:ph type="title"/>
          </p:nvPr>
        </p:nvSpPr>
        <p:spPr/>
        <p:txBody>
          <a:bodyPr/>
          <a:lstStyle/>
          <a:p>
            <a:r>
              <a:rPr lang="en-US" dirty="0"/>
              <a:t>Enterprise Grade: Networking</a:t>
            </a:r>
          </a:p>
        </p:txBody>
      </p:sp>
      <p:sp>
        <p:nvSpPr>
          <p:cNvPr id="180" name="Freeform 29"/>
          <p:cNvSpPr>
            <a:spLocks/>
          </p:cNvSpPr>
          <p:nvPr/>
        </p:nvSpPr>
        <p:spPr bwMode="auto">
          <a:xfrm>
            <a:off x="2856791" y="5911713"/>
            <a:ext cx="4270202" cy="823154"/>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1" name="Freeform 29"/>
          <p:cNvSpPr>
            <a:spLocks/>
          </p:cNvSpPr>
          <p:nvPr/>
        </p:nvSpPr>
        <p:spPr bwMode="auto">
          <a:xfrm>
            <a:off x="6100753" y="5608739"/>
            <a:ext cx="4842979" cy="1064576"/>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nvGrpSpPr>
          <p:cNvPr id="182" name="Group 181"/>
          <p:cNvGrpSpPr/>
          <p:nvPr/>
        </p:nvGrpSpPr>
        <p:grpSpPr>
          <a:xfrm>
            <a:off x="5227321" y="5854545"/>
            <a:ext cx="168799" cy="327171"/>
            <a:chOff x="8003343" y="6072433"/>
            <a:chExt cx="145517" cy="282045"/>
          </a:xfrm>
        </p:grpSpPr>
        <p:sp>
          <p:nvSpPr>
            <p:cNvPr id="183" name="Freeform 14"/>
            <p:cNvSpPr>
              <a:spLocks/>
            </p:cNvSpPr>
            <p:nvPr/>
          </p:nvSpPr>
          <p:spPr bwMode="auto">
            <a:xfrm>
              <a:off x="8061978" y="6244485"/>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4" name="Freeform 15"/>
            <p:cNvSpPr>
              <a:spLocks/>
            </p:cNvSpPr>
            <p:nvPr/>
          </p:nvSpPr>
          <p:spPr bwMode="auto">
            <a:xfrm>
              <a:off x="8003343" y="6147759"/>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5" name="Freeform 16"/>
            <p:cNvSpPr>
              <a:spLocks/>
            </p:cNvSpPr>
            <p:nvPr/>
          </p:nvSpPr>
          <p:spPr bwMode="auto">
            <a:xfrm>
              <a:off x="8022603" y="6072433"/>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9A5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grpSp>
        <p:nvGrpSpPr>
          <p:cNvPr id="186" name="Group 185"/>
          <p:cNvGrpSpPr/>
          <p:nvPr/>
        </p:nvGrpSpPr>
        <p:grpSpPr>
          <a:xfrm>
            <a:off x="3367970" y="5948985"/>
            <a:ext cx="226375" cy="438770"/>
            <a:chOff x="8018355" y="6002801"/>
            <a:chExt cx="145517" cy="282046"/>
          </a:xfrm>
        </p:grpSpPr>
        <p:sp>
          <p:nvSpPr>
            <p:cNvPr id="187"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8"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89"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grpSp>
        <p:nvGrpSpPr>
          <p:cNvPr id="190" name="Group 189"/>
          <p:cNvGrpSpPr/>
          <p:nvPr/>
        </p:nvGrpSpPr>
        <p:grpSpPr>
          <a:xfrm>
            <a:off x="9854307" y="5679987"/>
            <a:ext cx="180679" cy="350196"/>
            <a:chOff x="8018355" y="6002801"/>
            <a:chExt cx="145517" cy="282046"/>
          </a:xfrm>
        </p:grpSpPr>
        <p:sp>
          <p:nvSpPr>
            <p:cNvPr id="191"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92"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193"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grpSp>
      <p:cxnSp>
        <p:nvCxnSpPr>
          <p:cNvPr id="194" name="Straight Connector 193"/>
          <p:cNvCxnSpPr/>
          <p:nvPr/>
        </p:nvCxnSpPr>
        <p:spPr>
          <a:xfrm flipV="1">
            <a:off x="5908085" y="4825170"/>
            <a:ext cx="452" cy="568661"/>
          </a:xfrm>
          <a:prstGeom prst="line">
            <a:avLst/>
          </a:prstGeom>
          <a:noFill/>
          <a:ln w="38100" cap="flat" cmpd="sng" algn="ctr">
            <a:solidFill>
              <a:srgbClr val="FFC000"/>
            </a:solidFill>
            <a:prstDash val="solid"/>
            <a:miter lim="800000"/>
            <a:headEnd type="triangle" w="med" len="med"/>
            <a:tailEnd type="none" w="med" len="med"/>
          </a:ln>
          <a:effectLst/>
        </p:spPr>
      </p:cxnSp>
      <p:cxnSp>
        <p:nvCxnSpPr>
          <p:cNvPr id="195" name="Straight Connector 194"/>
          <p:cNvCxnSpPr>
            <a:stCxn id="197" idx="3"/>
            <a:endCxn id="246" idx="0"/>
          </p:cNvCxnSpPr>
          <p:nvPr/>
        </p:nvCxnSpPr>
        <p:spPr>
          <a:xfrm flipH="1">
            <a:off x="5128135" y="4768763"/>
            <a:ext cx="421747" cy="473804"/>
          </a:xfrm>
          <a:prstGeom prst="line">
            <a:avLst/>
          </a:prstGeom>
          <a:noFill/>
          <a:ln w="38100" cap="flat" cmpd="sng" algn="ctr">
            <a:solidFill>
              <a:srgbClr val="FFC000"/>
            </a:solidFill>
            <a:prstDash val="solid"/>
            <a:miter lim="800000"/>
            <a:headEnd type="none" w="med" len="med"/>
            <a:tailEnd type="triangle" w="med" len="med"/>
          </a:ln>
          <a:effectLst/>
        </p:spPr>
      </p:cxnSp>
      <p:grpSp>
        <p:nvGrpSpPr>
          <p:cNvPr id="196" name="Group 195"/>
          <p:cNvGrpSpPr/>
          <p:nvPr/>
        </p:nvGrpSpPr>
        <p:grpSpPr>
          <a:xfrm>
            <a:off x="5427051" y="4153685"/>
            <a:ext cx="755208" cy="720609"/>
            <a:chOff x="7849003" y="4162671"/>
            <a:chExt cx="831580" cy="793483"/>
          </a:xfrm>
        </p:grpSpPr>
        <p:sp>
          <p:nvSpPr>
            <p:cNvPr id="197" name="Oval 196"/>
            <p:cNvSpPr/>
            <p:nvPr/>
          </p:nvSpPr>
          <p:spPr bwMode="auto">
            <a:xfrm>
              <a:off x="7868052" y="4162671"/>
              <a:ext cx="793483" cy="793483"/>
            </a:xfrm>
            <a:prstGeom prst="ellipse">
              <a:avLst/>
            </a:prstGeom>
            <a:solidFill>
              <a:srgbClr val="79A500"/>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198" name="Rectangle 197"/>
            <p:cNvSpPr/>
            <p:nvPr/>
          </p:nvSpPr>
          <p:spPr>
            <a:xfrm>
              <a:off x="7849003" y="4224607"/>
              <a:ext cx="831580" cy="669610"/>
            </a:xfrm>
            <a:prstGeom prst="rect">
              <a:avLst/>
            </a:prstGeom>
            <a:noFill/>
            <a:ln w="12700" cap="flat" cmpd="sng" algn="ctr">
              <a:noFill/>
              <a:prstDash val="solid"/>
              <a:miter lim="800000"/>
            </a:ln>
            <a:effectLst/>
          </p:spPr>
          <p:txBody>
            <a:bodyPr rtlCol="0" anchor="ctr"/>
            <a:lstStyle/>
            <a:p>
              <a:pPr algn="ctr" defTabSz="932597">
                <a:defRPr/>
              </a:pPr>
              <a:r>
                <a:rPr lang="en-US" sz="1224" b="1" kern="0" dirty="0">
                  <a:solidFill>
                    <a:prstClr val="white"/>
                  </a:solidFill>
                  <a:latin typeface="Calibri" panose="020F0502020204030204"/>
                </a:rPr>
                <a:t>External Load Balancer</a:t>
              </a:r>
            </a:p>
          </p:txBody>
        </p:sp>
      </p:grpSp>
      <p:sp>
        <p:nvSpPr>
          <p:cNvPr id="200" name="Freeform 29"/>
          <p:cNvSpPr>
            <a:spLocks/>
          </p:cNvSpPr>
          <p:nvPr/>
        </p:nvSpPr>
        <p:spPr bwMode="auto">
          <a:xfrm>
            <a:off x="4966425" y="6095484"/>
            <a:ext cx="4038294" cy="559877"/>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FBA00"/>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03" name="Rectangle 202"/>
          <p:cNvSpPr/>
          <p:nvPr/>
        </p:nvSpPr>
        <p:spPr>
          <a:xfrm>
            <a:off x="6282572" y="4016251"/>
            <a:ext cx="2025594" cy="382308"/>
          </a:xfrm>
          <a:prstGeom prst="rect">
            <a:avLst/>
          </a:prstGeom>
        </p:spPr>
        <p:txBody>
          <a:bodyPr wrap="none">
            <a:spAutoFit/>
          </a:bodyPr>
          <a:lstStyle/>
          <a:p>
            <a:pPr defTabSz="932597"/>
            <a:r>
              <a:rPr lang="en-US" sz="1836" dirty="0">
                <a:solidFill>
                  <a:srgbClr val="FFFFFF"/>
                </a:solidFill>
                <a:latin typeface="Calibri" panose="020F0502020204030204"/>
              </a:rPr>
              <a:t>Customer Network</a:t>
            </a:r>
          </a:p>
        </p:txBody>
      </p:sp>
      <p:sp>
        <p:nvSpPr>
          <p:cNvPr id="204" name="Freeform 29"/>
          <p:cNvSpPr>
            <a:spLocks/>
          </p:cNvSpPr>
          <p:nvPr/>
        </p:nvSpPr>
        <p:spPr bwMode="auto">
          <a:xfrm>
            <a:off x="3981178" y="6150873"/>
            <a:ext cx="3196953" cy="514651"/>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05" name="Freeform 55"/>
          <p:cNvSpPr>
            <a:spLocks/>
          </p:cNvSpPr>
          <p:nvPr/>
        </p:nvSpPr>
        <p:spPr bwMode="auto">
          <a:xfrm>
            <a:off x="4537762" y="6272379"/>
            <a:ext cx="660414" cy="142398"/>
          </a:xfrm>
          <a:custGeom>
            <a:avLst/>
            <a:gdLst>
              <a:gd name="T0" fmla="*/ 186 w 589"/>
              <a:gd name="T1" fmla="*/ 0 h 127"/>
              <a:gd name="T2" fmla="*/ 589 w 589"/>
              <a:gd name="T3" fmla="*/ 0 h 127"/>
              <a:gd name="T4" fmla="*/ 407 w 589"/>
              <a:gd name="T5" fmla="*/ 127 h 127"/>
              <a:gd name="T6" fmla="*/ 0 w 589"/>
              <a:gd name="T7" fmla="*/ 127 h 127"/>
              <a:gd name="T8" fmla="*/ 186 w 589"/>
              <a:gd name="T9" fmla="*/ 0 h 127"/>
            </a:gdLst>
            <a:ahLst/>
            <a:cxnLst>
              <a:cxn ang="0">
                <a:pos x="T0" y="T1"/>
              </a:cxn>
              <a:cxn ang="0">
                <a:pos x="T2" y="T3"/>
              </a:cxn>
              <a:cxn ang="0">
                <a:pos x="T4" y="T5"/>
              </a:cxn>
              <a:cxn ang="0">
                <a:pos x="T6" y="T7"/>
              </a:cxn>
              <a:cxn ang="0">
                <a:pos x="T8" y="T9"/>
              </a:cxn>
            </a:cxnLst>
            <a:rect l="0" t="0" r="r" b="b"/>
            <a:pathLst>
              <a:path w="589" h="127">
                <a:moveTo>
                  <a:pt x="186" y="0"/>
                </a:moveTo>
                <a:lnTo>
                  <a:pt x="589" y="0"/>
                </a:lnTo>
                <a:lnTo>
                  <a:pt x="407" y="127"/>
                </a:lnTo>
                <a:lnTo>
                  <a:pt x="0" y="127"/>
                </a:lnTo>
                <a:lnTo>
                  <a:pt x="186" y="0"/>
                </a:lnTo>
                <a:close/>
              </a:path>
            </a:pathLst>
          </a:custGeom>
          <a:solidFill>
            <a:sysClr val="windowText" lastClr="000000">
              <a:lumMod val="50000"/>
              <a:alpha val="19000"/>
            </a:sysClr>
          </a:solidFill>
          <a:ln>
            <a:noFill/>
          </a:ln>
          <a:extLst/>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06" name="Oval 205"/>
          <p:cNvSpPr/>
          <p:nvPr/>
        </p:nvSpPr>
        <p:spPr bwMode="auto">
          <a:xfrm>
            <a:off x="7969691" y="5858177"/>
            <a:ext cx="1586220" cy="182597"/>
          </a:xfrm>
          <a:prstGeom prst="ellipse">
            <a:avLst/>
          </a:prstGeom>
          <a:noFill/>
          <a:ln w="19050" cap="flat" cmpd="sng" algn="ctr">
            <a:solidFill>
              <a:srgbClr val="5B9BD5">
                <a:lumMod val="20000"/>
                <a:lumOff val="80000"/>
              </a:srgbClr>
            </a:solidFill>
            <a:prstDash val="dash"/>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nvGrpSpPr>
          <p:cNvPr id="207" name="ILB"/>
          <p:cNvGrpSpPr/>
          <p:nvPr/>
        </p:nvGrpSpPr>
        <p:grpSpPr>
          <a:xfrm>
            <a:off x="5337328" y="4062090"/>
            <a:ext cx="966020" cy="921764"/>
            <a:chOff x="7830149" y="4162671"/>
            <a:chExt cx="831580" cy="793483"/>
          </a:xfrm>
        </p:grpSpPr>
        <p:sp>
          <p:nvSpPr>
            <p:cNvPr id="208" name="Oval 207"/>
            <p:cNvSpPr/>
            <p:nvPr/>
          </p:nvSpPr>
          <p:spPr bwMode="auto">
            <a:xfrm>
              <a:off x="7850397" y="4162671"/>
              <a:ext cx="793483" cy="793483"/>
            </a:xfrm>
            <a:prstGeom prst="ellipse">
              <a:avLst/>
            </a:prstGeom>
            <a:solidFill>
              <a:srgbClr val="0070C0"/>
            </a:solidFill>
            <a:ln w="6350" cap="flat" cmpd="sng" algn="ctr">
              <a:noFill/>
              <a:prstDash val="solid"/>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sp>
          <p:nvSpPr>
            <p:cNvPr id="209" name="Rectangle 208"/>
            <p:cNvSpPr/>
            <p:nvPr/>
          </p:nvSpPr>
          <p:spPr>
            <a:xfrm>
              <a:off x="7830149" y="4224845"/>
              <a:ext cx="831580" cy="669610"/>
            </a:xfrm>
            <a:prstGeom prst="rect">
              <a:avLst/>
            </a:prstGeom>
            <a:noFill/>
            <a:ln w="12700" cap="flat" cmpd="sng" algn="ctr">
              <a:noFill/>
              <a:prstDash val="solid"/>
              <a:miter lim="800000"/>
            </a:ln>
            <a:effectLst/>
          </p:spPr>
          <p:txBody>
            <a:bodyPr rtlCol="0" anchor="ctr"/>
            <a:lstStyle/>
            <a:p>
              <a:pPr algn="ctr" defTabSz="932597">
                <a:defRPr/>
              </a:pPr>
              <a:r>
                <a:rPr lang="en-US" sz="1224" b="1" kern="0" dirty="0">
                  <a:solidFill>
                    <a:prstClr val="white"/>
                  </a:solidFill>
                  <a:latin typeface="Calibri" panose="020F0502020204030204"/>
                </a:rPr>
                <a:t>Internal</a:t>
              </a:r>
              <a:r>
                <a:rPr lang="es-ES" sz="1224" b="1" kern="0" dirty="0">
                  <a:solidFill>
                    <a:prstClr val="white"/>
                  </a:solidFill>
                  <a:latin typeface="Calibri" panose="020F0502020204030204"/>
                </a:rPr>
                <a:t> Load </a:t>
              </a:r>
              <a:r>
                <a:rPr lang="en-US" sz="1224" b="1" kern="0" dirty="0">
                  <a:solidFill>
                    <a:prstClr val="white"/>
                  </a:solidFill>
                  <a:latin typeface="Calibri" panose="020F0502020204030204"/>
                </a:rPr>
                <a:t>Balancer</a:t>
              </a:r>
            </a:p>
          </p:txBody>
        </p:sp>
      </p:grpSp>
      <p:sp>
        <p:nvSpPr>
          <p:cNvPr id="210" name="TextBox 209"/>
          <p:cNvSpPr txBox="1"/>
          <p:nvPr/>
        </p:nvSpPr>
        <p:spPr>
          <a:xfrm>
            <a:off x="9926815" y="4237742"/>
            <a:ext cx="1610586" cy="542399"/>
          </a:xfrm>
          <a:prstGeom prst="rect">
            <a:avLst/>
          </a:prstGeom>
          <a:noFill/>
        </p:spPr>
        <p:txBody>
          <a:bodyPr wrap="square" rtlCol="0">
            <a:spAutoFit/>
          </a:bodyPr>
          <a:lstStyle/>
          <a:p>
            <a:pPr defTabSz="932597"/>
            <a:r>
              <a:rPr lang="en-US" sz="1428" b="1" dirty="0">
                <a:solidFill>
                  <a:srgbClr val="FFFFFF">
                    <a:lumMod val="95000"/>
                  </a:srgbClr>
                </a:solidFill>
                <a:latin typeface="Calibri" panose="020F0502020204030204"/>
              </a:rPr>
              <a:t>Customer on premises</a:t>
            </a:r>
          </a:p>
        </p:txBody>
      </p:sp>
      <p:grpSp>
        <p:nvGrpSpPr>
          <p:cNvPr id="211" name="Group 210"/>
          <p:cNvGrpSpPr/>
          <p:nvPr/>
        </p:nvGrpSpPr>
        <p:grpSpPr>
          <a:xfrm>
            <a:off x="8654906" y="5044048"/>
            <a:ext cx="667067" cy="902776"/>
            <a:chOff x="10520791" y="5710226"/>
            <a:chExt cx="813223" cy="1100576"/>
          </a:xfrm>
        </p:grpSpPr>
        <p:sp>
          <p:nvSpPr>
            <p:cNvPr id="212" name="Rectangle 5"/>
            <p:cNvSpPr>
              <a:spLocks noChangeArrowheads="1"/>
            </p:cNvSpPr>
            <p:nvPr/>
          </p:nvSpPr>
          <p:spPr bwMode="auto">
            <a:xfrm>
              <a:off x="10520791" y="5710226"/>
              <a:ext cx="813223" cy="1100576"/>
            </a:xfrm>
            <a:prstGeom prst="rect">
              <a:avLst/>
            </a:prstGeom>
            <a:solidFill>
              <a:srgbClr val="00B0F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3"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4"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5"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6"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7" name="Oval 14"/>
            <p:cNvSpPr>
              <a:spLocks noChangeArrowheads="1"/>
            </p:cNvSpPr>
            <p:nvPr/>
          </p:nvSpPr>
          <p:spPr bwMode="auto">
            <a:xfrm>
              <a:off x="11124807" y="586245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8" name="Oval 15"/>
            <p:cNvSpPr>
              <a:spLocks noChangeArrowheads="1"/>
            </p:cNvSpPr>
            <p:nvPr/>
          </p:nvSpPr>
          <p:spPr bwMode="auto">
            <a:xfrm>
              <a:off x="11124807" y="6061076"/>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19" name="Oval 16"/>
            <p:cNvSpPr>
              <a:spLocks noChangeArrowheads="1"/>
            </p:cNvSpPr>
            <p:nvPr/>
          </p:nvSpPr>
          <p:spPr bwMode="auto">
            <a:xfrm>
              <a:off x="11124807" y="625970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0" name="Oval 17"/>
            <p:cNvSpPr>
              <a:spLocks noChangeArrowheads="1"/>
            </p:cNvSpPr>
            <p:nvPr/>
          </p:nvSpPr>
          <p:spPr bwMode="auto">
            <a:xfrm>
              <a:off x="11124807" y="6458325"/>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grpSp>
        <p:nvGrpSpPr>
          <p:cNvPr id="221" name="Group 220"/>
          <p:cNvGrpSpPr/>
          <p:nvPr/>
        </p:nvGrpSpPr>
        <p:grpSpPr>
          <a:xfrm>
            <a:off x="8163969" y="5006837"/>
            <a:ext cx="704173" cy="952991"/>
            <a:chOff x="10520791" y="5710226"/>
            <a:chExt cx="813223" cy="1100576"/>
          </a:xfrm>
        </p:grpSpPr>
        <p:sp>
          <p:nvSpPr>
            <p:cNvPr id="222" name="Rectangle 5"/>
            <p:cNvSpPr>
              <a:spLocks noChangeArrowheads="1"/>
            </p:cNvSpPr>
            <p:nvPr/>
          </p:nvSpPr>
          <p:spPr bwMode="auto">
            <a:xfrm>
              <a:off x="10520791" y="5710226"/>
              <a:ext cx="813223" cy="1100576"/>
            </a:xfrm>
            <a:prstGeom prst="rect">
              <a:avLst/>
            </a:prstGeom>
            <a:solidFill>
              <a:srgbClr val="008EC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3"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4"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5"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6"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9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7" name="Oval 14"/>
            <p:cNvSpPr>
              <a:spLocks noChangeArrowheads="1"/>
            </p:cNvSpPr>
            <p:nvPr/>
          </p:nvSpPr>
          <p:spPr bwMode="auto">
            <a:xfrm>
              <a:off x="11124807" y="586245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8" name="Oval 15"/>
            <p:cNvSpPr>
              <a:spLocks noChangeArrowheads="1"/>
            </p:cNvSpPr>
            <p:nvPr/>
          </p:nvSpPr>
          <p:spPr bwMode="auto">
            <a:xfrm>
              <a:off x="11124807" y="6061076"/>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29" name="Oval 16"/>
            <p:cNvSpPr>
              <a:spLocks noChangeArrowheads="1"/>
            </p:cNvSpPr>
            <p:nvPr/>
          </p:nvSpPr>
          <p:spPr bwMode="auto">
            <a:xfrm>
              <a:off x="11124807" y="625970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30" name="Oval 17"/>
            <p:cNvSpPr>
              <a:spLocks noChangeArrowheads="1"/>
            </p:cNvSpPr>
            <p:nvPr/>
          </p:nvSpPr>
          <p:spPr bwMode="auto">
            <a:xfrm>
              <a:off x="11124807" y="6458325"/>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sp>
        <p:nvSpPr>
          <p:cNvPr id="231" name="TextBox 230"/>
          <p:cNvSpPr txBox="1"/>
          <p:nvPr/>
        </p:nvSpPr>
        <p:spPr>
          <a:xfrm>
            <a:off x="8065319" y="5713287"/>
            <a:ext cx="922661" cy="286306"/>
          </a:xfrm>
          <a:prstGeom prst="rect">
            <a:avLst/>
          </a:prstGeom>
          <a:noFill/>
        </p:spPr>
        <p:txBody>
          <a:bodyPr wrap="square" rtlCol="0">
            <a:spAutoFit/>
          </a:bodyPr>
          <a:lstStyle/>
          <a:p>
            <a:pPr algn="ctr" defTabSz="932597"/>
            <a:r>
              <a:rPr lang="en-US" sz="1224" dirty="0">
                <a:solidFill>
                  <a:prstClr val="white"/>
                </a:solidFill>
                <a:latin typeface="Calibri" panose="020F0502020204030204"/>
              </a:rPr>
              <a:t>Back end</a:t>
            </a:r>
          </a:p>
        </p:txBody>
      </p:sp>
      <p:sp>
        <p:nvSpPr>
          <p:cNvPr id="232" name="Oval 231"/>
          <p:cNvSpPr/>
          <p:nvPr/>
        </p:nvSpPr>
        <p:spPr bwMode="auto">
          <a:xfrm>
            <a:off x="4575477" y="6288657"/>
            <a:ext cx="1784013" cy="179831"/>
          </a:xfrm>
          <a:prstGeom prst="ellipse">
            <a:avLst/>
          </a:prstGeom>
          <a:noFill/>
          <a:ln w="19050" cap="flat" cmpd="sng" algn="ctr">
            <a:solidFill>
              <a:srgbClr val="FF0000"/>
            </a:solidFill>
            <a:prstDash val="dash"/>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nvGrpSpPr>
          <p:cNvPr id="233" name="Group 232"/>
          <p:cNvGrpSpPr/>
          <p:nvPr/>
        </p:nvGrpSpPr>
        <p:grpSpPr>
          <a:xfrm>
            <a:off x="5483610" y="5392058"/>
            <a:ext cx="879204" cy="1024854"/>
            <a:chOff x="6060998" y="5195244"/>
            <a:chExt cx="1141909" cy="1331079"/>
          </a:xfrm>
        </p:grpSpPr>
        <p:sp>
          <p:nvSpPr>
            <p:cNvPr id="234" name="Freeform 55"/>
            <p:cNvSpPr>
              <a:spLocks/>
            </p:cNvSpPr>
            <p:nvPr/>
          </p:nvSpPr>
          <p:spPr bwMode="auto">
            <a:xfrm>
              <a:off x="6494236" y="6373520"/>
              <a:ext cx="708671" cy="152803"/>
            </a:xfrm>
            <a:custGeom>
              <a:avLst/>
              <a:gdLst>
                <a:gd name="T0" fmla="*/ 186 w 589"/>
                <a:gd name="T1" fmla="*/ 0 h 127"/>
                <a:gd name="T2" fmla="*/ 589 w 589"/>
                <a:gd name="T3" fmla="*/ 0 h 127"/>
                <a:gd name="T4" fmla="*/ 407 w 589"/>
                <a:gd name="T5" fmla="*/ 127 h 127"/>
                <a:gd name="T6" fmla="*/ 0 w 589"/>
                <a:gd name="T7" fmla="*/ 127 h 127"/>
                <a:gd name="T8" fmla="*/ 186 w 589"/>
                <a:gd name="T9" fmla="*/ 0 h 127"/>
              </a:gdLst>
              <a:ahLst/>
              <a:cxnLst>
                <a:cxn ang="0">
                  <a:pos x="T0" y="T1"/>
                </a:cxn>
                <a:cxn ang="0">
                  <a:pos x="T2" y="T3"/>
                </a:cxn>
                <a:cxn ang="0">
                  <a:pos x="T4" y="T5"/>
                </a:cxn>
                <a:cxn ang="0">
                  <a:pos x="T6" y="T7"/>
                </a:cxn>
                <a:cxn ang="0">
                  <a:pos x="T8" y="T9"/>
                </a:cxn>
              </a:cxnLst>
              <a:rect l="0" t="0" r="r" b="b"/>
              <a:pathLst>
                <a:path w="589" h="127">
                  <a:moveTo>
                    <a:pt x="186" y="0"/>
                  </a:moveTo>
                  <a:lnTo>
                    <a:pt x="589" y="0"/>
                  </a:lnTo>
                  <a:lnTo>
                    <a:pt x="407" y="127"/>
                  </a:lnTo>
                  <a:lnTo>
                    <a:pt x="0" y="127"/>
                  </a:lnTo>
                  <a:lnTo>
                    <a:pt x="186" y="0"/>
                  </a:lnTo>
                  <a:close/>
                </a:path>
              </a:pathLst>
            </a:custGeom>
            <a:solidFill>
              <a:sysClr val="windowText" lastClr="000000">
                <a:lumMod val="50000"/>
                <a:alpha val="19000"/>
              </a:sysClr>
            </a:solidFill>
            <a:ln>
              <a:noFill/>
            </a:ln>
            <a:extLst/>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nvGrpSpPr>
            <p:cNvPr id="235" name="Group 234"/>
            <p:cNvGrpSpPr/>
            <p:nvPr/>
          </p:nvGrpSpPr>
          <p:grpSpPr>
            <a:xfrm>
              <a:off x="6060998" y="5195244"/>
              <a:ext cx="957102" cy="1324945"/>
              <a:chOff x="13103226" y="2775830"/>
              <a:chExt cx="1039812" cy="1407232"/>
            </a:xfrm>
          </p:grpSpPr>
          <p:sp>
            <p:nvSpPr>
              <p:cNvPr id="236" name="Rectangle 5"/>
              <p:cNvSpPr>
                <a:spLocks noChangeArrowheads="1"/>
              </p:cNvSpPr>
              <p:nvPr/>
            </p:nvSpPr>
            <p:spPr bwMode="auto">
              <a:xfrm>
                <a:off x="13103226" y="2775830"/>
                <a:ext cx="1039812" cy="1407232"/>
              </a:xfrm>
              <a:prstGeom prst="rect">
                <a:avLst/>
              </a:prstGeom>
              <a:solidFill>
                <a:srgbClr val="873AC0"/>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37"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38"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39"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0"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1" name="Oval 14"/>
              <p:cNvSpPr>
                <a:spLocks noChangeArrowheads="1"/>
              </p:cNvSpPr>
              <p:nvPr/>
            </p:nvSpPr>
            <p:spPr bwMode="auto">
              <a:xfrm>
                <a:off x="13875539" y="2970470"/>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2" name="Oval 15"/>
              <p:cNvSpPr>
                <a:spLocks noChangeArrowheads="1"/>
              </p:cNvSpPr>
              <p:nvPr/>
            </p:nvSpPr>
            <p:spPr bwMode="auto">
              <a:xfrm>
                <a:off x="13875539" y="3224438"/>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3" name="Oval 16"/>
              <p:cNvSpPr>
                <a:spLocks noChangeArrowheads="1"/>
              </p:cNvSpPr>
              <p:nvPr/>
            </p:nvSpPr>
            <p:spPr bwMode="auto">
              <a:xfrm>
                <a:off x="13875539" y="3478406"/>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sp>
            <p:nvSpPr>
              <p:cNvPr id="244" name="Oval 17"/>
              <p:cNvSpPr>
                <a:spLocks noChangeArrowheads="1"/>
              </p:cNvSpPr>
              <p:nvPr/>
            </p:nvSpPr>
            <p:spPr bwMode="auto">
              <a:xfrm>
                <a:off x="13875539" y="3732374"/>
                <a:ext cx="79105" cy="79105"/>
              </a:xfrm>
              <a:prstGeom prst="ellipse">
                <a:avLst/>
              </a:prstGeom>
              <a:solidFill>
                <a:srgbClr val="5B9BD5"/>
              </a:solidFill>
              <a:ln>
                <a:noFill/>
              </a:ln>
            </p:spPr>
            <p:txBody>
              <a:bodyPr vert="horz" wrap="square" lIns="93260" tIns="46630" rIns="93260" bIns="46630" numCol="1" anchor="t" anchorCtr="0" compatLnSpc="1">
                <a:prstTxWarp prst="textNoShape">
                  <a:avLst/>
                </a:prstTxWarp>
              </a:bodyPr>
              <a:lstStyle/>
              <a:p>
                <a:pPr defTabSz="932597">
                  <a:defRPr/>
                </a:pPr>
                <a:endParaRPr lang="en-US" sz="1836" kern="0">
                  <a:solidFill>
                    <a:srgbClr val="505050"/>
                  </a:solidFill>
                  <a:latin typeface="Calibri" panose="020F0502020204030204"/>
                </a:endParaRPr>
              </a:p>
            </p:txBody>
          </p:sp>
        </p:grpSp>
      </p:grpSp>
      <p:grpSp>
        <p:nvGrpSpPr>
          <p:cNvPr id="245" name="Group 244"/>
          <p:cNvGrpSpPr/>
          <p:nvPr/>
        </p:nvGrpSpPr>
        <p:grpSpPr>
          <a:xfrm>
            <a:off x="4697238" y="5242568"/>
            <a:ext cx="861792" cy="1166302"/>
            <a:chOff x="10520791" y="5710226"/>
            <a:chExt cx="813223" cy="1100576"/>
          </a:xfrm>
        </p:grpSpPr>
        <p:sp>
          <p:nvSpPr>
            <p:cNvPr id="246" name="Rectangle 5"/>
            <p:cNvSpPr>
              <a:spLocks noChangeArrowheads="1"/>
            </p:cNvSpPr>
            <p:nvPr/>
          </p:nvSpPr>
          <p:spPr bwMode="auto">
            <a:xfrm>
              <a:off x="10520791" y="5710226"/>
              <a:ext cx="813223" cy="1100576"/>
            </a:xfrm>
            <a:prstGeom prst="rect">
              <a:avLst/>
            </a:prstGeom>
            <a:solidFill>
              <a:srgbClr val="7030A0"/>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47" name="Freeform 6"/>
            <p:cNvSpPr>
              <a:spLocks/>
            </p:cNvSpPr>
            <p:nvPr/>
          </p:nvSpPr>
          <p:spPr bwMode="auto">
            <a:xfrm>
              <a:off x="10607894" y="5838844"/>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48" name="Freeform 7"/>
            <p:cNvSpPr>
              <a:spLocks/>
            </p:cNvSpPr>
            <p:nvPr/>
          </p:nvSpPr>
          <p:spPr bwMode="auto">
            <a:xfrm>
              <a:off x="10607894" y="6037469"/>
              <a:ext cx="639019" cy="112337"/>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49" name="Freeform 8"/>
            <p:cNvSpPr>
              <a:spLocks/>
            </p:cNvSpPr>
            <p:nvPr/>
          </p:nvSpPr>
          <p:spPr bwMode="auto">
            <a:xfrm>
              <a:off x="10607894" y="6234465"/>
              <a:ext cx="639019" cy="112337"/>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0" name="Freeform 9"/>
            <p:cNvSpPr>
              <a:spLocks/>
            </p:cNvSpPr>
            <p:nvPr/>
          </p:nvSpPr>
          <p:spPr bwMode="auto">
            <a:xfrm>
              <a:off x="10607894" y="6433090"/>
              <a:ext cx="639019" cy="1123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ysClr val="window" lastClr="FFFFFF">
                <a:lumMod val="85000"/>
              </a:sysClr>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1" name="Oval 14"/>
            <p:cNvSpPr>
              <a:spLocks noChangeArrowheads="1"/>
            </p:cNvSpPr>
            <p:nvPr/>
          </p:nvSpPr>
          <p:spPr bwMode="auto">
            <a:xfrm>
              <a:off x="11124807" y="586245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2" name="Oval 15"/>
            <p:cNvSpPr>
              <a:spLocks noChangeArrowheads="1"/>
            </p:cNvSpPr>
            <p:nvPr/>
          </p:nvSpPr>
          <p:spPr bwMode="auto">
            <a:xfrm>
              <a:off x="11124807" y="6061076"/>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3" name="Oval 16"/>
            <p:cNvSpPr>
              <a:spLocks noChangeArrowheads="1"/>
            </p:cNvSpPr>
            <p:nvPr/>
          </p:nvSpPr>
          <p:spPr bwMode="auto">
            <a:xfrm>
              <a:off x="11124807" y="6259701"/>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sp>
          <p:nvSpPr>
            <p:cNvPr id="254" name="Oval 17"/>
            <p:cNvSpPr>
              <a:spLocks noChangeArrowheads="1"/>
            </p:cNvSpPr>
            <p:nvPr/>
          </p:nvSpPr>
          <p:spPr bwMode="auto">
            <a:xfrm>
              <a:off x="11124807" y="6458325"/>
              <a:ext cx="61867" cy="61867"/>
            </a:xfrm>
            <a:prstGeom prst="ellipse">
              <a:avLst/>
            </a:prstGeom>
            <a:solidFill>
              <a:srgbClr val="5B9BD5"/>
            </a:solidFill>
            <a:ln>
              <a:noFill/>
            </a:ln>
          </p:spPr>
          <p:txBody>
            <a:bodyPr vert="horz" wrap="square" lIns="91427" tIns="45713" rIns="91427" bIns="45713" numCol="1" anchor="t" anchorCtr="0" compatLnSpc="1">
              <a:prstTxWarp prst="textNoShape">
                <a:avLst/>
              </a:prstTxWarp>
            </a:bodyPr>
            <a:lstStyle/>
            <a:p>
              <a:pPr defTabSz="932137">
                <a:defRPr/>
              </a:pPr>
              <a:endParaRPr lang="en-US" sz="1836" kern="0">
                <a:solidFill>
                  <a:srgbClr val="000000"/>
                </a:solidFill>
                <a:latin typeface="Calibri" panose="020F0502020204030204"/>
              </a:endParaRPr>
            </a:p>
          </p:txBody>
        </p:sp>
      </p:grpSp>
      <p:sp>
        <p:nvSpPr>
          <p:cNvPr id="255" name="TextBox 254"/>
          <p:cNvSpPr txBox="1"/>
          <p:nvPr/>
        </p:nvSpPr>
        <p:spPr>
          <a:xfrm>
            <a:off x="4622104" y="6114485"/>
            <a:ext cx="994312" cy="286306"/>
          </a:xfrm>
          <a:prstGeom prst="rect">
            <a:avLst/>
          </a:prstGeom>
          <a:noFill/>
        </p:spPr>
        <p:txBody>
          <a:bodyPr wrap="square" rtlCol="0">
            <a:spAutoFit/>
          </a:bodyPr>
          <a:lstStyle/>
          <a:p>
            <a:pPr algn="ctr" defTabSz="932597"/>
            <a:r>
              <a:rPr lang="en-US" sz="1224" dirty="0">
                <a:solidFill>
                  <a:prstClr val="white"/>
                </a:solidFill>
                <a:latin typeface="Calibri" panose="020F0502020204030204"/>
              </a:rPr>
              <a:t>Front end</a:t>
            </a:r>
          </a:p>
        </p:txBody>
      </p:sp>
      <p:cxnSp>
        <p:nvCxnSpPr>
          <p:cNvPr id="257" name="Straight Connector 256"/>
          <p:cNvCxnSpPr/>
          <p:nvPr/>
        </p:nvCxnSpPr>
        <p:spPr>
          <a:xfrm flipH="1">
            <a:off x="5857699" y="1953522"/>
            <a:ext cx="61397" cy="2200162"/>
          </a:xfrm>
          <a:prstGeom prst="line">
            <a:avLst/>
          </a:prstGeom>
          <a:noFill/>
          <a:ln w="38100" cap="flat" cmpd="sng" algn="ctr">
            <a:solidFill>
              <a:srgbClr val="FFC000"/>
            </a:solidFill>
            <a:prstDash val="solid"/>
            <a:miter lim="800000"/>
            <a:headEnd type="none" w="med" len="med"/>
            <a:tailEnd type="triangle" w="med" len="med"/>
          </a:ln>
          <a:effectLst/>
        </p:spPr>
      </p:cxnSp>
      <p:sp>
        <p:nvSpPr>
          <p:cNvPr id="176" name="External Access"/>
          <p:cNvSpPr/>
          <p:nvPr/>
        </p:nvSpPr>
        <p:spPr>
          <a:xfrm rot="997003">
            <a:off x="6189749" y="1870583"/>
            <a:ext cx="5219576" cy="2940827"/>
          </a:xfrm>
          <a:custGeom>
            <a:avLst/>
            <a:gdLst>
              <a:gd name="connsiteX0" fmla="*/ 0 w 3370521"/>
              <a:gd name="connsiteY0" fmla="*/ 1046896 h 1046896"/>
              <a:gd name="connsiteX1" fmla="*/ 946298 w 3370521"/>
              <a:gd name="connsiteY1" fmla="*/ 4905 h 1046896"/>
              <a:gd name="connsiteX2" fmla="*/ 3370521 w 3370521"/>
              <a:gd name="connsiteY2" fmla="*/ 727919 h 1046896"/>
              <a:gd name="connsiteX0" fmla="*/ 0 w 3370521"/>
              <a:gd name="connsiteY0" fmla="*/ 1046896 h 1046896"/>
              <a:gd name="connsiteX1" fmla="*/ 1733108 w 3370521"/>
              <a:gd name="connsiteY1" fmla="*/ 4905 h 1046896"/>
              <a:gd name="connsiteX2" fmla="*/ 3370521 w 3370521"/>
              <a:gd name="connsiteY2" fmla="*/ 727919 h 1046896"/>
              <a:gd name="connsiteX0" fmla="*/ 0 w 3370521"/>
              <a:gd name="connsiteY0" fmla="*/ 1054112 h 1054112"/>
              <a:gd name="connsiteX1" fmla="*/ 1733108 w 3370521"/>
              <a:gd name="connsiteY1" fmla="*/ 12121 h 1054112"/>
              <a:gd name="connsiteX2" fmla="*/ 3370521 w 3370521"/>
              <a:gd name="connsiteY2" fmla="*/ 735135 h 1054112"/>
              <a:gd name="connsiteX0" fmla="*/ 0 w 3370521"/>
              <a:gd name="connsiteY0" fmla="*/ 1064887 h 1064887"/>
              <a:gd name="connsiteX1" fmla="*/ 1733108 w 3370521"/>
              <a:gd name="connsiteY1" fmla="*/ 22896 h 1064887"/>
              <a:gd name="connsiteX2" fmla="*/ 3370521 w 3370521"/>
              <a:gd name="connsiteY2" fmla="*/ 745910 h 1064887"/>
              <a:gd name="connsiteX0" fmla="*/ 0 w 3370521"/>
              <a:gd name="connsiteY0" fmla="*/ 1064887 h 1064887"/>
              <a:gd name="connsiteX1" fmla="*/ 1733108 w 3370521"/>
              <a:gd name="connsiteY1" fmla="*/ 22896 h 1064887"/>
              <a:gd name="connsiteX2" fmla="*/ 3370521 w 3370521"/>
              <a:gd name="connsiteY2" fmla="*/ 745910 h 1064887"/>
              <a:gd name="connsiteX0" fmla="*/ 0 w 3370521"/>
              <a:gd name="connsiteY0" fmla="*/ 1195368 h 1195368"/>
              <a:gd name="connsiteX1" fmla="*/ 1658680 w 3370521"/>
              <a:gd name="connsiteY1" fmla="*/ 15154 h 1195368"/>
              <a:gd name="connsiteX2" fmla="*/ 3370521 w 3370521"/>
              <a:gd name="connsiteY2" fmla="*/ 876391 h 1195368"/>
              <a:gd name="connsiteX0" fmla="*/ 0 w 3370521"/>
              <a:gd name="connsiteY0" fmla="*/ 1181675 h 1181675"/>
              <a:gd name="connsiteX1" fmla="*/ 1658680 w 3370521"/>
              <a:gd name="connsiteY1" fmla="*/ 1461 h 1181675"/>
              <a:gd name="connsiteX2" fmla="*/ 3370521 w 3370521"/>
              <a:gd name="connsiteY2" fmla="*/ 862698 h 1181675"/>
              <a:gd name="connsiteX0" fmla="*/ 0 w 3370521"/>
              <a:gd name="connsiteY0" fmla="*/ 1181675 h 1181675"/>
              <a:gd name="connsiteX1" fmla="*/ 1754373 w 3370521"/>
              <a:gd name="connsiteY1" fmla="*/ 1461 h 1181675"/>
              <a:gd name="connsiteX2" fmla="*/ 3370521 w 3370521"/>
              <a:gd name="connsiteY2" fmla="*/ 862698 h 1181675"/>
              <a:gd name="connsiteX0" fmla="*/ 0 w 3359888"/>
              <a:gd name="connsiteY0" fmla="*/ 1165323 h 1165323"/>
              <a:gd name="connsiteX1" fmla="*/ 1743740 w 3359888"/>
              <a:gd name="connsiteY1" fmla="*/ 6374 h 1165323"/>
              <a:gd name="connsiteX2" fmla="*/ 3359888 w 3359888"/>
              <a:gd name="connsiteY2" fmla="*/ 867611 h 1165323"/>
              <a:gd name="connsiteX0" fmla="*/ 0 w 3359888"/>
              <a:gd name="connsiteY0" fmla="*/ 1238508 h 1238508"/>
              <a:gd name="connsiteX1" fmla="*/ 1414131 w 3359888"/>
              <a:gd name="connsiteY1" fmla="*/ 5131 h 1238508"/>
              <a:gd name="connsiteX2" fmla="*/ 3359888 w 3359888"/>
              <a:gd name="connsiteY2" fmla="*/ 940796 h 1238508"/>
              <a:gd name="connsiteX0" fmla="*/ 0 w 3359888"/>
              <a:gd name="connsiteY0" fmla="*/ 1238508 h 1238508"/>
              <a:gd name="connsiteX1" fmla="*/ 1414131 w 3359888"/>
              <a:gd name="connsiteY1" fmla="*/ 5131 h 1238508"/>
              <a:gd name="connsiteX2" fmla="*/ 3359888 w 3359888"/>
              <a:gd name="connsiteY2" fmla="*/ 940796 h 1238508"/>
              <a:gd name="connsiteX0" fmla="*/ 0 w 3359888"/>
              <a:gd name="connsiteY0" fmla="*/ 1238508 h 1238508"/>
              <a:gd name="connsiteX1" fmla="*/ 1616149 w 3359888"/>
              <a:gd name="connsiteY1" fmla="*/ 5131 h 1238508"/>
              <a:gd name="connsiteX2" fmla="*/ 3359888 w 3359888"/>
              <a:gd name="connsiteY2" fmla="*/ 940796 h 1238508"/>
              <a:gd name="connsiteX0" fmla="*/ 0 w 3359888"/>
              <a:gd name="connsiteY0" fmla="*/ 1186180 h 1186180"/>
              <a:gd name="connsiteX1" fmla="*/ 1594884 w 3359888"/>
              <a:gd name="connsiteY1" fmla="*/ 5966 h 1186180"/>
              <a:gd name="connsiteX2" fmla="*/ 3359888 w 3359888"/>
              <a:gd name="connsiteY2" fmla="*/ 888468 h 1186180"/>
              <a:gd name="connsiteX0" fmla="*/ 0 w 3327990"/>
              <a:gd name="connsiteY0" fmla="*/ 1109431 h 1109431"/>
              <a:gd name="connsiteX1" fmla="*/ 1562986 w 3327990"/>
              <a:gd name="connsiteY1" fmla="*/ 3645 h 1109431"/>
              <a:gd name="connsiteX2" fmla="*/ 3327990 w 3327990"/>
              <a:gd name="connsiteY2" fmla="*/ 886147 h 1109431"/>
              <a:gd name="connsiteX0" fmla="*/ 0 w 3327990"/>
              <a:gd name="connsiteY0" fmla="*/ 1088442 h 1088442"/>
              <a:gd name="connsiteX1" fmla="*/ 1679944 w 3327990"/>
              <a:gd name="connsiteY1" fmla="*/ 3921 h 1088442"/>
              <a:gd name="connsiteX2" fmla="*/ 3327990 w 3327990"/>
              <a:gd name="connsiteY2" fmla="*/ 865158 h 1088442"/>
              <a:gd name="connsiteX0" fmla="*/ 0 w 3327990"/>
              <a:gd name="connsiteY0" fmla="*/ 1204235 h 1204235"/>
              <a:gd name="connsiteX1" fmla="*/ 1658679 w 3327990"/>
              <a:gd name="connsiteY1" fmla="*/ 2756 h 1204235"/>
              <a:gd name="connsiteX2" fmla="*/ 3327990 w 3327990"/>
              <a:gd name="connsiteY2" fmla="*/ 980951 h 1204235"/>
              <a:gd name="connsiteX0" fmla="*/ 0 w 3327990"/>
              <a:gd name="connsiteY0" fmla="*/ 1204235 h 1204235"/>
              <a:gd name="connsiteX1" fmla="*/ 1755407 w 3327990"/>
              <a:gd name="connsiteY1" fmla="*/ 2756 h 1204235"/>
              <a:gd name="connsiteX2" fmla="*/ 3327990 w 3327990"/>
              <a:gd name="connsiteY2" fmla="*/ 980951 h 1204235"/>
              <a:gd name="connsiteX0" fmla="*/ 0 w 3327990"/>
              <a:gd name="connsiteY0" fmla="*/ 1202212 h 1202212"/>
              <a:gd name="connsiteX1" fmla="*/ 1755407 w 3327990"/>
              <a:gd name="connsiteY1" fmla="*/ 733 h 1202212"/>
              <a:gd name="connsiteX2" fmla="*/ 3327990 w 3327990"/>
              <a:gd name="connsiteY2" fmla="*/ 978928 h 1202212"/>
            </a:gdLst>
            <a:ahLst/>
            <a:cxnLst>
              <a:cxn ang="0">
                <a:pos x="connsiteX0" y="connsiteY0"/>
              </a:cxn>
              <a:cxn ang="0">
                <a:pos x="connsiteX1" y="connsiteY1"/>
              </a:cxn>
              <a:cxn ang="0">
                <a:pos x="connsiteX2" y="connsiteY2"/>
              </a:cxn>
            </a:cxnLst>
            <a:rect l="l" t="t" r="r" b="b"/>
            <a:pathLst>
              <a:path w="3327990" h="1202212">
                <a:moveTo>
                  <a:pt x="0" y="1202212"/>
                </a:moveTo>
                <a:cubicBezTo>
                  <a:pt x="373025" y="208068"/>
                  <a:pt x="1189995" y="-14699"/>
                  <a:pt x="1755407" y="733"/>
                </a:cubicBezTo>
                <a:cubicBezTo>
                  <a:pt x="2320819" y="16165"/>
                  <a:pt x="2758262" y="303760"/>
                  <a:pt x="3327990" y="978928"/>
                </a:cubicBezTo>
              </a:path>
            </a:pathLst>
          </a:custGeom>
          <a:noFill/>
          <a:ln w="28575" cap="flat" cmpd="sng" algn="ctr">
            <a:solidFill>
              <a:srgbClr val="FFC000"/>
            </a:solidFill>
            <a:prstDash val="sysDot"/>
            <a:miter lim="800000"/>
          </a:ln>
          <a:effectLst/>
        </p:spPr>
        <p:txBody>
          <a:bodyPr rtlCol="0" anchor="ctr"/>
          <a:lstStyle/>
          <a:p>
            <a:pPr algn="ctr" defTabSz="932597">
              <a:defRPr/>
            </a:pPr>
            <a:endParaRPr lang="en-US" sz="1836" kern="0">
              <a:solidFill>
                <a:prstClr val="white"/>
              </a:solidFill>
              <a:latin typeface="Calibri" panose="020F0502020204030204"/>
            </a:endParaRPr>
          </a:p>
        </p:txBody>
      </p:sp>
      <p:grpSp>
        <p:nvGrpSpPr>
          <p:cNvPr id="2" name="Group 1"/>
          <p:cNvGrpSpPr/>
          <p:nvPr/>
        </p:nvGrpSpPr>
        <p:grpSpPr>
          <a:xfrm>
            <a:off x="5613332" y="1501362"/>
            <a:ext cx="1747905" cy="1135128"/>
            <a:chOff x="5101061" y="1464839"/>
            <a:chExt cx="1747905" cy="1135128"/>
          </a:xfrm>
        </p:grpSpPr>
        <p:sp>
          <p:nvSpPr>
            <p:cNvPr id="258" name="Freeform 95"/>
            <p:cNvSpPr>
              <a:spLocks/>
            </p:cNvSpPr>
            <p:nvPr/>
          </p:nvSpPr>
          <p:spPr bwMode="auto">
            <a:xfrm flipH="1">
              <a:off x="5101061" y="1464839"/>
              <a:ext cx="1747905" cy="113512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B0F0"/>
            </a:solidFill>
            <a:ln w="2857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a:solidFill>
                  <a:srgbClr val="505050"/>
                </a:solidFill>
                <a:latin typeface="Calibri" panose="020F0502020204030204"/>
              </a:endParaRPr>
            </a:p>
          </p:txBody>
        </p:sp>
        <p:sp>
          <p:nvSpPr>
            <p:cNvPr id="259" name="Rectangle 54"/>
            <p:cNvSpPr/>
            <p:nvPr/>
          </p:nvSpPr>
          <p:spPr bwMode="auto">
            <a:xfrm>
              <a:off x="5182131" y="1776001"/>
              <a:ext cx="1443609" cy="67590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428" b="1" kern="0" dirty="0">
                  <a:solidFill>
                    <a:prstClr val="white"/>
                  </a:solidFill>
                  <a:latin typeface="Calibri" panose="020F0502020204030204"/>
                  <a:ea typeface="Segoe UI" pitchFamily="34" charset="0"/>
                  <a:cs typeface="Segoe UI" pitchFamily="34" charset="0"/>
                </a:rPr>
                <a:t>Internet</a:t>
              </a:r>
            </a:p>
          </p:txBody>
        </p:sp>
      </p:grpSp>
      <p:sp>
        <p:nvSpPr>
          <p:cNvPr id="260" name="Freeform 29"/>
          <p:cNvSpPr>
            <a:spLocks/>
          </p:cNvSpPr>
          <p:nvPr/>
        </p:nvSpPr>
        <p:spPr bwMode="auto">
          <a:xfrm>
            <a:off x="9358332" y="6130352"/>
            <a:ext cx="3077261" cy="514651"/>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BAD80A"/>
          </a:solidFill>
          <a:ln>
            <a:noFill/>
          </a:ln>
          <a:extLst/>
        </p:spPr>
        <p:txBody>
          <a:bodyPr vert="horz" wrap="square" lIns="91427" tIns="45713" rIns="91427" bIns="45713" numCol="1" anchor="t" anchorCtr="0" compatLnSpc="1">
            <a:prstTxWarp prst="textNoShape">
              <a:avLst/>
            </a:prstTxWarp>
          </a:bodyPr>
          <a:lstStyle/>
          <a:p>
            <a:pPr defTabSz="932137"/>
            <a:endParaRPr lang="en-US" sz="1836">
              <a:solidFill>
                <a:srgbClr val="000000"/>
              </a:solidFill>
              <a:latin typeface="Calibri" panose="020F0502020204030204"/>
            </a:endParaRPr>
          </a:p>
        </p:txBody>
      </p:sp>
      <p:sp>
        <p:nvSpPr>
          <p:cNvPr id="262" name="Oval 261"/>
          <p:cNvSpPr/>
          <p:nvPr/>
        </p:nvSpPr>
        <p:spPr bwMode="auto">
          <a:xfrm>
            <a:off x="4031912" y="2741141"/>
            <a:ext cx="6953419" cy="5949917"/>
          </a:xfrm>
          <a:prstGeom prst="ellipse">
            <a:avLst/>
          </a:prstGeom>
          <a:noFill/>
          <a:ln w="28575" cap="flat" cmpd="sng" algn="ctr">
            <a:solidFill>
              <a:srgbClr val="00B0F0"/>
            </a:solidFill>
            <a:prstDash val="sysDash"/>
            <a:miter lim="800000"/>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defRPr/>
            </a:pPr>
            <a:endParaRPr lang="en-US" sz="2448" kern="0" dirty="0" err="1">
              <a:gradFill>
                <a:gsLst>
                  <a:gs pos="0">
                    <a:srgbClr val="FFFFFF"/>
                  </a:gs>
                  <a:gs pos="100000">
                    <a:srgbClr val="FFFFFF"/>
                  </a:gs>
                </a:gsLst>
                <a:lin ang="5400000" scaled="0"/>
              </a:gradFill>
              <a:latin typeface="Calibri" panose="020F0502020204030204"/>
              <a:ea typeface="Segoe UI" pitchFamily="34" charset="0"/>
              <a:cs typeface="Segoe UI" pitchFamily="34" charset="0"/>
            </a:endParaRPr>
          </a:p>
        </p:txBody>
      </p:sp>
      <p:grpSp>
        <p:nvGrpSpPr>
          <p:cNvPr id="263" name="Group 11"/>
          <p:cNvGrpSpPr/>
          <p:nvPr/>
        </p:nvGrpSpPr>
        <p:grpSpPr>
          <a:xfrm>
            <a:off x="10527918" y="4911278"/>
            <a:ext cx="1135150" cy="1613599"/>
            <a:chOff x="9593834" y="3578458"/>
            <a:chExt cx="1986709" cy="2824073"/>
          </a:xfrm>
        </p:grpSpPr>
        <p:sp>
          <p:nvSpPr>
            <p:cNvPr id="264" name="Rectangle 30"/>
            <p:cNvSpPr/>
            <p:nvPr/>
          </p:nvSpPr>
          <p:spPr bwMode="auto">
            <a:xfrm>
              <a:off x="9677400" y="5259245"/>
              <a:ext cx="1273051" cy="955818"/>
            </a:xfrm>
            <a:prstGeom prst="rect">
              <a:avLst/>
            </a:prstGeom>
            <a:solidFill>
              <a:srgbClr val="FFFFFF"/>
            </a:solidFill>
            <a:ln w="10795" cap="flat" cmpd="sng" algn="ctr">
              <a:no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grpSp>
          <p:nvGrpSpPr>
            <p:cNvPr id="265" name="Group 31"/>
            <p:cNvGrpSpPr>
              <a:grpSpLocks noChangeAspect="1"/>
            </p:cNvGrpSpPr>
            <p:nvPr/>
          </p:nvGrpSpPr>
          <p:grpSpPr>
            <a:xfrm>
              <a:off x="9622866" y="5223627"/>
              <a:ext cx="1957677" cy="1178904"/>
              <a:chOff x="3742936" y="4845974"/>
              <a:chExt cx="1611848" cy="970652"/>
            </a:xfrm>
            <a:solidFill>
              <a:srgbClr val="0072C6">
                <a:lumMod val="75000"/>
              </a:srgbClr>
            </a:solidFill>
          </p:grpSpPr>
          <p:sp>
            <p:nvSpPr>
              <p:cNvPr id="314" name="Freeform 186"/>
              <p:cNvSpPr>
                <a:spLocks noEditPoints="1"/>
              </p:cNvSpPr>
              <p:nvPr/>
            </p:nvSpPr>
            <p:spPr bwMode="black">
              <a:xfrm>
                <a:off x="4953857" y="5008123"/>
                <a:ext cx="400927" cy="808503"/>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68217A">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5" name="Freeform 88"/>
              <p:cNvSpPr>
                <a:spLocks noEditPoints="1"/>
              </p:cNvSpPr>
              <p:nvPr/>
            </p:nvSpPr>
            <p:spPr bwMode="black">
              <a:xfrm>
                <a:off x="3742936" y="4845974"/>
                <a:ext cx="1144646" cy="970652"/>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68217A">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66" name="Group 32"/>
            <p:cNvGrpSpPr/>
            <p:nvPr/>
          </p:nvGrpSpPr>
          <p:grpSpPr>
            <a:xfrm>
              <a:off x="9809853" y="5348588"/>
              <a:ext cx="1014780" cy="768770"/>
              <a:chOff x="-1748541" y="1986635"/>
              <a:chExt cx="1206735" cy="914192"/>
            </a:xfrm>
          </p:grpSpPr>
          <p:sp>
            <p:nvSpPr>
              <p:cNvPr id="297" name="Rectangle 35"/>
              <p:cNvSpPr>
                <a:spLocks noChangeArrowheads="1"/>
              </p:cNvSpPr>
              <p:nvPr/>
            </p:nvSpPr>
            <p:spPr bwMode="auto">
              <a:xfrm>
                <a:off x="-1318870" y="2263178"/>
                <a:ext cx="50281" cy="214835"/>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8" name="Rectangle 36"/>
              <p:cNvSpPr>
                <a:spLocks noChangeArrowheads="1"/>
              </p:cNvSpPr>
              <p:nvPr/>
            </p:nvSpPr>
            <p:spPr bwMode="auto">
              <a:xfrm>
                <a:off x="-1538277" y="2564861"/>
                <a:ext cx="25368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9" name="Rectangle 37"/>
              <p:cNvSpPr>
                <a:spLocks noChangeArrowheads="1"/>
              </p:cNvSpPr>
              <p:nvPr/>
            </p:nvSpPr>
            <p:spPr bwMode="auto">
              <a:xfrm>
                <a:off x="-1602270" y="2564861"/>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0" name="Rectangle 38"/>
              <p:cNvSpPr>
                <a:spLocks noChangeArrowheads="1"/>
              </p:cNvSpPr>
              <p:nvPr/>
            </p:nvSpPr>
            <p:spPr bwMode="auto">
              <a:xfrm>
                <a:off x="-1538277" y="2647139"/>
                <a:ext cx="274258"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1" name="Rectangle 39"/>
              <p:cNvSpPr>
                <a:spLocks noChangeArrowheads="1"/>
              </p:cNvSpPr>
              <p:nvPr/>
            </p:nvSpPr>
            <p:spPr bwMode="auto">
              <a:xfrm>
                <a:off x="-1602270" y="2647139"/>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2" name="Rectangle 40"/>
              <p:cNvSpPr>
                <a:spLocks noChangeArrowheads="1"/>
              </p:cNvSpPr>
              <p:nvPr/>
            </p:nvSpPr>
            <p:spPr bwMode="auto">
              <a:xfrm>
                <a:off x="-1538277" y="2724845"/>
                <a:ext cx="203408"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3" name="Rectangle 41"/>
              <p:cNvSpPr>
                <a:spLocks noChangeArrowheads="1"/>
              </p:cNvSpPr>
              <p:nvPr/>
            </p:nvSpPr>
            <p:spPr bwMode="auto">
              <a:xfrm>
                <a:off x="-1602270" y="2724845"/>
                <a:ext cx="41139" cy="3885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4" name="Rectangle 42"/>
              <p:cNvSpPr>
                <a:spLocks noChangeArrowheads="1"/>
              </p:cNvSpPr>
              <p:nvPr/>
            </p:nvSpPr>
            <p:spPr bwMode="auto">
              <a:xfrm>
                <a:off x="-1389720" y="2423162"/>
                <a:ext cx="50281" cy="54852"/>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5" name="Rectangle 43"/>
              <p:cNvSpPr>
                <a:spLocks noChangeArrowheads="1"/>
              </p:cNvSpPr>
              <p:nvPr/>
            </p:nvSpPr>
            <p:spPr bwMode="auto">
              <a:xfrm>
                <a:off x="-1460570" y="2329457"/>
                <a:ext cx="50281" cy="148556"/>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6" name="Rectangle 44"/>
              <p:cNvSpPr>
                <a:spLocks noChangeArrowheads="1"/>
              </p:cNvSpPr>
              <p:nvPr/>
            </p:nvSpPr>
            <p:spPr bwMode="auto">
              <a:xfrm>
                <a:off x="-1533706" y="2290604"/>
                <a:ext cx="50281" cy="187409"/>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7" name="Rectangle 45"/>
              <p:cNvSpPr>
                <a:spLocks noChangeArrowheads="1"/>
              </p:cNvSpPr>
              <p:nvPr/>
            </p:nvSpPr>
            <p:spPr bwMode="auto">
              <a:xfrm>
                <a:off x="-1604556" y="2361454"/>
                <a:ext cx="50281" cy="116559"/>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8" name="Freeform 46"/>
              <p:cNvSpPr>
                <a:spLocks/>
              </p:cNvSpPr>
              <p:nvPr/>
            </p:nvSpPr>
            <p:spPr bwMode="auto">
              <a:xfrm>
                <a:off x="-1149744" y="2347741"/>
                <a:ext cx="402245" cy="404530"/>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09" name="Freeform 47"/>
              <p:cNvSpPr>
                <a:spLocks/>
              </p:cNvSpPr>
              <p:nvPr/>
            </p:nvSpPr>
            <p:spPr bwMode="auto">
              <a:xfrm>
                <a:off x="-909769" y="2311173"/>
                <a:ext cx="201123" cy="20569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close/>
                  </a:path>
                </a:pathLst>
              </a:custGeom>
              <a:solidFill>
                <a:srgbClr val="505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0" name="Freeform 48"/>
              <p:cNvSpPr>
                <a:spLocks/>
              </p:cNvSpPr>
              <p:nvPr/>
            </p:nvSpPr>
            <p:spPr bwMode="auto">
              <a:xfrm>
                <a:off x="-909769" y="2311173"/>
                <a:ext cx="201123" cy="20569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1" name="Rectangle 49"/>
              <p:cNvSpPr>
                <a:spLocks noChangeArrowheads="1"/>
              </p:cNvSpPr>
              <p:nvPr/>
            </p:nvSpPr>
            <p:spPr bwMode="auto">
              <a:xfrm>
                <a:off x="-715598" y="2036820"/>
                <a:ext cx="38853" cy="38853"/>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2" name="Freeform 50"/>
              <p:cNvSpPr>
                <a:spLocks noEditPoints="1"/>
              </p:cNvSpPr>
              <p:nvPr/>
            </p:nvSpPr>
            <p:spPr bwMode="auto">
              <a:xfrm>
                <a:off x="-1746256" y="1986635"/>
                <a:ext cx="1204450" cy="121130"/>
              </a:xfrm>
              <a:custGeom>
                <a:avLst/>
                <a:gdLst>
                  <a:gd name="T0" fmla="*/ 0 w 1054"/>
                  <a:gd name="T1" fmla="*/ 0 h 106"/>
                  <a:gd name="T2" fmla="*/ 0 w 1054"/>
                  <a:gd name="T3" fmla="*/ 106 h 106"/>
                  <a:gd name="T4" fmla="*/ 1054 w 1054"/>
                  <a:gd name="T5" fmla="*/ 106 h 106"/>
                  <a:gd name="T6" fmla="*/ 1054 w 1054"/>
                  <a:gd name="T7" fmla="*/ 0 h 106"/>
                  <a:gd name="T8" fmla="*/ 0 w 1054"/>
                  <a:gd name="T9" fmla="*/ 0 h 106"/>
                  <a:gd name="T10" fmla="*/ 860 w 1054"/>
                  <a:gd name="T11" fmla="*/ 88 h 106"/>
                  <a:gd name="T12" fmla="*/ 798 w 1054"/>
                  <a:gd name="T13" fmla="*/ 88 h 106"/>
                  <a:gd name="T14" fmla="*/ 798 w 1054"/>
                  <a:gd name="T15" fmla="*/ 72 h 106"/>
                  <a:gd name="T16" fmla="*/ 860 w 1054"/>
                  <a:gd name="T17" fmla="*/ 72 h 106"/>
                  <a:gd name="T18" fmla="*/ 860 w 1054"/>
                  <a:gd name="T19" fmla="*/ 88 h 106"/>
                  <a:gd name="T20" fmla="*/ 946 w 1054"/>
                  <a:gd name="T21" fmla="*/ 90 h 106"/>
                  <a:gd name="T22" fmla="*/ 890 w 1054"/>
                  <a:gd name="T23" fmla="*/ 90 h 106"/>
                  <a:gd name="T24" fmla="*/ 890 w 1054"/>
                  <a:gd name="T25" fmla="*/ 32 h 106"/>
                  <a:gd name="T26" fmla="*/ 946 w 1054"/>
                  <a:gd name="T27" fmla="*/ 32 h 106"/>
                  <a:gd name="T28" fmla="*/ 946 w 1054"/>
                  <a:gd name="T29" fmla="*/ 90 h 106"/>
                  <a:gd name="T30" fmla="*/ 1032 w 1054"/>
                  <a:gd name="T31" fmla="*/ 78 h 106"/>
                  <a:gd name="T32" fmla="*/ 1020 w 1054"/>
                  <a:gd name="T33" fmla="*/ 90 h 106"/>
                  <a:gd name="T34" fmla="*/ 1004 w 1054"/>
                  <a:gd name="T35" fmla="*/ 74 h 106"/>
                  <a:gd name="T36" fmla="*/ 988 w 1054"/>
                  <a:gd name="T37" fmla="*/ 90 h 106"/>
                  <a:gd name="T38" fmla="*/ 976 w 1054"/>
                  <a:gd name="T39" fmla="*/ 78 h 106"/>
                  <a:gd name="T40" fmla="*/ 992 w 1054"/>
                  <a:gd name="T41" fmla="*/ 62 h 106"/>
                  <a:gd name="T42" fmla="*/ 976 w 1054"/>
                  <a:gd name="T43" fmla="*/ 44 h 106"/>
                  <a:gd name="T44" fmla="*/ 988 w 1054"/>
                  <a:gd name="T45" fmla="*/ 32 h 106"/>
                  <a:gd name="T46" fmla="*/ 1004 w 1054"/>
                  <a:gd name="T47" fmla="*/ 48 h 106"/>
                  <a:gd name="T48" fmla="*/ 1020 w 1054"/>
                  <a:gd name="T49" fmla="*/ 32 h 106"/>
                  <a:gd name="T50" fmla="*/ 1032 w 1054"/>
                  <a:gd name="T51" fmla="*/ 44 h 106"/>
                  <a:gd name="T52" fmla="*/ 1016 w 1054"/>
                  <a:gd name="T53" fmla="*/ 62 h 106"/>
                  <a:gd name="T54" fmla="*/ 1032 w 1054"/>
                  <a:gd name="T55" fmla="*/ 78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4" h="106">
                    <a:moveTo>
                      <a:pt x="0" y="0"/>
                    </a:moveTo>
                    <a:lnTo>
                      <a:pt x="0" y="106"/>
                    </a:lnTo>
                    <a:lnTo>
                      <a:pt x="1054" y="106"/>
                    </a:lnTo>
                    <a:lnTo>
                      <a:pt x="1054" y="0"/>
                    </a:lnTo>
                    <a:lnTo>
                      <a:pt x="0" y="0"/>
                    </a:lnTo>
                    <a:close/>
                    <a:moveTo>
                      <a:pt x="860" y="88"/>
                    </a:moveTo>
                    <a:lnTo>
                      <a:pt x="798" y="88"/>
                    </a:lnTo>
                    <a:lnTo>
                      <a:pt x="798" y="72"/>
                    </a:lnTo>
                    <a:lnTo>
                      <a:pt x="860" y="72"/>
                    </a:lnTo>
                    <a:lnTo>
                      <a:pt x="860" y="88"/>
                    </a:lnTo>
                    <a:close/>
                    <a:moveTo>
                      <a:pt x="946" y="90"/>
                    </a:moveTo>
                    <a:lnTo>
                      <a:pt x="890" y="90"/>
                    </a:lnTo>
                    <a:lnTo>
                      <a:pt x="890" y="32"/>
                    </a:lnTo>
                    <a:lnTo>
                      <a:pt x="946" y="32"/>
                    </a:lnTo>
                    <a:lnTo>
                      <a:pt x="946" y="90"/>
                    </a:lnTo>
                    <a:close/>
                    <a:moveTo>
                      <a:pt x="1032" y="78"/>
                    </a:moveTo>
                    <a:lnTo>
                      <a:pt x="1020" y="90"/>
                    </a:lnTo>
                    <a:lnTo>
                      <a:pt x="1004" y="74"/>
                    </a:lnTo>
                    <a:lnTo>
                      <a:pt x="988" y="90"/>
                    </a:lnTo>
                    <a:lnTo>
                      <a:pt x="976" y="78"/>
                    </a:lnTo>
                    <a:lnTo>
                      <a:pt x="992" y="62"/>
                    </a:lnTo>
                    <a:lnTo>
                      <a:pt x="976" y="44"/>
                    </a:lnTo>
                    <a:lnTo>
                      <a:pt x="988" y="32"/>
                    </a:lnTo>
                    <a:lnTo>
                      <a:pt x="1004" y="48"/>
                    </a:lnTo>
                    <a:lnTo>
                      <a:pt x="1020" y="32"/>
                    </a:lnTo>
                    <a:lnTo>
                      <a:pt x="1032" y="44"/>
                    </a:lnTo>
                    <a:lnTo>
                      <a:pt x="1016" y="62"/>
                    </a:lnTo>
                    <a:lnTo>
                      <a:pt x="1032" y="78"/>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313" name="Freeform 51"/>
              <p:cNvSpPr>
                <a:spLocks noEditPoints="1"/>
              </p:cNvSpPr>
              <p:nvPr/>
            </p:nvSpPr>
            <p:spPr bwMode="auto">
              <a:xfrm>
                <a:off x="-1748541" y="2132906"/>
                <a:ext cx="1202164" cy="767921"/>
              </a:xfrm>
              <a:custGeom>
                <a:avLst/>
                <a:gdLst>
                  <a:gd name="T0" fmla="*/ 0 w 1052"/>
                  <a:gd name="T1" fmla="*/ 0 h 672"/>
                  <a:gd name="T2" fmla="*/ 0 w 1052"/>
                  <a:gd name="T3" fmla="*/ 672 h 672"/>
                  <a:gd name="T4" fmla="*/ 1052 w 1052"/>
                  <a:gd name="T5" fmla="*/ 672 h 672"/>
                  <a:gd name="T6" fmla="*/ 1052 w 1052"/>
                  <a:gd name="T7" fmla="*/ 0 h 672"/>
                  <a:gd name="T8" fmla="*/ 0 w 1052"/>
                  <a:gd name="T9" fmla="*/ 0 h 672"/>
                  <a:gd name="T10" fmla="*/ 1000 w 1052"/>
                  <a:gd name="T11" fmla="*/ 620 h 672"/>
                  <a:gd name="T12" fmla="*/ 54 w 1052"/>
                  <a:gd name="T13" fmla="*/ 620 h 672"/>
                  <a:gd name="T14" fmla="*/ 54 w 1052"/>
                  <a:gd name="T15" fmla="*/ 52 h 672"/>
                  <a:gd name="T16" fmla="*/ 1000 w 1052"/>
                  <a:gd name="T17" fmla="*/ 52 h 672"/>
                  <a:gd name="T18" fmla="*/ 1000 w 1052"/>
                  <a:gd name="T19" fmla="*/ 62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2" h="672">
                    <a:moveTo>
                      <a:pt x="0" y="0"/>
                    </a:moveTo>
                    <a:lnTo>
                      <a:pt x="0" y="672"/>
                    </a:lnTo>
                    <a:lnTo>
                      <a:pt x="1052" y="672"/>
                    </a:lnTo>
                    <a:lnTo>
                      <a:pt x="1052" y="0"/>
                    </a:lnTo>
                    <a:lnTo>
                      <a:pt x="0" y="0"/>
                    </a:lnTo>
                    <a:close/>
                    <a:moveTo>
                      <a:pt x="1000" y="620"/>
                    </a:moveTo>
                    <a:lnTo>
                      <a:pt x="54" y="620"/>
                    </a:lnTo>
                    <a:lnTo>
                      <a:pt x="54" y="52"/>
                    </a:lnTo>
                    <a:lnTo>
                      <a:pt x="1000" y="52"/>
                    </a:lnTo>
                    <a:lnTo>
                      <a:pt x="1000" y="62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sp>
          <p:nvSpPr>
            <p:cNvPr id="267" name="Freeform 40"/>
            <p:cNvSpPr>
              <a:spLocks/>
            </p:cNvSpPr>
            <p:nvPr/>
          </p:nvSpPr>
          <p:spPr bwMode="auto">
            <a:xfrm>
              <a:off x="10641093" y="4320582"/>
              <a:ext cx="618715" cy="1059637"/>
            </a:xfrm>
            <a:custGeom>
              <a:avLst/>
              <a:gdLst>
                <a:gd name="T0" fmla="*/ 301 w 301"/>
                <a:gd name="T1" fmla="*/ 496 h 515"/>
                <a:gd name="T2" fmla="*/ 281 w 301"/>
                <a:gd name="T3" fmla="*/ 515 h 515"/>
                <a:gd name="T4" fmla="*/ 20 w 301"/>
                <a:gd name="T5" fmla="*/ 515 h 515"/>
                <a:gd name="T6" fmla="*/ 0 w 301"/>
                <a:gd name="T7" fmla="*/ 496 h 515"/>
                <a:gd name="T8" fmla="*/ 0 w 301"/>
                <a:gd name="T9" fmla="*/ 20 h 515"/>
                <a:gd name="T10" fmla="*/ 20 w 301"/>
                <a:gd name="T11" fmla="*/ 0 h 515"/>
                <a:gd name="T12" fmla="*/ 281 w 301"/>
                <a:gd name="T13" fmla="*/ 0 h 515"/>
                <a:gd name="T14" fmla="*/ 301 w 301"/>
                <a:gd name="T15" fmla="*/ 20 h 515"/>
                <a:gd name="T16" fmla="*/ 301 w 301"/>
                <a:gd name="T17" fmla="*/ 49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1" h="515">
                  <a:moveTo>
                    <a:pt x="301" y="496"/>
                  </a:moveTo>
                  <a:cubicBezTo>
                    <a:pt x="301" y="506"/>
                    <a:pt x="292" y="515"/>
                    <a:pt x="281" y="515"/>
                  </a:cubicBezTo>
                  <a:cubicBezTo>
                    <a:pt x="20" y="515"/>
                    <a:pt x="20" y="515"/>
                    <a:pt x="20" y="515"/>
                  </a:cubicBezTo>
                  <a:cubicBezTo>
                    <a:pt x="9" y="515"/>
                    <a:pt x="0" y="506"/>
                    <a:pt x="0" y="496"/>
                  </a:cubicBezTo>
                  <a:cubicBezTo>
                    <a:pt x="0" y="20"/>
                    <a:pt x="0" y="20"/>
                    <a:pt x="0" y="20"/>
                  </a:cubicBezTo>
                  <a:cubicBezTo>
                    <a:pt x="0" y="9"/>
                    <a:pt x="9" y="0"/>
                    <a:pt x="20" y="0"/>
                  </a:cubicBezTo>
                  <a:cubicBezTo>
                    <a:pt x="281" y="0"/>
                    <a:pt x="281" y="0"/>
                    <a:pt x="281" y="0"/>
                  </a:cubicBezTo>
                  <a:cubicBezTo>
                    <a:pt x="292" y="0"/>
                    <a:pt x="301" y="9"/>
                    <a:pt x="301" y="20"/>
                  </a:cubicBezTo>
                  <a:lnTo>
                    <a:pt x="301" y="496"/>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sp>
          <p:nvSpPr>
            <p:cNvPr id="268" name="Rectangle 41"/>
            <p:cNvSpPr>
              <a:spLocks noChangeArrowheads="1"/>
            </p:cNvSpPr>
            <p:nvPr/>
          </p:nvSpPr>
          <p:spPr bwMode="auto">
            <a:xfrm>
              <a:off x="10701034" y="4380523"/>
              <a:ext cx="499848" cy="835112"/>
            </a:xfrm>
            <a:prstGeom prst="rect">
              <a:avLst/>
            </a:prstGeom>
            <a:solidFill>
              <a:srgbClr val="FFFFFF"/>
            </a:solidFill>
            <a:ln>
              <a:noFill/>
            </a:ln>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sp>
          <p:nvSpPr>
            <p:cNvPr id="269" name="Oval 48"/>
            <p:cNvSpPr>
              <a:spLocks noChangeArrowheads="1"/>
            </p:cNvSpPr>
            <p:nvPr/>
          </p:nvSpPr>
          <p:spPr bwMode="auto">
            <a:xfrm>
              <a:off x="10920480" y="5263385"/>
              <a:ext cx="59941" cy="56893"/>
            </a:xfrm>
            <a:prstGeom prst="ellipse">
              <a:avLst/>
            </a:prstGeom>
            <a:solidFill>
              <a:srgbClr val="F5F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grpSp>
          <p:nvGrpSpPr>
            <p:cNvPr id="270" name="Group 36"/>
            <p:cNvGrpSpPr/>
            <p:nvPr/>
          </p:nvGrpSpPr>
          <p:grpSpPr>
            <a:xfrm>
              <a:off x="10793141" y="4495622"/>
              <a:ext cx="323327" cy="323327"/>
              <a:chOff x="10588373" y="2765981"/>
              <a:chExt cx="370932" cy="370932"/>
            </a:xfrm>
          </p:grpSpPr>
          <p:sp>
            <p:nvSpPr>
              <p:cNvPr id="295" name="Freeform 46"/>
              <p:cNvSpPr>
                <a:spLocks/>
              </p:cNvSpPr>
              <p:nvPr/>
            </p:nvSpPr>
            <p:spPr bwMode="auto">
              <a:xfrm>
                <a:off x="10588373" y="2796732"/>
                <a:ext cx="338260" cy="340181"/>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6" name="Freeform 48"/>
              <p:cNvSpPr>
                <a:spLocks/>
              </p:cNvSpPr>
              <p:nvPr/>
            </p:nvSpPr>
            <p:spPr bwMode="auto">
              <a:xfrm>
                <a:off x="10790175" y="2765981"/>
                <a:ext cx="169130" cy="17297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71" name="Group 37"/>
            <p:cNvGrpSpPr/>
            <p:nvPr/>
          </p:nvGrpSpPr>
          <p:grpSpPr>
            <a:xfrm>
              <a:off x="10793141" y="4880935"/>
              <a:ext cx="323975" cy="207168"/>
              <a:chOff x="10083334" y="5733541"/>
              <a:chExt cx="282525" cy="180662"/>
            </a:xfrm>
          </p:grpSpPr>
          <p:sp>
            <p:nvSpPr>
              <p:cNvPr id="290" name="Rectangle 35"/>
              <p:cNvSpPr>
                <a:spLocks noChangeArrowheads="1"/>
              </p:cNvSpPr>
              <p:nvPr/>
            </p:nvSpPr>
            <p:spPr bwMode="auto">
              <a:xfrm>
                <a:off x="10323576" y="5733541"/>
                <a:ext cx="42283" cy="18066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1" name="Rectangle 42"/>
              <p:cNvSpPr>
                <a:spLocks noChangeArrowheads="1"/>
              </p:cNvSpPr>
              <p:nvPr/>
            </p:nvSpPr>
            <p:spPr bwMode="auto">
              <a:xfrm>
                <a:off x="10263996" y="5868076"/>
                <a:ext cx="42283" cy="46127"/>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2" name="Rectangle 43"/>
              <p:cNvSpPr>
                <a:spLocks noChangeArrowheads="1"/>
              </p:cNvSpPr>
              <p:nvPr/>
            </p:nvSpPr>
            <p:spPr bwMode="auto">
              <a:xfrm>
                <a:off x="10204417" y="5789277"/>
                <a:ext cx="42283" cy="124925"/>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3" name="Rectangle 44"/>
              <p:cNvSpPr>
                <a:spLocks noChangeArrowheads="1"/>
              </p:cNvSpPr>
              <p:nvPr/>
            </p:nvSpPr>
            <p:spPr bwMode="auto">
              <a:xfrm>
                <a:off x="10142914" y="5756604"/>
                <a:ext cx="42283" cy="1575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94" name="Rectangle 45"/>
              <p:cNvSpPr>
                <a:spLocks noChangeArrowheads="1"/>
              </p:cNvSpPr>
              <p:nvPr/>
            </p:nvSpPr>
            <p:spPr bwMode="auto">
              <a:xfrm>
                <a:off x="10083334" y="5816184"/>
                <a:ext cx="42283" cy="98018"/>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sp>
          <p:nvSpPr>
            <p:cNvPr id="272" name="Rounded Rectangle 38"/>
            <p:cNvSpPr/>
            <p:nvPr/>
          </p:nvSpPr>
          <p:spPr bwMode="auto">
            <a:xfrm>
              <a:off x="9593834" y="3578458"/>
              <a:ext cx="994307" cy="1455563"/>
            </a:xfrm>
            <a:prstGeom prst="roundRect">
              <a:avLst>
                <a:gd name="adj" fmla="val 6754"/>
              </a:avLst>
            </a:prstGeom>
            <a:solidFill>
              <a:srgbClr val="442359"/>
            </a:solidFill>
            <a:ln w="10795" cap="flat" cmpd="sng" algn="ctr">
              <a:noFill/>
              <a:prstDash val="solid"/>
              <a:headEnd type="none" w="med" len="med"/>
              <a:tailEnd type="none" w="med" len="med"/>
            </a:ln>
            <a:effectLst/>
          </p:spPr>
          <p:txBody>
            <a:bodyPr vert="horz" wrap="square" lIns="0" tIns="47565" rIns="0" bIns="47565" numCol="1" rtlCol="0" anchor="ctr" anchorCtr="0" compatLnSpc="1">
              <a:prstTxWarp prst="textNoShape">
                <a:avLst/>
              </a:prstTxWarp>
            </a:bodyPr>
            <a:lstStyle/>
            <a:p>
              <a:pPr algn="ctr" defTabSz="951028" fontAlgn="base">
                <a:spcBef>
                  <a:spcPct val="0"/>
                </a:spcBef>
                <a:spcAft>
                  <a:spcPct val="0"/>
                </a:spcAft>
                <a:defRPr/>
              </a:pPr>
              <a:endParaRPr lang="en-US" sz="2040" kern="0" dirty="0">
                <a:gradFill>
                  <a:gsLst>
                    <a:gs pos="0">
                      <a:srgbClr val="FFFFFF"/>
                    </a:gs>
                    <a:gs pos="100000">
                      <a:srgbClr val="FFFFFF"/>
                    </a:gs>
                  </a:gsLst>
                  <a:lin ang="5400000" scaled="0"/>
                </a:gradFill>
              </a:endParaRPr>
            </a:p>
          </p:txBody>
        </p:sp>
        <p:sp>
          <p:nvSpPr>
            <p:cNvPr id="273" name="Rectangle 28"/>
            <p:cNvSpPr>
              <a:spLocks noChangeArrowheads="1"/>
            </p:cNvSpPr>
            <p:nvPr/>
          </p:nvSpPr>
          <p:spPr bwMode="auto">
            <a:xfrm>
              <a:off x="9685172" y="3673103"/>
              <a:ext cx="808284" cy="1266275"/>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a:solidFill>
                  <a:srgbClr val="505050"/>
                </a:solidFill>
              </a:endParaRPr>
            </a:p>
          </p:txBody>
        </p:sp>
        <p:grpSp>
          <p:nvGrpSpPr>
            <p:cNvPr id="274" name="Group 40"/>
            <p:cNvGrpSpPr/>
            <p:nvPr/>
          </p:nvGrpSpPr>
          <p:grpSpPr>
            <a:xfrm>
              <a:off x="9773358" y="4602405"/>
              <a:ext cx="403787" cy="237362"/>
              <a:chOff x="10085257" y="5987235"/>
              <a:chExt cx="284445" cy="167208"/>
            </a:xfrm>
          </p:grpSpPr>
          <p:sp>
            <p:nvSpPr>
              <p:cNvPr id="284" name="Rectangle 36"/>
              <p:cNvSpPr>
                <a:spLocks noChangeArrowheads="1"/>
              </p:cNvSpPr>
              <p:nvPr/>
            </p:nvSpPr>
            <p:spPr bwMode="auto">
              <a:xfrm>
                <a:off x="10139070" y="5987235"/>
                <a:ext cx="21333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5" name="Rectangle 37"/>
              <p:cNvSpPr>
                <a:spLocks noChangeArrowheads="1"/>
              </p:cNvSpPr>
              <p:nvPr/>
            </p:nvSpPr>
            <p:spPr bwMode="auto">
              <a:xfrm>
                <a:off x="10085257" y="5987235"/>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6" name="Rectangle 38"/>
              <p:cNvSpPr>
                <a:spLocks noChangeArrowheads="1"/>
              </p:cNvSpPr>
              <p:nvPr/>
            </p:nvSpPr>
            <p:spPr bwMode="auto">
              <a:xfrm>
                <a:off x="10139070" y="6056425"/>
                <a:ext cx="230632"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7" name="Rectangle 39"/>
              <p:cNvSpPr>
                <a:spLocks noChangeArrowheads="1"/>
              </p:cNvSpPr>
              <p:nvPr/>
            </p:nvSpPr>
            <p:spPr bwMode="auto">
              <a:xfrm>
                <a:off x="10085257" y="6056425"/>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8" name="Rectangle 40"/>
              <p:cNvSpPr>
                <a:spLocks noChangeArrowheads="1"/>
              </p:cNvSpPr>
              <p:nvPr/>
            </p:nvSpPr>
            <p:spPr bwMode="auto">
              <a:xfrm>
                <a:off x="10139070" y="6121770"/>
                <a:ext cx="171052"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9" name="Rectangle 41"/>
              <p:cNvSpPr>
                <a:spLocks noChangeArrowheads="1"/>
              </p:cNvSpPr>
              <p:nvPr/>
            </p:nvSpPr>
            <p:spPr bwMode="auto">
              <a:xfrm>
                <a:off x="10085257" y="6121770"/>
                <a:ext cx="34595" cy="32673"/>
              </a:xfrm>
              <a:prstGeom prst="rect">
                <a:avLst/>
              </a:prstGeom>
              <a:solidFill>
                <a:srgbClr val="0072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75" name="Group 41"/>
            <p:cNvGrpSpPr/>
            <p:nvPr/>
          </p:nvGrpSpPr>
          <p:grpSpPr>
            <a:xfrm>
              <a:off x="9783875" y="3775414"/>
              <a:ext cx="447325" cy="286045"/>
              <a:chOff x="10083334" y="5733541"/>
              <a:chExt cx="282525" cy="180662"/>
            </a:xfrm>
          </p:grpSpPr>
          <p:sp>
            <p:nvSpPr>
              <p:cNvPr id="279" name="Rectangle 35"/>
              <p:cNvSpPr>
                <a:spLocks noChangeArrowheads="1"/>
              </p:cNvSpPr>
              <p:nvPr/>
            </p:nvSpPr>
            <p:spPr bwMode="auto">
              <a:xfrm>
                <a:off x="10323576" y="5733541"/>
                <a:ext cx="42283" cy="180661"/>
              </a:xfrm>
              <a:prstGeom prst="rect">
                <a:avLst/>
              </a:prstGeom>
              <a:solidFill>
                <a:srgbClr val="68217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0" name="Rectangle 42"/>
              <p:cNvSpPr>
                <a:spLocks noChangeArrowheads="1"/>
              </p:cNvSpPr>
              <p:nvPr/>
            </p:nvSpPr>
            <p:spPr bwMode="auto">
              <a:xfrm>
                <a:off x="10263996" y="5868076"/>
                <a:ext cx="42283" cy="46127"/>
              </a:xfrm>
              <a:prstGeom prst="rect">
                <a:avLst/>
              </a:prstGeom>
              <a:solidFill>
                <a:srgbClr val="68217A">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1" name="Rectangle 43"/>
              <p:cNvSpPr>
                <a:spLocks noChangeArrowheads="1"/>
              </p:cNvSpPr>
              <p:nvPr/>
            </p:nvSpPr>
            <p:spPr bwMode="auto">
              <a:xfrm>
                <a:off x="10204417" y="5789277"/>
                <a:ext cx="42283" cy="124925"/>
              </a:xfrm>
              <a:prstGeom prst="rect">
                <a:avLst/>
              </a:prstGeom>
              <a:solidFill>
                <a:srgbClr val="442359">
                  <a:lumMod val="60000"/>
                  <a:lumOff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2" name="Rectangle 44"/>
              <p:cNvSpPr>
                <a:spLocks noChangeArrowheads="1"/>
              </p:cNvSpPr>
              <p:nvPr/>
            </p:nvSpPr>
            <p:spPr bwMode="auto">
              <a:xfrm>
                <a:off x="10142914" y="5756604"/>
                <a:ext cx="42283" cy="157598"/>
              </a:xfrm>
              <a:prstGeom prst="rect">
                <a:avLst/>
              </a:prstGeom>
              <a:solidFill>
                <a:srgbClr val="44235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83" name="Rectangle 45"/>
              <p:cNvSpPr>
                <a:spLocks noChangeArrowheads="1"/>
              </p:cNvSpPr>
              <p:nvPr/>
            </p:nvSpPr>
            <p:spPr bwMode="auto">
              <a:xfrm>
                <a:off x="10083334" y="5816184"/>
                <a:ext cx="42283" cy="98018"/>
              </a:xfrm>
              <a:prstGeom prst="rect">
                <a:avLst/>
              </a:prstGeom>
              <a:solidFill>
                <a:srgbClr val="68217A">
                  <a:lumMod val="40000"/>
                  <a:lumOff val="6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nvGrpSpPr>
            <p:cNvPr id="276" name="Group 42"/>
            <p:cNvGrpSpPr/>
            <p:nvPr/>
          </p:nvGrpSpPr>
          <p:grpSpPr>
            <a:xfrm>
              <a:off x="9815319" y="4156195"/>
              <a:ext cx="357382" cy="357382"/>
              <a:chOff x="10588373" y="2765981"/>
              <a:chExt cx="370932" cy="370932"/>
            </a:xfrm>
          </p:grpSpPr>
          <p:sp>
            <p:nvSpPr>
              <p:cNvPr id="277" name="Freeform 46"/>
              <p:cNvSpPr>
                <a:spLocks/>
              </p:cNvSpPr>
              <p:nvPr/>
            </p:nvSpPr>
            <p:spPr bwMode="auto">
              <a:xfrm>
                <a:off x="10588373" y="2796732"/>
                <a:ext cx="338260" cy="340181"/>
              </a:xfrm>
              <a:custGeom>
                <a:avLst/>
                <a:gdLst>
                  <a:gd name="T0" fmla="*/ 176 w 352"/>
                  <a:gd name="T1" fmla="*/ 0 h 354"/>
                  <a:gd name="T2" fmla="*/ 176 w 352"/>
                  <a:gd name="T3" fmla="*/ 0 h 354"/>
                  <a:gd name="T4" fmla="*/ 158 w 352"/>
                  <a:gd name="T5" fmla="*/ 2 h 354"/>
                  <a:gd name="T6" fmla="*/ 140 w 352"/>
                  <a:gd name="T7" fmla="*/ 4 h 354"/>
                  <a:gd name="T8" fmla="*/ 124 w 352"/>
                  <a:gd name="T9" fmla="*/ 8 h 354"/>
                  <a:gd name="T10" fmla="*/ 108 w 352"/>
                  <a:gd name="T11" fmla="*/ 14 h 354"/>
                  <a:gd name="T12" fmla="*/ 92 w 352"/>
                  <a:gd name="T13" fmla="*/ 22 h 354"/>
                  <a:gd name="T14" fmla="*/ 78 w 352"/>
                  <a:gd name="T15" fmla="*/ 30 h 354"/>
                  <a:gd name="T16" fmla="*/ 64 w 352"/>
                  <a:gd name="T17" fmla="*/ 42 h 354"/>
                  <a:gd name="T18" fmla="*/ 52 w 352"/>
                  <a:gd name="T19" fmla="*/ 52 h 354"/>
                  <a:gd name="T20" fmla="*/ 40 w 352"/>
                  <a:gd name="T21" fmla="*/ 64 h 354"/>
                  <a:gd name="T22" fmla="*/ 30 w 352"/>
                  <a:gd name="T23" fmla="*/ 78 h 354"/>
                  <a:gd name="T24" fmla="*/ 20 w 352"/>
                  <a:gd name="T25" fmla="*/ 94 h 354"/>
                  <a:gd name="T26" fmla="*/ 14 w 352"/>
                  <a:gd name="T27" fmla="*/ 108 h 354"/>
                  <a:gd name="T28" fmla="*/ 8 w 352"/>
                  <a:gd name="T29" fmla="*/ 124 h 354"/>
                  <a:gd name="T30" fmla="*/ 2 w 352"/>
                  <a:gd name="T31" fmla="*/ 142 h 354"/>
                  <a:gd name="T32" fmla="*/ 0 w 352"/>
                  <a:gd name="T33" fmla="*/ 160 h 354"/>
                  <a:gd name="T34" fmla="*/ 0 w 352"/>
                  <a:gd name="T35" fmla="*/ 178 h 354"/>
                  <a:gd name="T36" fmla="*/ 0 w 352"/>
                  <a:gd name="T37" fmla="*/ 178 h 354"/>
                  <a:gd name="T38" fmla="*/ 0 w 352"/>
                  <a:gd name="T39" fmla="*/ 196 h 354"/>
                  <a:gd name="T40" fmla="*/ 2 w 352"/>
                  <a:gd name="T41" fmla="*/ 212 h 354"/>
                  <a:gd name="T42" fmla="*/ 8 w 352"/>
                  <a:gd name="T43" fmla="*/ 230 h 354"/>
                  <a:gd name="T44" fmla="*/ 14 w 352"/>
                  <a:gd name="T45" fmla="*/ 246 h 354"/>
                  <a:gd name="T46" fmla="*/ 20 w 352"/>
                  <a:gd name="T47" fmla="*/ 262 h 354"/>
                  <a:gd name="T48" fmla="*/ 30 w 352"/>
                  <a:gd name="T49" fmla="*/ 276 h 354"/>
                  <a:gd name="T50" fmla="*/ 40 w 352"/>
                  <a:gd name="T51" fmla="*/ 290 h 354"/>
                  <a:gd name="T52" fmla="*/ 52 w 352"/>
                  <a:gd name="T53" fmla="*/ 302 h 354"/>
                  <a:gd name="T54" fmla="*/ 64 w 352"/>
                  <a:gd name="T55" fmla="*/ 314 h 354"/>
                  <a:gd name="T56" fmla="*/ 78 w 352"/>
                  <a:gd name="T57" fmla="*/ 324 h 354"/>
                  <a:gd name="T58" fmla="*/ 92 w 352"/>
                  <a:gd name="T59" fmla="*/ 332 h 354"/>
                  <a:gd name="T60" fmla="*/ 108 w 352"/>
                  <a:gd name="T61" fmla="*/ 340 h 354"/>
                  <a:gd name="T62" fmla="*/ 124 w 352"/>
                  <a:gd name="T63" fmla="*/ 346 h 354"/>
                  <a:gd name="T64" fmla="*/ 140 w 352"/>
                  <a:gd name="T65" fmla="*/ 350 h 354"/>
                  <a:gd name="T66" fmla="*/ 158 w 352"/>
                  <a:gd name="T67" fmla="*/ 352 h 354"/>
                  <a:gd name="T68" fmla="*/ 176 w 352"/>
                  <a:gd name="T69" fmla="*/ 354 h 354"/>
                  <a:gd name="T70" fmla="*/ 176 w 352"/>
                  <a:gd name="T71" fmla="*/ 354 h 354"/>
                  <a:gd name="T72" fmla="*/ 194 w 352"/>
                  <a:gd name="T73" fmla="*/ 352 h 354"/>
                  <a:gd name="T74" fmla="*/ 210 w 352"/>
                  <a:gd name="T75" fmla="*/ 350 h 354"/>
                  <a:gd name="T76" fmla="*/ 228 w 352"/>
                  <a:gd name="T77" fmla="*/ 346 h 354"/>
                  <a:gd name="T78" fmla="*/ 244 w 352"/>
                  <a:gd name="T79" fmla="*/ 340 h 354"/>
                  <a:gd name="T80" fmla="*/ 258 w 352"/>
                  <a:gd name="T81" fmla="*/ 332 h 354"/>
                  <a:gd name="T82" fmla="*/ 274 w 352"/>
                  <a:gd name="T83" fmla="*/ 324 h 354"/>
                  <a:gd name="T84" fmla="*/ 286 w 352"/>
                  <a:gd name="T85" fmla="*/ 314 h 354"/>
                  <a:gd name="T86" fmla="*/ 300 w 352"/>
                  <a:gd name="T87" fmla="*/ 304 h 354"/>
                  <a:gd name="T88" fmla="*/ 310 w 352"/>
                  <a:gd name="T89" fmla="*/ 292 h 354"/>
                  <a:gd name="T90" fmla="*/ 320 w 352"/>
                  <a:gd name="T91" fmla="*/ 278 h 354"/>
                  <a:gd name="T92" fmla="*/ 330 w 352"/>
                  <a:gd name="T93" fmla="*/ 264 h 354"/>
                  <a:gd name="T94" fmla="*/ 336 w 352"/>
                  <a:gd name="T95" fmla="*/ 248 h 354"/>
                  <a:gd name="T96" fmla="*/ 344 w 352"/>
                  <a:gd name="T97" fmla="*/ 232 h 354"/>
                  <a:gd name="T98" fmla="*/ 348 w 352"/>
                  <a:gd name="T99" fmla="*/ 216 h 354"/>
                  <a:gd name="T100" fmla="*/ 350 w 352"/>
                  <a:gd name="T101" fmla="*/ 200 h 354"/>
                  <a:gd name="T102" fmla="*/ 352 w 352"/>
                  <a:gd name="T103" fmla="*/ 182 h 354"/>
                  <a:gd name="T104" fmla="*/ 176 w 352"/>
                  <a:gd name="T105" fmla="*/ 182 h 354"/>
                  <a:gd name="T106" fmla="*/ 176 w 352"/>
                  <a:gd name="T10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2" h="354">
                    <a:moveTo>
                      <a:pt x="176" y="0"/>
                    </a:moveTo>
                    <a:lnTo>
                      <a:pt x="176" y="0"/>
                    </a:lnTo>
                    <a:lnTo>
                      <a:pt x="158" y="2"/>
                    </a:lnTo>
                    <a:lnTo>
                      <a:pt x="140" y="4"/>
                    </a:lnTo>
                    <a:lnTo>
                      <a:pt x="124" y="8"/>
                    </a:lnTo>
                    <a:lnTo>
                      <a:pt x="108" y="14"/>
                    </a:lnTo>
                    <a:lnTo>
                      <a:pt x="92" y="22"/>
                    </a:lnTo>
                    <a:lnTo>
                      <a:pt x="78" y="30"/>
                    </a:lnTo>
                    <a:lnTo>
                      <a:pt x="64" y="42"/>
                    </a:lnTo>
                    <a:lnTo>
                      <a:pt x="52" y="52"/>
                    </a:lnTo>
                    <a:lnTo>
                      <a:pt x="40" y="64"/>
                    </a:lnTo>
                    <a:lnTo>
                      <a:pt x="30" y="78"/>
                    </a:lnTo>
                    <a:lnTo>
                      <a:pt x="20" y="94"/>
                    </a:lnTo>
                    <a:lnTo>
                      <a:pt x="14" y="108"/>
                    </a:lnTo>
                    <a:lnTo>
                      <a:pt x="8" y="124"/>
                    </a:lnTo>
                    <a:lnTo>
                      <a:pt x="2" y="142"/>
                    </a:lnTo>
                    <a:lnTo>
                      <a:pt x="0" y="160"/>
                    </a:lnTo>
                    <a:lnTo>
                      <a:pt x="0" y="178"/>
                    </a:lnTo>
                    <a:lnTo>
                      <a:pt x="0" y="178"/>
                    </a:lnTo>
                    <a:lnTo>
                      <a:pt x="0" y="196"/>
                    </a:lnTo>
                    <a:lnTo>
                      <a:pt x="2" y="212"/>
                    </a:lnTo>
                    <a:lnTo>
                      <a:pt x="8" y="230"/>
                    </a:lnTo>
                    <a:lnTo>
                      <a:pt x="14" y="246"/>
                    </a:lnTo>
                    <a:lnTo>
                      <a:pt x="20" y="262"/>
                    </a:lnTo>
                    <a:lnTo>
                      <a:pt x="30" y="276"/>
                    </a:lnTo>
                    <a:lnTo>
                      <a:pt x="40" y="290"/>
                    </a:lnTo>
                    <a:lnTo>
                      <a:pt x="52" y="302"/>
                    </a:lnTo>
                    <a:lnTo>
                      <a:pt x="64" y="314"/>
                    </a:lnTo>
                    <a:lnTo>
                      <a:pt x="78" y="324"/>
                    </a:lnTo>
                    <a:lnTo>
                      <a:pt x="92" y="332"/>
                    </a:lnTo>
                    <a:lnTo>
                      <a:pt x="108" y="340"/>
                    </a:lnTo>
                    <a:lnTo>
                      <a:pt x="124" y="346"/>
                    </a:lnTo>
                    <a:lnTo>
                      <a:pt x="140" y="350"/>
                    </a:lnTo>
                    <a:lnTo>
                      <a:pt x="158" y="352"/>
                    </a:lnTo>
                    <a:lnTo>
                      <a:pt x="176" y="354"/>
                    </a:lnTo>
                    <a:lnTo>
                      <a:pt x="176" y="354"/>
                    </a:lnTo>
                    <a:lnTo>
                      <a:pt x="194" y="352"/>
                    </a:lnTo>
                    <a:lnTo>
                      <a:pt x="210" y="350"/>
                    </a:lnTo>
                    <a:lnTo>
                      <a:pt x="228" y="346"/>
                    </a:lnTo>
                    <a:lnTo>
                      <a:pt x="244" y="340"/>
                    </a:lnTo>
                    <a:lnTo>
                      <a:pt x="258" y="332"/>
                    </a:lnTo>
                    <a:lnTo>
                      <a:pt x="274" y="324"/>
                    </a:lnTo>
                    <a:lnTo>
                      <a:pt x="286" y="314"/>
                    </a:lnTo>
                    <a:lnTo>
                      <a:pt x="300" y="304"/>
                    </a:lnTo>
                    <a:lnTo>
                      <a:pt x="310" y="292"/>
                    </a:lnTo>
                    <a:lnTo>
                      <a:pt x="320" y="278"/>
                    </a:lnTo>
                    <a:lnTo>
                      <a:pt x="330" y="264"/>
                    </a:lnTo>
                    <a:lnTo>
                      <a:pt x="336" y="248"/>
                    </a:lnTo>
                    <a:lnTo>
                      <a:pt x="344" y="232"/>
                    </a:lnTo>
                    <a:lnTo>
                      <a:pt x="348" y="216"/>
                    </a:lnTo>
                    <a:lnTo>
                      <a:pt x="350" y="200"/>
                    </a:lnTo>
                    <a:lnTo>
                      <a:pt x="352" y="182"/>
                    </a:lnTo>
                    <a:lnTo>
                      <a:pt x="176" y="182"/>
                    </a:lnTo>
                    <a:lnTo>
                      <a:pt x="176" y="0"/>
                    </a:lnTo>
                    <a:close/>
                  </a:path>
                </a:pathLst>
              </a:custGeom>
              <a:solidFill>
                <a:srgbClr val="DC3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sp>
            <p:nvSpPr>
              <p:cNvPr id="278" name="Freeform 48"/>
              <p:cNvSpPr>
                <a:spLocks/>
              </p:cNvSpPr>
              <p:nvPr/>
            </p:nvSpPr>
            <p:spPr bwMode="auto">
              <a:xfrm>
                <a:off x="10790175" y="2765981"/>
                <a:ext cx="169130" cy="172973"/>
              </a:xfrm>
              <a:custGeom>
                <a:avLst/>
                <a:gdLst>
                  <a:gd name="T0" fmla="*/ 0 w 176"/>
                  <a:gd name="T1" fmla="*/ 0 h 180"/>
                  <a:gd name="T2" fmla="*/ 0 w 176"/>
                  <a:gd name="T3" fmla="*/ 180 h 180"/>
                  <a:gd name="T4" fmla="*/ 176 w 176"/>
                  <a:gd name="T5" fmla="*/ 180 h 180"/>
                  <a:gd name="T6" fmla="*/ 176 w 176"/>
                  <a:gd name="T7" fmla="*/ 176 h 180"/>
                  <a:gd name="T8" fmla="*/ 176 w 176"/>
                  <a:gd name="T9" fmla="*/ 176 h 180"/>
                  <a:gd name="T10" fmla="*/ 174 w 176"/>
                  <a:gd name="T11" fmla="*/ 158 h 180"/>
                  <a:gd name="T12" fmla="*/ 172 w 176"/>
                  <a:gd name="T13" fmla="*/ 140 h 180"/>
                  <a:gd name="T14" fmla="*/ 168 w 176"/>
                  <a:gd name="T15" fmla="*/ 124 h 180"/>
                  <a:gd name="T16" fmla="*/ 162 w 176"/>
                  <a:gd name="T17" fmla="*/ 106 h 180"/>
                  <a:gd name="T18" fmla="*/ 154 w 176"/>
                  <a:gd name="T19" fmla="*/ 92 h 180"/>
                  <a:gd name="T20" fmla="*/ 146 w 176"/>
                  <a:gd name="T21" fmla="*/ 76 h 180"/>
                  <a:gd name="T22" fmla="*/ 136 w 176"/>
                  <a:gd name="T23" fmla="*/ 64 h 180"/>
                  <a:gd name="T24" fmla="*/ 124 w 176"/>
                  <a:gd name="T25" fmla="*/ 50 h 180"/>
                  <a:gd name="T26" fmla="*/ 112 w 176"/>
                  <a:gd name="T27" fmla="*/ 40 h 180"/>
                  <a:gd name="T28" fmla="*/ 98 w 176"/>
                  <a:gd name="T29" fmla="*/ 30 h 180"/>
                  <a:gd name="T30" fmla="*/ 84 w 176"/>
                  <a:gd name="T31" fmla="*/ 20 h 180"/>
                  <a:gd name="T32" fmla="*/ 68 w 176"/>
                  <a:gd name="T33" fmla="*/ 14 h 180"/>
                  <a:gd name="T34" fmla="*/ 52 w 176"/>
                  <a:gd name="T35" fmla="*/ 8 h 180"/>
                  <a:gd name="T36" fmla="*/ 34 w 176"/>
                  <a:gd name="T37" fmla="*/ 2 h 180"/>
                  <a:gd name="T38" fmla="*/ 18 w 176"/>
                  <a:gd name="T39" fmla="*/ 0 h 180"/>
                  <a:gd name="T40" fmla="*/ 0 w 176"/>
                  <a:gd name="T41"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180">
                    <a:moveTo>
                      <a:pt x="0" y="0"/>
                    </a:moveTo>
                    <a:lnTo>
                      <a:pt x="0" y="180"/>
                    </a:lnTo>
                    <a:lnTo>
                      <a:pt x="176" y="180"/>
                    </a:lnTo>
                    <a:lnTo>
                      <a:pt x="176" y="176"/>
                    </a:lnTo>
                    <a:lnTo>
                      <a:pt x="176" y="176"/>
                    </a:lnTo>
                    <a:lnTo>
                      <a:pt x="174" y="158"/>
                    </a:lnTo>
                    <a:lnTo>
                      <a:pt x="172" y="140"/>
                    </a:lnTo>
                    <a:lnTo>
                      <a:pt x="168" y="124"/>
                    </a:lnTo>
                    <a:lnTo>
                      <a:pt x="162" y="106"/>
                    </a:lnTo>
                    <a:lnTo>
                      <a:pt x="154" y="92"/>
                    </a:lnTo>
                    <a:lnTo>
                      <a:pt x="146" y="76"/>
                    </a:lnTo>
                    <a:lnTo>
                      <a:pt x="136" y="64"/>
                    </a:lnTo>
                    <a:lnTo>
                      <a:pt x="124" y="50"/>
                    </a:lnTo>
                    <a:lnTo>
                      <a:pt x="112" y="40"/>
                    </a:lnTo>
                    <a:lnTo>
                      <a:pt x="98" y="30"/>
                    </a:lnTo>
                    <a:lnTo>
                      <a:pt x="84" y="20"/>
                    </a:lnTo>
                    <a:lnTo>
                      <a:pt x="68" y="14"/>
                    </a:lnTo>
                    <a:lnTo>
                      <a:pt x="52" y="8"/>
                    </a:lnTo>
                    <a:lnTo>
                      <a:pt x="34" y="2"/>
                    </a:lnTo>
                    <a:lnTo>
                      <a:pt x="18" y="0"/>
                    </a:lnTo>
                    <a:lnTo>
                      <a:pt x="0" y="0"/>
                    </a:lnTo>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pPr defTabSz="951248">
                  <a:defRPr/>
                </a:pPr>
                <a:endParaRPr lang="en-US" sz="1873" kern="0" dirty="0">
                  <a:solidFill>
                    <a:srgbClr val="505050"/>
                  </a:solidFill>
                </a:endParaRPr>
              </a:p>
            </p:txBody>
          </p:sp>
        </p:grpSp>
      </p:grpSp>
      <p:grpSp>
        <p:nvGrpSpPr>
          <p:cNvPr id="316" name="Group 37"/>
          <p:cNvGrpSpPr/>
          <p:nvPr/>
        </p:nvGrpSpPr>
        <p:grpSpPr>
          <a:xfrm>
            <a:off x="11623723" y="4953370"/>
            <a:ext cx="562844" cy="1610732"/>
            <a:chOff x="5893176" y="3792885"/>
            <a:chExt cx="585200" cy="1674708"/>
          </a:xfrm>
        </p:grpSpPr>
        <p:sp>
          <p:nvSpPr>
            <p:cNvPr id="317" name="Rectangle 630"/>
            <p:cNvSpPr>
              <a:spLocks noChangeArrowheads="1"/>
            </p:cNvSpPr>
            <p:nvPr/>
          </p:nvSpPr>
          <p:spPr bwMode="auto">
            <a:xfrm>
              <a:off x="6132059" y="4189759"/>
              <a:ext cx="101114" cy="2982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18" name="Freeform 631"/>
            <p:cNvSpPr>
              <a:spLocks/>
            </p:cNvSpPr>
            <p:nvPr/>
          </p:nvSpPr>
          <p:spPr bwMode="auto">
            <a:xfrm>
              <a:off x="6048639" y="5401869"/>
              <a:ext cx="125129" cy="65724"/>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19" name="Freeform 632"/>
            <p:cNvSpPr>
              <a:spLocks/>
            </p:cNvSpPr>
            <p:nvPr/>
          </p:nvSpPr>
          <p:spPr bwMode="auto">
            <a:xfrm>
              <a:off x="6188936" y="5401869"/>
              <a:ext cx="125129" cy="65724"/>
            </a:xfrm>
            <a:custGeom>
              <a:avLst/>
              <a:gdLst>
                <a:gd name="T0" fmla="*/ 21 w 42"/>
                <a:gd name="T1" fmla="*/ 0 h 22"/>
                <a:gd name="T2" fmla="*/ 0 w 42"/>
                <a:gd name="T3" fmla="*/ 22 h 22"/>
                <a:gd name="T4" fmla="*/ 42 w 42"/>
                <a:gd name="T5" fmla="*/ 22 h 22"/>
                <a:gd name="T6" fmla="*/ 21 w 42"/>
                <a:gd name="T7" fmla="*/ 0 h 22"/>
              </a:gdLst>
              <a:ahLst/>
              <a:cxnLst>
                <a:cxn ang="0">
                  <a:pos x="T0" y="T1"/>
                </a:cxn>
                <a:cxn ang="0">
                  <a:pos x="T2" y="T3"/>
                </a:cxn>
                <a:cxn ang="0">
                  <a:pos x="T4" y="T5"/>
                </a:cxn>
                <a:cxn ang="0">
                  <a:pos x="T6" y="T7"/>
                </a:cxn>
              </a:cxnLst>
              <a:rect l="0" t="0" r="r" b="b"/>
              <a:pathLst>
                <a:path w="42" h="22">
                  <a:moveTo>
                    <a:pt x="21" y="0"/>
                  </a:moveTo>
                  <a:cubicBezTo>
                    <a:pt x="9" y="0"/>
                    <a:pt x="0" y="10"/>
                    <a:pt x="0" y="22"/>
                  </a:cubicBezTo>
                  <a:cubicBezTo>
                    <a:pt x="42" y="22"/>
                    <a:pt x="42" y="22"/>
                    <a:pt x="42" y="22"/>
                  </a:cubicBezTo>
                  <a:cubicBezTo>
                    <a:pt x="42" y="10"/>
                    <a:pt x="33" y="0"/>
                    <a:pt x="21"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0" name="Freeform 633"/>
            <p:cNvSpPr>
              <a:spLocks/>
            </p:cNvSpPr>
            <p:nvPr/>
          </p:nvSpPr>
          <p:spPr bwMode="auto">
            <a:xfrm>
              <a:off x="6092877" y="3929390"/>
              <a:ext cx="197173" cy="236355"/>
            </a:xfrm>
            <a:custGeom>
              <a:avLst/>
              <a:gdLst>
                <a:gd name="T0" fmla="*/ 59 w 66"/>
                <a:gd name="T1" fmla="*/ 45 h 79"/>
                <a:gd name="T2" fmla="*/ 23 w 66"/>
                <a:gd name="T3" fmla="*/ 74 h 79"/>
                <a:gd name="T4" fmla="*/ 6 w 66"/>
                <a:gd name="T5" fmla="*/ 30 h 79"/>
                <a:gd name="T6" fmla="*/ 46 w 66"/>
                <a:gd name="T7" fmla="*/ 5 h 79"/>
                <a:gd name="T8" fmla="*/ 59 w 66"/>
                <a:gd name="T9" fmla="*/ 45 h 79"/>
              </a:gdLst>
              <a:ahLst/>
              <a:cxnLst>
                <a:cxn ang="0">
                  <a:pos x="T0" y="T1"/>
                </a:cxn>
                <a:cxn ang="0">
                  <a:pos x="T2" y="T3"/>
                </a:cxn>
                <a:cxn ang="0">
                  <a:pos x="T4" y="T5"/>
                </a:cxn>
                <a:cxn ang="0">
                  <a:pos x="T6" y="T7"/>
                </a:cxn>
                <a:cxn ang="0">
                  <a:pos x="T8" y="T9"/>
                </a:cxn>
              </a:cxnLst>
              <a:rect l="0" t="0" r="r" b="b"/>
              <a:pathLst>
                <a:path w="66" h="79">
                  <a:moveTo>
                    <a:pt x="59" y="45"/>
                  </a:moveTo>
                  <a:cubicBezTo>
                    <a:pt x="53" y="64"/>
                    <a:pt x="39" y="79"/>
                    <a:pt x="23" y="74"/>
                  </a:cubicBezTo>
                  <a:cubicBezTo>
                    <a:pt x="8" y="69"/>
                    <a:pt x="0" y="49"/>
                    <a:pt x="6" y="30"/>
                  </a:cubicBezTo>
                  <a:cubicBezTo>
                    <a:pt x="13" y="11"/>
                    <a:pt x="30" y="0"/>
                    <a:pt x="46" y="5"/>
                  </a:cubicBezTo>
                  <a:cubicBezTo>
                    <a:pt x="62" y="10"/>
                    <a:pt x="66" y="26"/>
                    <a:pt x="59" y="4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1" name="Freeform 634"/>
            <p:cNvSpPr>
              <a:spLocks/>
            </p:cNvSpPr>
            <p:nvPr/>
          </p:nvSpPr>
          <p:spPr bwMode="auto">
            <a:xfrm>
              <a:off x="6066334" y="3902847"/>
              <a:ext cx="194645" cy="221188"/>
            </a:xfrm>
            <a:custGeom>
              <a:avLst/>
              <a:gdLst>
                <a:gd name="T0" fmla="*/ 56 w 65"/>
                <a:gd name="T1" fmla="*/ 24 h 74"/>
                <a:gd name="T2" fmla="*/ 50 w 65"/>
                <a:gd name="T3" fmla="*/ 67 h 74"/>
                <a:gd name="T4" fmla="*/ 10 w 65"/>
                <a:gd name="T5" fmla="*/ 51 h 74"/>
                <a:gd name="T6" fmla="*/ 15 w 65"/>
                <a:gd name="T7" fmla="*/ 8 h 74"/>
                <a:gd name="T8" fmla="*/ 56 w 65"/>
                <a:gd name="T9" fmla="*/ 24 h 74"/>
              </a:gdLst>
              <a:ahLst/>
              <a:cxnLst>
                <a:cxn ang="0">
                  <a:pos x="T0" y="T1"/>
                </a:cxn>
                <a:cxn ang="0">
                  <a:pos x="T2" y="T3"/>
                </a:cxn>
                <a:cxn ang="0">
                  <a:pos x="T4" y="T5"/>
                </a:cxn>
                <a:cxn ang="0">
                  <a:pos x="T6" y="T7"/>
                </a:cxn>
                <a:cxn ang="0">
                  <a:pos x="T8" y="T9"/>
                </a:cxn>
              </a:cxnLst>
              <a:rect l="0" t="0" r="r" b="b"/>
              <a:pathLst>
                <a:path w="65" h="74">
                  <a:moveTo>
                    <a:pt x="56" y="24"/>
                  </a:moveTo>
                  <a:cubicBezTo>
                    <a:pt x="65" y="40"/>
                    <a:pt x="63" y="59"/>
                    <a:pt x="50" y="67"/>
                  </a:cubicBezTo>
                  <a:cubicBezTo>
                    <a:pt x="37" y="74"/>
                    <a:pt x="19" y="67"/>
                    <a:pt x="10" y="51"/>
                  </a:cubicBezTo>
                  <a:cubicBezTo>
                    <a:pt x="0" y="34"/>
                    <a:pt x="3" y="15"/>
                    <a:pt x="15" y="8"/>
                  </a:cubicBezTo>
                  <a:cubicBezTo>
                    <a:pt x="28" y="0"/>
                    <a:pt x="46" y="7"/>
                    <a:pt x="56"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2" name="Freeform 635"/>
            <p:cNvSpPr>
              <a:spLocks/>
            </p:cNvSpPr>
            <p:nvPr/>
          </p:nvSpPr>
          <p:spPr bwMode="auto">
            <a:xfrm>
              <a:off x="6132059" y="4108868"/>
              <a:ext cx="101114" cy="104906"/>
            </a:xfrm>
            <a:custGeom>
              <a:avLst/>
              <a:gdLst>
                <a:gd name="T0" fmla="*/ 80 w 80"/>
                <a:gd name="T1" fmla="*/ 64 h 83"/>
                <a:gd name="T2" fmla="*/ 40 w 80"/>
                <a:gd name="T3" fmla="*/ 83 h 83"/>
                <a:gd name="T4" fmla="*/ 0 w 80"/>
                <a:gd name="T5" fmla="*/ 64 h 83"/>
                <a:gd name="T6" fmla="*/ 0 w 80"/>
                <a:gd name="T7" fmla="*/ 0 h 83"/>
                <a:gd name="T8" fmla="*/ 80 w 80"/>
                <a:gd name="T9" fmla="*/ 0 h 83"/>
                <a:gd name="T10" fmla="*/ 80 w 80"/>
                <a:gd name="T11" fmla="*/ 64 h 83"/>
              </a:gdLst>
              <a:ahLst/>
              <a:cxnLst>
                <a:cxn ang="0">
                  <a:pos x="T0" y="T1"/>
                </a:cxn>
                <a:cxn ang="0">
                  <a:pos x="T2" y="T3"/>
                </a:cxn>
                <a:cxn ang="0">
                  <a:pos x="T4" y="T5"/>
                </a:cxn>
                <a:cxn ang="0">
                  <a:pos x="T6" y="T7"/>
                </a:cxn>
                <a:cxn ang="0">
                  <a:pos x="T8" y="T9"/>
                </a:cxn>
                <a:cxn ang="0">
                  <a:pos x="T10" y="T11"/>
                </a:cxn>
              </a:cxnLst>
              <a:rect l="0" t="0" r="r" b="b"/>
              <a:pathLst>
                <a:path w="80" h="83">
                  <a:moveTo>
                    <a:pt x="80" y="64"/>
                  </a:moveTo>
                  <a:lnTo>
                    <a:pt x="40" y="83"/>
                  </a:lnTo>
                  <a:lnTo>
                    <a:pt x="0" y="64"/>
                  </a:lnTo>
                  <a:lnTo>
                    <a:pt x="0" y="0"/>
                  </a:lnTo>
                  <a:lnTo>
                    <a:pt x="80" y="0"/>
                  </a:lnTo>
                  <a:lnTo>
                    <a:pt x="80" y="64"/>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3" name="Freeform 636"/>
            <p:cNvSpPr>
              <a:spLocks/>
            </p:cNvSpPr>
            <p:nvPr/>
          </p:nvSpPr>
          <p:spPr bwMode="auto">
            <a:xfrm>
              <a:off x="6153546" y="4213774"/>
              <a:ext cx="56877" cy="399402"/>
            </a:xfrm>
            <a:custGeom>
              <a:avLst/>
              <a:gdLst>
                <a:gd name="T0" fmla="*/ 35 w 45"/>
                <a:gd name="T1" fmla="*/ 23 h 316"/>
                <a:gd name="T2" fmla="*/ 45 w 45"/>
                <a:gd name="T3" fmla="*/ 19 h 316"/>
                <a:gd name="T4" fmla="*/ 23 w 45"/>
                <a:gd name="T5" fmla="*/ 0 h 316"/>
                <a:gd name="T6" fmla="*/ 0 w 45"/>
                <a:gd name="T7" fmla="*/ 19 h 316"/>
                <a:gd name="T8" fmla="*/ 11 w 45"/>
                <a:gd name="T9" fmla="*/ 23 h 316"/>
                <a:gd name="T10" fmla="*/ 9 w 45"/>
                <a:gd name="T11" fmla="*/ 290 h 316"/>
                <a:gd name="T12" fmla="*/ 23 w 45"/>
                <a:gd name="T13" fmla="*/ 316 h 316"/>
                <a:gd name="T14" fmla="*/ 35 w 45"/>
                <a:gd name="T15" fmla="*/ 290 h 316"/>
                <a:gd name="T16" fmla="*/ 35 w 45"/>
                <a:gd name="T17" fmla="*/ 2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16">
                  <a:moveTo>
                    <a:pt x="35" y="23"/>
                  </a:moveTo>
                  <a:lnTo>
                    <a:pt x="45" y="19"/>
                  </a:lnTo>
                  <a:lnTo>
                    <a:pt x="23" y="0"/>
                  </a:lnTo>
                  <a:lnTo>
                    <a:pt x="0" y="19"/>
                  </a:lnTo>
                  <a:lnTo>
                    <a:pt x="11" y="23"/>
                  </a:lnTo>
                  <a:lnTo>
                    <a:pt x="9" y="290"/>
                  </a:lnTo>
                  <a:lnTo>
                    <a:pt x="23" y="316"/>
                  </a:lnTo>
                  <a:lnTo>
                    <a:pt x="35" y="290"/>
                  </a:lnTo>
                  <a:lnTo>
                    <a:pt x="35" y="23"/>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4" name="Freeform 637"/>
            <p:cNvSpPr>
              <a:spLocks/>
            </p:cNvSpPr>
            <p:nvPr/>
          </p:nvSpPr>
          <p:spPr bwMode="auto">
            <a:xfrm>
              <a:off x="5893176" y="4218830"/>
              <a:ext cx="214868" cy="558658"/>
            </a:xfrm>
            <a:custGeom>
              <a:avLst/>
              <a:gdLst>
                <a:gd name="T0" fmla="*/ 72 w 72"/>
                <a:gd name="T1" fmla="*/ 8 h 187"/>
                <a:gd name="T2" fmla="*/ 43 w 72"/>
                <a:gd name="T3" fmla="*/ 0 h 187"/>
                <a:gd name="T4" fmla="*/ 0 w 72"/>
                <a:gd name="T5" fmla="*/ 187 h 187"/>
                <a:gd name="T6" fmla="*/ 29 w 72"/>
                <a:gd name="T7" fmla="*/ 187 h 187"/>
                <a:gd name="T8" fmla="*/ 72 w 72"/>
                <a:gd name="T9" fmla="*/ 8 h 187"/>
              </a:gdLst>
              <a:ahLst/>
              <a:cxnLst>
                <a:cxn ang="0">
                  <a:pos x="T0" y="T1"/>
                </a:cxn>
                <a:cxn ang="0">
                  <a:pos x="T2" y="T3"/>
                </a:cxn>
                <a:cxn ang="0">
                  <a:pos x="T4" y="T5"/>
                </a:cxn>
                <a:cxn ang="0">
                  <a:pos x="T6" y="T7"/>
                </a:cxn>
                <a:cxn ang="0">
                  <a:pos x="T8" y="T9"/>
                </a:cxn>
              </a:cxnLst>
              <a:rect l="0" t="0" r="r" b="b"/>
              <a:pathLst>
                <a:path w="72" h="187">
                  <a:moveTo>
                    <a:pt x="72" y="8"/>
                  </a:moveTo>
                  <a:cubicBezTo>
                    <a:pt x="62" y="5"/>
                    <a:pt x="53" y="3"/>
                    <a:pt x="43" y="0"/>
                  </a:cubicBezTo>
                  <a:cubicBezTo>
                    <a:pt x="15" y="60"/>
                    <a:pt x="6" y="121"/>
                    <a:pt x="0" y="187"/>
                  </a:cubicBezTo>
                  <a:cubicBezTo>
                    <a:pt x="29" y="187"/>
                    <a:pt x="29" y="187"/>
                    <a:pt x="29" y="187"/>
                  </a:cubicBezTo>
                  <a:cubicBezTo>
                    <a:pt x="36" y="123"/>
                    <a:pt x="45" y="66"/>
                    <a:pt x="72"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5" name="Freeform 638"/>
            <p:cNvSpPr>
              <a:spLocks/>
            </p:cNvSpPr>
            <p:nvPr/>
          </p:nvSpPr>
          <p:spPr bwMode="auto">
            <a:xfrm>
              <a:off x="6260980" y="4218830"/>
              <a:ext cx="214868" cy="558658"/>
            </a:xfrm>
            <a:custGeom>
              <a:avLst/>
              <a:gdLst>
                <a:gd name="T0" fmla="*/ 0 w 72"/>
                <a:gd name="T1" fmla="*/ 8 h 187"/>
                <a:gd name="T2" fmla="*/ 28 w 72"/>
                <a:gd name="T3" fmla="*/ 0 h 187"/>
                <a:gd name="T4" fmla="*/ 72 w 72"/>
                <a:gd name="T5" fmla="*/ 187 h 187"/>
                <a:gd name="T6" fmla="*/ 43 w 72"/>
                <a:gd name="T7" fmla="*/ 187 h 187"/>
                <a:gd name="T8" fmla="*/ 0 w 72"/>
                <a:gd name="T9" fmla="*/ 8 h 187"/>
              </a:gdLst>
              <a:ahLst/>
              <a:cxnLst>
                <a:cxn ang="0">
                  <a:pos x="T0" y="T1"/>
                </a:cxn>
                <a:cxn ang="0">
                  <a:pos x="T2" y="T3"/>
                </a:cxn>
                <a:cxn ang="0">
                  <a:pos x="T4" y="T5"/>
                </a:cxn>
                <a:cxn ang="0">
                  <a:pos x="T6" y="T7"/>
                </a:cxn>
                <a:cxn ang="0">
                  <a:pos x="T8" y="T9"/>
                </a:cxn>
              </a:cxnLst>
              <a:rect l="0" t="0" r="r" b="b"/>
              <a:pathLst>
                <a:path w="72" h="187">
                  <a:moveTo>
                    <a:pt x="0" y="8"/>
                  </a:moveTo>
                  <a:cubicBezTo>
                    <a:pt x="9" y="5"/>
                    <a:pt x="19" y="3"/>
                    <a:pt x="28" y="0"/>
                  </a:cubicBezTo>
                  <a:cubicBezTo>
                    <a:pt x="56" y="60"/>
                    <a:pt x="66" y="121"/>
                    <a:pt x="72" y="187"/>
                  </a:cubicBezTo>
                  <a:cubicBezTo>
                    <a:pt x="43" y="187"/>
                    <a:pt x="43" y="187"/>
                    <a:pt x="43" y="187"/>
                  </a:cubicBezTo>
                  <a:cubicBezTo>
                    <a:pt x="36" y="123"/>
                    <a:pt x="27" y="66"/>
                    <a:pt x="0" y="8"/>
                  </a:cubicBez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6" name="Freeform 639"/>
            <p:cNvSpPr>
              <a:spLocks/>
            </p:cNvSpPr>
            <p:nvPr/>
          </p:nvSpPr>
          <p:spPr bwMode="auto">
            <a:xfrm>
              <a:off x="6048639" y="4828045"/>
              <a:ext cx="131449" cy="585200"/>
            </a:xfrm>
            <a:custGeom>
              <a:avLst/>
              <a:gdLst>
                <a:gd name="T0" fmla="*/ 85 w 104"/>
                <a:gd name="T1" fmla="*/ 463 h 463"/>
                <a:gd name="T2" fmla="*/ 14 w 104"/>
                <a:gd name="T3" fmla="*/ 463 h 463"/>
                <a:gd name="T4" fmla="*/ 0 w 104"/>
                <a:gd name="T5" fmla="*/ 0 h 463"/>
                <a:gd name="T6" fmla="*/ 104 w 104"/>
                <a:gd name="T7" fmla="*/ 0 h 463"/>
                <a:gd name="T8" fmla="*/ 85 w 104"/>
                <a:gd name="T9" fmla="*/ 463 h 463"/>
              </a:gdLst>
              <a:ahLst/>
              <a:cxnLst>
                <a:cxn ang="0">
                  <a:pos x="T0" y="T1"/>
                </a:cxn>
                <a:cxn ang="0">
                  <a:pos x="T2" y="T3"/>
                </a:cxn>
                <a:cxn ang="0">
                  <a:pos x="T4" y="T5"/>
                </a:cxn>
                <a:cxn ang="0">
                  <a:pos x="T6" y="T7"/>
                </a:cxn>
                <a:cxn ang="0">
                  <a:pos x="T8" y="T9"/>
                </a:cxn>
              </a:cxnLst>
              <a:rect l="0" t="0" r="r" b="b"/>
              <a:pathLst>
                <a:path w="104" h="463">
                  <a:moveTo>
                    <a:pt x="85" y="463"/>
                  </a:moveTo>
                  <a:lnTo>
                    <a:pt x="14" y="463"/>
                  </a:lnTo>
                  <a:lnTo>
                    <a:pt x="0" y="0"/>
                  </a:lnTo>
                  <a:lnTo>
                    <a:pt x="104" y="0"/>
                  </a:lnTo>
                  <a:lnTo>
                    <a:pt x="85"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7" name="Freeform 640"/>
            <p:cNvSpPr>
              <a:spLocks/>
            </p:cNvSpPr>
            <p:nvPr/>
          </p:nvSpPr>
          <p:spPr bwMode="auto">
            <a:xfrm>
              <a:off x="6182616" y="4828045"/>
              <a:ext cx="131449" cy="585200"/>
            </a:xfrm>
            <a:custGeom>
              <a:avLst/>
              <a:gdLst>
                <a:gd name="T0" fmla="*/ 90 w 104"/>
                <a:gd name="T1" fmla="*/ 463 h 463"/>
                <a:gd name="T2" fmla="*/ 19 w 104"/>
                <a:gd name="T3" fmla="*/ 463 h 463"/>
                <a:gd name="T4" fmla="*/ 0 w 104"/>
                <a:gd name="T5" fmla="*/ 0 h 463"/>
                <a:gd name="T6" fmla="*/ 104 w 104"/>
                <a:gd name="T7" fmla="*/ 0 h 463"/>
                <a:gd name="T8" fmla="*/ 90 w 104"/>
                <a:gd name="T9" fmla="*/ 463 h 463"/>
              </a:gdLst>
              <a:ahLst/>
              <a:cxnLst>
                <a:cxn ang="0">
                  <a:pos x="T0" y="T1"/>
                </a:cxn>
                <a:cxn ang="0">
                  <a:pos x="T2" y="T3"/>
                </a:cxn>
                <a:cxn ang="0">
                  <a:pos x="T4" y="T5"/>
                </a:cxn>
                <a:cxn ang="0">
                  <a:pos x="T6" y="T7"/>
                </a:cxn>
                <a:cxn ang="0">
                  <a:pos x="T8" y="T9"/>
                </a:cxn>
              </a:cxnLst>
              <a:rect l="0" t="0" r="r" b="b"/>
              <a:pathLst>
                <a:path w="104" h="463">
                  <a:moveTo>
                    <a:pt x="90" y="463"/>
                  </a:moveTo>
                  <a:lnTo>
                    <a:pt x="19" y="463"/>
                  </a:lnTo>
                  <a:lnTo>
                    <a:pt x="0" y="0"/>
                  </a:lnTo>
                  <a:lnTo>
                    <a:pt x="104" y="0"/>
                  </a:lnTo>
                  <a:lnTo>
                    <a:pt x="90" y="463"/>
                  </a:ln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8" name="Freeform 641"/>
            <p:cNvSpPr>
              <a:spLocks/>
            </p:cNvSpPr>
            <p:nvPr/>
          </p:nvSpPr>
          <p:spPr bwMode="auto">
            <a:xfrm>
              <a:off x="5905815" y="4777487"/>
              <a:ext cx="61933" cy="72044"/>
            </a:xfrm>
            <a:custGeom>
              <a:avLst/>
              <a:gdLst>
                <a:gd name="T0" fmla="*/ 0 w 21"/>
                <a:gd name="T1" fmla="*/ 0 h 24"/>
                <a:gd name="T2" fmla="*/ 0 w 21"/>
                <a:gd name="T3" fmla="*/ 13 h 24"/>
                <a:gd name="T4" fmla="*/ 10 w 21"/>
                <a:gd name="T5" fmla="*/ 24 h 24"/>
                <a:gd name="T6" fmla="*/ 21 w 21"/>
                <a:gd name="T7" fmla="*/ 13 h 24"/>
                <a:gd name="T8" fmla="*/ 21 w 21"/>
                <a:gd name="T9" fmla="*/ 0 h 24"/>
                <a:gd name="T10" fmla="*/ 0 w 21"/>
                <a:gd name="T11" fmla="*/ 0 h 24"/>
              </a:gdLst>
              <a:ahLst/>
              <a:cxnLst>
                <a:cxn ang="0">
                  <a:pos x="T0" y="T1"/>
                </a:cxn>
                <a:cxn ang="0">
                  <a:pos x="T2" y="T3"/>
                </a:cxn>
                <a:cxn ang="0">
                  <a:pos x="T4" y="T5"/>
                </a:cxn>
                <a:cxn ang="0">
                  <a:pos x="T6" y="T7"/>
                </a:cxn>
                <a:cxn ang="0">
                  <a:pos x="T8" y="T9"/>
                </a:cxn>
                <a:cxn ang="0">
                  <a:pos x="T10" y="T11"/>
                </a:cxn>
              </a:cxnLst>
              <a:rect l="0" t="0" r="r" b="b"/>
              <a:pathLst>
                <a:path w="21" h="24">
                  <a:moveTo>
                    <a:pt x="0" y="0"/>
                  </a:moveTo>
                  <a:cubicBezTo>
                    <a:pt x="0" y="13"/>
                    <a:pt x="0" y="13"/>
                    <a:pt x="0" y="13"/>
                  </a:cubicBezTo>
                  <a:cubicBezTo>
                    <a:pt x="0" y="19"/>
                    <a:pt x="4" y="24"/>
                    <a:pt x="10" y="24"/>
                  </a:cubicBezTo>
                  <a:cubicBezTo>
                    <a:pt x="16" y="24"/>
                    <a:pt x="21" y="19"/>
                    <a:pt x="21" y="13"/>
                  </a:cubicBezTo>
                  <a:cubicBezTo>
                    <a:pt x="21" y="0"/>
                    <a:pt x="21" y="0"/>
                    <a:pt x="21"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29" name="Freeform 642"/>
            <p:cNvSpPr>
              <a:spLocks/>
            </p:cNvSpPr>
            <p:nvPr/>
          </p:nvSpPr>
          <p:spPr bwMode="auto">
            <a:xfrm>
              <a:off x="6397484" y="4777487"/>
              <a:ext cx="65724" cy="72044"/>
            </a:xfrm>
            <a:custGeom>
              <a:avLst/>
              <a:gdLst>
                <a:gd name="T0" fmla="*/ 0 w 22"/>
                <a:gd name="T1" fmla="*/ 0 h 24"/>
                <a:gd name="T2" fmla="*/ 0 w 22"/>
                <a:gd name="T3" fmla="*/ 13 h 24"/>
                <a:gd name="T4" fmla="*/ 11 w 22"/>
                <a:gd name="T5" fmla="*/ 24 h 24"/>
                <a:gd name="T6" fmla="*/ 22 w 22"/>
                <a:gd name="T7" fmla="*/ 13 h 24"/>
                <a:gd name="T8" fmla="*/ 22 w 22"/>
                <a:gd name="T9" fmla="*/ 0 h 24"/>
                <a:gd name="T10" fmla="*/ 0 w 22"/>
                <a:gd name="T11" fmla="*/ 0 h 24"/>
              </a:gdLst>
              <a:ahLst/>
              <a:cxnLst>
                <a:cxn ang="0">
                  <a:pos x="T0" y="T1"/>
                </a:cxn>
                <a:cxn ang="0">
                  <a:pos x="T2" y="T3"/>
                </a:cxn>
                <a:cxn ang="0">
                  <a:pos x="T4" y="T5"/>
                </a:cxn>
                <a:cxn ang="0">
                  <a:pos x="T6" y="T7"/>
                </a:cxn>
                <a:cxn ang="0">
                  <a:pos x="T8" y="T9"/>
                </a:cxn>
                <a:cxn ang="0">
                  <a:pos x="T10" y="T11"/>
                </a:cxn>
              </a:cxnLst>
              <a:rect l="0" t="0" r="r" b="b"/>
              <a:pathLst>
                <a:path w="22" h="24">
                  <a:moveTo>
                    <a:pt x="0" y="0"/>
                  </a:moveTo>
                  <a:cubicBezTo>
                    <a:pt x="0" y="13"/>
                    <a:pt x="0" y="13"/>
                    <a:pt x="0" y="13"/>
                  </a:cubicBezTo>
                  <a:cubicBezTo>
                    <a:pt x="0" y="19"/>
                    <a:pt x="5" y="24"/>
                    <a:pt x="11" y="24"/>
                  </a:cubicBezTo>
                  <a:cubicBezTo>
                    <a:pt x="17" y="24"/>
                    <a:pt x="22" y="19"/>
                    <a:pt x="22" y="13"/>
                  </a:cubicBezTo>
                  <a:cubicBezTo>
                    <a:pt x="22" y="0"/>
                    <a:pt x="22" y="0"/>
                    <a:pt x="22" y="0"/>
                  </a:cubicBezTo>
                  <a:lnTo>
                    <a:pt x="0" y="0"/>
                  </a:ln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0" name="Freeform 643"/>
            <p:cNvSpPr>
              <a:spLocks/>
            </p:cNvSpPr>
            <p:nvPr/>
          </p:nvSpPr>
          <p:spPr bwMode="auto">
            <a:xfrm>
              <a:off x="6022097" y="4189759"/>
              <a:ext cx="322302" cy="638285"/>
            </a:xfrm>
            <a:custGeom>
              <a:avLst/>
              <a:gdLst>
                <a:gd name="T0" fmla="*/ 167 w 255"/>
                <a:gd name="T1" fmla="*/ 0 h 505"/>
                <a:gd name="T2" fmla="*/ 127 w 255"/>
                <a:gd name="T3" fmla="*/ 314 h 505"/>
                <a:gd name="T4" fmla="*/ 87 w 255"/>
                <a:gd name="T5" fmla="*/ 0 h 505"/>
                <a:gd name="T6" fmla="*/ 0 w 255"/>
                <a:gd name="T7" fmla="*/ 23 h 505"/>
                <a:gd name="T8" fmla="*/ 4 w 255"/>
                <a:gd name="T9" fmla="*/ 505 h 505"/>
                <a:gd name="T10" fmla="*/ 250 w 255"/>
                <a:gd name="T11" fmla="*/ 505 h 505"/>
                <a:gd name="T12" fmla="*/ 255 w 255"/>
                <a:gd name="T13" fmla="*/ 23 h 505"/>
                <a:gd name="T14" fmla="*/ 167 w 255"/>
                <a:gd name="T15" fmla="*/ 0 h 5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5" h="505">
                  <a:moveTo>
                    <a:pt x="167" y="0"/>
                  </a:moveTo>
                  <a:lnTo>
                    <a:pt x="127" y="314"/>
                  </a:lnTo>
                  <a:lnTo>
                    <a:pt x="87" y="0"/>
                  </a:lnTo>
                  <a:lnTo>
                    <a:pt x="0" y="23"/>
                  </a:lnTo>
                  <a:lnTo>
                    <a:pt x="4" y="505"/>
                  </a:lnTo>
                  <a:lnTo>
                    <a:pt x="250" y="505"/>
                  </a:lnTo>
                  <a:lnTo>
                    <a:pt x="255" y="23"/>
                  </a:lnTo>
                  <a:lnTo>
                    <a:pt x="167" y="0"/>
                  </a:lnTo>
                  <a:close/>
                </a:path>
              </a:pathLst>
            </a:custGeom>
            <a:solidFill>
              <a:srgbClr val="44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1" name="Freeform 644"/>
            <p:cNvSpPr>
              <a:spLocks/>
            </p:cNvSpPr>
            <p:nvPr/>
          </p:nvSpPr>
          <p:spPr bwMode="auto">
            <a:xfrm>
              <a:off x="6263508" y="40077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2" name="Freeform 645"/>
            <p:cNvSpPr>
              <a:spLocks/>
            </p:cNvSpPr>
            <p:nvPr/>
          </p:nvSpPr>
          <p:spPr bwMode="auto">
            <a:xfrm>
              <a:off x="6263508" y="40039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3" name="Freeform 646"/>
            <p:cNvSpPr>
              <a:spLocks/>
            </p:cNvSpPr>
            <p:nvPr/>
          </p:nvSpPr>
          <p:spPr bwMode="auto">
            <a:xfrm>
              <a:off x="6260980" y="399511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4" name="Freeform 647"/>
            <p:cNvSpPr>
              <a:spLocks/>
            </p:cNvSpPr>
            <p:nvPr/>
          </p:nvSpPr>
          <p:spPr bwMode="auto">
            <a:xfrm>
              <a:off x="6260980" y="399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5" name="Freeform 648"/>
            <p:cNvSpPr>
              <a:spLocks/>
            </p:cNvSpPr>
            <p:nvPr/>
          </p:nvSpPr>
          <p:spPr bwMode="auto">
            <a:xfrm>
              <a:off x="6102988" y="399890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6" name="Freeform 649"/>
            <p:cNvSpPr>
              <a:spLocks/>
            </p:cNvSpPr>
            <p:nvPr/>
          </p:nvSpPr>
          <p:spPr bwMode="auto">
            <a:xfrm>
              <a:off x="6266035" y="4010281"/>
              <a:ext cx="0" cy="252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7" name="Freeform 650"/>
            <p:cNvSpPr>
              <a:spLocks/>
            </p:cNvSpPr>
            <p:nvPr/>
          </p:nvSpPr>
          <p:spPr bwMode="auto">
            <a:xfrm>
              <a:off x="6266035" y="4012809"/>
              <a:ext cx="0" cy="3792"/>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1"/>
                    <a:pt x="0" y="0"/>
                    <a:pt x="0" y="0"/>
                  </a:cubicBezTo>
                  <a:cubicBezTo>
                    <a:pt x="0" y="0"/>
                    <a:pt x="0" y="1"/>
                    <a:pt x="0" y="1"/>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8" name="Freeform 651"/>
            <p:cNvSpPr>
              <a:spLocks/>
            </p:cNvSpPr>
            <p:nvPr/>
          </p:nvSpPr>
          <p:spPr bwMode="auto">
            <a:xfrm>
              <a:off x="6257188" y="399258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39" name="Freeform 652"/>
            <p:cNvSpPr>
              <a:spLocks/>
            </p:cNvSpPr>
            <p:nvPr/>
          </p:nvSpPr>
          <p:spPr bwMode="auto">
            <a:xfrm>
              <a:off x="6096669" y="4012809"/>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0" name="Freeform 653"/>
            <p:cNvSpPr>
              <a:spLocks/>
            </p:cNvSpPr>
            <p:nvPr/>
          </p:nvSpPr>
          <p:spPr bwMode="auto">
            <a:xfrm>
              <a:off x="6099197" y="400396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1" name="Freeform 654"/>
            <p:cNvSpPr>
              <a:spLocks/>
            </p:cNvSpPr>
            <p:nvPr/>
          </p:nvSpPr>
          <p:spPr bwMode="auto">
            <a:xfrm>
              <a:off x="6099197" y="4001434"/>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2" name="Freeform 655"/>
            <p:cNvSpPr>
              <a:spLocks/>
            </p:cNvSpPr>
            <p:nvPr/>
          </p:nvSpPr>
          <p:spPr bwMode="auto">
            <a:xfrm>
              <a:off x="6096669" y="400775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3" name="Freeform 656"/>
            <p:cNvSpPr>
              <a:spLocks/>
            </p:cNvSpPr>
            <p:nvPr/>
          </p:nvSpPr>
          <p:spPr bwMode="auto">
            <a:xfrm>
              <a:off x="6081501" y="3986267"/>
              <a:ext cx="199701" cy="179478"/>
            </a:xfrm>
            <a:custGeom>
              <a:avLst/>
              <a:gdLst>
                <a:gd name="T0" fmla="*/ 64 w 67"/>
                <a:gd name="T1" fmla="*/ 15 h 60"/>
                <a:gd name="T2" fmla="*/ 62 w 67"/>
                <a:gd name="T3" fmla="*/ 14 h 60"/>
                <a:gd name="T4" fmla="*/ 62 w 67"/>
                <a:gd name="T5" fmla="*/ 10 h 60"/>
                <a:gd name="T6" fmla="*/ 62 w 67"/>
                <a:gd name="T7" fmla="*/ 9 h 60"/>
                <a:gd name="T8" fmla="*/ 62 w 67"/>
                <a:gd name="T9" fmla="*/ 9 h 60"/>
                <a:gd name="T10" fmla="*/ 62 w 67"/>
                <a:gd name="T11" fmla="*/ 8 h 60"/>
                <a:gd name="T12" fmla="*/ 61 w 67"/>
                <a:gd name="T13" fmla="*/ 7 h 60"/>
                <a:gd name="T14" fmla="*/ 61 w 67"/>
                <a:gd name="T15" fmla="*/ 7 h 60"/>
                <a:gd name="T16" fmla="*/ 61 w 67"/>
                <a:gd name="T17" fmla="*/ 6 h 60"/>
                <a:gd name="T18" fmla="*/ 61 w 67"/>
                <a:gd name="T19" fmla="*/ 6 h 60"/>
                <a:gd name="T20" fmla="*/ 60 w 67"/>
                <a:gd name="T21" fmla="*/ 4 h 60"/>
                <a:gd name="T22" fmla="*/ 60 w 67"/>
                <a:gd name="T23" fmla="*/ 4 h 60"/>
                <a:gd name="T24" fmla="*/ 60 w 67"/>
                <a:gd name="T25" fmla="*/ 3 h 60"/>
                <a:gd name="T26" fmla="*/ 60 w 67"/>
                <a:gd name="T27" fmla="*/ 3 h 60"/>
                <a:gd name="T28" fmla="*/ 59 w 67"/>
                <a:gd name="T29" fmla="*/ 2 h 60"/>
                <a:gd name="T30" fmla="*/ 59 w 67"/>
                <a:gd name="T31" fmla="*/ 2 h 60"/>
                <a:gd name="T32" fmla="*/ 54 w 67"/>
                <a:gd name="T33" fmla="*/ 3 h 60"/>
                <a:gd name="T34" fmla="*/ 45 w 67"/>
                <a:gd name="T35" fmla="*/ 1 h 60"/>
                <a:gd name="T36" fmla="*/ 27 w 67"/>
                <a:gd name="T37" fmla="*/ 3 h 60"/>
                <a:gd name="T38" fmla="*/ 9 w 67"/>
                <a:gd name="T39" fmla="*/ 0 h 60"/>
                <a:gd name="T40" fmla="*/ 7 w 67"/>
                <a:gd name="T41" fmla="*/ 4 h 60"/>
                <a:gd name="T42" fmla="*/ 7 w 67"/>
                <a:gd name="T43" fmla="*/ 4 h 60"/>
                <a:gd name="T44" fmla="*/ 6 w 67"/>
                <a:gd name="T45" fmla="*/ 5 h 60"/>
                <a:gd name="T46" fmla="*/ 6 w 67"/>
                <a:gd name="T47" fmla="*/ 5 h 60"/>
                <a:gd name="T48" fmla="*/ 6 w 67"/>
                <a:gd name="T49" fmla="*/ 6 h 60"/>
                <a:gd name="T50" fmla="*/ 6 w 67"/>
                <a:gd name="T51" fmla="*/ 6 h 60"/>
                <a:gd name="T52" fmla="*/ 5 w 67"/>
                <a:gd name="T53" fmla="*/ 7 h 60"/>
                <a:gd name="T54" fmla="*/ 5 w 67"/>
                <a:gd name="T55" fmla="*/ 7 h 60"/>
                <a:gd name="T56" fmla="*/ 5 w 67"/>
                <a:gd name="T57" fmla="*/ 9 h 60"/>
                <a:gd name="T58" fmla="*/ 5 w 67"/>
                <a:gd name="T59" fmla="*/ 9 h 60"/>
                <a:gd name="T60" fmla="*/ 5 w 67"/>
                <a:gd name="T61" fmla="*/ 10 h 60"/>
                <a:gd name="T62" fmla="*/ 5 w 67"/>
                <a:gd name="T63" fmla="*/ 14 h 60"/>
                <a:gd name="T64" fmla="*/ 4 w 67"/>
                <a:gd name="T65" fmla="*/ 14 h 60"/>
                <a:gd name="T66" fmla="*/ 0 w 67"/>
                <a:gd name="T67" fmla="*/ 19 h 60"/>
                <a:gd name="T68" fmla="*/ 0 w 67"/>
                <a:gd name="T69" fmla="*/ 30 h 60"/>
                <a:gd name="T70" fmla="*/ 5 w 67"/>
                <a:gd name="T71" fmla="*/ 35 h 60"/>
                <a:gd name="T72" fmla="*/ 21 w 67"/>
                <a:gd name="T73" fmla="*/ 60 h 60"/>
                <a:gd name="T74" fmla="*/ 46 w 67"/>
                <a:gd name="T75" fmla="*/ 60 h 60"/>
                <a:gd name="T76" fmla="*/ 62 w 67"/>
                <a:gd name="T77" fmla="*/ 35 h 60"/>
                <a:gd name="T78" fmla="*/ 67 w 67"/>
                <a:gd name="T79" fmla="*/ 30 h 60"/>
                <a:gd name="T80" fmla="*/ 67 w 67"/>
                <a:gd name="T81" fmla="*/ 19 h 60"/>
                <a:gd name="T82" fmla="*/ 64 w 67"/>
                <a:gd name="T83" fmla="*/ 1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60">
                  <a:moveTo>
                    <a:pt x="64" y="15"/>
                  </a:moveTo>
                  <a:cubicBezTo>
                    <a:pt x="63" y="15"/>
                    <a:pt x="62" y="14"/>
                    <a:pt x="62" y="14"/>
                  </a:cubicBezTo>
                  <a:cubicBezTo>
                    <a:pt x="62" y="10"/>
                    <a:pt x="62" y="10"/>
                    <a:pt x="62" y="10"/>
                  </a:cubicBezTo>
                  <a:cubicBezTo>
                    <a:pt x="62" y="10"/>
                    <a:pt x="62" y="9"/>
                    <a:pt x="62" y="9"/>
                  </a:cubicBezTo>
                  <a:cubicBezTo>
                    <a:pt x="62" y="9"/>
                    <a:pt x="62" y="9"/>
                    <a:pt x="62" y="9"/>
                  </a:cubicBezTo>
                  <a:cubicBezTo>
                    <a:pt x="62" y="8"/>
                    <a:pt x="62" y="8"/>
                    <a:pt x="62" y="8"/>
                  </a:cubicBezTo>
                  <a:cubicBezTo>
                    <a:pt x="62" y="8"/>
                    <a:pt x="62" y="7"/>
                    <a:pt x="61" y="7"/>
                  </a:cubicBezTo>
                  <a:cubicBezTo>
                    <a:pt x="61" y="7"/>
                    <a:pt x="61" y="7"/>
                    <a:pt x="61" y="7"/>
                  </a:cubicBezTo>
                  <a:cubicBezTo>
                    <a:pt x="61" y="6"/>
                    <a:pt x="61" y="6"/>
                    <a:pt x="61" y="6"/>
                  </a:cubicBezTo>
                  <a:cubicBezTo>
                    <a:pt x="61" y="6"/>
                    <a:pt x="61" y="6"/>
                    <a:pt x="61" y="6"/>
                  </a:cubicBezTo>
                  <a:cubicBezTo>
                    <a:pt x="61" y="5"/>
                    <a:pt x="61" y="5"/>
                    <a:pt x="60" y="4"/>
                  </a:cubicBezTo>
                  <a:cubicBezTo>
                    <a:pt x="60" y="4"/>
                    <a:pt x="60" y="4"/>
                    <a:pt x="60" y="4"/>
                  </a:cubicBezTo>
                  <a:cubicBezTo>
                    <a:pt x="60" y="4"/>
                    <a:pt x="60" y="4"/>
                    <a:pt x="60" y="3"/>
                  </a:cubicBezTo>
                  <a:cubicBezTo>
                    <a:pt x="60" y="3"/>
                    <a:pt x="60" y="3"/>
                    <a:pt x="60" y="3"/>
                  </a:cubicBezTo>
                  <a:cubicBezTo>
                    <a:pt x="60" y="3"/>
                    <a:pt x="59" y="3"/>
                    <a:pt x="59" y="2"/>
                  </a:cubicBezTo>
                  <a:cubicBezTo>
                    <a:pt x="59" y="2"/>
                    <a:pt x="59" y="2"/>
                    <a:pt x="59" y="2"/>
                  </a:cubicBezTo>
                  <a:cubicBezTo>
                    <a:pt x="58" y="3"/>
                    <a:pt x="56" y="3"/>
                    <a:pt x="54" y="3"/>
                  </a:cubicBezTo>
                  <a:cubicBezTo>
                    <a:pt x="50" y="3"/>
                    <a:pt x="47" y="2"/>
                    <a:pt x="45" y="1"/>
                  </a:cubicBezTo>
                  <a:cubicBezTo>
                    <a:pt x="40" y="2"/>
                    <a:pt x="34" y="3"/>
                    <a:pt x="27" y="3"/>
                  </a:cubicBezTo>
                  <a:cubicBezTo>
                    <a:pt x="20" y="3"/>
                    <a:pt x="14" y="2"/>
                    <a:pt x="9" y="0"/>
                  </a:cubicBezTo>
                  <a:cubicBezTo>
                    <a:pt x="8" y="1"/>
                    <a:pt x="7" y="2"/>
                    <a:pt x="7" y="4"/>
                  </a:cubicBezTo>
                  <a:cubicBezTo>
                    <a:pt x="7" y="4"/>
                    <a:pt x="7" y="4"/>
                    <a:pt x="7" y="4"/>
                  </a:cubicBezTo>
                  <a:cubicBezTo>
                    <a:pt x="6" y="4"/>
                    <a:pt x="6" y="4"/>
                    <a:pt x="6" y="5"/>
                  </a:cubicBezTo>
                  <a:cubicBezTo>
                    <a:pt x="6" y="5"/>
                    <a:pt x="6" y="5"/>
                    <a:pt x="6" y="5"/>
                  </a:cubicBezTo>
                  <a:cubicBezTo>
                    <a:pt x="6" y="5"/>
                    <a:pt x="6" y="6"/>
                    <a:pt x="6" y="6"/>
                  </a:cubicBezTo>
                  <a:cubicBezTo>
                    <a:pt x="6" y="6"/>
                    <a:pt x="6" y="6"/>
                    <a:pt x="6" y="6"/>
                  </a:cubicBezTo>
                  <a:cubicBezTo>
                    <a:pt x="5" y="6"/>
                    <a:pt x="5" y="7"/>
                    <a:pt x="5" y="7"/>
                  </a:cubicBezTo>
                  <a:cubicBezTo>
                    <a:pt x="5" y="7"/>
                    <a:pt x="5" y="7"/>
                    <a:pt x="5" y="7"/>
                  </a:cubicBezTo>
                  <a:cubicBezTo>
                    <a:pt x="5" y="8"/>
                    <a:pt x="5" y="8"/>
                    <a:pt x="5" y="9"/>
                  </a:cubicBezTo>
                  <a:cubicBezTo>
                    <a:pt x="5" y="9"/>
                    <a:pt x="5" y="9"/>
                    <a:pt x="5" y="9"/>
                  </a:cubicBezTo>
                  <a:cubicBezTo>
                    <a:pt x="5" y="9"/>
                    <a:pt x="5" y="10"/>
                    <a:pt x="5" y="10"/>
                  </a:cubicBezTo>
                  <a:cubicBezTo>
                    <a:pt x="5" y="14"/>
                    <a:pt x="5" y="14"/>
                    <a:pt x="5" y="14"/>
                  </a:cubicBezTo>
                  <a:cubicBezTo>
                    <a:pt x="5" y="14"/>
                    <a:pt x="4" y="14"/>
                    <a:pt x="4" y="14"/>
                  </a:cubicBezTo>
                  <a:cubicBezTo>
                    <a:pt x="2" y="15"/>
                    <a:pt x="0" y="17"/>
                    <a:pt x="0" y="19"/>
                  </a:cubicBezTo>
                  <a:cubicBezTo>
                    <a:pt x="0" y="30"/>
                    <a:pt x="0" y="30"/>
                    <a:pt x="0" y="30"/>
                  </a:cubicBezTo>
                  <a:cubicBezTo>
                    <a:pt x="0" y="32"/>
                    <a:pt x="2" y="35"/>
                    <a:pt x="5" y="35"/>
                  </a:cubicBezTo>
                  <a:cubicBezTo>
                    <a:pt x="5" y="35"/>
                    <a:pt x="13" y="60"/>
                    <a:pt x="21" y="60"/>
                  </a:cubicBezTo>
                  <a:cubicBezTo>
                    <a:pt x="46" y="60"/>
                    <a:pt x="46" y="60"/>
                    <a:pt x="46" y="60"/>
                  </a:cubicBezTo>
                  <a:cubicBezTo>
                    <a:pt x="54" y="60"/>
                    <a:pt x="62" y="35"/>
                    <a:pt x="62" y="35"/>
                  </a:cubicBezTo>
                  <a:cubicBezTo>
                    <a:pt x="65" y="35"/>
                    <a:pt x="67" y="32"/>
                    <a:pt x="67" y="30"/>
                  </a:cubicBezTo>
                  <a:cubicBezTo>
                    <a:pt x="67" y="19"/>
                    <a:pt x="67" y="19"/>
                    <a:pt x="67" y="19"/>
                  </a:cubicBezTo>
                  <a:cubicBezTo>
                    <a:pt x="67" y="17"/>
                    <a:pt x="65" y="15"/>
                    <a:pt x="64" y="15"/>
                  </a:cubicBezTo>
                  <a:close/>
                </a:path>
              </a:pathLst>
            </a:custGeom>
            <a:solidFill>
              <a:srgbClr val="FF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4" name="Freeform 657"/>
            <p:cNvSpPr>
              <a:spLocks noEditPoints="1"/>
            </p:cNvSpPr>
            <p:nvPr/>
          </p:nvSpPr>
          <p:spPr bwMode="auto">
            <a:xfrm>
              <a:off x="6099197" y="4022921"/>
              <a:ext cx="170631" cy="55613"/>
            </a:xfrm>
            <a:custGeom>
              <a:avLst/>
              <a:gdLst>
                <a:gd name="T0" fmla="*/ 56 w 57"/>
                <a:gd name="T1" fmla="*/ 2 h 19"/>
                <a:gd name="T2" fmla="*/ 42 w 57"/>
                <a:gd name="T3" fmla="*/ 1 h 19"/>
                <a:gd name="T4" fmla="*/ 28 w 57"/>
                <a:gd name="T5" fmla="*/ 4 h 19"/>
                <a:gd name="T6" fmla="*/ 15 w 57"/>
                <a:gd name="T7" fmla="*/ 1 h 19"/>
                <a:gd name="T8" fmla="*/ 0 w 57"/>
                <a:gd name="T9" fmla="*/ 2 h 19"/>
                <a:gd name="T10" fmla="*/ 0 w 57"/>
                <a:gd name="T11" fmla="*/ 4 h 19"/>
                <a:gd name="T12" fmla="*/ 2 w 57"/>
                <a:gd name="T13" fmla="*/ 6 h 19"/>
                <a:gd name="T14" fmla="*/ 3 w 57"/>
                <a:gd name="T15" fmla="*/ 10 h 19"/>
                <a:gd name="T16" fmla="*/ 17 w 57"/>
                <a:gd name="T17" fmla="*/ 18 h 19"/>
                <a:gd name="T18" fmla="*/ 26 w 57"/>
                <a:gd name="T19" fmla="*/ 8 h 19"/>
                <a:gd name="T20" fmla="*/ 28 w 57"/>
                <a:gd name="T21" fmla="*/ 7 h 19"/>
                <a:gd name="T22" fmla="*/ 30 w 57"/>
                <a:gd name="T23" fmla="*/ 8 h 19"/>
                <a:gd name="T24" fmla="*/ 40 w 57"/>
                <a:gd name="T25" fmla="*/ 18 h 19"/>
                <a:gd name="T26" fmla="*/ 53 w 57"/>
                <a:gd name="T27" fmla="*/ 10 h 19"/>
                <a:gd name="T28" fmla="*/ 55 w 57"/>
                <a:gd name="T29" fmla="*/ 6 h 19"/>
                <a:gd name="T30" fmla="*/ 56 w 57"/>
                <a:gd name="T31" fmla="*/ 4 h 19"/>
                <a:gd name="T32" fmla="*/ 56 w 57"/>
                <a:gd name="T33" fmla="*/ 2 h 19"/>
                <a:gd name="T34" fmla="*/ 21 w 57"/>
                <a:gd name="T35" fmla="*/ 14 h 19"/>
                <a:gd name="T36" fmla="*/ 11 w 57"/>
                <a:gd name="T37" fmla="*/ 16 h 19"/>
                <a:gd name="T38" fmla="*/ 5 w 57"/>
                <a:gd name="T39" fmla="*/ 7 h 19"/>
                <a:gd name="T40" fmla="*/ 15 w 57"/>
                <a:gd name="T41" fmla="*/ 2 h 19"/>
                <a:gd name="T42" fmla="*/ 22 w 57"/>
                <a:gd name="T43" fmla="*/ 4 h 19"/>
                <a:gd name="T44" fmla="*/ 21 w 57"/>
                <a:gd name="T45" fmla="*/ 14 h 19"/>
                <a:gd name="T46" fmla="*/ 45 w 57"/>
                <a:gd name="T47" fmla="*/ 16 h 19"/>
                <a:gd name="T48" fmla="*/ 35 w 57"/>
                <a:gd name="T49" fmla="*/ 14 h 19"/>
                <a:gd name="T50" fmla="*/ 35 w 57"/>
                <a:gd name="T51" fmla="*/ 4 h 19"/>
                <a:gd name="T52" fmla="*/ 42 w 57"/>
                <a:gd name="T53" fmla="*/ 2 h 19"/>
                <a:gd name="T54" fmla="*/ 52 w 57"/>
                <a:gd name="T55" fmla="*/ 7 h 19"/>
                <a:gd name="T56" fmla="*/ 45 w 57"/>
                <a:gd name="T5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19">
                  <a:moveTo>
                    <a:pt x="56" y="2"/>
                  </a:moveTo>
                  <a:cubicBezTo>
                    <a:pt x="56" y="2"/>
                    <a:pt x="48" y="0"/>
                    <a:pt x="42" y="1"/>
                  </a:cubicBezTo>
                  <a:cubicBezTo>
                    <a:pt x="36" y="2"/>
                    <a:pt x="31" y="4"/>
                    <a:pt x="28" y="4"/>
                  </a:cubicBezTo>
                  <a:cubicBezTo>
                    <a:pt x="26" y="4"/>
                    <a:pt x="21" y="2"/>
                    <a:pt x="15" y="1"/>
                  </a:cubicBezTo>
                  <a:cubicBezTo>
                    <a:pt x="8" y="0"/>
                    <a:pt x="0" y="2"/>
                    <a:pt x="0" y="2"/>
                  </a:cubicBezTo>
                  <a:cubicBezTo>
                    <a:pt x="0" y="2"/>
                    <a:pt x="0" y="3"/>
                    <a:pt x="0" y="4"/>
                  </a:cubicBezTo>
                  <a:cubicBezTo>
                    <a:pt x="0" y="5"/>
                    <a:pt x="0" y="5"/>
                    <a:pt x="2" y="6"/>
                  </a:cubicBezTo>
                  <a:cubicBezTo>
                    <a:pt x="3" y="6"/>
                    <a:pt x="3" y="10"/>
                    <a:pt x="3" y="10"/>
                  </a:cubicBezTo>
                  <a:cubicBezTo>
                    <a:pt x="5" y="17"/>
                    <a:pt x="10" y="19"/>
                    <a:pt x="17" y="18"/>
                  </a:cubicBezTo>
                  <a:cubicBezTo>
                    <a:pt x="24" y="17"/>
                    <a:pt x="25" y="9"/>
                    <a:pt x="26" y="8"/>
                  </a:cubicBezTo>
                  <a:cubicBezTo>
                    <a:pt x="27" y="7"/>
                    <a:pt x="28" y="7"/>
                    <a:pt x="28" y="7"/>
                  </a:cubicBezTo>
                  <a:cubicBezTo>
                    <a:pt x="28" y="7"/>
                    <a:pt x="30" y="7"/>
                    <a:pt x="30" y="8"/>
                  </a:cubicBezTo>
                  <a:cubicBezTo>
                    <a:pt x="31" y="9"/>
                    <a:pt x="33" y="17"/>
                    <a:pt x="40" y="18"/>
                  </a:cubicBezTo>
                  <a:cubicBezTo>
                    <a:pt x="47" y="19"/>
                    <a:pt x="52" y="17"/>
                    <a:pt x="53" y="10"/>
                  </a:cubicBezTo>
                  <a:cubicBezTo>
                    <a:pt x="53" y="10"/>
                    <a:pt x="53" y="6"/>
                    <a:pt x="55" y="6"/>
                  </a:cubicBezTo>
                  <a:cubicBezTo>
                    <a:pt x="56" y="5"/>
                    <a:pt x="56" y="5"/>
                    <a:pt x="56" y="4"/>
                  </a:cubicBezTo>
                  <a:cubicBezTo>
                    <a:pt x="56" y="3"/>
                    <a:pt x="57" y="2"/>
                    <a:pt x="56" y="2"/>
                  </a:cubicBezTo>
                  <a:close/>
                  <a:moveTo>
                    <a:pt x="21" y="14"/>
                  </a:moveTo>
                  <a:cubicBezTo>
                    <a:pt x="19" y="16"/>
                    <a:pt x="16" y="17"/>
                    <a:pt x="11" y="16"/>
                  </a:cubicBezTo>
                  <a:cubicBezTo>
                    <a:pt x="6" y="16"/>
                    <a:pt x="5" y="12"/>
                    <a:pt x="5" y="7"/>
                  </a:cubicBezTo>
                  <a:cubicBezTo>
                    <a:pt x="5" y="1"/>
                    <a:pt x="15" y="2"/>
                    <a:pt x="15" y="2"/>
                  </a:cubicBezTo>
                  <a:cubicBezTo>
                    <a:pt x="19" y="3"/>
                    <a:pt x="19" y="3"/>
                    <a:pt x="22" y="4"/>
                  </a:cubicBezTo>
                  <a:cubicBezTo>
                    <a:pt x="25" y="5"/>
                    <a:pt x="23" y="11"/>
                    <a:pt x="21" y="14"/>
                  </a:cubicBezTo>
                  <a:close/>
                  <a:moveTo>
                    <a:pt x="45" y="16"/>
                  </a:moveTo>
                  <a:cubicBezTo>
                    <a:pt x="41" y="17"/>
                    <a:pt x="37" y="16"/>
                    <a:pt x="35" y="14"/>
                  </a:cubicBezTo>
                  <a:cubicBezTo>
                    <a:pt x="33" y="11"/>
                    <a:pt x="31" y="5"/>
                    <a:pt x="35" y="4"/>
                  </a:cubicBezTo>
                  <a:cubicBezTo>
                    <a:pt x="38" y="3"/>
                    <a:pt x="38" y="3"/>
                    <a:pt x="42" y="2"/>
                  </a:cubicBezTo>
                  <a:cubicBezTo>
                    <a:pt x="42" y="2"/>
                    <a:pt x="52" y="1"/>
                    <a:pt x="52" y="7"/>
                  </a:cubicBezTo>
                  <a:cubicBezTo>
                    <a:pt x="52" y="12"/>
                    <a:pt x="50" y="16"/>
                    <a:pt x="45" y="1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5" name="Oval 658"/>
            <p:cNvSpPr>
              <a:spLocks noChangeArrowheads="1"/>
            </p:cNvSpPr>
            <p:nvPr/>
          </p:nvSpPr>
          <p:spPr bwMode="auto">
            <a:xfrm>
              <a:off x="6102988" y="4027976"/>
              <a:ext cx="5056" cy="6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6" name="Oval 659"/>
            <p:cNvSpPr>
              <a:spLocks noChangeArrowheads="1"/>
            </p:cNvSpPr>
            <p:nvPr/>
          </p:nvSpPr>
          <p:spPr bwMode="auto">
            <a:xfrm>
              <a:off x="6260980" y="4027976"/>
              <a:ext cx="2528" cy="632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7" name="Freeform 682"/>
            <p:cNvSpPr>
              <a:spLocks/>
            </p:cNvSpPr>
            <p:nvPr/>
          </p:nvSpPr>
          <p:spPr bwMode="auto">
            <a:xfrm>
              <a:off x="6478376" y="3797941"/>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sp>
          <p:nvSpPr>
            <p:cNvPr id="348" name="Freeform 685"/>
            <p:cNvSpPr>
              <a:spLocks/>
            </p:cNvSpPr>
            <p:nvPr/>
          </p:nvSpPr>
          <p:spPr bwMode="auto">
            <a:xfrm>
              <a:off x="6478376" y="3792885"/>
              <a:ext cx="0" cy="2528"/>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1"/>
                    <a:pt x="0" y="1"/>
                    <a:pt x="0" y="1"/>
                  </a:cubicBezTo>
                  <a:cubicBezTo>
                    <a:pt x="0" y="1"/>
                    <a:pt x="0" y="1"/>
                    <a:pt x="0" y="0"/>
                  </a:cubicBezTo>
                  <a:close/>
                </a:path>
              </a:pathLst>
            </a:custGeom>
            <a:solidFill>
              <a:srgbClr val="FFD6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000000"/>
                </a:solidFill>
                <a:latin typeface="Calibri" panose="020F0502020204030204"/>
              </a:endParaRPr>
            </a:p>
          </p:txBody>
        </p:sp>
      </p:grpSp>
      <p:sp>
        <p:nvSpPr>
          <p:cNvPr id="349" name="Freeform 95"/>
          <p:cNvSpPr>
            <a:spLocks/>
          </p:cNvSpPr>
          <p:nvPr/>
        </p:nvSpPr>
        <p:spPr bwMode="auto">
          <a:xfrm flipH="1">
            <a:off x="8446505" y="2413069"/>
            <a:ext cx="1608042" cy="1023518"/>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w="28575">
            <a:noFill/>
            <a:round/>
            <a:headEnd/>
            <a:tailEnd/>
          </a:ln>
          <a:extLst/>
        </p:spPr>
        <p:txBody>
          <a:bodyPr vert="horz" wrap="square" lIns="93260" tIns="46630" rIns="93260" bIns="46630" numCol="1" anchor="t" anchorCtr="0" compatLnSpc="1">
            <a:prstTxWarp prst="textNoShape">
              <a:avLst/>
            </a:prstTxWarp>
          </a:bodyPr>
          <a:lstStyle/>
          <a:p>
            <a:pPr defTabSz="932597"/>
            <a:endParaRPr lang="en-US" sz="1836" kern="0" dirty="0">
              <a:solidFill>
                <a:srgbClr val="505050"/>
              </a:solidFill>
              <a:latin typeface="Calibri" panose="020F0502020204030204"/>
            </a:endParaRPr>
          </a:p>
        </p:txBody>
      </p:sp>
      <p:cxnSp>
        <p:nvCxnSpPr>
          <p:cNvPr id="350" name="Straight Connector 349"/>
          <p:cNvCxnSpPr>
            <a:endCxn id="236" idx="3"/>
          </p:cNvCxnSpPr>
          <p:nvPr/>
        </p:nvCxnSpPr>
        <p:spPr>
          <a:xfrm flipH="1">
            <a:off x="6220523" y="5891211"/>
            <a:ext cx="1938518" cy="10913"/>
          </a:xfrm>
          <a:prstGeom prst="line">
            <a:avLst/>
          </a:prstGeom>
          <a:noFill/>
          <a:ln w="38100" cap="flat" cmpd="sng" algn="ctr">
            <a:solidFill>
              <a:srgbClr val="FFC000"/>
            </a:solidFill>
            <a:prstDash val="solid"/>
            <a:miter lim="800000"/>
            <a:headEnd type="triangle" w="med" len="med"/>
            <a:tailEnd type="none" w="med" len="med"/>
          </a:ln>
          <a:effectLst/>
        </p:spPr>
      </p:cxnSp>
      <p:sp>
        <p:nvSpPr>
          <p:cNvPr id="351" name="TextBox 350"/>
          <p:cNvSpPr txBox="1"/>
          <p:nvPr/>
        </p:nvSpPr>
        <p:spPr>
          <a:xfrm>
            <a:off x="8660470" y="2789664"/>
            <a:ext cx="1394077" cy="286306"/>
          </a:xfrm>
          <a:prstGeom prst="rect">
            <a:avLst/>
          </a:prstGeom>
          <a:noFill/>
        </p:spPr>
        <p:txBody>
          <a:bodyPr wrap="square" rtlCol="0">
            <a:spAutoFit/>
          </a:bodyPr>
          <a:lstStyle/>
          <a:p>
            <a:pPr defTabSz="932597"/>
            <a:r>
              <a:rPr lang="en-US" sz="1224" dirty="0">
                <a:solidFill>
                  <a:prstClr val="white"/>
                </a:solidFill>
                <a:latin typeface="Calibri" panose="020F0502020204030204"/>
              </a:rPr>
              <a:t>Microsoft Azure</a:t>
            </a:r>
          </a:p>
        </p:txBody>
      </p:sp>
      <p:sp>
        <p:nvSpPr>
          <p:cNvPr id="352" name="Internal IP"/>
          <p:cNvSpPr txBox="1"/>
          <p:nvPr/>
        </p:nvSpPr>
        <p:spPr>
          <a:xfrm>
            <a:off x="4991892" y="3667855"/>
            <a:ext cx="1085433" cy="286306"/>
          </a:xfrm>
          <a:prstGeom prst="rect">
            <a:avLst/>
          </a:prstGeom>
          <a:solidFill>
            <a:srgbClr val="FFC000"/>
          </a:solidFill>
        </p:spPr>
        <p:txBody>
          <a:bodyPr wrap="square" rtlCol="0">
            <a:spAutoFit/>
          </a:bodyPr>
          <a:lstStyle/>
          <a:p>
            <a:pPr defTabSz="932597">
              <a:defRPr/>
            </a:pPr>
            <a:r>
              <a:rPr lang="en-US" sz="1224" b="1" kern="0" dirty="0">
                <a:solidFill>
                  <a:sysClr val="windowText" lastClr="000000"/>
                </a:solidFill>
                <a:latin typeface="Calibri" panose="020F0502020204030204"/>
              </a:rPr>
              <a:t>Internal VIP</a:t>
            </a:r>
          </a:p>
        </p:txBody>
      </p:sp>
      <p:sp>
        <p:nvSpPr>
          <p:cNvPr id="353" name="TextBox 352"/>
          <p:cNvSpPr txBox="1"/>
          <p:nvPr/>
        </p:nvSpPr>
        <p:spPr>
          <a:xfrm>
            <a:off x="5344743" y="3686735"/>
            <a:ext cx="944869" cy="286306"/>
          </a:xfrm>
          <a:prstGeom prst="rect">
            <a:avLst/>
          </a:prstGeom>
          <a:solidFill>
            <a:srgbClr val="70AD47"/>
          </a:solidFill>
        </p:spPr>
        <p:txBody>
          <a:bodyPr wrap="square" rtlCol="0">
            <a:spAutoFit/>
          </a:bodyPr>
          <a:lstStyle/>
          <a:p>
            <a:pPr defTabSz="932597">
              <a:defRPr/>
            </a:pPr>
            <a:r>
              <a:rPr lang="en-US" sz="1224" b="1" kern="0" dirty="0">
                <a:solidFill>
                  <a:prstClr val="white"/>
                </a:solidFill>
                <a:latin typeface="Calibri" panose="020F0502020204030204"/>
              </a:rPr>
              <a:t>Public VIP</a:t>
            </a:r>
          </a:p>
        </p:txBody>
      </p:sp>
      <p:sp>
        <p:nvSpPr>
          <p:cNvPr id="261" name="Internal Access"/>
          <p:cNvSpPr/>
          <p:nvPr/>
        </p:nvSpPr>
        <p:spPr>
          <a:xfrm rot="997003">
            <a:off x="6031595" y="3419987"/>
            <a:ext cx="4976810" cy="1238182"/>
          </a:xfrm>
          <a:custGeom>
            <a:avLst/>
            <a:gdLst>
              <a:gd name="connsiteX0" fmla="*/ 0 w 3370521"/>
              <a:gd name="connsiteY0" fmla="*/ 1046896 h 1046896"/>
              <a:gd name="connsiteX1" fmla="*/ 946298 w 3370521"/>
              <a:gd name="connsiteY1" fmla="*/ 4905 h 1046896"/>
              <a:gd name="connsiteX2" fmla="*/ 3370521 w 3370521"/>
              <a:gd name="connsiteY2" fmla="*/ 727919 h 1046896"/>
              <a:gd name="connsiteX0" fmla="*/ 0 w 3370521"/>
              <a:gd name="connsiteY0" fmla="*/ 1046896 h 1046896"/>
              <a:gd name="connsiteX1" fmla="*/ 1733108 w 3370521"/>
              <a:gd name="connsiteY1" fmla="*/ 4905 h 1046896"/>
              <a:gd name="connsiteX2" fmla="*/ 3370521 w 3370521"/>
              <a:gd name="connsiteY2" fmla="*/ 727919 h 1046896"/>
              <a:gd name="connsiteX0" fmla="*/ 0 w 3370521"/>
              <a:gd name="connsiteY0" fmla="*/ 1054112 h 1054112"/>
              <a:gd name="connsiteX1" fmla="*/ 1733108 w 3370521"/>
              <a:gd name="connsiteY1" fmla="*/ 12121 h 1054112"/>
              <a:gd name="connsiteX2" fmla="*/ 3370521 w 3370521"/>
              <a:gd name="connsiteY2" fmla="*/ 735135 h 1054112"/>
              <a:gd name="connsiteX0" fmla="*/ 0 w 3370521"/>
              <a:gd name="connsiteY0" fmla="*/ 1064887 h 1064887"/>
              <a:gd name="connsiteX1" fmla="*/ 1733108 w 3370521"/>
              <a:gd name="connsiteY1" fmla="*/ 22896 h 1064887"/>
              <a:gd name="connsiteX2" fmla="*/ 3370521 w 3370521"/>
              <a:gd name="connsiteY2" fmla="*/ 745910 h 1064887"/>
              <a:gd name="connsiteX0" fmla="*/ 0 w 3370521"/>
              <a:gd name="connsiteY0" fmla="*/ 1064887 h 1064887"/>
              <a:gd name="connsiteX1" fmla="*/ 1733108 w 3370521"/>
              <a:gd name="connsiteY1" fmla="*/ 22896 h 1064887"/>
              <a:gd name="connsiteX2" fmla="*/ 3370521 w 3370521"/>
              <a:gd name="connsiteY2" fmla="*/ 745910 h 1064887"/>
              <a:gd name="connsiteX0" fmla="*/ 0 w 3370521"/>
              <a:gd name="connsiteY0" fmla="*/ 1195368 h 1195368"/>
              <a:gd name="connsiteX1" fmla="*/ 1658680 w 3370521"/>
              <a:gd name="connsiteY1" fmla="*/ 15154 h 1195368"/>
              <a:gd name="connsiteX2" fmla="*/ 3370521 w 3370521"/>
              <a:gd name="connsiteY2" fmla="*/ 876391 h 1195368"/>
              <a:gd name="connsiteX0" fmla="*/ 0 w 3370521"/>
              <a:gd name="connsiteY0" fmla="*/ 1181675 h 1181675"/>
              <a:gd name="connsiteX1" fmla="*/ 1658680 w 3370521"/>
              <a:gd name="connsiteY1" fmla="*/ 1461 h 1181675"/>
              <a:gd name="connsiteX2" fmla="*/ 3370521 w 3370521"/>
              <a:gd name="connsiteY2" fmla="*/ 862698 h 1181675"/>
              <a:gd name="connsiteX0" fmla="*/ 0 w 3370521"/>
              <a:gd name="connsiteY0" fmla="*/ 1181675 h 1181675"/>
              <a:gd name="connsiteX1" fmla="*/ 1754373 w 3370521"/>
              <a:gd name="connsiteY1" fmla="*/ 1461 h 1181675"/>
              <a:gd name="connsiteX2" fmla="*/ 3370521 w 3370521"/>
              <a:gd name="connsiteY2" fmla="*/ 862698 h 1181675"/>
              <a:gd name="connsiteX0" fmla="*/ 0 w 3359888"/>
              <a:gd name="connsiteY0" fmla="*/ 1165323 h 1165323"/>
              <a:gd name="connsiteX1" fmla="*/ 1743740 w 3359888"/>
              <a:gd name="connsiteY1" fmla="*/ 6374 h 1165323"/>
              <a:gd name="connsiteX2" fmla="*/ 3359888 w 3359888"/>
              <a:gd name="connsiteY2" fmla="*/ 867611 h 1165323"/>
              <a:gd name="connsiteX0" fmla="*/ 0 w 3359888"/>
              <a:gd name="connsiteY0" fmla="*/ 1238508 h 1238508"/>
              <a:gd name="connsiteX1" fmla="*/ 1414131 w 3359888"/>
              <a:gd name="connsiteY1" fmla="*/ 5131 h 1238508"/>
              <a:gd name="connsiteX2" fmla="*/ 3359888 w 3359888"/>
              <a:gd name="connsiteY2" fmla="*/ 940796 h 1238508"/>
              <a:gd name="connsiteX0" fmla="*/ 0 w 3359888"/>
              <a:gd name="connsiteY0" fmla="*/ 1238508 h 1238508"/>
              <a:gd name="connsiteX1" fmla="*/ 1414131 w 3359888"/>
              <a:gd name="connsiteY1" fmla="*/ 5131 h 1238508"/>
              <a:gd name="connsiteX2" fmla="*/ 3359888 w 3359888"/>
              <a:gd name="connsiteY2" fmla="*/ 940796 h 1238508"/>
              <a:gd name="connsiteX0" fmla="*/ 0 w 3359888"/>
              <a:gd name="connsiteY0" fmla="*/ 1238508 h 1238508"/>
              <a:gd name="connsiteX1" fmla="*/ 1616149 w 3359888"/>
              <a:gd name="connsiteY1" fmla="*/ 5131 h 1238508"/>
              <a:gd name="connsiteX2" fmla="*/ 3359888 w 3359888"/>
              <a:gd name="connsiteY2" fmla="*/ 940796 h 1238508"/>
              <a:gd name="connsiteX0" fmla="*/ 0 w 3359888"/>
              <a:gd name="connsiteY0" fmla="*/ 1186180 h 1186180"/>
              <a:gd name="connsiteX1" fmla="*/ 1594884 w 3359888"/>
              <a:gd name="connsiteY1" fmla="*/ 5966 h 1186180"/>
              <a:gd name="connsiteX2" fmla="*/ 3359888 w 3359888"/>
              <a:gd name="connsiteY2" fmla="*/ 888468 h 1186180"/>
              <a:gd name="connsiteX0" fmla="*/ 0 w 3327990"/>
              <a:gd name="connsiteY0" fmla="*/ 1109431 h 1109431"/>
              <a:gd name="connsiteX1" fmla="*/ 1562986 w 3327990"/>
              <a:gd name="connsiteY1" fmla="*/ 3645 h 1109431"/>
              <a:gd name="connsiteX2" fmla="*/ 3327990 w 3327990"/>
              <a:gd name="connsiteY2" fmla="*/ 886147 h 1109431"/>
              <a:gd name="connsiteX0" fmla="*/ 0 w 3327990"/>
              <a:gd name="connsiteY0" fmla="*/ 1088442 h 1088442"/>
              <a:gd name="connsiteX1" fmla="*/ 1679944 w 3327990"/>
              <a:gd name="connsiteY1" fmla="*/ 3921 h 1088442"/>
              <a:gd name="connsiteX2" fmla="*/ 3327990 w 3327990"/>
              <a:gd name="connsiteY2" fmla="*/ 865158 h 1088442"/>
              <a:gd name="connsiteX0" fmla="*/ 0 w 3327990"/>
              <a:gd name="connsiteY0" fmla="*/ 1204235 h 1204235"/>
              <a:gd name="connsiteX1" fmla="*/ 1658679 w 3327990"/>
              <a:gd name="connsiteY1" fmla="*/ 2756 h 1204235"/>
              <a:gd name="connsiteX2" fmla="*/ 3327990 w 3327990"/>
              <a:gd name="connsiteY2" fmla="*/ 980951 h 1204235"/>
              <a:gd name="connsiteX0" fmla="*/ 0 w 3327990"/>
              <a:gd name="connsiteY0" fmla="*/ 1204235 h 1204235"/>
              <a:gd name="connsiteX1" fmla="*/ 1755407 w 3327990"/>
              <a:gd name="connsiteY1" fmla="*/ 2756 h 1204235"/>
              <a:gd name="connsiteX2" fmla="*/ 3327990 w 3327990"/>
              <a:gd name="connsiteY2" fmla="*/ 980951 h 1204235"/>
              <a:gd name="connsiteX0" fmla="*/ 0 w 3327990"/>
              <a:gd name="connsiteY0" fmla="*/ 1202212 h 1202212"/>
              <a:gd name="connsiteX1" fmla="*/ 1755407 w 3327990"/>
              <a:gd name="connsiteY1" fmla="*/ 733 h 1202212"/>
              <a:gd name="connsiteX2" fmla="*/ 3327990 w 3327990"/>
              <a:gd name="connsiteY2" fmla="*/ 978928 h 1202212"/>
            </a:gdLst>
            <a:ahLst/>
            <a:cxnLst>
              <a:cxn ang="0">
                <a:pos x="connsiteX0" y="connsiteY0"/>
              </a:cxn>
              <a:cxn ang="0">
                <a:pos x="connsiteX1" y="connsiteY1"/>
              </a:cxn>
              <a:cxn ang="0">
                <a:pos x="connsiteX2" y="connsiteY2"/>
              </a:cxn>
            </a:cxnLst>
            <a:rect l="l" t="t" r="r" b="b"/>
            <a:pathLst>
              <a:path w="3327990" h="1202212">
                <a:moveTo>
                  <a:pt x="0" y="1202212"/>
                </a:moveTo>
                <a:cubicBezTo>
                  <a:pt x="373025" y="208068"/>
                  <a:pt x="1189995" y="-14699"/>
                  <a:pt x="1755407" y="733"/>
                </a:cubicBezTo>
                <a:cubicBezTo>
                  <a:pt x="2320819" y="16165"/>
                  <a:pt x="2758262" y="303760"/>
                  <a:pt x="3327990" y="978928"/>
                </a:cubicBezTo>
              </a:path>
            </a:pathLst>
          </a:custGeom>
          <a:noFill/>
          <a:ln w="28575" cap="flat" cmpd="sng" algn="ctr">
            <a:solidFill>
              <a:srgbClr val="FFC000"/>
            </a:solidFill>
            <a:prstDash val="sysDot"/>
            <a:miter lim="800000"/>
          </a:ln>
          <a:effectLst/>
        </p:spPr>
        <p:txBody>
          <a:bodyPr rtlCol="0" anchor="ctr"/>
          <a:lstStyle/>
          <a:p>
            <a:pPr algn="ctr" defTabSz="932597">
              <a:defRPr/>
            </a:pPr>
            <a:endParaRPr lang="en-US" sz="1836" kern="0">
              <a:solidFill>
                <a:prstClr val="white"/>
              </a:solidFill>
              <a:latin typeface="Calibri" panose="020F0502020204030204"/>
            </a:endParaRPr>
          </a:p>
        </p:txBody>
      </p:sp>
      <p:sp>
        <p:nvSpPr>
          <p:cNvPr id="256" name="Isosceles Triangle 255"/>
          <p:cNvSpPr/>
          <p:nvPr/>
        </p:nvSpPr>
        <p:spPr>
          <a:xfrm rot="10800000">
            <a:off x="5799013" y="3944305"/>
            <a:ext cx="218147" cy="208488"/>
          </a:xfrm>
          <a:prstGeom prst="triangle">
            <a:avLst/>
          </a:prstGeom>
          <a:solidFill>
            <a:srgbClr val="FFC000"/>
          </a:solidFill>
          <a:ln w="12700" cap="flat" cmpd="sng" algn="ctr">
            <a:noFill/>
            <a:prstDash val="solid"/>
            <a:miter lim="800000"/>
          </a:ln>
          <a:effectLst/>
        </p:spPr>
        <p:txBody>
          <a:bodyPr rtlCol="0" anchor="ctr"/>
          <a:lstStyle/>
          <a:p>
            <a:pPr algn="ctr" defTabSz="932597">
              <a:defRPr/>
            </a:pPr>
            <a:endParaRPr lang="en-US" sz="1836" kern="0">
              <a:solidFill>
                <a:prstClr val="white"/>
              </a:solidFill>
              <a:latin typeface="Calibri" panose="020F0502020204030204"/>
            </a:endParaRPr>
          </a:p>
        </p:txBody>
      </p:sp>
      <p:sp>
        <p:nvSpPr>
          <p:cNvPr id="199" name="Rectangle 198"/>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DCIM-B305</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79" name="IP Reservation Text"/>
          <p:cNvSpPr/>
          <p:nvPr>
            <p:custDataLst>
              <p:tags r:id="rId1"/>
            </p:custDataLst>
          </p:nvPr>
        </p:nvSpPr>
        <p:spPr bwMode="auto">
          <a:xfrm>
            <a:off x="250054" y="2049462"/>
            <a:ext cx="4291783" cy="3237809"/>
          </a:xfrm>
          <a:prstGeom prst="rect">
            <a:avLst/>
          </a:prstGeom>
          <a:ln>
            <a:noFill/>
          </a:ln>
        </p:spPr>
        <p:txBody>
          <a:bodyPr vert="horz" wrap="square" lIns="0" tIns="0" rIns="0" bIns="0" rtlCol="0">
            <a:spAutoFit/>
          </a:bodyPr>
          <a:lstStyle/>
          <a:p>
            <a:endParaRPr lang="en-US" sz="1600" dirty="0">
              <a:solidFill>
                <a:srgbClr val="FFFFFF"/>
              </a:solidFill>
            </a:endParaRPr>
          </a:p>
          <a:p>
            <a:pPr>
              <a:lnSpc>
                <a:spcPct val="90000"/>
              </a:lnSpc>
              <a:spcBef>
                <a:spcPct val="20000"/>
              </a:spcBef>
              <a:buClr>
                <a:srgbClr val="00BCF2"/>
              </a:buClr>
              <a:buSzPct val="100000"/>
            </a:pPr>
            <a:r>
              <a:rPr lang="en-US" sz="2000" b="1" dirty="0" smtClean="0">
                <a:gradFill>
                  <a:gsLst>
                    <a:gs pos="13869">
                      <a:srgbClr val="00BCF2"/>
                    </a:gs>
                    <a:gs pos="42000">
                      <a:srgbClr val="00BCF2"/>
                    </a:gs>
                  </a:gsLst>
                  <a:lin ang="5400000" scaled="0"/>
                </a:gradFill>
                <a:cs typeface="Segoe UI" panose="020B0502040204020203" pitchFamily="34" charset="0"/>
              </a:rPr>
              <a:t>Internal </a:t>
            </a:r>
            <a:r>
              <a:rPr lang="en-US" sz="2000" b="1" dirty="0" err="1" smtClean="0">
                <a:gradFill>
                  <a:gsLst>
                    <a:gs pos="13869">
                      <a:srgbClr val="00BCF2"/>
                    </a:gs>
                    <a:gs pos="42000">
                      <a:srgbClr val="00BCF2"/>
                    </a:gs>
                  </a:gsLst>
                  <a:lin ang="5400000" scaled="0"/>
                </a:gradFill>
                <a:cs typeface="Segoe UI" panose="020B0502040204020203" pitchFamily="34" charset="0"/>
              </a:rPr>
              <a:t>Loadbalancing</a:t>
            </a:r>
            <a:r>
              <a:rPr lang="en-US" sz="2000" b="1" dirty="0" smtClean="0">
                <a:gradFill>
                  <a:gsLst>
                    <a:gs pos="13869">
                      <a:srgbClr val="00BCF2"/>
                    </a:gs>
                    <a:gs pos="42000">
                      <a:srgbClr val="00BCF2"/>
                    </a:gs>
                  </a:gsLst>
                  <a:lin ang="5400000" scaled="0"/>
                </a:gradFill>
                <a:cs typeface="Segoe UI" panose="020B0502040204020203" pitchFamily="34" charset="0"/>
              </a:rPr>
              <a:t>:</a:t>
            </a:r>
            <a:endParaRPr lang="en-US" sz="2000" b="1" dirty="0">
              <a:gradFill>
                <a:gsLst>
                  <a:gs pos="13869">
                    <a:srgbClr val="00BCF2"/>
                  </a:gs>
                  <a:gs pos="42000">
                    <a:srgbClr val="00BCF2"/>
                  </a:gs>
                </a:gsLst>
                <a:lin ang="5400000" scaled="0"/>
              </a:gradFill>
              <a:cs typeface="Segoe UI" panose="020B0502040204020203" pitchFamily="34" charset="0"/>
            </a:endParaRPr>
          </a:p>
          <a:p>
            <a:pPr marL="231775" lvl="1" indent="-231775">
              <a:lnSpc>
                <a:spcPct val="90000"/>
              </a:lnSpc>
              <a:spcBef>
                <a:spcPct val="20000"/>
              </a:spcBef>
              <a:buClr>
                <a:srgbClr val="FFFFFF"/>
              </a:buClr>
              <a:buSzPct val="100000"/>
              <a:buFontTx/>
              <a:buBlip>
                <a:blip r:embed="rId4"/>
              </a:buBlip>
            </a:pPr>
            <a:r>
              <a:rPr lang="en-US" dirty="0" err="1" smtClean="0">
                <a:gradFill>
                  <a:gsLst>
                    <a:gs pos="1250">
                      <a:srgbClr val="FFFFFF"/>
                    </a:gs>
                    <a:gs pos="100000">
                      <a:srgbClr val="FFFFFF"/>
                    </a:gs>
                  </a:gsLst>
                  <a:lin ang="5400000" scaled="0"/>
                </a:gradFill>
              </a:rPr>
              <a:t>Loadbalance</a:t>
            </a:r>
            <a:r>
              <a:rPr lang="en-US" dirty="0" smtClean="0">
                <a:gradFill>
                  <a:gsLst>
                    <a:gs pos="1250">
                      <a:srgbClr val="FFFFFF"/>
                    </a:gs>
                    <a:gs pos="100000">
                      <a:srgbClr val="FFFFFF"/>
                    </a:gs>
                  </a:gsLst>
                  <a:lin ang="5400000" scaled="0"/>
                </a:gradFill>
              </a:rPr>
              <a:t> VMs </a:t>
            </a:r>
            <a:r>
              <a:rPr lang="en-US" dirty="0">
                <a:gradFill>
                  <a:gsLst>
                    <a:gs pos="1250">
                      <a:srgbClr val="FFFFFF"/>
                    </a:gs>
                    <a:gs pos="100000">
                      <a:srgbClr val="FFFFFF"/>
                    </a:gs>
                  </a:gsLst>
                  <a:lin ang="5400000" scaled="0"/>
                </a:gradFill>
              </a:rPr>
              <a:t>without public facing endpoints </a:t>
            </a:r>
          </a:p>
          <a:p>
            <a:pPr marL="231775" lvl="1" indent="-231775">
              <a:lnSpc>
                <a:spcPct val="90000"/>
              </a:lnSpc>
              <a:spcBef>
                <a:spcPct val="20000"/>
              </a:spcBef>
              <a:buClr>
                <a:srgbClr val="FFFFFF"/>
              </a:buClr>
              <a:buSzPct val="100000"/>
              <a:buFontTx/>
              <a:buBlip>
                <a:blip r:embed="rId4"/>
              </a:buBlip>
            </a:pPr>
            <a:r>
              <a:rPr lang="en-US" dirty="0">
                <a:gradFill>
                  <a:gsLst>
                    <a:gs pos="1250">
                      <a:srgbClr val="FFFFFF"/>
                    </a:gs>
                    <a:gs pos="100000">
                      <a:srgbClr val="FFFFFF"/>
                    </a:gs>
                  </a:gsLst>
                  <a:lin ang="5400000" scaled="0"/>
                </a:gradFill>
              </a:rPr>
              <a:t>Enables load balancing among VMs with private IP addresses </a:t>
            </a:r>
          </a:p>
          <a:p>
            <a:pPr marL="231775" lvl="1" indent="-231775">
              <a:lnSpc>
                <a:spcPct val="90000"/>
              </a:lnSpc>
              <a:spcBef>
                <a:spcPct val="20000"/>
              </a:spcBef>
              <a:buClr>
                <a:srgbClr val="FFFFFF"/>
              </a:buClr>
              <a:buSzPct val="100000"/>
              <a:buFontTx/>
              <a:buBlip>
                <a:blip r:embed="rId4"/>
              </a:buBlip>
            </a:pPr>
            <a:r>
              <a:rPr lang="en-US" dirty="0">
                <a:gradFill>
                  <a:gsLst>
                    <a:gs pos="1250">
                      <a:srgbClr val="FFFFFF"/>
                    </a:gs>
                    <a:gs pos="100000">
                      <a:srgbClr val="FFFFFF"/>
                    </a:gs>
                  </a:gsLst>
                  <a:lin ang="5400000" scaled="0"/>
                </a:gradFill>
              </a:rPr>
              <a:t>Load  balanced endpoint accessible only by customer’s virtual and </a:t>
            </a:r>
            <a:br>
              <a:rPr lang="en-US" dirty="0">
                <a:gradFill>
                  <a:gsLst>
                    <a:gs pos="1250">
                      <a:srgbClr val="FFFFFF"/>
                    </a:gs>
                    <a:gs pos="100000">
                      <a:srgbClr val="FFFFFF"/>
                    </a:gs>
                  </a:gsLst>
                  <a:lin ang="5400000" scaled="0"/>
                </a:gradFill>
              </a:rPr>
            </a:br>
            <a:r>
              <a:rPr lang="en-US" dirty="0">
                <a:gradFill>
                  <a:gsLst>
                    <a:gs pos="1250">
                      <a:srgbClr val="FFFFFF"/>
                    </a:gs>
                    <a:gs pos="100000">
                      <a:srgbClr val="FFFFFF"/>
                    </a:gs>
                  </a:gsLst>
                  <a:lin ang="5400000" scaled="0"/>
                </a:gradFill>
              </a:rPr>
              <a:t>on-premises networks or just </a:t>
            </a:r>
            <a:br>
              <a:rPr lang="en-US" dirty="0">
                <a:gradFill>
                  <a:gsLst>
                    <a:gs pos="1250">
                      <a:srgbClr val="FFFFFF"/>
                    </a:gs>
                    <a:gs pos="100000">
                      <a:srgbClr val="FFFFFF"/>
                    </a:gs>
                  </a:gsLst>
                  <a:lin ang="5400000" scaled="0"/>
                </a:gradFill>
              </a:rPr>
            </a:br>
            <a:r>
              <a:rPr lang="en-US" dirty="0">
                <a:gradFill>
                  <a:gsLst>
                    <a:gs pos="1250">
                      <a:srgbClr val="FFFFFF"/>
                    </a:gs>
                    <a:gs pos="100000">
                      <a:srgbClr val="FFFFFF"/>
                    </a:gs>
                  </a:gsLst>
                  <a:lin ang="5400000" scaled="0"/>
                </a:gradFill>
              </a:rPr>
              <a:t>within the cloud service</a:t>
            </a:r>
          </a:p>
          <a:p>
            <a:endParaRPr lang="en-US" sz="1600" dirty="0">
              <a:solidFill>
                <a:srgbClr val="FFFFFF"/>
              </a:solidFill>
            </a:endParaRPr>
          </a:p>
          <a:p>
            <a:endParaRPr lang="en-US" sz="1600" dirty="0">
              <a:solidFill>
                <a:srgbClr val="FFFFFF"/>
              </a:solidFill>
            </a:endParaRPr>
          </a:p>
        </p:txBody>
      </p:sp>
    </p:spTree>
    <p:extLst>
      <p:ext uri="{BB962C8B-B14F-4D97-AF65-F5344CB8AC3E}">
        <p14:creationId xmlns:p14="http://schemas.microsoft.com/office/powerpoint/2010/main" val="1828888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76"/>
                                        </p:tgtEl>
                                        <p:attrNameLst>
                                          <p:attrName>style.visibility</p:attrName>
                                        </p:attrNameLst>
                                      </p:cBhvr>
                                      <p:to>
                                        <p:strVal val="visible"/>
                                      </p:to>
                                    </p:set>
                                    <p:animEffect transition="in" filter="wipe(right)">
                                      <p:cBhvr>
                                        <p:cTn id="7" dur="500"/>
                                        <p:tgtEl>
                                          <p:spTgt spid="1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nodeType="clickEffect">
                                  <p:stCondLst>
                                    <p:cond delay="0"/>
                                  </p:stCondLst>
                                  <p:childTnLst>
                                    <p:animEffect transition="out" filter="wipe(down)">
                                      <p:cBhvr>
                                        <p:cTn id="11" dur="500"/>
                                        <p:tgtEl>
                                          <p:spTgt spid="196"/>
                                        </p:tgtEl>
                                      </p:cBhvr>
                                    </p:animEffect>
                                    <p:set>
                                      <p:cBhvr>
                                        <p:cTn id="12" dur="1" fill="hold">
                                          <p:stCondLst>
                                            <p:cond delay="499"/>
                                          </p:stCondLst>
                                        </p:cTn>
                                        <p:tgtEl>
                                          <p:spTgt spid="196"/>
                                        </p:tgtEl>
                                        <p:attrNameLst>
                                          <p:attrName>style.visibility</p:attrName>
                                        </p:attrNameLst>
                                      </p:cBhvr>
                                      <p:to>
                                        <p:strVal val="hidden"/>
                                      </p:to>
                                    </p:set>
                                  </p:childTnLst>
                                </p:cTn>
                              </p:par>
                              <p:par>
                                <p:cTn id="13" presetID="22" presetClass="exit" presetSubtype="4" fill="hold" grpId="0" nodeType="withEffect">
                                  <p:stCondLst>
                                    <p:cond delay="0"/>
                                  </p:stCondLst>
                                  <p:childTnLst>
                                    <p:animEffect transition="out" filter="wipe(down)">
                                      <p:cBhvr>
                                        <p:cTn id="14" dur="500"/>
                                        <p:tgtEl>
                                          <p:spTgt spid="353"/>
                                        </p:tgtEl>
                                      </p:cBhvr>
                                    </p:animEffect>
                                    <p:set>
                                      <p:cBhvr>
                                        <p:cTn id="15" dur="1" fill="hold">
                                          <p:stCondLst>
                                            <p:cond delay="499"/>
                                          </p:stCondLst>
                                        </p:cTn>
                                        <p:tgtEl>
                                          <p:spTgt spid="353"/>
                                        </p:tgtEl>
                                        <p:attrNameLst>
                                          <p:attrName>style.visibility</p:attrName>
                                        </p:attrNameLst>
                                      </p:cBhvr>
                                      <p:to>
                                        <p:strVal val="hidden"/>
                                      </p:to>
                                    </p:set>
                                  </p:childTnLst>
                                </p:cTn>
                              </p:par>
                              <p:par>
                                <p:cTn id="16" presetID="22" presetClass="exit" presetSubtype="4" fill="hold" nodeType="withEffect">
                                  <p:stCondLst>
                                    <p:cond delay="0"/>
                                  </p:stCondLst>
                                  <p:childTnLst>
                                    <p:animEffect transition="out" filter="wipe(down)">
                                      <p:cBhvr>
                                        <p:cTn id="17" dur="500"/>
                                        <p:tgtEl>
                                          <p:spTgt spid="257"/>
                                        </p:tgtEl>
                                      </p:cBhvr>
                                    </p:animEffect>
                                    <p:set>
                                      <p:cBhvr>
                                        <p:cTn id="18" dur="1" fill="hold">
                                          <p:stCondLst>
                                            <p:cond delay="499"/>
                                          </p:stCondLst>
                                        </p:cTn>
                                        <p:tgtEl>
                                          <p:spTgt spid="257"/>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500"/>
                                        <p:tgtEl>
                                          <p:spTgt spid="176"/>
                                        </p:tgtEl>
                                      </p:cBhvr>
                                    </p:animEffect>
                                    <p:set>
                                      <p:cBhvr>
                                        <p:cTn id="21" dur="1" fill="hold">
                                          <p:stCondLst>
                                            <p:cond delay="499"/>
                                          </p:stCondLst>
                                        </p:cTn>
                                        <p:tgtEl>
                                          <p:spTgt spid="17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52"/>
                                        </p:tgtEl>
                                        <p:attrNameLst>
                                          <p:attrName>style.visibility</p:attrName>
                                        </p:attrNameLst>
                                      </p:cBhvr>
                                      <p:to>
                                        <p:strVal val="visible"/>
                                      </p:to>
                                    </p:set>
                                    <p:animEffect transition="in" filter="wipe(down)">
                                      <p:cBhvr>
                                        <p:cTn id="26" dur="500"/>
                                        <p:tgtEl>
                                          <p:spTgt spid="352"/>
                                        </p:tgtEl>
                                      </p:cBhvr>
                                    </p:animEffect>
                                  </p:childTnLst>
                                </p:cTn>
                              </p:par>
                              <p:par>
                                <p:cTn id="27" presetID="22" presetClass="entr" presetSubtype="4" fill="hold" nodeType="withEffect">
                                  <p:stCondLst>
                                    <p:cond delay="0"/>
                                  </p:stCondLst>
                                  <p:childTnLst>
                                    <p:set>
                                      <p:cBhvr>
                                        <p:cTn id="28" dur="1" fill="hold">
                                          <p:stCondLst>
                                            <p:cond delay="0"/>
                                          </p:stCondLst>
                                        </p:cTn>
                                        <p:tgtEl>
                                          <p:spTgt spid="207"/>
                                        </p:tgtEl>
                                        <p:attrNameLst>
                                          <p:attrName>style.visibility</p:attrName>
                                        </p:attrNameLst>
                                      </p:cBhvr>
                                      <p:to>
                                        <p:strVal val="visible"/>
                                      </p:to>
                                    </p:set>
                                    <p:animEffect transition="in" filter="wipe(down)">
                                      <p:cBhvr>
                                        <p:cTn id="29" dur="500"/>
                                        <p:tgtEl>
                                          <p:spTgt spid="207"/>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56"/>
                                        </p:tgtEl>
                                        <p:attrNameLst>
                                          <p:attrName>style.visibility</p:attrName>
                                        </p:attrNameLst>
                                      </p:cBhvr>
                                      <p:to>
                                        <p:strVal val="visible"/>
                                      </p:to>
                                    </p:set>
                                    <p:animEffect transition="in" filter="wipe(right)">
                                      <p:cBhvr>
                                        <p:cTn id="32" dur="500"/>
                                        <p:tgtEl>
                                          <p:spTgt spid="2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261"/>
                                        </p:tgtEl>
                                        <p:attrNameLst>
                                          <p:attrName>style.visibility</p:attrName>
                                        </p:attrNameLst>
                                      </p:cBhvr>
                                      <p:to>
                                        <p:strVal val="visible"/>
                                      </p:to>
                                    </p:set>
                                    <p:animEffect transition="in" filter="wipe(right)">
                                      <p:cBhvr>
                                        <p:cTn id="37" dur="500"/>
                                        <p:tgtEl>
                                          <p:spTgt spid="26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9"/>
                                        </p:tgtEl>
                                        <p:attrNameLst>
                                          <p:attrName>style.visibility</p:attrName>
                                        </p:attrNameLst>
                                      </p:cBhvr>
                                      <p:to>
                                        <p:strVal val="visible"/>
                                      </p:to>
                                    </p:set>
                                    <p:animEffect transition="in" filter="fade">
                                      <p:cBhvr>
                                        <p:cTn id="42" dur="1000"/>
                                        <p:tgtEl>
                                          <p:spTgt spid="179"/>
                                        </p:tgtEl>
                                      </p:cBhvr>
                                    </p:animEffect>
                                    <p:anim calcmode="lin" valueType="num">
                                      <p:cBhvr>
                                        <p:cTn id="43" dur="1000" fill="hold"/>
                                        <p:tgtEl>
                                          <p:spTgt spid="179"/>
                                        </p:tgtEl>
                                        <p:attrNameLst>
                                          <p:attrName>ppt_x</p:attrName>
                                        </p:attrNameLst>
                                      </p:cBhvr>
                                      <p:tavLst>
                                        <p:tav tm="0">
                                          <p:val>
                                            <p:strVal val="#ppt_x"/>
                                          </p:val>
                                        </p:tav>
                                        <p:tav tm="100000">
                                          <p:val>
                                            <p:strVal val="#ppt_x"/>
                                          </p:val>
                                        </p:tav>
                                      </p:tavLst>
                                    </p:anim>
                                    <p:anim calcmode="lin" valueType="num">
                                      <p:cBhvr>
                                        <p:cTn id="44" dur="1000" fill="hold"/>
                                        <p:tgtEl>
                                          <p:spTgt spid="1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animBg="1"/>
      <p:bldP spid="176" grpId="1" animBg="1"/>
      <p:bldP spid="352" grpId="0" animBg="1"/>
      <p:bldP spid="353" grpId="0" animBg="1"/>
      <p:bldP spid="261" grpId="0" animBg="1"/>
      <p:bldP spid="256" grpId="0" animBg="1"/>
      <p:bldP spid="17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Networking Features</a:t>
            </a:r>
            <a:endParaRPr lang="en-US" dirty="0"/>
          </a:p>
        </p:txBody>
      </p:sp>
    </p:spTree>
    <p:extLst>
      <p:ext uri="{BB962C8B-B14F-4D97-AF65-F5344CB8AC3E}">
        <p14:creationId xmlns:p14="http://schemas.microsoft.com/office/powerpoint/2010/main" val="301050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a:xfrm>
            <a:off x="6219825" y="0"/>
            <a:ext cx="6216650" cy="6994525"/>
          </a:xfrm>
        </p:spPr>
      </p:sp>
      <p:sp>
        <p:nvSpPr>
          <p:cNvPr id="3" name="Title 2"/>
          <p:cNvSpPr>
            <a:spLocks noGrp="1"/>
          </p:cNvSpPr>
          <p:nvPr>
            <p:ph type="title"/>
          </p:nvPr>
        </p:nvSpPr>
        <p:spPr/>
        <p:txBody>
          <a:bodyPr/>
          <a:lstStyle/>
          <a:p>
            <a:r>
              <a:rPr lang="en-US" dirty="0" smtClean="0"/>
              <a:t>Hybrid IaaS</a:t>
            </a:r>
            <a:endParaRPr lang="en-US" dirty="0"/>
          </a:p>
        </p:txBody>
      </p:sp>
      <p:sp>
        <p:nvSpPr>
          <p:cNvPr id="5" name="Text Placeholder 4"/>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008911327"/>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1415772"/>
          </a:xfrm>
        </p:spPr>
        <p:txBody>
          <a:bodyPr/>
          <a:lstStyle/>
          <a:p>
            <a:r>
              <a:rPr lang="en-US" dirty="0">
                <a:solidFill>
                  <a:schemeClr val="tx2"/>
                </a:solidFill>
              </a:rPr>
              <a:t>Express Route GA</a:t>
            </a:r>
          </a:p>
          <a:p>
            <a:r>
              <a:rPr lang="en-US" dirty="0" smtClean="0">
                <a:solidFill>
                  <a:schemeClr val="tx2"/>
                </a:solidFill>
              </a:rPr>
              <a:t>Multiple </a:t>
            </a:r>
            <a:r>
              <a:rPr lang="en-US" dirty="0">
                <a:solidFill>
                  <a:schemeClr val="tx2"/>
                </a:solidFill>
              </a:rPr>
              <a:t>Site-to-Site </a:t>
            </a:r>
            <a:r>
              <a:rPr lang="en-US" dirty="0" smtClean="0">
                <a:solidFill>
                  <a:schemeClr val="tx2"/>
                </a:solidFill>
              </a:rPr>
              <a:t>VPN</a:t>
            </a:r>
          </a:p>
        </p:txBody>
      </p:sp>
      <p:sp>
        <p:nvSpPr>
          <p:cNvPr id="3" name="Title 2"/>
          <p:cNvSpPr>
            <a:spLocks noGrp="1"/>
          </p:cNvSpPr>
          <p:nvPr>
            <p:ph type="title"/>
          </p:nvPr>
        </p:nvSpPr>
        <p:spPr/>
        <p:txBody>
          <a:bodyPr/>
          <a:lstStyle/>
          <a:p>
            <a:r>
              <a:rPr lang="en-US" dirty="0" smtClean="0"/>
              <a:t>Hybrid: Networking</a:t>
            </a:r>
            <a:endParaRPr lang="en-US" dirty="0"/>
          </a:p>
        </p:txBody>
      </p:sp>
      <p:sp>
        <p:nvSpPr>
          <p:cNvPr id="4" name="Rectangle 3"/>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DCIM-B305</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4243468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74638" y="2061955"/>
            <a:ext cx="11925300" cy="3974564"/>
            <a:chOff x="274638" y="2061955"/>
            <a:chExt cx="12215152" cy="3974564"/>
          </a:xfrm>
        </p:grpSpPr>
        <p:sp>
          <p:nvSpPr>
            <p:cNvPr id="6" name="Rectangle 5"/>
            <p:cNvSpPr/>
            <p:nvPr/>
          </p:nvSpPr>
          <p:spPr bwMode="auto">
            <a:xfrm>
              <a:off x="274638" y="2062340"/>
              <a:ext cx="4029154" cy="3974178"/>
            </a:xfrm>
            <a:prstGeom prst="rect">
              <a:avLst/>
            </a:prstGeom>
            <a:solidFill>
              <a:schemeClr val="tx1">
                <a:lumMod val="20000"/>
                <a:lumOff val="80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800" b="1" spc="-50" dirty="0">
                <a:gradFill>
                  <a:gsLst>
                    <a:gs pos="86726">
                      <a:srgbClr val="EFEFEF"/>
                    </a:gs>
                    <a:gs pos="36283">
                      <a:srgbClr val="EFEFEF"/>
                    </a:gs>
                  </a:gsLst>
                  <a:lin ang="5400000" scaled="0"/>
                </a:gradFill>
                <a:latin typeface="Segoe UI Light"/>
              </a:endParaRPr>
            </a:p>
          </p:txBody>
        </p:sp>
        <p:sp>
          <p:nvSpPr>
            <p:cNvPr id="48" name="Rectangle 47"/>
            <p:cNvSpPr/>
            <p:nvPr/>
          </p:nvSpPr>
          <p:spPr bwMode="auto">
            <a:xfrm>
              <a:off x="4367637" y="2061955"/>
              <a:ext cx="4029154" cy="3974564"/>
            </a:xfrm>
            <a:prstGeom prst="rect">
              <a:avLst/>
            </a:prstGeom>
            <a:solidFill>
              <a:schemeClr val="tx1">
                <a:lumMod val="20000"/>
                <a:lumOff val="80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800" b="1" spc="-50" dirty="0">
                <a:gradFill>
                  <a:gsLst>
                    <a:gs pos="86726">
                      <a:srgbClr val="EFEFEF"/>
                    </a:gs>
                    <a:gs pos="36283">
                      <a:srgbClr val="EFEFEF"/>
                    </a:gs>
                  </a:gsLst>
                  <a:lin ang="5400000" scaled="0"/>
                </a:gradFill>
                <a:latin typeface="Segoe UI Light"/>
              </a:endParaRPr>
            </a:p>
          </p:txBody>
        </p:sp>
        <p:sp>
          <p:nvSpPr>
            <p:cNvPr id="49" name="Rectangle 48"/>
            <p:cNvSpPr/>
            <p:nvPr/>
          </p:nvSpPr>
          <p:spPr bwMode="auto">
            <a:xfrm>
              <a:off x="8460636" y="2068705"/>
              <a:ext cx="4029154" cy="3967813"/>
            </a:xfrm>
            <a:prstGeom prst="rect">
              <a:avLst/>
            </a:prstGeom>
            <a:solidFill>
              <a:schemeClr val="tx1">
                <a:lumMod val="20000"/>
                <a:lumOff val="80000"/>
              </a:schemeClr>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800" b="1" spc="-50" dirty="0">
                <a:gradFill>
                  <a:gsLst>
                    <a:gs pos="86726">
                      <a:srgbClr val="EFEFEF"/>
                    </a:gs>
                    <a:gs pos="36283">
                      <a:srgbClr val="EFEFEF"/>
                    </a:gs>
                  </a:gsLst>
                  <a:lin ang="5400000" scaled="0"/>
                </a:gradFill>
                <a:latin typeface="Segoe UI Light"/>
              </a:endParaRPr>
            </a:p>
          </p:txBody>
        </p:sp>
      </p:grpSp>
      <p:sp>
        <p:nvSpPr>
          <p:cNvPr id="12" name="Title 11"/>
          <p:cNvSpPr>
            <a:spLocks noGrp="1"/>
          </p:cNvSpPr>
          <p:nvPr>
            <p:ph type="title"/>
          </p:nvPr>
        </p:nvSpPr>
        <p:spPr/>
        <p:txBody>
          <a:bodyPr/>
          <a:lstStyle/>
          <a:p>
            <a:r>
              <a:rPr lang="en-US" smtClean="0"/>
              <a:t>Virtual network and ExpressRoute</a:t>
            </a:r>
            <a:endParaRPr lang="en-US" dirty="0"/>
          </a:p>
        </p:txBody>
      </p:sp>
      <p:sp>
        <p:nvSpPr>
          <p:cNvPr id="9" name="TextBox 8"/>
          <p:cNvSpPr txBox="1"/>
          <p:nvPr/>
        </p:nvSpPr>
        <p:spPr>
          <a:xfrm>
            <a:off x="274638" y="5013205"/>
            <a:ext cx="3884106" cy="738664"/>
          </a:xfrm>
          <a:prstGeom prst="rect">
            <a:avLst/>
          </a:prstGeom>
          <a:noFill/>
        </p:spPr>
        <p:txBody>
          <a:bodyPr wrap="square" lIns="182880" tIns="146304" rIns="182880" bIns="146304" rtlCol="0">
            <a:spAutoFit/>
          </a:bodyPr>
          <a:lstStyle/>
          <a:p>
            <a:pPr defTabSz="932503">
              <a:lnSpc>
                <a:spcPct val="90000"/>
              </a:lnSpc>
            </a:pPr>
            <a:r>
              <a:rPr lang="en-US" sz="1500" spc="-50" dirty="0" smtClean="0">
                <a:gradFill>
                  <a:gsLst>
                    <a:gs pos="34513">
                      <a:srgbClr val="EFEFEF">
                        <a:lumMod val="10000"/>
                      </a:srgbClr>
                    </a:gs>
                    <a:gs pos="55000">
                      <a:srgbClr val="EFEFEF">
                        <a:lumMod val="10000"/>
                      </a:srgbClr>
                    </a:gs>
                  </a:gsLst>
                  <a:lin ang="5400000" scaled="0"/>
                </a:gradFill>
              </a:rPr>
              <a:t>Connect via an encrypted link over </a:t>
            </a:r>
            <a:br>
              <a:rPr lang="en-US" sz="1500" spc="-50" dirty="0" smtClean="0">
                <a:gradFill>
                  <a:gsLst>
                    <a:gs pos="34513">
                      <a:srgbClr val="EFEFEF">
                        <a:lumMod val="10000"/>
                      </a:srgbClr>
                    </a:gs>
                    <a:gs pos="55000">
                      <a:srgbClr val="EFEFEF">
                        <a:lumMod val="10000"/>
                      </a:srgbClr>
                    </a:gs>
                  </a:gsLst>
                  <a:lin ang="5400000" scaled="0"/>
                </a:gradFill>
              </a:rPr>
            </a:br>
            <a:r>
              <a:rPr lang="en-US" sz="1500" spc="-50" dirty="0" smtClean="0">
                <a:gradFill>
                  <a:gsLst>
                    <a:gs pos="34513">
                      <a:srgbClr val="EFEFEF">
                        <a:lumMod val="10000"/>
                      </a:srgbClr>
                    </a:gs>
                    <a:gs pos="55000">
                      <a:srgbClr val="EFEFEF">
                        <a:lumMod val="10000"/>
                      </a:srgbClr>
                    </a:gs>
                  </a:gsLst>
                  <a:lin ang="5400000" scaled="0"/>
                </a:gradFill>
              </a:rPr>
              <a:t>public internet</a:t>
            </a:r>
          </a:p>
        </p:txBody>
      </p:sp>
      <p:sp>
        <p:nvSpPr>
          <p:cNvPr id="68" name="TextBox 67"/>
          <p:cNvSpPr txBox="1"/>
          <p:nvPr/>
        </p:nvSpPr>
        <p:spPr>
          <a:xfrm>
            <a:off x="4276184" y="5022632"/>
            <a:ext cx="3927877" cy="710964"/>
          </a:xfrm>
          <a:prstGeom prst="rect">
            <a:avLst/>
          </a:prstGeom>
          <a:noFill/>
        </p:spPr>
        <p:txBody>
          <a:bodyPr wrap="square" lIns="182880" tIns="146304" rIns="182880" bIns="146304" rtlCol="0">
            <a:spAutoFit/>
          </a:bodyPr>
          <a:lstStyle/>
          <a:p>
            <a:pPr defTabSz="932503">
              <a:lnSpc>
                <a:spcPct val="90000"/>
              </a:lnSpc>
            </a:pPr>
            <a:r>
              <a:rPr lang="en-US" sz="1500" spc="-50" dirty="0" smtClean="0">
                <a:gradFill>
                  <a:gsLst>
                    <a:gs pos="34513">
                      <a:srgbClr val="EFEFEF">
                        <a:lumMod val="10000"/>
                      </a:srgbClr>
                    </a:gs>
                    <a:gs pos="55000">
                      <a:srgbClr val="EFEFEF">
                        <a:lumMod val="10000"/>
                      </a:srgbClr>
                    </a:gs>
                  </a:gsLst>
                  <a:lin ang="5400000" scaled="0"/>
                </a:gradFill>
              </a:rPr>
              <a:t>Peer at an ExpressRoute location, an Exchange Provider facility</a:t>
            </a:r>
          </a:p>
        </p:txBody>
      </p:sp>
      <p:sp>
        <p:nvSpPr>
          <p:cNvPr id="72" name="TextBox 71"/>
          <p:cNvSpPr txBox="1"/>
          <p:nvPr/>
        </p:nvSpPr>
        <p:spPr>
          <a:xfrm>
            <a:off x="8266390" y="5022632"/>
            <a:ext cx="3933547" cy="1126462"/>
          </a:xfrm>
          <a:prstGeom prst="rect">
            <a:avLst/>
          </a:prstGeom>
          <a:noFill/>
        </p:spPr>
        <p:txBody>
          <a:bodyPr wrap="square" lIns="182880" tIns="146304" rIns="182880" bIns="146304" rtlCol="0">
            <a:spAutoFit/>
          </a:bodyPr>
          <a:lstStyle/>
          <a:p>
            <a:pPr defTabSz="932503">
              <a:lnSpc>
                <a:spcPct val="90000"/>
              </a:lnSpc>
            </a:pPr>
            <a:r>
              <a:rPr lang="en-US" sz="1500" spc="-50" dirty="0" smtClean="0">
                <a:gradFill>
                  <a:gsLst>
                    <a:gs pos="34513">
                      <a:srgbClr val="EFEFEF">
                        <a:lumMod val="10000"/>
                      </a:srgbClr>
                    </a:gs>
                    <a:gs pos="55000">
                      <a:srgbClr val="EFEFEF">
                        <a:lumMod val="10000"/>
                      </a:srgbClr>
                    </a:gs>
                  </a:gsLst>
                  <a:lin ang="5400000" scaled="0"/>
                </a:gradFill>
              </a:rPr>
              <a:t>Connection from WAN provided by Network Service Provider. </a:t>
            </a:r>
          </a:p>
          <a:p>
            <a:pPr defTabSz="932503">
              <a:lnSpc>
                <a:spcPct val="90000"/>
              </a:lnSpc>
            </a:pPr>
            <a:r>
              <a:rPr lang="en-US" sz="1500" spc="-50" dirty="0" smtClean="0">
                <a:gradFill>
                  <a:gsLst>
                    <a:gs pos="34513">
                      <a:srgbClr val="EFEFEF">
                        <a:lumMod val="10000"/>
                      </a:srgbClr>
                    </a:gs>
                    <a:gs pos="55000">
                      <a:srgbClr val="EFEFEF">
                        <a:lumMod val="10000"/>
                      </a:srgbClr>
                    </a:gs>
                  </a:gsLst>
                  <a:lin ang="5400000" scaled="0"/>
                </a:gradFill>
              </a:rPr>
              <a:t>Azure becomes another site on the customer’s WAN.</a:t>
            </a:r>
          </a:p>
        </p:txBody>
      </p:sp>
      <p:sp>
        <p:nvSpPr>
          <p:cNvPr id="19" name="Rectangle 18"/>
          <p:cNvSpPr/>
          <p:nvPr/>
        </p:nvSpPr>
        <p:spPr bwMode="auto">
          <a:xfrm>
            <a:off x="274637" y="1213632"/>
            <a:ext cx="3933547" cy="855073"/>
          </a:xfrm>
          <a:prstGeom prst="rect">
            <a:avLst/>
          </a:prstGeom>
          <a:solidFill>
            <a:schemeClr val="accent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800" b="1" spc="-50" dirty="0" smtClean="0">
                <a:gradFill>
                  <a:gsLst>
                    <a:gs pos="86726">
                      <a:srgbClr val="EFEFEF"/>
                    </a:gs>
                    <a:gs pos="36283">
                      <a:srgbClr val="EFEFEF"/>
                    </a:gs>
                  </a:gsLst>
                  <a:lin ang="5400000" scaled="0"/>
                </a:gradFill>
                <a:effectLst>
                  <a:outerShdw blurRad="38100" dist="38100" dir="2700000" algn="tl">
                    <a:srgbClr val="000000">
                      <a:alpha val="43137"/>
                    </a:srgbClr>
                  </a:outerShdw>
                </a:effectLst>
                <a:latin typeface="Segoe UI Light"/>
              </a:rPr>
              <a:t>IPsec </a:t>
            </a:r>
            <a:r>
              <a:rPr lang="en-US" sz="2800" b="1" spc="-50" dirty="0">
                <a:gradFill>
                  <a:gsLst>
                    <a:gs pos="86726">
                      <a:srgbClr val="EFEFEF"/>
                    </a:gs>
                    <a:gs pos="36283">
                      <a:srgbClr val="EFEFEF"/>
                    </a:gs>
                  </a:gsLst>
                  <a:lin ang="5400000" scaled="0"/>
                </a:gradFill>
                <a:effectLst>
                  <a:outerShdw blurRad="38100" dist="38100" dir="2700000" algn="tl">
                    <a:srgbClr val="000000">
                      <a:alpha val="43137"/>
                    </a:srgbClr>
                  </a:outerShdw>
                </a:effectLst>
                <a:latin typeface="Segoe UI Light"/>
              </a:rPr>
              <a:t>VPN over internet</a:t>
            </a:r>
          </a:p>
        </p:txBody>
      </p:sp>
      <p:sp>
        <p:nvSpPr>
          <p:cNvPr id="82" name="Rectangle 81"/>
          <p:cNvSpPr/>
          <p:nvPr/>
        </p:nvSpPr>
        <p:spPr bwMode="auto">
          <a:xfrm>
            <a:off x="4270514" y="1213632"/>
            <a:ext cx="3933547" cy="855073"/>
          </a:xfrm>
          <a:prstGeom prst="rect">
            <a:avLst/>
          </a:prstGeom>
          <a:solidFill>
            <a:schemeClr val="accent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800" b="1" spc="-50" dirty="0" smtClean="0">
                <a:gradFill>
                  <a:gsLst>
                    <a:gs pos="86726">
                      <a:srgbClr val="EFEFEF"/>
                    </a:gs>
                    <a:gs pos="36283">
                      <a:srgbClr val="EFEFEF"/>
                    </a:gs>
                  </a:gsLst>
                  <a:lin ang="5400000" scaled="0"/>
                </a:gradFill>
                <a:effectLst>
                  <a:outerShdw blurRad="38100" dist="38100" dir="2700000" algn="tl">
                    <a:srgbClr val="000000">
                      <a:alpha val="43137"/>
                    </a:srgbClr>
                  </a:outerShdw>
                </a:effectLst>
                <a:latin typeface="Segoe UI Light"/>
              </a:rPr>
              <a:t>Exchange provider</a:t>
            </a:r>
            <a:endParaRPr lang="en-US" sz="2800" b="1" spc="-50" dirty="0">
              <a:gradFill>
                <a:gsLst>
                  <a:gs pos="86726">
                    <a:srgbClr val="EFEFEF"/>
                  </a:gs>
                  <a:gs pos="36283">
                    <a:srgbClr val="EFEFEF"/>
                  </a:gs>
                </a:gsLst>
                <a:lin ang="5400000" scaled="0"/>
              </a:gradFill>
              <a:effectLst>
                <a:outerShdw blurRad="38100" dist="38100" dir="2700000" algn="tl">
                  <a:srgbClr val="000000">
                    <a:alpha val="43137"/>
                  </a:srgbClr>
                </a:outerShdw>
              </a:effectLst>
              <a:latin typeface="Segoe UI Light"/>
            </a:endParaRPr>
          </a:p>
        </p:txBody>
      </p:sp>
      <p:sp>
        <p:nvSpPr>
          <p:cNvPr id="85" name="Rectangle 84"/>
          <p:cNvSpPr/>
          <p:nvPr/>
        </p:nvSpPr>
        <p:spPr bwMode="auto">
          <a:xfrm>
            <a:off x="8266390" y="1213632"/>
            <a:ext cx="3933547" cy="855073"/>
          </a:xfrm>
          <a:prstGeom prst="rect">
            <a:avLst/>
          </a:prstGeom>
          <a:solidFill>
            <a:schemeClr val="accent1"/>
          </a:solid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9144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r>
              <a:rPr lang="en-US" sz="2800" b="1" spc="-50" dirty="0" smtClean="0">
                <a:gradFill>
                  <a:gsLst>
                    <a:gs pos="86726">
                      <a:srgbClr val="EFEFEF"/>
                    </a:gs>
                    <a:gs pos="36283">
                      <a:srgbClr val="EFEFEF"/>
                    </a:gs>
                  </a:gsLst>
                  <a:lin ang="5400000" scaled="0"/>
                </a:gradFill>
                <a:effectLst>
                  <a:outerShdw blurRad="38100" dist="38100" dir="2700000" algn="tl">
                    <a:srgbClr val="000000">
                      <a:alpha val="43137"/>
                    </a:srgbClr>
                  </a:outerShdw>
                </a:effectLst>
                <a:latin typeface="Segoe UI Light"/>
              </a:rPr>
              <a:t>Network service provider</a:t>
            </a:r>
            <a:endParaRPr lang="en-US" sz="2800" b="1" spc="-50" dirty="0">
              <a:gradFill>
                <a:gsLst>
                  <a:gs pos="86726">
                    <a:srgbClr val="EFEFEF"/>
                  </a:gs>
                  <a:gs pos="36283">
                    <a:srgbClr val="EFEFEF"/>
                  </a:gs>
                </a:gsLst>
                <a:lin ang="5400000" scaled="0"/>
              </a:gradFill>
              <a:effectLst>
                <a:outerShdw blurRad="38100" dist="38100" dir="2700000" algn="tl">
                  <a:srgbClr val="000000">
                    <a:alpha val="43137"/>
                  </a:srgbClr>
                </a:outerShdw>
              </a:effectLst>
              <a:latin typeface="Segoe UI Light"/>
            </a:endParaRPr>
          </a:p>
        </p:txBody>
      </p:sp>
      <p:grpSp>
        <p:nvGrpSpPr>
          <p:cNvPr id="27" name="Group 26"/>
          <p:cNvGrpSpPr/>
          <p:nvPr/>
        </p:nvGrpSpPr>
        <p:grpSpPr>
          <a:xfrm>
            <a:off x="1303005" y="3116263"/>
            <a:ext cx="374983" cy="1130758"/>
            <a:chOff x="1303005" y="2997248"/>
            <a:chExt cx="374983" cy="1130758"/>
          </a:xfrm>
        </p:grpSpPr>
        <p:cxnSp>
          <p:nvCxnSpPr>
            <p:cNvPr id="23" name="Straight Connector 22"/>
            <p:cNvCxnSpPr/>
            <p:nvPr/>
          </p:nvCxnSpPr>
          <p:spPr>
            <a:xfrm>
              <a:off x="1660017" y="2997248"/>
              <a:ext cx="0" cy="1130758"/>
            </a:xfrm>
            <a:prstGeom prst="line">
              <a:avLst/>
            </a:prstGeom>
            <a:ln w="381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303005" y="4108958"/>
              <a:ext cx="374983" cy="0"/>
            </a:xfrm>
            <a:prstGeom prst="straightConnector1">
              <a:avLst/>
            </a:prstGeom>
            <a:ln w="38100">
              <a:solidFill>
                <a:schemeClr val="tx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flipH="1">
            <a:off x="2433106" y="3153877"/>
            <a:ext cx="374983" cy="1093144"/>
            <a:chOff x="1303005" y="3034862"/>
            <a:chExt cx="374983" cy="1093144"/>
          </a:xfrm>
        </p:grpSpPr>
        <p:cxnSp>
          <p:nvCxnSpPr>
            <p:cNvPr id="87" name="Straight Connector 86"/>
            <p:cNvCxnSpPr/>
            <p:nvPr/>
          </p:nvCxnSpPr>
          <p:spPr>
            <a:xfrm flipH="1">
              <a:off x="1660017" y="3034862"/>
              <a:ext cx="0" cy="1093144"/>
            </a:xfrm>
            <a:prstGeom prst="line">
              <a:avLst/>
            </a:prstGeom>
            <a:ln w="38100">
              <a:solidFill>
                <a:schemeClr val="tx1">
                  <a:lumMod val="40000"/>
                  <a:lumOff val="6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1303005" y="4108958"/>
              <a:ext cx="374983" cy="0"/>
            </a:xfrm>
            <a:prstGeom prst="straightConnector1">
              <a:avLst/>
            </a:prstGeom>
            <a:ln w="38100">
              <a:solidFill>
                <a:schemeClr val="tx1">
                  <a:lumMod val="40000"/>
                  <a:lumOff val="60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50837" y="3497262"/>
            <a:ext cx="1494546" cy="1636987"/>
            <a:chOff x="458691" y="3591127"/>
            <a:chExt cx="1308869" cy="1433614"/>
          </a:xfrm>
        </p:grpSpPr>
        <p:sp>
          <p:nvSpPr>
            <p:cNvPr id="67" name="Freeform 5"/>
            <p:cNvSpPr>
              <a:spLocks noEditPoints="1"/>
            </p:cNvSpPr>
            <p:nvPr/>
          </p:nvSpPr>
          <p:spPr bwMode="black">
            <a:xfrm>
              <a:off x="626888" y="3591127"/>
              <a:ext cx="680879" cy="104843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90" name="TextBox 50"/>
            <p:cNvSpPr txBox="1"/>
            <p:nvPr/>
          </p:nvSpPr>
          <p:spPr>
            <a:xfrm>
              <a:off x="458691" y="4568884"/>
              <a:ext cx="1308869" cy="455857"/>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200" dirty="0" smtClean="0">
                  <a:gradFill>
                    <a:gsLst>
                      <a:gs pos="79646">
                        <a:srgbClr val="EFEFEF">
                          <a:lumMod val="10000"/>
                        </a:srgbClr>
                      </a:gs>
                      <a:gs pos="52000">
                        <a:srgbClr val="EFEFEF">
                          <a:lumMod val="10000"/>
                        </a:srgbClr>
                      </a:gs>
                    </a:gsLst>
                    <a:lin ang="5400000" scaled="0"/>
                  </a:gradFill>
                </a:rPr>
                <a:t>Customer DC</a:t>
              </a:r>
              <a:endParaRPr lang="en-US" sz="1200" dirty="0">
                <a:gradFill>
                  <a:gsLst>
                    <a:gs pos="79646">
                      <a:srgbClr val="EFEFEF">
                        <a:lumMod val="10000"/>
                      </a:srgbClr>
                    </a:gs>
                    <a:gs pos="52000">
                      <a:srgbClr val="EFEFEF">
                        <a:lumMod val="10000"/>
                      </a:srgbClr>
                    </a:gs>
                  </a:gsLst>
                  <a:lin ang="5400000" scaled="0"/>
                </a:gradFill>
              </a:endParaRPr>
            </a:p>
          </p:txBody>
        </p:sp>
      </p:grpSp>
      <p:sp>
        <p:nvSpPr>
          <p:cNvPr id="30" name="Isosceles Triangle 29"/>
          <p:cNvSpPr/>
          <p:nvPr/>
        </p:nvSpPr>
        <p:spPr bwMode="auto">
          <a:xfrm rot="5400000">
            <a:off x="3806797" y="6206701"/>
            <a:ext cx="536632" cy="285750"/>
          </a:xfrm>
          <a:prstGeom prst="triangl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31" name="Rectangle 30"/>
          <p:cNvSpPr/>
          <p:nvPr/>
        </p:nvSpPr>
        <p:spPr bwMode="auto">
          <a:xfrm>
            <a:off x="560387" y="6081258"/>
            <a:ext cx="3371851" cy="540205"/>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600" b="1" spc="-50" dirty="0">
                <a:gradFill>
                  <a:gsLst>
                    <a:gs pos="77876">
                      <a:srgbClr val="EFEFEF">
                        <a:lumMod val="10000"/>
                      </a:srgbClr>
                    </a:gs>
                    <a:gs pos="49000">
                      <a:srgbClr val="EFEFEF">
                        <a:lumMod val="10000"/>
                      </a:srgbClr>
                    </a:gs>
                  </a:gsLst>
                  <a:lin ang="5400000" scaled="0"/>
                </a:gradFill>
              </a:rPr>
              <a:t>Virtual </a:t>
            </a:r>
            <a:r>
              <a:rPr lang="en-US" sz="1600" b="1" spc="-50" dirty="0" smtClean="0">
                <a:gradFill>
                  <a:gsLst>
                    <a:gs pos="77876">
                      <a:srgbClr val="EFEFEF">
                        <a:lumMod val="10000"/>
                      </a:srgbClr>
                    </a:gs>
                    <a:gs pos="49000">
                      <a:srgbClr val="EFEFEF">
                        <a:lumMod val="10000"/>
                      </a:srgbClr>
                    </a:gs>
                  </a:gsLst>
                  <a:lin ang="5400000" scaled="0"/>
                </a:gradFill>
              </a:rPr>
              <a:t>Netw</a:t>
            </a:r>
            <a:r>
              <a:rPr lang="en-US" sz="1600" b="1" spc="-50" dirty="0">
                <a:gradFill>
                  <a:gsLst>
                    <a:gs pos="77876">
                      <a:srgbClr val="EFEFEF">
                        <a:lumMod val="10000"/>
                      </a:srgbClr>
                    </a:gs>
                    <a:gs pos="49000">
                      <a:srgbClr val="EFEFEF">
                        <a:lumMod val="10000"/>
                      </a:srgbClr>
                    </a:gs>
                  </a:gsLst>
                  <a:lin ang="5400000" scaled="0"/>
                </a:gradFill>
              </a:rPr>
              <a:t>ork—Com</a:t>
            </a:r>
            <a:r>
              <a:rPr lang="en-US" sz="1600" b="1" spc="-50" dirty="0" smtClean="0">
                <a:gradFill>
                  <a:gsLst>
                    <a:gs pos="77876">
                      <a:srgbClr val="EFEFEF">
                        <a:lumMod val="10000"/>
                      </a:srgbClr>
                    </a:gs>
                    <a:gs pos="49000">
                      <a:srgbClr val="EFEFEF">
                        <a:lumMod val="10000"/>
                      </a:srgbClr>
                    </a:gs>
                  </a:gsLst>
                  <a:lin ang="5400000" scaled="0"/>
                </a:gradFill>
              </a:rPr>
              <a:t>pute only.</a:t>
            </a:r>
            <a:endParaRPr lang="en-US" sz="1600" b="1" spc="-50" dirty="0">
              <a:gradFill>
                <a:gsLst>
                  <a:gs pos="77876">
                    <a:srgbClr val="EFEFEF">
                      <a:lumMod val="10000"/>
                    </a:srgbClr>
                  </a:gs>
                  <a:gs pos="49000">
                    <a:srgbClr val="EFEFEF">
                      <a:lumMod val="10000"/>
                    </a:srgbClr>
                  </a:gs>
                </a:gsLst>
                <a:lin ang="5400000" scaled="0"/>
              </a:gradFill>
            </a:endParaRPr>
          </a:p>
        </p:txBody>
      </p:sp>
      <p:sp>
        <p:nvSpPr>
          <p:cNvPr id="92" name="Isosceles Triangle 91"/>
          <p:cNvSpPr/>
          <p:nvPr/>
        </p:nvSpPr>
        <p:spPr bwMode="auto">
          <a:xfrm rot="16200000">
            <a:off x="147409" y="6208486"/>
            <a:ext cx="540205" cy="285750"/>
          </a:xfrm>
          <a:prstGeom prst="triangl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94" name="Isosceles Triangle 93"/>
          <p:cNvSpPr/>
          <p:nvPr/>
        </p:nvSpPr>
        <p:spPr bwMode="auto">
          <a:xfrm rot="5400000">
            <a:off x="11827757" y="6210272"/>
            <a:ext cx="536632" cy="285750"/>
          </a:xfrm>
          <a:prstGeom prst="triangl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95" name="Rectangle 94"/>
          <p:cNvSpPr/>
          <p:nvPr/>
        </p:nvSpPr>
        <p:spPr bwMode="auto">
          <a:xfrm>
            <a:off x="4551364" y="6081259"/>
            <a:ext cx="7401834" cy="540205"/>
          </a:xfrm>
          <a:prstGeom prst="rect">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14099" fontAlgn="base">
              <a:lnSpc>
                <a:spcPct val="90000"/>
              </a:lnSpc>
              <a:spcBef>
                <a:spcPct val="0"/>
              </a:spcBef>
              <a:spcAft>
                <a:spcPct val="0"/>
              </a:spcAft>
            </a:pPr>
            <a:r>
              <a:rPr lang="en-US" sz="1600" b="1" spc="-50" dirty="0">
                <a:gradFill>
                  <a:gsLst>
                    <a:gs pos="77876">
                      <a:srgbClr val="EFEFEF">
                        <a:lumMod val="10000"/>
                      </a:srgbClr>
                    </a:gs>
                    <a:gs pos="49000">
                      <a:srgbClr val="EFEFEF">
                        <a:lumMod val="10000"/>
                      </a:srgbClr>
                    </a:gs>
                  </a:gsLst>
                  <a:lin ang="5400000" scaled="0"/>
                </a:gradFill>
              </a:rPr>
              <a:t>ExpressRoute—Provides </a:t>
            </a:r>
            <a:r>
              <a:rPr lang="en-US" sz="1600" b="1" spc="-50" dirty="0" smtClean="0">
                <a:gradFill>
                  <a:gsLst>
                    <a:gs pos="77876">
                      <a:srgbClr val="EFEFEF">
                        <a:lumMod val="10000"/>
                      </a:srgbClr>
                    </a:gs>
                    <a:gs pos="49000">
                      <a:srgbClr val="EFEFEF">
                        <a:lumMod val="10000"/>
                      </a:srgbClr>
                    </a:gs>
                  </a:gsLst>
                  <a:lin ang="5400000" scaled="0"/>
                </a:gradFill>
              </a:rPr>
              <a:t>customer choice and includes access to </a:t>
            </a:r>
            <a:br>
              <a:rPr lang="en-US" sz="1600" b="1" spc="-50" dirty="0" smtClean="0">
                <a:gradFill>
                  <a:gsLst>
                    <a:gs pos="77876">
                      <a:srgbClr val="EFEFEF">
                        <a:lumMod val="10000"/>
                      </a:srgbClr>
                    </a:gs>
                    <a:gs pos="49000">
                      <a:srgbClr val="EFEFEF">
                        <a:lumMod val="10000"/>
                      </a:srgbClr>
                    </a:gs>
                  </a:gsLst>
                  <a:lin ang="5400000" scaled="0"/>
                </a:gradFill>
              </a:rPr>
            </a:br>
            <a:r>
              <a:rPr lang="en-US" sz="1600" b="1" spc="-50" dirty="0" smtClean="0">
                <a:gradFill>
                  <a:gsLst>
                    <a:gs pos="77876">
                      <a:srgbClr val="EFEFEF">
                        <a:lumMod val="10000"/>
                      </a:srgbClr>
                    </a:gs>
                    <a:gs pos="49000">
                      <a:srgbClr val="EFEFEF">
                        <a:lumMod val="10000"/>
                      </a:srgbClr>
                    </a:gs>
                  </a:gsLst>
                  <a:lin ang="5400000" scaled="0"/>
                </a:gradFill>
              </a:rPr>
              <a:t>compute, storage, and other Azure services.</a:t>
            </a:r>
          </a:p>
        </p:txBody>
      </p:sp>
      <p:sp>
        <p:nvSpPr>
          <p:cNvPr id="97" name="Isosceles Triangle 96"/>
          <p:cNvSpPr/>
          <p:nvPr/>
        </p:nvSpPr>
        <p:spPr bwMode="auto">
          <a:xfrm rot="16200000">
            <a:off x="4138386" y="6208487"/>
            <a:ext cx="540205" cy="285750"/>
          </a:xfrm>
          <a:prstGeom prst="triangle">
            <a:avLst/>
          </a:prstGeom>
          <a:solidFill>
            <a:schemeClr val="accent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099" fontAlgn="base">
              <a:lnSpc>
                <a:spcPct val="90000"/>
              </a:lnSpc>
              <a:spcBef>
                <a:spcPct val="0"/>
              </a:spcBef>
              <a:spcAft>
                <a:spcPct val="0"/>
              </a:spcAft>
            </a:pPr>
            <a:endParaRPr lang="en-US" sz="2000" spc="-50" dirty="0" smtClean="0">
              <a:gradFill>
                <a:gsLst>
                  <a:gs pos="1250">
                    <a:srgbClr val="EFEFEF"/>
                  </a:gs>
                  <a:gs pos="10417">
                    <a:srgbClr val="EFEFEF"/>
                  </a:gs>
                </a:gsLst>
                <a:lin ang="5400000" scaled="0"/>
              </a:gradFill>
            </a:endParaRPr>
          </a:p>
        </p:txBody>
      </p:sp>
      <p:sp>
        <p:nvSpPr>
          <p:cNvPr id="111" name="Freeform 23"/>
          <p:cNvSpPr>
            <a:spLocks noEditPoints="1"/>
          </p:cNvSpPr>
          <p:nvPr/>
        </p:nvSpPr>
        <p:spPr bwMode="auto">
          <a:xfrm>
            <a:off x="7043134" y="3664913"/>
            <a:ext cx="505239" cy="976786"/>
          </a:xfrm>
          <a:custGeom>
            <a:avLst/>
            <a:gdLst>
              <a:gd name="T0" fmla="*/ 69 w 168"/>
              <a:gd name="T1" fmla="*/ 288 h 326"/>
              <a:gd name="T2" fmla="*/ 0 w 168"/>
              <a:gd name="T3" fmla="*/ 326 h 326"/>
              <a:gd name="T4" fmla="*/ 0 w 168"/>
              <a:gd name="T5" fmla="*/ 288 h 326"/>
              <a:gd name="T6" fmla="*/ 99 w 168"/>
              <a:gd name="T7" fmla="*/ 288 h 326"/>
              <a:gd name="T8" fmla="*/ 168 w 168"/>
              <a:gd name="T9" fmla="*/ 326 h 326"/>
              <a:gd name="T10" fmla="*/ 99 w 168"/>
              <a:gd name="T11" fmla="*/ 288 h 326"/>
              <a:gd name="T12" fmla="*/ 99 w 168"/>
              <a:gd name="T13" fmla="*/ 288 h 326"/>
              <a:gd name="T14" fmla="*/ 168 w 168"/>
              <a:gd name="T15" fmla="*/ 286 h 326"/>
              <a:gd name="T16" fmla="*/ 0 w 168"/>
              <a:gd name="T17" fmla="*/ 42 h 326"/>
              <a:gd name="T18" fmla="*/ 0 w 168"/>
              <a:gd name="T19" fmla="*/ 286 h 326"/>
              <a:gd name="T20" fmla="*/ 118 w 168"/>
              <a:gd name="T21" fmla="*/ 59 h 326"/>
              <a:gd name="T22" fmla="*/ 151 w 168"/>
              <a:gd name="T23" fmla="*/ 99 h 326"/>
              <a:gd name="T24" fmla="*/ 118 w 168"/>
              <a:gd name="T25" fmla="*/ 59 h 326"/>
              <a:gd name="T26" fmla="*/ 118 w 168"/>
              <a:gd name="T27" fmla="*/ 59 h 326"/>
              <a:gd name="T28" fmla="*/ 151 w 168"/>
              <a:gd name="T29" fmla="*/ 111 h 326"/>
              <a:gd name="T30" fmla="*/ 118 w 168"/>
              <a:gd name="T31" fmla="*/ 151 h 326"/>
              <a:gd name="T32" fmla="*/ 118 w 168"/>
              <a:gd name="T33" fmla="*/ 111 h 326"/>
              <a:gd name="T34" fmla="*/ 118 w 168"/>
              <a:gd name="T35" fmla="*/ 165 h 326"/>
              <a:gd name="T36" fmla="*/ 151 w 168"/>
              <a:gd name="T37" fmla="*/ 203 h 326"/>
              <a:gd name="T38" fmla="*/ 118 w 168"/>
              <a:gd name="T39" fmla="*/ 165 h 326"/>
              <a:gd name="T40" fmla="*/ 118 w 168"/>
              <a:gd name="T41" fmla="*/ 165 h 326"/>
              <a:gd name="T42" fmla="*/ 151 w 168"/>
              <a:gd name="T43" fmla="*/ 222 h 326"/>
              <a:gd name="T44" fmla="*/ 118 w 168"/>
              <a:gd name="T45" fmla="*/ 262 h 326"/>
              <a:gd name="T46" fmla="*/ 118 w 168"/>
              <a:gd name="T47" fmla="*/ 222 h 326"/>
              <a:gd name="T48" fmla="*/ 69 w 168"/>
              <a:gd name="T49" fmla="*/ 59 h 326"/>
              <a:gd name="T50" fmla="*/ 99 w 168"/>
              <a:gd name="T51" fmla="*/ 99 h 326"/>
              <a:gd name="T52" fmla="*/ 69 w 168"/>
              <a:gd name="T53" fmla="*/ 59 h 326"/>
              <a:gd name="T54" fmla="*/ 69 w 168"/>
              <a:gd name="T55" fmla="*/ 59 h 326"/>
              <a:gd name="T56" fmla="*/ 99 w 168"/>
              <a:gd name="T57" fmla="*/ 111 h 326"/>
              <a:gd name="T58" fmla="*/ 69 w 168"/>
              <a:gd name="T59" fmla="*/ 151 h 326"/>
              <a:gd name="T60" fmla="*/ 69 w 168"/>
              <a:gd name="T61" fmla="*/ 111 h 326"/>
              <a:gd name="T62" fmla="*/ 69 w 168"/>
              <a:gd name="T63" fmla="*/ 165 h 326"/>
              <a:gd name="T64" fmla="*/ 99 w 168"/>
              <a:gd name="T65" fmla="*/ 203 h 326"/>
              <a:gd name="T66" fmla="*/ 69 w 168"/>
              <a:gd name="T67" fmla="*/ 165 h 326"/>
              <a:gd name="T68" fmla="*/ 69 w 168"/>
              <a:gd name="T69" fmla="*/ 165 h 326"/>
              <a:gd name="T70" fmla="*/ 99 w 168"/>
              <a:gd name="T71" fmla="*/ 222 h 326"/>
              <a:gd name="T72" fmla="*/ 69 w 168"/>
              <a:gd name="T73" fmla="*/ 262 h 326"/>
              <a:gd name="T74" fmla="*/ 69 w 168"/>
              <a:gd name="T75" fmla="*/ 222 h 326"/>
              <a:gd name="T76" fmla="*/ 17 w 168"/>
              <a:gd name="T77" fmla="*/ 59 h 326"/>
              <a:gd name="T78" fmla="*/ 50 w 168"/>
              <a:gd name="T79" fmla="*/ 99 h 326"/>
              <a:gd name="T80" fmla="*/ 17 w 168"/>
              <a:gd name="T81" fmla="*/ 59 h 326"/>
              <a:gd name="T82" fmla="*/ 17 w 168"/>
              <a:gd name="T83" fmla="*/ 59 h 326"/>
              <a:gd name="T84" fmla="*/ 50 w 168"/>
              <a:gd name="T85" fmla="*/ 111 h 326"/>
              <a:gd name="T86" fmla="*/ 17 w 168"/>
              <a:gd name="T87" fmla="*/ 151 h 326"/>
              <a:gd name="T88" fmla="*/ 17 w 168"/>
              <a:gd name="T89" fmla="*/ 111 h 326"/>
              <a:gd name="T90" fmla="*/ 17 w 168"/>
              <a:gd name="T91" fmla="*/ 165 h 326"/>
              <a:gd name="T92" fmla="*/ 50 w 168"/>
              <a:gd name="T93" fmla="*/ 203 h 326"/>
              <a:gd name="T94" fmla="*/ 17 w 168"/>
              <a:gd name="T95" fmla="*/ 165 h 326"/>
              <a:gd name="T96" fmla="*/ 17 w 168"/>
              <a:gd name="T97" fmla="*/ 165 h 326"/>
              <a:gd name="T98" fmla="*/ 50 w 168"/>
              <a:gd name="T99" fmla="*/ 222 h 326"/>
              <a:gd name="T100" fmla="*/ 17 w 168"/>
              <a:gd name="T101" fmla="*/ 262 h 326"/>
              <a:gd name="T102" fmla="*/ 17 w 168"/>
              <a:gd name="T103" fmla="*/ 222 h 326"/>
              <a:gd name="T104" fmla="*/ 135 w 168"/>
              <a:gd name="T105" fmla="*/ 16 h 326"/>
              <a:gd name="T106" fmla="*/ 33 w 168"/>
              <a:gd name="T107" fmla="*/ 0 h 326"/>
              <a:gd name="T108" fmla="*/ 0 w 168"/>
              <a:gd name="T109" fmla="*/ 16 h 326"/>
              <a:gd name="T110" fmla="*/ 168 w 168"/>
              <a:gd name="T111" fmla="*/ 40 h 326"/>
              <a:gd name="T112" fmla="*/ 135 w 168"/>
              <a:gd name="T113" fmla="*/ 16 h 326"/>
              <a:gd name="T114" fmla="*/ 135 w 168"/>
              <a:gd name="T115" fmla="*/ 1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326">
                <a:moveTo>
                  <a:pt x="0" y="288"/>
                </a:moveTo>
                <a:lnTo>
                  <a:pt x="69" y="288"/>
                </a:lnTo>
                <a:lnTo>
                  <a:pt x="69" y="326"/>
                </a:lnTo>
                <a:lnTo>
                  <a:pt x="0" y="326"/>
                </a:lnTo>
                <a:lnTo>
                  <a:pt x="0" y="288"/>
                </a:lnTo>
                <a:lnTo>
                  <a:pt x="0" y="288"/>
                </a:lnTo>
                <a:lnTo>
                  <a:pt x="0" y="288"/>
                </a:lnTo>
                <a:close/>
                <a:moveTo>
                  <a:pt x="99" y="288"/>
                </a:moveTo>
                <a:lnTo>
                  <a:pt x="168" y="288"/>
                </a:lnTo>
                <a:lnTo>
                  <a:pt x="168" y="326"/>
                </a:lnTo>
                <a:lnTo>
                  <a:pt x="99" y="326"/>
                </a:lnTo>
                <a:lnTo>
                  <a:pt x="99" y="288"/>
                </a:lnTo>
                <a:lnTo>
                  <a:pt x="99" y="288"/>
                </a:lnTo>
                <a:lnTo>
                  <a:pt x="99" y="288"/>
                </a:lnTo>
                <a:close/>
                <a:moveTo>
                  <a:pt x="0" y="286"/>
                </a:moveTo>
                <a:lnTo>
                  <a:pt x="168" y="286"/>
                </a:lnTo>
                <a:lnTo>
                  <a:pt x="168" y="42"/>
                </a:lnTo>
                <a:lnTo>
                  <a:pt x="0" y="42"/>
                </a:lnTo>
                <a:lnTo>
                  <a:pt x="0" y="286"/>
                </a:lnTo>
                <a:lnTo>
                  <a:pt x="0" y="286"/>
                </a:lnTo>
                <a:lnTo>
                  <a:pt x="0" y="286"/>
                </a:lnTo>
                <a:close/>
                <a:moveTo>
                  <a:pt x="118" y="59"/>
                </a:moveTo>
                <a:lnTo>
                  <a:pt x="151" y="59"/>
                </a:lnTo>
                <a:lnTo>
                  <a:pt x="151" y="99"/>
                </a:lnTo>
                <a:lnTo>
                  <a:pt x="118" y="99"/>
                </a:lnTo>
                <a:lnTo>
                  <a:pt x="118" y="59"/>
                </a:lnTo>
                <a:lnTo>
                  <a:pt x="118" y="59"/>
                </a:lnTo>
                <a:lnTo>
                  <a:pt x="118" y="59"/>
                </a:lnTo>
                <a:close/>
                <a:moveTo>
                  <a:pt x="118" y="111"/>
                </a:moveTo>
                <a:lnTo>
                  <a:pt x="151" y="111"/>
                </a:lnTo>
                <a:lnTo>
                  <a:pt x="151" y="151"/>
                </a:lnTo>
                <a:lnTo>
                  <a:pt x="118" y="151"/>
                </a:lnTo>
                <a:lnTo>
                  <a:pt x="118" y="111"/>
                </a:lnTo>
                <a:lnTo>
                  <a:pt x="118" y="111"/>
                </a:lnTo>
                <a:lnTo>
                  <a:pt x="118" y="111"/>
                </a:lnTo>
                <a:close/>
                <a:moveTo>
                  <a:pt x="118" y="165"/>
                </a:moveTo>
                <a:lnTo>
                  <a:pt x="151" y="165"/>
                </a:lnTo>
                <a:lnTo>
                  <a:pt x="151" y="203"/>
                </a:lnTo>
                <a:lnTo>
                  <a:pt x="118" y="203"/>
                </a:lnTo>
                <a:lnTo>
                  <a:pt x="118" y="165"/>
                </a:lnTo>
                <a:lnTo>
                  <a:pt x="118" y="165"/>
                </a:lnTo>
                <a:lnTo>
                  <a:pt x="118" y="165"/>
                </a:lnTo>
                <a:close/>
                <a:moveTo>
                  <a:pt x="118" y="222"/>
                </a:moveTo>
                <a:lnTo>
                  <a:pt x="151" y="222"/>
                </a:lnTo>
                <a:lnTo>
                  <a:pt x="151" y="262"/>
                </a:lnTo>
                <a:lnTo>
                  <a:pt x="118" y="262"/>
                </a:lnTo>
                <a:lnTo>
                  <a:pt x="118" y="222"/>
                </a:lnTo>
                <a:lnTo>
                  <a:pt x="118" y="222"/>
                </a:lnTo>
                <a:lnTo>
                  <a:pt x="118" y="222"/>
                </a:lnTo>
                <a:close/>
                <a:moveTo>
                  <a:pt x="69" y="59"/>
                </a:moveTo>
                <a:lnTo>
                  <a:pt x="99" y="59"/>
                </a:lnTo>
                <a:lnTo>
                  <a:pt x="99" y="99"/>
                </a:lnTo>
                <a:lnTo>
                  <a:pt x="69" y="99"/>
                </a:lnTo>
                <a:lnTo>
                  <a:pt x="69" y="59"/>
                </a:lnTo>
                <a:lnTo>
                  <a:pt x="69" y="59"/>
                </a:lnTo>
                <a:lnTo>
                  <a:pt x="69" y="59"/>
                </a:lnTo>
                <a:close/>
                <a:moveTo>
                  <a:pt x="69" y="111"/>
                </a:moveTo>
                <a:lnTo>
                  <a:pt x="99" y="111"/>
                </a:lnTo>
                <a:lnTo>
                  <a:pt x="99" y="151"/>
                </a:lnTo>
                <a:lnTo>
                  <a:pt x="69" y="151"/>
                </a:lnTo>
                <a:lnTo>
                  <a:pt x="69" y="111"/>
                </a:lnTo>
                <a:lnTo>
                  <a:pt x="69" y="111"/>
                </a:lnTo>
                <a:lnTo>
                  <a:pt x="69" y="111"/>
                </a:lnTo>
                <a:close/>
                <a:moveTo>
                  <a:pt x="69" y="165"/>
                </a:moveTo>
                <a:lnTo>
                  <a:pt x="99" y="165"/>
                </a:lnTo>
                <a:lnTo>
                  <a:pt x="99" y="203"/>
                </a:lnTo>
                <a:lnTo>
                  <a:pt x="69" y="203"/>
                </a:lnTo>
                <a:lnTo>
                  <a:pt x="69" y="165"/>
                </a:lnTo>
                <a:lnTo>
                  <a:pt x="69" y="165"/>
                </a:lnTo>
                <a:lnTo>
                  <a:pt x="69" y="165"/>
                </a:lnTo>
                <a:close/>
                <a:moveTo>
                  <a:pt x="69" y="222"/>
                </a:moveTo>
                <a:lnTo>
                  <a:pt x="99" y="222"/>
                </a:lnTo>
                <a:lnTo>
                  <a:pt x="99" y="262"/>
                </a:lnTo>
                <a:lnTo>
                  <a:pt x="69" y="262"/>
                </a:lnTo>
                <a:lnTo>
                  <a:pt x="69" y="222"/>
                </a:lnTo>
                <a:lnTo>
                  <a:pt x="69" y="222"/>
                </a:lnTo>
                <a:lnTo>
                  <a:pt x="69" y="222"/>
                </a:lnTo>
                <a:close/>
                <a:moveTo>
                  <a:pt x="17" y="59"/>
                </a:moveTo>
                <a:lnTo>
                  <a:pt x="50" y="59"/>
                </a:lnTo>
                <a:lnTo>
                  <a:pt x="50" y="99"/>
                </a:lnTo>
                <a:lnTo>
                  <a:pt x="17" y="99"/>
                </a:lnTo>
                <a:lnTo>
                  <a:pt x="17" y="59"/>
                </a:lnTo>
                <a:lnTo>
                  <a:pt x="17" y="59"/>
                </a:lnTo>
                <a:lnTo>
                  <a:pt x="17" y="59"/>
                </a:lnTo>
                <a:close/>
                <a:moveTo>
                  <a:pt x="17" y="111"/>
                </a:moveTo>
                <a:lnTo>
                  <a:pt x="50" y="111"/>
                </a:lnTo>
                <a:lnTo>
                  <a:pt x="50" y="151"/>
                </a:lnTo>
                <a:lnTo>
                  <a:pt x="17" y="151"/>
                </a:lnTo>
                <a:lnTo>
                  <a:pt x="17" y="111"/>
                </a:lnTo>
                <a:lnTo>
                  <a:pt x="17" y="111"/>
                </a:lnTo>
                <a:lnTo>
                  <a:pt x="17" y="111"/>
                </a:lnTo>
                <a:close/>
                <a:moveTo>
                  <a:pt x="17" y="165"/>
                </a:moveTo>
                <a:lnTo>
                  <a:pt x="50" y="165"/>
                </a:lnTo>
                <a:lnTo>
                  <a:pt x="50" y="203"/>
                </a:lnTo>
                <a:lnTo>
                  <a:pt x="17" y="203"/>
                </a:lnTo>
                <a:lnTo>
                  <a:pt x="17" y="165"/>
                </a:lnTo>
                <a:lnTo>
                  <a:pt x="17" y="165"/>
                </a:lnTo>
                <a:lnTo>
                  <a:pt x="17" y="165"/>
                </a:lnTo>
                <a:close/>
                <a:moveTo>
                  <a:pt x="17" y="222"/>
                </a:moveTo>
                <a:lnTo>
                  <a:pt x="50" y="222"/>
                </a:lnTo>
                <a:lnTo>
                  <a:pt x="50" y="262"/>
                </a:lnTo>
                <a:lnTo>
                  <a:pt x="17" y="262"/>
                </a:lnTo>
                <a:lnTo>
                  <a:pt x="17" y="222"/>
                </a:lnTo>
                <a:lnTo>
                  <a:pt x="17" y="222"/>
                </a:lnTo>
                <a:lnTo>
                  <a:pt x="17" y="222"/>
                </a:lnTo>
                <a:close/>
                <a:moveTo>
                  <a:pt x="135" y="16"/>
                </a:moveTo>
                <a:lnTo>
                  <a:pt x="135" y="0"/>
                </a:lnTo>
                <a:lnTo>
                  <a:pt x="33" y="0"/>
                </a:lnTo>
                <a:lnTo>
                  <a:pt x="33" y="16"/>
                </a:lnTo>
                <a:lnTo>
                  <a:pt x="0" y="16"/>
                </a:lnTo>
                <a:lnTo>
                  <a:pt x="0" y="40"/>
                </a:lnTo>
                <a:lnTo>
                  <a:pt x="168" y="40"/>
                </a:lnTo>
                <a:lnTo>
                  <a:pt x="168" y="16"/>
                </a:lnTo>
                <a:lnTo>
                  <a:pt x="135" y="16"/>
                </a:lnTo>
                <a:lnTo>
                  <a:pt x="135" y="16"/>
                </a:lnTo>
                <a:lnTo>
                  <a:pt x="135"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12" name="TextBox 50"/>
          <p:cNvSpPr txBox="1"/>
          <p:nvPr/>
        </p:nvSpPr>
        <p:spPr>
          <a:xfrm>
            <a:off x="6536757" y="4544245"/>
            <a:ext cx="1441663" cy="622056"/>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200" dirty="0" err="1" smtClean="0">
                <a:gradFill>
                  <a:gsLst>
                    <a:gs pos="79646">
                      <a:srgbClr val="EFEFEF">
                        <a:lumMod val="10000"/>
                      </a:srgbClr>
                    </a:gs>
                    <a:gs pos="52000">
                      <a:srgbClr val="EFEFEF">
                        <a:lumMod val="10000"/>
                      </a:srgbClr>
                    </a:gs>
                  </a:gsLst>
                  <a:lin ang="5400000" scaled="0"/>
                </a:gradFill>
              </a:rPr>
              <a:t>ExpressRoute</a:t>
            </a:r>
            <a:endParaRPr lang="en-US" sz="1200" dirty="0" smtClean="0">
              <a:gradFill>
                <a:gsLst>
                  <a:gs pos="79646">
                    <a:srgbClr val="EFEFEF">
                      <a:lumMod val="10000"/>
                    </a:srgbClr>
                  </a:gs>
                  <a:gs pos="52000">
                    <a:srgbClr val="EFEFEF">
                      <a:lumMod val="10000"/>
                    </a:srgbClr>
                  </a:gs>
                </a:gsLst>
                <a:lin ang="5400000" scaled="0"/>
              </a:gradFill>
            </a:endParaRPr>
          </a:p>
          <a:p>
            <a:pPr>
              <a:lnSpc>
                <a:spcPct val="90000"/>
              </a:lnSpc>
            </a:pPr>
            <a:r>
              <a:rPr lang="en-US" sz="1200" dirty="0">
                <a:gradFill>
                  <a:gsLst>
                    <a:gs pos="79646">
                      <a:srgbClr val="EFEFEF">
                        <a:lumMod val="10000"/>
                      </a:srgbClr>
                    </a:gs>
                    <a:gs pos="52000">
                      <a:srgbClr val="EFEFEF">
                        <a:lumMod val="10000"/>
                      </a:srgbClr>
                    </a:gs>
                  </a:gsLst>
                  <a:lin ang="5400000" scaled="0"/>
                </a:gradFill>
              </a:rPr>
              <a:t>p</a:t>
            </a:r>
            <a:r>
              <a:rPr lang="en-US" sz="1200" dirty="0" smtClean="0">
                <a:gradFill>
                  <a:gsLst>
                    <a:gs pos="79646">
                      <a:srgbClr val="EFEFEF">
                        <a:lumMod val="10000"/>
                      </a:srgbClr>
                    </a:gs>
                    <a:gs pos="52000">
                      <a:srgbClr val="EFEFEF">
                        <a:lumMod val="10000"/>
                      </a:srgbClr>
                    </a:gs>
                  </a:gsLst>
                  <a:lin ang="5400000" scaled="0"/>
                </a:gradFill>
              </a:rPr>
              <a:t>artner location</a:t>
            </a:r>
            <a:endParaRPr lang="en-US" sz="1200" dirty="0">
              <a:gradFill>
                <a:gsLst>
                  <a:gs pos="79646">
                    <a:srgbClr val="EFEFEF">
                      <a:lumMod val="10000"/>
                    </a:srgbClr>
                  </a:gs>
                  <a:gs pos="52000">
                    <a:srgbClr val="EFEFEF">
                      <a:lumMod val="10000"/>
                    </a:srgbClr>
                  </a:gs>
                </a:gsLst>
                <a:lin ang="5400000" scaled="0"/>
              </a:gradFill>
            </a:endParaRPr>
          </a:p>
        </p:txBody>
      </p:sp>
      <p:cxnSp>
        <p:nvCxnSpPr>
          <p:cNvPr id="115" name="Straight Arrow Connector 114"/>
          <p:cNvCxnSpPr/>
          <p:nvPr/>
        </p:nvCxnSpPr>
        <p:spPr>
          <a:xfrm flipH="1">
            <a:off x="5372051" y="4369158"/>
            <a:ext cx="1671084" cy="0"/>
          </a:xfrm>
          <a:prstGeom prst="straightConnector1">
            <a:avLst/>
          </a:prstGeom>
          <a:ln w="381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flipV="1">
            <a:off x="7291308" y="3172230"/>
            <a:ext cx="0" cy="492682"/>
          </a:xfrm>
          <a:prstGeom prst="straightConnector1">
            <a:avLst/>
          </a:prstGeom>
          <a:ln w="38100">
            <a:solidFill>
              <a:schemeClr val="accent2"/>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124" name="Freeform 5"/>
          <p:cNvSpPr>
            <a:spLocks noEditPoints="1"/>
          </p:cNvSpPr>
          <p:nvPr/>
        </p:nvSpPr>
        <p:spPr bwMode="black">
          <a:xfrm>
            <a:off x="8626608" y="3880811"/>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5" name="TextBox 50"/>
          <p:cNvSpPr txBox="1"/>
          <p:nvPr/>
        </p:nvSpPr>
        <p:spPr>
          <a:xfrm>
            <a:off x="8216040" y="4544245"/>
            <a:ext cx="1245327" cy="428157"/>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000" dirty="0" smtClean="0">
                <a:gradFill>
                  <a:gsLst>
                    <a:gs pos="79646">
                      <a:srgbClr val="EFEFEF">
                        <a:lumMod val="10000"/>
                      </a:srgbClr>
                    </a:gs>
                    <a:gs pos="52000">
                      <a:srgbClr val="EFEFEF">
                        <a:lumMod val="10000"/>
                      </a:srgbClr>
                    </a:gs>
                  </a:gsLst>
                  <a:lin ang="5400000" scaled="0"/>
                </a:gradFill>
              </a:rPr>
              <a:t>Customer site 1</a:t>
            </a:r>
            <a:endParaRPr lang="en-US" sz="1000" dirty="0">
              <a:gradFill>
                <a:gsLst>
                  <a:gs pos="79646">
                    <a:srgbClr val="EFEFEF">
                      <a:lumMod val="10000"/>
                    </a:srgbClr>
                  </a:gs>
                  <a:gs pos="52000">
                    <a:srgbClr val="EFEFEF">
                      <a:lumMod val="10000"/>
                    </a:srgbClr>
                  </a:gs>
                </a:gsLst>
                <a:lin ang="5400000" scaled="0"/>
              </a:gradFill>
            </a:endParaRPr>
          </a:p>
        </p:txBody>
      </p:sp>
      <p:sp>
        <p:nvSpPr>
          <p:cNvPr id="126" name="Freeform 5"/>
          <p:cNvSpPr>
            <a:spLocks noEditPoints="1"/>
          </p:cNvSpPr>
          <p:nvPr/>
        </p:nvSpPr>
        <p:spPr bwMode="black">
          <a:xfrm>
            <a:off x="8626608" y="2736999"/>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7" name="TextBox 50"/>
          <p:cNvSpPr txBox="1"/>
          <p:nvPr/>
        </p:nvSpPr>
        <p:spPr>
          <a:xfrm>
            <a:off x="8216040" y="3400433"/>
            <a:ext cx="1245327" cy="428157"/>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000" dirty="0" smtClean="0">
                <a:gradFill>
                  <a:gsLst>
                    <a:gs pos="79646">
                      <a:srgbClr val="EFEFEF">
                        <a:lumMod val="10000"/>
                      </a:srgbClr>
                    </a:gs>
                    <a:gs pos="52000">
                      <a:srgbClr val="EFEFEF">
                        <a:lumMod val="10000"/>
                      </a:srgbClr>
                    </a:gs>
                  </a:gsLst>
                  <a:lin ang="5400000" scaled="0"/>
                </a:gradFill>
              </a:rPr>
              <a:t>Customer site 2</a:t>
            </a:r>
            <a:endParaRPr lang="en-US" sz="1000" dirty="0">
              <a:gradFill>
                <a:gsLst>
                  <a:gs pos="79646">
                    <a:srgbClr val="EFEFEF">
                      <a:lumMod val="10000"/>
                    </a:srgbClr>
                  </a:gs>
                  <a:gs pos="52000">
                    <a:srgbClr val="EFEFEF">
                      <a:lumMod val="10000"/>
                    </a:srgbClr>
                  </a:gs>
                </a:gsLst>
                <a:lin ang="5400000" scaled="0"/>
              </a:gradFill>
            </a:endParaRPr>
          </a:p>
        </p:txBody>
      </p:sp>
      <p:sp>
        <p:nvSpPr>
          <p:cNvPr id="128" name="Freeform 5"/>
          <p:cNvSpPr>
            <a:spLocks noEditPoints="1"/>
          </p:cNvSpPr>
          <p:nvPr/>
        </p:nvSpPr>
        <p:spPr bwMode="black">
          <a:xfrm>
            <a:off x="9830534" y="2280216"/>
            <a:ext cx="492751" cy="758750"/>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129" name="TextBox 50"/>
          <p:cNvSpPr txBox="1"/>
          <p:nvPr/>
        </p:nvSpPr>
        <p:spPr>
          <a:xfrm>
            <a:off x="9419966" y="2943650"/>
            <a:ext cx="1245327" cy="428157"/>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000" dirty="0" smtClean="0">
                <a:gradFill>
                  <a:gsLst>
                    <a:gs pos="79646">
                      <a:srgbClr val="EFEFEF">
                        <a:lumMod val="10000"/>
                      </a:srgbClr>
                    </a:gs>
                    <a:gs pos="52000">
                      <a:srgbClr val="EFEFEF">
                        <a:lumMod val="10000"/>
                      </a:srgbClr>
                    </a:gs>
                  </a:gsLst>
                  <a:lin ang="5400000" scaled="0"/>
                </a:gradFill>
              </a:rPr>
              <a:t>Customer site 3</a:t>
            </a:r>
            <a:endParaRPr lang="en-US" sz="1000" dirty="0">
              <a:gradFill>
                <a:gsLst>
                  <a:gs pos="79646">
                    <a:srgbClr val="EFEFEF">
                      <a:lumMod val="10000"/>
                    </a:srgbClr>
                  </a:gs>
                  <a:gs pos="52000">
                    <a:srgbClr val="EFEFEF">
                      <a:lumMod val="10000"/>
                    </a:srgbClr>
                  </a:gs>
                </a:gsLst>
                <a:lin ang="5400000" scaled="0"/>
              </a:gradFill>
            </a:endParaRPr>
          </a:p>
        </p:txBody>
      </p:sp>
      <p:sp>
        <p:nvSpPr>
          <p:cNvPr id="137" name="Freeform 539"/>
          <p:cNvSpPr>
            <a:spLocks noChangeAspect="1"/>
          </p:cNvSpPr>
          <p:nvPr/>
        </p:nvSpPr>
        <p:spPr bwMode="auto">
          <a:xfrm>
            <a:off x="9491868" y="3619684"/>
            <a:ext cx="1614068" cy="887394"/>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pPr defTabSz="932503"/>
            <a:endParaRPr lang="en-US">
              <a:gradFill>
                <a:gsLst>
                  <a:gs pos="86726">
                    <a:srgbClr val="EFEFEF"/>
                  </a:gs>
                  <a:gs pos="36283">
                    <a:srgbClr val="EFEFEF"/>
                  </a:gs>
                </a:gsLst>
                <a:lin ang="5400000" scaled="0"/>
              </a:gradFill>
            </a:endParaRPr>
          </a:p>
        </p:txBody>
      </p:sp>
      <p:cxnSp>
        <p:nvCxnSpPr>
          <p:cNvPr id="138" name="Straight Arrow Connector 137"/>
          <p:cNvCxnSpPr/>
          <p:nvPr/>
        </p:nvCxnSpPr>
        <p:spPr>
          <a:xfrm flipH="1">
            <a:off x="9119359" y="4286139"/>
            <a:ext cx="612527" cy="0"/>
          </a:xfrm>
          <a:prstGeom prst="straightConnector1">
            <a:avLst/>
          </a:prstGeom>
          <a:ln w="381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flipV="1">
            <a:off x="9357151" y="3672189"/>
            <a:ext cx="582831" cy="402439"/>
          </a:xfrm>
          <a:prstGeom prst="straightConnector1">
            <a:avLst/>
          </a:prstGeom>
          <a:ln w="381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V="1">
            <a:off x="10137014" y="3259538"/>
            <a:ext cx="0" cy="532301"/>
          </a:xfrm>
          <a:prstGeom prst="straightConnector1">
            <a:avLst/>
          </a:prstGeom>
          <a:ln w="381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V="1">
            <a:off x="10561528" y="3238063"/>
            <a:ext cx="442884" cy="649768"/>
          </a:xfrm>
          <a:prstGeom prst="straightConnector1">
            <a:avLst/>
          </a:prstGeom>
          <a:ln w="38100">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4" name="TextBox 50"/>
          <p:cNvSpPr txBox="1"/>
          <p:nvPr/>
        </p:nvSpPr>
        <p:spPr>
          <a:xfrm>
            <a:off x="9848548" y="3914281"/>
            <a:ext cx="867788" cy="511256"/>
          </a:xfrm>
          <a:prstGeom prst="rect">
            <a:avLst/>
          </a:prstGeom>
          <a:noFill/>
        </p:spPr>
        <p:txBody>
          <a:bodyPr wrap="none" lIns="179285" tIns="143428" rIns="179285" bIns="143428" rtlCol="0">
            <a:spAutoFit/>
          </a:bodyPr>
          <a:lstStyle>
            <a:defPPr>
              <a:defRPr lang="en-US"/>
            </a:defPPr>
            <a:lvl1pPr defTabSz="914400">
              <a:lnSpc>
                <a:spcPct val="90000"/>
              </a:lnSpc>
              <a:defRPr sz="1200" b="1">
                <a:gradFill>
                  <a:gsLst>
                    <a:gs pos="25664">
                      <a:schemeClr val="tx1"/>
                    </a:gs>
                    <a:gs pos="52000">
                      <a:schemeClr val="tx1"/>
                    </a:gs>
                  </a:gsLst>
                  <a:lin ang="5400000" scaled="0"/>
                </a:gradFill>
              </a:defRPr>
            </a:lvl1pPr>
            <a:lvl2pPr marL="457200" defTabSz="914400"/>
            <a:lvl3pPr marL="914400" defTabSz="914400"/>
            <a:lvl4pPr marL="1371600" defTabSz="914400"/>
            <a:lvl5pPr marL="1828800" defTabSz="914400"/>
            <a:lvl6pPr marL="2286000" defTabSz="914400"/>
            <a:lvl7pPr marL="2743200" defTabSz="914400"/>
            <a:lvl8pPr marL="3200400" defTabSz="914400"/>
            <a:lvl9pPr marL="3657600" defTabSz="914400"/>
          </a:lstStyle>
          <a:p>
            <a:r>
              <a:rPr lang="en-US" sz="1600" dirty="0" smtClean="0">
                <a:gradFill>
                  <a:gsLst>
                    <a:gs pos="79646">
                      <a:srgbClr val="FFFFFF"/>
                    </a:gs>
                    <a:gs pos="52000">
                      <a:srgbClr val="FFFFFF"/>
                    </a:gs>
                  </a:gsLst>
                  <a:lin ang="5400000" scaled="0"/>
                </a:gradFill>
              </a:rPr>
              <a:t>WAN</a:t>
            </a:r>
            <a:endParaRPr lang="en-US" sz="1600" dirty="0">
              <a:gradFill>
                <a:gsLst>
                  <a:gs pos="79646">
                    <a:srgbClr val="FFFFFF"/>
                  </a:gs>
                  <a:gs pos="52000">
                    <a:srgbClr val="FFFFFF"/>
                  </a:gs>
                </a:gsLst>
                <a:lin ang="5400000" scaled="0"/>
              </a:gradFill>
            </a:endParaRPr>
          </a:p>
        </p:txBody>
      </p:sp>
      <p:grpSp>
        <p:nvGrpSpPr>
          <p:cNvPr id="2" name="Group 1"/>
          <p:cNvGrpSpPr/>
          <p:nvPr/>
        </p:nvGrpSpPr>
        <p:grpSpPr>
          <a:xfrm>
            <a:off x="1709602" y="2312471"/>
            <a:ext cx="1117050" cy="1146958"/>
            <a:chOff x="1487553" y="2335312"/>
            <a:chExt cx="1117050" cy="1146958"/>
          </a:xfrm>
        </p:grpSpPr>
        <p:sp>
          <p:nvSpPr>
            <p:cNvPr id="61" name="Oval 60"/>
            <p:cNvSpPr/>
            <p:nvPr/>
          </p:nvSpPr>
          <p:spPr bwMode="auto">
            <a:xfrm>
              <a:off x="1487553" y="2335312"/>
              <a:ext cx="1117050" cy="1117050"/>
            </a:xfrm>
            <a:prstGeom prst="ellipse">
              <a:avLst/>
            </a:prstGeom>
            <a:solidFill>
              <a:schemeClr val="tx1"/>
            </a:solid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rgbClr val="505050"/>
                    </a:gs>
                    <a:gs pos="28000">
                      <a:srgbClr val="505050"/>
                    </a:gs>
                  </a:gsLst>
                  <a:lin ang="5400000" scaled="0"/>
                </a:gradFill>
              </a:endParaRPr>
            </a:p>
          </p:txBody>
        </p:sp>
        <p:sp>
          <p:nvSpPr>
            <p:cNvPr id="62" name="Freeform 61"/>
            <p:cNvSpPr>
              <a:spLocks noChangeAspect="1" noEditPoints="1"/>
            </p:cNvSpPr>
            <p:nvPr/>
          </p:nvSpPr>
          <p:spPr bwMode="auto">
            <a:xfrm>
              <a:off x="1794197" y="2563571"/>
              <a:ext cx="514350" cy="386305"/>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00188F"/>
                </a:solidFill>
              </a:endParaRPr>
            </a:p>
          </p:txBody>
        </p:sp>
        <p:sp>
          <p:nvSpPr>
            <p:cNvPr id="63" name="TextBox 62"/>
            <p:cNvSpPr txBox="1"/>
            <p:nvPr/>
          </p:nvSpPr>
          <p:spPr>
            <a:xfrm>
              <a:off x="1623334" y="2854406"/>
              <a:ext cx="845488" cy="627864"/>
            </a:xfrm>
            <a:prstGeom prst="rect">
              <a:avLst/>
            </a:prstGeom>
            <a:noFill/>
          </p:spPr>
          <p:txBody>
            <a:bodyPr wrap="none" lIns="182880" tIns="146304" rIns="182880" bIns="146304" rtlCol="0">
              <a:spAutoFit/>
            </a:bodyPr>
            <a:lstStyle>
              <a:defPPr>
                <a:defRPr lang="en-US"/>
              </a:defPPr>
              <a:lvl1pPr algn="ctr" defTabSz="932503">
                <a:lnSpc>
                  <a:spcPct val="90000"/>
                </a:lnSpc>
                <a:defRPr sz="1200" spc="-50">
                  <a:solidFill>
                    <a:schemeClr val="bg1"/>
                  </a:solidFill>
                </a:defRPr>
              </a:lvl1pPr>
            </a:lstStyle>
            <a:p>
              <a:r>
                <a:rPr lang="en-US" dirty="0">
                  <a:solidFill>
                    <a:srgbClr val="000000"/>
                  </a:solidFill>
                </a:rPr>
                <a:t>Public</a:t>
              </a:r>
            </a:p>
            <a:p>
              <a:r>
                <a:rPr lang="en-US" dirty="0">
                  <a:solidFill>
                    <a:srgbClr val="000000"/>
                  </a:solidFill>
                </a:rPr>
                <a:t>internet</a:t>
              </a:r>
            </a:p>
          </p:txBody>
        </p:sp>
      </p:grpSp>
      <p:grpSp>
        <p:nvGrpSpPr>
          <p:cNvPr id="65" name="Group 64"/>
          <p:cNvGrpSpPr/>
          <p:nvPr/>
        </p:nvGrpSpPr>
        <p:grpSpPr>
          <a:xfrm>
            <a:off x="4803328" y="2335312"/>
            <a:ext cx="1117050" cy="1146958"/>
            <a:chOff x="1487553" y="2335312"/>
            <a:chExt cx="1117050" cy="1146958"/>
          </a:xfrm>
        </p:grpSpPr>
        <p:sp>
          <p:nvSpPr>
            <p:cNvPr id="66" name="Oval 65"/>
            <p:cNvSpPr/>
            <p:nvPr/>
          </p:nvSpPr>
          <p:spPr bwMode="auto">
            <a:xfrm>
              <a:off x="1487553" y="2335312"/>
              <a:ext cx="1117050" cy="1117050"/>
            </a:xfrm>
            <a:prstGeom prst="ellipse">
              <a:avLst/>
            </a:prstGeom>
            <a:solidFill>
              <a:schemeClr val="tx1"/>
            </a:solid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rgbClr val="505050"/>
                    </a:gs>
                    <a:gs pos="28000">
                      <a:srgbClr val="505050"/>
                    </a:gs>
                  </a:gsLst>
                  <a:lin ang="5400000" scaled="0"/>
                </a:gradFill>
              </a:endParaRPr>
            </a:p>
          </p:txBody>
        </p:sp>
        <p:sp>
          <p:nvSpPr>
            <p:cNvPr id="69" name="Freeform 68"/>
            <p:cNvSpPr>
              <a:spLocks noChangeAspect="1" noEditPoints="1"/>
            </p:cNvSpPr>
            <p:nvPr/>
          </p:nvSpPr>
          <p:spPr bwMode="auto">
            <a:xfrm>
              <a:off x="1794197" y="2563571"/>
              <a:ext cx="514350" cy="386305"/>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00188F"/>
                </a:solidFill>
              </a:endParaRPr>
            </a:p>
          </p:txBody>
        </p:sp>
        <p:sp>
          <p:nvSpPr>
            <p:cNvPr id="70" name="TextBox 69"/>
            <p:cNvSpPr txBox="1"/>
            <p:nvPr/>
          </p:nvSpPr>
          <p:spPr>
            <a:xfrm>
              <a:off x="1623334" y="2854406"/>
              <a:ext cx="845488" cy="627864"/>
            </a:xfrm>
            <a:prstGeom prst="rect">
              <a:avLst/>
            </a:prstGeom>
            <a:noFill/>
          </p:spPr>
          <p:txBody>
            <a:bodyPr wrap="none" lIns="182880" tIns="146304" rIns="182880" bIns="146304" rtlCol="0">
              <a:spAutoFit/>
            </a:bodyPr>
            <a:lstStyle>
              <a:defPPr>
                <a:defRPr lang="en-US"/>
              </a:defPPr>
              <a:lvl1pPr algn="ctr" defTabSz="932503">
                <a:lnSpc>
                  <a:spcPct val="90000"/>
                </a:lnSpc>
                <a:defRPr sz="1200" spc="-50">
                  <a:solidFill>
                    <a:schemeClr val="bg1"/>
                  </a:solidFill>
                </a:defRPr>
              </a:lvl1pPr>
            </a:lstStyle>
            <a:p>
              <a:r>
                <a:rPr lang="en-US" dirty="0">
                  <a:solidFill>
                    <a:srgbClr val="000000"/>
                  </a:solidFill>
                </a:rPr>
                <a:t>Public</a:t>
              </a:r>
            </a:p>
            <a:p>
              <a:r>
                <a:rPr lang="en-US" dirty="0">
                  <a:solidFill>
                    <a:srgbClr val="000000"/>
                  </a:solidFill>
                </a:rPr>
                <a:t>internet</a:t>
              </a:r>
            </a:p>
          </p:txBody>
        </p:sp>
      </p:grpSp>
      <p:grpSp>
        <p:nvGrpSpPr>
          <p:cNvPr id="71" name="Group 70"/>
          <p:cNvGrpSpPr/>
          <p:nvPr/>
        </p:nvGrpSpPr>
        <p:grpSpPr>
          <a:xfrm>
            <a:off x="11219406" y="4286139"/>
            <a:ext cx="850044" cy="815110"/>
            <a:chOff x="1487553" y="2335312"/>
            <a:chExt cx="1172811" cy="1124612"/>
          </a:xfrm>
        </p:grpSpPr>
        <p:sp>
          <p:nvSpPr>
            <p:cNvPr id="73" name="Oval 72"/>
            <p:cNvSpPr/>
            <p:nvPr/>
          </p:nvSpPr>
          <p:spPr bwMode="auto">
            <a:xfrm>
              <a:off x="1487553" y="2335312"/>
              <a:ext cx="1117050" cy="1117050"/>
            </a:xfrm>
            <a:prstGeom prst="ellipse">
              <a:avLst/>
            </a:prstGeom>
            <a:solidFill>
              <a:schemeClr val="tx1"/>
            </a:solid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14099" fontAlgn="base">
                <a:lnSpc>
                  <a:spcPct val="90000"/>
                </a:lnSpc>
                <a:spcBef>
                  <a:spcPct val="0"/>
                </a:spcBef>
                <a:spcAft>
                  <a:spcPct val="0"/>
                </a:spcAft>
              </a:pPr>
              <a:endParaRPr lang="en-US" sz="2400" spc="-50" dirty="0">
                <a:gradFill>
                  <a:gsLst>
                    <a:gs pos="36283">
                      <a:srgbClr val="505050"/>
                    </a:gs>
                    <a:gs pos="28000">
                      <a:srgbClr val="505050"/>
                    </a:gs>
                  </a:gsLst>
                  <a:lin ang="5400000" scaled="0"/>
                </a:gradFill>
              </a:endParaRPr>
            </a:p>
          </p:txBody>
        </p:sp>
        <p:sp>
          <p:nvSpPr>
            <p:cNvPr id="74" name="Freeform 73"/>
            <p:cNvSpPr>
              <a:spLocks noChangeAspect="1" noEditPoints="1"/>
            </p:cNvSpPr>
            <p:nvPr/>
          </p:nvSpPr>
          <p:spPr bwMode="auto">
            <a:xfrm>
              <a:off x="1794197" y="2457078"/>
              <a:ext cx="514350" cy="386305"/>
            </a:xfrm>
            <a:custGeom>
              <a:avLst/>
              <a:gdLst>
                <a:gd name="T0" fmla="*/ 224 w 400"/>
                <a:gd name="T1" fmla="*/ 276 h 300"/>
                <a:gd name="T2" fmla="*/ 200 w 400"/>
                <a:gd name="T3" fmla="*/ 300 h 300"/>
                <a:gd name="T4" fmla="*/ 176 w 400"/>
                <a:gd name="T5" fmla="*/ 276 h 300"/>
                <a:gd name="T6" fmla="*/ 200 w 400"/>
                <a:gd name="T7" fmla="*/ 252 h 300"/>
                <a:gd name="T8" fmla="*/ 224 w 400"/>
                <a:gd name="T9" fmla="*/ 276 h 300"/>
                <a:gd name="T10" fmla="*/ 122 w 400"/>
                <a:gd name="T11" fmla="*/ 205 h 300"/>
                <a:gd name="T12" fmla="*/ 156 w 400"/>
                <a:gd name="T13" fmla="*/ 239 h 300"/>
                <a:gd name="T14" fmla="*/ 200 w 400"/>
                <a:gd name="T15" fmla="*/ 221 h 300"/>
                <a:gd name="T16" fmla="*/ 244 w 400"/>
                <a:gd name="T17" fmla="*/ 239 h 300"/>
                <a:gd name="T18" fmla="*/ 278 w 400"/>
                <a:gd name="T19" fmla="*/ 205 h 300"/>
                <a:gd name="T20" fmla="*/ 200 w 400"/>
                <a:gd name="T21" fmla="*/ 173 h 300"/>
                <a:gd name="T22" fmla="*/ 122 w 400"/>
                <a:gd name="T23" fmla="*/ 205 h 300"/>
                <a:gd name="T24" fmla="*/ 61 w 400"/>
                <a:gd name="T25" fmla="*/ 144 h 300"/>
                <a:gd name="T26" fmla="*/ 95 w 400"/>
                <a:gd name="T27" fmla="*/ 178 h 300"/>
                <a:gd name="T28" fmla="*/ 200 w 400"/>
                <a:gd name="T29" fmla="*/ 134 h 300"/>
                <a:gd name="T30" fmla="*/ 305 w 400"/>
                <a:gd name="T31" fmla="*/ 178 h 300"/>
                <a:gd name="T32" fmla="*/ 339 w 400"/>
                <a:gd name="T33" fmla="*/ 144 h 300"/>
                <a:gd name="T34" fmla="*/ 200 w 400"/>
                <a:gd name="T35" fmla="*/ 86 h 300"/>
                <a:gd name="T36" fmla="*/ 61 w 400"/>
                <a:gd name="T37" fmla="*/ 144 h 300"/>
                <a:gd name="T38" fmla="*/ 200 w 400"/>
                <a:gd name="T39" fmla="*/ 48 h 300"/>
                <a:gd name="T40" fmla="*/ 366 w 400"/>
                <a:gd name="T41" fmla="*/ 117 h 300"/>
                <a:gd name="T42" fmla="*/ 400 w 400"/>
                <a:gd name="T43" fmla="*/ 83 h 300"/>
                <a:gd name="T44" fmla="*/ 200 w 400"/>
                <a:gd name="T45" fmla="*/ 0 h 300"/>
                <a:gd name="T46" fmla="*/ 0 w 400"/>
                <a:gd name="T47" fmla="*/ 83 h 300"/>
                <a:gd name="T48" fmla="*/ 34 w 400"/>
                <a:gd name="T49" fmla="*/ 117 h 300"/>
                <a:gd name="T50" fmla="*/ 200 w 400"/>
                <a:gd name="T51" fmla="*/ 4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0" h="300">
                  <a:moveTo>
                    <a:pt x="224" y="276"/>
                  </a:moveTo>
                  <a:cubicBezTo>
                    <a:pt x="224" y="289"/>
                    <a:pt x="213" y="300"/>
                    <a:pt x="200" y="300"/>
                  </a:cubicBezTo>
                  <a:cubicBezTo>
                    <a:pt x="187" y="300"/>
                    <a:pt x="176" y="289"/>
                    <a:pt x="176" y="276"/>
                  </a:cubicBezTo>
                  <a:cubicBezTo>
                    <a:pt x="176" y="263"/>
                    <a:pt x="187" y="252"/>
                    <a:pt x="200" y="252"/>
                  </a:cubicBezTo>
                  <a:cubicBezTo>
                    <a:pt x="213" y="252"/>
                    <a:pt x="224" y="263"/>
                    <a:pt x="224" y="276"/>
                  </a:cubicBezTo>
                  <a:close/>
                  <a:moveTo>
                    <a:pt x="122" y="205"/>
                  </a:moveTo>
                  <a:cubicBezTo>
                    <a:pt x="156" y="239"/>
                    <a:pt x="156" y="239"/>
                    <a:pt x="156" y="239"/>
                  </a:cubicBezTo>
                  <a:cubicBezTo>
                    <a:pt x="167" y="228"/>
                    <a:pt x="183" y="221"/>
                    <a:pt x="200" y="221"/>
                  </a:cubicBezTo>
                  <a:cubicBezTo>
                    <a:pt x="217" y="221"/>
                    <a:pt x="233" y="228"/>
                    <a:pt x="244" y="239"/>
                  </a:cubicBezTo>
                  <a:cubicBezTo>
                    <a:pt x="278" y="205"/>
                    <a:pt x="278" y="205"/>
                    <a:pt x="278" y="205"/>
                  </a:cubicBezTo>
                  <a:cubicBezTo>
                    <a:pt x="258" y="185"/>
                    <a:pt x="230" y="173"/>
                    <a:pt x="200" y="173"/>
                  </a:cubicBezTo>
                  <a:cubicBezTo>
                    <a:pt x="170" y="173"/>
                    <a:pt x="142" y="185"/>
                    <a:pt x="122" y="205"/>
                  </a:cubicBezTo>
                  <a:close/>
                  <a:moveTo>
                    <a:pt x="61" y="144"/>
                  </a:moveTo>
                  <a:cubicBezTo>
                    <a:pt x="95" y="178"/>
                    <a:pt x="95" y="178"/>
                    <a:pt x="95" y="178"/>
                  </a:cubicBezTo>
                  <a:cubicBezTo>
                    <a:pt x="122" y="151"/>
                    <a:pt x="159" y="134"/>
                    <a:pt x="200" y="134"/>
                  </a:cubicBezTo>
                  <a:cubicBezTo>
                    <a:pt x="241" y="134"/>
                    <a:pt x="278" y="151"/>
                    <a:pt x="305" y="178"/>
                  </a:cubicBezTo>
                  <a:cubicBezTo>
                    <a:pt x="339" y="144"/>
                    <a:pt x="339" y="144"/>
                    <a:pt x="339" y="144"/>
                  </a:cubicBezTo>
                  <a:cubicBezTo>
                    <a:pt x="303" y="109"/>
                    <a:pt x="254" y="86"/>
                    <a:pt x="200" y="86"/>
                  </a:cubicBezTo>
                  <a:cubicBezTo>
                    <a:pt x="146" y="86"/>
                    <a:pt x="97" y="109"/>
                    <a:pt x="61" y="144"/>
                  </a:cubicBezTo>
                  <a:close/>
                  <a:moveTo>
                    <a:pt x="200" y="48"/>
                  </a:moveTo>
                  <a:cubicBezTo>
                    <a:pt x="265" y="48"/>
                    <a:pt x="324" y="74"/>
                    <a:pt x="366" y="117"/>
                  </a:cubicBezTo>
                  <a:cubicBezTo>
                    <a:pt x="400" y="83"/>
                    <a:pt x="400" y="83"/>
                    <a:pt x="400" y="83"/>
                  </a:cubicBezTo>
                  <a:cubicBezTo>
                    <a:pt x="349" y="32"/>
                    <a:pt x="278" y="0"/>
                    <a:pt x="200" y="0"/>
                  </a:cubicBezTo>
                  <a:cubicBezTo>
                    <a:pt x="122" y="0"/>
                    <a:pt x="51" y="32"/>
                    <a:pt x="0" y="83"/>
                  </a:cubicBezTo>
                  <a:cubicBezTo>
                    <a:pt x="34" y="117"/>
                    <a:pt x="34" y="117"/>
                    <a:pt x="34" y="117"/>
                  </a:cubicBezTo>
                  <a:cubicBezTo>
                    <a:pt x="76" y="74"/>
                    <a:pt x="135" y="48"/>
                    <a:pt x="200" y="48"/>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00188F"/>
                </a:solidFill>
              </a:endParaRPr>
            </a:p>
          </p:txBody>
        </p:sp>
        <p:sp>
          <p:nvSpPr>
            <p:cNvPr id="75" name="TextBox 74"/>
            <p:cNvSpPr txBox="1"/>
            <p:nvPr/>
          </p:nvSpPr>
          <p:spPr>
            <a:xfrm>
              <a:off x="1493838" y="2593656"/>
              <a:ext cx="1166526" cy="866268"/>
            </a:xfrm>
            <a:prstGeom prst="rect">
              <a:avLst/>
            </a:prstGeom>
            <a:noFill/>
          </p:spPr>
          <p:txBody>
            <a:bodyPr wrap="none" lIns="182880" tIns="146304" rIns="182880" bIns="146304" rtlCol="0">
              <a:spAutoFit/>
            </a:bodyPr>
            <a:lstStyle>
              <a:defPPr>
                <a:defRPr lang="en-US"/>
              </a:defPPr>
              <a:lvl1pPr algn="ctr" defTabSz="932503">
                <a:lnSpc>
                  <a:spcPct val="90000"/>
                </a:lnSpc>
                <a:defRPr sz="1200" spc="-50">
                  <a:solidFill>
                    <a:schemeClr val="bg1"/>
                  </a:solidFill>
                </a:defRPr>
              </a:lvl1pPr>
            </a:lstStyle>
            <a:p>
              <a:r>
                <a:rPr lang="en-US" dirty="0">
                  <a:solidFill>
                    <a:srgbClr val="000000"/>
                  </a:solidFill>
                </a:rPr>
                <a:t>Public</a:t>
              </a:r>
            </a:p>
            <a:p>
              <a:r>
                <a:rPr lang="en-US" dirty="0">
                  <a:solidFill>
                    <a:srgbClr val="000000"/>
                  </a:solidFill>
                </a:rPr>
                <a:t>internet</a:t>
              </a:r>
            </a:p>
          </p:txBody>
        </p:sp>
      </p:grpSp>
      <p:cxnSp>
        <p:nvCxnSpPr>
          <p:cNvPr id="13" name="Straight Connector 12"/>
          <p:cNvCxnSpPr/>
          <p:nvPr/>
        </p:nvCxnSpPr>
        <p:spPr>
          <a:xfrm flipH="1">
            <a:off x="1320364" y="3304487"/>
            <a:ext cx="580881" cy="487352"/>
          </a:xfrm>
          <a:prstGeom prst="line">
            <a:avLst/>
          </a:prstGeom>
          <a:ln w="47625" cap="rnd">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636443" y="3285526"/>
            <a:ext cx="409068" cy="409068"/>
          </a:xfrm>
          <a:prstGeom prst="line">
            <a:avLst/>
          </a:prstGeom>
          <a:ln w="47625" cap="rnd">
            <a:solidFill>
              <a:schemeClr val="tx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78"/>
          <p:cNvGrpSpPr/>
          <p:nvPr/>
        </p:nvGrpSpPr>
        <p:grpSpPr>
          <a:xfrm>
            <a:off x="4239854" y="3573462"/>
            <a:ext cx="1292583" cy="1488883"/>
            <a:chOff x="408564" y="3591127"/>
            <a:chExt cx="1223427" cy="1409225"/>
          </a:xfrm>
        </p:grpSpPr>
        <p:sp>
          <p:nvSpPr>
            <p:cNvPr id="80" name="Freeform 5"/>
            <p:cNvSpPr>
              <a:spLocks noEditPoints="1"/>
            </p:cNvSpPr>
            <p:nvPr/>
          </p:nvSpPr>
          <p:spPr bwMode="black">
            <a:xfrm>
              <a:off x="626888" y="3591127"/>
              <a:ext cx="680879" cy="1048434"/>
            </a:xfrm>
            <a:custGeom>
              <a:avLst/>
              <a:gdLst>
                <a:gd name="T0" fmla="*/ 89 w 226"/>
                <a:gd name="T1" fmla="*/ 124 h 348"/>
                <a:gd name="T2" fmla="*/ 118 w 226"/>
                <a:gd name="T3" fmla="*/ 113 h 348"/>
                <a:gd name="T4" fmla="*/ 150 w 226"/>
                <a:gd name="T5" fmla="*/ 124 h 348"/>
                <a:gd name="T6" fmla="*/ 150 w 226"/>
                <a:gd name="T7" fmla="*/ 145 h 348"/>
                <a:gd name="T8" fmla="*/ 226 w 226"/>
                <a:gd name="T9" fmla="*/ 348 h 348"/>
                <a:gd name="T10" fmla="*/ 89 w 226"/>
                <a:gd name="T11" fmla="*/ 0 h 348"/>
                <a:gd name="T12" fmla="*/ 118 w 226"/>
                <a:gd name="T13" fmla="*/ 100 h 348"/>
                <a:gd name="T14" fmla="*/ 150 w 226"/>
                <a:gd name="T15" fmla="*/ 68 h 348"/>
                <a:gd name="T16" fmla="*/ 150 w 226"/>
                <a:gd name="T17" fmla="*/ 55 h 348"/>
                <a:gd name="T18" fmla="*/ 118 w 226"/>
                <a:gd name="T19" fmla="*/ 23 h 348"/>
                <a:gd name="T20" fmla="*/ 150 w 226"/>
                <a:gd name="T21" fmla="*/ 55 h 348"/>
                <a:gd name="T22" fmla="*/ 166 w 226"/>
                <a:gd name="T23" fmla="*/ 280 h 348"/>
                <a:gd name="T24" fmla="*/ 197 w 226"/>
                <a:gd name="T25" fmla="*/ 249 h 348"/>
                <a:gd name="T26" fmla="*/ 197 w 226"/>
                <a:gd name="T27" fmla="*/ 235 h 348"/>
                <a:gd name="T28" fmla="*/ 166 w 226"/>
                <a:gd name="T29" fmla="*/ 204 h 348"/>
                <a:gd name="T30" fmla="*/ 197 w 226"/>
                <a:gd name="T31" fmla="*/ 235 h 348"/>
                <a:gd name="T32" fmla="*/ 166 w 226"/>
                <a:gd name="T33" fmla="*/ 190 h 348"/>
                <a:gd name="T34" fmla="*/ 197 w 226"/>
                <a:gd name="T35" fmla="*/ 158 h 348"/>
                <a:gd name="T36" fmla="*/ 197 w 226"/>
                <a:gd name="T37" fmla="*/ 145 h 348"/>
                <a:gd name="T38" fmla="*/ 166 w 226"/>
                <a:gd name="T39" fmla="*/ 113 h 348"/>
                <a:gd name="T40" fmla="*/ 197 w 226"/>
                <a:gd name="T41" fmla="*/ 145 h 348"/>
                <a:gd name="T42" fmla="*/ 166 w 226"/>
                <a:gd name="T43" fmla="*/ 100 h 348"/>
                <a:gd name="T44" fmla="*/ 197 w 226"/>
                <a:gd name="T45" fmla="*/ 68 h 348"/>
                <a:gd name="T46" fmla="*/ 197 w 226"/>
                <a:gd name="T47" fmla="*/ 55 h 348"/>
                <a:gd name="T48" fmla="*/ 166 w 226"/>
                <a:gd name="T49" fmla="*/ 23 h 348"/>
                <a:gd name="T50" fmla="*/ 197 w 226"/>
                <a:gd name="T51" fmla="*/ 55 h 348"/>
                <a:gd name="T52" fmla="*/ 0 w 226"/>
                <a:gd name="T53" fmla="*/ 348 h 348"/>
                <a:gd name="T54" fmla="*/ 137 w 226"/>
                <a:gd name="T55" fmla="*/ 137 h 348"/>
                <a:gd name="T56" fmla="*/ 60 w 226"/>
                <a:gd name="T57" fmla="*/ 326 h 348"/>
                <a:gd name="T58" fmla="*/ 29 w 226"/>
                <a:gd name="T59" fmla="*/ 294 h 348"/>
                <a:gd name="T60" fmla="*/ 60 w 226"/>
                <a:gd name="T61" fmla="*/ 326 h 348"/>
                <a:gd name="T62" fmla="*/ 29 w 226"/>
                <a:gd name="T63" fmla="*/ 280 h 348"/>
                <a:gd name="T64" fmla="*/ 60 w 226"/>
                <a:gd name="T65" fmla="*/ 249 h 348"/>
                <a:gd name="T66" fmla="*/ 60 w 226"/>
                <a:gd name="T67" fmla="*/ 235 h 348"/>
                <a:gd name="T68" fmla="*/ 29 w 226"/>
                <a:gd name="T69" fmla="*/ 204 h 348"/>
                <a:gd name="T70" fmla="*/ 60 w 226"/>
                <a:gd name="T71" fmla="*/ 235 h 348"/>
                <a:gd name="T72" fmla="*/ 29 w 226"/>
                <a:gd name="T73" fmla="*/ 190 h 348"/>
                <a:gd name="T74" fmla="*/ 60 w 226"/>
                <a:gd name="T75" fmla="*/ 158 h 348"/>
                <a:gd name="T76" fmla="*/ 108 w 226"/>
                <a:gd name="T77" fmla="*/ 326 h 348"/>
                <a:gd name="T78" fmla="*/ 76 w 226"/>
                <a:gd name="T79" fmla="*/ 294 h 348"/>
                <a:gd name="T80" fmla="*/ 108 w 226"/>
                <a:gd name="T81" fmla="*/ 326 h 348"/>
                <a:gd name="T82" fmla="*/ 76 w 226"/>
                <a:gd name="T83" fmla="*/ 280 h 348"/>
                <a:gd name="T84" fmla="*/ 108 w 226"/>
                <a:gd name="T85" fmla="*/ 249 h 348"/>
                <a:gd name="T86" fmla="*/ 108 w 226"/>
                <a:gd name="T87" fmla="*/ 235 h 348"/>
                <a:gd name="T88" fmla="*/ 76 w 226"/>
                <a:gd name="T89" fmla="*/ 204 h 348"/>
                <a:gd name="T90" fmla="*/ 108 w 226"/>
                <a:gd name="T91" fmla="*/ 235 h 348"/>
                <a:gd name="T92" fmla="*/ 76 w 226"/>
                <a:gd name="T93" fmla="*/ 190 h 348"/>
                <a:gd name="T94" fmla="*/ 108 w 226"/>
                <a:gd name="T95" fmla="*/ 15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6" h="348">
                  <a:moveTo>
                    <a:pt x="89" y="0"/>
                  </a:moveTo>
                  <a:lnTo>
                    <a:pt x="89" y="124"/>
                  </a:lnTo>
                  <a:lnTo>
                    <a:pt x="118" y="124"/>
                  </a:lnTo>
                  <a:lnTo>
                    <a:pt x="118" y="113"/>
                  </a:lnTo>
                  <a:lnTo>
                    <a:pt x="150" y="113"/>
                  </a:lnTo>
                  <a:lnTo>
                    <a:pt x="150" y="124"/>
                  </a:lnTo>
                  <a:lnTo>
                    <a:pt x="150" y="137"/>
                  </a:lnTo>
                  <a:lnTo>
                    <a:pt x="150" y="145"/>
                  </a:lnTo>
                  <a:lnTo>
                    <a:pt x="150" y="348"/>
                  </a:lnTo>
                  <a:lnTo>
                    <a:pt x="226" y="348"/>
                  </a:lnTo>
                  <a:lnTo>
                    <a:pt x="226" y="0"/>
                  </a:lnTo>
                  <a:lnTo>
                    <a:pt x="89" y="0"/>
                  </a:lnTo>
                  <a:close/>
                  <a:moveTo>
                    <a:pt x="150" y="100"/>
                  </a:moveTo>
                  <a:lnTo>
                    <a:pt x="118" y="100"/>
                  </a:lnTo>
                  <a:lnTo>
                    <a:pt x="118" y="68"/>
                  </a:lnTo>
                  <a:lnTo>
                    <a:pt x="150" y="68"/>
                  </a:lnTo>
                  <a:lnTo>
                    <a:pt x="150" y="100"/>
                  </a:lnTo>
                  <a:close/>
                  <a:moveTo>
                    <a:pt x="150" y="55"/>
                  </a:moveTo>
                  <a:lnTo>
                    <a:pt x="118" y="55"/>
                  </a:lnTo>
                  <a:lnTo>
                    <a:pt x="118" y="23"/>
                  </a:lnTo>
                  <a:lnTo>
                    <a:pt x="150" y="23"/>
                  </a:lnTo>
                  <a:lnTo>
                    <a:pt x="150" y="55"/>
                  </a:lnTo>
                  <a:close/>
                  <a:moveTo>
                    <a:pt x="197" y="280"/>
                  </a:moveTo>
                  <a:lnTo>
                    <a:pt x="166" y="280"/>
                  </a:lnTo>
                  <a:lnTo>
                    <a:pt x="166" y="249"/>
                  </a:lnTo>
                  <a:lnTo>
                    <a:pt x="197" y="249"/>
                  </a:lnTo>
                  <a:lnTo>
                    <a:pt x="197" y="280"/>
                  </a:lnTo>
                  <a:close/>
                  <a:moveTo>
                    <a:pt x="197" y="235"/>
                  </a:moveTo>
                  <a:lnTo>
                    <a:pt x="166" y="235"/>
                  </a:lnTo>
                  <a:lnTo>
                    <a:pt x="166" y="204"/>
                  </a:lnTo>
                  <a:lnTo>
                    <a:pt x="197" y="204"/>
                  </a:lnTo>
                  <a:lnTo>
                    <a:pt x="197" y="235"/>
                  </a:lnTo>
                  <a:close/>
                  <a:moveTo>
                    <a:pt x="197" y="190"/>
                  </a:moveTo>
                  <a:lnTo>
                    <a:pt x="166" y="190"/>
                  </a:lnTo>
                  <a:lnTo>
                    <a:pt x="166" y="158"/>
                  </a:lnTo>
                  <a:lnTo>
                    <a:pt x="197" y="158"/>
                  </a:lnTo>
                  <a:lnTo>
                    <a:pt x="197" y="190"/>
                  </a:lnTo>
                  <a:close/>
                  <a:moveTo>
                    <a:pt x="197" y="145"/>
                  </a:moveTo>
                  <a:lnTo>
                    <a:pt x="166" y="145"/>
                  </a:lnTo>
                  <a:lnTo>
                    <a:pt x="166" y="113"/>
                  </a:lnTo>
                  <a:lnTo>
                    <a:pt x="197" y="113"/>
                  </a:lnTo>
                  <a:lnTo>
                    <a:pt x="197" y="145"/>
                  </a:lnTo>
                  <a:close/>
                  <a:moveTo>
                    <a:pt x="197" y="100"/>
                  </a:moveTo>
                  <a:lnTo>
                    <a:pt x="166" y="100"/>
                  </a:lnTo>
                  <a:lnTo>
                    <a:pt x="166" y="68"/>
                  </a:lnTo>
                  <a:lnTo>
                    <a:pt x="197" y="68"/>
                  </a:lnTo>
                  <a:lnTo>
                    <a:pt x="197" y="100"/>
                  </a:lnTo>
                  <a:close/>
                  <a:moveTo>
                    <a:pt x="197" y="55"/>
                  </a:moveTo>
                  <a:lnTo>
                    <a:pt x="166" y="55"/>
                  </a:lnTo>
                  <a:lnTo>
                    <a:pt x="166" y="23"/>
                  </a:lnTo>
                  <a:lnTo>
                    <a:pt x="197" y="23"/>
                  </a:lnTo>
                  <a:lnTo>
                    <a:pt x="197" y="55"/>
                  </a:lnTo>
                  <a:close/>
                  <a:moveTo>
                    <a:pt x="0" y="137"/>
                  </a:moveTo>
                  <a:lnTo>
                    <a:pt x="0" y="348"/>
                  </a:lnTo>
                  <a:lnTo>
                    <a:pt x="137" y="348"/>
                  </a:lnTo>
                  <a:lnTo>
                    <a:pt x="137" y="137"/>
                  </a:lnTo>
                  <a:lnTo>
                    <a:pt x="0" y="137"/>
                  </a:lnTo>
                  <a:close/>
                  <a:moveTo>
                    <a:pt x="60" y="326"/>
                  </a:moveTo>
                  <a:lnTo>
                    <a:pt x="29" y="326"/>
                  </a:lnTo>
                  <a:lnTo>
                    <a:pt x="29" y="294"/>
                  </a:lnTo>
                  <a:lnTo>
                    <a:pt x="60" y="294"/>
                  </a:lnTo>
                  <a:lnTo>
                    <a:pt x="60" y="326"/>
                  </a:lnTo>
                  <a:close/>
                  <a:moveTo>
                    <a:pt x="60" y="280"/>
                  </a:moveTo>
                  <a:lnTo>
                    <a:pt x="29" y="280"/>
                  </a:lnTo>
                  <a:lnTo>
                    <a:pt x="29" y="249"/>
                  </a:lnTo>
                  <a:lnTo>
                    <a:pt x="60" y="249"/>
                  </a:lnTo>
                  <a:lnTo>
                    <a:pt x="60" y="280"/>
                  </a:lnTo>
                  <a:close/>
                  <a:moveTo>
                    <a:pt x="60" y="235"/>
                  </a:moveTo>
                  <a:lnTo>
                    <a:pt x="29" y="235"/>
                  </a:lnTo>
                  <a:lnTo>
                    <a:pt x="29" y="204"/>
                  </a:lnTo>
                  <a:lnTo>
                    <a:pt x="60" y="204"/>
                  </a:lnTo>
                  <a:lnTo>
                    <a:pt x="60" y="235"/>
                  </a:lnTo>
                  <a:close/>
                  <a:moveTo>
                    <a:pt x="60" y="190"/>
                  </a:moveTo>
                  <a:lnTo>
                    <a:pt x="29" y="190"/>
                  </a:lnTo>
                  <a:lnTo>
                    <a:pt x="29" y="158"/>
                  </a:lnTo>
                  <a:lnTo>
                    <a:pt x="60" y="158"/>
                  </a:lnTo>
                  <a:lnTo>
                    <a:pt x="60" y="190"/>
                  </a:lnTo>
                  <a:close/>
                  <a:moveTo>
                    <a:pt x="108" y="326"/>
                  </a:moveTo>
                  <a:lnTo>
                    <a:pt x="76" y="326"/>
                  </a:lnTo>
                  <a:lnTo>
                    <a:pt x="76" y="294"/>
                  </a:lnTo>
                  <a:lnTo>
                    <a:pt x="108" y="294"/>
                  </a:lnTo>
                  <a:lnTo>
                    <a:pt x="108" y="326"/>
                  </a:lnTo>
                  <a:close/>
                  <a:moveTo>
                    <a:pt x="108" y="280"/>
                  </a:moveTo>
                  <a:lnTo>
                    <a:pt x="76" y="280"/>
                  </a:lnTo>
                  <a:lnTo>
                    <a:pt x="76" y="249"/>
                  </a:lnTo>
                  <a:lnTo>
                    <a:pt x="108" y="249"/>
                  </a:lnTo>
                  <a:lnTo>
                    <a:pt x="108" y="280"/>
                  </a:lnTo>
                  <a:close/>
                  <a:moveTo>
                    <a:pt x="108" y="235"/>
                  </a:moveTo>
                  <a:lnTo>
                    <a:pt x="76" y="235"/>
                  </a:lnTo>
                  <a:lnTo>
                    <a:pt x="76" y="204"/>
                  </a:lnTo>
                  <a:lnTo>
                    <a:pt x="108" y="204"/>
                  </a:lnTo>
                  <a:lnTo>
                    <a:pt x="108" y="235"/>
                  </a:lnTo>
                  <a:close/>
                  <a:moveTo>
                    <a:pt x="108" y="190"/>
                  </a:moveTo>
                  <a:lnTo>
                    <a:pt x="76" y="190"/>
                  </a:lnTo>
                  <a:lnTo>
                    <a:pt x="76" y="158"/>
                  </a:lnTo>
                  <a:lnTo>
                    <a:pt x="108" y="158"/>
                  </a:lnTo>
                  <a:lnTo>
                    <a:pt x="108" y="19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932503"/>
              <a:endParaRPr lang="en-US">
                <a:solidFill>
                  <a:srgbClr val="505050"/>
                </a:solidFill>
              </a:endParaRPr>
            </a:p>
          </p:txBody>
        </p:sp>
        <p:sp>
          <p:nvSpPr>
            <p:cNvPr id="81" name="TextBox 50"/>
            <p:cNvSpPr txBox="1"/>
            <p:nvPr/>
          </p:nvSpPr>
          <p:spPr>
            <a:xfrm>
              <a:off x="408564" y="4568884"/>
              <a:ext cx="1223427" cy="431468"/>
            </a:xfrm>
            <a:prstGeom prst="rect">
              <a:avLst/>
            </a:prstGeom>
            <a:noFill/>
          </p:spPr>
          <p:txBody>
            <a:bodyPr wrap="none" lIns="179285" tIns="143428" rIns="179285" bIns="14342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en-US" sz="1200" dirty="0" smtClean="0">
                  <a:gradFill>
                    <a:gsLst>
                      <a:gs pos="79646">
                        <a:srgbClr val="EFEFEF">
                          <a:lumMod val="10000"/>
                        </a:srgbClr>
                      </a:gs>
                      <a:gs pos="52000">
                        <a:srgbClr val="EFEFEF">
                          <a:lumMod val="10000"/>
                        </a:srgbClr>
                      </a:gs>
                    </a:gsLst>
                    <a:lin ang="5400000" scaled="0"/>
                  </a:gradFill>
                </a:rPr>
                <a:t>Customer site</a:t>
              </a:r>
              <a:endParaRPr lang="en-US" sz="1200" dirty="0">
                <a:gradFill>
                  <a:gsLst>
                    <a:gs pos="79646">
                      <a:srgbClr val="EFEFEF">
                        <a:lumMod val="10000"/>
                      </a:srgbClr>
                    </a:gs>
                    <a:gs pos="52000">
                      <a:srgbClr val="EFEFEF">
                        <a:lumMod val="10000"/>
                      </a:srgbClr>
                    </a:gs>
                  </a:gsLst>
                  <a:lin ang="5400000" scaled="0"/>
                </a:gradFill>
              </a:endParaRPr>
            </a:p>
          </p:txBody>
        </p:sp>
      </p:grpSp>
      <p:sp>
        <p:nvSpPr>
          <p:cNvPr id="116" name="Freeform 539"/>
          <p:cNvSpPr>
            <a:spLocks noChangeAspect="1"/>
          </p:cNvSpPr>
          <p:nvPr/>
        </p:nvSpPr>
        <p:spPr bwMode="auto">
          <a:xfrm>
            <a:off x="2420528" y="3707042"/>
            <a:ext cx="1350935" cy="74272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1440" tIns="91440" rIns="91440" bIns="91440" numCol="1" anchor="b" anchorCtr="0" compatLnSpc="1">
            <a:prstTxWarp prst="textNoShape">
              <a:avLst/>
            </a:prstTxWarp>
          </a:bodyPr>
          <a:lstStyle/>
          <a:p>
            <a:pPr algn="ctr" defTabSz="932503"/>
            <a:r>
              <a:rPr lang="en-US" sz="1050" dirty="0" smtClean="0">
                <a:solidFill>
                  <a:srgbClr val="EFEFEF"/>
                </a:solidFill>
              </a:rPr>
              <a:t>Microsoft </a:t>
            </a:r>
            <a:br>
              <a:rPr lang="en-US" sz="1050" dirty="0" smtClean="0">
                <a:solidFill>
                  <a:srgbClr val="EFEFEF"/>
                </a:solidFill>
              </a:rPr>
            </a:br>
            <a:r>
              <a:rPr lang="en-US" sz="1050" dirty="0" smtClean="0">
                <a:solidFill>
                  <a:srgbClr val="EFEFEF"/>
                </a:solidFill>
              </a:rPr>
              <a:t>Azure</a:t>
            </a:r>
          </a:p>
        </p:txBody>
      </p:sp>
      <p:sp>
        <p:nvSpPr>
          <p:cNvPr id="118" name="Freeform 539"/>
          <p:cNvSpPr>
            <a:spLocks noChangeAspect="1"/>
          </p:cNvSpPr>
          <p:nvPr/>
        </p:nvSpPr>
        <p:spPr bwMode="auto">
          <a:xfrm>
            <a:off x="6673272" y="2429503"/>
            <a:ext cx="1350935" cy="74272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1440" tIns="91440" rIns="91440" bIns="91440" numCol="1" anchor="b" anchorCtr="0" compatLnSpc="1">
            <a:prstTxWarp prst="textNoShape">
              <a:avLst/>
            </a:prstTxWarp>
          </a:bodyPr>
          <a:lstStyle/>
          <a:p>
            <a:pPr algn="ctr" defTabSz="932503"/>
            <a:r>
              <a:rPr lang="en-US" sz="1050" dirty="0" smtClean="0">
                <a:solidFill>
                  <a:srgbClr val="EFEFEF"/>
                </a:solidFill>
              </a:rPr>
              <a:t>Microsoft </a:t>
            </a:r>
            <a:br>
              <a:rPr lang="en-US" sz="1050" dirty="0" smtClean="0">
                <a:solidFill>
                  <a:srgbClr val="EFEFEF"/>
                </a:solidFill>
              </a:rPr>
            </a:br>
            <a:r>
              <a:rPr lang="en-US" sz="1050" dirty="0" smtClean="0">
                <a:solidFill>
                  <a:srgbClr val="EFEFEF"/>
                </a:solidFill>
              </a:rPr>
              <a:t>Azure</a:t>
            </a:r>
          </a:p>
        </p:txBody>
      </p:sp>
      <p:sp>
        <p:nvSpPr>
          <p:cNvPr id="119" name="Freeform 539"/>
          <p:cNvSpPr>
            <a:spLocks noChangeAspect="1"/>
          </p:cNvSpPr>
          <p:nvPr/>
        </p:nvSpPr>
        <p:spPr bwMode="auto">
          <a:xfrm>
            <a:off x="10701000" y="2429503"/>
            <a:ext cx="1350935" cy="742727"/>
          </a:xfrm>
          <a:custGeom>
            <a:avLst/>
            <a:gdLst>
              <a:gd name="T0" fmla="*/ 312 w 400"/>
              <a:gd name="T1" fmla="*/ 220 h 220"/>
              <a:gd name="T2" fmla="*/ 45 w 400"/>
              <a:gd name="T3" fmla="*/ 220 h 220"/>
              <a:gd name="T4" fmla="*/ 0 w 400"/>
              <a:gd name="T5" fmla="*/ 175 h 220"/>
              <a:gd name="T6" fmla="*/ 34 w 400"/>
              <a:gd name="T7" fmla="*/ 131 h 220"/>
              <a:gd name="T8" fmla="*/ 87 w 400"/>
              <a:gd name="T9" fmla="*/ 91 h 220"/>
              <a:gd name="T10" fmla="*/ 183 w 400"/>
              <a:gd name="T11" fmla="*/ 0 h 220"/>
              <a:gd name="T12" fmla="*/ 270 w 400"/>
              <a:gd name="T13" fmla="*/ 55 h 220"/>
              <a:gd name="T14" fmla="*/ 312 w 400"/>
              <a:gd name="T15" fmla="*/ 44 h 220"/>
              <a:gd name="T16" fmla="*/ 400 w 400"/>
              <a:gd name="T17" fmla="*/ 132 h 220"/>
              <a:gd name="T18" fmla="*/ 312 w 400"/>
              <a:gd name="T19"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220">
                <a:moveTo>
                  <a:pt x="312" y="220"/>
                </a:moveTo>
                <a:cubicBezTo>
                  <a:pt x="45" y="220"/>
                  <a:pt x="45" y="220"/>
                  <a:pt x="45" y="220"/>
                </a:cubicBezTo>
                <a:cubicBezTo>
                  <a:pt x="20" y="220"/>
                  <a:pt x="0" y="200"/>
                  <a:pt x="0" y="175"/>
                </a:cubicBezTo>
                <a:cubicBezTo>
                  <a:pt x="0" y="154"/>
                  <a:pt x="15" y="136"/>
                  <a:pt x="34" y="131"/>
                </a:cubicBezTo>
                <a:cubicBezTo>
                  <a:pt x="43" y="110"/>
                  <a:pt x="63" y="94"/>
                  <a:pt x="87" y="91"/>
                </a:cubicBezTo>
                <a:cubicBezTo>
                  <a:pt x="89" y="40"/>
                  <a:pt x="131" y="0"/>
                  <a:pt x="183" y="0"/>
                </a:cubicBezTo>
                <a:cubicBezTo>
                  <a:pt x="220" y="0"/>
                  <a:pt x="254" y="22"/>
                  <a:pt x="270" y="55"/>
                </a:cubicBezTo>
                <a:cubicBezTo>
                  <a:pt x="282" y="48"/>
                  <a:pt x="297" y="44"/>
                  <a:pt x="312" y="44"/>
                </a:cubicBezTo>
                <a:cubicBezTo>
                  <a:pt x="360" y="44"/>
                  <a:pt x="400" y="84"/>
                  <a:pt x="400" y="132"/>
                </a:cubicBezTo>
                <a:cubicBezTo>
                  <a:pt x="400" y="181"/>
                  <a:pt x="360" y="220"/>
                  <a:pt x="312" y="220"/>
                </a:cubicBezTo>
                <a:close/>
              </a:path>
            </a:pathLst>
          </a:custGeom>
          <a:solidFill>
            <a:schemeClr val="accent1"/>
          </a:solidFill>
          <a:ln>
            <a:noFill/>
          </a:ln>
          <a:extLst/>
        </p:spPr>
        <p:txBody>
          <a:bodyPr vert="horz" wrap="square" lIns="91440" tIns="91440" rIns="91440" bIns="91440" numCol="1" anchor="b" anchorCtr="0" compatLnSpc="1">
            <a:prstTxWarp prst="textNoShape">
              <a:avLst/>
            </a:prstTxWarp>
          </a:bodyPr>
          <a:lstStyle/>
          <a:p>
            <a:pPr algn="ctr" defTabSz="932503"/>
            <a:r>
              <a:rPr lang="en-US" sz="1050" dirty="0" smtClean="0">
                <a:solidFill>
                  <a:srgbClr val="EFEFEF"/>
                </a:solidFill>
              </a:rPr>
              <a:t>Microsoft </a:t>
            </a:r>
            <a:br>
              <a:rPr lang="en-US" sz="1050" dirty="0" smtClean="0">
                <a:solidFill>
                  <a:srgbClr val="EFEFEF"/>
                </a:solidFill>
              </a:rPr>
            </a:br>
            <a:r>
              <a:rPr lang="en-US" sz="1050" dirty="0" smtClean="0">
                <a:solidFill>
                  <a:srgbClr val="EFEFEF"/>
                </a:solidFill>
              </a:rPr>
              <a:t>Azure</a:t>
            </a:r>
          </a:p>
        </p:txBody>
      </p:sp>
    </p:spTree>
    <p:extLst>
      <p:ext uri="{BB962C8B-B14F-4D97-AF65-F5344CB8AC3E}">
        <p14:creationId xmlns:p14="http://schemas.microsoft.com/office/powerpoint/2010/main" val="3935686671"/>
      </p:ext>
    </p:extLst>
  </p:cSld>
  <p:clrMapOvr>
    <a:masterClrMapping/>
  </p:clrMapOvr>
  <mc:AlternateContent xmlns:mc="http://schemas.openxmlformats.org/markup-compatibility/2006" xmlns:p14="http://schemas.microsoft.com/office/powerpoint/2010/main">
    <mc:Choice Requires="p14">
      <p:transition spd="slow" p14:dur="1500">
        <p:push dir="d"/>
      </p:transition>
    </mc:Choice>
    <mc:Fallback xmlns="">
      <p:transition spd="slow">
        <p:push dir="d"/>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738664"/>
          </a:xfrm>
        </p:spPr>
        <p:txBody>
          <a:bodyPr/>
          <a:lstStyle/>
          <a:p>
            <a:pPr marL="0" indent="0">
              <a:buNone/>
            </a:pPr>
            <a:r>
              <a:rPr lang="en-US" dirty="0">
                <a:solidFill>
                  <a:schemeClr val="tx2"/>
                </a:solidFill>
              </a:rPr>
              <a:t>Multiple Site-to-Site </a:t>
            </a:r>
            <a:r>
              <a:rPr lang="en-US" dirty="0" smtClean="0">
                <a:solidFill>
                  <a:schemeClr val="tx2"/>
                </a:solidFill>
              </a:rPr>
              <a:t>VPN</a:t>
            </a:r>
            <a:endParaRPr lang="en-US" dirty="0">
              <a:solidFill>
                <a:schemeClr val="tx2"/>
              </a:solidFill>
            </a:endParaRPr>
          </a:p>
        </p:txBody>
      </p:sp>
      <p:sp>
        <p:nvSpPr>
          <p:cNvPr id="3" name="Title 2"/>
          <p:cNvSpPr>
            <a:spLocks noGrp="1"/>
          </p:cNvSpPr>
          <p:nvPr>
            <p:ph type="title"/>
          </p:nvPr>
        </p:nvSpPr>
        <p:spPr/>
        <p:txBody>
          <a:bodyPr/>
          <a:lstStyle/>
          <a:p>
            <a:r>
              <a:rPr lang="en-US" dirty="0" smtClean="0"/>
              <a:t>Hybrid: Networking</a:t>
            </a:r>
            <a:endParaRPr lang="en-US" dirty="0"/>
          </a:p>
        </p:txBody>
      </p:sp>
      <p:sp>
        <p:nvSpPr>
          <p:cNvPr id="4" name="Rectangle 3"/>
          <p:cNvSpPr/>
          <p:nvPr>
            <p:custDataLst>
              <p:tags r:id="rId1"/>
            </p:custDataLst>
          </p:nvPr>
        </p:nvSpPr>
        <p:spPr bwMode="auto">
          <a:xfrm>
            <a:off x="452551" y="2735262"/>
            <a:ext cx="4127706" cy="2154436"/>
          </a:xfrm>
          <a:prstGeom prst="rect">
            <a:avLst/>
          </a:prstGeom>
          <a:ln>
            <a:noFill/>
          </a:ln>
        </p:spPr>
        <p:txBody>
          <a:bodyPr vert="horz" wrap="square" lIns="0" tIns="0" rIns="0" bIns="0" rtlCol="0">
            <a:spAutoFit/>
          </a:bodyPr>
          <a:lstStyle/>
          <a:p>
            <a:pPr>
              <a:lnSpc>
                <a:spcPct val="90000"/>
              </a:lnSpc>
              <a:spcBef>
                <a:spcPct val="20000"/>
              </a:spcBef>
              <a:buClr>
                <a:srgbClr val="00BCF2"/>
              </a:buClr>
              <a:buSzPct val="100000"/>
            </a:pPr>
            <a:r>
              <a:rPr lang="en-US" sz="2800" dirty="0" smtClean="0">
                <a:gradFill>
                  <a:gsLst>
                    <a:gs pos="13869">
                      <a:srgbClr val="00BCF2"/>
                    </a:gs>
                    <a:gs pos="42000">
                      <a:srgbClr val="00BCF2"/>
                    </a:gs>
                  </a:gsLst>
                  <a:lin ang="5400000" scaled="0"/>
                </a:gradFill>
                <a:latin typeface="Segoe UI Light"/>
              </a:rPr>
              <a:t>Multiple Site-to-Site connections </a:t>
            </a:r>
            <a:endParaRPr lang="en-US" sz="2800" dirty="0">
              <a:gradFill>
                <a:gsLst>
                  <a:gs pos="13869">
                    <a:srgbClr val="00BCF2"/>
                  </a:gs>
                  <a:gs pos="42000">
                    <a:srgbClr val="00BCF2"/>
                  </a:gs>
                </a:gsLst>
                <a:lin ang="5400000" scaled="0"/>
              </a:gradFill>
              <a:latin typeface="Segoe UI Light"/>
            </a:endParaRPr>
          </a:p>
          <a:p>
            <a:pPr marL="231775" lvl="1" indent="-231775">
              <a:lnSpc>
                <a:spcPct val="90000"/>
              </a:lnSpc>
              <a:spcBef>
                <a:spcPct val="20000"/>
              </a:spcBef>
              <a:buClr>
                <a:srgbClr val="FFFFFF"/>
              </a:buClr>
              <a:buSzPct val="100000"/>
              <a:buFontTx/>
              <a:buBlip>
                <a:blip r:embed="rId3"/>
              </a:buBlip>
            </a:pPr>
            <a:r>
              <a:rPr lang="en-US" dirty="0">
                <a:gradFill>
                  <a:gsLst>
                    <a:gs pos="1250">
                      <a:srgbClr val="FFFFFF"/>
                    </a:gs>
                    <a:gs pos="100000">
                      <a:srgbClr val="FFFFFF"/>
                    </a:gs>
                  </a:gsLst>
                  <a:lin ang="5400000" scaled="0"/>
                </a:gradFill>
              </a:rPr>
              <a:t>Multiple on-premises sites connect to same </a:t>
            </a:r>
            <a:r>
              <a:rPr lang="en-US" dirty="0" smtClean="0">
                <a:gradFill>
                  <a:gsLst>
                    <a:gs pos="1250">
                      <a:srgbClr val="FFFFFF"/>
                    </a:gs>
                    <a:gs pos="100000">
                      <a:srgbClr val="FFFFFF"/>
                    </a:gs>
                  </a:gsLst>
                  <a:lin ang="5400000" scaled="0"/>
                </a:gradFill>
              </a:rPr>
              <a:t>virtual network</a:t>
            </a:r>
          </a:p>
          <a:p>
            <a:pPr marL="231775" lvl="1" indent="-231775">
              <a:lnSpc>
                <a:spcPct val="90000"/>
              </a:lnSpc>
              <a:spcBef>
                <a:spcPct val="20000"/>
              </a:spcBef>
              <a:buClr>
                <a:srgbClr val="FFFFFF"/>
              </a:buClr>
              <a:buSzPct val="100000"/>
              <a:buFontTx/>
              <a:buBlip>
                <a:blip r:embed="rId3"/>
              </a:buBlip>
            </a:pPr>
            <a:r>
              <a:rPr lang="en-US" dirty="0" smtClean="0">
                <a:gradFill>
                  <a:gsLst>
                    <a:gs pos="1250">
                      <a:srgbClr val="FFFFFF"/>
                    </a:gs>
                    <a:gs pos="100000">
                      <a:srgbClr val="FFFFFF"/>
                    </a:gs>
                  </a:gsLst>
                  <a:lin ang="5400000" scaled="0"/>
                </a:gradFill>
              </a:rPr>
              <a:t>customer </a:t>
            </a:r>
            <a:r>
              <a:rPr lang="en-US" dirty="0">
                <a:gradFill>
                  <a:gsLst>
                    <a:gs pos="1250">
                      <a:srgbClr val="FFFFFF"/>
                    </a:gs>
                    <a:gs pos="100000">
                      <a:srgbClr val="FFFFFF"/>
                    </a:gs>
                  </a:gsLst>
                  <a:lin ang="5400000" scaled="0"/>
                </a:gradFill>
              </a:rPr>
              <a:t>may have geographically dispersed locations</a:t>
            </a:r>
          </a:p>
          <a:p>
            <a:pPr marL="285750" indent="-285750">
              <a:lnSpc>
                <a:spcPct val="90000"/>
              </a:lnSpc>
              <a:spcBef>
                <a:spcPts val="612"/>
              </a:spcBef>
              <a:buFont typeface="Arial" panose="020B0604020202020204" pitchFamily="34" charset="0"/>
              <a:buChar char="•"/>
            </a:pPr>
            <a:endParaRPr lang="en-US" sz="1400" spc="-31" dirty="0">
              <a:solidFill>
                <a:srgbClr val="D2D2D2">
                  <a:lumMod val="50000"/>
                </a:srgbClr>
              </a:solidFill>
            </a:endParaRPr>
          </a:p>
        </p:txBody>
      </p:sp>
      <p:sp>
        <p:nvSpPr>
          <p:cNvPr id="60" name="Donut 59"/>
          <p:cNvSpPr/>
          <p:nvPr/>
        </p:nvSpPr>
        <p:spPr bwMode="auto">
          <a:xfrm>
            <a:off x="8968982" y="3900665"/>
            <a:ext cx="2488933" cy="2488933"/>
          </a:xfrm>
          <a:prstGeom prst="donut">
            <a:avLst>
              <a:gd name="adj" fmla="val 5272"/>
            </a:avLst>
          </a:prstGeom>
          <a:solidFill>
            <a:schemeClr val="tx1">
              <a:lumMod val="65000"/>
              <a:alpha val="5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61" name="Group 38"/>
          <p:cNvGrpSpPr/>
          <p:nvPr/>
        </p:nvGrpSpPr>
        <p:grpSpPr>
          <a:xfrm>
            <a:off x="10823742" y="5350413"/>
            <a:ext cx="941125" cy="1302827"/>
            <a:chOff x="13103226" y="2775830"/>
            <a:chExt cx="1039812" cy="1407232"/>
          </a:xfrm>
        </p:grpSpPr>
        <p:sp>
          <p:nvSpPr>
            <p:cNvPr id="62" name="Rectangle 431"/>
            <p:cNvSpPr>
              <a:spLocks noChangeArrowheads="1"/>
            </p:cNvSpPr>
            <p:nvPr/>
          </p:nvSpPr>
          <p:spPr bwMode="auto">
            <a:xfrm>
              <a:off x="13103226" y="2775830"/>
              <a:ext cx="1039812" cy="1407232"/>
            </a:xfrm>
            <a:prstGeom prst="rect">
              <a:avLst/>
            </a:prstGeom>
            <a:solidFill>
              <a:schemeClr val="accent4">
                <a:lumMod val="60000"/>
                <a:lumOff val="40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63" name="Freeform 432"/>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64" name="Freeform 433"/>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65" name="Freeform 434"/>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66" name="Freeform 435"/>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67"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68"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69"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70"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sp>
        <p:nvSpPr>
          <p:cNvPr id="71" name="Freeform 95"/>
          <p:cNvSpPr>
            <a:spLocks/>
          </p:cNvSpPr>
          <p:nvPr/>
        </p:nvSpPr>
        <p:spPr bwMode="auto">
          <a:xfrm flipH="1">
            <a:off x="8539860" y="3379613"/>
            <a:ext cx="1394308" cy="905493"/>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chemeClr val="accent1"/>
          </a:solidFill>
          <a:ln>
            <a:noFill/>
          </a:ln>
          <a:extLst/>
        </p:spPr>
        <p:txBody>
          <a:bodyPr vert="horz" wrap="square" lIns="93260" tIns="46630" rIns="93260" bIns="46630" numCol="1" anchor="t" anchorCtr="0" compatLnSpc="1">
            <a:prstTxWarp prst="textNoShape">
              <a:avLst/>
            </a:prstTxWarp>
          </a:bodyPr>
          <a:lstStyle/>
          <a:p>
            <a:endParaRPr lang="en-US" sz="1836" kern="0">
              <a:solidFill>
                <a:srgbClr val="505050"/>
              </a:solidFill>
            </a:endParaRPr>
          </a:p>
        </p:txBody>
      </p:sp>
      <p:sp>
        <p:nvSpPr>
          <p:cNvPr id="72" name="Rectangle 54"/>
          <p:cNvSpPr/>
          <p:nvPr/>
        </p:nvSpPr>
        <p:spPr bwMode="auto">
          <a:xfrm>
            <a:off x="8954489" y="3703425"/>
            <a:ext cx="703936" cy="4178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071" b="1" kern="0" dirty="0">
                <a:gradFill>
                  <a:gsLst>
                    <a:gs pos="0">
                      <a:srgbClr val="FFFFFF"/>
                    </a:gs>
                    <a:gs pos="100000">
                      <a:srgbClr val="FFFFFF"/>
                    </a:gs>
                  </a:gsLst>
                  <a:lin ang="5400000" scaled="0"/>
                </a:gradFill>
                <a:ea typeface="Segoe UI" pitchFamily="34" charset="0"/>
                <a:cs typeface="Segoe UI" pitchFamily="34" charset="0"/>
              </a:rPr>
              <a:t>VNet1</a:t>
            </a:r>
          </a:p>
          <a:p>
            <a:pPr defTabSz="951028" fontAlgn="base">
              <a:lnSpc>
                <a:spcPct val="90000"/>
              </a:lnSpc>
              <a:spcBef>
                <a:spcPct val="0"/>
              </a:spcBef>
              <a:spcAft>
                <a:spcPct val="0"/>
              </a:spcAft>
            </a:pPr>
            <a:r>
              <a:rPr lang="en-US" sz="1071" b="1" kern="0" dirty="0">
                <a:gradFill>
                  <a:gsLst>
                    <a:gs pos="0">
                      <a:srgbClr val="FFFFFF"/>
                    </a:gs>
                    <a:gs pos="100000">
                      <a:srgbClr val="FFFFFF"/>
                    </a:gs>
                  </a:gsLst>
                  <a:lin ang="5400000" scaled="0"/>
                </a:gradFill>
                <a:ea typeface="Segoe UI" pitchFamily="34" charset="0"/>
                <a:cs typeface="Segoe UI" pitchFamily="34" charset="0"/>
              </a:rPr>
              <a:t>US West</a:t>
            </a:r>
          </a:p>
        </p:txBody>
      </p:sp>
      <p:sp>
        <p:nvSpPr>
          <p:cNvPr id="73" name="Freeform 92"/>
          <p:cNvSpPr>
            <a:spLocks noEditPoints="1"/>
          </p:cNvSpPr>
          <p:nvPr/>
        </p:nvSpPr>
        <p:spPr bwMode="black">
          <a:xfrm>
            <a:off x="8846437" y="3844232"/>
            <a:ext cx="143701" cy="186802"/>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solidFill>
                <a:srgbClr val="FFFFFF"/>
              </a:solidFill>
            </a:endParaRPr>
          </a:p>
        </p:txBody>
      </p:sp>
      <p:grpSp>
        <p:nvGrpSpPr>
          <p:cNvPr id="74" name="Group 73"/>
          <p:cNvGrpSpPr/>
          <p:nvPr/>
        </p:nvGrpSpPr>
        <p:grpSpPr>
          <a:xfrm>
            <a:off x="10691329" y="3421062"/>
            <a:ext cx="1394308" cy="905493"/>
            <a:chOff x="10546529" y="3546277"/>
            <a:chExt cx="1491362" cy="968522"/>
          </a:xfrm>
        </p:grpSpPr>
        <p:sp>
          <p:nvSpPr>
            <p:cNvPr id="75" name="Freeform 95"/>
            <p:cNvSpPr>
              <a:spLocks/>
            </p:cNvSpPr>
            <p:nvPr/>
          </p:nvSpPr>
          <p:spPr bwMode="auto">
            <a:xfrm flipH="1">
              <a:off x="10546529" y="3546277"/>
              <a:ext cx="1491362" cy="968522"/>
            </a:xfrm>
            <a:custGeom>
              <a:avLst/>
              <a:gdLst>
                <a:gd name="T0" fmla="*/ 618 w 736"/>
                <a:gd name="T1" fmla="*/ 213 h 484"/>
                <a:gd name="T2" fmla="*/ 618 w 736"/>
                <a:gd name="T3" fmla="*/ 203 h 484"/>
                <a:gd name="T4" fmla="*/ 415 w 736"/>
                <a:gd name="T5" fmla="*/ 0 h 484"/>
                <a:gd name="T6" fmla="*/ 246 w 736"/>
                <a:gd name="T7" fmla="*/ 91 h 484"/>
                <a:gd name="T8" fmla="*/ 191 w 736"/>
                <a:gd name="T9" fmla="*/ 76 h 484"/>
                <a:gd name="T10" fmla="*/ 125 w 736"/>
                <a:gd name="T11" fmla="*/ 96 h 484"/>
                <a:gd name="T12" fmla="*/ 73 w 736"/>
                <a:gd name="T13" fmla="*/ 191 h 484"/>
                <a:gd name="T14" fmla="*/ 0 w 736"/>
                <a:gd name="T15" fmla="*/ 325 h 484"/>
                <a:gd name="T16" fmla="*/ 142 w 736"/>
                <a:gd name="T17" fmla="*/ 484 h 484"/>
                <a:gd name="T18" fmla="*/ 160 w 736"/>
                <a:gd name="T19" fmla="*/ 484 h 484"/>
                <a:gd name="T20" fmla="*/ 176 w 736"/>
                <a:gd name="T21" fmla="*/ 484 h 484"/>
                <a:gd name="T22" fmla="*/ 507 w 736"/>
                <a:gd name="T23" fmla="*/ 484 h 484"/>
                <a:gd name="T24" fmla="*/ 514 w 736"/>
                <a:gd name="T25" fmla="*/ 484 h 484"/>
                <a:gd name="T26" fmla="*/ 522 w 736"/>
                <a:gd name="T27" fmla="*/ 484 h 484"/>
                <a:gd name="T28" fmla="*/ 546 w 736"/>
                <a:gd name="T29" fmla="*/ 484 h 484"/>
                <a:gd name="T30" fmla="*/ 599 w 736"/>
                <a:gd name="T31" fmla="*/ 484 h 484"/>
                <a:gd name="T32" fmla="*/ 736 w 736"/>
                <a:gd name="T33" fmla="*/ 348 h 484"/>
                <a:gd name="T34" fmla="*/ 618 w 736"/>
                <a:gd name="T35" fmla="*/ 213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6" h="484">
                  <a:moveTo>
                    <a:pt x="618" y="213"/>
                  </a:moveTo>
                  <a:cubicBezTo>
                    <a:pt x="618" y="210"/>
                    <a:pt x="618" y="206"/>
                    <a:pt x="618" y="203"/>
                  </a:cubicBezTo>
                  <a:cubicBezTo>
                    <a:pt x="618" y="91"/>
                    <a:pt x="527" y="0"/>
                    <a:pt x="415" y="0"/>
                  </a:cubicBezTo>
                  <a:cubicBezTo>
                    <a:pt x="345" y="0"/>
                    <a:pt x="283" y="37"/>
                    <a:pt x="246" y="91"/>
                  </a:cubicBezTo>
                  <a:cubicBezTo>
                    <a:pt x="230" y="82"/>
                    <a:pt x="211" y="76"/>
                    <a:pt x="191" y="76"/>
                  </a:cubicBezTo>
                  <a:cubicBezTo>
                    <a:pt x="167" y="76"/>
                    <a:pt x="144" y="83"/>
                    <a:pt x="125" y="96"/>
                  </a:cubicBezTo>
                  <a:cubicBezTo>
                    <a:pt x="94" y="116"/>
                    <a:pt x="74" y="151"/>
                    <a:pt x="73" y="191"/>
                  </a:cubicBezTo>
                  <a:cubicBezTo>
                    <a:pt x="30" y="219"/>
                    <a:pt x="0" y="269"/>
                    <a:pt x="0" y="325"/>
                  </a:cubicBezTo>
                  <a:cubicBezTo>
                    <a:pt x="0" y="407"/>
                    <a:pt x="62" y="475"/>
                    <a:pt x="142" y="484"/>
                  </a:cubicBezTo>
                  <a:cubicBezTo>
                    <a:pt x="148" y="484"/>
                    <a:pt x="154" y="484"/>
                    <a:pt x="160" y="484"/>
                  </a:cubicBezTo>
                  <a:cubicBezTo>
                    <a:pt x="165" y="484"/>
                    <a:pt x="171" y="484"/>
                    <a:pt x="176" y="484"/>
                  </a:cubicBezTo>
                  <a:cubicBezTo>
                    <a:pt x="250" y="484"/>
                    <a:pt x="425" y="484"/>
                    <a:pt x="507" y="484"/>
                  </a:cubicBezTo>
                  <a:cubicBezTo>
                    <a:pt x="510" y="484"/>
                    <a:pt x="512" y="484"/>
                    <a:pt x="514" y="484"/>
                  </a:cubicBezTo>
                  <a:cubicBezTo>
                    <a:pt x="522" y="484"/>
                    <a:pt x="522" y="484"/>
                    <a:pt x="522" y="484"/>
                  </a:cubicBezTo>
                  <a:cubicBezTo>
                    <a:pt x="526" y="484"/>
                    <a:pt x="538" y="484"/>
                    <a:pt x="546" y="484"/>
                  </a:cubicBezTo>
                  <a:cubicBezTo>
                    <a:pt x="599" y="484"/>
                    <a:pt x="599" y="484"/>
                    <a:pt x="599" y="484"/>
                  </a:cubicBezTo>
                  <a:cubicBezTo>
                    <a:pt x="675" y="483"/>
                    <a:pt x="736" y="422"/>
                    <a:pt x="736" y="348"/>
                  </a:cubicBezTo>
                  <a:cubicBezTo>
                    <a:pt x="736" y="279"/>
                    <a:pt x="684" y="222"/>
                    <a:pt x="618" y="213"/>
                  </a:cubicBezTo>
                  <a:close/>
                </a:path>
              </a:pathLst>
            </a:custGeom>
            <a:solidFill>
              <a:srgbClr val="007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kern="0">
                <a:gradFill>
                  <a:gsLst>
                    <a:gs pos="0">
                      <a:srgbClr val="FFFFFF"/>
                    </a:gs>
                    <a:gs pos="100000">
                      <a:srgbClr val="FFFFFF"/>
                    </a:gs>
                  </a:gsLst>
                  <a:lin ang="5400000" scaled="0"/>
                </a:gradFill>
              </a:endParaRPr>
            </a:p>
          </p:txBody>
        </p:sp>
        <p:sp>
          <p:nvSpPr>
            <p:cNvPr id="76" name="Rectangle 54"/>
            <p:cNvSpPr/>
            <p:nvPr/>
          </p:nvSpPr>
          <p:spPr bwMode="auto">
            <a:xfrm>
              <a:off x="11015784" y="3896388"/>
              <a:ext cx="752935" cy="44696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071" b="1" kern="0" dirty="0">
                  <a:gradFill>
                    <a:gsLst>
                      <a:gs pos="0">
                        <a:srgbClr val="FFFFFF"/>
                      </a:gs>
                      <a:gs pos="100000">
                        <a:srgbClr val="FFFFFF"/>
                      </a:gs>
                    </a:gsLst>
                    <a:lin ang="5400000" scaled="0"/>
                  </a:gradFill>
                  <a:ea typeface="Segoe UI" pitchFamily="34" charset="0"/>
                  <a:cs typeface="Segoe UI" pitchFamily="34" charset="0"/>
                </a:rPr>
                <a:t>VNet2</a:t>
              </a:r>
            </a:p>
            <a:p>
              <a:pPr defTabSz="951028" fontAlgn="base">
                <a:lnSpc>
                  <a:spcPct val="90000"/>
                </a:lnSpc>
                <a:spcBef>
                  <a:spcPct val="0"/>
                </a:spcBef>
                <a:spcAft>
                  <a:spcPct val="0"/>
                </a:spcAft>
              </a:pPr>
              <a:r>
                <a:rPr lang="en-US" sz="1071" b="1" kern="0" dirty="0">
                  <a:gradFill>
                    <a:gsLst>
                      <a:gs pos="0">
                        <a:srgbClr val="FFFFFF"/>
                      </a:gs>
                      <a:gs pos="100000">
                        <a:srgbClr val="FFFFFF"/>
                      </a:gs>
                    </a:gsLst>
                    <a:lin ang="5400000" scaled="0"/>
                  </a:gradFill>
                  <a:ea typeface="Segoe UI" pitchFamily="34" charset="0"/>
                  <a:cs typeface="Segoe UI" pitchFamily="34" charset="0"/>
                </a:rPr>
                <a:t>East Asia</a:t>
              </a:r>
            </a:p>
          </p:txBody>
        </p:sp>
        <p:sp>
          <p:nvSpPr>
            <p:cNvPr id="77" name="Freeform 92"/>
            <p:cNvSpPr>
              <a:spLocks noEditPoints="1"/>
            </p:cNvSpPr>
            <p:nvPr/>
          </p:nvSpPr>
          <p:spPr bwMode="black">
            <a:xfrm>
              <a:off x="10887166" y="4054021"/>
              <a:ext cx="153703" cy="199805"/>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5117" tIns="47558" rIns="95117" bIns="47558" numCol="1" anchor="t" anchorCtr="0" compatLnSpc="1">
              <a:prstTxWarp prst="textNoShape">
                <a:avLst/>
              </a:prstTxWarp>
            </a:bodyPr>
            <a:lstStyle/>
            <a:p>
              <a:endParaRPr lang="en-US" sz="1632">
                <a:gradFill>
                  <a:gsLst>
                    <a:gs pos="0">
                      <a:srgbClr val="FFFFFF"/>
                    </a:gs>
                    <a:gs pos="100000">
                      <a:srgbClr val="FFFFFF"/>
                    </a:gs>
                  </a:gsLst>
                  <a:lin ang="5400000" scaled="0"/>
                </a:gradFill>
              </a:endParaRPr>
            </a:p>
          </p:txBody>
        </p:sp>
      </p:grpSp>
      <p:sp>
        <p:nvSpPr>
          <p:cNvPr id="79" name="Left-Right Arrow 78"/>
          <p:cNvSpPr/>
          <p:nvPr/>
        </p:nvSpPr>
        <p:spPr bwMode="auto">
          <a:xfrm rot="2450239">
            <a:off x="9584445" y="4667722"/>
            <a:ext cx="1371600" cy="274320"/>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0" name="Left-Right Arrow 79"/>
          <p:cNvSpPr/>
          <p:nvPr/>
        </p:nvSpPr>
        <p:spPr bwMode="auto">
          <a:xfrm rot="8101982">
            <a:off x="9562593" y="4674179"/>
            <a:ext cx="1306467" cy="274320"/>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1" name="Rectangle 80"/>
          <p:cNvSpPr/>
          <p:nvPr/>
        </p:nvSpPr>
        <p:spPr bwMode="auto">
          <a:xfrm>
            <a:off x="9663723" y="5893949"/>
            <a:ext cx="1157906" cy="58309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2" name="Left-Right Arrow 81"/>
          <p:cNvSpPr/>
          <p:nvPr/>
        </p:nvSpPr>
        <p:spPr bwMode="auto">
          <a:xfrm rot="5400000">
            <a:off x="8746493" y="4660338"/>
            <a:ext cx="1041394" cy="274320"/>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83" name="Left-Right Arrow 82"/>
          <p:cNvSpPr/>
          <p:nvPr/>
        </p:nvSpPr>
        <p:spPr bwMode="auto">
          <a:xfrm rot="5400000">
            <a:off x="10613539" y="4690406"/>
            <a:ext cx="1084916" cy="274320"/>
          </a:xfrm>
          <a:prstGeom prst="leftRightArrow">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84" name="Group 83"/>
          <p:cNvGrpSpPr/>
          <p:nvPr/>
        </p:nvGrpSpPr>
        <p:grpSpPr>
          <a:xfrm>
            <a:off x="7973056" y="5307945"/>
            <a:ext cx="2851108" cy="1359138"/>
            <a:chOff x="9652709" y="4995506"/>
            <a:chExt cx="2760289" cy="1315845"/>
          </a:xfrm>
        </p:grpSpPr>
        <p:sp>
          <p:nvSpPr>
            <p:cNvPr id="85" name="Rectangle 34"/>
            <p:cNvSpPr>
              <a:spLocks noChangeArrowheads="1"/>
            </p:cNvSpPr>
            <p:nvPr/>
          </p:nvSpPr>
          <p:spPr bwMode="auto">
            <a:xfrm>
              <a:off x="9652709" y="6256561"/>
              <a:ext cx="508720" cy="45144"/>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86" name="Rectangle 35"/>
            <p:cNvSpPr>
              <a:spLocks noChangeArrowheads="1"/>
            </p:cNvSpPr>
            <p:nvPr/>
          </p:nvSpPr>
          <p:spPr bwMode="auto">
            <a:xfrm>
              <a:off x="11826774" y="6065143"/>
              <a:ext cx="48806" cy="18396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87" name="Oval 36"/>
            <p:cNvSpPr>
              <a:spLocks noChangeArrowheads="1"/>
            </p:cNvSpPr>
            <p:nvPr/>
          </p:nvSpPr>
          <p:spPr bwMode="auto">
            <a:xfrm>
              <a:off x="11727285" y="5902770"/>
              <a:ext cx="244030" cy="24403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88" name="Oval 37"/>
            <p:cNvSpPr>
              <a:spLocks noChangeArrowheads="1"/>
            </p:cNvSpPr>
            <p:nvPr/>
          </p:nvSpPr>
          <p:spPr bwMode="auto">
            <a:xfrm>
              <a:off x="11752158" y="5784144"/>
              <a:ext cx="180207" cy="17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89" name="Rectangle 38"/>
            <p:cNvSpPr>
              <a:spLocks noChangeArrowheads="1"/>
            </p:cNvSpPr>
            <p:nvPr/>
          </p:nvSpPr>
          <p:spPr bwMode="auto">
            <a:xfrm>
              <a:off x="9933355" y="6065143"/>
              <a:ext cx="47868" cy="183961"/>
            </a:xfrm>
            <a:prstGeom prst="rect">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90" name="Oval 39"/>
            <p:cNvSpPr>
              <a:spLocks noChangeArrowheads="1"/>
            </p:cNvSpPr>
            <p:nvPr/>
          </p:nvSpPr>
          <p:spPr bwMode="auto">
            <a:xfrm>
              <a:off x="9832928" y="5902770"/>
              <a:ext cx="245907" cy="244030"/>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91" name="Oval 40"/>
            <p:cNvSpPr>
              <a:spLocks noChangeArrowheads="1"/>
            </p:cNvSpPr>
            <p:nvPr/>
          </p:nvSpPr>
          <p:spPr bwMode="auto">
            <a:xfrm>
              <a:off x="9866716" y="5777000"/>
              <a:ext cx="179268" cy="179268"/>
            </a:xfrm>
            <a:prstGeom prst="ellipse">
              <a:avLst/>
            </a:pr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nvGrpSpPr>
            <p:cNvPr id="92" name="Group 91"/>
            <p:cNvGrpSpPr/>
            <p:nvPr/>
          </p:nvGrpSpPr>
          <p:grpSpPr>
            <a:xfrm>
              <a:off x="10350597" y="4995506"/>
              <a:ext cx="945062" cy="1308277"/>
              <a:chOff x="13103226" y="2775830"/>
              <a:chExt cx="1039812" cy="1407232"/>
            </a:xfrm>
          </p:grpSpPr>
          <p:sp>
            <p:nvSpPr>
              <p:cNvPr id="95" name="Rectangle 5"/>
              <p:cNvSpPr>
                <a:spLocks noChangeArrowheads="1"/>
              </p:cNvSpPr>
              <p:nvPr/>
            </p:nvSpPr>
            <p:spPr bwMode="auto">
              <a:xfrm>
                <a:off x="13103226" y="2775830"/>
                <a:ext cx="1039812" cy="1407232"/>
              </a:xfrm>
              <a:prstGeom prst="rect">
                <a:avLst/>
              </a:prstGeom>
              <a:solidFill>
                <a:schemeClr val="accent5"/>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9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9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9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9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00"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01"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02"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03"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sp>
          <p:nvSpPr>
            <p:cNvPr id="93" name="Rectangle 93"/>
            <p:cNvSpPr>
              <a:spLocks noChangeArrowheads="1"/>
            </p:cNvSpPr>
            <p:nvPr/>
          </p:nvSpPr>
          <p:spPr bwMode="auto">
            <a:xfrm>
              <a:off x="10126194" y="6256562"/>
              <a:ext cx="213758" cy="54789"/>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94" name="Rectangle 94"/>
            <p:cNvSpPr>
              <a:spLocks noChangeArrowheads="1"/>
            </p:cNvSpPr>
            <p:nvPr/>
          </p:nvSpPr>
          <p:spPr bwMode="auto">
            <a:xfrm>
              <a:off x="11303457" y="6252799"/>
              <a:ext cx="1109541" cy="45144"/>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grpSp>
        <p:nvGrpSpPr>
          <p:cNvPr id="104" name="Group 2"/>
          <p:cNvGrpSpPr/>
          <p:nvPr/>
        </p:nvGrpSpPr>
        <p:grpSpPr>
          <a:xfrm>
            <a:off x="-1203" y="6592188"/>
            <a:ext cx="12436795" cy="411593"/>
            <a:chOff x="2577137" y="4571778"/>
            <a:chExt cx="9101124" cy="1390560"/>
          </a:xfrm>
        </p:grpSpPr>
        <p:sp>
          <p:nvSpPr>
            <p:cNvPr id="105" name="TextBox 4"/>
            <p:cNvSpPr txBox="1"/>
            <p:nvPr/>
          </p:nvSpPr>
          <p:spPr>
            <a:xfrm>
              <a:off x="2577137" y="4571778"/>
              <a:ext cx="3034890" cy="1390459"/>
            </a:xfrm>
            <a:prstGeom prst="rect">
              <a:avLst/>
            </a:prstGeom>
            <a:solidFill>
              <a:schemeClr val="accent2"/>
            </a:solidFill>
          </p:spPr>
          <p:txBody>
            <a:bodyPr wrap="square" lIns="466302" tIns="139891" rIns="373041" rtlCol="0">
              <a:noAutofit/>
            </a:bodyPr>
            <a:lstStyle/>
            <a:p>
              <a:pPr>
                <a:lnSpc>
                  <a:spcPts val="3060"/>
                </a:lnSpc>
              </a:pPr>
              <a:r>
                <a:rPr lang="en-US" sz="2856" dirty="0">
                  <a:solidFill>
                    <a:srgbClr val="FFFFFF"/>
                  </a:solidFill>
                  <a:latin typeface="Segoe UI Light"/>
                </a:rPr>
                <a:t> </a:t>
              </a:r>
            </a:p>
          </p:txBody>
        </p:sp>
        <p:sp>
          <p:nvSpPr>
            <p:cNvPr id="106" name="TextBox 6"/>
            <p:cNvSpPr txBox="1"/>
            <p:nvPr/>
          </p:nvSpPr>
          <p:spPr>
            <a:xfrm>
              <a:off x="5612027" y="4572324"/>
              <a:ext cx="6066234" cy="1390014"/>
            </a:xfrm>
            <a:prstGeom prst="rect">
              <a:avLst/>
            </a:prstGeom>
            <a:solidFill>
              <a:schemeClr val="accent2"/>
            </a:solidFill>
          </p:spPr>
          <p:txBody>
            <a:bodyPr wrap="square" lIns="466302" tIns="139891" rIns="652822" rtlCol="0">
              <a:noAutofit/>
            </a:bodyPr>
            <a:lstStyle/>
            <a:p>
              <a:pPr defTabSz="932137">
                <a:lnSpc>
                  <a:spcPts val="3000"/>
                </a:lnSpc>
                <a:defRPr/>
              </a:pPr>
              <a:endParaRPr lang="en-US" sz="2856" kern="0" dirty="0">
                <a:solidFill>
                  <a:srgbClr val="FFFFFF"/>
                </a:solidFill>
                <a:latin typeface="Segoe UI Light"/>
              </a:endParaRPr>
            </a:p>
          </p:txBody>
        </p:sp>
      </p:grpSp>
      <p:sp>
        <p:nvSpPr>
          <p:cNvPr id="107" name="Rectangle 34"/>
          <p:cNvSpPr>
            <a:spLocks noChangeArrowheads="1"/>
          </p:cNvSpPr>
          <p:nvPr/>
        </p:nvSpPr>
        <p:spPr bwMode="auto">
          <a:xfrm>
            <a:off x="11766980" y="6609706"/>
            <a:ext cx="659731" cy="573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3260" tIns="46630" rIns="93260" bIns="46630" numCol="1" anchor="t" anchorCtr="0" compatLnSpc="1">
            <a:prstTxWarp prst="textNoShape">
              <a:avLst/>
            </a:prstTxWarp>
          </a:bodyPr>
          <a:lstStyle/>
          <a:p>
            <a:pPr algn="ctr"/>
            <a:endParaRPr lang="en-US" sz="2400" b="1">
              <a:solidFill>
                <a:srgbClr val="000000"/>
              </a:solidFill>
            </a:endParaRPr>
          </a:p>
        </p:txBody>
      </p:sp>
      <p:sp>
        <p:nvSpPr>
          <p:cNvPr id="108" name="Rectangle 54"/>
          <p:cNvSpPr/>
          <p:nvPr/>
        </p:nvSpPr>
        <p:spPr bwMode="auto">
          <a:xfrm>
            <a:off x="8334419" y="6560068"/>
            <a:ext cx="1751445" cy="4178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00" b="1" kern="0" dirty="0">
                <a:solidFill>
                  <a:srgbClr val="000000"/>
                </a:solidFill>
                <a:ea typeface="Segoe UI" pitchFamily="34" charset="0"/>
                <a:cs typeface="Segoe UI" pitchFamily="34" charset="0"/>
              </a:rPr>
              <a:t>Contoso NorthAm HQ </a:t>
            </a:r>
            <a:r>
              <a:rPr lang="en-US" sz="1050" b="1" kern="0" dirty="0">
                <a:solidFill>
                  <a:srgbClr val="000000"/>
                </a:solidFill>
                <a:ea typeface="Segoe UI" pitchFamily="34" charset="0"/>
                <a:cs typeface="Segoe UI" pitchFamily="34" charset="0"/>
              </a:rPr>
              <a:t>(10.0.0.0/16)</a:t>
            </a:r>
          </a:p>
        </p:txBody>
      </p:sp>
      <p:sp>
        <p:nvSpPr>
          <p:cNvPr id="109" name="Rectangle 54"/>
          <p:cNvSpPr/>
          <p:nvPr/>
        </p:nvSpPr>
        <p:spPr bwMode="auto">
          <a:xfrm>
            <a:off x="10411920" y="6554640"/>
            <a:ext cx="1751445" cy="417881"/>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1200" b="1" kern="0" dirty="0">
                <a:solidFill>
                  <a:srgbClr val="000000"/>
                </a:solidFill>
                <a:ea typeface="Segoe UI" pitchFamily="34" charset="0"/>
                <a:cs typeface="Segoe UI" pitchFamily="34" charset="0"/>
              </a:rPr>
              <a:t>Contoso East Asia </a:t>
            </a:r>
            <a:r>
              <a:rPr lang="en-US" sz="1050" b="1" kern="0" dirty="0">
                <a:solidFill>
                  <a:srgbClr val="000000"/>
                </a:solidFill>
                <a:ea typeface="Segoe UI" pitchFamily="34" charset="0"/>
                <a:cs typeface="Segoe UI" pitchFamily="34" charset="0"/>
              </a:rPr>
              <a:t>(10.3.0.0/16)</a:t>
            </a:r>
          </a:p>
        </p:txBody>
      </p:sp>
      <p:sp>
        <p:nvSpPr>
          <p:cNvPr id="110" name="TextBox 109"/>
          <p:cNvSpPr txBox="1"/>
          <p:nvPr/>
        </p:nvSpPr>
        <p:spPr>
          <a:xfrm>
            <a:off x="8688098" y="2077416"/>
            <a:ext cx="3359702" cy="960263"/>
          </a:xfrm>
          <a:prstGeom prst="rect">
            <a:avLst/>
          </a:prstGeom>
          <a:noFill/>
        </p:spPr>
        <p:txBody>
          <a:bodyPr wrap="none" lIns="182880" tIns="146304" rIns="182880" bIns="146304" rtlCol="0">
            <a:spAutoFit/>
          </a:bodyPr>
          <a:lstStyle/>
          <a:p>
            <a:pPr>
              <a:lnSpc>
                <a:spcPct val="90000"/>
              </a:lnSpc>
            </a:pPr>
            <a:r>
              <a:rPr lang="en-US" sz="2400" dirty="0" smtClean="0">
                <a:solidFill>
                  <a:srgbClr val="FFFFFF"/>
                </a:solidFill>
                <a:effectLst>
                  <a:outerShdw blurRad="38100" dist="38100" dir="2700000" algn="tl">
                    <a:srgbClr val="000000">
                      <a:alpha val="43137"/>
                    </a:srgbClr>
                  </a:outerShdw>
                </a:effectLst>
              </a:rPr>
              <a:t>Connect </a:t>
            </a:r>
            <a:r>
              <a:rPr lang="en-US" sz="2400" dirty="0">
                <a:solidFill>
                  <a:srgbClr val="FFFFFF"/>
                </a:solidFill>
                <a:effectLst>
                  <a:outerShdw blurRad="38100" dist="38100" dir="2700000" algn="tl">
                    <a:srgbClr val="000000">
                      <a:alpha val="43137"/>
                    </a:srgbClr>
                  </a:outerShdw>
                </a:effectLst>
              </a:rPr>
              <a:t>to multiple </a:t>
            </a:r>
            <a:br>
              <a:rPr lang="en-US" sz="2400" dirty="0">
                <a:solidFill>
                  <a:srgbClr val="FFFFFF"/>
                </a:solidFill>
                <a:effectLst>
                  <a:outerShdw blurRad="38100" dist="38100" dir="2700000" algn="tl">
                    <a:srgbClr val="000000">
                      <a:alpha val="43137"/>
                    </a:srgbClr>
                  </a:outerShdw>
                </a:effectLst>
              </a:rPr>
            </a:br>
            <a:r>
              <a:rPr lang="en-US" sz="2400" dirty="0">
                <a:solidFill>
                  <a:srgbClr val="FFFFFF"/>
                </a:solidFill>
                <a:effectLst>
                  <a:outerShdw blurRad="38100" dist="38100" dir="2700000" algn="tl">
                    <a:srgbClr val="000000">
                      <a:alpha val="43137"/>
                    </a:srgbClr>
                  </a:outerShdw>
                </a:effectLst>
              </a:rPr>
              <a:t>on-premises </a:t>
            </a:r>
            <a:r>
              <a:rPr lang="en-US" sz="2400" dirty="0" smtClean="0">
                <a:solidFill>
                  <a:srgbClr val="FFFFFF"/>
                </a:solidFill>
                <a:effectLst>
                  <a:outerShdw blurRad="38100" dist="38100" dir="2700000" algn="tl">
                    <a:srgbClr val="000000">
                      <a:alpha val="43137"/>
                    </a:srgbClr>
                  </a:outerShdw>
                </a:effectLst>
              </a:rPr>
              <a:t>locations</a:t>
            </a:r>
            <a:endParaRPr lang="en-US" sz="2400" dirty="0">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35343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p:cNvCxnSpPr/>
          <p:nvPr/>
        </p:nvCxnSpPr>
        <p:spPr>
          <a:xfrm>
            <a:off x="4146079" y="497"/>
            <a:ext cx="0" cy="6993533"/>
          </a:xfrm>
          <a:prstGeom prst="line">
            <a:avLst/>
          </a:prstGeom>
          <a:ln w="76200">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259312" y="497"/>
            <a:ext cx="0" cy="6993533"/>
          </a:xfrm>
          <a:prstGeom prst="line">
            <a:avLst/>
          </a:prstGeom>
          <a:ln w="76200">
            <a:solidFill>
              <a:srgbClr val="00BCF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764" y="3512003"/>
            <a:ext cx="12432948" cy="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8460330" y="949309"/>
            <a:ext cx="3697161" cy="1557353"/>
            <a:chOff x="228133" y="3316735"/>
            <a:chExt cx="3624997" cy="1727889"/>
          </a:xfrm>
        </p:grpSpPr>
        <p:sp>
          <p:nvSpPr>
            <p:cNvPr id="20" name="Rectangle 19"/>
            <p:cNvSpPr/>
            <p:nvPr/>
          </p:nvSpPr>
          <p:spPr>
            <a:xfrm>
              <a:off x="228133" y="3316735"/>
              <a:ext cx="3624997" cy="1386405"/>
            </a:xfrm>
            <a:prstGeom prst="rect">
              <a:avLst/>
            </a:prstGeom>
          </p:spPr>
          <p:txBody>
            <a:bodyPr wrap="square" anchor="b">
              <a:spAutoFit/>
            </a:bodyPr>
            <a:lstStyle/>
            <a:p>
              <a:pPr algn="ctr" defTabSz="932597">
                <a:lnSpc>
                  <a:spcPct val="80000"/>
                </a:lnSpc>
                <a:buSzPct val="90000"/>
              </a:pPr>
              <a:r>
                <a:rPr lang="en-US" sz="28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Greater than</a:t>
              </a:r>
            </a:p>
            <a:p>
              <a:pPr algn="ctr" defTabSz="932597">
                <a:lnSpc>
                  <a:spcPct val="80000"/>
                </a:lnSpc>
                <a:buSzPct val="90000"/>
              </a:pPr>
              <a:r>
                <a:rPr lang="en-US" sz="6600" spc="-30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1,000,000</a:t>
              </a:r>
            </a:p>
          </p:txBody>
        </p:sp>
        <p:sp>
          <p:nvSpPr>
            <p:cNvPr id="30" name="TextBox 29"/>
            <p:cNvSpPr txBox="1"/>
            <p:nvPr/>
          </p:nvSpPr>
          <p:spPr>
            <a:xfrm>
              <a:off x="412594" y="4584898"/>
              <a:ext cx="3295372" cy="459726"/>
            </a:xfrm>
            <a:prstGeom prst="rect">
              <a:avLst/>
            </a:prstGeom>
            <a:noFill/>
          </p:spPr>
          <p:txBody>
            <a:bodyPr wrap="square" rtlCol="0">
              <a:spAutoFit/>
            </a:bodyPr>
            <a:lstStyle/>
            <a:p>
              <a:pPr algn="ctr" defTabSz="932597"/>
              <a:r>
                <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SQL Databases in Azure</a:t>
              </a:r>
            </a:p>
          </p:txBody>
        </p:sp>
      </p:grpSp>
      <p:grpSp>
        <p:nvGrpSpPr>
          <p:cNvPr id="60" name="Group 59"/>
          <p:cNvGrpSpPr/>
          <p:nvPr/>
        </p:nvGrpSpPr>
        <p:grpSpPr>
          <a:xfrm>
            <a:off x="-38243" y="848308"/>
            <a:ext cx="4116644" cy="2807474"/>
            <a:chOff x="4053040" y="831750"/>
            <a:chExt cx="4036292" cy="2752674"/>
          </a:xfrm>
        </p:grpSpPr>
        <p:sp>
          <p:nvSpPr>
            <p:cNvPr id="34" name="Rectangle 33"/>
            <p:cNvSpPr/>
            <p:nvPr/>
          </p:nvSpPr>
          <p:spPr>
            <a:xfrm>
              <a:off x="4053040" y="831750"/>
              <a:ext cx="2578224" cy="1773114"/>
            </a:xfrm>
            <a:prstGeom prst="rect">
              <a:avLst/>
            </a:prstGeom>
          </p:spPr>
          <p:txBody>
            <a:bodyPr wrap="square" anchor="b">
              <a:spAutoFit/>
            </a:bodyPr>
            <a:lstStyle/>
            <a:p>
              <a:pPr algn="ctr" defTabSz="932597">
                <a:lnSpc>
                  <a:spcPct val="95000"/>
                </a:lnSpc>
                <a:buSzPct val="90000"/>
              </a:pPr>
              <a:r>
                <a:rPr lang="en-US" sz="9600" spc="-3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&gt;</a:t>
              </a:r>
              <a:r>
                <a:rPr lang="en-US" sz="11497" spc="-300" dirty="0" smtClean="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25</a:t>
              </a:r>
              <a:endParaRPr lang="en-US" sz="9598"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
          <p:nvSpPr>
            <p:cNvPr id="47" name="Rectangle 46"/>
            <p:cNvSpPr/>
            <p:nvPr/>
          </p:nvSpPr>
          <p:spPr>
            <a:xfrm>
              <a:off x="6471581" y="1166071"/>
              <a:ext cx="1617751" cy="2418353"/>
            </a:xfrm>
            <a:prstGeom prst="rect">
              <a:avLst/>
            </a:prstGeom>
          </p:spPr>
          <p:txBody>
            <a:bodyPr wrap="none">
              <a:spAutoFit/>
            </a:bodyPr>
            <a:lstStyle/>
            <a:p>
              <a:pPr defTabSz="932597">
                <a:lnSpc>
                  <a:spcPct val="95000"/>
                </a:lnSpc>
                <a:buSzPct val="90000"/>
              </a:pPr>
              <a:r>
                <a:rPr lang="en-US" sz="28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TRILLION</a:t>
              </a:r>
              <a:r>
                <a:rPr lang="en-US" sz="2856" dirty="0">
                  <a:solidFill>
                    <a:srgbClr val="11C1FF"/>
                  </a:solidFill>
                  <a:latin typeface="Segoe UI Light" panose="020B0502040204020203" pitchFamily="34" charset="0"/>
                  <a:cs typeface="Segoe UI Light" panose="020B0502040204020203" pitchFamily="34" charset="0"/>
                </a:rPr>
                <a:t/>
              </a:r>
              <a:br>
                <a:rPr lang="en-US" sz="2856" dirty="0">
                  <a:solidFill>
                    <a:srgbClr val="11C1FF"/>
                  </a:solidFill>
                  <a:latin typeface="Segoe UI Light" panose="020B0502040204020203" pitchFamily="34" charset="0"/>
                  <a:cs typeface="Segoe UI Light" panose="020B0502040204020203" pitchFamily="34" charset="0"/>
                </a:rPr>
              </a:br>
              <a:r>
                <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storage</a:t>
              </a:r>
              <a:br>
                <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br>
              <a:r>
                <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objects</a:t>
              </a:r>
              <a:endParaRPr lang="en-US" sz="8975"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endParaRPr>
            </a:p>
            <a:p>
              <a:pPr defTabSz="932597">
                <a:lnSpc>
                  <a:spcPct val="95000"/>
                </a:lnSpc>
                <a:buSzPct val="90000"/>
              </a:pPr>
              <a:endParaRPr lang="en-US" sz="8975" dirty="0">
                <a:solidFill>
                  <a:srgbClr val="FFFFFF"/>
                </a:solidFill>
                <a:latin typeface="Segoe UI Light" panose="020B0502040204020203" pitchFamily="34" charset="0"/>
                <a:cs typeface="Segoe UI Light" panose="020B0502040204020203" pitchFamily="34" charset="0"/>
              </a:endParaRPr>
            </a:p>
          </p:txBody>
        </p:sp>
      </p:grpSp>
      <p:grpSp>
        <p:nvGrpSpPr>
          <p:cNvPr id="62" name="Group 61"/>
          <p:cNvGrpSpPr/>
          <p:nvPr/>
        </p:nvGrpSpPr>
        <p:grpSpPr>
          <a:xfrm>
            <a:off x="95914" y="4492456"/>
            <a:ext cx="4606087" cy="1495794"/>
            <a:chOff x="4257388" y="4404769"/>
            <a:chExt cx="4516182" cy="1466598"/>
          </a:xfrm>
        </p:grpSpPr>
        <p:grpSp>
          <p:nvGrpSpPr>
            <p:cNvPr id="58" name="Group 57"/>
            <p:cNvGrpSpPr/>
            <p:nvPr/>
          </p:nvGrpSpPr>
          <p:grpSpPr>
            <a:xfrm>
              <a:off x="4257388" y="4404769"/>
              <a:ext cx="4516182" cy="1466598"/>
              <a:chOff x="4257388" y="4404769"/>
              <a:chExt cx="4516182" cy="1466598"/>
            </a:xfrm>
          </p:grpSpPr>
          <p:sp>
            <p:nvSpPr>
              <p:cNvPr id="49" name="Rectangle 48"/>
              <p:cNvSpPr/>
              <p:nvPr/>
            </p:nvSpPr>
            <p:spPr>
              <a:xfrm>
                <a:off x="4257388" y="4404769"/>
                <a:ext cx="2492813" cy="1466598"/>
              </a:xfrm>
              <a:prstGeom prst="rect">
                <a:avLst/>
              </a:prstGeom>
            </p:spPr>
            <p:txBody>
              <a:bodyPr wrap="square" anchor="ctr">
                <a:spAutoFit/>
              </a:bodyPr>
              <a:lstStyle/>
              <a:p>
                <a:pPr defTabSz="932597">
                  <a:lnSpc>
                    <a:spcPct val="95000"/>
                  </a:lnSpc>
                  <a:buSzPct val="90000"/>
                </a:pPr>
                <a:r>
                  <a:rPr lang="en-US" sz="9600" spc="-3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&gt;</a:t>
                </a:r>
                <a:r>
                  <a:rPr lang="en-US" sz="8159"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300</a:t>
                </a:r>
              </a:p>
            </p:txBody>
          </p:sp>
          <p:sp>
            <p:nvSpPr>
              <p:cNvPr id="50" name="Rectangle 49"/>
              <p:cNvSpPr/>
              <p:nvPr/>
            </p:nvSpPr>
            <p:spPr>
              <a:xfrm>
                <a:off x="6597085" y="4722087"/>
                <a:ext cx="2176485" cy="509820"/>
              </a:xfrm>
              <a:prstGeom prst="rect">
                <a:avLst/>
              </a:prstGeom>
            </p:spPr>
            <p:txBody>
              <a:bodyPr wrap="square" anchor="ctr">
                <a:spAutoFit/>
              </a:bodyPr>
              <a:lstStyle/>
              <a:p>
                <a:pPr defTabSz="932597">
                  <a:lnSpc>
                    <a:spcPct val="95000"/>
                  </a:lnSpc>
                  <a:buSzPct val="90000"/>
                </a:pPr>
                <a:r>
                  <a:rPr lang="en-US" sz="28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MILLION</a:t>
                </a:r>
              </a:p>
            </p:txBody>
          </p:sp>
        </p:grpSp>
        <p:sp>
          <p:nvSpPr>
            <p:cNvPr id="53" name="TextBox 52"/>
            <p:cNvSpPr txBox="1"/>
            <p:nvPr/>
          </p:nvSpPr>
          <p:spPr>
            <a:xfrm>
              <a:off x="6625657" y="5128704"/>
              <a:ext cx="1492298" cy="382933"/>
            </a:xfrm>
            <a:prstGeom prst="rect">
              <a:avLst/>
            </a:prstGeom>
            <a:noFill/>
          </p:spPr>
          <p:txBody>
            <a:bodyPr wrap="square" rtlCol="0">
              <a:spAutoFit/>
            </a:bodyPr>
            <a:lstStyle/>
            <a:p>
              <a:pPr defTabSz="932597">
                <a:lnSpc>
                  <a:spcPct val="95000"/>
                </a:lnSpc>
                <a:buSzPct val="90000"/>
              </a:pPr>
              <a:r>
                <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AD users</a:t>
              </a:r>
            </a:p>
          </p:txBody>
        </p:sp>
      </p:grpSp>
      <p:grpSp>
        <p:nvGrpSpPr>
          <p:cNvPr id="19" name="Group 18"/>
          <p:cNvGrpSpPr/>
          <p:nvPr/>
        </p:nvGrpSpPr>
        <p:grpSpPr>
          <a:xfrm>
            <a:off x="4315657" y="4505119"/>
            <a:ext cx="4036179" cy="1495794"/>
            <a:chOff x="8321957" y="4417185"/>
            <a:chExt cx="3957397" cy="1466598"/>
          </a:xfrm>
        </p:grpSpPr>
        <p:sp>
          <p:nvSpPr>
            <p:cNvPr id="54" name="Rectangle 53"/>
            <p:cNvSpPr/>
            <p:nvPr/>
          </p:nvSpPr>
          <p:spPr>
            <a:xfrm>
              <a:off x="8321957" y="4417185"/>
              <a:ext cx="2492813" cy="1466598"/>
            </a:xfrm>
            <a:prstGeom prst="rect">
              <a:avLst/>
            </a:prstGeom>
          </p:spPr>
          <p:txBody>
            <a:bodyPr wrap="square" anchor="ctr">
              <a:spAutoFit/>
            </a:bodyPr>
            <a:lstStyle/>
            <a:p>
              <a:pPr defTabSz="932597">
                <a:lnSpc>
                  <a:spcPct val="95000"/>
                </a:lnSpc>
                <a:buSzPct val="90000"/>
              </a:pPr>
              <a:r>
                <a:rPr lang="en-US" sz="9600" spc="-3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&gt;</a:t>
              </a:r>
              <a:r>
                <a:rPr lang="en-US" sz="8159"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13</a:t>
              </a:r>
            </a:p>
          </p:txBody>
        </p:sp>
        <p:sp>
          <p:nvSpPr>
            <p:cNvPr id="55" name="Rectangle 54"/>
            <p:cNvSpPr/>
            <p:nvPr/>
          </p:nvSpPr>
          <p:spPr>
            <a:xfrm>
              <a:off x="9963262" y="4734502"/>
              <a:ext cx="2176485" cy="509820"/>
            </a:xfrm>
            <a:prstGeom prst="rect">
              <a:avLst/>
            </a:prstGeom>
          </p:spPr>
          <p:txBody>
            <a:bodyPr wrap="square" anchor="ctr">
              <a:spAutoFit/>
            </a:bodyPr>
            <a:lstStyle/>
            <a:p>
              <a:pPr defTabSz="932597">
                <a:lnSpc>
                  <a:spcPct val="95000"/>
                </a:lnSpc>
                <a:buSzPct val="90000"/>
              </a:pPr>
              <a:r>
                <a:rPr lang="en-US" sz="28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BILLION</a:t>
              </a:r>
            </a:p>
          </p:txBody>
        </p:sp>
        <p:sp>
          <p:nvSpPr>
            <p:cNvPr id="56" name="TextBox 55"/>
            <p:cNvSpPr txBox="1"/>
            <p:nvPr/>
          </p:nvSpPr>
          <p:spPr>
            <a:xfrm>
              <a:off x="9998569" y="5141119"/>
              <a:ext cx="2280785" cy="583043"/>
            </a:xfrm>
            <a:prstGeom prst="rect">
              <a:avLst/>
            </a:prstGeom>
            <a:noFill/>
          </p:spPr>
          <p:txBody>
            <a:bodyPr wrap="square" rtlCol="0">
              <a:spAutoFit/>
            </a:bodyPr>
            <a:lstStyle/>
            <a:p>
              <a:pPr defTabSz="932597">
                <a:lnSpc>
                  <a:spcPct val="80000"/>
                </a:lnSpc>
                <a:buSzPct val="90000"/>
              </a:pPr>
              <a:r>
                <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authentications</a:t>
              </a:r>
            </a:p>
            <a:p>
              <a:pPr defTabSz="932597">
                <a:lnSpc>
                  <a:spcPct val="80000"/>
                </a:lnSpc>
                <a:buSzPct val="90000"/>
              </a:pPr>
              <a:r>
                <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per week</a:t>
              </a:r>
            </a:p>
          </p:txBody>
        </p:sp>
      </p:grpSp>
      <p:grpSp>
        <p:nvGrpSpPr>
          <p:cNvPr id="59" name="Group 58"/>
          <p:cNvGrpSpPr/>
          <p:nvPr/>
        </p:nvGrpSpPr>
        <p:grpSpPr>
          <a:xfrm>
            <a:off x="4098231" y="907722"/>
            <a:ext cx="4141938" cy="1773114"/>
            <a:chOff x="8036479" y="971991"/>
            <a:chExt cx="4061092" cy="1738505"/>
          </a:xfrm>
        </p:grpSpPr>
        <p:sp>
          <p:nvSpPr>
            <p:cNvPr id="45" name="Rectangle 44"/>
            <p:cNvSpPr/>
            <p:nvPr/>
          </p:nvSpPr>
          <p:spPr>
            <a:xfrm>
              <a:off x="8036479" y="971991"/>
              <a:ext cx="2668090" cy="1738505"/>
            </a:xfrm>
            <a:prstGeom prst="rect">
              <a:avLst/>
            </a:prstGeom>
          </p:spPr>
          <p:txBody>
            <a:bodyPr wrap="square" anchor="b">
              <a:spAutoFit/>
            </a:bodyPr>
            <a:lstStyle/>
            <a:p>
              <a:pPr algn="ctr" defTabSz="932597">
                <a:lnSpc>
                  <a:spcPct val="95000"/>
                </a:lnSpc>
                <a:buSzPct val="90000"/>
              </a:pPr>
              <a:r>
                <a:rPr lang="en-US" sz="9600" spc="-3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&gt;</a:t>
              </a:r>
              <a:r>
                <a:rPr lang="en-US" sz="11497" spc="-300" dirty="0" smtClean="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2.5</a:t>
              </a:r>
              <a:endParaRPr lang="en-US" sz="9598"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
          <p:nvSpPr>
            <p:cNvPr id="7" name="Rectangle 6"/>
            <p:cNvSpPr/>
            <p:nvPr/>
          </p:nvSpPr>
          <p:spPr>
            <a:xfrm>
              <a:off x="10619845" y="1289431"/>
              <a:ext cx="1477726" cy="1076687"/>
            </a:xfrm>
            <a:prstGeom prst="rect">
              <a:avLst/>
            </a:prstGeom>
          </p:spPr>
          <p:txBody>
            <a:bodyPr wrap="none">
              <a:spAutoFit/>
            </a:bodyPr>
            <a:lstStyle/>
            <a:p>
              <a:pPr defTabSz="932597">
                <a:lnSpc>
                  <a:spcPct val="95000"/>
                </a:lnSpc>
                <a:buSzPct val="90000"/>
              </a:pPr>
              <a:r>
                <a:rPr lang="en-US" sz="28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MILLION</a:t>
              </a:r>
              <a:r>
                <a:rPr lang="en-US" sz="2856" dirty="0">
                  <a:solidFill>
                    <a:srgbClr val="11C1FF"/>
                  </a:solidFill>
                  <a:latin typeface="Segoe UI Light" panose="020B0502040204020203" pitchFamily="34" charset="0"/>
                  <a:cs typeface="Segoe UI Light" panose="020B0502040204020203" pitchFamily="34" charset="0"/>
                </a:rPr>
                <a:t/>
              </a:r>
              <a:br>
                <a:rPr lang="en-US" sz="2856" dirty="0">
                  <a:solidFill>
                    <a:srgbClr val="11C1FF"/>
                  </a:solidFill>
                  <a:latin typeface="Segoe UI Light" panose="020B0502040204020203" pitchFamily="34" charset="0"/>
                  <a:cs typeface="Segoe UI Light" panose="020B0502040204020203" pitchFamily="34" charset="0"/>
                </a:rPr>
              </a:br>
              <a:r>
                <a:rPr lang="en-US" sz="2040" dirty="0" smtClean="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requests </a:t>
              </a:r>
              <a:br>
                <a:rPr lang="en-US" sz="2040" dirty="0" smtClean="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br>
              <a:r>
                <a:rPr lang="en-US" sz="2040" dirty="0" smtClean="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per second</a:t>
              </a:r>
              <a:endParaRPr lang="en-US" sz="204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grpSp>
      <p:sp>
        <p:nvSpPr>
          <p:cNvPr id="40" name="Rectangle 39"/>
          <p:cNvSpPr/>
          <p:nvPr/>
        </p:nvSpPr>
        <p:spPr>
          <a:xfrm>
            <a:off x="8400713" y="2173932"/>
            <a:ext cx="2282760" cy="4458608"/>
          </a:xfrm>
          <a:prstGeom prst="rect">
            <a:avLst/>
          </a:prstGeom>
        </p:spPr>
        <p:txBody>
          <a:bodyPr wrap="square" anchor="b">
            <a:spAutoFit/>
          </a:bodyPr>
          <a:lstStyle/>
          <a:p>
            <a:pPr defTabSz="932597">
              <a:lnSpc>
                <a:spcPct val="95000"/>
              </a:lnSpc>
              <a:buSzPct val="90000"/>
            </a:pPr>
            <a:endParaRPr lang="en-US" sz="29271" spc="-3570" dirty="0">
              <a:solidFill>
                <a:srgbClr val="11C1FF"/>
              </a:solidFill>
              <a:latin typeface="Segoe UI Light" panose="020B0502040204020203" pitchFamily="34" charset="0"/>
              <a:cs typeface="Segoe UI Light" panose="020B0502040204020203" pitchFamily="34" charset="0"/>
            </a:endParaRPr>
          </a:p>
        </p:txBody>
      </p:sp>
      <p:sp>
        <p:nvSpPr>
          <p:cNvPr id="36" name="Title 3"/>
          <p:cNvSpPr txBox="1">
            <a:spLocks/>
          </p:cNvSpPr>
          <p:nvPr/>
        </p:nvSpPr>
        <p:spPr>
          <a:xfrm>
            <a:off x="4127000" y="3025370"/>
            <a:ext cx="4116166" cy="999258"/>
          </a:xfrm>
          <a:prstGeom prst="rect">
            <a:avLst/>
          </a:prstGeom>
          <a:solidFill>
            <a:schemeClr val="tx2"/>
          </a:solidFill>
        </p:spPr>
        <p:txBody>
          <a:bodyPr vert="horz" wrap="square" lIns="149217" tIns="93260" rIns="149217" bIns="93260" rtlCol="0" anchor="ctr">
            <a:noAutofit/>
          </a:bodyPr>
          <a:lstStyle>
            <a:lvl1pPr algn="l" defTabSz="914180" rtl="0" eaLnBrk="1" latinLnBrk="0" hangingPunct="1">
              <a:lnSpc>
                <a:spcPts val="6175"/>
              </a:lnSpc>
              <a:spcBef>
                <a:spcPct val="0"/>
              </a:spcBef>
              <a:buNone/>
              <a:defRPr lang="en-US" sz="5293" b="0" kern="1200" cap="none" spc="-100" baseline="0">
                <a:ln w="3175">
                  <a:noFill/>
                </a:ln>
                <a:solidFill>
                  <a:schemeClr val="bg1"/>
                </a:solidFill>
                <a:effectLst/>
                <a:latin typeface="+mj-lt"/>
                <a:ea typeface="+mn-ea"/>
                <a:cs typeface="Segoe UI" pitchFamily="34" charset="0"/>
              </a:defRPr>
            </a:lvl1pPr>
          </a:lstStyle>
          <a:p>
            <a:pPr algn="ctr">
              <a:lnSpc>
                <a:spcPct val="100000"/>
              </a:lnSpc>
            </a:pPr>
            <a:r>
              <a:rPr altLang="ja-JP" sz="5400" dirty="0" smtClean="0">
                <a:gradFill>
                  <a:gsLst>
                    <a:gs pos="1250">
                      <a:srgbClr val="000000"/>
                    </a:gs>
                    <a:gs pos="100000">
                      <a:srgbClr val="000000"/>
                    </a:gs>
                  </a:gsLst>
                  <a:lin ang="5400000" scaled="0"/>
                </a:gradFill>
                <a:ea typeface="メイリオ" pitchFamily="50" charset="-128"/>
                <a:cs typeface="Segoe UI Light" panose="020B0502040204020203" pitchFamily="34" charset="0"/>
              </a:rPr>
              <a:t>Hyper scale</a:t>
            </a:r>
            <a:endParaRPr sz="5400" dirty="0">
              <a:gradFill>
                <a:gsLst>
                  <a:gs pos="1250">
                    <a:srgbClr val="000000"/>
                  </a:gs>
                  <a:gs pos="100000">
                    <a:srgbClr val="000000"/>
                  </a:gs>
                </a:gsLst>
                <a:lin ang="5400000" scaled="0"/>
              </a:gradFill>
              <a:ea typeface="メイリオ" pitchFamily="50" charset="-128"/>
              <a:cs typeface="Segoe UI Light" panose="020B0502040204020203" pitchFamily="34" charset="0"/>
            </a:endParaRPr>
          </a:p>
        </p:txBody>
      </p:sp>
      <p:sp>
        <p:nvSpPr>
          <p:cNvPr id="37" name="Rectangle 36"/>
          <p:cNvSpPr/>
          <p:nvPr/>
        </p:nvSpPr>
        <p:spPr>
          <a:xfrm>
            <a:off x="8413365" y="4098312"/>
            <a:ext cx="4035834" cy="2460674"/>
          </a:xfrm>
          <a:prstGeom prst="rect">
            <a:avLst/>
          </a:prstGeom>
        </p:spPr>
        <p:txBody>
          <a:bodyPr wrap="square" anchor="ctr">
            <a:spAutoFit/>
          </a:bodyPr>
          <a:lstStyle/>
          <a:p>
            <a:pPr algn="ctr" defTabSz="932597">
              <a:lnSpc>
                <a:spcPct val="95000"/>
              </a:lnSpc>
              <a:buSzPct val="90000"/>
            </a:pPr>
            <a:r>
              <a:rPr lang="en-US" sz="540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16</a:t>
            </a:r>
            <a:r>
              <a:rPr lang="en-US" sz="5400" dirty="0">
                <a:solidFill>
                  <a:srgbClr val="FFFFFF"/>
                </a:solidFill>
                <a:latin typeface="Segoe UI Light" panose="020B0502040204020203" pitchFamily="34" charset="0"/>
                <a:cs typeface="Segoe UI Light" panose="020B0502040204020203" pitchFamily="34" charset="0"/>
              </a:rPr>
              <a:t> </a:t>
            </a:r>
            <a:r>
              <a:rPr lang="en-US" sz="5400" dirty="0">
                <a:gradFill>
                  <a:gsLst>
                    <a:gs pos="1250">
                      <a:srgbClr val="00BCF2"/>
                    </a:gs>
                    <a:gs pos="100000">
                      <a:srgbClr val="00BCF2"/>
                    </a:gs>
                  </a:gsLst>
                  <a:lin ang="5400000" scaled="0"/>
                </a:gradFill>
                <a:latin typeface="Segoe UI Light" panose="020B0502040204020203" pitchFamily="34" charset="0"/>
                <a:cs typeface="Segoe UI Light" panose="020B0502040204020203" pitchFamily="34" charset="0"/>
              </a:rPr>
              <a:t>regions</a:t>
            </a:r>
            <a:r>
              <a:rPr lang="en-US" sz="5400" dirty="0">
                <a:solidFill>
                  <a:srgbClr val="FFFFFF"/>
                </a:solidFill>
                <a:latin typeface="Segoe UI Light" panose="020B0502040204020203" pitchFamily="34" charset="0"/>
                <a:cs typeface="Segoe UI Light" panose="020B0502040204020203" pitchFamily="34" charset="0"/>
              </a:rPr>
              <a:t> </a:t>
            </a:r>
            <a:r>
              <a:rPr lang="en-US" sz="5400" dirty="0" smtClean="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worldwide</a:t>
            </a:r>
          </a:p>
          <a:p>
            <a:pPr algn="ctr" defTabSz="932597">
              <a:lnSpc>
                <a:spcPct val="95000"/>
              </a:lnSpc>
              <a:buSzPct val="90000"/>
            </a:pPr>
            <a:r>
              <a:rPr lang="en-US" sz="5400" dirty="0" smtClean="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rPr>
              <a:t>in 2014</a:t>
            </a:r>
            <a:endParaRPr lang="en-US" sz="5400" dirty="0">
              <a:gradFill>
                <a:gsLst>
                  <a:gs pos="1250">
                    <a:srgbClr val="FFFFFF"/>
                  </a:gs>
                  <a:gs pos="100000">
                    <a:srgbClr val="FFFFFF"/>
                  </a:gs>
                </a:gsLst>
                <a:lin ang="5400000" scaled="0"/>
              </a:gra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94608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barn(outVertical)">
                                      <p:cBhvr>
                                        <p:cTn id="11" dur="500"/>
                                        <p:tgtEl>
                                          <p:spTgt spid="32"/>
                                        </p:tgtEl>
                                      </p:cBhvr>
                                    </p:animEffect>
                                  </p:childTnLst>
                                </p:cTn>
                              </p:par>
                              <p:par>
                                <p:cTn id="12" presetID="16" presetClass="entr" presetSubtype="42"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outHorizontal)">
                                      <p:cBhvr>
                                        <p:cTn id="14" dur="500"/>
                                        <p:tgtEl>
                                          <p:spTgt spid="31"/>
                                        </p:tgtEl>
                                      </p:cBhvr>
                                    </p:animEffect>
                                  </p:childTnLst>
                                </p:cTn>
                              </p:par>
                              <p:par>
                                <p:cTn id="15" presetID="16" presetClass="entr" presetSubtype="42"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outHorizontal)">
                                      <p:cBhvr>
                                        <p:cTn id="17" dur="500"/>
                                        <p:tgtEl>
                                          <p:spTgt spid="27"/>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nodeType="withEffect">
                                  <p:stCondLst>
                                    <p:cond delay="25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par>
                                <p:cTn id="25" presetID="10" presetClass="entr" presetSubtype="0" fill="hold" nodeType="withEffect">
                                  <p:stCondLst>
                                    <p:cond delay="50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nodeType="withEffect">
                                  <p:stCondLst>
                                    <p:cond delay="75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nodeType="withEffect">
                                  <p:stCondLst>
                                    <p:cond delay="100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0" nodeType="withEffect">
                                  <p:stCondLst>
                                    <p:cond delay="125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Files</a:t>
            </a:r>
            <a:endParaRPr lang="en-US" dirty="0"/>
          </a:p>
        </p:txBody>
      </p:sp>
      <p:sp>
        <p:nvSpPr>
          <p:cNvPr id="4" name="Rectangle 3"/>
          <p:cNvSpPr/>
          <p:nvPr/>
        </p:nvSpPr>
        <p:spPr bwMode="auto">
          <a:xfrm>
            <a:off x="8656637" y="0"/>
            <a:ext cx="3779838" cy="601662"/>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Related: </a:t>
            </a:r>
            <a:r>
              <a:rPr lang="en-US" sz="2400" dirty="0">
                <a:solidFill>
                  <a:srgbClr val="FFFFFF"/>
                </a:solidFill>
              </a:rPr>
              <a:t>DCIM-B384</a:t>
            </a: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8" name="Group 7"/>
          <p:cNvGrpSpPr/>
          <p:nvPr/>
        </p:nvGrpSpPr>
        <p:grpSpPr>
          <a:xfrm>
            <a:off x="2127401" y="4326831"/>
            <a:ext cx="1363800" cy="1800465"/>
            <a:chOff x="13103226" y="2775830"/>
            <a:chExt cx="1039812" cy="1407232"/>
          </a:xfrm>
        </p:grpSpPr>
        <p:sp>
          <p:nvSpPr>
            <p:cNvPr id="9" name="Rectangle 5"/>
            <p:cNvSpPr>
              <a:spLocks noChangeArrowheads="1"/>
            </p:cNvSpPr>
            <p:nvPr/>
          </p:nvSpPr>
          <p:spPr bwMode="auto">
            <a:xfrm>
              <a:off x="13103226" y="2775830"/>
              <a:ext cx="1039812" cy="1407232"/>
            </a:xfrm>
            <a:prstGeom prst="rect">
              <a:avLst/>
            </a:prstGeom>
            <a:solidFill>
              <a:schemeClr val="accent5"/>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0"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1"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4"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5"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6"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7"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sp>
        <p:nvSpPr>
          <p:cNvPr id="18" name="Rectangle 54"/>
          <p:cNvSpPr/>
          <p:nvPr/>
        </p:nvSpPr>
        <p:spPr bwMode="auto">
          <a:xfrm>
            <a:off x="1593682" y="6183067"/>
            <a:ext cx="2368845" cy="68580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3600" b="1" kern="0" dirty="0" smtClean="0">
                <a:solidFill>
                  <a:srgbClr val="00BCF2"/>
                </a:solidFill>
                <a:ea typeface="Segoe UI" pitchFamily="34" charset="0"/>
                <a:cs typeface="Segoe UI" pitchFamily="34" charset="0"/>
              </a:rPr>
              <a:t>Azure VM</a:t>
            </a:r>
            <a:endParaRPr lang="en-US" sz="2800" b="1" kern="0" dirty="0">
              <a:solidFill>
                <a:srgbClr val="00BCF2"/>
              </a:solidFill>
              <a:ea typeface="Segoe UI" pitchFamily="34" charset="0"/>
              <a:cs typeface="Segoe UI" pitchFamily="34" charset="0"/>
            </a:endParaRPr>
          </a:p>
        </p:txBody>
      </p:sp>
      <p:sp>
        <p:nvSpPr>
          <p:cNvPr id="19" name="Text Placeholder 1"/>
          <p:cNvSpPr txBox="1">
            <a:spLocks/>
          </p:cNvSpPr>
          <p:nvPr/>
        </p:nvSpPr>
        <p:spPr>
          <a:xfrm>
            <a:off x="301625" y="1217574"/>
            <a:ext cx="11887200" cy="3188565"/>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FF"/>
              </a:buClr>
              <a:buFontTx/>
              <a:buNone/>
            </a:pPr>
            <a:r>
              <a:rPr lang="en-US" sz="3600" dirty="0">
                <a:solidFill>
                  <a:srgbClr val="00BCF2"/>
                </a:solidFill>
              </a:rPr>
              <a:t>SMB </a:t>
            </a:r>
            <a:r>
              <a:rPr lang="en-US" sz="3600" dirty="0" smtClean="0">
                <a:solidFill>
                  <a:srgbClr val="00BCF2"/>
                </a:solidFill>
              </a:rPr>
              <a:t>2.1</a:t>
            </a:r>
          </a:p>
          <a:p>
            <a:pPr marL="0" indent="0">
              <a:buClr>
                <a:srgbClr val="FFFFFF"/>
              </a:buClr>
              <a:buFontTx/>
              <a:buNone/>
            </a:pPr>
            <a:r>
              <a:rPr lang="en-US" sz="3600" dirty="0">
                <a:solidFill>
                  <a:srgbClr val="00BCF2"/>
                </a:solidFill>
              </a:rPr>
              <a:t>T</a:t>
            </a:r>
            <a:r>
              <a:rPr lang="en-US" sz="3600" dirty="0" smtClean="0">
                <a:solidFill>
                  <a:srgbClr val="00BCF2"/>
                </a:solidFill>
              </a:rPr>
              <a:t>he Azure </a:t>
            </a:r>
            <a:r>
              <a:rPr lang="en-US" sz="3600" dirty="0">
                <a:solidFill>
                  <a:srgbClr val="00BCF2"/>
                </a:solidFill>
              </a:rPr>
              <a:t>Storage </a:t>
            </a:r>
            <a:r>
              <a:rPr lang="en-US" sz="3600" dirty="0" smtClean="0">
                <a:solidFill>
                  <a:srgbClr val="00BCF2"/>
                </a:solidFill>
              </a:rPr>
              <a:t>System (3 copies)</a:t>
            </a:r>
          </a:p>
          <a:p>
            <a:pPr marL="0" indent="0">
              <a:buClr>
                <a:srgbClr val="FFFFFF"/>
              </a:buClr>
              <a:buFontTx/>
              <a:buNone/>
            </a:pPr>
            <a:r>
              <a:rPr lang="en-US" sz="3600" dirty="0" smtClean="0">
                <a:solidFill>
                  <a:srgbClr val="00BCF2"/>
                </a:solidFill>
              </a:rPr>
              <a:t>Shared Settings, Diagnostic Share</a:t>
            </a:r>
          </a:p>
          <a:p>
            <a:pPr marL="0" indent="0">
              <a:buClr>
                <a:srgbClr val="FFFFFF"/>
              </a:buClr>
              <a:buFontTx/>
              <a:buNone/>
            </a:pPr>
            <a:r>
              <a:rPr lang="en-US" sz="3600" dirty="0" smtClean="0">
                <a:solidFill>
                  <a:srgbClr val="00BCF2"/>
                </a:solidFill>
              </a:rPr>
              <a:t>Lift and Shift Applications</a:t>
            </a:r>
          </a:p>
          <a:p>
            <a:pPr marL="0" indent="0">
              <a:buClr>
                <a:srgbClr val="FFFFFF"/>
              </a:buClr>
              <a:buFontTx/>
              <a:buNone/>
            </a:pPr>
            <a:endParaRPr lang="en-US" dirty="0">
              <a:solidFill>
                <a:srgbClr val="00BCF2"/>
              </a:solidFill>
            </a:endParaRPr>
          </a:p>
        </p:txBody>
      </p:sp>
      <p:grpSp>
        <p:nvGrpSpPr>
          <p:cNvPr id="21" name="Group 20"/>
          <p:cNvGrpSpPr/>
          <p:nvPr/>
        </p:nvGrpSpPr>
        <p:grpSpPr>
          <a:xfrm>
            <a:off x="5387782" y="4314900"/>
            <a:ext cx="1363800" cy="1800465"/>
            <a:chOff x="13103226" y="2775830"/>
            <a:chExt cx="1039812" cy="1407232"/>
          </a:xfrm>
        </p:grpSpPr>
        <p:sp>
          <p:nvSpPr>
            <p:cNvPr id="22" name="Rectangle 5"/>
            <p:cNvSpPr>
              <a:spLocks noChangeArrowheads="1"/>
            </p:cNvSpPr>
            <p:nvPr/>
          </p:nvSpPr>
          <p:spPr bwMode="auto">
            <a:xfrm>
              <a:off x="13103226" y="2775830"/>
              <a:ext cx="1039812" cy="1407232"/>
            </a:xfrm>
            <a:prstGeom prst="rect">
              <a:avLst/>
            </a:prstGeom>
            <a:solidFill>
              <a:schemeClr val="accent5"/>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3"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4"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5"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6"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7"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8"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29"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30"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sp>
        <p:nvSpPr>
          <p:cNvPr id="31" name="Rectangle 54"/>
          <p:cNvSpPr/>
          <p:nvPr/>
        </p:nvSpPr>
        <p:spPr bwMode="auto">
          <a:xfrm>
            <a:off x="4854063" y="6171136"/>
            <a:ext cx="2368845" cy="68580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3600" b="1" kern="0" dirty="0" smtClean="0">
                <a:solidFill>
                  <a:srgbClr val="00BCF2"/>
                </a:solidFill>
                <a:ea typeface="Segoe UI" pitchFamily="34" charset="0"/>
                <a:cs typeface="Segoe UI" pitchFamily="34" charset="0"/>
              </a:rPr>
              <a:t>Azure VM</a:t>
            </a:r>
            <a:endParaRPr lang="en-US" sz="2800" b="1" kern="0" dirty="0">
              <a:solidFill>
                <a:srgbClr val="00BCF2"/>
              </a:solidFill>
              <a:ea typeface="Segoe UI" pitchFamily="34" charset="0"/>
              <a:cs typeface="Segoe UI" pitchFamily="34" charset="0"/>
            </a:endParaRPr>
          </a:p>
        </p:txBody>
      </p:sp>
      <p:grpSp>
        <p:nvGrpSpPr>
          <p:cNvPr id="32" name="Group 31"/>
          <p:cNvGrpSpPr/>
          <p:nvPr/>
        </p:nvGrpSpPr>
        <p:grpSpPr>
          <a:xfrm>
            <a:off x="8577736" y="4313569"/>
            <a:ext cx="1363800" cy="1800465"/>
            <a:chOff x="13103226" y="2775830"/>
            <a:chExt cx="1039812" cy="1407232"/>
          </a:xfrm>
        </p:grpSpPr>
        <p:sp>
          <p:nvSpPr>
            <p:cNvPr id="33" name="Rectangle 5"/>
            <p:cNvSpPr>
              <a:spLocks noChangeArrowheads="1"/>
            </p:cNvSpPr>
            <p:nvPr/>
          </p:nvSpPr>
          <p:spPr bwMode="auto">
            <a:xfrm>
              <a:off x="13103226" y="2775830"/>
              <a:ext cx="1039812" cy="1407232"/>
            </a:xfrm>
            <a:prstGeom prst="rect">
              <a:avLst/>
            </a:prstGeom>
            <a:solidFill>
              <a:schemeClr val="accent5"/>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34"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35"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36"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37"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chemeClr val="bg1">
                <a:lumMod val="85000"/>
              </a:schemeClr>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38" name="Oval 14"/>
            <p:cNvSpPr>
              <a:spLocks noChangeArrowheads="1"/>
            </p:cNvSpPr>
            <p:nvPr/>
          </p:nvSpPr>
          <p:spPr bwMode="auto">
            <a:xfrm>
              <a:off x="13875539" y="2970470"/>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39" name="Oval 15"/>
            <p:cNvSpPr>
              <a:spLocks noChangeArrowheads="1"/>
            </p:cNvSpPr>
            <p:nvPr/>
          </p:nvSpPr>
          <p:spPr bwMode="auto">
            <a:xfrm>
              <a:off x="13875539" y="3224438"/>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40" name="Oval 16"/>
            <p:cNvSpPr>
              <a:spLocks noChangeArrowheads="1"/>
            </p:cNvSpPr>
            <p:nvPr/>
          </p:nvSpPr>
          <p:spPr bwMode="auto">
            <a:xfrm>
              <a:off x="13875539" y="3478406"/>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41" name="Oval 17"/>
            <p:cNvSpPr>
              <a:spLocks noChangeArrowheads="1"/>
            </p:cNvSpPr>
            <p:nvPr/>
          </p:nvSpPr>
          <p:spPr bwMode="auto">
            <a:xfrm>
              <a:off x="13875539" y="3732374"/>
              <a:ext cx="79105" cy="79105"/>
            </a:xfrm>
            <a:prstGeom prst="ellipse">
              <a:avLst/>
            </a:pr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sp>
        <p:nvSpPr>
          <p:cNvPr id="42" name="Rectangle 54"/>
          <p:cNvSpPr/>
          <p:nvPr/>
        </p:nvSpPr>
        <p:spPr bwMode="auto">
          <a:xfrm>
            <a:off x="8044017" y="6169805"/>
            <a:ext cx="2368845" cy="68580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3600" b="1" kern="0" dirty="0" smtClean="0">
                <a:solidFill>
                  <a:srgbClr val="00BCF2"/>
                </a:solidFill>
                <a:ea typeface="Segoe UI" pitchFamily="34" charset="0"/>
                <a:cs typeface="Segoe UI" pitchFamily="34" charset="0"/>
              </a:rPr>
              <a:t>Azure VM</a:t>
            </a:r>
            <a:endParaRPr lang="en-US" sz="2800" b="1" kern="0" dirty="0">
              <a:solidFill>
                <a:srgbClr val="00BCF2"/>
              </a:solidFill>
              <a:ea typeface="Segoe UI" pitchFamily="34" charset="0"/>
              <a:cs typeface="Segoe UI" pitchFamily="34" charset="0"/>
            </a:endParaRPr>
          </a:p>
        </p:txBody>
      </p:sp>
      <p:cxnSp>
        <p:nvCxnSpPr>
          <p:cNvPr id="46" name="Straight Arrow Connector 45"/>
          <p:cNvCxnSpPr>
            <a:stCxn id="9" idx="0"/>
            <a:endCxn id="43" idx="3"/>
          </p:cNvCxnSpPr>
          <p:nvPr/>
        </p:nvCxnSpPr>
        <p:spPr>
          <a:xfrm flipV="1">
            <a:off x="2809301" y="3366226"/>
            <a:ext cx="5646755" cy="960605"/>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43" idx="3"/>
          </p:cNvCxnSpPr>
          <p:nvPr/>
        </p:nvCxnSpPr>
        <p:spPr>
          <a:xfrm flipV="1">
            <a:off x="5535192" y="3366226"/>
            <a:ext cx="2920864" cy="855923"/>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33" idx="0"/>
            <a:endCxn id="43" idx="3"/>
          </p:cNvCxnSpPr>
          <p:nvPr/>
        </p:nvCxnSpPr>
        <p:spPr>
          <a:xfrm flipH="1" flipV="1">
            <a:off x="8456056" y="3366226"/>
            <a:ext cx="803580" cy="947343"/>
          </a:xfrm>
          <a:prstGeom prst="straightConnector1">
            <a:avLst/>
          </a:prstGeom>
          <a:ln w="5715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8" name="Flowchart: Magnetic Disk 57"/>
          <p:cNvSpPr/>
          <p:nvPr/>
        </p:nvSpPr>
        <p:spPr bwMode="auto">
          <a:xfrm>
            <a:off x="8276212" y="745205"/>
            <a:ext cx="1751448" cy="2097606"/>
          </a:xfrm>
          <a:prstGeom prst="flowChartMagneticDisk">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7" name="Flowchart: Magnetic Disk 56"/>
          <p:cNvSpPr/>
          <p:nvPr/>
        </p:nvSpPr>
        <p:spPr bwMode="auto">
          <a:xfrm>
            <a:off x="7891117" y="1025050"/>
            <a:ext cx="1751448" cy="2097606"/>
          </a:xfrm>
          <a:prstGeom prst="flowChartMagneticDisk">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3" name="Flowchart: Magnetic Disk 42"/>
          <p:cNvSpPr/>
          <p:nvPr/>
        </p:nvSpPr>
        <p:spPr bwMode="auto">
          <a:xfrm>
            <a:off x="7580332" y="1268620"/>
            <a:ext cx="1751448" cy="2097606"/>
          </a:xfrm>
          <a:prstGeom prst="flowChartMagneticDisk">
            <a:avLst/>
          </a:prstGeom>
          <a:solidFill>
            <a:schemeClr val="accent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4" name="Rectangle 54"/>
          <p:cNvSpPr/>
          <p:nvPr/>
        </p:nvSpPr>
        <p:spPr bwMode="auto">
          <a:xfrm>
            <a:off x="7221844" y="2206755"/>
            <a:ext cx="2368845" cy="685800"/>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93260" tIns="0" rIns="0" bIns="0" numCol="1" spcCol="0" rtlCol="0" fromWordArt="0" anchor="ctr" anchorCtr="0" forceAA="0" compatLnSpc="1">
            <a:prstTxWarp prst="textNoShape">
              <a:avLst/>
            </a:prstTxWarp>
            <a:noAutofit/>
          </a:bodyPr>
          <a:lstStyle/>
          <a:p>
            <a:pPr algn="ctr" defTabSz="951028" fontAlgn="base">
              <a:lnSpc>
                <a:spcPct val="90000"/>
              </a:lnSpc>
              <a:spcBef>
                <a:spcPct val="0"/>
              </a:spcBef>
              <a:spcAft>
                <a:spcPct val="0"/>
              </a:spcAft>
            </a:pPr>
            <a:r>
              <a:rPr lang="en-US" sz="3600" b="1" kern="0" dirty="0" smtClean="0">
                <a:solidFill>
                  <a:sysClr val="windowText" lastClr="000000"/>
                </a:solidFill>
                <a:ea typeface="Segoe UI" pitchFamily="34" charset="0"/>
                <a:cs typeface="Segoe UI" pitchFamily="34" charset="0"/>
              </a:rPr>
              <a:t>Azure</a:t>
            </a:r>
          </a:p>
          <a:p>
            <a:pPr algn="ctr" defTabSz="951028" fontAlgn="base">
              <a:lnSpc>
                <a:spcPct val="90000"/>
              </a:lnSpc>
              <a:spcBef>
                <a:spcPct val="0"/>
              </a:spcBef>
              <a:spcAft>
                <a:spcPct val="0"/>
              </a:spcAft>
            </a:pPr>
            <a:r>
              <a:rPr lang="en-US" sz="3600" b="1" kern="0" dirty="0" smtClean="0">
                <a:solidFill>
                  <a:sysClr val="windowText" lastClr="000000"/>
                </a:solidFill>
                <a:ea typeface="Segoe UI" pitchFamily="34" charset="0"/>
                <a:cs typeface="Segoe UI" pitchFamily="34" charset="0"/>
              </a:rPr>
              <a:t>Files</a:t>
            </a:r>
            <a:endParaRPr lang="en-US" sz="2800" b="1" kern="0" dirty="0">
              <a:solidFill>
                <a:sysClr val="windowText" lastClr="000000"/>
              </a:solidFill>
              <a:ea typeface="Segoe UI" pitchFamily="34" charset="0"/>
              <a:cs typeface="Segoe UI" pitchFamily="34" charset="0"/>
            </a:endParaRPr>
          </a:p>
        </p:txBody>
      </p:sp>
    </p:spTree>
    <p:extLst>
      <p:ext uri="{BB962C8B-B14F-4D97-AF65-F5344CB8AC3E}">
        <p14:creationId xmlns:p14="http://schemas.microsoft.com/office/powerpoint/2010/main" val="1421349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1000" fill="hold"/>
                                        <p:tgtEl>
                                          <p:spTgt spid="3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1000"/>
                                        <p:tgtEl>
                                          <p:spTgt spid="31"/>
                                        </p:tgtEl>
                                      </p:cBhvr>
                                    </p:animEffect>
                                    <p:anim calcmode="lin" valueType="num">
                                      <p:cBhvr>
                                        <p:cTn id="23" dur="1000" fill="hold"/>
                                        <p:tgtEl>
                                          <p:spTgt spid="31"/>
                                        </p:tgtEl>
                                        <p:attrNameLst>
                                          <p:attrName>ppt_x</p:attrName>
                                        </p:attrNameLst>
                                      </p:cBhvr>
                                      <p:tavLst>
                                        <p:tav tm="0">
                                          <p:val>
                                            <p:strVal val="#ppt_x"/>
                                          </p:val>
                                        </p:tav>
                                        <p:tav tm="100000">
                                          <p:val>
                                            <p:strVal val="#ppt_x"/>
                                          </p:val>
                                        </p:tav>
                                      </p:tavLst>
                                    </p:anim>
                                    <p:anim calcmode="lin" valueType="num">
                                      <p:cBhvr>
                                        <p:cTn id="24" dur="1000" fill="hold"/>
                                        <p:tgtEl>
                                          <p:spTgt spid="31"/>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1000"/>
                                        <p:tgtEl>
                                          <p:spTgt spid="18"/>
                                        </p:tgtEl>
                                      </p:cBhvr>
                                    </p:animEffect>
                                    <p:anim calcmode="lin" valueType="num">
                                      <p:cBhvr>
                                        <p:cTn id="31" dur="1000" fill="hold"/>
                                        <p:tgtEl>
                                          <p:spTgt spid="18"/>
                                        </p:tgtEl>
                                        <p:attrNameLst>
                                          <p:attrName>ppt_x</p:attrName>
                                        </p:attrNameLst>
                                      </p:cBhvr>
                                      <p:tavLst>
                                        <p:tav tm="0">
                                          <p:val>
                                            <p:strVal val="#ppt_x"/>
                                          </p:val>
                                        </p:tav>
                                        <p:tav tm="100000">
                                          <p:val>
                                            <p:strVal val="#ppt_x"/>
                                          </p:val>
                                        </p:tav>
                                      </p:tavLst>
                                    </p:anim>
                                    <p:anim calcmode="lin" valueType="num">
                                      <p:cBhvr>
                                        <p:cTn id="32" dur="1000" fill="hold"/>
                                        <p:tgtEl>
                                          <p:spTgt spid="1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par>
                                <p:cTn id="38" presetID="10" presetClass="entr" presetSubtype="0"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wipe(down)">
                                      <p:cBhvr>
                                        <p:cTn id="45" dur="500"/>
                                        <p:tgtEl>
                                          <p:spTgt spid="46"/>
                                        </p:tgtEl>
                                      </p:cBhvr>
                                    </p:animEffect>
                                  </p:childTnLst>
                                </p:cTn>
                              </p:par>
                              <p:par>
                                <p:cTn id="46" presetID="22" presetClass="entr" presetSubtype="4"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down)">
                                      <p:cBhvr>
                                        <p:cTn id="48" dur="500"/>
                                        <p:tgtEl>
                                          <p:spTgt spid="47"/>
                                        </p:tgtEl>
                                      </p:cBhvr>
                                    </p:animEffect>
                                  </p:childTnLst>
                                </p:cTn>
                              </p:par>
                              <p:par>
                                <p:cTn id="49" presetID="22" presetClass="entr" presetSubtype="4" fill="hold"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down)">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42" grpId="0"/>
      <p:bldP spid="58" grpId="0" animBg="1"/>
      <p:bldP spid="57" grpId="0" animBg="1"/>
      <p:bldP spid="43" grpId="0" animBg="1"/>
      <p:bldP spid="4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Azure Files</a:t>
            </a:r>
            <a:endParaRPr lang="en-US" dirty="0"/>
          </a:p>
        </p:txBody>
      </p:sp>
    </p:spTree>
    <p:extLst>
      <p:ext uri="{BB962C8B-B14F-4D97-AF65-F5344CB8AC3E}">
        <p14:creationId xmlns:p14="http://schemas.microsoft.com/office/powerpoint/2010/main" val="40312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5671226" y="2981247"/>
            <a:ext cx="3504078" cy="3504078"/>
            <a:chOff x="2255837" y="-1188314"/>
            <a:chExt cx="3439303" cy="3439303"/>
          </a:xfrm>
          <a:solidFill>
            <a:srgbClr val="7FBA00">
              <a:alpha val="80000"/>
            </a:srgbClr>
          </a:solidFill>
        </p:grpSpPr>
        <p:sp>
          <p:nvSpPr>
            <p:cNvPr id="18" name="Oval 17"/>
            <p:cNvSpPr/>
            <p:nvPr/>
          </p:nvSpPr>
          <p:spPr bwMode="auto">
            <a:xfrm>
              <a:off x="2255837" y="-1188314"/>
              <a:ext cx="3439303" cy="3439303"/>
            </a:xfrm>
            <a:prstGeom prst="ellipse">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p:cNvSpPr/>
            <p:nvPr/>
          </p:nvSpPr>
          <p:spPr>
            <a:xfrm>
              <a:off x="3903899" y="797035"/>
              <a:ext cx="1061895" cy="429671"/>
            </a:xfrm>
            <a:prstGeom prst="rect">
              <a:avLst/>
            </a:prstGeom>
            <a:noFill/>
          </p:spPr>
          <p:txBody>
            <a:bodyPr wrap="none">
              <a:spAutoFit/>
            </a:bodyPr>
            <a:lstStyle/>
            <a:p>
              <a:pPr defTabSz="950743" fontAlgn="base">
                <a:lnSpc>
                  <a:spcPct val="90000"/>
                </a:lnSpc>
                <a:spcBef>
                  <a:spcPct val="0"/>
                </a:spcBef>
                <a:spcAft>
                  <a:spcPct val="0"/>
                </a:spcAft>
              </a:pPr>
              <a:r>
                <a:rPr lang="en-US" sz="2856" dirty="0">
                  <a:gradFill>
                    <a:gsLst>
                      <a:gs pos="1250">
                        <a:srgbClr val="FFFFFF"/>
                      </a:gs>
                      <a:gs pos="100000">
                        <a:srgbClr val="FFFFFF"/>
                      </a:gs>
                    </a:gsLst>
                    <a:lin ang="5400000" scaled="0"/>
                  </a:gradFill>
                  <a:latin typeface="Segoe UI Light"/>
                  <a:ea typeface="Segoe UI" pitchFamily="34" charset="0"/>
                  <a:cs typeface="Segoe UI" pitchFamily="34" charset="0"/>
                </a:rPr>
                <a:t>Hybrid</a:t>
              </a:r>
            </a:p>
          </p:txBody>
        </p:sp>
      </p:grpSp>
      <p:grpSp>
        <p:nvGrpSpPr>
          <p:cNvPr id="20" name="Group 19"/>
          <p:cNvGrpSpPr/>
          <p:nvPr/>
        </p:nvGrpSpPr>
        <p:grpSpPr>
          <a:xfrm>
            <a:off x="3398837" y="2981246"/>
            <a:ext cx="3504078" cy="3504078"/>
            <a:chOff x="254609" y="-1188315"/>
            <a:chExt cx="3439303" cy="3439303"/>
          </a:xfrm>
        </p:grpSpPr>
        <p:sp>
          <p:nvSpPr>
            <p:cNvPr id="19" name="Oval 18"/>
            <p:cNvSpPr/>
            <p:nvPr/>
          </p:nvSpPr>
          <p:spPr bwMode="auto">
            <a:xfrm>
              <a:off x="254609" y="-1188315"/>
              <a:ext cx="3439303" cy="3439303"/>
            </a:xfrm>
            <a:prstGeom prst="ellipse">
              <a:avLst/>
            </a:prstGeom>
            <a:solidFill>
              <a:srgbClr val="00B294">
                <a:alpha val="6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a:xfrm>
              <a:off x="413915" y="675588"/>
              <a:ext cx="1781542" cy="923479"/>
            </a:xfrm>
            <a:prstGeom prst="rect">
              <a:avLst/>
            </a:prstGeom>
          </p:spPr>
          <p:txBody>
            <a:bodyPr wrap="none">
              <a:spAutoFit/>
            </a:bodyPr>
            <a:lstStyle/>
            <a:p>
              <a:pPr algn="r" defTabSz="950743" fontAlgn="base">
                <a:lnSpc>
                  <a:spcPct val="90000"/>
                </a:lnSpc>
                <a:spcBef>
                  <a:spcPct val="0"/>
                </a:spcBef>
                <a:spcAft>
                  <a:spcPct val="0"/>
                </a:spcAft>
              </a:pPr>
              <a:r>
                <a:rPr lang="en-US" sz="2856" dirty="0" smtClean="0">
                  <a:gradFill>
                    <a:gsLst>
                      <a:gs pos="1250">
                        <a:srgbClr val="FFFFFF"/>
                      </a:gs>
                      <a:gs pos="100000">
                        <a:srgbClr val="FFFFFF"/>
                      </a:gs>
                    </a:gsLst>
                    <a:lin ang="5400000" scaled="0"/>
                  </a:gradFill>
                  <a:latin typeface="Segoe UI Light"/>
                  <a:ea typeface="Segoe UI" pitchFamily="34" charset="0"/>
                  <a:cs typeface="Segoe UI" pitchFamily="34" charset="0"/>
                </a:rPr>
                <a:t>Enterprise</a:t>
              </a:r>
              <a:r>
                <a:rPr lang="en-US" sz="2856" dirty="0">
                  <a:gradFill>
                    <a:gsLst>
                      <a:gs pos="1250">
                        <a:srgbClr val="FFFFFF"/>
                      </a:gs>
                      <a:gs pos="100000">
                        <a:srgbClr val="FFFFFF"/>
                      </a:gs>
                    </a:gsLst>
                    <a:lin ang="5400000" scaled="0"/>
                  </a:gradFill>
                  <a:latin typeface="Segoe UI Light"/>
                  <a:ea typeface="Segoe UI" pitchFamily="34" charset="0"/>
                  <a:cs typeface="Segoe UI" pitchFamily="34" charset="0"/>
                </a:rPr>
                <a:t/>
              </a:r>
              <a:br>
                <a:rPr lang="en-US" sz="2856" dirty="0">
                  <a:gradFill>
                    <a:gsLst>
                      <a:gs pos="1250">
                        <a:srgbClr val="FFFFFF"/>
                      </a:gs>
                      <a:gs pos="100000">
                        <a:srgbClr val="FFFFFF"/>
                      </a:gs>
                    </a:gsLst>
                    <a:lin ang="5400000" scaled="0"/>
                  </a:gradFill>
                  <a:latin typeface="Segoe UI Light"/>
                  <a:ea typeface="Segoe UI" pitchFamily="34" charset="0"/>
                  <a:cs typeface="Segoe UI" pitchFamily="34" charset="0"/>
                </a:rPr>
              </a:br>
              <a:r>
                <a:rPr lang="en-US" sz="2856" dirty="0" smtClean="0">
                  <a:gradFill>
                    <a:gsLst>
                      <a:gs pos="1250">
                        <a:srgbClr val="FFFFFF"/>
                      </a:gs>
                      <a:gs pos="100000">
                        <a:srgbClr val="FFFFFF"/>
                      </a:gs>
                    </a:gsLst>
                    <a:lin ang="5400000" scaled="0"/>
                  </a:gradFill>
                  <a:latin typeface="Segoe UI Light"/>
                  <a:ea typeface="Segoe UI" pitchFamily="34" charset="0"/>
                  <a:cs typeface="Segoe UI" pitchFamily="34" charset="0"/>
                </a:rPr>
                <a:t>grade</a:t>
              </a:r>
              <a:endParaRPr lang="en-US" sz="2856" dirty="0">
                <a:gradFill>
                  <a:gsLst>
                    <a:gs pos="1250">
                      <a:srgbClr val="FFFFFF"/>
                    </a:gs>
                    <a:gs pos="100000">
                      <a:srgbClr val="FFFFFF"/>
                    </a:gs>
                  </a:gsLst>
                  <a:lin ang="5400000" scaled="0"/>
                </a:gradFill>
                <a:latin typeface="Segoe UI Light"/>
                <a:ea typeface="Segoe UI" pitchFamily="34" charset="0"/>
                <a:cs typeface="Segoe UI" pitchFamily="34" charset="0"/>
              </a:endParaRPr>
            </a:p>
          </p:txBody>
        </p:sp>
      </p:grpSp>
      <p:grpSp>
        <p:nvGrpSpPr>
          <p:cNvPr id="16" name="Group 15"/>
          <p:cNvGrpSpPr/>
          <p:nvPr/>
        </p:nvGrpSpPr>
        <p:grpSpPr>
          <a:xfrm>
            <a:off x="4542959" y="1073596"/>
            <a:ext cx="3504078" cy="3504078"/>
            <a:chOff x="1262205" y="-2734114"/>
            <a:chExt cx="3439303" cy="3439303"/>
          </a:xfrm>
        </p:grpSpPr>
        <p:sp>
          <p:nvSpPr>
            <p:cNvPr id="15" name="Oval 14"/>
            <p:cNvSpPr/>
            <p:nvPr/>
          </p:nvSpPr>
          <p:spPr bwMode="auto">
            <a:xfrm>
              <a:off x="1262205" y="-2734114"/>
              <a:ext cx="3439303" cy="3439303"/>
            </a:xfrm>
            <a:prstGeom prst="ellipse">
              <a:avLst/>
            </a:prstGeom>
            <a:solidFill>
              <a:srgbClr val="0072C6">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a:xfrm>
              <a:off x="1938604" y="-2014160"/>
              <a:ext cx="2044618" cy="509998"/>
            </a:xfrm>
            <a:prstGeom prst="rect">
              <a:avLst/>
            </a:prstGeom>
          </p:spPr>
          <p:txBody>
            <a:bodyPr wrap="none">
              <a:spAutoFit/>
            </a:bodyPr>
            <a:lstStyle/>
            <a:p>
              <a:pPr defTabSz="950743" fontAlgn="base">
                <a:lnSpc>
                  <a:spcPct val="90000"/>
                </a:lnSpc>
                <a:spcBef>
                  <a:spcPct val="0"/>
                </a:spcBef>
                <a:spcAft>
                  <a:spcPct val="0"/>
                </a:spcAft>
              </a:pPr>
              <a:r>
                <a:rPr lang="en-US" sz="2856" dirty="0" smtClean="0">
                  <a:gradFill>
                    <a:gsLst>
                      <a:gs pos="1250">
                        <a:srgbClr val="FFFFFF"/>
                      </a:gs>
                      <a:gs pos="100000">
                        <a:srgbClr val="FFFFFF"/>
                      </a:gs>
                    </a:gsLst>
                    <a:lin ang="5400000" scaled="0"/>
                  </a:gradFill>
                  <a:latin typeface="Segoe UI Light"/>
                  <a:ea typeface="Segoe UI" pitchFamily="34" charset="0"/>
                  <a:cs typeface="Segoe UI" pitchFamily="34" charset="0"/>
                </a:rPr>
                <a:t>Hyper scale</a:t>
              </a:r>
              <a:endParaRPr lang="en-US" sz="2856" dirty="0">
                <a:gradFill>
                  <a:gsLst>
                    <a:gs pos="1250">
                      <a:srgbClr val="FFFFFF"/>
                    </a:gs>
                    <a:gs pos="100000">
                      <a:srgbClr val="FFFFFF"/>
                    </a:gs>
                  </a:gsLst>
                  <a:lin ang="5400000" scaled="0"/>
                </a:gradFill>
                <a:latin typeface="Segoe UI Light"/>
                <a:ea typeface="Segoe UI" pitchFamily="34" charset="0"/>
                <a:cs typeface="Segoe UI" pitchFamily="34" charset="0"/>
              </a:endParaRPr>
            </a:p>
          </p:txBody>
        </p:sp>
      </p:grpSp>
      <p:sp>
        <p:nvSpPr>
          <p:cNvPr id="22" name="Title 21"/>
          <p:cNvSpPr>
            <a:spLocks noGrp="1"/>
          </p:cNvSpPr>
          <p:nvPr>
            <p:ph type="title"/>
          </p:nvPr>
        </p:nvSpPr>
        <p:spPr>
          <a:xfrm>
            <a:off x="274638" y="295274"/>
            <a:ext cx="11887199" cy="917575"/>
          </a:xfrm>
        </p:spPr>
        <p:txBody>
          <a:bodyPr/>
          <a:lstStyle/>
          <a:p>
            <a:r>
              <a:rPr lang="en-US" dirty="0" smtClean="0"/>
              <a:t>The Azure cloud</a:t>
            </a:r>
            <a:r>
              <a:rPr lang="en-US" dirty="0">
                <a:solidFill>
                  <a:schemeClr val="tx1"/>
                </a:solidFill>
              </a:rPr>
              <a:t/>
            </a:r>
            <a:br>
              <a:rPr lang="en-US" dirty="0">
                <a:solidFill>
                  <a:schemeClr val="tx1"/>
                </a:solidFill>
              </a:rPr>
            </a:br>
            <a:endParaRPr lang="en-US" dirty="0"/>
          </a:p>
        </p:txBody>
      </p:sp>
      <p:sp>
        <p:nvSpPr>
          <p:cNvPr id="2" name="Rectangle 1"/>
          <p:cNvSpPr/>
          <p:nvPr/>
        </p:nvSpPr>
        <p:spPr>
          <a:xfrm>
            <a:off x="143018" y="2636948"/>
            <a:ext cx="6216650" cy="3416320"/>
          </a:xfrm>
          <a:prstGeom prst="rect">
            <a:avLst/>
          </a:prstGeom>
        </p:spPr>
        <p:txBody>
          <a:bodyPr>
            <a:spAutoFit/>
          </a:bodyPr>
          <a:lstStyle/>
          <a:p>
            <a:r>
              <a:rPr lang="en-US" sz="2400" dirty="0">
                <a:gradFill>
                  <a:gsLst>
                    <a:gs pos="1250">
                      <a:srgbClr val="FFFFFF"/>
                    </a:gs>
                    <a:gs pos="100000">
                      <a:srgbClr val="FFFFFF"/>
                    </a:gs>
                  </a:gsLst>
                  <a:lin ang="5400000" scaled="0"/>
                </a:gradFill>
              </a:rPr>
              <a:t>Security and Ecosystem</a:t>
            </a:r>
          </a:p>
          <a:p>
            <a:r>
              <a:rPr lang="en-US" sz="2400" dirty="0">
                <a:gradFill>
                  <a:gsLst>
                    <a:gs pos="1250">
                      <a:srgbClr val="FFFFFF"/>
                    </a:gs>
                    <a:gs pos="100000">
                      <a:srgbClr val="FFFFFF"/>
                    </a:gs>
                  </a:gsLst>
                  <a:lin ang="5400000" scaled="0"/>
                </a:gradFill>
              </a:rPr>
              <a:t>Trustworthy Compliance</a:t>
            </a:r>
          </a:p>
          <a:p>
            <a:r>
              <a:rPr lang="en-US" sz="2400" dirty="0">
                <a:gradFill>
                  <a:gsLst>
                    <a:gs pos="1250">
                      <a:srgbClr val="FFFFFF"/>
                    </a:gs>
                    <a:gs pos="100000">
                      <a:srgbClr val="FFFFFF"/>
                    </a:gs>
                  </a:gsLst>
                  <a:lin ang="5400000" scaled="0"/>
                </a:gradFill>
              </a:rPr>
              <a:t>Enterprise-Class Support </a:t>
            </a:r>
          </a:p>
          <a:p>
            <a:r>
              <a:rPr lang="en-US" sz="2400" dirty="0">
                <a:gradFill>
                  <a:gsLst>
                    <a:gs pos="1250">
                      <a:srgbClr val="FFFFFF"/>
                    </a:gs>
                    <a:gs pos="100000">
                      <a:srgbClr val="FFFFFF"/>
                    </a:gs>
                  </a:gsLst>
                  <a:lin ang="5400000" scaled="0"/>
                </a:gradFill>
              </a:rPr>
              <a:t>Disaster recovery</a:t>
            </a:r>
          </a:p>
          <a:p>
            <a:r>
              <a:rPr lang="en-US" sz="2400" dirty="0">
                <a:gradFill>
                  <a:gsLst>
                    <a:gs pos="1250">
                      <a:srgbClr val="FFFFFF"/>
                    </a:gs>
                    <a:gs pos="100000">
                      <a:srgbClr val="FFFFFF"/>
                    </a:gs>
                  </a:gsLst>
                  <a:lin ang="5400000" scaled="0"/>
                </a:gradFill>
              </a:rPr>
              <a:t>Cloud DR and </a:t>
            </a:r>
            <a:r>
              <a:rPr lang="en-US" sz="2400" dirty="0" smtClean="0">
                <a:gradFill>
                  <a:gsLst>
                    <a:gs pos="1250">
                      <a:srgbClr val="FFFFFF"/>
                    </a:gs>
                    <a:gs pos="100000">
                      <a:srgbClr val="FFFFFF"/>
                    </a:gs>
                  </a:gsLst>
                  <a:lin ang="5400000" scaled="0"/>
                </a:gradFill>
              </a:rPr>
              <a:t>HA</a:t>
            </a:r>
          </a:p>
          <a:p>
            <a:r>
              <a:rPr lang="en-US" sz="2400" dirty="0" err="1">
                <a:gradFill>
                  <a:gsLst>
                    <a:gs pos="1250">
                      <a:srgbClr val="FFFFFF"/>
                    </a:gs>
                    <a:gs pos="100000">
                      <a:srgbClr val="FFFFFF"/>
                    </a:gs>
                  </a:gsLst>
                  <a:lin ang="5400000" scaled="0"/>
                </a:gradFill>
              </a:rPr>
              <a:t>DevOps</a:t>
            </a:r>
            <a:endParaRPr lang="en-US" sz="2400" dirty="0">
              <a:gradFill>
                <a:gsLst>
                  <a:gs pos="1250">
                    <a:srgbClr val="FFFFFF"/>
                  </a:gs>
                  <a:gs pos="100000">
                    <a:srgbClr val="FFFFFF"/>
                  </a:gs>
                </a:gsLst>
                <a:lin ang="5400000" scaled="0"/>
              </a:gradFill>
            </a:endParaRPr>
          </a:p>
          <a:p>
            <a:r>
              <a:rPr lang="en-US" sz="2400" dirty="0">
                <a:gradFill>
                  <a:gsLst>
                    <a:gs pos="1250">
                      <a:srgbClr val="FFFFFF"/>
                    </a:gs>
                    <a:gs pos="100000">
                      <a:srgbClr val="FFFFFF"/>
                    </a:gs>
                  </a:gsLst>
                  <a:lin ang="5400000" scaled="0"/>
                </a:gradFill>
              </a:rPr>
              <a:t>Development IDE</a:t>
            </a:r>
          </a:p>
          <a:p>
            <a:r>
              <a:rPr lang="en-US" sz="2400" dirty="0">
                <a:gradFill>
                  <a:gsLst>
                    <a:gs pos="1250">
                      <a:srgbClr val="FFFFFF"/>
                    </a:gs>
                    <a:gs pos="100000">
                      <a:srgbClr val="FFFFFF"/>
                    </a:gs>
                  </a:gsLst>
                  <a:lin ang="5400000" scaled="0"/>
                </a:gradFill>
              </a:rPr>
              <a:t>Management Integration</a:t>
            </a:r>
          </a:p>
          <a:p>
            <a:endParaRPr lang="en-US" sz="2400" dirty="0">
              <a:gradFill>
                <a:gsLst>
                  <a:gs pos="1250">
                    <a:srgbClr val="FFFFFF"/>
                  </a:gs>
                  <a:gs pos="100000">
                    <a:srgbClr val="FFFFFF"/>
                  </a:gs>
                </a:gsLst>
                <a:lin ang="5400000" scaled="0"/>
              </a:gradFill>
            </a:endParaRPr>
          </a:p>
        </p:txBody>
      </p:sp>
      <p:sp>
        <p:nvSpPr>
          <p:cNvPr id="23" name="Rectangle 22"/>
          <p:cNvSpPr/>
          <p:nvPr/>
        </p:nvSpPr>
        <p:spPr>
          <a:xfrm>
            <a:off x="7960316" y="838098"/>
            <a:ext cx="6216650" cy="1815882"/>
          </a:xfrm>
          <a:prstGeom prst="rect">
            <a:avLst/>
          </a:prstGeom>
        </p:spPr>
        <p:txBody>
          <a:bodyPr>
            <a:spAutoFit/>
          </a:bodyPr>
          <a:lstStyle/>
          <a:p>
            <a:r>
              <a:rPr lang="en-US" sz="2800" dirty="0" err="1" smtClean="0">
                <a:gradFill>
                  <a:gsLst>
                    <a:gs pos="1250">
                      <a:srgbClr val="FFFFFF"/>
                    </a:gs>
                    <a:gs pos="100000">
                      <a:srgbClr val="FFFFFF"/>
                    </a:gs>
                  </a:gsLst>
                  <a:lin ang="5400000" scaled="0"/>
                </a:gradFill>
              </a:rPr>
              <a:t>TitanFall</a:t>
            </a:r>
            <a:endParaRPr lang="en-US" sz="2800" dirty="0" smtClean="0">
              <a:gradFill>
                <a:gsLst>
                  <a:gs pos="1250">
                    <a:srgbClr val="FFFFFF"/>
                  </a:gs>
                  <a:gs pos="100000">
                    <a:srgbClr val="FFFFFF"/>
                  </a:gs>
                </a:gsLst>
                <a:lin ang="5400000" scaled="0"/>
              </a:gradFill>
            </a:endParaRPr>
          </a:p>
          <a:p>
            <a:r>
              <a:rPr lang="en-US" sz="2800" dirty="0" smtClean="0">
                <a:gradFill>
                  <a:gsLst>
                    <a:gs pos="1250">
                      <a:srgbClr val="FFFFFF"/>
                    </a:gs>
                    <a:gs pos="100000">
                      <a:srgbClr val="FFFFFF"/>
                    </a:gs>
                  </a:gsLst>
                  <a:lin ang="5400000" scaled="0"/>
                </a:gradFill>
              </a:rPr>
              <a:t>NBC</a:t>
            </a:r>
          </a:p>
          <a:p>
            <a:r>
              <a:rPr lang="en-US" sz="2800" dirty="0" smtClean="0">
                <a:gradFill>
                  <a:gsLst>
                    <a:gs pos="1250">
                      <a:srgbClr val="FFFFFF"/>
                    </a:gs>
                    <a:gs pos="100000">
                      <a:srgbClr val="FFFFFF"/>
                    </a:gs>
                  </a:gsLst>
                  <a:lin ang="5400000" scaled="0"/>
                </a:gradFill>
              </a:rPr>
              <a:t>Lots of Regions</a:t>
            </a:r>
          </a:p>
          <a:p>
            <a:r>
              <a:rPr lang="en-US" sz="2800" dirty="0" smtClean="0">
                <a:gradFill>
                  <a:gsLst>
                    <a:gs pos="1250">
                      <a:srgbClr val="FFFFFF"/>
                    </a:gs>
                    <a:gs pos="100000">
                      <a:srgbClr val="FFFFFF"/>
                    </a:gs>
                  </a:gsLst>
                  <a:lin ang="5400000" scaled="0"/>
                </a:gradFill>
              </a:rPr>
              <a:t>Lots of compute</a:t>
            </a:r>
          </a:p>
        </p:txBody>
      </p:sp>
      <p:sp>
        <p:nvSpPr>
          <p:cNvPr id="24" name="Rectangle 23"/>
          <p:cNvSpPr/>
          <p:nvPr/>
        </p:nvSpPr>
        <p:spPr>
          <a:xfrm>
            <a:off x="9328150" y="4434395"/>
            <a:ext cx="6216650" cy="1815882"/>
          </a:xfrm>
          <a:prstGeom prst="rect">
            <a:avLst/>
          </a:prstGeom>
        </p:spPr>
        <p:txBody>
          <a:bodyPr>
            <a:spAutoFit/>
          </a:bodyPr>
          <a:lstStyle/>
          <a:p>
            <a:r>
              <a:rPr lang="en-US" sz="2800" dirty="0" smtClean="0">
                <a:gradFill>
                  <a:gsLst>
                    <a:gs pos="1250">
                      <a:srgbClr val="FFFFFF"/>
                    </a:gs>
                    <a:gs pos="100000">
                      <a:srgbClr val="FFFFFF"/>
                    </a:gs>
                  </a:gsLst>
                  <a:lin ang="5400000" scaled="0"/>
                </a:gradFill>
              </a:rPr>
              <a:t>Infrastructure</a:t>
            </a:r>
          </a:p>
          <a:p>
            <a:r>
              <a:rPr lang="en-US" sz="2800" dirty="0" smtClean="0">
                <a:gradFill>
                  <a:gsLst>
                    <a:gs pos="1250">
                      <a:srgbClr val="FFFFFF"/>
                    </a:gs>
                    <a:gs pos="100000">
                      <a:srgbClr val="FFFFFF"/>
                    </a:gs>
                  </a:gsLst>
                  <a:lin ang="5400000" scaled="0"/>
                </a:gradFill>
              </a:rPr>
              <a:t>Identity</a:t>
            </a:r>
          </a:p>
          <a:p>
            <a:r>
              <a:rPr lang="en-US" sz="2800" dirty="0" smtClean="0">
                <a:gradFill>
                  <a:gsLst>
                    <a:gs pos="1250">
                      <a:srgbClr val="FFFFFF"/>
                    </a:gs>
                    <a:gs pos="100000">
                      <a:srgbClr val="FFFFFF"/>
                    </a:gs>
                  </a:gsLst>
                  <a:lin ang="5400000" scaled="0"/>
                </a:gradFill>
              </a:rPr>
              <a:t>Data</a:t>
            </a:r>
          </a:p>
          <a:p>
            <a:r>
              <a:rPr lang="en-US" sz="2800" dirty="0" smtClean="0">
                <a:gradFill>
                  <a:gsLst>
                    <a:gs pos="1250">
                      <a:srgbClr val="FFFFFF"/>
                    </a:gs>
                    <a:gs pos="100000">
                      <a:srgbClr val="FFFFFF"/>
                    </a:gs>
                  </a:gsLst>
                  <a:lin ang="5400000" scaled="0"/>
                </a:gradFill>
              </a:rPr>
              <a:t>Application</a:t>
            </a:r>
          </a:p>
        </p:txBody>
      </p:sp>
    </p:spTree>
    <p:extLst>
      <p:ext uri="{BB962C8B-B14F-4D97-AF65-F5344CB8AC3E}">
        <p14:creationId xmlns:p14="http://schemas.microsoft.com/office/powerpoint/2010/main" val="8032675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4237" y="76709"/>
            <a:ext cx="11889564" cy="917575"/>
          </a:xfrm>
        </p:spPr>
        <p:txBody>
          <a:bodyPr/>
          <a:lstStyle/>
          <a:p>
            <a:r>
              <a:rPr lang="en-US" sz="4400" dirty="0" smtClean="0">
                <a:solidFill>
                  <a:schemeClr val="tx1"/>
                </a:solidFill>
              </a:rPr>
              <a:t>Azure Announcements at TechEd</a:t>
            </a:r>
            <a:endParaRPr lang="en-US" sz="4400" dirty="0">
              <a:solidFill>
                <a:schemeClr val="tx1"/>
              </a:solidFill>
            </a:endParaRPr>
          </a:p>
        </p:txBody>
      </p:sp>
      <p:sp>
        <p:nvSpPr>
          <p:cNvPr id="3" name="Rectangle 2"/>
          <p:cNvSpPr/>
          <p:nvPr/>
        </p:nvSpPr>
        <p:spPr>
          <a:xfrm>
            <a:off x="6744920" y="4532826"/>
            <a:ext cx="5413681" cy="523220"/>
          </a:xfrm>
          <a:prstGeom prst="rect">
            <a:avLst/>
          </a:prstGeom>
        </p:spPr>
        <p:txBody>
          <a:bodyPr wrap="square">
            <a:spAutoFit/>
          </a:bodyPr>
          <a:lstStyle/>
          <a:p>
            <a:endParaRPr lang="en-US" sz="2800" dirty="0" smtClean="0">
              <a:gradFill>
                <a:gsLst>
                  <a:gs pos="2917">
                    <a:srgbClr val="FFFFFF"/>
                  </a:gs>
                  <a:gs pos="30000">
                    <a:srgbClr val="FFFFFF"/>
                  </a:gs>
                </a:gsLst>
                <a:lin ang="5400000" scaled="0"/>
              </a:gradFill>
            </a:endParaRPr>
          </a:p>
        </p:txBody>
      </p:sp>
      <p:sp>
        <p:nvSpPr>
          <p:cNvPr id="4" name="Rectangle 3"/>
          <p:cNvSpPr/>
          <p:nvPr/>
        </p:nvSpPr>
        <p:spPr>
          <a:xfrm>
            <a:off x="266247" y="126654"/>
            <a:ext cx="7867038" cy="6986528"/>
          </a:xfrm>
          <a:prstGeom prst="rect">
            <a:avLst/>
          </a:prstGeom>
        </p:spPr>
        <p:txBody>
          <a:bodyPr wrap="square">
            <a:spAutoFit/>
          </a:bodyPr>
          <a:lstStyle/>
          <a:p>
            <a:r>
              <a:rPr lang="en-US" sz="2800" b="1" u="sng" dirty="0">
                <a:gradFill>
                  <a:gsLst>
                    <a:gs pos="2917">
                      <a:srgbClr val="FFFFFF"/>
                    </a:gs>
                    <a:gs pos="30000">
                      <a:srgbClr val="FFFFFF"/>
                    </a:gs>
                  </a:gsLst>
                  <a:lin ang="5400000" scaled="0"/>
                </a:gradFill>
                <a:latin typeface="Segoe UI Light" pitchFamily="34" charset="0"/>
              </a:rPr>
              <a:t>Generally Available</a:t>
            </a:r>
          </a:p>
          <a:p>
            <a:pPr marL="457200" indent="-457200">
              <a:buFont typeface="Arial" panose="020B0604020202020204" pitchFamily="34" charset="0"/>
              <a:buChar char="•"/>
            </a:pPr>
            <a:r>
              <a:rPr lang="en-US" sz="2800" b="1" dirty="0" err="1" smtClean="0">
                <a:gradFill>
                  <a:gsLst>
                    <a:gs pos="2917">
                      <a:srgbClr val="FFFFFF"/>
                    </a:gs>
                    <a:gs pos="30000">
                      <a:srgbClr val="FFFFFF"/>
                    </a:gs>
                  </a:gsLst>
                  <a:lin ang="5400000" scaled="0"/>
                </a:gradFill>
                <a:latin typeface="Segoe UI Light" pitchFamily="34" charset="0"/>
              </a:rPr>
              <a:t>ExpressRoute</a:t>
            </a:r>
            <a:endParaRPr lang="en-US" sz="2800" b="1" dirty="0" smtClean="0">
              <a:gradFill>
                <a:gsLst>
                  <a:gs pos="2917">
                    <a:srgbClr val="FFFFFF"/>
                  </a:gs>
                  <a:gs pos="30000">
                    <a:srgbClr val="FFFFFF"/>
                  </a:gs>
                </a:gsLst>
                <a:lin ang="5400000" scaled="0"/>
              </a:gradFill>
              <a:latin typeface="Segoe UI Light" pitchFamily="34" charset="0"/>
            </a:endParaRP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Multiple </a:t>
            </a:r>
            <a:r>
              <a:rPr lang="en-US" sz="2800" b="1" dirty="0" smtClean="0">
                <a:gradFill>
                  <a:gsLst>
                    <a:gs pos="2917">
                      <a:srgbClr val="FFFFFF"/>
                    </a:gs>
                    <a:gs pos="30000">
                      <a:srgbClr val="FFFFFF"/>
                    </a:gs>
                  </a:gsLst>
                  <a:lin ang="5400000" scaled="0"/>
                </a:gradFill>
                <a:latin typeface="Segoe UI Light" pitchFamily="34" charset="0"/>
              </a:rPr>
              <a:t>Site-to-Site</a:t>
            </a:r>
          </a:p>
          <a:p>
            <a:pPr marL="457200" indent="-457200">
              <a:buFont typeface="Arial" panose="020B0604020202020204" pitchFamily="34" charset="0"/>
              <a:buChar char="•"/>
            </a:pPr>
            <a:r>
              <a:rPr lang="en-US" sz="2800" b="1" dirty="0" smtClean="0">
                <a:gradFill>
                  <a:gsLst>
                    <a:gs pos="2917">
                      <a:srgbClr val="FFFFFF"/>
                    </a:gs>
                    <a:gs pos="30000">
                      <a:srgbClr val="FFFFFF"/>
                    </a:gs>
                  </a:gsLst>
                  <a:lin ang="5400000" scaled="0"/>
                </a:gradFill>
                <a:latin typeface="Segoe UI Light" pitchFamily="34" charset="0"/>
              </a:rPr>
              <a:t>In-Region and Cross-Region VNET</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Compute-intensive A8 &amp; A9 </a:t>
            </a:r>
            <a:endParaRPr lang="en-US" sz="2800" b="1" dirty="0" smtClean="0">
              <a:gradFill>
                <a:gsLst>
                  <a:gs pos="2917">
                    <a:srgbClr val="FFFFFF"/>
                  </a:gs>
                  <a:gs pos="30000">
                    <a:srgbClr val="FFFFFF"/>
                  </a:gs>
                </a:gsLst>
                <a:lin ang="5400000" scaled="0"/>
              </a:gradFill>
              <a:latin typeface="Segoe UI Light" pitchFamily="34" charset="0"/>
            </a:endParaRPr>
          </a:p>
          <a:p>
            <a:pPr marL="457200" indent="-457200">
              <a:buFont typeface="Arial" panose="020B0604020202020204" pitchFamily="34" charset="0"/>
              <a:buChar char="•"/>
            </a:pPr>
            <a:r>
              <a:rPr lang="en-US" sz="2800" b="1" dirty="0" smtClean="0">
                <a:gradFill>
                  <a:gsLst>
                    <a:gs pos="2917">
                      <a:srgbClr val="FFFFFF"/>
                    </a:gs>
                    <a:gs pos="30000">
                      <a:srgbClr val="FFFFFF"/>
                    </a:gs>
                  </a:gsLst>
                  <a:lin ang="5400000" scaled="0"/>
                </a:gradFill>
                <a:latin typeface="Segoe UI Light" pitchFamily="34" charset="0"/>
              </a:rPr>
              <a:t>IP </a:t>
            </a:r>
            <a:r>
              <a:rPr lang="en-US" sz="2800" b="1" dirty="0">
                <a:gradFill>
                  <a:gsLst>
                    <a:gs pos="2917">
                      <a:srgbClr val="FFFFFF"/>
                    </a:gs>
                    <a:gs pos="30000">
                      <a:srgbClr val="FFFFFF"/>
                    </a:gs>
                  </a:gsLst>
                  <a:lin ang="5400000" scaled="0"/>
                </a:gradFill>
                <a:latin typeface="Segoe UI Light" pitchFamily="34" charset="0"/>
              </a:rPr>
              <a:t>Reservation for </a:t>
            </a:r>
            <a:r>
              <a:rPr lang="en-US" sz="2800" b="1" dirty="0" smtClean="0">
                <a:gradFill>
                  <a:gsLst>
                    <a:gs pos="2917">
                      <a:srgbClr val="FFFFFF"/>
                    </a:gs>
                    <a:gs pos="30000">
                      <a:srgbClr val="FFFFFF"/>
                    </a:gs>
                  </a:gsLst>
                  <a:lin ang="5400000" scaled="0"/>
                </a:gradFill>
                <a:latin typeface="Segoe UI Light" pitchFamily="34" charset="0"/>
              </a:rPr>
              <a:t>VIPs</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Microsoft Azure </a:t>
            </a:r>
            <a:r>
              <a:rPr lang="en-US" sz="2800" b="1" dirty="0" smtClean="0">
                <a:gradFill>
                  <a:gsLst>
                    <a:gs pos="2917">
                      <a:srgbClr val="FFFFFF"/>
                    </a:gs>
                    <a:gs pos="30000">
                      <a:srgbClr val="FFFFFF"/>
                    </a:gs>
                  </a:gsLst>
                  <a:lin ang="5400000" scaled="0"/>
                </a:gradFill>
                <a:latin typeface="Segoe UI Light" pitchFamily="34" charset="0"/>
              </a:rPr>
              <a:t>Import/Export</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Azure Managed Cache </a:t>
            </a:r>
            <a:r>
              <a:rPr lang="en-US" sz="2800" b="1" dirty="0" smtClean="0">
                <a:gradFill>
                  <a:gsLst>
                    <a:gs pos="2917">
                      <a:srgbClr val="FFFFFF"/>
                    </a:gs>
                    <a:gs pos="30000">
                      <a:srgbClr val="FFFFFF"/>
                    </a:gs>
                  </a:gsLst>
                  <a:lin ang="5400000" scaled="0"/>
                </a:gradFill>
                <a:latin typeface="Segoe UI Light" pitchFamily="34" charset="0"/>
              </a:rPr>
              <a:t>Service</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Traffic Manager External End </a:t>
            </a:r>
            <a:r>
              <a:rPr lang="en-US" sz="2800" b="1" dirty="0" smtClean="0">
                <a:gradFill>
                  <a:gsLst>
                    <a:gs pos="2917">
                      <a:srgbClr val="FFFFFF"/>
                    </a:gs>
                    <a:gs pos="30000">
                      <a:srgbClr val="FFFFFF"/>
                    </a:gs>
                  </a:gsLst>
                  <a:lin ang="5400000" scaled="0"/>
                </a:gradFill>
                <a:latin typeface="Segoe UI Light" pitchFamily="34" charset="0"/>
              </a:rPr>
              <a:t>Points</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Azure Store (EA only</a:t>
            </a:r>
            <a:r>
              <a:rPr lang="en-US" sz="2800" b="1" dirty="0" smtClean="0">
                <a:gradFill>
                  <a:gsLst>
                    <a:gs pos="2917">
                      <a:srgbClr val="FFFFFF"/>
                    </a:gs>
                    <a:gs pos="30000">
                      <a:srgbClr val="FFFFFF"/>
                    </a:gs>
                  </a:gsLst>
                  <a:lin ang="5400000" scaled="0"/>
                </a:gradFill>
                <a:latin typeface="Segoe UI Light" pitchFamily="34" charset="0"/>
              </a:rPr>
              <a:t>)</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BizTalk Server 2013 R2 </a:t>
            </a:r>
            <a:r>
              <a:rPr lang="en-US" sz="2800" b="1" dirty="0" smtClean="0">
                <a:gradFill>
                  <a:gsLst>
                    <a:gs pos="2917">
                      <a:srgbClr val="FFFFFF"/>
                    </a:gs>
                    <a:gs pos="30000">
                      <a:srgbClr val="FFFFFF"/>
                    </a:gs>
                  </a:gsLst>
                  <a:lin ang="5400000" scaled="0"/>
                </a:gradFill>
                <a:latin typeface="Segoe UI Light" pitchFamily="34" charset="0"/>
              </a:rPr>
              <a:t>launch</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Linux </a:t>
            </a:r>
            <a:r>
              <a:rPr lang="en-US" sz="2800" b="1" dirty="0" smtClean="0">
                <a:gradFill>
                  <a:gsLst>
                    <a:gs pos="2917">
                      <a:srgbClr val="FFFFFF"/>
                    </a:gs>
                    <a:gs pos="30000">
                      <a:srgbClr val="FFFFFF"/>
                    </a:gs>
                  </a:gsLst>
                  <a:lin ang="5400000" scaled="0"/>
                </a:gradFill>
                <a:latin typeface="Segoe UI Light" pitchFamily="34" charset="0"/>
              </a:rPr>
              <a:t>distributions phone support</a:t>
            </a:r>
          </a:p>
          <a:p>
            <a:pPr marL="457200" indent="-457200">
              <a:buFont typeface="Arial" panose="020B0604020202020204" pitchFamily="34" charset="0"/>
              <a:buChar char="•"/>
            </a:pPr>
            <a:r>
              <a:rPr lang="en-US" sz="2800" b="1" dirty="0" smtClean="0">
                <a:gradFill>
                  <a:gsLst>
                    <a:gs pos="2917">
                      <a:srgbClr val="FFFFFF"/>
                    </a:gs>
                    <a:gs pos="30000">
                      <a:srgbClr val="FFFFFF"/>
                    </a:gs>
                  </a:gsLst>
                  <a:lin ang="5400000" scaled="0"/>
                </a:gradFill>
                <a:latin typeface="Segoe UI Light" pitchFamily="34" charset="0"/>
              </a:rPr>
              <a:t>PowerShell Script Deployment</a:t>
            </a:r>
          </a:p>
          <a:p>
            <a:pPr marL="457200" indent="-457200">
              <a:buFont typeface="Arial" panose="020B0604020202020204" pitchFamily="34" charset="0"/>
              <a:buChar char="•"/>
            </a:pPr>
            <a:r>
              <a:rPr lang="en-US" sz="2800" b="1" dirty="0" smtClean="0">
                <a:gradFill>
                  <a:gsLst>
                    <a:gs pos="2917">
                      <a:srgbClr val="FFFFFF"/>
                    </a:gs>
                    <a:gs pos="30000">
                      <a:srgbClr val="FFFFFF"/>
                    </a:gs>
                  </a:gsLst>
                  <a:lin ang="5400000" scaled="0"/>
                </a:gradFill>
                <a:latin typeface="Segoe UI Light" pitchFamily="34" charset="0"/>
              </a:rPr>
              <a:t>Ecosystem Security</a:t>
            </a:r>
          </a:p>
          <a:p>
            <a:pPr marL="457200" indent="-457200">
              <a:buFont typeface="Arial" panose="020B0604020202020204" pitchFamily="34" charset="0"/>
              <a:buChar char="•"/>
            </a:pPr>
            <a:r>
              <a:rPr lang="en-US" sz="2800" b="1" dirty="0" smtClean="0">
                <a:gradFill>
                  <a:gsLst>
                    <a:gs pos="2917">
                      <a:srgbClr val="FFFFFF"/>
                    </a:gs>
                    <a:gs pos="30000">
                      <a:srgbClr val="FFFFFF"/>
                    </a:gs>
                  </a:gsLst>
                  <a:lin ang="5400000" scaled="0"/>
                </a:gradFill>
                <a:latin typeface="Segoe UI Light" pitchFamily="34" charset="0"/>
              </a:rPr>
              <a:t>Windows Client in MSDN</a:t>
            </a:r>
          </a:p>
          <a:p>
            <a:pPr marL="457200" indent="-457200">
              <a:buFont typeface="Arial" panose="020B0604020202020204" pitchFamily="34" charset="0"/>
              <a:buChar char="•"/>
            </a:pPr>
            <a:endParaRPr lang="en-US" sz="2800" b="1" dirty="0" smtClean="0">
              <a:gradFill>
                <a:gsLst>
                  <a:gs pos="2917">
                    <a:srgbClr val="FFFFFF"/>
                  </a:gs>
                  <a:gs pos="30000">
                    <a:srgbClr val="FFFFFF"/>
                  </a:gs>
                </a:gsLst>
                <a:lin ang="5400000" scaled="0"/>
              </a:gradFill>
              <a:latin typeface="Segoe UI Light" pitchFamily="34" charset="0"/>
            </a:endParaRPr>
          </a:p>
        </p:txBody>
      </p:sp>
      <p:sp>
        <p:nvSpPr>
          <p:cNvPr id="6" name="Rectangle 5"/>
          <p:cNvSpPr/>
          <p:nvPr/>
        </p:nvSpPr>
        <p:spPr>
          <a:xfrm>
            <a:off x="6420756" y="869771"/>
            <a:ext cx="6216650" cy="5262979"/>
          </a:xfrm>
          <a:prstGeom prst="rect">
            <a:avLst/>
          </a:prstGeom>
        </p:spPr>
        <p:txBody>
          <a:bodyPr>
            <a:spAutoFit/>
          </a:bodyPr>
          <a:lstStyle/>
          <a:p>
            <a:r>
              <a:rPr lang="en-US" sz="2800" b="1" u="sng" dirty="0">
                <a:gradFill>
                  <a:gsLst>
                    <a:gs pos="2917">
                      <a:srgbClr val="FFFFFF"/>
                    </a:gs>
                    <a:gs pos="30000">
                      <a:srgbClr val="FFFFFF"/>
                    </a:gs>
                  </a:gsLst>
                  <a:lin ang="5400000" scaled="0"/>
                </a:gradFill>
                <a:latin typeface="Segoe UI Light" pitchFamily="34" charset="0"/>
              </a:rPr>
              <a:t>Preview</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Instance level Public </a:t>
            </a:r>
            <a:r>
              <a:rPr lang="en-US" sz="2800" b="1" dirty="0" smtClean="0">
                <a:gradFill>
                  <a:gsLst>
                    <a:gs pos="2917">
                      <a:srgbClr val="FFFFFF"/>
                    </a:gs>
                    <a:gs pos="30000">
                      <a:srgbClr val="FFFFFF"/>
                    </a:gs>
                  </a:gsLst>
                  <a:lin ang="5400000" scaled="0"/>
                </a:gradFill>
                <a:latin typeface="Segoe UI Light" pitchFamily="34" charset="0"/>
              </a:rPr>
              <a:t>IPs</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Azure </a:t>
            </a:r>
            <a:r>
              <a:rPr lang="en-US" sz="2800" b="1" dirty="0" err="1">
                <a:gradFill>
                  <a:gsLst>
                    <a:gs pos="2917">
                      <a:srgbClr val="FFFFFF"/>
                    </a:gs>
                    <a:gs pos="30000">
                      <a:srgbClr val="FFFFFF"/>
                    </a:gs>
                  </a:gsLst>
                  <a:lin ang="5400000" scaled="0"/>
                </a:gradFill>
                <a:latin typeface="Segoe UI Light" pitchFamily="34" charset="0"/>
              </a:rPr>
              <a:t>Redis</a:t>
            </a:r>
            <a:r>
              <a:rPr lang="en-US" sz="2800" b="1" dirty="0">
                <a:gradFill>
                  <a:gsLst>
                    <a:gs pos="2917">
                      <a:srgbClr val="FFFFFF"/>
                    </a:gs>
                    <a:gs pos="30000">
                      <a:srgbClr val="FFFFFF"/>
                    </a:gs>
                  </a:gsLst>
                  <a:lin ang="5400000" scaled="0"/>
                </a:gradFill>
                <a:latin typeface="Segoe UI Light" pitchFamily="34" charset="0"/>
              </a:rPr>
              <a:t> Cache </a:t>
            </a:r>
            <a:r>
              <a:rPr lang="en-US" sz="2800" b="1" dirty="0" smtClean="0">
                <a:gradFill>
                  <a:gsLst>
                    <a:gs pos="2917">
                      <a:srgbClr val="FFFFFF"/>
                    </a:gs>
                    <a:gs pos="30000">
                      <a:srgbClr val="FFFFFF"/>
                    </a:gs>
                  </a:gsLst>
                  <a:lin ang="5400000" scaled="0"/>
                </a:gradFill>
                <a:latin typeface="Segoe UI Light" pitchFamily="34" charset="0"/>
              </a:rPr>
              <a:t>Service</a:t>
            </a:r>
          </a:p>
          <a:p>
            <a:pPr marL="457200" indent="-457200">
              <a:buFont typeface="Arial" panose="020B0604020202020204" pitchFamily="34" charset="0"/>
              <a:buChar char="•"/>
            </a:pPr>
            <a:r>
              <a:rPr lang="en-US" sz="2800" b="1" dirty="0" err="1" smtClean="0">
                <a:gradFill>
                  <a:gsLst>
                    <a:gs pos="2917">
                      <a:srgbClr val="FFFFFF"/>
                    </a:gs>
                    <a:gs pos="30000">
                      <a:srgbClr val="FFFFFF"/>
                    </a:gs>
                  </a:gsLst>
                  <a:lin ang="5400000" scaled="0"/>
                </a:gradFill>
                <a:latin typeface="Segoe UI Light" pitchFamily="34" charset="0"/>
              </a:rPr>
              <a:t>RemoteApp</a:t>
            </a:r>
            <a:endParaRPr lang="en-US" sz="2800" b="1" dirty="0" smtClean="0">
              <a:gradFill>
                <a:gsLst>
                  <a:gs pos="2917">
                    <a:srgbClr val="FFFFFF"/>
                  </a:gs>
                  <a:gs pos="30000">
                    <a:srgbClr val="FFFFFF"/>
                  </a:gs>
                </a:gsLst>
                <a:lin ang="5400000" scaled="0"/>
              </a:gradFill>
              <a:latin typeface="Segoe UI Light" pitchFamily="34" charset="0"/>
            </a:endParaRP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Internal </a:t>
            </a:r>
            <a:r>
              <a:rPr lang="en-US" sz="2800" b="1" dirty="0" err="1" smtClean="0">
                <a:gradFill>
                  <a:gsLst>
                    <a:gs pos="2917">
                      <a:srgbClr val="FFFFFF"/>
                    </a:gs>
                    <a:gs pos="30000">
                      <a:srgbClr val="FFFFFF"/>
                    </a:gs>
                  </a:gsLst>
                  <a:lin ang="5400000" scaled="0"/>
                </a:gradFill>
                <a:latin typeface="Segoe UI Light" pitchFamily="34" charset="0"/>
              </a:rPr>
              <a:t>Loadbalancing</a:t>
            </a:r>
            <a:endParaRPr lang="en-US" sz="2800" b="1" dirty="0" smtClean="0">
              <a:gradFill>
                <a:gsLst>
                  <a:gs pos="2917">
                    <a:srgbClr val="FFFFFF"/>
                  </a:gs>
                  <a:gs pos="30000">
                    <a:srgbClr val="FFFFFF"/>
                  </a:gs>
                </a:gsLst>
                <a:lin ang="5400000" scaled="0"/>
              </a:gradFill>
              <a:latin typeface="Segoe UI Light" pitchFamily="34" charset="0"/>
            </a:endParaRPr>
          </a:p>
          <a:p>
            <a:pPr marL="457200" indent="-457200">
              <a:buFont typeface="Arial" panose="020B0604020202020204" pitchFamily="34" charset="0"/>
              <a:buChar char="•"/>
            </a:pPr>
            <a:r>
              <a:rPr lang="en-US" sz="2800" b="1" dirty="0" smtClean="0">
                <a:gradFill>
                  <a:gsLst>
                    <a:gs pos="2917">
                      <a:srgbClr val="FFFFFF"/>
                    </a:gs>
                    <a:gs pos="30000">
                      <a:srgbClr val="FFFFFF"/>
                    </a:gs>
                  </a:gsLst>
                  <a:lin ang="5400000" scaled="0"/>
                </a:gradFill>
                <a:latin typeface="Segoe UI Light" pitchFamily="34" charset="0"/>
              </a:rPr>
              <a:t>Azure File</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Azure API </a:t>
            </a:r>
            <a:r>
              <a:rPr lang="en-US" sz="2800" b="1" dirty="0" smtClean="0">
                <a:gradFill>
                  <a:gsLst>
                    <a:gs pos="2917">
                      <a:srgbClr val="FFFFFF"/>
                    </a:gs>
                    <a:gs pos="30000">
                      <a:srgbClr val="FFFFFF"/>
                    </a:gs>
                  </a:gsLst>
                  <a:lin ang="5400000" scaled="0"/>
                </a:gradFill>
                <a:latin typeface="Segoe UI Light" pitchFamily="34" charset="0"/>
              </a:rPr>
              <a:t>Management</a:t>
            </a:r>
          </a:p>
          <a:p>
            <a:pPr marL="457200" indent="-457200">
              <a:buFont typeface="Arial" panose="020B0604020202020204" pitchFamily="34" charset="0"/>
              <a:buChar char="•"/>
            </a:pPr>
            <a:r>
              <a:rPr lang="en-US" sz="2800" b="1" dirty="0" smtClean="0">
                <a:gradFill>
                  <a:gsLst>
                    <a:gs pos="2917">
                      <a:srgbClr val="FFFFFF"/>
                    </a:gs>
                    <a:gs pos="30000">
                      <a:srgbClr val="FFFFFF"/>
                    </a:gs>
                  </a:gsLst>
                  <a:lin ang="5400000" scaled="0"/>
                </a:gradFill>
                <a:latin typeface="Segoe UI Light" pitchFamily="34" charset="0"/>
              </a:rPr>
              <a:t>BizTalk </a:t>
            </a:r>
            <a:r>
              <a:rPr lang="en-US" sz="2800" b="1" dirty="0">
                <a:gradFill>
                  <a:gsLst>
                    <a:gs pos="2917">
                      <a:srgbClr val="FFFFFF"/>
                    </a:gs>
                    <a:gs pos="30000">
                      <a:srgbClr val="FFFFFF"/>
                    </a:gs>
                  </a:gsLst>
                  <a:lin ang="5400000" scaled="0"/>
                </a:gradFill>
                <a:latin typeface="Segoe UI Light" pitchFamily="34" charset="0"/>
              </a:rPr>
              <a:t>Hybrid </a:t>
            </a:r>
            <a:r>
              <a:rPr lang="en-US" sz="2800" b="1" dirty="0" smtClean="0">
                <a:gradFill>
                  <a:gsLst>
                    <a:gs pos="2917">
                      <a:srgbClr val="FFFFFF"/>
                    </a:gs>
                    <a:gs pos="30000">
                      <a:srgbClr val="FFFFFF"/>
                    </a:gs>
                  </a:gsLst>
                  <a:lin ang="5400000" scaled="0"/>
                </a:gradFill>
                <a:latin typeface="Segoe UI Light" pitchFamily="34" charset="0"/>
              </a:rPr>
              <a:t>Connections</a:t>
            </a:r>
          </a:p>
          <a:p>
            <a:pPr marL="457200" indent="-457200">
              <a:buFont typeface="Arial" panose="020B0604020202020204" pitchFamily="34" charset="0"/>
              <a:buChar char="•"/>
            </a:pPr>
            <a:endParaRPr lang="en-US" sz="2800" b="1" dirty="0">
              <a:gradFill>
                <a:gsLst>
                  <a:gs pos="2917">
                    <a:srgbClr val="FFFFFF"/>
                  </a:gs>
                  <a:gs pos="30000">
                    <a:srgbClr val="FFFFFF"/>
                  </a:gs>
                </a:gsLst>
                <a:lin ang="5400000" scaled="0"/>
              </a:gradFill>
              <a:latin typeface="Segoe UI Light" pitchFamily="34" charset="0"/>
            </a:endParaRPr>
          </a:p>
          <a:p>
            <a:r>
              <a:rPr lang="en-US" sz="2800" u="sng" dirty="0">
                <a:gradFill>
                  <a:gsLst>
                    <a:gs pos="2917">
                      <a:srgbClr val="FFFFFF"/>
                    </a:gs>
                    <a:gs pos="30000">
                      <a:srgbClr val="FFFFFF"/>
                    </a:gs>
                  </a:gsLst>
                  <a:lin ang="5400000" scaled="0"/>
                </a:gradFill>
                <a:latin typeface="Segoe UI Light" pitchFamily="34" charset="0"/>
              </a:rPr>
              <a:t>Coming Soon</a:t>
            </a:r>
          </a:p>
          <a:p>
            <a:pPr marL="457200" indent="-457200">
              <a:buFont typeface="Arial" panose="020B0604020202020204" pitchFamily="34" charset="0"/>
              <a:buChar char="•"/>
            </a:pPr>
            <a:r>
              <a:rPr lang="en-US" sz="2800" b="1" dirty="0">
                <a:gradFill>
                  <a:gsLst>
                    <a:gs pos="2917">
                      <a:srgbClr val="FFFFFF"/>
                    </a:gs>
                    <a:gs pos="30000">
                      <a:srgbClr val="FFFFFF"/>
                    </a:gs>
                  </a:gsLst>
                  <a:lin ang="5400000" scaled="0"/>
                </a:gradFill>
                <a:latin typeface="Segoe UI Light" pitchFamily="34" charset="0"/>
              </a:rPr>
              <a:t>Site Recovery</a:t>
            </a:r>
            <a:endParaRPr lang="en-US" sz="2800" b="1" dirty="0" smtClean="0">
              <a:gradFill>
                <a:gsLst>
                  <a:gs pos="2917">
                    <a:srgbClr val="FFFFFF"/>
                  </a:gs>
                  <a:gs pos="30000">
                    <a:srgbClr val="FFFFFF"/>
                  </a:gs>
                </a:gsLst>
                <a:lin ang="5400000" scaled="0"/>
              </a:gradFill>
              <a:latin typeface="Segoe UI Light" pitchFamily="34" charset="0"/>
            </a:endParaRPr>
          </a:p>
          <a:p>
            <a:pPr marL="457200" indent="-457200">
              <a:buFont typeface="Arial" panose="020B0604020202020204" pitchFamily="34" charset="0"/>
              <a:buChar char="•"/>
            </a:pPr>
            <a:endParaRPr lang="en-US" sz="2800" b="1" dirty="0">
              <a:gradFill>
                <a:gsLst>
                  <a:gs pos="2917">
                    <a:srgbClr val="FFFFFF"/>
                  </a:gs>
                  <a:gs pos="30000">
                    <a:srgbClr val="FFFFFF"/>
                  </a:gs>
                </a:gsLst>
                <a:lin ang="5400000" scaled="0"/>
              </a:gradFill>
              <a:latin typeface="Segoe UI Light" pitchFamily="34" charset="0"/>
            </a:endParaRPr>
          </a:p>
        </p:txBody>
      </p:sp>
    </p:spTree>
    <p:extLst>
      <p:ext uri="{BB962C8B-B14F-4D97-AF65-F5344CB8AC3E}">
        <p14:creationId xmlns:p14="http://schemas.microsoft.com/office/powerpoint/2010/main" val="3649023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50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2806245539"/>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004125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033281"/>
            <a:ext cx="12070012" cy="5664381"/>
          </a:xfrm>
        </p:spPr>
        <p:txBody>
          <a:bodyPr>
            <a:normAutofit fontScale="77500" lnSpcReduction="20000"/>
          </a:bodyPr>
          <a:lstStyle/>
          <a:p>
            <a:pPr lvl="0">
              <a:spcBef>
                <a:spcPts val="2400"/>
              </a:spcBef>
            </a:pPr>
            <a:r>
              <a:rPr lang="en-US" sz="3800" dirty="0" smtClean="0">
                <a:gradFill>
                  <a:gsLst>
                    <a:gs pos="1250">
                      <a:schemeClr val="tx1"/>
                    </a:gs>
                    <a:gs pos="100000">
                      <a:schemeClr val="tx1"/>
                    </a:gs>
                  </a:gsLst>
                  <a:lin ang="5400000" scaled="0"/>
                </a:gradFill>
              </a:rPr>
              <a:t>Links</a:t>
            </a:r>
          </a:p>
          <a:p>
            <a:pPr lvl="1">
              <a:spcBef>
                <a:spcPts val="2400"/>
              </a:spcBef>
            </a:pPr>
            <a:r>
              <a:rPr lang="en-US" sz="2200" dirty="0" smtClean="0">
                <a:gradFill>
                  <a:gsLst>
                    <a:gs pos="1250">
                      <a:schemeClr val="tx1"/>
                    </a:gs>
                    <a:gs pos="100000">
                      <a:schemeClr val="tx1"/>
                    </a:gs>
                  </a:gsLst>
                  <a:lin ang="5400000" scaled="0"/>
                </a:gradFill>
              </a:rPr>
              <a:t>VMDK Converter -- </a:t>
            </a:r>
            <a:r>
              <a:rPr lang="en-US" sz="2200" dirty="0" smtClean="0">
                <a:gradFill>
                  <a:gsLst>
                    <a:gs pos="1250">
                      <a:schemeClr val="tx1"/>
                    </a:gs>
                    <a:gs pos="100000">
                      <a:schemeClr val="tx1"/>
                    </a:gs>
                  </a:gsLst>
                  <a:lin ang="5400000" scaled="0"/>
                </a:gradFill>
                <a:hlinkClick r:id="rId3"/>
              </a:rPr>
              <a:t>http</a:t>
            </a:r>
            <a:r>
              <a:rPr lang="en-US" sz="2200" dirty="0">
                <a:gradFill>
                  <a:gsLst>
                    <a:gs pos="1250">
                      <a:schemeClr val="tx1"/>
                    </a:gs>
                    <a:gs pos="100000">
                      <a:schemeClr val="tx1"/>
                    </a:gs>
                  </a:gsLst>
                  <a:lin ang="5400000" scaled="0"/>
                </a:gradFill>
                <a:hlinkClick r:id="rId3"/>
              </a:rPr>
              <a:t>://</a:t>
            </a:r>
            <a:r>
              <a:rPr lang="en-US" sz="2200" dirty="0" smtClean="0">
                <a:gradFill>
                  <a:gsLst>
                    <a:gs pos="1250">
                      <a:schemeClr val="tx1"/>
                    </a:gs>
                    <a:gs pos="100000">
                      <a:schemeClr val="tx1"/>
                    </a:gs>
                  </a:gsLst>
                  <a:lin ang="5400000" scaled="0"/>
                </a:gradFill>
                <a:hlinkClick r:id="rId3"/>
              </a:rPr>
              <a:t>www.microsoft.com/en-us/download/details.aspx?id=42497</a:t>
            </a:r>
            <a:r>
              <a:rPr lang="en-US" sz="2200" dirty="0" smtClean="0">
                <a:gradFill>
                  <a:gsLst>
                    <a:gs pos="1250">
                      <a:schemeClr val="tx1"/>
                    </a:gs>
                    <a:gs pos="100000">
                      <a:schemeClr val="tx1"/>
                    </a:gs>
                  </a:gsLst>
                  <a:lin ang="5400000" scaled="0"/>
                </a:gradFill>
              </a:rPr>
              <a:t> </a:t>
            </a:r>
            <a:endParaRPr lang="en-US" sz="2200" dirty="0">
              <a:gradFill>
                <a:gsLst>
                  <a:gs pos="1250">
                    <a:schemeClr val="tx1"/>
                  </a:gs>
                  <a:gs pos="100000">
                    <a:schemeClr val="tx1"/>
                  </a:gs>
                </a:gsLst>
                <a:lin ang="5400000" scaled="0"/>
              </a:gradFill>
            </a:endParaRPr>
          </a:p>
          <a:p>
            <a:pPr lvl="0">
              <a:spcBef>
                <a:spcPts val="2400"/>
              </a:spcBef>
            </a:pPr>
            <a:r>
              <a:rPr lang="en-US" sz="3800" dirty="0" smtClean="0">
                <a:gradFill>
                  <a:gsLst>
                    <a:gs pos="1250">
                      <a:schemeClr val="tx1"/>
                    </a:gs>
                    <a:gs pos="100000">
                      <a:schemeClr val="tx1"/>
                    </a:gs>
                  </a:gsLst>
                  <a:lin ang="5400000" scaled="0"/>
                </a:gradFill>
              </a:rPr>
              <a:t>Breakout Sessions</a:t>
            </a:r>
          </a:p>
          <a:p>
            <a:pPr lvl="1">
              <a:spcBef>
                <a:spcPts val="2400"/>
              </a:spcBef>
            </a:pPr>
            <a:r>
              <a:rPr lang="en-US" sz="2000" dirty="0" smtClean="0"/>
              <a:t>DCIM-B384 - Microsoft Azure Storage (Monday 3:00PM)</a:t>
            </a:r>
          </a:p>
          <a:p>
            <a:pPr lvl="1">
              <a:spcBef>
                <a:spcPts val="2400"/>
              </a:spcBef>
            </a:pPr>
            <a:r>
              <a:rPr lang="en-US" sz="2000" dirty="0"/>
              <a:t>DCIM-B223 </a:t>
            </a:r>
            <a:r>
              <a:rPr lang="en-US" sz="2000" dirty="0" smtClean="0"/>
              <a:t>- </a:t>
            </a:r>
            <a:r>
              <a:rPr lang="en-US" sz="2000" dirty="0"/>
              <a:t>The Future of Microsoft Azure </a:t>
            </a:r>
            <a:r>
              <a:rPr lang="en-US" sz="2000" dirty="0" err="1"/>
              <a:t>DevOps</a:t>
            </a:r>
            <a:r>
              <a:rPr lang="en-US" sz="2000" dirty="0"/>
              <a:t>: Building, Deploying, Managing, and Monitoring Your Cloud Applications in the New Azure </a:t>
            </a:r>
            <a:r>
              <a:rPr lang="en-US" sz="2000" dirty="0" smtClean="0"/>
              <a:t>Portal (Monday 4:45PM)</a:t>
            </a:r>
          </a:p>
          <a:p>
            <a:pPr lvl="1">
              <a:spcBef>
                <a:spcPts val="2400"/>
              </a:spcBef>
            </a:pPr>
            <a:r>
              <a:rPr lang="en-US" sz="2000" dirty="0" smtClean="0"/>
              <a:t>DCIM-B385 Security and Microsoft Azure IaaS (Tuesday 10:15AM)</a:t>
            </a:r>
          </a:p>
          <a:p>
            <a:pPr lvl="1">
              <a:spcBef>
                <a:spcPts val="2400"/>
              </a:spcBef>
            </a:pPr>
            <a:r>
              <a:rPr lang="en-US" sz="2000" dirty="0" smtClean="0"/>
              <a:t>DEV-B328 – </a:t>
            </a:r>
            <a:r>
              <a:rPr lang="en-US" sz="2000" dirty="0"/>
              <a:t>Running Your Dev/Test in Microsoft Azure </a:t>
            </a:r>
            <a:r>
              <a:rPr lang="en-US" sz="2000" dirty="0" smtClean="0"/>
              <a:t>(Tuesday 1:30PM)</a:t>
            </a:r>
          </a:p>
          <a:p>
            <a:pPr lvl="1">
              <a:spcBef>
                <a:spcPts val="2400"/>
              </a:spcBef>
            </a:pPr>
            <a:r>
              <a:rPr lang="en-US" sz="2000" dirty="0"/>
              <a:t>DCIM-B222 </a:t>
            </a:r>
            <a:r>
              <a:rPr lang="en-US" sz="2000" dirty="0" smtClean="0"/>
              <a:t>- </a:t>
            </a:r>
            <a:r>
              <a:rPr lang="en-US" sz="2000" dirty="0"/>
              <a:t>Transform Your IT Skills in a </a:t>
            </a:r>
            <a:r>
              <a:rPr lang="en-US" sz="2000" dirty="0" err="1"/>
              <a:t>DevOps</a:t>
            </a:r>
            <a:r>
              <a:rPr lang="en-US" sz="2000" dirty="0"/>
              <a:t> World </a:t>
            </a:r>
            <a:r>
              <a:rPr lang="en-US" sz="2000" dirty="0" smtClean="0"/>
              <a:t>(Tuesday 1:30PM)</a:t>
            </a:r>
          </a:p>
          <a:p>
            <a:pPr lvl="1">
              <a:spcBef>
                <a:spcPts val="2400"/>
              </a:spcBef>
            </a:pPr>
            <a:r>
              <a:rPr lang="en-US" sz="2000" dirty="0"/>
              <a:t>DCIM-B300 </a:t>
            </a:r>
            <a:r>
              <a:rPr lang="en-US" sz="2000" dirty="0" smtClean="0"/>
              <a:t>- </a:t>
            </a:r>
            <a:r>
              <a:rPr lang="en-US" sz="2000" dirty="0"/>
              <a:t>Microsoft Azure for SharePoint Farm Administrators </a:t>
            </a:r>
            <a:r>
              <a:rPr lang="en-US" sz="2000" dirty="0" smtClean="0"/>
              <a:t>(Tuesday 5:00 PM)</a:t>
            </a:r>
          </a:p>
          <a:p>
            <a:pPr lvl="1">
              <a:spcBef>
                <a:spcPts val="2400"/>
              </a:spcBef>
            </a:pPr>
            <a:r>
              <a:rPr lang="en-US" sz="2000" dirty="0" smtClean="0"/>
              <a:t>DCIM-B324 </a:t>
            </a:r>
            <a:r>
              <a:rPr lang="en-US" sz="2000" dirty="0"/>
              <a:t>PowerShell Desired State Configuration and </a:t>
            </a:r>
            <a:r>
              <a:rPr lang="en-US" sz="2000" dirty="0" err="1"/>
              <a:t>DevOps</a:t>
            </a:r>
            <a:r>
              <a:rPr lang="en-US" sz="2000" dirty="0"/>
              <a:t> in Microsoft Azure </a:t>
            </a:r>
            <a:endParaRPr lang="en-US" sz="2000" dirty="0" smtClean="0"/>
          </a:p>
          <a:p>
            <a:pPr lvl="1">
              <a:spcBef>
                <a:spcPts val="2400"/>
              </a:spcBef>
            </a:pPr>
            <a:r>
              <a:rPr lang="en-US" sz="2000" dirty="0" smtClean="0"/>
              <a:t>DCIM-B422/3 </a:t>
            </a:r>
            <a:r>
              <a:rPr lang="en-US" sz="2000" dirty="0" err="1"/>
              <a:t>ExpressRoute</a:t>
            </a:r>
            <a:r>
              <a:rPr lang="en-US" sz="2000" dirty="0"/>
              <a:t>: Connecting Private and Public Clouds  through Exchange Providers (</a:t>
            </a:r>
            <a:r>
              <a:rPr lang="en-US" sz="2000" dirty="0" smtClean="0"/>
              <a:t>Wednesday 8:30AM)</a:t>
            </a: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362092878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4.53019E-6 L 2.26704E-6 4.53019E-6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033281"/>
            <a:ext cx="12070012" cy="5912388"/>
          </a:xfrm>
        </p:spPr>
        <p:txBody>
          <a:bodyPr/>
          <a:lstStyle/>
          <a:p>
            <a:pPr lvl="0">
              <a:spcBef>
                <a:spcPts val="2400"/>
              </a:spcBef>
            </a:pPr>
            <a:r>
              <a:rPr lang="en-US" sz="3800" dirty="0">
                <a:gradFill>
                  <a:gsLst>
                    <a:gs pos="1250">
                      <a:schemeClr val="tx1"/>
                    </a:gs>
                    <a:gs pos="100000">
                      <a:schemeClr val="tx1"/>
                    </a:gs>
                  </a:gsLst>
                  <a:lin ang="5400000" scaled="0"/>
                </a:gradFill>
              </a:rPr>
              <a:t>Breakout </a:t>
            </a:r>
            <a:r>
              <a:rPr lang="en-US" sz="3800" dirty="0" smtClean="0">
                <a:gradFill>
                  <a:gsLst>
                    <a:gs pos="1250">
                      <a:schemeClr val="tx1"/>
                    </a:gs>
                    <a:gs pos="100000">
                      <a:schemeClr val="tx1"/>
                    </a:gs>
                  </a:gsLst>
                  <a:lin ang="5400000" scaled="0"/>
                </a:gradFill>
              </a:rPr>
              <a:t>Sessions (</a:t>
            </a:r>
            <a:r>
              <a:rPr lang="en-US" sz="3800" dirty="0" err="1" smtClean="0">
                <a:gradFill>
                  <a:gsLst>
                    <a:gs pos="1250">
                      <a:schemeClr val="tx1"/>
                    </a:gs>
                    <a:gs pos="100000">
                      <a:schemeClr val="tx1"/>
                    </a:gs>
                  </a:gsLst>
                  <a:lin ang="5400000" scaled="0"/>
                </a:gradFill>
              </a:rPr>
              <a:t>Cont</a:t>
            </a:r>
            <a:r>
              <a:rPr lang="en-US" sz="3800" dirty="0" smtClean="0">
                <a:gradFill>
                  <a:gsLst>
                    <a:gs pos="1250">
                      <a:schemeClr val="tx1"/>
                    </a:gs>
                    <a:gs pos="100000">
                      <a:schemeClr val="tx1"/>
                    </a:gs>
                  </a:gsLst>
                  <a:lin ang="5400000" scaled="0"/>
                </a:gradFill>
              </a:rPr>
              <a:t>)</a:t>
            </a:r>
          </a:p>
          <a:p>
            <a:pPr lvl="1">
              <a:spcBef>
                <a:spcPts val="2400"/>
              </a:spcBef>
            </a:pPr>
            <a:r>
              <a:rPr lang="en-US" sz="2000" dirty="0"/>
              <a:t>DCIM-B386 </a:t>
            </a:r>
            <a:r>
              <a:rPr lang="en-US" sz="2000" dirty="0" smtClean="0"/>
              <a:t>- Mark </a:t>
            </a:r>
            <a:r>
              <a:rPr lang="en-US" sz="2000" dirty="0"/>
              <a:t>Russinovich and Mark </a:t>
            </a:r>
            <a:r>
              <a:rPr lang="en-US" sz="2000" dirty="0" err="1"/>
              <a:t>Minasi</a:t>
            </a:r>
            <a:r>
              <a:rPr lang="en-US" sz="2000" dirty="0"/>
              <a:t> on Cloud </a:t>
            </a:r>
            <a:r>
              <a:rPr lang="en-US" sz="2000" dirty="0" smtClean="0"/>
              <a:t>Computing (Wednesday 10:15AM) </a:t>
            </a:r>
            <a:endParaRPr lang="en-US" sz="2000" dirty="0"/>
          </a:p>
          <a:p>
            <a:pPr lvl="1">
              <a:spcBef>
                <a:spcPts val="2400"/>
              </a:spcBef>
            </a:pPr>
            <a:r>
              <a:rPr lang="en-US" sz="2000" dirty="0"/>
              <a:t>DCIM-B305 </a:t>
            </a:r>
            <a:r>
              <a:rPr lang="en-US" sz="2000" dirty="0" smtClean="0"/>
              <a:t>- What’s </a:t>
            </a:r>
            <a:r>
              <a:rPr lang="en-US" sz="2000" dirty="0"/>
              <a:t>New in Microsoft Azure </a:t>
            </a:r>
            <a:r>
              <a:rPr lang="en-US" sz="2000" dirty="0" smtClean="0"/>
              <a:t>Networking (Wednesday 1:30PM)</a:t>
            </a:r>
          </a:p>
          <a:p>
            <a:pPr lvl="1">
              <a:spcBef>
                <a:spcPts val="2400"/>
              </a:spcBef>
            </a:pPr>
            <a:r>
              <a:rPr lang="en-US" sz="2000" dirty="0"/>
              <a:t>DCIM-B388 </a:t>
            </a:r>
            <a:r>
              <a:rPr lang="en-US" sz="2000" dirty="0" smtClean="0"/>
              <a:t>- Extending </a:t>
            </a:r>
            <a:r>
              <a:rPr lang="en-US" sz="2000" dirty="0"/>
              <a:t>Your Premises to Microsoft Azure with Virtual Networks and </a:t>
            </a:r>
            <a:r>
              <a:rPr lang="en-US" sz="2000" dirty="0" err="1"/>
              <a:t>ExpressRoute</a:t>
            </a:r>
            <a:r>
              <a:rPr lang="en-US" sz="2000" dirty="0"/>
              <a:t> </a:t>
            </a:r>
            <a:r>
              <a:rPr lang="en-US" sz="2000" dirty="0" smtClean="0"/>
              <a:t>(Thursday 8:30AM)</a:t>
            </a:r>
          </a:p>
          <a:p>
            <a:pPr lvl="1">
              <a:spcBef>
                <a:spcPts val="2400"/>
              </a:spcBef>
            </a:pPr>
            <a:r>
              <a:rPr lang="en-US" sz="2000" dirty="0"/>
              <a:t>DEV-B419 - Diagnosing Issues with Cloud Applications Hosted in Microsoft Azure Using Visual Studio (Thursday 8:30AM)</a:t>
            </a:r>
          </a:p>
          <a:p>
            <a:pPr lvl="1">
              <a:spcBef>
                <a:spcPts val="2400"/>
              </a:spcBef>
            </a:pPr>
            <a:r>
              <a:rPr lang="en-US" sz="2000" dirty="0" smtClean="0"/>
              <a:t>DCIM-B423 - </a:t>
            </a:r>
            <a:r>
              <a:rPr lang="en-US" sz="2000" dirty="0" err="1" smtClean="0"/>
              <a:t>ExpressRoute</a:t>
            </a:r>
            <a:r>
              <a:rPr lang="en-US" sz="2000" dirty="0"/>
              <a:t>: Connecting Private and Public Clouds through WAN Providers </a:t>
            </a:r>
            <a:r>
              <a:rPr lang="en-US" sz="2000" dirty="0" smtClean="0"/>
              <a:t>(Thursday 1:00PM)</a:t>
            </a:r>
          </a:p>
          <a:p>
            <a:pPr lvl="1">
              <a:spcBef>
                <a:spcPts val="2400"/>
              </a:spcBef>
            </a:pPr>
            <a:r>
              <a:rPr lang="en-US" sz="2000" dirty="0"/>
              <a:t>DCIM-B303 </a:t>
            </a:r>
            <a:r>
              <a:rPr lang="en-US" sz="2000" dirty="0" smtClean="0"/>
              <a:t>- </a:t>
            </a:r>
            <a:r>
              <a:rPr lang="en-US" sz="2000" dirty="0"/>
              <a:t>SAP in Microsoft Azure: Scenarios and Considerations </a:t>
            </a:r>
            <a:r>
              <a:rPr lang="en-US" sz="2000" dirty="0" smtClean="0"/>
              <a:t> (Thursday 1:00PM)</a:t>
            </a:r>
            <a:endParaRPr lang="en-US" sz="2000" dirty="0"/>
          </a:p>
          <a:p>
            <a:pPr lvl="1">
              <a:spcBef>
                <a:spcPts val="2400"/>
              </a:spcBef>
            </a:pPr>
            <a:r>
              <a:rPr lang="en-US" sz="2000" dirty="0" smtClean="0"/>
              <a:t>DBI-B314 - CAT</a:t>
            </a:r>
            <a:r>
              <a:rPr lang="en-US" sz="2000" dirty="0"/>
              <a:t>: Microsoft SQL Server High Availability and Disaster Recovery in Microsoft Azure  </a:t>
            </a:r>
            <a:r>
              <a:rPr lang="en-US" sz="2000" dirty="0" smtClean="0"/>
              <a:t>(Thursday 2:45PM) </a:t>
            </a:r>
            <a:endParaRPr lang="en-US" sz="2200" dirty="0"/>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5061385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10" name="Text Placeholder 7"/>
          <p:cNvSpPr txBox="1">
            <a:spLocks/>
          </p:cNvSpPr>
          <p:nvPr/>
        </p:nvSpPr>
        <p:spPr>
          <a:xfrm>
            <a:off x="267028" y="1211262"/>
            <a:ext cx="12070012" cy="132343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100000"/>
              <a:buFontTx/>
              <a:buBlip>
                <a:blip r:embed="rId3"/>
              </a:buBlip>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2400"/>
              </a:spcBef>
              <a:buClr>
                <a:srgbClr val="00BCF2"/>
              </a:buClr>
            </a:pPr>
            <a:r>
              <a:rPr lang="en-US" sz="3800" dirty="0" smtClean="0">
                <a:gradFill>
                  <a:gsLst>
                    <a:gs pos="1250">
                      <a:srgbClr val="FFFFFF"/>
                    </a:gs>
                    <a:gs pos="100000">
                      <a:srgbClr val="FFFFFF"/>
                    </a:gs>
                  </a:gsLst>
                  <a:lin ang="5400000" scaled="0"/>
                </a:gradFill>
              </a:rPr>
              <a:t>Labs</a:t>
            </a:r>
          </a:p>
          <a:p>
            <a:pPr lvl="1">
              <a:spcBef>
                <a:spcPts val="2400"/>
              </a:spcBef>
              <a:buClr>
                <a:srgbClr val="FFFFFF"/>
              </a:buClr>
            </a:pPr>
            <a:r>
              <a:rPr lang="en-US" sz="2200" dirty="0">
                <a:gradFill>
                  <a:gsLst>
                    <a:gs pos="1250">
                      <a:srgbClr val="FFFFFF"/>
                    </a:gs>
                    <a:gs pos="100000">
                      <a:srgbClr val="FFFFFF"/>
                    </a:gs>
                  </a:gsLst>
                  <a:lin ang="5400000" scaled="0"/>
                </a:gradFill>
              </a:rPr>
              <a:t>DCIM-IL210 Introduction to Microsoft Azure Virtual </a:t>
            </a:r>
            <a:r>
              <a:rPr lang="en-US" sz="2200" dirty="0" smtClean="0">
                <a:gradFill>
                  <a:gsLst>
                    <a:gs pos="1250">
                      <a:srgbClr val="FFFFFF"/>
                    </a:gs>
                    <a:gs pos="100000">
                      <a:srgbClr val="FFFFFF"/>
                    </a:gs>
                  </a:gsLst>
                  <a:lin ang="5400000" scaled="0"/>
                </a:gradFill>
              </a:rPr>
              <a:t>Machines</a:t>
            </a:r>
            <a:endParaRPr lang="en-US" sz="220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212177916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decel="100000" fill="hold" grpId="1" nodeType="withEffect">
                                  <p:stCondLst>
                                    <p:cond delay="250"/>
                                  </p:stCondLst>
                                  <p:childTnLst>
                                    <p:animMotion origin="layout" path="M -0.02413 -6.8089E-8 L 2.26704E-6 -6.8089E-8 " pathEditMode="relative" rAng="0" ptsTypes="AA">
                                      <p:cBhvr>
                                        <p:cTn id="9" dur="500" fill="hold"/>
                                        <p:tgtEl>
                                          <p:spTgt spid="10"/>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11574594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 name="Group 1238"/>
          <p:cNvGrpSpPr/>
          <p:nvPr/>
        </p:nvGrpSpPr>
        <p:grpSpPr>
          <a:xfrm>
            <a:off x="438800" y="294779"/>
            <a:ext cx="11370679" cy="6339096"/>
            <a:chOff x="395371" y="1139688"/>
            <a:chExt cx="8399866" cy="4651514"/>
          </a:xfrm>
          <a:solidFill>
            <a:srgbClr val="00B0F0"/>
          </a:solidFill>
        </p:grpSpPr>
        <p:sp>
          <p:nvSpPr>
            <p:cNvPr id="1240" name="Oval 9"/>
            <p:cNvSpPr>
              <a:spLocks noChangeAspect="1" noChangeArrowheads="1"/>
            </p:cNvSpPr>
            <p:nvPr userDrawn="1"/>
          </p:nvSpPr>
          <p:spPr bwMode="auto">
            <a:xfrm>
              <a:off x="2417310"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1" name="Oval 10"/>
            <p:cNvSpPr>
              <a:spLocks noChangeAspect="1" noChangeArrowheads="1"/>
            </p:cNvSpPr>
            <p:nvPr userDrawn="1"/>
          </p:nvSpPr>
          <p:spPr bwMode="auto">
            <a:xfrm>
              <a:off x="2528886"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2" name="Oval 11"/>
            <p:cNvSpPr>
              <a:spLocks noChangeAspect="1" noChangeArrowheads="1"/>
            </p:cNvSpPr>
            <p:nvPr userDrawn="1"/>
          </p:nvSpPr>
          <p:spPr bwMode="auto">
            <a:xfrm>
              <a:off x="264196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3" name="Oval 12"/>
            <p:cNvSpPr>
              <a:spLocks noChangeAspect="1" noChangeArrowheads="1"/>
            </p:cNvSpPr>
            <p:nvPr userDrawn="1"/>
          </p:nvSpPr>
          <p:spPr bwMode="auto">
            <a:xfrm>
              <a:off x="2753545"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4" name="Oval 13"/>
            <p:cNvSpPr>
              <a:spLocks noChangeAspect="1" noChangeArrowheads="1"/>
            </p:cNvSpPr>
            <p:nvPr userDrawn="1"/>
          </p:nvSpPr>
          <p:spPr bwMode="auto">
            <a:xfrm>
              <a:off x="309128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5" name="Oval 14"/>
            <p:cNvSpPr>
              <a:spLocks noChangeAspect="1" noChangeArrowheads="1"/>
            </p:cNvSpPr>
            <p:nvPr userDrawn="1"/>
          </p:nvSpPr>
          <p:spPr bwMode="auto">
            <a:xfrm>
              <a:off x="320437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6" name="Oval 15"/>
            <p:cNvSpPr>
              <a:spLocks noChangeAspect="1" noChangeArrowheads="1"/>
            </p:cNvSpPr>
            <p:nvPr userDrawn="1"/>
          </p:nvSpPr>
          <p:spPr bwMode="auto">
            <a:xfrm>
              <a:off x="331594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7" name="Oval 16"/>
            <p:cNvSpPr>
              <a:spLocks noChangeAspect="1" noChangeArrowheads="1"/>
            </p:cNvSpPr>
            <p:nvPr userDrawn="1"/>
          </p:nvSpPr>
          <p:spPr bwMode="auto">
            <a:xfrm>
              <a:off x="3429033"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8" name="Oval 17"/>
            <p:cNvSpPr>
              <a:spLocks noChangeAspect="1" noChangeArrowheads="1"/>
            </p:cNvSpPr>
            <p:nvPr userDrawn="1"/>
          </p:nvSpPr>
          <p:spPr bwMode="auto">
            <a:xfrm>
              <a:off x="3540609"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49" name="Oval 18"/>
            <p:cNvSpPr>
              <a:spLocks noChangeAspect="1" noChangeArrowheads="1"/>
            </p:cNvSpPr>
            <p:nvPr userDrawn="1"/>
          </p:nvSpPr>
          <p:spPr bwMode="auto">
            <a:xfrm>
              <a:off x="3653693"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0" name="Oval 19"/>
            <p:cNvSpPr>
              <a:spLocks noChangeAspect="1" noChangeArrowheads="1"/>
            </p:cNvSpPr>
            <p:nvPr userDrawn="1"/>
          </p:nvSpPr>
          <p:spPr bwMode="auto">
            <a:xfrm>
              <a:off x="3765269" y="113968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1" name="Oval 20"/>
            <p:cNvSpPr>
              <a:spLocks noChangeAspect="1" noChangeArrowheads="1"/>
            </p:cNvSpPr>
            <p:nvPr userDrawn="1"/>
          </p:nvSpPr>
          <p:spPr bwMode="auto">
            <a:xfrm>
              <a:off x="3878352"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2" name="Oval 21"/>
            <p:cNvSpPr>
              <a:spLocks noChangeAspect="1" noChangeArrowheads="1"/>
            </p:cNvSpPr>
            <p:nvPr userDrawn="1"/>
          </p:nvSpPr>
          <p:spPr bwMode="auto">
            <a:xfrm>
              <a:off x="3989928"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3" name="Oval 22"/>
            <p:cNvSpPr>
              <a:spLocks noChangeAspect="1" noChangeArrowheads="1"/>
            </p:cNvSpPr>
            <p:nvPr userDrawn="1"/>
          </p:nvSpPr>
          <p:spPr bwMode="auto">
            <a:xfrm>
              <a:off x="6574270" y="113968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4" name="Oval 23"/>
            <p:cNvSpPr>
              <a:spLocks noChangeAspect="1" noChangeArrowheads="1"/>
            </p:cNvSpPr>
            <p:nvPr userDrawn="1"/>
          </p:nvSpPr>
          <p:spPr bwMode="auto">
            <a:xfrm>
              <a:off x="219265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5" name="Oval 24"/>
            <p:cNvSpPr>
              <a:spLocks noChangeAspect="1" noChangeArrowheads="1"/>
            </p:cNvSpPr>
            <p:nvPr userDrawn="1"/>
          </p:nvSpPr>
          <p:spPr bwMode="auto">
            <a:xfrm>
              <a:off x="2304226"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6" name="Oval 25"/>
            <p:cNvSpPr>
              <a:spLocks noChangeAspect="1" noChangeArrowheads="1"/>
            </p:cNvSpPr>
            <p:nvPr userDrawn="1"/>
          </p:nvSpPr>
          <p:spPr bwMode="auto">
            <a:xfrm>
              <a:off x="241731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7" name="Oval 26"/>
            <p:cNvSpPr>
              <a:spLocks noChangeAspect="1" noChangeArrowheads="1"/>
            </p:cNvSpPr>
            <p:nvPr userDrawn="1"/>
          </p:nvSpPr>
          <p:spPr bwMode="auto">
            <a:xfrm>
              <a:off x="252888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8" name="Oval 27"/>
            <p:cNvSpPr>
              <a:spLocks noChangeAspect="1" noChangeArrowheads="1"/>
            </p:cNvSpPr>
            <p:nvPr userDrawn="1"/>
          </p:nvSpPr>
          <p:spPr bwMode="auto">
            <a:xfrm>
              <a:off x="264196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59" name="Oval 28"/>
            <p:cNvSpPr>
              <a:spLocks noChangeAspect="1" noChangeArrowheads="1"/>
            </p:cNvSpPr>
            <p:nvPr userDrawn="1"/>
          </p:nvSpPr>
          <p:spPr bwMode="auto">
            <a:xfrm>
              <a:off x="2866630"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0" name="Oval 29"/>
            <p:cNvSpPr>
              <a:spLocks noChangeAspect="1" noChangeArrowheads="1"/>
            </p:cNvSpPr>
            <p:nvPr userDrawn="1"/>
          </p:nvSpPr>
          <p:spPr bwMode="auto">
            <a:xfrm>
              <a:off x="2978206"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1" name="Oval 30"/>
            <p:cNvSpPr>
              <a:spLocks noChangeAspect="1" noChangeArrowheads="1"/>
            </p:cNvSpPr>
            <p:nvPr userDrawn="1"/>
          </p:nvSpPr>
          <p:spPr bwMode="auto">
            <a:xfrm>
              <a:off x="309128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2" name="Oval 31"/>
            <p:cNvSpPr>
              <a:spLocks noChangeAspect="1" noChangeArrowheads="1"/>
            </p:cNvSpPr>
            <p:nvPr userDrawn="1"/>
          </p:nvSpPr>
          <p:spPr bwMode="auto">
            <a:xfrm>
              <a:off x="320437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3" name="Oval 32"/>
            <p:cNvSpPr>
              <a:spLocks noChangeAspect="1" noChangeArrowheads="1"/>
            </p:cNvSpPr>
            <p:nvPr userDrawn="1"/>
          </p:nvSpPr>
          <p:spPr bwMode="auto">
            <a:xfrm>
              <a:off x="331594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4" name="Oval 33"/>
            <p:cNvSpPr>
              <a:spLocks noChangeAspect="1" noChangeArrowheads="1"/>
            </p:cNvSpPr>
            <p:nvPr userDrawn="1"/>
          </p:nvSpPr>
          <p:spPr bwMode="auto">
            <a:xfrm>
              <a:off x="3429033"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5" name="Oval 34"/>
            <p:cNvSpPr>
              <a:spLocks noChangeAspect="1" noChangeArrowheads="1"/>
            </p:cNvSpPr>
            <p:nvPr userDrawn="1"/>
          </p:nvSpPr>
          <p:spPr bwMode="auto">
            <a:xfrm>
              <a:off x="3540609"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6" name="Oval 35"/>
            <p:cNvSpPr>
              <a:spLocks noChangeAspect="1" noChangeArrowheads="1"/>
            </p:cNvSpPr>
            <p:nvPr userDrawn="1"/>
          </p:nvSpPr>
          <p:spPr bwMode="auto">
            <a:xfrm>
              <a:off x="3653693"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7" name="Oval 36"/>
            <p:cNvSpPr>
              <a:spLocks noChangeAspect="1" noChangeArrowheads="1"/>
            </p:cNvSpPr>
            <p:nvPr userDrawn="1"/>
          </p:nvSpPr>
          <p:spPr bwMode="auto">
            <a:xfrm>
              <a:off x="3765269"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8" name="Oval 37"/>
            <p:cNvSpPr>
              <a:spLocks noChangeAspect="1" noChangeArrowheads="1"/>
            </p:cNvSpPr>
            <p:nvPr userDrawn="1"/>
          </p:nvSpPr>
          <p:spPr bwMode="auto">
            <a:xfrm>
              <a:off x="387835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69" name="Oval 38"/>
            <p:cNvSpPr>
              <a:spLocks noChangeAspect="1" noChangeArrowheads="1"/>
            </p:cNvSpPr>
            <p:nvPr userDrawn="1"/>
          </p:nvSpPr>
          <p:spPr bwMode="auto">
            <a:xfrm>
              <a:off x="4663908"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0" name="Oval 39"/>
            <p:cNvSpPr>
              <a:spLocks noChangeAspect="1" noChangeArrowheads="1"/>
            </p:cNvSpPr>
            <p:nvPr userDrawn="1"/>
          </p:nvSpPr>
          <p:spPr bwMode="auto">
            <a:xfrm>
              <a:off x="4776992"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1" name="Oval 40"/>
            <p:cNvSpPr>
              <a:spLocks noChangeAspect="1" noChangeArrowheads="1"/>
            </p:cNvSpPr>
            <p:nvPr userDrawn="1"/>
          </p:nvSpPr>
          <p:spPr bwMode="auto">
            <a:xfrm>
              <a:off x="6462694"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2" name="Oval 41"/>
            <p:cNvSpPr>
              <a:spLocks noChangeAspect="1" noChangeArrowheads="1"/>
            </p:cNvSpPr>
            <p:nvPr userDrawn="1"/>
          </p:nvSpPr>
          <p:spPr bwMode="auto">
            <a:xfrm>
              <a:off x="6574270" y="1243725"/>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3" name="Oval 42"/>
            <p:cNvSpPr>
              <a:spLocks noChangeAspect="1" noChangeArrowheads="1"/>
            </p:cNvSpPr>
            <p:nvPr userDrawn="1"/>
          </p:nvSpPr>
          <p:spPr bwMode="auto">
            <a:xfrm>
              <a:off x="6687355" y="1243725"/>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4" name="Oval 43"/>
            <p:cNvSpPr>
              <a:spLocks noChangeAspect="1" noChangeArrowheads="1"/>
            </p:cNvSpPr>
            <p:nvPr userDrawn="1"/>
          </p:nvSpPr>
          <p:spPr bwMode="auto">
            <a:xfrm>
              <a:off x="151867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5" name="Oval 44"/>
            <p:cNvSpPr>
              <a:spLocks noChangeAspect="1" noChangeArrowheads="1"/>
            </p:cNvSpPr>
            <p:nvPr userDrawn="1"/>
          </p:nvSpPr>
          <p:spPr bwMode="auto">
            <a:xfrm>
              <a:off x="1630247"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6" name="Oval 45"/>
            <p:cNvSpPr>
              <a:spLocks noChangeAspect="1" noChangeArrowheads="1"/>
            </p:cNvSpPr>
            <p:nvPr userDrawn="1"/>
          </p:nvSpPr>
          <p:spPr bwMode="auto">
            <a:xfrm>
              <a:off x="174333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7" name="Oval 46"/>
            <p:cNvSpPr>
              <a:spLocks noChangeAspect="1" noChangeArrowheads="1"/>
            </p:cNvSpPr>
            <p:nvPr userDrawn="1"/>
          </p:nvSpPr>
          <p:spPr bwMode="auto">
            <a:xfrm>
              <a:off x="185490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8" name="Oval 47"/>
            <p:cNvSpPr>
              <a:spLocks noChangeAspect="1" noChangeArrowheads="1"/>
            </p:cNvSpPr>
            <p:nvPr userDrawn="1"/>
          </p:nvSpPr>
          <p:spPr bwMode="auto">
            <a:xfrm>
              <a:off x="196799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79" name="Oval 48"/>
            <p:cNvSpPr>
              <a:spLocks noChangeAspect="1" noChangeArrowheads="1"/>
            </p:cNvSpPr>
            <p:nvPr userDrawn="1"/>
          </p:nvSpPr>
          <p:spPr bwMode="auto">
            <a:xfrm>
              <a:off x="2192650"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0" name="Oval 49"/>
            <p:cNvSpPr>
              <a:spLocks noChangeAspect="1" noChangeArrowheads="1"/>
            </p:cNvSpPr>
            <p:nvPr userDrawn="1"/>
          </p:nvSpPr>
          <p:spPr bwMode="auto">
            <a:xfrm>
              <a:off x="2304226"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1" name="Oval 50"/>
            <p:cNvSpPr>
              <a:spLocks noChangeAspect="1" noChangeArrowheads="1"/>
            </p:cNvSpPr>
            <p:nvPr userDrawn="1"/>
          </p:nvSpPr>
          <p:spPr bwMode="auto">
            <a:xfrm>
              <a:off x="241731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2" name="Oval 51"/>
            <p:cNvSpPr>
              <a:spLocks noChangeAspect="1" noChangeArrowheads="1"/>
            </p:cNvSpPr>
            <p:nvPr userDrawn="1"/>
          </p:nvSpPr>
          <p:spPr bwMode="auto">
            <a:xfrm>
              <a:off x="252888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3" name="Oval 52"/>
            <p:cNvSpPr>
              <a:spLocks noChangeAspect="1" noChangeArrowheads="1"/>
            </p:cNvSpPr>
            <p:nvPr userDrawn="1"/>
          </p:nvSpPr>
          <p:spPr bwMode="auto">
            <a:xfrm>
              <a:off x="2753545"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4" name="Oval 53"/>
            <p:cNvSpPr>
              <a:spLocks noChangeAspect="1" noChangeArrowheads="1"/>
            </p:cNvSpPr>
            <p:nvPr userDrawn="1"/>
          </p:nvSpPr>
          <p:spPr bwMode="auto">
            <a:xfrm>
              <a:off x="2866630"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5" name="Oval 54"/>
            <p:cNvSpPr>
              <a:spLocks noChangeAspect="1" noChangeArrowheads="1"/>
            </p:cNvSpPr>
            <p:nvPr userDrawn="1"/>
          </p:nvSpPr>
          <p:spPr bwMode="auto">
            <a:xfrm>
              <a:off x="2978206"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6" name="Oval 55"/>
            <p:cNvSpPr>
              <a:spLocks noChangeAspect="1" noChangeArrowheads="1"/>
            </p:cNvSpPr>
            <p:nvPr userDrawn="1"/>
          </p:nvSpPr>
          <p:spPr bwMode="auto">
            <a:xfrm>
              <a:off x="309128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7" name="Oval 56"/>
            <p:cNvSpPr>
              <a:spLocks noChangeAspect="1" noChangeArrowheads="1"/>
            </p:cNvSpPr>
            <p:nvPr userDrawn="1"/>
          </p:nvSpPr>
          <p:spPr bwMode="auto">
            <a:xfrm>
              <a:off x="320437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8" name="Oval 57"/>
            <p:cNvSpPr>
              <a:spLocks noChangeAspect="1" noChangeArrowheads="1"/>
            </p:cNvSpPr>
            <p:nvPr userDrawn="1"/>
          </p:nvSpPr>
          <p:spPr bwMode="auto">
            <a:xfrm>
              <a:off x="331594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89" name="Oval 58"/>
            <p:cNvSpPr>
              <a:spLocks noChangeAspect="1" noChangeArrowheads="1"/>
            </p:cNvSpPr>
            <p:nvPr userDrawn="1"/>
          </p:nvSpPr>
          <p:spPr bwMode="auto">
            <a:xfrm>
              <a:off x="3429033"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0" name="Oval 59"/>
            <p:cNvSpPr>
              <a:spLocks noChangeAspect="1" noChangeArrowheads="1"/>
            </p:cNvSpPr>
            <p:nvPr userDrawn="1"/>
          </p:nvSpPr>
          <p:spPr bwMode="auto">
            <a:xfrm>
              <a:off x="3540609" y="134776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1" name="Oval 60"/>
            <p:cNvSpPr>
              <a:spLocks noChangeAspect="1" noChangeArrowheads="1"/>
            </p:cNvSpPr>
            <p:nvPr userDrawn="1"/>
          </p:nvSpPr>
          <p:spPr bwMode="auto">
            <a:xfrm>
              <a:off x="3653693"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2" name="Oval 61"/>
            <p:cNvSpPr>
              <a:spLocks noChangeAspect="1" noChangeArrowheads="1"/>
            </p:cNvSpPr>
            <p:nvPr userDrawn="1"/>
          </p:nvSpPr>
          <p:spPr bwMode="auto">
            <a:xfrm>
              <a:off x="3765269"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3" name="Oval 62"/>
            <p:cNvSpPr>
              <a:spLocks noChangeAspect="1" noChangeArrowheads="1"/>
            </p:cNvSpPr>
            <p:nvPr userDrawn="1"/>
          </p:nvSpPr>
          <p:spPr bwMode="auto">
            <a:xfrm>
              <a:off x="4663908"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4" name="Oval 63"/>
            <p:cNvSpPr>
              <a:spLocks noChangeAspect="1" noChangeArrowheads="1"/>
            </p:cNvSpPr>
            <p:nvPr userDrawn="1"/>
          </p:nvSpPr>
          <p:spPr bwMode="auto">
            <a:xfrm>
              <a:off x="6687355"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5" name="Oval 64"/>
            <p:cNvSpPr>
              <a:spLocks noChangeAspect="1" noChangeArrowheads="1"/>
            </p:cNvSpPr>
            <p:nvPr userDrawn="1"/>
          </p:nvSpPr>
          <p:spPr bwMode="auto">
            <a:xfrm>
              <a:off x="6798931" y="134776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6" name="Oval 65"/>
            <p:cNvSpPr>
              <a:spLocks noChangeAspect="1" noChangeArrowheads="1"/>
            </p:cNvSpPr>
            <p:nvPr userDrawn="1"/>
          </p:nvSpPr>
          <p:spPr bwMode="auto">
            <a:xfrm>
              <a:off x="140558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7" name="Oval 66"/>
            <p:cNvSpPr>
              <a:spLocks noChangeAspect="1" noChangeArrowheads="1"/>
            </p:cNvSpPr>
            <p:nvPr userDrawn="1"/>
          </p:nvSpPr>
          <p:spPr bwMode="auto">
            <a:xfrm>
              <a:off x="151867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8" name="Oval 67"/>
            <p:cNvSpPr>
              <a:spLocks noChangeAspect="1" noChangeArrowheads="1"/>
            </p:cNvSpPr>
            <p:nvPr userDrawn="1"/>
          </p:nvSpPr>
          <p:spPr bwMode="auto">
            <a:xfrm>
              <a:off x="1630247"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299" name="Oval 68"/>
            <p:cNvSpPr>
              <a:spLocks noChangeAspect="1" noChangeArrowheads="1"/>
            </p:cNvSpPr>
            <p:nvPr userDrawn="1"/>
          </p:nvSpPr>
          <p:spPr bwMode="auto">
            <a:xfrm>
              <a:off x="174333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0" name="Oval 69"/>
            <p:cNvSpPr>
              <a:spLocks noChangeAspect="1" noChangeArrowheads="1"/>
            </p:cNvSpPr>
            <p:nvPr userDrawn="1"/>
          </p:nvSpPr>
          <p:spPr bwMode="auto">
            <a:xfrm>
              <a:off x="185490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1" name="Oval 70"/>
            <p:cNvSpPr>
              <a:spLocks noChangeAspect="1" noChangeArrowheads="1"/>
            </p:cNvSpPr>
            <p:nvPr userDrawn="1"/>
          </p:nvSpPr>
          <p:spPr bwMode="auto">
            <a:xfrm>
              <a:off x="196799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2" name="Oval 71"/>
            <p:cNvSpPr>
              <a:spLocks noChangeAspect="1" noChangeArrowheads="1"/>
            </p:cNvSpPr>
            <p:nvPr userDrawn="1"/>
          </p:nvSpPr>
          <p:spPr bwMode="auto">
            <a:xfrm>
              <a:off x="207956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3" name="Oval 72"/>
            <p:cNvSpPr>
              <a:spLocks noChangeAspect="1" noChangeArrowheads="1"/>
            </p:cNvSpPr>
            <p:nvPr userDrawn="1"/>
          </p:nvSpPr>
          <p:spPr bwMode="auto">
            <a:xfrm>
              <a:off x="219265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4" name="Oval 73"/>
            <p:cNvSpPr>
              <a:spLocks noChangeAspect="1" noChangeArrowheads="1"/>
            </p:cNvSpPr>
            <p:nvPr userDrawn="1"/>
          </p:nvSpPr>
          <p:spPr bwMode="auto">
            <a:xfrm>
              <a:off x="2304226"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5" name="Oval 74"/>
            <p:cNvSpPr>
              <a:spLocks noChangeAspect="1" noChangeArrowheads="1"/>
            </p:cNvSpPr>
            <p:nvPr userDrawn="1"/>
          </p:nvSpPr>
          <p:spPr bwMode="auto">
            <a:xfrm>
              <a:off x="241731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6" name="Oval 75"/>
            <p:cNvSpPr>
              <a:spLocks noChangeAspect="1" noChangeArrowheads="1"/>
            </p:cNvSpPr>
            <p:nvPr userDrawn="1"/>
          </p:nvSpPr>
          <p:spPr bwMode="auto">
            <a:xfrm>
              <a:off x="2753545"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7" name="Oval 76"/>
            <p:cNvSpPr>
              <a:spLocks noChangeAspect="1" noChangeArrowheads="1"/>
            </p:cNvSpPr>
            <p:nvPr userDrawn="1"/>
          </p:nvSpPr>
          <p:spPr bwMode="auto">
            <a:xfrm>
              <a:off x="286663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8" name="Oval 77"/>
            <p:cNvSpPr>
              <a:spLocks noChangeAspect="1" noChangeArrowheads="1"/>
            </p:cNvSpPr>
            <p:nvPr userDrawn="1"/>
          </p:nvSpPr>
          <p:spPr bwMode="auto">
            <a:xfrm>
              <a:off x="2978206"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09" name="Oval 78"/>
            <p:cNvSpPr>
              <a:spLocks noChangeAspect="1" noChangeArrowheads="1"/>
            </p:cNvSpPr>
            <p:nvPr userDrawn="1"/>
          </p:nvSpPr>
          <p:spPr bwMode="auto">
            <a:xfrm>
              <a:off x="309128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0" name="Oval 79"/>
            <p:cNvSpPr>
              <a:spLocks noChangeAspect="1" noChangeArrowheads="1"/>
            </p:cNvSpPr>
            <p:nvPr userDrawn="1"/>
          </p:nvSpPr>
          <p:spPr bwMode="auto">
            <a:xfrm>
              <a:off x="320437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1" name="Oval 80"/>
            <p:cNvSpPr>
              <a:spLocks noChangeAspect="1" noChangeArrowheads="1"/>
            </p:cNvSpPr>
            <p:nvPr userDrawn="1"/>
          </p:nvSpPr>
          <p:spPr bwMode="auto">
            <a:xfrm>
              <a:off x="331594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2" name="Oval 81"/>
            <p:cNvSpPr>
              <a:spLocks noChangeAspect="1" noChangeArrowheads="1"/>
            </p:cNvSpPr>
            <p:nvPr userDrawn="1"/>
          </p:nvSpPr>
          <p:spPr bwMode="auto">
            <a:xfrm>
              <a:off x="342903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3" name="Oval 82"/>
            <p:cNvSpPr>
              <a:spLocks noChangeAspect="1" noChangeArrowheads="1"/>
            </p:cNvSpPr>
            <p:nvPr userDrawn="1"/>
          </p:nvSpPr>
          <p:spPr bwMode="auto">
            <a:xfrm>
              <a:off x="3540609"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4" name="Oval 83"/>
            <p:cNvSpPr>
              <a:spLocks noChangeAspect="1" noChangeArrowheads="1"/>
            </p:cNvSpPr>
            <p:nvPr userDrawn="1"/>
          </p:nvSpPr>
          <p:spPr bwMode="auto">
            <a:xfrm>
              <a:off x="3653693"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5" name="Oval 84"/>
            <p:cNvSpPr>
              <a:spLocks noChangeAspect="1" noChangeArrowheads="1"/>
            </p:cNvSpPr>
            <p:nvPr userDrawn="1"/>
          </p:nvSpPr>
          <p:spPr bwMode="auto">
            <a:xfrm>
              <a:off x="3765269"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6" name="Oval 85"/>
            <p:cNvSpPr>
              <a:spLocks noChangeAspect="1" noChangeArrowheads="1"/>
            </p:cNvSpPr>
            <p:nvPr userDrawn="1"/>
          </p:nvSpPr>
          <p:spPr bwMode="auto">
            <a:xfrm>
              <a:off x="5787207"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7" name="Oval 86"/>
            <p:cNvSpPr>
              <a:spLocks noChangeAspect="1" noChangeArrowheads="1"/>
            </p:cNvSpPr>
            <p:nvPr userDrawn="1"/>
          </p:nvSpPr>
          <p:spPr bwMode="auto">
            <a:xfrm>
              <a:off x="590029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8" name="Oval 87"/>
            <p:cNvSpPr>
              <a:spLocks noChangeAspect="1" noChangeArrowheads="1"/>
            </p:cNvSpPr>
            <p:nvPr userDrawn="1"/>
          </p:nvSpPr>
          <p:spPr bwMode="auto">
            <a:xfrm>
              <a:off x="6574270"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19" name="Oval 88"/>
            <p:cNvSpPr>
              <a:spLocks noChangeAspect="1" noChangeArrowheads="1"/>
            </p:cNvSpPr>
            <p:nvPr userDrawn="1"/>
          </p:nvSpPr>
          <p:spPr bwMode="auto">
            <a:xfrm>
              <a:off x="6687355"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0" name="Oval 89"/>
            <p:cNvSpPr>
              <a:spLocks noChangeAspect="1" noChangeArrowheads="1"/>
            </p:cNvSpPr>
            <p:nvPr userDrawn="1"/>
          </p:nvSpPr>
          <p:spPr bwMode="auto">
            <a:xfrm>
              <a:off x="6798931"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1" name="Oval 90"/>
            <p:cNvSpPr>
              <a:spLocks noChangeAspect="1" noChangeArrowheads="1"/>
            </p:cNvSpPr>
            <p:nvPr userDrawn="1"/>
          </p:nvSpPr>
          <p:spPr bwMode="auto">
            <a:xfrm>
              <a:off x="6912014"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2" name="Oval 91"/>
            <p:cNvSpPr>
              <a:spLocks noChangeAspect="1" noChangeArrowheads="1"/>
            </p:cNvSpPr>
            <p:nvPr userDrawn="1"/>
          </p:nvSpPr>
          <p:spPr bwMode="auto">
            <a:xfrm>
              <a:off x="7585994"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3" name="Oval 92"/>
            <p:cNvSpPr>
              <a:spLocks noChangeAspect="1" noChangeArrowheads="1"/>
            </p:cNvSpPr>
            <p:nvPr userDrawn="1"/>
          </p:nvSpPr>
          <p:spPr bwMode="auto">
            <a:xfrm>
              <a:off x="7697570" y="145179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4" name="Oval 93"/>
            <p:cNvSpPr>
              <a:spLocks noChangeAspect="1" noChangeArrowheads="1"/>
            </p:cNvSpPr>
            <p:nvPr userDrawn="1"/>
          </p:nvSpPr>
          <p:spPr bwMode="auto">
            <a:xfrm>
              <a:off x="7810653" y="145179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5" name="Oval 94"/>
            <p:cNvSpPr>
              <a:spLocks noChangeAspect="1" noChangeArrowheads="1"/>
            </p:cNvSpPr>
            <p:nvPr userDrawn="1"/>
          </p:nvSpPr>
          <p:spPr bwMode="auto">
            <a:xfrm>
              <a:off x="140558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6" name="Oval 95"/>
            <p:cNvSpPr>
              <a:spLocks noChangeAspect="1" noChangeArrowheads="1"/>
            </p:cNvSpPr>
            <p:nvPr userDrawn="1"/>
          </p:nvSpPr>
          <p:spPr bwMode="auto">
            <a:xfrm>
              <a:off x="151867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7" name="Oval 96"/>
            <p:cNvSpPr>
              <a:spLocks noChangeAspect="1" noChangeArrowheads="1"/>
            </p:cNvSpPr>
            <p:nvPr userDrawn="1"/>
          </p:nvSpPr>
          <p:spPr bwMode="auto">
            <a:xfrm>
              <a:off x="1630247"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8" name="Oval 97"/>
            <p:cNvSpPr>
              <a:spLocks noChangeAspect="1" noChangeArrowheads="1"/>
            </p:cNvSpPr>
            <p:nvPr userDrawn="1"/>
          </p:nvSpPr>
          <p:spPr bwMode="auto">
            <a:xfrm>
              <a:off x="174333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29" name="Oval 98"/>
            <p:cNvSpPr>
              <a:spLocks noChangeAspect="1" noChangeArrowheads="1"/>
            </p:cNvSpPr>
            <p:nvPr userDrawn="1"/>
          </p:nvSpPr>
          <p:spPr bwMode="auto">
            <a:xfrm>
              <a:off x="185490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0" name="Oval 99"/>
            <p:cNvSpPr>
              <a:spLocks noChangeAspect="1" noChangeArrowheads="1"/>
            </p:cNvSpPr>
            <p:nvPr userDrawn="1"/>
          </p:nvSpPr>
          <p:spPr bwMode="auto">
            <a:xfrm>
              <a:off x="196799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1" name="Oval 100"/>
            <p:cNvSpPr>
              <a:spLocks noChangeAspect="1" noChangeArrowheads="1"/>
            </p:cNvSpPr>
            <p:nvPr userDrawn="1"/>
          </p:nvSpPr>
          <p:spPr bwMode="auto">
            <a:xfrm>
              <a:off x="2079566"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2" name="Oval 101"/>
            <p:cNvSpPr>
              <a:spLocks noChangeAspect="1" noChangeArrowheads="1"/>
            </p:cNvSpPr>
            <p:nvPr userDrawn="1"/>
          </p:nvSpPr>
          <p:spPr bwMode="auto">
            <a:xfrm>
              <a:off x="219265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3" name="Oval 102"/>
            <p:cNvSpPr>
              <a:spLocks noChangeAspect="1" noChangeArrowheads="1"/>
            </p:cNvSpPr>
            <p:nvPr userDrawn="1"/>
          </p:nvSpPr>
          <p:spPr bwMode="auto">
            <a:xfrm>
              <a:off x="2304226"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4" name="Oval 103"/>
            <p:cNvSpPr>
              <a:spLocks noChangeAspect="1" noChangeArrowheads="1"/>
            </p:cNvSpPr>
            <p:nvPr userDrawn="1"/>
          </p:nvSpPr>
          <p:spPr bwMode="auto">
            <a:xfrm>
              <a:off x="241731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5" name="Oval 104"/>
            <p:cNvSpPr>
              <a:spLocks noChangeAspect="1" noChangeArrowheads="1"/>
            </p:cNvSpPr>
            <p:nvPr userDrawn="1"/>
          </p:nvSpPr>
          <p:spPr bwMode="auto">
            <a:xfrm>
              <a:off x="309128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6" name="Oval 105"/>
            <p:cNvSpPr>
              <a:spLocks noChangeAspect="1" noChangeArrowheads="1"/>
            </p:cNvSpPr>
            <p:nvPr userDrawn="1"/>
          </p:nvSpPr>
          <p:spPr bwMode="auto">
            <a:xfrm>
              <a:off x="320437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7" name="Oval 106"/>
            <p:cNvSpPr>
              <a:spLocks noChangeAspect="1" noChangeArrowheads="1"/>
            </p:cNvSpPr>
            <p:nvPr userDrawn="1"/>
          </p:nvSpPr>
          <p:spPr bwMode="auto">
            <a:xfrm>
              <a:off x="331594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8" name="Oval 107"/>
            <p:cNvSpPr>
              <a:spLocks noChangeAspect="1" noChangeArrowheads="1"/>
            </p:cNvSpPr>
            <p:nvPr userDrawn="1"/>
          </p:nvSpPr>
          <p:spPr bwMode="auto">
            <a:xfrm>
              <a:off x="3429033"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39" name="Oval 108"/>
            <p:cNvSpPr>
              <a:spLocks noChangeAspect="1" noChangeArrowheads="1"/>
            </p:cNvSpPr>
            <p:nvPr userDrawn="1"/>
          </p:nvSpPr>
          <p:spPr bwMode="auto">
            <a:xfrm>
              <a:off x="3540609"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0" name="Oval 109"/>
            <p:cNvSpPr>
              <a:spLocks noChangeAspect="1" noChangeArrowheads="1"/>
            </p:cNvSpPr>
            <p:nvPr userDrawn="1"/>
          </p:nvSpPr>
          <p:spPr bwMode="auto">
            <a:xfrm>
              <a:off x="3653693"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1" name="Oval 110"/>
            <p:cNvSpPr>
              <a:spLocks noChangeAspect="1" noChangeArrowheads="1"/>
            </p:cNvSpPr>
            <p:nvPr userDrawn="1"/>
          </p:nvSpPr>
          <p:spPr bwMode="auto">
            <a:xfrm>
              <a:off x="3765269"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2" name="Oval 111"/>
            <p:cNvSpPr>
              <a:spLocks noChangeAspect="1" noChangeArrowheads="1"/>
            </p:cNvSpPr>
            <p:nvPr userDrawn="1"/>
          </p:nvSpPr>
          <p:spPr bwMode="auto">
            <a:xfrm>
              <a:off x="5675631"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3" name="Oval 112"/>
            <p:cNvSpPr>
              <a:spLocks noChangeAspect="1" noChangeArrowheads="1"/>
            </p:cNvSpPr>
            <p:nvPr userDrawn="1"/>
          </p:nvSpPr>
          <p:spPr bwMode="auto">
            <a:xfrm>
              <a:off x="623803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4" name="Oval 113"/>
            <p:cNvSpPr>
              <a:spLocks noChangeAspect="1" noChangeArrowheads="1"/>
            </p:cNvSpPr>
            <p:nvPr userDrawn="1"/>
          </p:nvSpPr>
          <p:spPr bwMode="auto">
            <a:xfrm>
              <a:off x="634961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5" name="Oval 114"/>
            <p:cNvSpPr>
              <a:spLocks noChangeAspect="1" noChangeArrowheads="1"/>
            </p:cNvSpPr>
            <p:nvPr userDrawn="1"/>
          </p:nvSpPr>
          <p:spPr bwMode="auto">
            <a:xfrm>
              <a:off x="646269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6" name="Oval 115"/>
            <p:cNvSpPr>
              <a:spLocks noChangeAspect="1" noChangeArrowheads="1"/>
            </p:cNvSpPr>
            <p:nvPr userDrawn="1"/>
          </p:nvSpPr>
          <p:spPr bwMode="auto">
            <a:xfrm>
              <a:off x="657427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7" name="Oval 116"/>
            <p:cNvSpPr>
              <a:spLocks noChangeAspect="1" noChangeArrowheads="1"/>
            </p:cNvSpPr>
            <p:nvPr userDrawn="1"/>
          </p:nvSpPr>
          <p:spPr bwMode="auto">
            <a:xfrm>
              <a:off x="6687355"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8" name="Oval 117"/>
            <p:cNvSpPr>
              <a:spLocks noChangeAspect="1" noChangeArrowheads="1"/>
            </p:cNvSpPr>
            <p:nvPr userDrawn="1"/>
          </p:nvSpPr>
          <p:spPr bwMode="auto">
            <a:xfrm>
              <a:off x="6798931"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49" name="Oval 118"/>
            <p:cNvSpPr>
              <a:spLocks noChangeAspect="1" noChangeArrowheads="1"/>
            </p:cNvSpPr>
            <p:nvPr userDrawn="1"/>
          </p:nvSpPr>
          <p:spPr bwMode="auto">
            <a:xfrm>
              <a:off x="6912014"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0" name="Oval 119"/>
            <p:cNvSpPr>
              <a:spLocks noChangeAspect="1" noChangeArrowheads="1"/>
            </p:cNvSpPr>
            <p:nvPr userDrawn="1"/>
          </p:nvSpPr>
          <p:spPr bwMode="auto">
            <a:xfrm>
              <a:off x="7023590" y="155583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1" name="Oval 120"/>
            <p:cNvSpPr>
              <a:spLocks noChangeAspect="1" noChangeArrowheads="1"/>
            </p:cNvSpPr>
            <p:nvPr userDrawn="1"/>
          </p:nvSpPr>
          <p:spPr bwMode="auto">
            <a:xfrm>
              <a:off x="713667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2" name="Oval 121"/>
            <p:cNvSpPr>
              <a:spLocks noChangeAspect="1" noChangeArrowheads="1"/>
            </p:cNvSpPr>
            <p:nvPr userDrawn="1"/>
          </p:nvSpPr>
          <p:spPr bwMode="auto">
            <a:xfrm>
              <a:off x="7248250"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3" name="Oval 122"/>
            <p:cNvSpPr>
              <a:spLocks noChangeAspect="1" noChangeArrowheads="1"/>
            </p:cNvSpPr>
            <p:nvPr userDrawn="1"/>
          </p:nvSpPr>
          <p:spPr bwMode="auto">
            <a:xfrm>
              <a:off x="7585994" y="155583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4" name="Oval 123"/>
            <p:cNvSpPr>
              <a:spLocks noChangeAspect="1" noChangeArrowheads="1"/>
            </p:cNvSpPr>
            <p:nvPr userDrawn="1"/>
          </p:nvSpPr>
          <p:spPr bwMode="auto">
            <a:xfrm>
              <a:off x="140558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5" name="Oval 124"/>
            <p:cNvSpPr>
              <a:spLocks noChangeAspect="1" noChangeArrowheads="1"/>
            </p:cNvSpPr>
            <p:nvPr userDrawn="1"/>
          </p:nvSpPr>
          <p:spPr bwMode="auto">
            <a:xfrm>
              <a:off x="151867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6" name="Oval 125"/>
            <p:cNvSpPr>
              <a:spLocks noChangeAspect="1" noChangeArrowheads="1"/>
            </p:cNvSpPr>
            <p:nvPr userDrawn="1"/>
          </p:nvSpPr>
          <p:spPr bwMode="auto">
            <a:xfrm>
              <a:off x="1630247"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7" name="Oval 126"/>
            <p:cNvSpPr>
              <a:spLocks noChangeAspect="1" noChangeArrowheads="1"/>
            </p:cNvSpPr>
            <p:nvPr userDrawn="1"/>
          </p:nvSpPr>
          <p:spPr bwMode="auto">
            <a:xfrm>
              <a:off x="174333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8" name="Oval 127"/>
            <p:cNvSpPr>
              <a:spLocks noChangeAspect="1" noChangeArrowheads="1"/>
            </p:cNvSpPr>
            <p:nvPr userDrawn="1"/>
          </p:nvSpPr>
          <p:spPr bwMode="auto">
            <a:xfrm>
              <a:off x="185490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59" name="Oval 128"/>
            <p:cNvSpPr>
              <a:spLocks noChangeAspect="1" noChangeArrowheads="1"/>
            </p:cNvSpPr>
            <p:nvPr userDrawn="1"/>
          </p:nvSpPr>
          <p:spPr bwMode="auto">
            <a:xfrm>
              <a:off x="196799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0" name="Oval 129"/>
            <p:cNvSpPr>
              <a:spLocks noChangeAspect="1" noChangeArrowheads="1"/>
            </p:cNvSpPr>
            <p:nvPr userDrawn="1"/>
          </p:nvSpPr>
          <p:spPr bwMode="auto">
            <a:xfrm>
              <a:off x="207956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1" name="Oval 130"/>
            <p:cNvSpPr>
              <a:spLocks noChangeAspect="1" noChangeArrowheads="1"/>
            </p:cNvSpPr>
            <p:nvPr userDrawn="1"/>
          </p:nvSpPr>
          <p:spPr bwMode="auto">
            <a:xfrm>
              <a:off x="219265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2" name="Oval 131"/>
            <p:cNvSpPr>
              <a:spLocks noChangeAspect="1" noChangeArrowheads="1"/>
            </p:cNvSpPr>
            <p:nvPr userDrawn="1"/>
          </p:nvSpPr>
          <p:spPr bwMode="auto">
            <a:xfrm>
              <a:off x="2304226"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3" name="Oval 132"/>
            <p:cNvSpPr>
              <a:spLocks noChangeAspect="1" noChangeArrowheads="1"/>
            </p:cNvSpPr>
            <p:nvPr userDrawn="1"/>
          </p:nvSpPr>
          <p:spPr bwMode="auto">
            <a:xfrm>
              <a:off x="241731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4" name="Oval 133"/>
            <p:cNvSpPr>
              <a:spLocks noChangeAspect="1" noChangeArrowheads="1"/>
            </p:cNvSpPr>
            <p:nvPr userDrawn="1"/>
          </p:nvSpPr>
          <p:spPr bwMode="auto">
            <a:xfrm>
              <a:off x="2528886"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5" name="Oval 134"/>
            <p:cNvSpPr>
              <a:spLocks noChangeAspect="1" noChangeArrowheads="1"/>
            </p:cNvSpPr>
            <p:nvPr userDrawn="1"/>
          </p:nvSpPr>
          <p:spPr bwMode="auto">
            <a:xfrm>
              <a:off x="309128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6" name="Oval 135"/>
            <p:cNvSpPr>
              <a:spLocks noChangeAspect="1" noChangeArrowheads="1"/>
            </p:cNvSpPr>
            <p:nvPr userDrawn="1"/>
          </p:nvSpPr>
          <p:spPr bwMode="auto">
            <a:xfrm>
              <a:off x="320437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7" name="Oval 136"/>
            <p:cNvSpPr>
              <a:spLocks noChangeAspect="1" noChangeArrowheads="1"/>
            </p:cNvSpPr>
            <p:nvPr userDrawn="1"/>
          </p:nvSpPr>
          <p:spPr bwMode="auto">
            <a:xfrm>
              <a:off x="331594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8" name="Oval 137"/>
            <p:cNvSpPr>
              <a:spLocks noChangeAspect="1" noChangeArrowheads="1"/>
            </p:cNvSpPr>
            <p:nvPr userDrawn="1"/>
          </p:nvSpPr>
          <p:spPr bwMode="auto">
            <a:xfrm>
              <a:off x="342903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69" name="Oval 138"/>
            <p:cNvSpPr>
              <a:spLocks noChangeAspect="1" noChangeArrowheads="1"/>
            </p:cNvSpPr>
            <p:nvPr userDrawn="1"/>
          </p:nvSpPr>
          <p:spPr bwMode="auto">
            <a:xfrm>
              <a:off x="3540609"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0" name="Oval 139"/>
            <p:cNvSpPr>
              <a:spLocks noChangeAspect="1" noChangeArrowheads="1"/>
            </p:cNvSpPr>
            <p:nvPr userDrawn="1"/>
          </p:nvSpPr>
          <p:spPr bwMode="auto">
            <a:xfrm>
              <a:off x="3653693"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1" name="Oval 140"/>
            <p:cNvSpPr>
              <a:spLocks noChangeAspect="1" noChangeArrowheads="1"/>
            </p:cNvSpPr>
            <p:nvPr userDrawn="1"/>
          </p:nvSpPr>
          <p:spPr bwMode="auto">
            <a:xfrm>
              <a:off x="3765269"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2" name="Oval 141"/>
            <p:cNvSpPr>
              <a:spLocks noChangeAspect="1" noChangeArrowheads="1"/>
            </p:cNvSpPr>
            <p:nvPr userDrawn="1"/>
          </p:nvSpPr>
          <p:spPr bwMode="auto">
            <a:xfrm>
              <a:off x="4776992"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3" name="Oval 142"/>
            <p:cNvSpPr>
              <a:spLocks noChangeAspect="1" noChangeArrowheads="1"/>
            </p:cNvSpPr>
            <p:nvPr userDrawn="1"/>
          </p:nvSpPr>
          <p:spPr bwMode="auto">
            <a:xfrm>
              <a:off x="4888568"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4" name="Oval 143"/>
            <p:cNvSpPr>
              <a:spLocks noChangeAspect="1" noChangeArrowheads="1"/>
            </p:cNvSpPr>
            <p:nvPr userDrawn="1"/>
          </p:nvSpPr>
          <p:spPr bwMode="auto">
            <a:xfrm>
              <a:off x="5001652"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5" name="Oval 144"/>
            <p:cNvSpPr>
              <a:spLocks noChangeAspect="1" noChangeArrowheads="1"/>
            </p:cNvSpPr>
            <p:nvPr userDrawn="1"/>
          </p:nvSpPr>
          <p:spPr bwMode="auto">
            <a:xfrm>
              <a:off x="5562548"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6" name="Oval 145"/>
            <p:cNvSpPr>
              <a:spLocks noChangeAspect="1" noChangeArrowheads="1"/>
            </p:cNvSpPr>
            <p:nvPr userDrawn="1"/>
          </p:nvSpPr>
          <p:spPr bwMode="auto">
            <a:xfrm>
              <a:off x="6013375"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7" name="Oval 146"/>
            <p:cNvSpPr>
              <a:spLocks noChangeAspect="1" noChangeArrowheads="1"/>
            </p:cNvSpPr>
            <p:nvPr userDrawn="1"/>
          </p:nvSpPr>
          <p:spPr bwMode="auto">
            <a:xfrm>
              <a:off x="6124951"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8" name="Oval 147"/>
            <p:cNvSpPr>
              <a:spLocks noChangeAspect="1" noChangeArrowheads="1"/>
            </p:cNvSpPr>
            <p:nvPr userDrawn="1"/>
          </p:nvSpPr>
          <p:spPr bwMode="auto">
            <a:xfrm>
              <a:off x="623803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79" name="Oval 148"/>
            <p:cNvSpPr>
              <a:spLocks noChangeAspect="1" noChangeArrowheads="1"/>
            </p:cNvSpPr>
            <p:nvPr userDrawn="1"/>
          </p:nvSpPr>
          <p:spPr bwMode="auto">
            <a:xfrm>
              <a:off x="634961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0" name="Oval 149"/>
            <p:cNvSpPr>
              <a:spLocks noChangeAspect="1" noChangeArrowheads="1"/>
            </p:cNvSpPr>
            <p:nvPr userDrawn="1"/>
          </p:nvSpPr>
          <p:spPr bwMode="auto">
            <a:xfrm>
              <a:off x="646269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1" name="Oval 150"/>
            <p:cNvSpPr>
              <a:spLocks noChangeAspect="1" noChangeArrowheads="1"/>
            </p:cNvSpPr>
            <p:nvPr userDrawn="1"/>
          </p:nvSpPr>
          <p:spPr bwMode="auto">
            <a:xfrm>
              <a:off x="657427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2" name="Oval 151"/>
            <p:cNvSpPr>
              <a:spLocks noChangeAspect="1" noChangeArrowheads="1"/>
            </p:cNvSpPr>
            <p:nvPr userDrawn="1"/>
          </p:nvSpPr>
          <p:spPr bwMode="auto">
            <a:xfrm>
              <a:off x="6687355"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3" name="Oval 152"/>
            <p:cNvSpPr>
              <a:spLocks noChangeAspect="1" noChangeArrowheads="1"/>
            </p:cNvSpPr>
            <p:nvPr userDrawn="1"/>
          </p:nvSpPr>
          <p:spPr bwMode="auto">
            <a:xfrm>
              <a:off x="6798931"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4" name="Oval 153"/>
            <p:cNvSpPr>
              <a:spLocks noChangeAspect="1" noChangeArrowheads="1"/>
            </p:cNvSpPr>
            <p:nvPr userDrawn="1"/>
          </p:nvSpPr>
          <p:spPr bwMode="auto">
            <a:xfrm>
              <a:off x="691201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5" name="Oval 154"/>
            <p:cNvSpPr>
              <a:spLocks noChangeAspect="1" noChangeArrowheads="1"/>
            </p:cNvSpPr>
            <p:nvPr userDrawn="1"/>
          </p:nvSpPr>
          <p:spPr bwMode="auto">
            <a:xfrm>
              <a:off x="702359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6" name="Oval 155"/>
            <p:cNvSpPr>
              <a:spLocks noChangeAspect="1" noChangeArrowheads="1"/>
            </p:cNvSpPr>
            <p:nvPr userDrawn="1"/>
          </p:nvSpPr>
          <p:spPr bwMode="auto">
            <a:xfrm>
              <a:off x="713667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7" name="Oval 156"/>
            <p:cNvSpPr>
              <a:spLocks noChangeAspect="1" noChangeArrowheads="1"/>
            </p:cNvSpPr>
            <p:nvPr userDrawn="1"/>
          </p:nvSpPr>
          <p:spPr bwMode="auto">
            <a:xfrm>
              <a:off x="724825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8" name="Oval 157"/>
            <p:cNvSpPr>
              <a:spLocks noChangeAspect="1" noChangeArrowheads="1"/>
            </p:cNvSpPr>
            <p:nvPr userDrawn="1"/>
          </p:nvSpPr>
          <p:spPr bwMode="auto">
            <a:xfrm>
              <a:off x="7361334"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89" name="Oval 158"/>
            <p:cNvSpPr>
              <a:spLocks noChangeAspect="1" noChangeArrowheads="1"/>
            </p:cNvSpPr>
            <p:nvPr userDrawn="1"/>
          </p:nvSpPr>
          <p:spPr bwMode="auto">
            <a:xfrm>
              <a:off x="7472910"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0" name="Oval 159"/>
            <p:cNvSpPr>
              <a:spLocks noChangeAspect="1" noChangeArrowheads="1"/>
            </p:cNvSpPr>
            <p:nvPr userDrawn="1"/>
          </p:nvSpPr>
          <p:spPr bwMode="auto">
            <a:xfrm>
              <a:off x="7585994"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1" name="Oval 160"/>
            <p:cNvSpPr>
              <a:spLocks noChangeAspect="1" noChangeArrowheads="1"/>
            </p:cNvSpPr>
            <p:nvPr userDrawn="1"/>
          </p:nvSpPr>
          <p:spPr bwMode="auto">
            <a:xfrm>
              <a:off x="7697570" y="165836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2" name="Oval 161"/>
            <p:cNvSpPr>
              <a:spLocks noChangeAspect="1" noChangeArrowheads="1"/>
            </p:cNvSpPr>
            <p:nvPr userDrawn="1"/>
          </p:nvSpPr>
          <p:spPr bwMode="auto">
            <a:xfrm>
              <a:off x="7810653" y="165836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3" name="Oval 162"/>
            <p:cNvSpPr>
              <a:spLocks noChangeAspect="1" noChangeArrowheads="1"/>
            </p:cNvSpPr>
            <p:nvPr userDrawn="1"/>
          </p:nvSpPr>
          <p:spPr bwMode="auto">
            <a:xfrm>
              <a:off x="84469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4" name="Oval 163"/>
            <p:cNvSpPr>
              <a:spLocks noChangeAspect="1" noChangeArrowheads="1"/>
            </p:cNvSpPr>
            <p:nvPr userDrawn="1"/>
          </p:nvSpPr>
          <p:spPr bwMode="auto">
            <a:xfrm>
              <a:off x="95626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5" name="Oval 164"/>
            <p:cNvSpPr>
              <a:spLocks noChangeAspect="1" noChangeArrowheads="1"/>
            </p:cNvSpPr>
            <p:nvPr userDrawn="1"/>
          </p:nvSpPr>
          <p:spPr bwMode="auto">
            <a:xfrm>
              <a:off x="106935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6" name="Oval 165"/>
            <p:cNvSpPr>
              <a:spLocks noChangeAspect="1" noChangeArrowheads="1"/>
            </p:cNvSpPr>
            <p:nvPr userDrawn="1"/>
          </p:nvSpPr>
          <p:spPr bwMode="auto">
            <a:xfrm>
              <a:off x="118092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7" name="Oval 166"/>
            <p:cNvSpPr>
              <a:spLocks noChangeAspect="1" noChangeArrowheads="1"/>
            </p:cNvSpPr>
            <p:nvPr userDrawn="1"/>
          </p:nvSpPr>
          <p:spPr bwMode="auto">
            <a:xfrm>
              <a:off x="12940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8" name="Oval 167"/>
            <p:cNvSpPr>
              <a:spLocks noChangeAspect="1" noChangeArrowheads="1"/>
            </p:cNvSpPr>
            <p:nvPr userDrawn="1"/>
          </p:nvSpPr>
          <p:spPr bwMode="auto">
            <a:xfrm>
              <a:off x="140558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399" name="Oval 168"/>
            <p:cNvSpPr>
              <a:spLocks noChangeAspect="1" noChangeArrowheads="1"/>
            </p:cNvSpPr>
            <p:nvPr userDrawn="1"/>
          </p:nvSpPr>
          <p:spPr bwMode="auto">
            <a:xfrm>
              <a:off x="151867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0" name="Oval 169"/>
            <p:cNvSpPr>
              <a:spLocks noChangeAspect="1" noChangeArrowheads="1"/>
            </p:cNvSpPr>
            <p:nvPr userDrawn="1"/>
          </p:nvSpPr>
          <p:spPr bwMode="auto">
            <a:xfrm>
              <a:off x="163024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1" name="Oval 170"/>
            <p:cNvSpPr>
              <a:spLocks noChangeAspect="1" noChangeArrowheads="1"/>
            </p:cNvSpPr>
            <p:nvPr userDrawn="1"/>
          </p:nvSpPr>
          <p:spPr bwMode="auto">
            <a:xfrm>
              <a:off x="174333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2" name="Oval 171"/>
            <p:cNvSpPr>
              <a:spLocks noChangeAspect="1" noChangeArrowheads="1"/>
            </p:cNvSpPr>
            <p:nvPr userDrawn="1"/>
          </p:nvSpPr>
          <p:spPr bwMode="auto">
            <a:xfrm>
              <a:off x="185490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3" name="Oval 172"/>
            <p:cNvSpPr>
              <a:spLocks noChangeAspect="1" noChangeArrowheads="1"/>
            </p:cNvSpPr>
            <p:nvPr userDrawn="1"/>
          </p:nvSpPr>
          <p:spPr bwMode="auto">
            <a:xfrm>
              <a:off x="19679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4" name="Oval 173"/>
            <p:cNvSpPr>
              <a:spLocks noChangeAspect="1" noChangeArrowheads="1"/>
            </p:cNvSpPr>
            <p:nvPr userDrawn="1"/>
          </p:nvSpPr>
          <p:spPr bwMode="auto">
            <a:xfrm>
              <a:off x="207956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5" name="Oval 174"/>
            <p:cNvSpPr>
              <a:spLocks noChangeAspect="1" noChangeArrowheads="1"/>
            </p:cNvSpPr>
            <p:nvPr userDrawn="1"/>
          </p:nvSpPr>
          <p:spPr bwMode="auto">
            <a:xfrm>
              <a:off x="219265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6" name="Oval 175"/>
            <p:cNvSpPr>
              <a:spLocks noChangeAspect="1" noChangeArrowheads="1"/>
            </p:cNvSpPr>
            <p:nvPr userDrawn="1"/>
          </p:nvSpPr>
          <p:spPr bwMode="auto">
            <a:xfrm>
              <a:off x="2304226"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7" name="Oval 176"/>
            <p:cNvSpPr>
              <a:spLocks noChangeAspect="1" noChangeArrowheads="1"/>
            </p:cNvSpPr>
            <p:nvPr userDrawn="1"/>
          </p:nvSpPr>
          <p:spPr bwMode="auto">
            <a:xfrm>
              <a:off x="241731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8" name="Oval 177"/>
            <p:cNvSpPr>
              <a:spLocks noChangeAspect="1" noChangeArrowheads="1"/>
            </p:cNvSpPr>
            <p:nvPr userDrawn="1"/>
          </p:nvSpPr>
          <p:spPr bwMode="auto">
            <a:xfrm>
              <a:off x="2528886"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09" name="Oval 178"/>
            <p:cNvSpPr>
              <a:spLocks noChangeAspect="1" noChangeArrowheads="1"/>
            </p:cNvSpPr>
            <p:nvPr userDrawn="1"/>
          </p:nvSpPr>
          <p:spPr bwMode="auto">
            <a:xfrm>
              <a:off x="264196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0" name="Oval 179"/>
            <p:cNvSpPr>
              <a:spLocks noChangeAspect="1" noChangeArrowheads="1"/>
            </p:cNvSpPr>
            <p:nvPr userDrawn="1"/>
          </p:nvSpPr>
          <p:spPr bwMode="auto">
            <a:xfrm>
              <a:off x="275354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1" name="Oval 180"/>
            <p:cNvSpPr>
              <a:spLocks noChangeAspect="1" noChangeArrowheads="1"/>
            </p:cNvSpPr>
            <p:nvPr userDrawn="1"/>
          </p:nvSpPr>
          <p:spPr bwMode="auto">
            <a:xfrm>
              <a:off x="320437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2" name="Oval 181"/>
            <p:cNvSpPr>
              <a:spLocks noChangeAspect="1" noChangeArrowheads="1"/>
            </p:cNvSpPr>
            <p:nvPr userDrawn="1"/>
          </p:nvSpPr>
          <p:spPr bwMode="auto">
            <a:xfrm>
              <a:off x="331594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3" name="Oval 182"/>
            <p:cNvSpPr>
              <a:spLocks noChangeAspect="1" noChangeArrowheads="1"/>
            </p:cNvSpPr>
            <p:nvPr userDrawn="1"/>
          </p:nvSpPr>
          <p:spPr bwMode="auto">
            <a:xfrm>
              <a:off x="342903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4" name="Oval 183"/>
            <p:cNvSpPr>
              <a:spLocks noChangeAspect="1" noChangeArrowheads="1"/>
            </p:cNvSpPr>
            <p:nvPr userDrawn="1"/>
          </p:nvSpPr>
          <p:spPr bwMode="auto">
            <a:xfrm>
              <a:off x="354060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5" name="Oval 184"/>
            <p:cNvSpPr>
              <a:spLocks noChangeAspect="1" noChangeArrowheads="1"/>
            </p:cNvSpPr>
            <p:nvPr userDrawn="1"/>
          </p:nvSpPr>
          <p:spPr bwMode="auto">
            <a:xfrm>
              <a:off x="365369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6" name="Oval 185"/>
            <p:cNvSpPr>
              <a:spLocks noChangeAspect="1" noChangeArrowheads="1"/>
            </p:cNvSpPr>
            <p:nvPr userDrawn="1"/>
          </p:nvSpPr>
          <p:spPr bwMode="auto">
            <a:xfrm>
              <a:off x="466390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7" name="Oval 186"/>
            <p:cNvSpPr>
              <a:spLocks noChangeAspect="1" noChangeArrowheads="1"/>
            </p:cNvSpPr>
            <p:nvPr userDrawn="1"/>
          </p:nvSpPr>
          <p:spPr bwMode="auto">
            <a:xfrm>
              <a:off x="4776992"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8" name="Oval 187"/>
            <p:cNvSpPr>
              <a:spLocks noChangeAspect="1" noChangeArrowheads="1"/>
            </p:cNvSpPr>
            <p:nvPr userDrawn="1"/>
          </p:nvSpPr>
          <p:spPr bwMode="auto">
            <a:xfrm>
              <a:off x="4888568"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19" name="Oval 188"/>
            <p:cNvSpPr>
              <a:spLocks noChangeAspect="1" noChangeArrowheads="1"/>
            </p:cNvSpPr>
            <p:nvPr userDrawn="1"/>
          </p:nvSpPr>
          <p:spPr bwMode="auto">
            <a:xfrm>
              <a:off x="5001652"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0" name="Oval 189"/>
            <p:cNvSpPr>
              <a:spLocks noChangeAspect="1" noChangeArrowheads="1"/>
            </p:cNvSpPr>
            <p:nvPr userDrawn="1"/>
          </p:nvSpPr>
          <p:spPr bwMode="auto">
            <a:xfrm>
              <a:off x="511322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1" name="Oval 190"/>
            <p:cNvSpPr>
              <a:spLocks noChangeAspect="1" noChangeArrowheads="1"/>
            </p:cNvSpPr>
            <p:nvPr userDrawn="1"/>
          </p:nvSpPr>
          <p:spPr bwMode="auto">
            <a:xfrm>
              <a:off x="5562548"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2" name="Oval 191"/>
            <p:cNvSpPr>
              <a:spLocks noChangeAspect="1" noChangeArrowheads="1"/>
            </p:cNvSpPr>
            <p:nvPr userDrawn="1"/>
          </p:nvSpPr>
          <p:spPr bwMode="auto">
            <a:xfrm>
              <a:off x="567563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3" name="Oval 192"/>
            <p:cNvSpPr>
              <a:spLocks noChangeAspect="1" noChangeArrowheads="1"/>
            </p:cNvSpPr>
            <p:nvPr userDrawn="1"/>
          </p:nvSpPr>
          <p:spPr bwMode="auto">
            <a:xfrm>
              <a:off x="578720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4" name="Oval 193"/>
            <p:cNvSpPr>
              <a:spLocks noChangeAspect="1" noChangeArrowheads="1"/>
            </p:cNvSpPr>
            <p:nvPr userDrawn="1"/>
          </p:nvSpPr>
          <p:spPr bwMode="auto">
            <a:xfrm>
              <a:off x="590029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5" name="Oval 194"/>
            <p:cNvSpPr>
              <a:spLocks noChangeAspect="1" noChangeArrowheads="1"/>
            </p:cNvSpPr>
            <p:nvPr userDrawn="1"/>
          </p:nvSpPr>
          <p:spPr bwMode="auto">
            <a:xfrm>
              <a:off x="6013375"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6" name="Oval 195"/>
            <p:cNvSpPr>
              <a:spLocks noChangeAspect="1" noChangeArrowheads="1"/>
            </p:cNvSpPr>
            <p:nvPr userDrawn="1"/>
          </p:nvSpPr>
          <p:spPr bwMode="auto">
            <a:xfrm>
              <a:off x="6124951"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7" name="Oval 196"/>
            <p:cNvSpPr>
              <a:spLocks noChangeAspect="1" noChangeArrowheads="1"/>
            </p:cNvSpPr>
            <p:nvPr userDrawn="1"/>
          </p:nvSpPr>
          <p:spPr bwMode="auto">
            <a:xfrm>
              <a:off x="623803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8" name="Oval 197"/>
            <p:cNvSpPr>
              <a:spLocks noChangeAspect="1" noChangeArrowheads="1"/>
            </p:cNvSpPr>
            <p:nvPr userDrawn="1"/>
          </p:nvSpPr>
          <p:spPr bwMode="auto">
            <a:xfrm>
              <a:off x="634961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29" name="Oval 198"/>
            <p:cNvSpPr>
              <a:spLocks noChangeAspect="1" noChangeArrowheads="1"/>
            </p:cNvSpPr>
            <p:nvPr userDrawn="1"/>
          </p:nvSpPr>
          <p:spPr bwMode="auto">
            <a:xfrm>
              <a:off x="646269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0" name="Oval 199"/>
            <p:cNvSpPr>
              <a:spLocks noChangeAspect="1" noChangeArrowheads="1"/>
            </p:cNvSpPr>
            <p:nvPr userDrawn="1"/>
          </p:nvSpPr>
          <p:spPr bwMode="auto">
            <a:xfrm>
              <a:off x="657427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1" name="Oval 200"/>
            <p:cNvSpPr>
              <a:spLocks noChangeAspect="1" noChangeArrowheads="1"/>
            </p:cNvSpPr>
            <p:nvPr userDrawn="1"/>
          </p:nvSpPr>
          <p:spPr bwMode="auto">
            <a:xfrm>
              <a:off x="6687355"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2" name="Oval 201"/>
            <p:cNvSpPr>
              <a:spLocks noChangeAspect="1" noChangeArrowheads="1"/>
            </p:cNvSpPr>
            <p:nvPr userDrawn="1"/>
          </p:nvSpPr>
          <p:spPr bwMode="auto">
            <a:xfrm>
              <a:off x="67989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3" name="Oval 202"/>
            <p:cNvSpPr>
              <a:spLocks noChangeAspect="1" noChangeArrowheads="1"/>
            </p:cNvSpPr>
            <p:nvPr userDrawn="1"/>
          </p:nvSpPr>
          <p:spPr bwMode="auto">
            <a:xfrm>
              <a:off x="691201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4" name="Oval 203"/>
            <p:cNvSpPr>
              <a:spLocks noChangeAspect="1" noChangeArrowheads="1"/>
            </p:cNvSpPr>
            <p:nvPr userDrawn="1"/>
          </p:nvSpPr>
          <p:spPr bwMode="auto">
            <a:xfrm>
              <a:off x="702359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5" name="Oval 204"/>
            <p:cNvSpPr>
              <a:spLocks noChangeAspect="1" noChangeArrowheads="1"/>
            </p:cNvSpPr>
            <p:nvPr userDrawn="1"/>
          </p:nvSpPr>
          <p:spPr bwMode="auto">
            <a:xfrm>
              <a:off x="713667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6" name="Oval 205"/>
            <p:cNvSpPr>
              <a:spLocks noChangeAspect="1" noChangeArrowheads="1"/>
            </p:cNvSpPr>
            <p:nvPr userDrawn="1"/>
          </p:nvSpPr>
          <p:spPr bwMode="auto">
            <a:xfrm>
              <a:off x="724825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7" name="Oval 206"/>
            <p:cNvSpPr>
              <a:spLocks noChangeAspect="1" noChangeArrowheads="1"/>
            </p:cNvSpPr>
            <p:nvPr userDrawn="1"/>
          </p:nvSpPr>
          <p:spPr bwMode="auto">
            <a:xfrm>
              <a:off x="7361334"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8" name="Oval 207"/>
            <p:cNvSpPr>
              <a:spLocks noChangeAspect="1" noChangeArrowheads="1"/>
            </p:cNvSpPr>
            <p:nvPr userDrawn="1"/>
          </p:nvSpPr>
          <p:spPr bwMode="auto">
            <a:xfrm>
              <a:off x="7472910"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39" name="Oval 208"/>
            <p:cNvSpPr>
              <a:spLocks noChangeAspect="1" noChangeArrowheads="1"/>
            </p:cNvSpPr>
            <p:nvPr userDrawn="1"/>
          </p:nvSpPr>
          <p:spPr bwMode="auto">
            <a:xfrm>
              <a:off x="758599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0" name="Oval 209"/>
            <p:cNvSpPr>
              <a:spLocks noChangeAspect="1" noChangeArrowheads="1"/>
            </p:cNvSpPr>
            <p:nvPr userDrawn="1"/>
          </p:nvSpPr>
          <p:spPr bwMode="auto">
            <a:xfrm>
              <a:off x="769757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1" name="Oval 210"/>
            <p:cNvSpPr>
              <a:spLocks noChangeAspect="1" noChangeArrowheads="1"/>
            </p:cNvSpPr>
            <p:nvPr userDrawn="1"/>
          </p:nvSpPr>
          <p:spPr bwMode="auto">
            <a:xfrm>
              <a:off x="781065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2" name="Oval 211"/>
            <p:cNvSpPr>
              <a:spLocks noChangeAspect="1" noChangeArrowheads="1"/>
            </p:cNvSpPr>
            <p:nvPr userDrawn="1"/>
          </p:nvSpPr>
          <p:spPr bwMode="auto">
            <a:xfrm>
              <a:off x="792222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3" name="Oval 212"/>
            <p:cNvSpPr>
              <a:spLocks noChangeAspect="1" noChangeArrowheads="1"/>
            </p:cNvSpPr>
            <p:nvPr userDrawn="1"/>
          </p:nvSpPr>
          <p:spPr bwMode="auto">
            <a:xfrm>
              <a:off x="8035314"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4" name="Oval 213"/>
            <p:cNvSpPr>
              <a:spLocks noChangeAspect="1" noChangeArrowheads="1"/>
            </p:cNvSpPr>
            <p:nvPr userDrawn="1"/>
          </p:nvSpPr>
          <p:spPr bwMode="auto">
            <a:xfrm>
              <a:off x="8146890"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5" name="Oval 214"/>
            <p:cNvSpPr>
              <a:spLocks noChangeAspect="1" noChangeArrowheads="1"/>
            </p:cNvSpPr>
            <p:nvPr userDrawn="1"/>
          </p:nvSpPr>
          <p:spPr bwMode="auto">
            <a:xfrm>
              <a:off x="8259973"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6" name="Oval 215"/>
            <p:cNvSpPr>
              <a:spLocks noChangeAspect="1" noChangeArrowheads="1"/>
            </p:cNvSpPr>
            <p:nvPr userDrawn="1"/>
          </p:nvSpPr>
          <p:spPr bwMode="auto">
            <a:xfrm>
              <a:off x="8371549"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7" name="Oval 216"/>
            <p:cNvSpPr>
              <a:spLocks noChangeAspect="1" noChangeArrowheads="1"/>
            </p:cNvSpPr>
            <p:nvPr userDrawn="1"/>
          </p:nvSpPr>
          <p:spPr bwMode="auto">
            <a:xfrm>
              <a:off x="8484633"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8" name="Oval 217"/>
            <p:cNvSpPr>
              <a:spLocks noChangeAspect="1" noChangeArrowheads="1"/>
            </p:cNvSpPr>
            <p:nvPr userDrawn="1"/>
          </p:nvSpPr>
          <p:spPr bwMode="auto">
            <a:xfrm>
              <a:off x="8596209"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49" name="Oval 218"/>
            <p:cNvSpPr>
              <a:spLocks noChangeAspect="1" noChangeArrowheads="1"/>
            </p:cNvSpPr>
            <p:nvPr userDrawn="1"/>
          </p:nvSpPr>
          <p:spPr bwMode="auto">
            <a:xfrm>
              <a:off x="506947" y="176240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0" name="Oval 219"/>
            <p:cNvSpPr>
              <a:spLocks noChangeAspect="1" noChangeArrowheads="1"/>
            </p:cNvSpPr>
            <p:nvPr userDrawn="1"/>
          </p:nvSpPr>
          <p:spPr bwMode="auto">
            <a:xfrm>
              <a:off x="620031"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1" name="Oval 220"/>
            <p:cNvSpPr>
              <a:spLocks noChangeAspect="1" noChangeArrowheads="1"/>
            </p:cNvSpPr>
            <p:nvPr userDrawn="1"/>
          </p:nvSpPr>
          <p:spPr bwMode="auto">
            <a:xfrm>
              <a:off x="731607" y="176240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2" name="Oval 221"/>
            <p:cNvSpPr>
              <a:spLocks noChangeAspect="1" noChangeArrowheads="1"/>
            </p:cNvSpPr>
            <p:nvPr userDrawn="1"/>
          </p:nvSpPr>
          <p:spPr bwMode="auto">
            <a:xfrm>
              <a:off x="84469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3" name="Oval 222"/>
            <p:cNvSpPr>
              <a:spLocks noChangeAspect="1" noChangeArrowheads="1"/>
            </p:cNvSpPr>
            <p:nvPr userDrawn="1"/>
          </p:nvSpPr>
          <p:spPr bwMode="auto">
            <a:xfrm>
              <a:off x="95626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4" name="Oval 223"/>
            <p:cNvSpPr>
              <a:spLocks noChangeAspect="1" noChangeArrowheads="1"/>
            </p:cNvSpPr>
            <p:nvPr userDrawn="1"/>
          </p:nvSpPr>
          <p:spPr bwMode="auto">
            <a:xfrm>
              <a:off x="106935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5" name="Oval 224"/>
            <p:cNvSpPr>
              <a:spLocks noChangeAspect="1" noChangeArrowheads="1"/>
            </p:cNvSpPr>
            <p:nvPr userDrawn="1"/>
          </p:nvSpPr>
          <p:spPr bwMode="auto">
            <a:xfrm>
              <a:off x="118092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6" name="Oval 225"/>
            <p:cNvSpPr>
              <a:spLocks noChangeAspect="1" noChangeArrowheads="1"/>
            </p:cNvSpPr>
            <p:nvPr userDrawn="1"/>
          </p:nvSpPr>
          <p:spPr bwMode="auto">
            <a:xfrm>
              <a:off x="12940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7" name="Oval 226"/>
            <p:cNvSpPr>
              <a:spLocks noChangeAspect="1" noChangeArrowheads="1"/>
            </p:cNvSpPr>
            <p:nvPr userDrawn="1"/>
          </p:nvSpPr>
          <p:spPr bwMode="auto">
            <a:xfrm>
              <a:off x="140558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8" name="Oval 227"/>
            <p:cNvSpPr>
              <a:spLocks noChangeAspect="1" noChangeArrowheads="1"/>
            </p:cNvSpPr>
            <p:nvPr userDrawn="1"/>
          </p:nvSpPr>
          <p:spPr bwMode="auto">
            <a:xfrm>
              <a:off x="151867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59" name="Oval 228"/>
            <p:cNvSpPr>
              <a:spLocks noChangeAspect="1" noChangeArrowheads="1"/>
            </p:cNvSpPr>
            <p:nvPr userDrawn="1"/>
          </p:nvSpPr>
          <p:spPr bwMode="auto">
            <a:xfrm>
              <a:off x="163024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0" name="Oval 229"/>
            <p:cNvSpPr>
              <a:spLocks noChangeAspect="1" noChangeArrowheads="1"/>
            </p:cNvSpPr>
            <p:nvPr userDrawn="1"/>
          </p:nvSpPr>
          <p:spPr bwMode="auto">
            <a:xfrm>
              <a:off x="174333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1" name="Oval 230"/>
            <p:cNvSpPr>
              <a:spLocks noChangeAspect="1" noChangeArrowheads="1"/>
            </p:cNvSpPr>
            <p:nvPr userDrawn="1"/>
          </p:nvSpPr>
          <p:spPr bwMode="auto">
            <a:xfrm>
              <a:off x="185490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2" name="Oval 231"/>
            <p:cNvSpPr>
              <a:spLocks noChangeAspect="1" noChangeArrowheads="1"/>
            </p:cNvSpPr>
            <p:nvPr userDrawn="1"/>
          </p:nvSpPr>
          <p:spPr bwMode="auto">
            <a:xfrm>
              <a:off x="19679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3" name="Oval 232"/>
            <p:cNvSpPr>
              <a:spLocks noChangeAspect="1" noChangeArrowheads="1"/>
            </p:cNvSpPr>
            <p:nvPr userDrawn="1"/>
          </p:nvSpPr>
          <p:spPr bwMode="auto">
            <a:xfrm>
              <a:off x="207956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4" name="Oval 233"/>
            <p:cNvSpPr>
              <a:spLocks noChangeAspect="1" noChangeArrowheads="1"/>
            </p:cNvSpPr>
            <p:nvPr userDrawn="1"/>
          </p:nvSpPr>
          <p:spPr bwMode="auto">
            <a:xfrm>
              <a:off x="219265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5" name="Oval 234"/>
            <p:cNvSpPr>
              <a:spLocks noChangeAspect="1" noChangeArrowheads="1"/>
            </p:cNvSpPr>
            <p:nvPr userDrawn="1"/>
          </p:nvSpPr>
          <p:spPr bwMode="auto">
            <a:xfrm>
              <a:off x="2304226"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6" name="Oval 235"/>
            <p:cNvSpPr>
              <a:spLocks noChangeAspect="1" noChangeArrowheads="1"/>
            </p:cNvSpPr>
            <p:nvPr userDrawn="1"/>
          </p:nvSpPr>
          <p:spPr bwMode="auto">
            <a:xfrm>
              <a:off x="2528886"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7" name="Oval 236"/>
            <p:cNvSpPr>
              <a:spLocks noChangeAspect="1" noChangeArrowheads="1"/>
            </p:cNvSpPr>
            <p:nvPr userDrawn="1"/>
          </p:nvSpPr>
          <p:spPr bwMode="auto">
            <a:xfrm>
              <a:off x="264196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8" name="Oval 237"/>
            <p:cNvSpPr>
              <a:spLocks noChangeAspect="1" noChangeArrowheads="1"/>
            </p:cNvSpPr>
            <p:nvPr userDrawn="1"/>
          </p:nvSpPr>
          <p:spPr bwMode="auto">
            <a:xfrm>
              <a:off x="275354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69" name="Oval 238"/>
            <p:cNvSpPr>
              <a:spLocks noChangeAspect="1" noChangeArrowheads="1"/>
            </p:cNvSpPr>
            <p:nvPr userDrawn="1"/>
          </p:nvSpPr>
          <p:spPr bwMode="auto">
            <a:xfrm>
              <a:off x="320437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0" name="Oval 239"/>
            <p:cNvSpPr>
              <a:spLocks noChangeAspect="1" noChangeArrowheads="1"/>
            </p:cNvSpPr>
            <p:nvPr userDrawn="1"/>
          </p:nvSpPr>
          <p:spPr bwMode="auto">
            <a:xfrm>
              <a:off x="331594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1" name="Oval 240"/>
            <p:cNvSpPr>
              <a:spLocks noChangeAspect="1" noChangeArrowheads="1"/>
            </p:cNvSpPr>
            <p:nvPr userDrawn="1"/>
          </p:nvSpPr>
          <p:spPr bwMode="auto">
            <a:xfrm>
              <a:off x="342903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2" name="Oval 241"/>
            <p:cNvSpPr>
              <a:spLocks noChangeAspect="1" noChangeArrowheads="1"/>
            </p:cNvSpPr>
            <p:nvPr userDrawn="1"/>
          </p:nvSpPr>
          <p:spPr bwMode="auto">
            <a:xfrm>
              <a:off x="387835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3" name="Oval 242"/>
            <p:cNvSpPr>
              <a:spLocks noChangeAspect="1" noChangeArrowheads="1"/>
            </p:cNvSpPr>
            <p:nvPr userDrawn="1"/>
          </p:nvSpPr>
          <p:spPr bwMode="auto">
            <a:xfrm>
              <a:off x="466390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4" name="Oval 243"/>
            <p:cNvSpPr>
              <a:spLocks noChangeAspect="1" noChangeArrowheads="1"/>
            </p:cNvSpPr>
            <p:nvPr userDrawn="1"/>
          </p:nvSpPr>
          <p:spPr bwMode="auto">
            <a:xfrm>
              <a:off x="4776992"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5" name="Oval 244"/>
            <p:cNvSpPr>
              <a:spLocks noChangeAspect="1" noChangeArrowheads="1"/>
            </p:cNvSpPr>
            <p:nvPr userDrawn="1"/>
          </p:nvSpPr>
          <p:spPr bwMode="auto">
            <a:xfrm>
              <a:off x="4888568"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6" name="Oval 245"/>
            <p:cNvSpPr>
              <a:spLocks noChangeAspect="1" noChangeArrowheads="1"/>
            </p:cNvSpPr>
            <p:nvPr userDrawn="1"/>
          </p:nvSpPr>
          <p:spPr bwMode="auto">
            <a:xfrm>
              <a:off x="500165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7" name="Oval 246"/>
            <p:cNvSpPr>
              <a:spLocks noChangeAspect="1" noChangeArrowheads="1"/>
            </p:cNvSpPr>
            <p:nvPr userDrawn="1"/>
          </p:nvSpPr>
          <p:spPr bwMode="auto">
            <a:xfrm>
              <a:off x="511322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8" name="Oval 247"/>
            <p:cNvSpPr>
              <a:spLocks noChangeAspect="1" noChangeArrowheads="1"/>
            </p:cNvSpPr>
            <p:nvPr userDrawn="1"/>
          </p:nvSpPr>
          <p:spPr bwMode="auto">
            <a:xfrm>
              <a:off x="522631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79" name="Oval 248"/>
            <p:cNvSpPr>
              <a:spLocks noChangeAspect="1" noChangeArrowheads="1"/>
            </p:cNvSpPr>
            <p:nvPr userDrawn="1"/>
          </p:nvSpPr>
          <p:spPr bwMode="auto">
            <a:xfrm>
              <a:off x="533788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0" name="Oval 249"/>
            <p:cNvSpPr>
              <a:spLocks noChangeAspect="1" noChangeArrowheads="1"/>
            </p:cNvSpPr>
            <p:nvPr userDrawn="1"/>
          </p:nvSpPr>
          <p:spPr bwMode="auto">
            <a:xfrm>
              <a:off x="5450972"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1" name="Oval 250"/>
            <p:cNvSpPr>
              <a:spLocks noChangeAspect="1" noChangeArrowheads="1"/>
            </p:cNvSpPr>
            <p:nvPr userDrawn="1"/>
          </p:nvSpPr>
          <p:spPr bwMode="auto">
            <a:xfrm>
              <a:off x="5562548"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2" name="Oval 251"/>
            <p:cNvSpPr>
              <a:spLocks noChangeAspect="1" noChangeArrowheads="1"/>
            </p:cNvSpPr>
            <p:nvPr userDrawn="1"/>
          </p:nvSpPr>
          <p:spPr bwMode="auto">
            <a:xfrm>
              <a:off x="567563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3" name="Oval 252"/>
            <p:cNvSpPr>
              <a:spLocks noChangeAspect="1" noChangeArrowheads="1"/>
            </p:cNvSpPr>
            <p:nvPr userDrawn="1"/>
          </p:nvSpPr>
          <p:spPr bwMode="auto">
            <a:xfrm>
              <a:off x="578720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4" name="Oval 253"/>
            <p:cNvSpPr>
              <a:spLocks noChangeAspect="1" noChangeArrowheads="1"/>
            </p:cNvSpPr>
            <p:nvPr userDrawn="1"/>
          </p:nvSpPr>
          <p:spPr bwMode="auto">
            <a:xfrm>
              <a:off x="590029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5" name="Oval 254"/>
            <p:cNvSpPr>
              <a:spLocks noChangeAspect="1" noChangeArrowheads="1"/>
            </p:cNvSpPr>
            <p:nvPr userDrawn="1"/>
          </p:nvSpPr>
          <p:spPr bwMode="auto">
            <a:xfrm>
              <a:off x="6013375"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6" name="Oval 255"/>
            <p:cNvSpPr>
              <a:spLocks noChangeAspect="1" noChangeArrowheads="1"/>
            </p:cNvSpPr>
            <p:nvPr userDrawn="1"/>
          </p:nvSpPr>
          <p:spPr bwMode="auto">
            <a:xfrm>
              <a:off x="6124951"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7" name="Oval 256"/>
            <p:cNvSpPr>
              <a:spLocks noChangeAspect="1" noChangeArrowheads="1"/>
            </p:cNvSpPr>
            <p:nvPr userDrawn="1"/>
          </p:nvSpPr>
          <p:spPr bwMode="auto">
            <a:xfrm>
              <a:off x="623803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8" name="Oval 257"/>
            <p:cNvSpPr>
              <a:spLocks noChangeAspect="1" noChangeArrowheads="1"/>
            </p:cNvSpPr>
            <p:nvPr userDrawn="1"/>
          </p:nvSpPr>
          <p:spPr bwMode="auto">
            <a:xfrm>
              <a:off x="634961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89" name="Oval 258"/>
            <p:cNvSpPr>
              <a:spLocks noChangeAspect="1" noChangeArrowheads="1"/>
            </p:cNvSpPr>
            <p:nvPr userDrawn="1"/>
          </p:nvSpPr>
          <p:spPr bwMode="auto">
            <a:xfrm>
              <a:off x="646269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0" name="Oval 259"/>
            <p:cNvSpPr>
              <a:spLocks noChangeAspect="1" noChangeArrowheads="1"/>
            </p:cNvSpPr>
            <p:nvPr userDrawn="1"/>
          </p:nvSpPr>
          <p:spPr bwMode="auto">
            <a:xfrm>
              <a:off x="657427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1" name="Oval 260"/>
            <p:cNvSpPr>
              <a:spLocks noChangeAspect="1" noChangeArrowheads="1"/>
            </p:cNvSpPr>
            <p:nvPr userDrawn="1"/>
          </p:nvSpPr>
          <p:spPr bwMode="auto">
            <a:xfrm>
              <a:off x="6687355"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2" name="Oval 261"/>
            <p:cNvSpPr>
              <a:spLocks noChangeAspect="1" noChangeArrowheads="1"/>
            </p:cNvSpPr>
            <p:nvPr userDrawn="1"/>
          </p:nvSpPr>
          <p:spPr bwMode="auto">
            <a:xfrm>
              <a:off x="67989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3" name="Oval 262"/>
            <p:cNvSpPr>
              <a:spLocks noChangeAspect="1" noChangeArrowheads="1"/>
            </p:cNvSpPr>
            <p:nvPr userDrawn="1"/>
          </p:nvSpPr>
          <p:spPr bwMode="auto">
            <a:xfrm>
              <a:off x="691201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4" name="Oval 263"/>
            <p:cNvSpPr>
              <a:spLocks noChangeAspect="1" noChangeArrowheads="1"/>
            </p:cNvSpPr>
            <p:nvPr userDrawn="1"/>
          </p:nvSpPr>
          <p:spPr bwMode="auto">
            <a:xfrm>
              <a:off x="702359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5" name="Oval 264"/>
            <p:cNvSpPr>
              <a:spLocks noChangeAspect="1" noChangeArrowheads="1"/>
            </p:cNvSpPr>
            <p:nvPr userDrawn="1"/>
          </p:nvSpPr>
          <p:spPr bwMode="auto">
            <a:xfrm>
              <a:off x="713667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6" name="Oval 265"/>
            <p:cNvSpPr>
              <a:spLocks noChangeAspect="1" noChangeArrowheads="1"/>
            </p:cNvSpPr>
            <p:nvPr userDrawn="1"/>
          </p:nvSpPr>
          <p:spPr bwMode="auto">
            <a:xfrm>
              <a:off x="724825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7" name="Oval 266"/>
            <p:cNvSpPr>
              <a:spLocks noChangeAspect="1" noChangeArrowheads="1"/>
            </p:cNvSpPr>
            <p:nvPr userDrawn="1"/>
          </p:nvSpPr>
          <p:spPr bwMode="auto">
            <a:xfrm>
              <a:off x="7361334"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8" name="Oval 267"/>
            <p:cNvSpPr>
              <a:spLocks noChangeAspect="1" noChangeArrowheads="1"/>
            </p:cNvSpPr>
            <p:nvPr userDrawn="1"/>
          </p:nvSpPr>
          <p:spPr bwMode="auto">
            <a:xfrm>
              <a:off x="7472910"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499" name="Oval 268"/>
            <p:cNvSpPr>
              <a:spLocks noChangeAspect="1" noChangeArrowheads="1"/>
            </p:cNvSpPr>
            <p:nvPr userDrawn="1"/>
          </p:nvSpPr>
          <p:spPr bwMode="auto">
            <a:xfrm>
              <a:off x="758599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0" name="Oval 269"/>
            <p:cNvSpPr>
              <a:spLocks noChangeAspect="1" noChangeArrowheads="1"/>
            </p:cNvSpPr>
            <p:nvPr userDrawn="1"/>
          </p:nvSpPr>
          <p:spPr bwMode="auto">
            <a:xfrm>
              <a:off x="769757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1" name="Oval 270"/>
            <p:cNvSpPr>
              <a:spLocks noChangeAspect="1" noChangeArrowheads="1"/>
            </p:cNvSpPr>
            <p:nvPr userDrawn="1"/>
          </p:nvSpPr>
          <p:spPr bwMode="auto">
            <a:xfrm>
              <a:off x="781065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2" name="Oval 271"/>
            <p:cNvSpPr>
              <a:spLocks noChangeAspect="1" noChangeArrowheads="1"/>
            </p:cNvSpPr>
            <p:nvPr userDrawn="1"/>
          </p:nvSpPr>
          <p:spPr bwMode="auto">
            <a:xfrm>
              <a:off x="792222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3" name="Oval 272"/>
            <p:cNvSpPr>
              <a:spLocks noChangeAspect="1" noChangeArrowheads="1"/>
            </p:cNvSpPr>
            <p:nvPr userDrawn="1"/>
          </p:nvSpPr>
          <p:spPr bwMode="auto">
            <a:xfrm>
              <a:off x="8035314"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4" name="Oval 273"/>
            <p:cNvSpPr>
              <a:spLocks noChangeAspect="1" noChangeArrowheads="1"/>
            </p:cNvSpPr>
            <p:nvPr userDrawn="1"/>
          </p:nvSpPr>
          <p:spPr bwMode="auto">
            <a:xfrm>
              <a:off x="8146890"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5" name="Oval 274"/>
            <p:cNvSpPr>
              <a:spLocks noChangeAspect="1" noChangeArrowheads="1"/>
            </p:cNvSpPr>
            <p:nvPr userDrawn="1"/>
          </p:nvSpPr>
          <p:spPr bwMode="auto">
            <a:xfrm>
              <a:off x="825997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6" name="Oval 275"/>
            <p:cNvSpPr>
              <a:spLocks noChangeAspect="1" noChangeArrowheads="1"/>
            </p:cNvSpPr>
            <p:nvPr userDrawn="1"/>
          </p:nvSpPr>
          <p:spPr bwMode="auto">
            <a:xfrm>
              <a:off x="8371549"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7" name="Oval 276"/>
            <p:cNvSpPr>
              <a:spLocks noChangeAspect="1" noChangeArrowheads="1"/>
            </p:cNvSpPr>
            <p:nvPr userDrawn="1"/>
          </p:nvSpPr>
          <p:spPr bwMode="auto">
            <a:xfrm>
              <a:off x="8484633"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8" name="Oval 277"/>
            <p:cNvSpPr>
              <a:spLocks noChangeAspect="1" noChangeArrowheads="1"/>
            </p:cNvSpPr>
            <p:nvPr userDrawn="1"/>
          </p:nvSpPr>
          <p:spPr bwMode="auto">
            <a:xfrm>
              <a:off x="8596209"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09" name="Oval 278"/>
            <p:cNvSpPr>
              <a:spLocks noChangeAspect="1" noChangeArrowheads="1"/>
            </p:cNvSpPr>
            <p:nvPr userDrawn="1"/>
          </p:nvSpPr>
          <p:spPr bwMode="auto">
            <a:xfrm>
              <a:off x="8709293"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0" name="Oval 279"/>
            <p:cNvSpPr>
              <a:spLocks noChangeAspect="1" noChangeArrowheads="1"/>
            </p:cNvSpPr>
            <p:nvPr userDrawn="1"/>
          </p:nvSpPr>
          <p:spPr bwMode="auto">
            <a:xfrm>
              <a:off x="506947" y="186644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1" name="Oval 280"/>
            <p:cNvSpPr>
              <a:spLocks noChangeAspect="1" noChangeArrowheads="1"/>
            </p:cNvSpPr>
            <p:nvPr userDrawn="1"/>
          </p:nvSpPr>
          <p:spPr bwMode="auto">
            <a:xfrm>
              <a:off x="620031"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2" name="Oval 281"/>
            <p:cNvSpPr>
              <a:spLocks noChangeAspect="1" noChangeArrowheads="1"/>
            </p:cNvSpPr>
            <p:nvPr userDrawn="1"/>
          </p:nvSpPr>
          <p:spPr bwMode="auto">
            <a:xfrm>
              <a:off x="731607" y="186644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3" name="Oval 282"/>
            <p:cNvSpPr>
              <a:spLocks noChangeAspect="1" noChangeArrowheads="1"/>
            </p:cNvSpPr>
            <p:nvPr userDrawn="1"/>
          </p:nvSpPr>
          <p:spPr bwMode="auto">
            <a:xfrm>
              <a:off x="84469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4" name="Oval 283"/>
            <p:cNvSpPr>
              <a:spLocks noChangeAspect="1" noChangeArrowheads="1"/>
            </p:cNvSpPr>
            <p:nvPr userDrawn="1"/>
          </p:nvSpPr>
          <p:spPr bwMode="auto">
            <a:xfrm>
              <a:off x="95626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5" name="Oval 284"/>
            <p:cNvSpPr>
              <a:spLocks noChangeAspect="1" noChangeArrowheads="1"/>
            </p:cNvSpPr>
            <p:nvPr userDrawn="1"/>
          </p:nvSpPr>
          <p:spPr bwMode="auto">
            <a:xfrm>
              <a:off x="106935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6" name="Oval 285"/>
            <p:cNvSpPr>
              <a:spLocks noChangeAspect="1" noChangeArrowheads="1"/>
            </p:cNvSpPr>
            <p:nvPr userDrawn="1"/>
          </p:nvSpPr>
          <p:spPr bwMode="auto">
            <a:xfrm>
              <a:off x="118092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7" name="Oval 286"/>
            <p:cNvSpPr>
              <a:spLocks noChangeAspect="1" noChangeArrowheads="1"/>
            </p:cNvSpPr>
            <p:nvPr userDrawn="1"/>
          </p:nvSpPr>
          <p:spPr bwMode="auto">
            <a:xfrm>
              <a:off x="12940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8" name="Oval 287"/>
            <p:cNvSpPr>
              <a:spLocks noChangeAspect="1" noChangeArrowheads="1"/>
            </p:cNvSpPr>
            <p:nvPr userDrawn="1"/>
          </p:nvSpPr>
          <p:spPr bwMode="auto">
            <a:xfrm>
              <a:off x="140558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19" name="Oval 288"/>
            <p:cNvSpPr>
              <a:spLocks noChangeAspect="1" noChangeArrowheads="1"/>
            </p:cNvSpPr>
            <p:nvPr userDrawn="1"/>
          </p:nvSpPr>
          <p:spPr bwMode="auto">
            <a:xfrm>
              <a:off x="151867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0" name="Oval 289"/>
            <p:cNvSpPr>
              <a:spLocks noChangeAspect="1" noChangeArrowheads="1"/>
            </p:cNvSpPr>
            <p:nvPr userDrawn="1"/>
          </p:nvSpPr>
          <p:spPr bwMode="auto">
            <a:xfrm>
              <a:off x="163024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1" name="Oval 290"/>
            <p:cNvSpPr>
              <a:spLocks noChangeAspect="1" noChangeArrowheads="1"/>
            </p:cNvSpPr>
            <p:nvPr userDrawn="1"/>
          </p:nvSpPr>
          <p:spPr bwMode="auto">
            <a:xfrm>
              <a:off x="174333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2" name="Oval 291"/>
            <p:cNvSpPr>
              <a:spLocks noChangeAspect="1" noChangeArrowheads="1"/>
            </p:cNvSpPr>
            <p:nvPr userDrawn="1"/>
          </p:nvSpPr>
          <p:spPr bwMode="auto">
            <a:xfrm>
              <a:off x="185490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3" name="Oval 292"/>
            <p:cNvSpPr>
              <a:spLocks noChangeAspect="1" noChangeArrowheads="1"/>
            </p:cNvSpPr>
            <p:nvPr userDrawn="1"/>
          </p:nvSpPr>
          <p:spPr bwMode="auto">
            <a:xfrm>
              <a:off x="19679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4" name="Oval 293"/>
            <p:cNvSpPr>
              <a:spLocks noChangeAspect="1" noChangeArrowheads="1"/>
            </p:cNvSpPr>
            <p:nvPr userDrawn="1"/>
          </p:nvSpPr>
          <p:spPr bwMode="auto">
            <a:xfrm>
              <a:off x="2079566"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5" name="Oval 294"/>
            <p:cNvSpPr>
              <a:spLocks noChangeAspect="1" noChangeArrowheads="1"/>
            </p:cNvSpPr>
            <p:nvPr userDrawn="1"/>
          </p:nvSpPr>
          <p:spPr bwMode="auto">
            <a:xfrm>
              <a:off x="219265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6" name="Oval 295"/>
            <p:cNvSpPr>
              <a:spLocks noChangeAspect="1" noChangeArrowheads="1"/>
            </p:cNvSpPr>
            <p:nvPr userDrawn="1"/>
          </p:nvSpPr>
          <p:spPr bwMode="auto">
            <a:xfrm>
              <a:off x="2304226"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7" name="Oval 296"/>
            <p:cNvSpPr>
              <a:spLocks noChangeAspect="1" noChangeArrowheads="1"/>
            </p:cNvSpPr>
            <p:nvPr userDrawn="1"/>
          </p:nvSpPr>
          <p:spPr bwMode="auto">
            <a:xfrm>
              <a:off x="264196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8" name="Oval 297"/>
            <p:cNvSpPr>
              <a:spLocks noChangeAspect="1" noChangeArrowheads="1"/>
            </p:cNvSpPr>
            <p:nvPr userDrawn="1"/>
          </p:nvSpPr>
          <p:spPr bwMode="auto">
            <a:xfrm>
              <a:off x="275354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29" name="Oval 298"/>
            <p:cNvSpPr>
              <a:spLocks noChangeAspect="1" noChangeArrowheads="1"/>
            </p:cNvSpPr>
            <p:nvPr userDrawn="1"/>
          </p:nvSpPr>
          <p:spPr bwMode="auto">
            <a:xfrm>
              <a:off x="320437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0" name="Oval 299"/>
            <p:cNvSpPr>
              <a:spLocks noChangeAspect="1" noChangeArrowheads="1"/>
            </p:cNvSpPr>
            <p:nvPr userDrawn="1"/>
          </p:nvSpPr>
          <p:spPr bwMode="auto">
            <a:xfrm>
              <a:off x="331594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1" name="Oval 300"/>
            <p:cNvSpPr>
              <a:spLocks noChangeAspect="1" noChangeArrowheads="1"/>
            </p:cNvSpPr>
            <p:nvPr userDrawn="1"/>
          </p:nvSpPr>
          <p:spPr bwMode="auto">
            <a:xfrm>
              <a:off x="387835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2" name="Oval 301"/>
            <p:cNvSpPr>
              <a:spLocks noChangeAspect="1" noChangeArrowheads="1"/>
            </p:cNvSpPr>
            <p:nvPr userDrawn="1"/>
          </p:nvSpPr>
          <p:spPr bwMode="auto">
            <a:xfrm>
              <a:off x="398992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3" name="Oval 302"/>
            <p:cNvSpPr>
              <a:spLocks noChangeAspect="1" noChangeArrowheads="1"/>
            </p:cNvSpPr>
            <p:nvPr userDrawn="1"/>
          </p:nvSpPr>
          <p:spPr bwMode="auto">
            <a:xfrm>
              <a:off x="455233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4" name="Oval 303"/>
            <p:cNvSpPr>
              <a:spLocks noChangeAspect="1" noChangeArrowheads="1"/>
            </p:cNvSpPr>
            <p:nvPr userDrawn="1"/>
          </p:nvSpPr>
          <p:spPr bwMode="auto">
            <a:xfrm>
              <a:off x="466390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5" name="Oval 304"/>
            <p:cNvSpPr>
              <a:spLocks noChangeAspect="1" noChangeArrowheads="1"/>
            </p:cNvSpPr>
            <p:nvPr userDrawn="1"/>
          </p:nvSpPr>
          <p:spPr bwMode="auto">
            <a:xfrm>
              <a:off x="4776992"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6" name="Oval 305"/>
            <p:cNvSpPr>
              <a:spLocks noChangeAspect="1" noChangeArrowheads="1"/>
            </p:cNvSpPr>
            <p:nvPr userDrawn="1"/>
          </p:nvSpPr>
          <p:spPr bwMode="auto">
            <a:xfrm>
              <a:off x="4888568"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7" name="Oval 306"/>
            <p:cNvSpPr>
              <a:spLocks noChangeAspect="1" noChangeArrowheads="1"/>
            </p:cNvSpPr>
            <p:nvPr userDrawn="1"/>
          </p:nvSpPr>
          <p:spPr bwMode="auto">
            <a:xfrm>
              <a:off x="500165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8" name="Oval 307"/>
            <p:cNvSpPr>
              <a:spLocks noChangeAspect="1" noChangeArrowheads="1"/>
            </p:cNvSpPr>
            <p:nvPr userDrawn="1"/>
          </p:nvSpPr>
          <p:spPr bwMode="auto">
            <a:xfrm>
              <a:off x="511322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39" name="Oval 308"/>
            <p:cNvSpPr>
              <a:spLocks noChangeAspect="1" noChangeArrowheads="1"/>
            </p:cNvSpPr>
            <p:nvPr userDrawn="1"/>
          </p:nvSpPr>
          <p:spPr bwMode="auto">
            <a:xfrm>
              <a:off x="522631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0" name="Oval 309"/>
            <p:cNvSpPr>
              <a:spLocks noChangeAspect="1" noChangeArrowheads="1"/>
            </p:cNvSpPr>
            <p:nvPr userDrawn="1"/>
          </p:nvSpPr>
          <p:spPr bwMode="auto">
            <a:xfrm>
              <a:off x="533788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1" name="Oval 310"/>
            <p:cNvSpPr>
              <a:spLocks noChangeAspect="1" noChangeArrowheads="1"/>
            </p:cNvSpPr>
            <p:nvPr userDrawn="1"/>
          </p:nvSpPr>
          <p:spPr bwMode="auto">
            <a:xfrm>
              <a:off x="5450972"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2" name="Oval 311"/>
            <p:cNvSpPr>
              <a:spLocks noChangeAspect="1" noChangeArrowheads="1"/>
            </p:cNvSpPr>
            <p:nvPr userDrawn="1"/>
          </p:nvSpPr>
          <p:spPr bwMode="auto">
            <a:xfrm>
              <a:off x="5562548"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3" name="Oval 312"/>
            <p:cNvSpPr>
              <a:spLocks noChangeAspect="1" noChangeArrowheads="1"/>
            </p:cNvSpPr>
            <p:nvPr userDrawn="1"/>
          </p:nvSpPr>
          <p:spPr bwMode="auto">
            <a:xfrm>
              <a:off x="567563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4" name="Oval 313"/>
            <p:cNvSpPr>
              <a:spLocks noChangeAspect="1" noChangeArrowheads="1"/>
            </p:cNvSpPr>
            <p:nvPr userDrawn="1"/>
          </p:nvSpPr>
          <p:spPr bwMode="auto">
            <a:xfrm>
              <a:off x="578720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5" name="Oval 314"/>
            <p:cNvSpPr>
              <a:spLocks noChangeAspect="1" noChangeArrowheads="1"/>
            </p:cNvSpPr>
            <p:nvPr userDrawn="1"/>
          </p:nvSpPr>
          <p:spPr bwMode="auto">
            <a:xfrm>
              <a:off x="590029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6" name="Oval 315"/>
            <p:cNvSpPr>
              <a:spLocks noChangeAspect="1" noChangeArrowheads="1"/>
            </p:cNvSpPr>
            <p:nvPr userDrawn="1"/>
          </p:nvSpPr>
          <p:spPr bwMode="auto">
            <a:xfrm>
              <a:off x="6013375"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7" name="Oval 316"/>
            <p:cNvSpPr>
              <a:spLocks noChangeAspect="1" noChangeArrowheads="1"/>
            </p:cNvSpPr>
            <p:nvPr userDrawn="1"/>
          </p:nvSpPr>
          <p:spPr bwMode="auto">
            <a:xfrm>
              <a:off x="612495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8" name="Oval 317"/>
            <p:cNvSpPr>
              <a:spLocks noChangeAspect="1" noChangeArrowheads="1"/>
            </p:cNvSpPr>
            <p:nvPr userDrawn="1"/>
          </p:nvSpPr>
          <p:spPr bwMode="auto">
            <a:xfrm>
              <a:off x="623803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49" name="Oval 318"/>
            <p:cNvSpPr>
              <a:spLocks noChangeAspect="1" noChangeArrowheads="1"/>
            </p:cNvSpPr>
            <p:nvPr userDrawn="1"/>
          </p:nvSpPr>
          <p:spPr bwMode="auto">
            <a:xfrm>
              <a:off x="634961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0" name="Oval 319"/>
            <p:cNvSpPr>
              <a:spLocks noChangeAspect="1" noChangeArrowheads="1"/>
            </p:cNvSpPr>
            <p:nvPr userDrawn="1"/>
          </p:nvSpPr>
          <p:spPr bwMode="auto">
            <a:xfrm>
              <a:off x="646269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1" name="Oval 320"/>
            <p:cNvSpPr>
              <a:spLocks noChangeAspect="1" noChangeArrowheads="1"/>
            </p:cNvSpPr>
            <p:nvPr userDrawn="1"/>
          </p:nvSpPr>
          <p:spPr bwMode="auto">
            <a:xfrm>
              <a:off x="657427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2" name="Oval 321"/>
            <p:cNvSpPr>
              <a:spLocks noChangeAspect="1" noChangeArrowheads="1"/>
            </p:cNvSpPr>
            <p:nvPr userDrawn="1"/>
          </p:nvSpPr>
          <p:spPr bwMode="auto">
            <a:xfrm>
              <a:off x="6687355"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3" name="Oval 322"/>
            <p:cNvSpPr>
              <a:spLocks noChangeAspect="1" noChangeArrowheads="1"/>
            </p:cNvSpPr>
            <p:nvPr userDrawn="1"/>
          </p:nvSpPr>
          <p:spPr bwMode="auto">
            <a:xfrm>
              <a:off x="67989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4" name="Oval 323"/>
            <p:cNvSpPr>
              <a:spLocks noChangeAspect="1" noChangeArrowheads="1"/>
            </p:cNvSpPr>
            <p:nvPr userDrawn="1"/>
          </p:nvSpPr>
          <p:spPr bwMode="auto">
            <a:xfrm>
              <a:off x="691201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5" name="Oval 324"/>
            <p:cNvSpPr>
              <a:spLocks noChangeAspect="1" noChangeArrowheads="1"/>
            </p:cNvSpPr>
            <p:nvPr userDrawn="1"/>
          </p:nvSpPr>
          <p:spPr bwMode="auto">
            <a:xfrm>
              <a:off x="702359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6" name="Oval 325"/>
            <p:cNvSpPr>
              <a:spLocks noChangeAspect="1" noChangeArrowheads="1"/>
            </p:cNvSpPr>
            <p:nvPr userDrawn="1"/>
          </p:nvSpPr>
          <p:spPr bwMode="auto">
            <a:xfrm>
              <a:off x="713667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7" name="Oval 326"/>
            <p:cNvSpPr>
              <a:spLocks noChangeAspect="1" noChangeArrowheads="1"/>
            </p:cNvSpPr>
            <p:nvPr userDrawn="1"/>
          </p:nvSpPr>
          <p:spPr bwMode="auto">
            <a:xfrm>
              <a:off x="724825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8" name="Oval 327"/>
            <p:cNvSpPr>
              <a:spLocks noChangeAspect="1" noChangeArrowheads="1"/>
            </p:cNvSpPr>
            <p:nvPr userDrawn="1"/>
          </p:nvSpPr>
          <p:spPr bwMode="auto">
            <a:xfrm>
              <a:off x="7361334"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59" name="Oval 328"/>
            <p:cNvSpPr>
              <a:spLocks noChangeAspect="1" noChangeArrowheads="1"/>
            </p:cNvSpPr>
            <p:nvPr userDrawn="1"/>
          </p:nvSpPr>
          <p:spPr bwMode="auto">
            <a:xfrm>
              <a:off x="7472910"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0" name="Oval 329"/>
            <p:cNvSpPr>
              <a:spLocks noChangeAspect="1" noChangeArrowheads="1"/>
            </p:cNvSpPr>
            <p:nvPr userDrawn="1"/>
          </p:nvSpPr>
          <p:spPr bwMode="auto">
            <a:xfrm>
              <a:off x="758599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1" name="Oval 330"/>
            <p:cNvSpPr>
              <a:spLocks noChangeAspect="1" noChangeArrowheads="1"/>
            </p:cNvSpPr>
            <p:nvPr userDrawn="1"/>
          </p:nvSpPr>
          <p:spPr bwMode="auto">
            <a:xfrm>
              <a:off x="769757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2" name="Oval 331"/>
            <p:cNvSpPr>
              <a:spLocks noChangeAspect="1" noChangeArrowheads="1"/>
            </p:cNvSpPr>
            <p:nvPr userDrawn="1"/>
          </p:nvSpPr>
          <p:spPr bwMode="auto">
            <a:xfrm>
              <a:off x="781065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3" name="Oval 332"/>
            <p:cNvSpPr>
              <a:spLocks noChangeAspect="1" noChangeArrowheads="1"/>
            </p:cNvSpPr>
            <p:nvPr userDrawn="1"/>
          </p:nvSpPr>
          <p:spPr bwMode="auto">
            <a:xfrm>
              <a:off x="792222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4" name="Oval 333"/>
            <p:cNvSpPr>
              <a:spLocks noChangeAspect="1" noChangeArrowheads="1"/>
            </p:cNvSpPr>
            <p:nvPr userDrawn="1"/>
          </p:nvSpPr>
          <p:spPr bwMode="auto">
            <a:xfrm>
              <a:off x="8035314"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5" name="Oval 334"/>
            <p:cNvSpPr>
              <a:spLocks noChangeAspect="1" noChangeArrowheads="1"/>
            </p:cNvSpPr>
            <p:nvPr userDrawn="1"/>
          </p:nvSpPr>
          <p:spPr bwMode="auto">
            <a:xfrm>
              <a:off x="8146890"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6" name="Oval 335"/>
            <p:cNvSpPr>
              <a:spLocks noChangeAspect="1" noChangeArrowheads="1"/>
            </p:cNvSpPr>
            <p:nvPr userDrawn="1"/>
          </p:nvSpPr>
          <p:spPr bwMode="auto">
            <a:xfrm>
              <a:off x="8259973"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7" name="Oval 336"/>
            <p:cNvSpPr>
              <a:spLocks noChangeAspect="1" noChangeArrowheads="1"/>
            </p:cNvSpPr>
            <p:nvPr userDrawn="1"/>
          </p:nvSpPr>
          <p:spPr bwMode="auto">
            <a:xfrm>
              <a:off x="8371549"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8" name="Oval 337"/>
            <p:cNvSpPr>
              <a:spLocks noChangeAspect="1" noChangeArrowheads="1"/>
            </p:cNvSpPr>
            <p:nvPr userDrawn="1"/>
          </p:nvSpPr>
          <p:spPr bwMode="auto">
            <a:xfrm>
              <a:off x="8484633"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69" name="Oval 338"/>
            <p:cNvSpPr>
              <a:spLocks noChangeAspect="1" noChangeArrowheads="1"/>
            </p:cNvSpPr>
            <p:nvPr userDrawn="1"/>
          </p:nvSpPr>
          <p:spPr bwMode="auto">
            <a:xfrm>
              <a:off x="395371"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0" name="Oval 339"/>
            <p:cNvSpPr>
              <a:spLocks noChangeAspect="1" noChangeArrowheads="1"/>
            </p:cNvSpPr>
            <p:nvPr userDrawn="1"/>
          </p:nvSpPr>
          <p:spPr bwMode="auto">
            <a:xfrm>
              <a:off x="506947" y="1970477"/>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1" name="Oval 340"/>
            <p:cNvSpPr>
              <a:spLocks noChangeAspect="1" noChangeArrowheads="1"/>
            </p:cNvSpPr>
            <p:nvPr userDrawn="1"/>
          </p:nvSpPr>
          <p:spPr bwMode="auto">
            <a:xfrm>
              <a:off x="620031"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2" name="Oval 341"/>
            <p:cNvSpPr>
              <a:spLocks noChangeAspect="1" noChangeArrowheads="1"/>
            </p:cNvSpPr>
            <p:nvPr userDrawn="1"/>
          </p:nvSpPr>
          <p:spPr bwMode="auto">
            <a:xfrm>
              <a:off x="731607"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3" name="Oval 342"/>
            <p:cNvSpPr>
              <a:spLocks noChangeAspect="1" noChangeArrowheads="1"/>
            </p:cNvSpPr>
            <p:nvPr userDrawn="1"/>
          </p:nvSpPr>
          <p:spPr bwMode="auto">
            <a:xfrm>
              <a:off x="84469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4" name="Oval 343"/>
            <p:cNvSpPr>
              <a:spLocks noChangeAspect="1" noChangeArrowheads="1"/>
            </p:cNvSpPr>
            <p:nvPr userDrawn="1"/>
          </p:nvSpPr>
          <p:spPr bwMode="auto">
            <a:xfrm>
              <a:off x="95626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5" name="Oval 344"/>
            <p:cNvSpPr>
              <a:spLocks noChangeAspect="1" noChangeArrowheads="1"/>
            </p:cNvSpPr>
            <p:nvPr userDrawn="1"/>
          </p:nvSpPr>
          <p:spPr bwMode="auto">
            <a:xfrm>
              <a:off x="106935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6" name="Oval 345"/>
            <p:cNvSpPr>
              <a:spLocks noChangeAspect="1" noChangeArrowheads="1"/>
            </p:cNvSpPr>
            <p:nvPr userDrawn="1"/>
          </p:nvSpPr>
          <p:spPr bwMode="auto">
            <a:xfrm>
              <a:off x="118092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7" name="Oval 346"/>
            <p:cNvSpPr>
              <a:spLocks noChangeAspect="1" noChangeArrowheads="1"/>
            </p:cNvSpPr>
            <p:nvPr userDrawn="1"/>
          </p:nvSpPr>
          <p:spPr bwMode="auto">
            <a:xfrm>
              <a:off x="12940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8" name="Oval 347"/>
            <p:cNvSpPr>
              <a:spLocks noChangeAspect="1" noChangeArrowheads="1"/>
            </p:cNvSpPr>
            <p:nvPr userDrawn="1"/>
          </p:nvSpPr>
          <p:spPr bwMode="auto">
            <a:xfrm>
              <a:off x="140558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79" name="Oval 348"/>
            <p:cNvSpPr>
              <a:spLocks noChangeAspect="1" noChangeArrowheads="1"/>
            </p:cNvSpPr>
            <p:nvPr userDrawn="1"/>
          </p:nvSpPr>
          <p:spPr bwMode="auto">
            <a:xfrm>
              <a:off x="151867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0" name="Oval 349"/>
            <p:cNvSpPr>
              <a:spLocks noChangeAspect="1" noChangeArrowheads="1"/>
            </p:cNvSpPr>
            <p:nvPr userDrawn="1"/>
          </p:nvSpPr>
          <p:spPr bwMode="auto">
            <a:xfrm>
              <a:off x="163024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1" name="Oval 350"/>
            <p:cNvSpPr>
              <a:spLocks noChangeAspect="1" noChangeArrowheads="1"/>
            </p:cNvSpPr>
            <p:nvPr userDrawn="1"/>
          </p:nvSpPr>
          <p:spPr bwMode="auto">
            <a:xfrm>
              <a:off x="174333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2" name="Oval 351"/>
            <p:cNvSpPr>
              <a:spLocks noChangeAspect="1" noChangeArrowheads="1"/>
            </p:cNvSpPr>
            <p:nvPr userDrawn="1"/>
          </p:nvSpPr>
          <p:spPr bwMode="auto">
            <a:xfrm>
              <a:off x="1854906"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3" name="Oval 352"/>
            <p:cNvSpPr>
              <a:spLocks noChangeAspect="1" noChangeArrowheads="1"/>
            </p:cNvSpPr>
            <p:nvPr userDrawn="1"/>
          </p:nvSpPr>
          <p:spPr bwMode="auto">
            <a:xfrm>
              <a:off x="19679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4" name="Oval 353"/>
            <p:cNvSpPr>
              <a:spLocks noChangeAspect="1" noChangeArrowheads="1"/>
            </p:cNvSpPr>
            <p:nvPr userDrawn="1"/>
          </p:nvSpPr>
          <p:spPr bwMode="auto">
            <a:xfrm>
              <a:off x="207956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5" name="Oval 354"/>
            <p:cNvSpPr>
              <a:spLocks noChangeAspect="1" noChangeArrowheads="1"/>
            </p:cNvSpPr>
            <p:nvPr userDrawn="1"/>
          </p:nvSpPr>
          <p:spPr bwMode="auto">
            <a:xfrm>
              <a:off x="2528886"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6" name="Oval 355"/>
            <p:cNvSpPr>
              <a:spLocks noChangeAspect="1" noChangeArrowheads="1"/>
            </p:cNvSpPr>
            <p:nvPr userDrawn="1"/>
          </p:nvSpPr>
          <p:spPr bwMode="auto">
            <a:xfrm>
              <a:off x="3315949"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7" name="Oval 356"/>
            <p:cNvSpPr>
              <a:spLocks noChangeAspect="1" noChangeArrowheads="1"/>
            </p:cNvSpPr>
            <p:nvPr userDrawn="1"/>
          </p:nvSpPr>
          <p:spPr bwMode="auto">
            <a:xfrm>
              <a:off x="3765269" y="1970477"/>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8" name="Oval 357"/>
            <p:cNvSpPr>
              <a:spLocks noChangeAspect="1" noChangeArrowheads="1"/>
            </p:cNvSpPr>
            <p:nvPr userDrawn="1"/>
          </p:nvSpPr>
          <p:spPr bwMode="auto">
            <a:xfrm>
              <a:off x="443924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89" name="Oval 358"/>
            <p:cNvSpPr>
              <a:spLocks noChangeAspect="1" noChangeArrowheads="1"/>
            </p:cNvSpPr>
            <p:nvPr userDrawn="1"/>
          </p:nvSpPr>
          <p:spPr bwMode="auto">
            <a:xfrm>
              <a:off x="455233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0" name="Oval 359"/>
            <p:cNvSpPr>
              <a:spLocks noChangeAspect="1" noChangeArrowheads="1"/>
            </p:cNvSpPr>
            <p:nvPr userDrawn="1"/>
          </p:nvSpPr>
          <p:spPr bwMode="auto">
            <a:xfrm>
              <a:off x="4663908" y="2074514"/>
              <a:ext cx="85943" cy="85943"/>
            </a:xfrm>
            <a:prstGeom prst="ellipse">
              <a:avLst/>
            </a:prstGeom>
            <a:grpFill/>
            <a:ln>
              <a:noFill/>
            </a:ln>
            <a:effectLst/>
          </p:spPr>
          <p:txBody>
            <a:bodyPr wrap="none" anchor="ctr"/>
            <a:lstStyle/>
            <a:p>
              <a:pPr defTabSz="1242752">
                <a:defRPr/>
              </a:pPr>
              <a:endParaRPr lang="en-US" sz="2447" kern="0" dirty="0">
                <a:solidFill>
                  <a:srgbClr val="292929"/>
                </a:solidFill>
              </a:endParaRPr>
            </a:p>
          </p:txBody>
        </p:sp>
        <p:sp>
          <p:nvSpPr>
            <p:cNvPr id="1591" name="Oval 360"/>
            <p:cNvSpPr>
              <a:spLocks noChangeAspect="1" noChangeArrowheads="1"/>
            </p:cNvSpPr>
            <p:nvPr userDrawn="1"/>
          </p:nvSpPr>
          <p:spPr bwMode="auto">
            <a:xfrm>
              <a:off x="4888568"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2" name="Oval 361"/>
            <p:cNvSpPr>
              <a:spLocks noChangeAspect="1" noChangeArrowheads="1"/>
            </p:cNvSpPr>
            <p:nvPr userDrawn="1"/>
          </p:nvSpPr>
          <p:spPr bwMode="auto">
            <a:xfrm>
              <a:off x="500165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3" name="Oval 362"/>
            <p:cNvSpPr>
              <a:spLocks noChangeAspect="1" noChangeArrowheads="1"/>
            </p:cNvSpPr>
            <p:nvPr userDrawn="1"/>
          </p:nvSpPr>
          <p:spPr bwMode="auto">
            <a:xfrm>
              <a:off x="511322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4" name="Oval 363"/>
            <p:cNvSpPr>
              <a:spLocks noChangeAspect="1" noChangeArrowheads="1"/>
            </p:cNvSpPr>
            <p:nvPr userDrawn="1"/>
          </p:nvSpPr>
          <p:spPr bwMode="auto">
            <a:xfrm>
              <a:off x="5226311" y="2074514"/>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595" name="Oval 364"/>
            <p:cNvSpPr>
              <a:spLocks noChangeAspect="1" noChangeArrowheads="1"/>
            </p:cNvSpPr>
            <p:nvPr userDrawn="1"/>
          </p:nvSpPr>
          <p:spPr bwMode="auto">
            <a:xfrm>
              <a:off x="533788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6" name="Oval 365"/>
            <p:cNvSpPr>
              <a:spLocks noChangeAspect="1" noChangeArrowheads="1"/>
            </p:cNvSpPr>
            <p:nvPr userDrawn="1"/>
          </p:nvSpPr>
          <p:spPr bwMode="auto">
            <a:xfrm>
              <a:off x="5450972"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7" name="Oval 366"/>
            <p:cNvSpPr>
              <a:spLocks noChangeAspect="1" noChangeArrowheads="1"/>
            </p:cNvSpPr>
            <p:nvPr userDrawn="1"/>
          </p:nvSpPr>
          <p:spPr bwMode="auto">
            <a:xfrm>
              <a:off x="5562548"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8" name="Oval 367"/>
            <p:cNvSpPr>
              <a:spLocks noChangeAspect="1" noChangeArrowheads="1"/>
            </p:cNvSpPr>
            <p:nvPr userDrawn="1"/>
          </p:nvSpPr>
          <p:spPr bwMode="auto">
            <a:xfrm>
              <a:off x="567563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599" name="Oval 368"/>
            <p:cNvSpPr>
              <a:spLocks noChangeAspect="1" noChangeArrowheads="1"/>
            </p:cNvSpPr>
            <p:nvPr userDrawn="1"/>
          </p:nvSpPr>
          <p:spPr bwMode="auto">
            <a:xfrm>
              <a:off x="578720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0" name="Oval 369"/>
            <p:cNvSpPr>
              <a:spLocks noChangeAspect="1" noChangeArrowheads="1"/>
            </p:cNvSpPr>
            <p:nvPr userDrawn="1"/>
          </p:nvSpPr>
          <p:spPr bwMode="auto">
            <a:xfrm>
              <a:off x="590029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1" name="Oval 370"/>
            <p:cNvSpPr>
              <a:spLocks noChangeAspect="1" noChangeArrowheads="1"/>
            </p:cNvSpPr>
            <p:nvPr userDrawn="1"/>
          </p:nvSpPr>
          <p:spPr bwMode="auto">
            <a:xfrm>
              <a:off x="6013375"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2" name="Oval 371"/>
            <p:cNvSpPr>
              <a:spLocks noChangeAspect="1" noChangeArrowheads="1"/>
            </p:cNvSpPr>
            <p:nvPr userDrawn="1"/>
          </p:nvSpPr>
          <p:spPr bwMode="auto">
            <a:xfrm>
              <a:off x="612495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3" name="Oval 372"/>
            <p:cNvSpPr>
              <a:spLocks noChangeAspect="1" noChangeArrowheads="1"/>
            </p:cNvSpPr>
            <p:nvPr userDrawn="1"/>
          </p:nvSpPr>
          <p:spPr bwMode="auto">
            <a:xfrm>
              <a:off x="623803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4" name="Oval 373"/>
            <p:cNvSpPr>
              <a:spLocks noChangeAspect="1" noChangeArrowheads="1"/>
            </p:cNvSpPr>
            <p:nvPr userDrawn="1"/>
          </p:nvSpPr>
          <p:spPr bwMode="auto">
            <a:xfrm>
              <a:off x="634961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5" name="Oval 374"/>
            <p:cNvSpPr>
              <a:spLocks noChangeAspect="1" noChangeArrowheads="1"/>
            </p:cNvSpPr>
            <p:nvPr userDrawn="1"/>
          </p:nvSpPr>
          <p:spPr bwMode="auto">
            <a:xfrm>
              <a:off x="646269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6" name="Oval 375"/>
            <p:cNvSpPr>
              <a:spLocks noChangeAspect="1" noChangeArrowheads="1"/>
            </p:cNvSpPr>
            <p:nvPr userDrawn="1"/>
          </p:nvSpPr>
          <p:spPr bwMode="auto">
            <a:xfrm>
              <a:off x="657427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7" name="Oval 376"/>
            <p:cNvSpPr>
              <a:spLocks noChangeAspect="1" noChangeArrowheads="1"/>
            </p:cNvSpPr>
            <p:nvPr userDrawn="1"/>
          </p:nvSpPr>
          <p:spPr bwMode="auto">
            <a:xfrm>
              <a:off x="6687355"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8" name="Oval 377"/>
            <p:cNvSpPr>
              <a:spLocks noChangeAspect="1" noChangeArrowheads="1"/>
            </p:cNvSpPr>
            <p:nvPr userDrawn="1"/>
          </p:nvSpPr>
          <p:spPr bwMode="auto">
            <a:xfrm>
              <a:off x="67989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09" name="Oval 378"/>
            <p:cNvSpPr>
              <a:spLocks noChangeAspect="1" noChangeArrowheads="1"/>
            </p:cNvSpPr>
            <p:nvPr userDrawn="1"/>
          </p:nvSpPr>
          <p:spPr bwMode="auto">
            <a:xfrm>
              <a:off x="691201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0" name="Oval 379"/>
            <p:cNvSpPr>
              <a:spLocks noChangeAspect="1" noChangeArrowheads="1"/>
            </p:cNvSpPr>
            <p:nvPr userDrawn="1"/>
          </p:nvSpPr>
          <p:spPr bwMode="auto">
            <a:xfrm>
              <a:off x="702359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1" name="Oval 380"/>
            <p:cNvSpPr>
              <a:spLocks noChangeAspect="1" noChangeArrowheads="1"/>
            </p:cNvSpPr>
            <p:nvPr userDrawn="1"/>
          </p:nvSpPr>
          <p:spPr bwMode="auto">
            <a:xfrm>
              <a:off x="713667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2" name="Oval 381"/>
            <p:cNvSpPr>
              <a:spLocks noChangeAspect="1" noChangeArrowheads="1"/>
            </p:cNvSpPr>
            <p:nvPr userDrawn="1"/>
          </p:nvSpPr>
          <p:spPr bwMode="auto">
            <a:xfrm>
              <a:off x="724825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3" name="Oval 382"/>
            <p:cNvSpPr>
              <a:spLocks noChangeAspect="1" noChangeArrowheads="1"/>
            </p:cNvSpPr>
            <p:nvPr userDrawn="1"/>
          </p:nvSpPr>
          <p:spPr bwMode="auto">
            <a:xfrm>
              <a:off x="7361334"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4" name="Oval 383"/>
            <p:cNvSpPr>
              <a:spLocks noChangeAspect="1" noChangeArrowheads="1"/>
            </p:cNvSpPr>
            <p:nvPr userDrawn="1"/>
          </p:nvSpPr>
          <p:spPr bwMode="auto">
            <a:xfrm>
              <a:off x="7472910"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5" name="Oval 384"/>
            <p:cNvSpPr>
              <a:spLocks noChangeAspect="1" noChangeArrowheads="1"/>
            </p:cNvSpPr>
            <p:nvPr userDrawn="1"/>
          </p:nvSpPr>
          <p:spPr bwMode="auto">
            <a:xfrm>
              <a:off x="758599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6" name="Oval 385"/>
            <p:cNvSpPr>
              <a:spLocks noChangeAspect="1" noChangeArrowheads="1"/>
            </p:cNvSpPr>
            <p:nvPr userDrawn="1"/>
          </p:nvSpPr>
          <p:spPr bwMode="auto">
            <a:xfrm>
              <a:off x="769757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7" name="Oval 386"/>
            <p:cNvSpPr>
              <a:spLocks noChangeAspect="1" noChangeArrowheads="1"/>
            </p:cNvSpPr>
            <p:nvPr userDrawn="1"/>
          </p:nvSpPr>
          <p:spPr bwMode="auto">
            <a:xfrm>
              <a:off x="781065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8" name="Oval 387"/>
            <p:cNvSpPr>
              <a:spLocks noChangeAspect="1" noChangeArrowheads="1"/>
            </p:cNvSpPr>
            <p:nvPr userDrawn="1"/>
          </p:nvSpPr>
          <p:spPr bwMode="auto">
            <a:xfrm>
              <a:off x="792222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19" name="Oval 388"/>
            <p:cNvSpPr>
              <a:spLocks noChangeAspect="1" noChangeArrowheads="1"/>
            </p:cNvSpPr>
            <p:nvPr userDrawn="1"/>
          </p:nvSpPr>
          <p:spPr bwMode="auto">
            <a:xfrm>
              <a:off x="8035314"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0" name="Oval 389"/>
            <p:cNvSpPr>
              <a:spLocks noChangeAspect="1" noChangeArrowheads="1"/>
            </p:cNvSpPr>
            <p:nvPr userDrawn="1"/>
          </p:nvSpPr>
          <p:spPr bwMode="auto">
            <a:xfrm>
              <a:off x="8146890"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1" name="Oval 390"/>
            <p:cNvSpPr>
              <a:spLocks noChangeAspect="1" noChangeArrowheads="1"/>
            </p:cNvSpPr>
            <p:nvPr userDrawn="1"/>
          </p:nvSpPr>
          <p:spPr bwMode="auto">
            <a:xfrm>
              <a:off x="8259973"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2" name="Oval 391"/>
            <p:cNvSpPr>
              <a:spLocks noChangeAspect="1" noChangeArrowheads="1"/>
            </p:cNvSpPr>
            <p:nvPr userDrawn="1"/>
          </p:nvSpPr>
          <p:spPr bwMode="auto">
            <a:xfrm>
              <a:off x="8371549"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3" name="Oval 392"/>
            <p:cNvSpPr>
              <a:spLocks noChangeAspect="1" noChangeArrowheads="1"/>
            </p:cNvSpPr>
            <p:nvPr userDrawn="1"/>
          </p:nvSpPr>
          <p:spPr bwMode="auto">
            <a:xfrm>
              <a:off x="395371"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4" name="Oval 393"/>
            <p:cNvSpPr>
              <a:spLocks noChangeAspect="1" noChangeArrowheads="1"/>
            </p:cNvSpPr>
            <p:nvPr userDrawn="1"/>
          </p:nvSpPr>
          <p:spPr bwMode="auto">
            <a:xfrm>
              <a:off x="506947" y="2074514"/>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5" name="Oval 394"/>
            <p:cNvSpPr>
              <a:spLocks noChangeAspect="1" noChangeArrowheads="1"/>
            </p:cNvSpPr>
            <p:nvPr userDrawn="1"/>
          </p:nvSpPr>
          <p:spPr bwMode="auto">
            <a:xfrm>
              <a:off x="620031"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6" name="Oval 395"/>
            <p:cNvSpPr>
              <a:spLocks noChangeAspect="1" noChangeArrowheads="1"/>
            </p:cNvSpPr>
            <p:nvPr userDrawn="1"/>
          </p:nvSpPr>
          <p:spPr bwMode="auto">
            <a:xfrm>
              <a:off x="731607" y="2074514"/>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7" name="Oval 396"/>
            <p:cNvSpPr>
              <a:spLocks noChangeAspect="1" noChangeArrowheads="1"/>
            </p:cNvSpPr>
            <p:nvPr userDrawn="1"/>
          </p:nvSpPr>
          <p:spPr bwMode="auto">
            <a:xfrm>
              <a:off x="118092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8" name="Oval 397"/>
            <p:cNvSpPr>
              <a:spLocks noChangeAspect="1" noChangeArrowheads="1"/>
            </p:cNvSpPr>
            <p:nvPr userDrawn="1"/>
          </p:nvSpPr>
          <p:spPr bwMode="auto">
            <a:xfrm>
              <a:off x="12940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29" name="Oval 398"/>
            <p:cNvSpPr>
              <a:spLocks noChangeAspect="1" noChangeArrowheads="1"/>
            </p:cNvSpPr>
            <p:nvPr userDrawn="1"/>
          </p:nvSpPr>
          <p:spPr bwMode="auto">
            <a:xfrm>
              <a:off x="140558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0" name="Oval 399"/>
            <p:cNvSpPr>
              <a:spLocks noChangeAspect="1" noChangeArrowheads="1"/>
            </p:cNvSpPr>
            <p:nvPr userDrawn="1"/>
          </p:nvSpPr>
          <p:spPr bwMode="auto">
            <a:xfrm>
              <a:off x="151867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1" name="Oval 400"/>
            <p:cNvSpPr>
              <a:spLocks noChangeAspect="1" noChangeArrowheads="1"/>
            </p:cNvSpPr>
            <p:nvPr userDrawn="1"/>
          </p:nvSpPr>
          <p:spPr bwMode="auto">
            <a:xfrm>
              <a:off x="163024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2" name="Oval 401"/>
            <p:cNvSpPr>
              <a:spLocks noChangeAspect="1" noChangeArrowheads="1"/>
            </p:cNvSpPr>
            <p:nvPr userDrawn="1"/>
          </p:nvSpPr>
          <p:spPr bwMode="auto">
            <a:xfrm>
              <a:off x="174333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3" name="Oval 402"/>
            <p:cNvSpPr>
              <a:spLocks noChangeAspect="1" noChangeArrowheads="1"/>
            </p:cNvSpPr>
            <p:nvPr userDrawn="1"/>
          </p:nvSpPr>
          <p:spPr bwMode="auto">
            <a:xfrm>
              <a:off x="1854906"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4" name="Oval 403"/>
            <p:cNvSpPr>
              <a:spLocks noChangeAspect="1" noChangeArrowheads="1"/>
            </p:cNvSpPr>
            <p:nvPr userDrawn="1"/>
          </p:nvSpPr>
          <p:spPr bwMode="auto">
            <a:xfrm>
              <a:off x="19679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5" name="Oval 404"/>
            <p:cNvSpPr>
              <a:spLocks noChangeAspect="1" noChangeArrowheads="1"/>
            </p:cNvSpPr>
            <p:nvPr userDrawn="1"/>
          </p:nvSpPr>
          <p:spPr bwMode="auto">
            <a:xfrm>
              <a:off x="207956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6" name="Oval 405"/>
            <p:cNvSpPr>
              <a:spLocks noChangeAspect="1" noChangeArrowheads="1"/>
            </p:cNvSpPr>
            <p:nvPr userDrawn="1"/>
          </p:nvSpPr>
          <p:spPr bwMode="auto">
            <a:xfrm>
              <a:off x="2528886"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7" name="Oval 406"/>
            <p:cNvSpPr>
              <a:spLocks noChangeAspect="1" noChangeArrowheads="1"/>
            </p:cNvSpPr>
            <p:nvPr userDrawn="1"/>
          </p:nvSpPr>
          <p:spPr bwMode="auto">
            <a:xfrm>
              <a:off x="2641969"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8" name="Oval 407"/>
            <p:cNvSpPr>
              <a:spLocks noChangeAspect="1" noChangeArrowheads="1"/>
            </p:cNvSpPr>
            <p:nvPr userDrawn="1"/>
          </p:nvSpPr>
          <p:spPr bwMode="auto">
            <a:xfrm>
              <a:off x="275354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39" name="Oval 408"/>
            <p:cNvSpPr>
              <a:spLocks noChangeAspect="1" noChangeArrowheads="1"/>
            </p:cNvSpPr>
            <p:nvPr userDrawn="1"/>
          </p:nvSpPr>
          <p:spPr bwMode="auto">
            <a:xfrm>
              <a:off x="4214589" y="2178551"/>
              <a:ext cx="85943" cy="85944"/>
            </a:xfrm>
            <a:prstGeom prst="ellipse">
              <a:avLst/>
            </a:prstGeom>
            <a:grpFill/>
            <a:ln>
              <a:noFill/>
            </a:ln>
            <a:effectLst/>
          </p:spPr>
          <p:txBody>
            <a:bodyPr wrap="none" anchor="ctr"/>
            <a:lstStyle/>
            <a:p>
              <a:pPr defTabSz="1242752">
                <a:defRPr/>
              </a:pPr>
              <a:endParaRPr lang="en-US" sz="2447" kern="0" dirty="0">
                <a:solidFill>
                  <a:srgbClr val="292929"/>
                </a:solidFill>
              </a:endParaRPr>
            </a:p>
          </p:txBody>
        </p:sp>
        <p:sp>
          <p:nvSpPr>
            <p:cNvPr id="1640" name="Oval 409"/>
            <p:cNvSpPr>
              <a:spLocks noChangeAspect="1" noChangeArrowheads="1"/>
            </p:cNvSpPr>
            <p:nvPr userDrawn="1"/>
          </p:nvSpPr>
          <p:spPr bwMode="auto">
            <a:xfrm>
              <a:off x="443924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1" name="Oval 410"/>
            <p:cNvSpPr>
              <a:spLocks noChangeAspect="1" noChangeArrowheads="1"/>
            </p:cNvSpPr>
            <p:nvPr userDrawn="1"/>
          </p:nvSpPr>
          <p:spPr bwMode="auto">
            <a:xfrm>
              <a:off x="455233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2" name="Oval 411"/>
            <p:cNvSpPr>
              <a:spLocks noChangeAspect="1" noChangeArrowheads="1"/>
            </p:cNvSpPr>
            <p:nvPr userDrawn="1"/>
          </p:nvSpPr>
          <p:spPr bwMode="auto">
            <a:xfrm>
              <a:off x="466390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3" name="Oval 412"/>
            <p:cNvSpPr>
              <a:spLocks noChangeAspect="1" noChangeArrowheads="1"/>
            </p:cNvSpPr>
            <p:nvPr userDrawn="1"/>
          </p:nvSpPr>
          <p:spPr bwMode="auto">
            <a:xfrm>
              <a:off x="4888568"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4" name="Oval 413"/>
            <p:cNvSpPr>
              <a:spLocks noChangeAspect="1" noChangeArrowheads="1"/>
            </p:cNvSpPr>
            <p:nvPr userDrawn="1"/>
          </p:nvSpPr>
          <p:spPr bwMode="auto">
            <a:xfrm>
              <a:off x="500165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5" name="Oval 414"/>
            <p:cNvSpPr>
              <a:spLocks noChangeAspect="1" noChangeArrowheads="1"/>
            </p:cNvSpPr>
            <p:nvPr userDrawn="1"/>
          </p:nvSpPr>
          <p:spPr bwMode="auto">
            <a:xfrm>
              <a:off x="511322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6" name="Oval 415"/>
            <p:cNvSpPr>
              <a:spLocks noChangeAspect="1" noChangeArrowheads="1"/>
            </p:cNvSpPr>
            <p:nvPr userDrawn="1"/>
          </p:nvSpPr>
          <p:spPr bwMode="auto">
            <a:xfrm>
              <a:off x="522631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7" name="Oval 416"/>
            <p:cNvSpPr>
              <a:spLocks noChangeAspect="1" noChangeArrowheads="1"/>
            </p:cNvSpPr>
            <p:nvPr userDrawn="1"/>
          </p:nvSpPr>
          <p:spPr bwMode="auto">
            <a:xfrm>
              <a:off x="533788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8" name="Oval 417"/>
            <p:cNvSpPr>
              <a:spLocks noChangeAspect="1" noChangeArrowheads="1"/>
            </p:cNvSpPr>
            <p:nvPr userDrawn="1"/>
          </p:nvSpPr>
          <p:spPr bwMode="auto">
            <a:xfrm>
              <a:off x="5450972"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49" name="Oval 418"/>
            <p:cNvSpPr>
              <a:spLocks noChangeAspect="1" noChangeArrowheads="1"/>
            </p:cNvSpPr>
            <p:nvPr userDrawn="1"/>
          </p:nvSpPr>
          <p:spPr bwMode="auto">
            <a:xfrm>
              <a:off x="5562548"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0" name="Oval 419"/>
            <p:cNvSpPr>
              <a:spLocks noChangeAspect="1" noChangeArrowheads="1"/>
            </p:cNvSpPr>
            <p:nvPr userDrawn="1"/>
          </p:nvSpPr>
          <p:spPr bwMode="auto">
            <a:xfrm>
              <a:off x="567563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1" name="Oval 420"/>
            <p:cNvSpPr>
              <a:spLocks noChangeAspect="1" noChangeArrowheads="1"/>
            </p:cNvSpPr>
            <p:nvPr userDrawn="1"/>
          </p:nvSpPr>
          <p:spPr bwMode="auto">
            <a:xfrm>
              <a:off x="578720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2" name="Oval 421"/>
            <p:cNvSpPr>
              <a:spLocks noChangeAspect="1" noChangeArrowheads="1"/>
            </p:cNvSpPr>
            <p:nvPr userDrawn="1"/>
          </p:nvSpPr>
          <p:spPr bwMode="auto">
            <a:xfrm>
              <a:off x="590029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3" name="Oval 422"/>
            <p:cNvSpPr>
              <a:spLocks noChangeAspect="1" noChangeArrowheads="1"/>
            </p:cNvSpPr>
            <p:nvPr userDrawn="1"/>
          </p:nvSpPr>
          <p:spPr bwMode="auto">
            <a:xfrm>
              <a:off x="6013375"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4" name="Oval 423"/>
            <p:cNvSpPr>
              <a:spLocks noChangeAspect="1" noChangeArrowheads="1"/>
            </p:cNvSpPr>
            <p:nvPr userDrawn="1"/>
          </p:nvSpPr>
          <p:spPr bwMode="auto">
            <a:xfrm>
              <a:off x="6124951"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5" name="Oval 424"/>
            <p:cNvSpPr>
              <a:spLocks noChangeAspect="1" noChangeArrowheads="1"/>
            </p:cNvSpPr>
            <p:nvPr userDrawn="1"/>
          </p:nvSpPr>
          <p:spPr bwMode="auto">
            <a:xfrm>
              <a:off x="623803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6" name="Oval 425"/>
            <p:cNvSpPr>
              <a:spLocks noChangeAspect="1" noChangeArrowheads="1"/>
            </p:cNvSpPr>
            <p:nvPr userDrawn="1"/>
          </p:nvSpPr>
          <p:spPr bwMode="auto">
            <a:xfrm>
              <a:off x="634961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7" name="Oval 426"/>
            <p:cNvSpPr>
              <a:spLocks noChangeAspect="1" noChangeArrowheads="1"/>
            </p:cNvSpPr>
            <p:nvPr userDrawn="1"/>
          </p:nvSpPr>
          <p:spPr bwMode="auto">
            <a:xfrm>
              <a:off x="646269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8" name="Oval 427"/>
            <p:cNvSpPr>
              <a:spLocks noChangeAspect="1" noChangeArrowheads="1"/>
            </p:cNvSpPr>
            <p:nvPr userDrawn="1"/>
          </p:nvSpPr>
          <p:spPr bwMode="auto">
            <a:xfrm>
              <a:off x="657427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59" name="Oval 428"/>
            <p:cNvSpPr>
              <a:spLocks noChangeAspect="1" noChangeArrowheads="1"/>
            </p:cNvSpPr>
            <p:nvPr userDrawn="1"/>
          </p:nvSpPr>
          <p:spPr bwMode="auto">
            <a:xfrm>
              <a:off x="6687355"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0" name="Oval 429"/>
            <p:cNvSpPr>
              <a:spLocks noChangeAspect="1" noChangeArrowheads="1"/>
            </p:cNvSpPr>
            <p:nvPr userDrawn="1"/>
          </p:nvSpPr>
          <p:spPr bwMode="auto">
            <a:xfrm>
              <a:off x="67989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1" name="Oval 430"/>
            <p:cNvSpPr>
              <a:spLocks noChangeAspect="1" noChangeArrowheads="1"/>
            </p:cNvSpPr>
            <p:nvPr userDrawn="1"/>
          </p:nvSpPr>
          <p:spPr bwMode="auto">
            <a:xfrm>
              <a:off x="691201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2" name="Oval 431"/>
            <p:cNvSpPr>
              <a:spLocks noChangeAspect="1" noChangeArrowheads="1"/>
            </p:cNvSpPr>
            <p:nvPr userDrawn="1"/>
          </p:nvSpPr>
          <p:spPr bwMode="auto">
            <a:xfrm>
              <a:off x="702359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3" name="Oval 432"/>
            <p:cNvSpPr>
              <a:spLocks noChangeAspect="1" noChangeArrowheads="1"/>
            </p:cNvSpPr>
            <p:nvPr userDrawn="1"/>
          </p:nvSpPr>
          <p:spPr bwMode="auto">
            <a:xfrm>
              <a:off x="713667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4" name="Oval 433"/>
            <p:cNvSpPr>
              <a:spLocks noChangeAspect="1" noChangeArrowheads="1"/>
            </p:cNvSpPr>
            <p:nvPr userDrawn="1"/>
          </p:nvSpPr>
          <p:spPr bwMode="auto">
            <a:xfrm>
              <a:off x="724825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5" name="Oval 434"/>
            <p:cNvSpPr>
              <a:spLocks noChangeAspect="1" noChangeArrowheads="1"/>
            </p:cNvSpPr>
            <p:nvPr userDrawn="1"/>
          </p:nvSpPr>
          <p:spPr bwMode="auto">
            <a:xfrm>
              <a:off x="7361334"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6" name="Oval 435"/>
            <p:cNvSpPr>
              <a:spLocks noChangeAspect="1" noChangeArrowheads="1"/>
            </p:cNvSpPr>
            <p:nvPr userDrawn="1"/>
          </p:nvSpPr>
          <p:spPr bwMode="auto">
            <a:xfrm>
              <a:off x="7472910"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7" name="Oval 436"/>
            <p:cNvSpPr>
              <a:spLocks noChangeAspect="1" noChangeArrowheads="1"/>
            </p:cNvSpPr>
            <p:nvPr userDrawn="1"/>
          </p:nvSpPr>
          <p:spPr bwMode="auto">
            <a:xfrm>
              <a:off x="758599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8" name="Oval 437"/>
            <p:cNvSpPr>
              <a:spLocks noChangeAspect="1" noChangeArrowheads="1"/>
            </p:cNvSpPr>
            <p:nvPr userDrawn="1"/>
          </p:nvSpPr>
          <p:spPr bwMode="auto">
            <a:xfrm>
              <a:off x="8035314"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69" name="Oval 438"/>
            <p:cNvSpPr>
              <a:spLocks noChangeAspect="1" noChangeArrowheads="1"/>
            </p:cNvSpPr>
            <p:nvPr userDrawn="1"/>
          </p:nvSpPr>
          <p:spPr bwMode="auto">
            <a:xfrm>
              <a:off x="8146890"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0" name="Oval 439"/>
            <p:cNvSpPr>
              <a:spLocks noChangeAspect="1" noChangeArrowheads="1"/>
            </p:cNvSpPr>
            <p:nvPr userDrawn="1"/>
          </p:nvSpPr>
          <p:spPr bwMode="auto">
            <a:xfrm>
              <a:off x="506947" y="217855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1" name="Oval 440"/>
            <p:cNvSpPr>
              <a:spLocks noChangeAspect="1" noChangeArrowheads="1"/>
            </p:cNvSpPr>
            <p:nvPr userDrawn="1"/>
          </p:nvSpPr>
          <p:spPr bwMode="auto">
            <a:xfrm>
              <a:off x="620031"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2" name="Oval 441"/>
            <p:cNvSpPr>
              <a:spLocks noChangeAspect="1" noChangeArrowheads="1"/>
            </p:cNvSpPr>
            <p:nvPr userDrawn="1"/>
          </p:nvSpPr>
          <p:spPr bwMode="auto">
            <a:xfrm>
              <a:off x="731607" y="2178551"/>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3" name="Oval 442"/>
            <p:cNvSpPr>
              <a:spLocks noChangeAspect="1" noChangeArrowheads="1"/>
            </p:cNvSpPr>
            <p:nvPr userDrawn="1"/>
          </p:nvSpPr>
          <p:spPr bwMode="auto">
            <a:xfrm>
              <a:off x="118092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4" name="Oval 443"/>
            <p:cNvSpPr>
              <a:spLocks noChangeAspect="1" noChangeArrowheads="1"/>
            </p:cNvSpPr>
            <p:nvPr userDrawn="1"/>
          </p:nvSpPr>
          <p:spPr bwMode="auto">
            <a:xfrm>
              <a:off x="12940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5" name="Oval 444"/>
            <p:cNvSpPr>
              <a:spLocks noChangeAspect="1" noChangeArrowheads="1"/>
            </p:cNvSpPr>
            <p:nvPr userDrawn="1"/>
          </p:nvSpPr>
          <p:spPr bwMode="auto">
            <a:xfrm>
              <a:off x="140558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6" name="Oval 445"/>
            <p:cNvSpPr>
              <a:spLocks noChangeAspect="1" noChangeArrowheads="1"/>
            </p:cNvSpPr>
            <p:nvPr userDrawn="1"/>
          </p:nvSpPr>
          <p:spPr bwMode="auto">
            <a:xfrm>
              <a:off x="151867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7" name="Oval 446"/>
            <p:cNvSpPr>
              <a:spLocks noChangeAspect="1" noChangeArrowheads="1"/>
            </p:cNvSpPr>
            <p:nvPr userDrawn="1"/>
          </p:nvSpPr>
          <p:spPr bwMode="auto">
            <a:xfrm>
              <a:off x="1630247"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8" name="Oval 447"/>
            <p:cNvSpPr>
              <a:spLocks noChangeAspect="1" noChangeArrowheads="1"/>
            </p:cNvSpPr>
            <p:nvPr userDrawn="1"/>
          </p:nvSpPr>
          <p:spPr bwMode="auto">
            <a:xfrm>
              <a:off x="174333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79" name="Oval 448"/>
            <p:cNvSpPr>
              <a:spLocks noChangeAspect="1" noChangeArrowheads="1"/>
            </p:cNvSpPr>
            <p:nvPr userDrawn="1"/>
          </p:nvSpPr>
          <p:spPr bwMode="auto">
            <a:xfrm>
              <a:off x="1854906"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0" name="Oval 449"/>
            <p:cNvSpPr>
              <a:spLocks noChangeAspect="1" noChangeArrowheads="1"/>
            </p:cNvSpPr>
            <p:nvPr userDrawn="1"/>
          </p:nvSpPr>
          <p:spPr bwMode="auto">
            <a:xfrm>
              <a:off x="19679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1" name="Oval 450"/>
            <p:cNvSpPr>
              <a:spLocks noChangeAspect="1" noChangeArrowheads="1"/>
            </p:cNvSpPr>
            <p:nvPr userDrawn="1"/>
          </p:nvSpPr>
          <p:spPr bwMode="auto">
            <a:xfrm>
              <a:off x="207956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2" name="Oval 451"/>
            <p:cNvSpPr>
              <a:spLocks noChangeAspect="1" noChangeArrowheads="1"/>
            </p:cNvSpPr>
            <p:nvPr userDrawn="1"/>
          </p:nvSpPr>
          <p:spPr bwMode="auto">
            <a:xfrm>
              <a:off x="219265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3" name="Oval 452"/>
            <p:cNvSpPr>
              <a:spLocks noChangeAspect="1" noChangeArrowheads="1"/>
            </p:cNvSpPr>
            <p:nvPr userDrawn="1"/>
          </p:nvSpPr>
          <p:spPr bwMode="auto">
            <a:xfrm>
              <a:off x="2528886"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4" name="Oval 453"/>
            <p:cNvSpPr>
              <a:spLocks noChangeAspect="1" noChangeArrowheads="1"/>
            </p:cNvSpPr>
            <p:nvPr userDrawn="1"/>
          </p:nvSpPr>
          <p:spPr bwMode="auto">
            <a:xfrm>
              <a:off x="2641969"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5" name="Oval 454"/>
            <p:cNvSpPr>
              <a:spLocks noChangeAspect="1" noChangeArrowheads="1"/>
            </p:cNvSpPr>
            <p:nvPr userDrawn="1"/>
          </p:nvSpPr>
          <p:spPr bwMode="auto">
            <a:xfrm>
              <a:off x="275354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6" name="Oval 455"/>
            <p:cNvSpPr>
              <a:spLocks noChangeAspect="1" noChangeArrowheads="1"/>
            </p:cNvSpPr>
            <p:nvPr userDrawn="1"/>
          </p:nvSpPr>
          <p:spPr bwMode="auto">
            <a:xfrm>
              <a:off x="286663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7" name="Oval 456"/>
            <p:cNvSpPr>
              <a:spLocks noChangeAspect="1" noChangeArrowheads="1"/>
            </p:cNvSpPr>
            <p:nvPr userDrawn="1"/>
          </p:nvSpPr>
          <p:spPr bwMode="auto">
            <a:xfrm>
              <a:off x="4214589"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8" name="Oval 457"/>
            <p:cNvSpPr>
              <a:spLocks noChangeAspect="1" noChangeArrowheads="1"/>
            </p:cNvSpPr>
            <p:nvPr userDrawn="1"/>
          </p:nvSpPr>
          <p:spPr bwMode="auto">
            <a:xfrm>
              <a:off x="455233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89" name="Oval 458"/>
            <p:cNvSpPr>
              <a:spLocks noChangeAspect="1" noChangeArrowheads="1"/>
            </p:cNvSpPr>
            <p:nvPr userDrawn="1"/>
          </p:nvSpPr>
          <p:spPr bwMode="auto">
            <a:xfrm>
              <a:off x="4888568"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0" name="Oval 459"/>
            <p:cNvSpPr>
              <a:spLocks noChangeAspect="1" noChangeArrowheads="1"/>
            </p:cNvSpPr>
            <p:nvPr userDrawn="1"/>
          </p:nvSpPr>
          <p:spPr bwMode="auto">
            <a:xfrm>
              <a:off x="500165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1" name="Oval 460"/>
            <p:cNvSpPr>
              <a:spLocks noChangeAspect="1" noChangeArrowheads="1"/>
            </p:cNvSpPr>
            <p:nvPr userDrawn="1"/>
          </p:nvSpPr>
          <p:spPr bwMode="auto">
            <a:xfrm>
              <a:off x="511322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2" name="Oval 461"/>
            <p:cNvSpPr>
              <a:spLocks noChangeAspect="1" noChangeArrowheads="1"/>
            </p:cNvSpPr>
            <p:nvPr userDrawn="1"/>
          </p:nvSpPr>
          <p:spPr bwMode="auto">
            <a:xfrm>
              <a:off x="522631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3" name="Oval 462"/>
            <p:cNvSpPr>
              <a:spLocks noChangeAspect="1" noChangeArrowheads="1"/>
            </p:cNvSpPr>
            <p:nvPr userDrawn="1"/>
          </p:nvSpPr>
          <p:spPr bwMode="auto">
            <a:xfrm>
              <a:off x="533788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4" name="Oval 463"/>
            <p:cNvSpPr>
              <a:spLocks noChangeAspect="1" noChangeArrowheads="1"/>
            </p:cNvSpPr>
            <p:nvPr userDrawn="1"/>
          </p:nvSpPr>
          <p:spPr bwMode="auto">
            <a:xfrm>
              <a:off x="5450972"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5" name="Oval 464"/>
            <p:cNvSpPr>
              <a:spLocks noChangeAspect="1" noChangeArrowheads="1"/>
            </p:cNvSpPr>
            <p:nvPr userDrawn="1"/>
          </p:nvSpPr>
          <p:spPr bwMode="auto">
            <a:xfrm>
              <a:off x="5562548"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6" name="Oval 465"/>
            <p:cNvSpPr>
              <a:spLocks noChangeAspect="1" noChangeArrowheads="1"/>
            </p:cNvSpPr>
            <p:nvPr userDrawn="1"/>
          </p:nvSpPr>
          <p:spPr bwMode="auto">
            <a:xfrm>
              <a:off x="567563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7" name="Oval 466"/>
            <p:cNvSpPr>
              <a:spLocks noChangeAspect="1" noChangeArrowheads="1"/>
            </p:cNvSpPr>
            <p:nvPr userDrawn="1"/>
          </p:nvSpPr>
          <p:spPr bwMode="auto">
            <a:xfrm>
              <a:off x="578720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8" name="Oval 467"/>
            <p:cNvSpPr>
              <a:spLocks noChangeAspect="1" noChangeArrowheads="1"/>
            </p:cNvSpPr>
            <p:nvPr userDrawn="1"/>
          </p:nvSpPr>
          <p:spPr bwMode="auto">
            <a:xfrm>
              <a:off x="590029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699" name="Oval 468"/>
            <p:cNvSpPr>
              <a:spLocks noChangeAspect="1" noChangeArrowheads="1"/>
            </p:cNvSpPr>
            <p:nvPr userDrawn="1"/>
          </p:nvSpPr>
          <p:spPr bwMode="auto">
            <a:xfrm>
              <a:off x="6013375"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0" name="Oval 469"/>
            <p:cNvSpPr>
              <a:spLocks noChangeAspect="1" noChangeArrowheads="1"/>
            </p:cNvSpPr>
            <p:nvPr userDrawn="1"/>
          </p:nvSpPr>
          <p:spPr bwMode="auto">
            <a:xfrm>
              <a:off x="6124951"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1" name="Oval 470"/>
            <p:cNvSpPr>
              <a:spLocks noChangeAspect="1" noChangeArrowheads="1"/>
            </p:cNvSpPr>
            <p:nvPr userDrawn="1"/>
          </p:nvSpPr>
          <p:spPr bwMode="auto">
            <a:xfrm>
              <a:off x="623803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2" name="Oval 471"/>
            <p:cNvSpPr>
              <a:spLocks noChangeAspect="1" noChangeArrowheads="1"/>
            </p:cNvSpPr>
            <p:nvPr userDrawn="1"/>
          </p:nvSpPr>
          <p:spPr bwMode="auto">
            <a:xfrm>
              <a:off x="634961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3" name="Oval 472"/>
            <p:cNvSpPr>
              <a:spLocks noChangeAspect="1" noChangeArrowheads="1"/>
            </p:cNvSpPr>
            <p:nvPr userDrawn="1"/>
          </p:nvSpPr>
          <p:spPr bwMode="auto">
            <a:xfrm>
              <a:off x="646269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4" name="Oval 473"/>
            <p:cNvSpPr>
              <a:spLocks noChangeAspect="1" noChangeArrowheads="1"/>
            </p:cNvSpPr>
            <p:nvPr userDrawn="1"/>
          </p:nvSpPr>
          <p:spPr bwMode="auto">
            <a:xfrm>
              <a:off x="657427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5" name="Oval 474"/>
            <p:cNvSpPr>
              <a:spLocks noChangeAspect="1" noChangeArrowheads="1"/>
            </p:cNvSpPr>
            <p:nvPr userDrawn="1"/>
          </p:nvSpPr>
          <p:spPr bwMode="auto">
            <a:xfrm>
              <a:off x="6687355"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6" name="Oval 475"/>
            <p:cNvSpPr>
              <a:spLocks noChangeAspect="1" noChangeArrowheads="1"/>
            </p:cNvSpPr>
            <p:nvPr userDrawn="1"/>
          </p:nvSpPr>
          <p:spPr bwMode="auto">
            <a:xfrm>
              <a:off x="6798931"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7" name="Oval 476"/>
            <p:cNvSpPr>
              <a:spLocks noChangeAspect="1" noChangeArrowheads="1"/>
            </p:cNvSpPr>
            <p:nvPr userDrawn="1"/>
          </p:nvSpPr>
          <p:spPr bwMode="auto">
            <a:xfrm>
              <a:off x="691201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8" name="Oval 477"/>
            <p:cNvSpPr>
              <a:spLocks noChangeAspect="1" noChangeArrowheads="1"/>
            </p:cNvSpPr>
            <p:nvPr userDrawn="1"/>
          </p:nvSpPr>
          <p:spPr bwMode="auto">
            <a:xfrm>
              <a:off x="702359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09" name="Oval 478"/>
            <p:cNvSpPr>
              <a:spLocks noChangeAspect="1" noChangeArrowheads="1"/>
            </p:cNvSpPr>
            <p:nvPr userDrawn="1"/>
          </p:nvSpPr>
          <p:spPr bwMode="auto">
            <a:xfrm>
              <a:off x="713667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0" name="Oval 479"/>
            <p:cNvSpPr>
              <a:spLocks noChangeAspect="1" noChangeArrowheads="1"/>
            </p:cNvSpPr>
            <p:nvPr userDrawn="1"/>
          </p:nvSpPr>
          <p:spPr bwMode="auto">
            <a:xfrm>
              <a:off x="724825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1" name="Oval 480"/>
            <p:cNvSpPr>
              <a:spLocks noChangeAspect="1" noChangeArrowheads="1"/>
            </p:cNvSpPr>
            <p:nvPr userDrawn="1"/>
          </p:nvSpPr>
          <p:spPr bwMode="auto">
            <a:xfrm>
              <a:off x="7361334"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2" name="Oval 481"/>
            <p:cNvSpPr>
              <a:spLocks noChangeAspect="1" noChangeArrowheads="1"/>
            </p:cNvSpPr>
            <p:nvPr userDrawn="1"/>
          </p:nvSpPr>
          <p:spPr bwMode="auto">
            <a:xfrm>
              <a:off x="7472910"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3" name="Oval 482"/>
            <p:cNvSpPr>
              <a:spLocks noChangeAspect="1" noChangeArrowheads="1"/>
            </p:cNvSpPr>
            <p:nvPr userDrawn="1"/>
          </p:nvSpPr>
          <p:spPr bwMode="auto">
            <a:xfrm>
              <a:off x="8035314"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4" name="Oval 483"/>
            <p:cNvSpPr>
              <a:spLocks noChangeAspect="1" noChangeArrowheads="1"/>
            </p:cNvSpPr>
            <p:nvPr userDrawn="1"/>
          </p:nvSpPr>
          <p:spPr bwMode="auto">
            <a:xfrm>
              <a:off x="8146890" y="228108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5" name="Oval 484"/>
            <p:cNvSpPr>
              <a:spLocks noChangeAspect="1" noChangeArrowheads="1"/>
            </p:cNvSpPr>
            <p:nvPr userDrawn="1"/>
          </p:nvSpPr>
          <p:spPr bwMode="auto">
            <a:xfrm>
              <a:off x="506947" y="228108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6" name="Oval 485"/>
            <p:cNvSpPr>
              <a:spLocks noChangeAspect="1" noChangeArrowheads="1"/>
            </p:cNvSpPr>
            <p:nvPr userDrawn="1"/>
          </p:nvSpPr>
          <p:spPr bwMode="auto">
            <a:xfrm>
              <a:off x="118092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7" name="Oval 486"/>
            <p:cNvSpPr>
              <a:spLocks noChangeAspect="1" noChangeArrowheads="1"/>
            </p:cNvSpPr>
            <p:nvPr userDrawn="1"/>
          </p:nvSpPr>
          <p:spPr bwMode="auto">
            <a:xfrm>
              <a:off x="12940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8" name="Oval 487"/>
            <p:cNvSpPr>
              <a:spLocks noChangeAspect="1" noChangeArrowheads="1"/>
            </p:cNvSpPr>
            <p:nvPr userDrawn="1"/>
          </p:nvSpPr>
          <p:spPr bwMode="auto">
            <a:xfrm>
              <a:off x="140558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19" name="Oval 488"/>
            <p:cNvSpPr>
              <a:spLocks noChangeAspect="1" noChangeArrowheads="1"/>
            </p:cNvSpPr>
            <p:nvPr userDrawn="1"/>
          </p:nvSpPr>
          <p:spPr bwMode="auto">
            <a:xfrm>
              <a:off x="151867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0" name="Oval 489"/>
            <p:cNvSpPr>
              <a:spLocks noChangeAspect="1" noChangeArrowheads="1"/>
            </p:cNvSpPr>
            <p:nvPr userDrawn="1"/>
          </p:nvSpPr>
          <p:spPr bwMode="auto">
            <a:xfrm>
              <a:off x="1630247"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1" name="Oval 490"/>
            <p:cNvSpPr>
              <a:spLocks noChangeAspect="1" noChangeArrowheads="1"/>
            </p:cNvSpPr>
            <p:nvPr userDrawn="1"/>
          </p:nvSpPr>
          <p:spPr bwMode="auto">
            <a:xfrm>
              <a:off x="174333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2" name="Oval 491"/>
            <p:cNvSpPr>
              <a:spLocks noChangeAspect="1" noChangeArrowheads="1"/>
            </p:cNvSpPr>
            <p:nvPr userDrawn="1"/>
          </p:nvSpPr>
          <p:spPr bwMode="auto">
            <a:xfrm>
              <a:off x="185490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3" name="Oval 492"/>
            <p:cNvSpPr>
              <a:spLocks noChangeAspect="1" noChangeArrowheads="1"/>
            </p:cNvSpPr>
            <p:nvPr userDrawn="1"/>
          </p:nvSpPr>
          <p:spPr bwMode="auto">
            <a:xfrm>
              <a:off x="196799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4" name="Oval 493"/>
            <p:cNvSpPr>
              <a:spLocks noChangeAspect="1" noChangeArrowheads="1"/>
            </p:cNvSpPr>
            <p:nvPr userDrawn="1"/>
          </p:nvSpPr>
          <p:spPr bwMode="auto">
            <a:xfrm>
              <a:off x="207956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5" name="Oval 494"/>
            <p:cNvSpPr>
              <a:spLocks noChangeAspect="1" noChangeArrowheads="1"/>
            </p:cNvSpPr>
            <p:nvPr userDrawn="1"/>
          </p:nvSpPr>
          <p:spPr bwMode="auto">
            <a:xfrm>
              <a:off x="219265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6" name="Oval 495"/>
            <p:cNvSpPr>
              <a:spLocks noChangeAspect="1" noChangeArrowheads="1"/>
            </p:cNvSpPr>
            <p:nvPr userDrawn="1"/>
          </p:nvSpPr>
          <p:spPr bwMode="auto">
            <a:xfrm>
              <a:off x="2304226"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7" name="Oval 496"/>
            <p:cNvSpPr>
              <a:spLocks noChangeAspect="1" noChangeArrowheads="1"/>
            </p:cNvSpPr>
            <p:nvPr userDrawn="1"/>
          </p:nvSpPr>
          <p:spPr bwMode="auto">
            <a:xfrm>
              <a:off x="241731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8" name="Oval 497"/>
            <p:cNvSpPr>
              <a:spLocks noChangeAspect="1" noChangeArrowheads="1"/>
            </p:cNvSpPr>
            <p:nvPr userDrawn="1"/>
          </p:nvSpPr>
          <p:spPr bwMode="auto">
            <a:xfrm>
              <a:off x="252888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29" name="Oval 498"/>
            <p:cNvSpPr>
              <a:spLocks noChangeAspect="1" noChangeArrowheads="1"/>
            </p:cNvSpPr>
            <p:nvPr userDrawn="1"/>
          </p:nvSpPr>
          <p:spPr bwMode="auto">
            <a:xfrm>
              <a:off x="2641969"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0" name="Oval 499"/>
            <p:cNvSpPr>
              <a:spLocks noChangeAspect="1" noChangeArrowheads="1"/>
            </p:cNvSpPr>
            <p:nvPr userDrawn="1"/>
          </p:nvSpPr>
          <p:spPr bwMode="auto">
            <a:xfrm>
              <a:off x="275354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1" name="Oval 500"/>
            <p:cNvSpPr>
              <a:spLocks noChangeAspect="1" noChangeArrowheads="1"/>
            </p:cNvSpPr>
            <p:nvPr userDrawn="1"/>
          </p:nvSpPr>
          <p:spPr bwMode="auto">
            <a:xfrm>
              <a:off x="286663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2" name="Oval 501"/>
            <p:cNvSpPr>
              <a:spLocks noChangeAspect="1" noChangeArrowheads="1"/>
            </p:cNvSpPr>
            <p:nvPr userDrawn="1"/>
          </p:nvSpPr>
          <p:spPr bwMode="auto">
            <a:xfrm>
              <a:off x="2978206"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3" name="Oval 502"/>
            <p:cNvSpPr>
              <a:spLocks noChangeAspect="1" noChangeArrowheads="1"/>
            </p:cNvSpPr>
            <p:nvPr userDrawn="1"/>
          </p:nvSpPr>
          <p:spPr bwMode="auto">
            <a:xfrm>
              <a:off x="4103013"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4" name="Oval 503"/>
            <p:cNvSpPr>
              <a:spLocks noChangeAspect="1" noChangeArrowheads="1"/>
            </p:cNvSpPr>
            <p:nvPr userDrawn="1"/>
          </p:nvSpPr>
          <p:spPr bwMode="auto">
            <a:xfrm>
              <a:off x="4214589"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5" name="Oval 504"/>
            <p:cNvSpPr>
              <a:spLocks noChangeAspect="1" noChangeArrowheads="1"/>
            </p:cNvSpPr>
            <p:nvPr userDrawn="1"/>
          </p:nvSpPr>
          <p:spPr bwMode="auto">
            <a:xfrm>
              <a:off x="432767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6" name="Oval 505"/>
            <p:cNvSpPr>
              <a:spLocks noChangeAspect="1" noChangeArrowheads="1"/>
            </p:cNvSpPr>
            <p:nvPr userDrawn="1"/>
          </p:nvSpPr>
          <p:spPr bwMode="auto">
            <a:xfrm>
              <a:off x="4439248"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7" name="Oval 506"/>
            <p:cNvSpPr>
              <a:spLocks noChangeAspect="1" noChangeArrowheads="1"/>
            </p:cNvSpPr>
            <p:nvPr userDrawn="1"/>
          </p:nvSpPr>
          <p:spPr bwMode="auto">
            <a:xfrm>
              <a:off x="455233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8" name="Oval 507"/>
            <p:cNvSpPr>
              <a:spLocks noChangeAspect="1" noChangeArrowheads="1"/>
            </p:cNvSpPr>
            <p:nvPr userDrawn="1"/>
          </p:nvSpPr>
          <p:spPr bwMode="auto">
            <a:xfrm>
              <a:off x="466390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39" name="Oval 508"/>
            <p:cNvSpPr>
              <a:spLocks noChangeAspect="1" noChangeArrowheads="1"/>
            </p:cNvSpPr>
            <p:nvPr userDrawn="1"/>
          </p:nvSpPr>
          <p:spPr bwMode="auto">
            <a:xfrm>
              <a:off x="4776992"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0" name="Oval 509"/>
            <p:cNvSpPr>
              <a:spLocks noChangeAspect="1" noChangeArrowheads="1"/>
            </p:cNvSpPr>
            <p:nvPr userDrawn="1"/>
          </p:nvSpPr>
          <p:spPr bwMode="auto">
            <a:xfrm>
              <a:off x="4888568" y="2385118"/>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741" name="Oval 510"/>
            <p:cNvSpPr>
              <a:spLocks noChangeAspect="1" noChangeArrowheads="1"/>
            </p:cNvSpPr>
            <p:nvPr userDrawn="1"/>
          </p:nvSpPr>
          <p:spPr bwMode="auto">
            <a:xfrm>
              <a:off x="500165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2" name="Oval 511"/>
            <p:cNvSpPr>
              <a:spLocks noChangeAspect="1" noChangeArrowheads="1"/>
            </p:cNvSpPr>
            <p:nvPr userDrawn="1"/>
          </p:nvSpPr>
          <p:spPr bwMode="auto">
            <a:xfrm>
              <a:off x="511322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3" name="Oval 512"/>
            <p:cNvSpPr>
              <a:spLocks noChangeAspect="1" noChangeArrowheads="1"/>
            </p:cNvSpPr>
            <p:nvPr userDrawn="1"/>
          </p:nvSpPr>
          <p:spPr bwMode="auto">
            <a:xfrm>
              <a:off x="522631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4" name="Oval 513"/>
            <p:cNvSpPr>
              <a:spLocks noChangeAspect="1" noChangeArrowheads="1"/>
            </p:cNvSpPr>
            <p:nvPr userDrawn="1"/>
          </p:nvSpPr>
          <p:spPr bwMode="auto">
            <a:xfrm>
              <a:off x="533788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5" name="Oval 514"/>
            <p:cNvSpPr>
              <a:spLocks noChangeAspect="1" noChangeArrowheads="1"/>
            </p:cNvSpPr>
            <p:nvPr userDrawn="1"/>
          </p:nvSpPr>
          <p:spPr bwMode="auto">
            <a:xfrm>
              <a:off x="5450972"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6" name="Oval 515"/>
            <p:cNvSpPr>
              <a:spLocks noChangeAspect="1" noChangeArrowheads="1"/>
            </p:cNvSpPr>
            <p:nvPr userDrawn="1"/>
          </p:nvSpPr>
          <p:spPr bwMode="auto">
            <a:xfrm>
              <a:off x="5562548"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7" name="Oval 516"/>
            <p:cNvSpPr>
              <a:spLocks noChangeAspect="1" noChangeArrowheads="1"/>
            </p:cNvSpPr>
            <p:nvPr userDrawn="1"/>
          </p:nvSpPr>
          <p:spPr bwMode="auto">
            <a:xfrm>
              <a:off x="567563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8" name="Oval 517"/>
            <p:cNvSpPr>
              <a:spLocks noChangeAspect="1" noChangeArrowheads="1"/>
            </p:cNvSpPr>
            <p:nvPr userDrawn="1"/>
          </p:nvSpPr>
          <p:spPr bwMode="auto">
            <a:xfrm>
              <a:off x="5787207"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49" name="Oval 518"/>
            <p:cNvSpPr>
              <a:spLocks noChangeAspect="1" noChangeArrowheads="1"/>
            </p:cNvSpPr>
            <p:nvPr userDrawn="1"/>
          </p:nvSpPr>
          <p:spPr bwMode="auto">
            <a:xfrm>
              <a:off x="590029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0" name="Oval 519"/>
            <p:cNvSpPr>
              <a:spLocks noChangeAspect="1" noChangeArrowheads="1"/>
            </p:cNvSpPr>
            <p:nvPr userDrawn="1"/>
          </p:nvSpPr>
          <p:spPr bwMode="auto">
            <a:xfrm>
              <a:off x="6013375"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1" name="Oval 520"/>
            <p:cNvSpPr>
              <a:spLocks noChangeAspect="1" noChangeArrowheads="1"/>
            </p:cNvSpPr>
            <p:nvPr userDrawn="1"/>
          </p:nvSpPr>
          <p:spPr bwMode="auto">
            <a:xfrm>
              <a:off x="6124951"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2" name="Oval 521"/>
            <p:cNvSpPr>
              <a:spLocks noChangeAspect="1" noChangeArrowheads="1"/>
            </p:cNvSpPr>
            <p:nvPr userDrawn="1"/>
          </p:nvSpPr>
          <p:spPr bwMode="auto">
            <a:xfrm>
              <a:off x="623803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3" name="Oval 522"/>
            <p:cNvSpPr>
              <a:spLocks noChangeAspect="1" noChangeArrowheads="1"/>
            </p:cNvSpPr>
            <p:nvPr userDrawn="1"/>
          </p:nvSpPr>
          <p:spPr bwMode="auto">
            <a:xfrm>
              <a:off x="634961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4" name="Oval 523"/>
            <p:cNvSpPr>
              <a:spLocks noChangeAspect="1" noChangeArrowheads="1"/>
            </p:cNvSpPr>
            <p:nvPr userDrawn="1"/>
          </p:nvSpPr>
          <p:spPr bwMode="auto">
            <a:xfrm>
              <a:off x="646269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5" name="Oval 524"/>
            <p:cNvSpPr>
              <a:spLocks noChangeAspect="1" noChangeArrowheads="1"/>
            </p:cNvSpPr>
            <p:nvPr userDrawn="1"/>
          </p:nvSpPr>
          <p:spPr bwMode="auto">
            <a:xfrm>
              <a:off x="657427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6" name="Oval 525"/>
            <p:cNvSpPr>
              <a:spLocks noChangeAspect="1" noChangeArrowheads="1"/>
            </p:cNvSpPr>
            <p:nvPr userDrawn="1"/>
          </p:nvSpPr>
          <p:spPr bwMode="auto">
            <a:xfrm>
              <a:off x="6687355"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7" name="Oval 526"/>
            <p:cNvSpPr>
              <a:spLocks noChangeAspect="1" noChangeArrowheads="1"/>
            </p:cNvSpPr>
            <p:nvPr userDrawn="1"/>
          </p:nvSpPr>
          <p:spPr bwMode="auto">
            <a:xfrm>
              <a:off x="6798931"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8" name="Oval 527"/>
            <p:cNvSpPr>
              <a:spLocks noChangeAspect="1" noChangeArrowheads="1"/>
            </p:cNvSpPr>
            <p:nvPr userDrawn="1"/>
          </p:nvSpPr>
          <p:spPr bwMode="auto">
            <a:xfrm>
              <a:off x="691201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59" name="Oval 528"/>
            <p:cNvSpPr>
              <a:spLocks noChangeAspect="1" noChangeArrowheads="1"/>
            </p:cNvSpPr>
            <p:nvPr userDrawn="1"/>
          </p:nvSpPr>
          <p:spPr bwMode="auto">
            <a:xfrm>
              <a:off x="702359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0" name="Oval 529"/>
            <p:cNvSpPr>
              <a:spLocks noChangeAspect="1" noChangeArrowheads="1"/>
            </p:cNvSpPr>
            <p:nvPr userDrawn="1"/>
          </p:nvSpPr>
          <p:spPr bwMode="auto">
            <a:xfrm>
              <a:off x="713667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1" name="Oval 530"/>
            <p:cNvSpPr>
              <a:spLocks noChangeAspect="1" noChangeArrowheads="1"/>
            </p:cNvSpPr>
            <p:nvPr userDrawn="1"/>
          </p:nvSpPr>
          <p:spPr bwMode="auto">
            <a:xfrm>
              <a:off x="724825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2" name="Oval 531"/>
            <p:cNvSpPr>
              <a:spLocks noChangeAspect="1" noChangeArrowheads="1"/>
            </p:cNvSpPr>
            <p:nvPr userDrawn="1"/>
          </p:nvSpPr>
          <p:spPr bwMode="auto">
            <a:xfrm>
              <a:off x="7361334"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3" name="Oval 532"/>
            <p:cNvSpPr>
              <a:spLocks noChangeAspect="1" noChangeArrowheads="1"/>
            </p:cNvSpPr>
            <p:nvPr userDrawn="1"/>
          </p:nvSpPr>
          <p:spPr bwMode="auto">
            <a:xfrm>
              <a:off x="7472910" y="238511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4" name="Oval 533"/>
            <p:cNvSpPr>
              <a:spLocks noChangeAspect="1" noChangeArrowheads="1"/>
            </p:cNvSpPr>
            <p:nvPr userDrawn="1"/>
          </p:nvSpPr>
          <p:spPr bwMode="auto">
            <a:xfrm>
              <a:off x="758599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5" name="Oval 534"/>
            <p:cNvSpPr>
              <a:spLocks noChangeAspect="1" noChangeArrowheads="1"/>
            </p:cNvSpPr>
            <p:nvPr userDrawn="1"/>
          </p:nvSpPr>
          <p:spPr bwMode="auto">
            <a:xfrm>
              <a:off x="7697570"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6" name="Oval 535"/>
            <p:cNvSpPr>
              <a:spLocks noChangeAspect="1" noChangeArrowheads="1"/>
            </p:cNvSpPr>
            <p:nvPr userDrawn="1"/>
          </p:nvSpPr>
          <p:spPr bwMode="auto">
            <a:xfrm>
              <a:off x="8035314" y="238511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7" name="Oval 536"/>
            <p:cNvSpPr>
              <a:spLocks noChangeAspect="1" noChangeArrowheads="1"/>
            </p:cNvSpPr>
            <p:nvPr userDrawn="1"/>
          </p:nvSpPr>
          <p:spPr bwMode="auto">
            <a:xfrm>
              <a:off x="140558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8" name="Oval 537"/>
            <p:cNvSpPr>
              <a:spLocks noChangeAspect="1" noChangeArrowheads="1"/>
            </p:cNvSpPr>
            <p:nvPr userDrawn="1"/>
          </p:nvSpPr>
          <p:spPr bwMode="auto">
            <a:xfrm>
              <a:off x="151867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69" name="Oval 538"/>
            <p:cNvSpPr>
              <a:spLocks noChangeAspect="1" noChangeArrowheads="1"/>
            </p:cNvSpPr>
            <p:nvPr userDrawn="1"/>
          </p:nvSpPr>
          <p:spPr bwMode="auto">
            <a:xfrm>
              <a:off x="1630247"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0" name="Oval 539"/>
            <p:cNvSpPr>
              <a:spLocks noChangeAspect="1" noChangeArrowheads="1"/>
            </p:cNvSpPr>
            <p:nvPr userDrawn="1"/>
          </p:nvSpPr>
          <p:spPr bwMode="auto">
            <a:xfrm>
              <a:off x="174333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1" name="Oval 540"/>
            <p:cNvSpPr>
              <a:spLocks noChangeAspect="1" noChangeArrowheads="1"/>
            </p:cNvSpPr>
            <p:nvPr userDrawn="1"/>
          </p:nvSpPr>
          <p:spPr bwMode="auto">
            <a:xfrm>
              <a:off x="185490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2" name="Oval 541"/>
            <p:cNvSpPr>
              <a:spLocks noChangeAspect="1" noChangeArrowheads="1"/>
            </p:cNvSpPr>
            <p:nvPr userDrawn="1"/>
          </p:nvSpPr>
          <p:spPr bwMode="auto">
            <a:xfrm>
              <a:off x="196799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3" name="Oval 542"/>
            <p:cNvSpPr>
              <a:spLocks noChangeAspect="1" noChangeArrowheads="1"/>
            </p:cNvSpPr>
            <p:nvPr userDrawn="1"/>
          </p:nvSpPr>
          <p:spPr bwMode="auto">
            <a:xfrm>
              <a:off x="207956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4" name="Oval 543"/>
            <p:cNvSpPr>
              <a:spLocks noChangeAspect="1" noChangeArrowheads="1"/>
            </p:cNvSpPr>
            <p:nvPr userDrawn="1"/>
          </p:nvSpPr>
          <p:spPr bwMode="auto">
            <a:xfrm>
              <a:off x="219265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5" name="Oval 544"/>
            <p:cNvSpPr>
              <a:spLocks noChangeAspect="1" noChangeArrowheads="1"/>
            </p:cNvSpPr>
            <p:nvPr userDrawn="1"/>
          </p:nvSpPr>
          <p:spPr bwMode="auto">
            <a:xfrm>
              <a:off x="2304226"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6" name="Oval 545"/>
            <p:cNvSpPr>
              <a:spLocks noChangeAspect="1" noChangeArrowheads="1"/>
            </p:cNvSpPr>
            <p:nvPr userDrawn="1"/>
          </p:nvSpPr>
          <p:spPr bwMode="auto">
            <a:xfrm>
              <a:off x="241731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7" name="Oval 546"/>
            <p:cNvSpPr>
              <a:spLocks noChangeAspect="1" noChangeArrowheads="1"/>
            </p:cNvSpPr>
            <p:nvPr userDrawn="1"/>
          </p:nvSpPr>
          <p:spPr bwMode="auto">
            <a:xfrm>
              <a:off x="252888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8" name="Oval 547"/>
            <p:cNvSpPr>
              <a:spLocks noChangeAspect="1" noChangeArrowheads="1"/>
            </p:cNvSpPr>
            <p:nvPr userDrawn="1"/>
          </p:nvSpPr>
          <p:spPr bwMode="auto">
            <a:xfrm>
              <a:off x="2641969"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79" name="Oval 548"/>
            <p:cNvSpPr>
              <a:spLocks noChangeAspect="1" noChangeArrowheads="1"/>
            </p:cNvSpPr>
            <p:nvPr userDrawn="1"/>
          </p:nvSpPr>
          <p:spPr bwMode="auto">
            <a:xfrm>
              <a:off x="275354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0" name="Oval 549"/>
            <p:cNvSpPr>
              <a:spLocks noChangeAspect="1" noChangeArrowheads="1"/>
            </p:cNvSpPr>
            <p:nvPr userDrawn="1"/>
          </p:nvSpPr>
          <p:spPr bwMode="auto">
            <a:xfrm>
              <a:off x="286663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1" name="Oval 550"/>
            <p:cNvSpPr>
              <a:spLocks noChangeAspect="1" noChangeArrowheads="1"/>
            </p:cNvSpPr>
            <p:nvPr userDrawn="1"/>
          </p:nvSpPr>
          <p:spPr bwMode="auto">
            <a:xfrm>
              <a:off x="2978206"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2" name="Oval 551"/>
            <p:cNvSpPr>
              <a:spLocks noChangeAspect="1" noChangeArrowheads="1"/>
            </p:cNvSpPr>
            <p:nvPr userDrawn="1"/>
          </p:nvSpPr>
          <p:spPr bwMode="auto">
            <a:xfrm>
              <a:off x="4214589"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3" name="Oval 552"/>
            <p:cNvSpPr>
              <a:spLocks noChangeAspect="1" noChangeArrowheads="1"/>
            </p:cNvSpPr>
            <p:nvPr userDrawn="1"/>
          </p:nvSpPr>
          <p:spPr bwMode="auto">
            <a:xfrm>
              <a:off x="4327672" y="2489154"/>
              <a:ext cx="85944" cy="85944"/>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784" name="Oval 553"/>
            <p:cNvSpPr>
              <a:spLocks noChangeAspect="1" noChangeArrowheads="1"/>
            </p:cNvSpPr>
            <p:nvPr userDrawn="1"/>
          </p:nvSpPr>
          <p:spPr bwMode="auto">
            <a:xfrm>
              <a:off x="443924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5" name="Oval 554"/>
            <p:cNvSpPr>
              <a:spLocks noChangeAspect="1" noChangeArrowheads="1"/>
            </p:cNvSpPr>
            <p:nvPr userDrawn="1"/>
          </p:nvSpPr>
          <p:spPr bwMode="auto">
            <a:xfrm>
              <a:off x="455233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6" name="Oval 555"/>
            <p:cNvSpPr>
              <a:spLocks noChangeAspect="1" noChangeArrowheads="1"/>
            </p:cNvSpPr>
            <p:nvPr userDrawn="1"/>
          </p:nvSpPr>
          <p:spPr bwMode="auto">
            <a:xfrm>
              <a:off x="466390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7" name="Oval 556"/>
            <p:cNvSpPr>
              <a:spLocks noChangeAspect="1" noChangeArrowheads="1"/>
            </p:cNvSpPr>
            <p:nvPr userDrawn="1"/>
          </p:nvSpPr>
          <p:spPr bwMode="auto">
            <a:xfrm>
              <a:off x="4776992"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8" name="Oval 557"/>
            <p:cNvSpPr>
              <a:spLocks noChangeAspect="1" noChangeArrowheads="1"/>
            </p:cNvSpPr>
            <p:nvPr userDrawn="1"/>
          </p:nvSpPr>
          <p:spPr bwMode="auto">
            <a:xfrm>
              <a:off x="4888568"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89" name="Oval 558"/>
            <p:cNvSpPr>
              <a:spLocks noChangeAspect="1" noChangeArrowheads="1"/>
            </p:cNvSpPr>
            <p:nvPr userDrawn="1"/>
          </p:nvSpPr>
          <p:spPr bwMode="auto">
            <a:xfrm>
              <a:off x="500165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0" name="Oval 559"/>
            <p:cNvSpPr>
              <a:spLocks noChangeAspect="1" noChangeArrowheads="1"/>
            </p:cNvSpPr>
            <p:nvPr userDrawn="1"/>
          </p:nvSpPr>
          <p:spPr bwMode="auto">
            <a:xfrm>
              <a:off x="511322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1" name="Oval 560"/>
            <p:cNvSpPr>
              <a:spLocks noChangeAspect="1" noChangeArrowheads="1"/>
            </p:cNvSpPr>
            <p:nvPr userDrawn="1"/>
          </p:nvSpPr>
          <p:spPr bwMode="auto">
            <a:xfrm>
              <a:off x="522631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2" name="Oval 561"/>
            <p:cNvSpPr>
              <a:spLocks noChangeAspect="1" noChangeArrowheads="1"/>
            </p:cNvSpPr>
            <p:nvPr userDrawn="1"/>
          </p:nvSpPr>
          <p:spPr bwMode="auto">
            <a:xfrm>
              <a:off x="533788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3" name="Oval 562"/>
            <p:cNvSpPr>
              <a:spLocks noChangeAspect="1" noChangeArrowheads="1"/>
            </p:cNvSpPr>
            <p:nvPr userDrawn="1"/>
          </p:nvSpPr>
          <p:spPr bwMode="auto">
            <a:xfrm>
              <a:off x="5450972"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4" name="Oval 563"/>
            <p:cNvSpPr>
              <a:spLocks noChangeAspect="1" noChangeArrowheads="1"/>
            </p:cNvSpPr>
            <p:nvPr userDrawn="1"/>
          </p:nvSpPr>
          <p:spPr bwMode="auto">
            <a:xfrm>
              <a:off x="5562548"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5" name="Oval 564"/>
            <p:cNvSpPr>
              <a:spLocks noChangeAspect="1" noChangeArrowheads="1"/>
            </p:cNvSpPr>
            <p:nvPr userDrawn="1"/>
          </p:nvSpPr>
          <p:spPr bwMode="auto">
            <a:xfrm>
              <a:off x="567563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6" name="Oval 565"/>
            <p:cNvSpPr>
              <a:spLocks noChangeAspect="1" noChangeArrowheads="1"/>
            </p:cNvSpPr>
            <p:nvPr userDrawn="1"/>
          </p:nvSpPr>
          <p:spPr bwMode="auto">
            <a:xfrm>
              <a:off x="5787207"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7" name="Oval 566"/>
            <p:cNvSpPr>
              <a:spLocks noChangeAspect="1" noChangeArrowheads="1"/>
            </p:cNvSpPr>
            <p:nvPr userDrawn="1"/>
          </p:nvSpPr>
          <p:spPr bwMode="auto">
            <a:xfrm>
              <a:off x="590029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8" name="Oval 567"/>
            <p:cNvSpPr>
              <a:spLocks noChangeAspect="1" noChangeArrowheads="1"/>
            </p:cNvSpPr>
            <p:nvPr userDrawn="1"/>
          </p:nvSpPr>
          <p:spPr bwMode="auto">
            <a:xfrm>
              <a:off x="6013375"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799" name="Oval 568"/>
            <p:cNvSpPr>
              <a:spLocks noChangeAspect="1" noChangeArrowheads="1"/>
            </p:cNvSpPr>
            <p:nvPr userDrawn="1"/>
          </p:nvSpPr>
          <p:spPr bwMode="auto">
            <a:xfrm>
              <a:off x="6124951"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0" name="Oval 569"/>
            <p:cNvSpPr>
              <a:spLocks noChangeAspect="1" noChangeArrowheads="1"/>
            </p:cNvSpPr>
            <p:nvPr userDrawn="1"/>
          </p:nvSpPr>
          <p:spPr bwMode="auto">
            <a:xfrm>
              <a:off x="623803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1" name="Oval 570"/>
            <p:cNvSpPr>
              <a:spLocks noChangeAspect="1" noChangeArrowheads="1"/>
            </p:cNvSpPr>
            <p:nvPr userDrawn="1"/>
          </p:nvSpPr>
          <p:spPr bwMode="auto">
            <a:xfrm>
              <a:off x="634961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2" name="Oval 571"/>
            <p:cNvSpPr>
              <a:spLocks noChangeAspect="1" noChangeArrowheads="1"/>
            </p:cNvSpPr>
            <p:nvPr userDrawn="1"/>
          </p:nvSpPr>
          <p:spPr bwMode="auto">
            <a:xfrm>
              <a:off x="646269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3" name="Oval 572"/>
            <p:cNvSpPr>
              <a:spLocks noChangeAspect="1" noChangeArrowheads="1"/>
            </p:cNvSpPr>
            <p:nvPr userDrawn="1"/>
          </p:nvSpPr>
          <p:spPr bwMode="auto">
            <a:xfrm>
              <a:off x="657427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4" name="Oval 573"/>
            <p:cNvSpPr>
              <a:spLocks noChangeAspect="1" noChangeArrowheads="1"/>
            </p:cNvSpPr>
            <p:nvPr userDrawn="1"/>
          </p:nvSpPr>
          <p:spPr bwMode="auto">
            <a:xfrm>
              <a:off x="6687355"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5" name="Oval 574"/>
            <p:cNvSpPr>
              <a:spLocks noChangeAspect="1" noChangeArrowheads="1"/>
            </p:cNvSpPr>
            <p:nvPr userDrawn="1"/>
          </p:nvSpPr>
          <p:spPr bwMode="auto">
            <a:xfrm>
              <a:off x="6798931"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6" name="Oval 575"/>
            <p:cNvSpPr>
              <a:spLocks noChangeAspect="1" noChangeArrowheads="1"/>
            </p:cNvSpPr>
            <p:nvPr userDrawn="1"/>
          </p:nvSpPr>
          <p:spPr bwMode="auto">
            <a:xfrm>
              <a:off x="691201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7" name="Oval 576"/>
            <p:cNvSpPr>
              <a:spLocks noChangeAspect="1" noChangeArrowheads="1"/>
            </p:cNvSpPr>
            <p:nvPr userDrawn="1"/>
          </p:nvSpPr>
          <p:spPr bwMode="auto">
            <a:xfrm>
              <a:off x="702359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8" name="Oval 577"/>
            <p:cNvSpPr>
              <a:spLocks noChangeAspect="1" noChangeArrowheads="1"/>
            </p:cNvSpPr>
            <p:nvPr userDrawn="1"/>
          </p:nvSpPr>
          <p:spPr bwMode="auto">
            <a:xfrm>
              <a:off x="713667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09" name="Oval 578"/>
            <p:cNvSpPr>
              <a:spLocks noChangeAspect="1" noChangeArrowheads="1"/>
            </p:cNvSpPr>
            <p:nvPr userDrawn="1"/>
          </p:nvSpPr>
          <p:spPr bwMode="auto">
            <a:xfrm>
              <a:off x="724825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0" name="Oval 579"/>
            <p:cNvSpPr>
              <a:spLocks noChangeAspect="1" noChangeArrowheads="1"/>
            </p:cNvSpPr>
            <p:nvPr userDrawn="1"/>
          </p:nvSpPr>
          <p:spPr bwMode="auto">
            <a:xfrm>
              <a:off x="7361334"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1" name="Oval 580"/>
            <p:cNvSpPr>
              <a:spLocks noChangeAspect="1" noChangeArrowheads="1"/>
            </p:cNvSpPr>
            <p:nvPr userDrawn="1"/>
          </p:nvSpPr>
          <p:spPr bwMode="auto">
            <a:xfrm>
              <a:off x="7472910" y="248915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2" name="Oval 581"/>
            <p:cNvSpPr>
              <a:spLocks noChangeAspect="1" noChangeArrowheads="1"/>
            </p:cNvSpPr>
            <p:nvPr userDrawn="1"/>
          </p:nvSpPr>
          <p:spPr bwMode="auto">
            <a:xfrm>
              <a:off x="758599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3" name="Oval 582"/>
            <p:cNvSpPr>
              <a:spLocks noChangeAspect="1" noChangeArrowheads="1"/>
            </p:cNvSpPr>
            <p:nvPr userDrawn="1"/>
          </p:nvSpPr>
          <p:spPr bwMode="auto">
            <a:xfrm>
              <a:off x="7697570"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4" name="Oval 583"/>
            <p:cNvSpPr>
              <a:spLocks noChangeAspect="1" noChangeArrowheads="1"/>
            </p:cNvSpPr>
            <p:nvPr userDrawn="1"/>
          </p:nvSpPr>
          <p:spPr bwMode="auto">
            <a:xfrm>
              <a:off x="8035314" y="248915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5" name="Oval 584"/>
            <p:cNvSpPr>
              <a:spLocks noChangeAspect="1" noChangeArrowheads="1"/>
            </p:cNvSpPr>
            <p:nvPr userDrawn="1"/>
          </p:nvSpPr>
          <p:spPr bwMode="auto">
            <a:xfrm>
              <a:off x="140558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6" name="Oval 585"/>
            <p:cNvSpPr>
              <a:spLocks noChangeAspect="1" noChangeArrowheads="1"/>
            </p:cNvSpPr>
            <p:nvPr userDrawn="1"/>
          </p:nvSpPr>
          <p:spPr bwMode="auto">
            <a:xfrm>
              <a:off x="151867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7" name="Oval 586"/>
            <p:cNvSpPr>
              <a:spLocks noChangeAspect="1" noChangeArrowheads="1"/>
            </p:cNvSpPr>
            <p:nvPr userDrawn="1"/>
          </p:nvSpPr>
          <p:spPr bwMode="auto">
            <a:xfrm>
              <a:off x="1630247"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8" name="Oval 587"/>
            <p:cNvSpPr>
              <a:spLocks noChangeAspect="1" noChangeArrowheads="1"/>
            </p:cNvSpPr>
            <p:nvPr userDrawn="1"/>
          </p:nvSpPr>
          <p:spPr bwMode="auto">
            <a:xfrm>
              <a:off x="174333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19" name="Oval 588"/>
            <p:cNvSpPr>
              <a:spLocks noChangeAspect="1" noChangeArrowheads="1"/>
            </p:cNvSpPr>
            <p:nvPr userDrawn="1"/>
          </p:nvSpPr>
          <p:spPr bwMode="auto">
            <a:xfrm>
              <a:off x="185490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0" name="Oval 589"/>
            <p:cNvSpPr>
              <a:spLocks noChangeAspect="1" noChangeArrowheads="1"/>
            </p:cNvSpPr>
            <p:nvPr userDrawn="1"/>
          </p:nvSpPr>
          <p:spPr bwMode="auto">
            <a:xfrm>
              <a:off x="196799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1" name="Oval 590"/>
            <p:cNvSpPr>
              <a:spLocks noChangeAspect="1" noChangeArrowheads="1"/>
            </p:cNvSpPr>
            <p:nvPr userDrawn="1"/>
          </p:nvSpPr>
          <p:spPr bwMode="auto">
            <a:xfrm>
              <a:off x="207956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2" name="Oval 591"/>
            <p:cNvSpPr>
              <a:spLocks noChangeAspect="1" noChangeArrowheads="1"/>
            </p:cNvSpPr>
            <p:nvPr userDrawn="1"/>
          </p:nvSpPr>
          <p:spPr bwMode="auto">
            <a:xfrm>
              <a:off x="219265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3" name="Oval 592"/>
            <p:cNvSpPr>
              <a:spLocks noChangeAspect="1" noChangeArrowheads="1"/>
            </p:cNvSpPr>
            <p:nvPr userDrawn="1"/>
          </p:nvSpPr>
          <p:spPr bwMode="auto">
            <a:xfrm>
              <a:off x="2304226"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4" name="Oval 593"/>
            <p:cNvSpPr>
              <a:spLocks noChangeAspect="1" noChangeArrowheads="1"/>
            </p:cNvSpPr>
            <p:nvPr userDrawn="1"/>
          </p:nvSpPr>
          <p:spPr bwMode="auto">
            <a:xfrm>
              <a:off x="241731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5" name="Oval 594"/>
            <p:cNvSpPr>
              <a:spLocks noChangeAspect="1" noChangeArrowheads="1"/>
            </p:cNvSpPr>
            <p:nvPr userDrawn="1"/>
          </p:nvSpPr>
          <p:spPr bwMode="auto">
            <a:xfrm>
              <a:off x="252888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6" name="Oval 595"/>
            <p:cNvSpPr>
              <a:spLocks noChangeAspect="1" noChangeArrowheads="1"/>
            </p:cNvSpPr>
            <p:nvPr userDrawn="1"/>
          </p:nvSpPr>
          <p:spPr bwMode="auto">
            <a:xfrm>
              <a:off x="2641969"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7" name="Oval 596"/>
            <p:cNvSpPr>
              <a:spLocks noChangeAspect="1" noChangeArrowheads="1"/>
            </p:cNvSpPr>
            <p:nvPr userDrawn="1"/>
          </p:nvSpPr>
          <p:spPr bwMode="auto">
            <a:xfrm>
              <a:off x="275354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8" name="Oval 597"/>
            <p:cNvSpPr>
              <a:spLocks noChangeAspect="1" noChangeArrowheads="1"/>
            </p:cNvSpPr>
            <p:nvPr userDrawn="1"/>
          </p:nvSpPr>
          <p:spPr bwMode="auto">
            <a:xfrm>
              <a:off x="286663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29" name="Oval 598"/>
            <p:cNvSpPr>
              <a:spLocks noChangeAspect="1" noChangeArrowheads="1"/>
            </p:cNvSpPr>
            <p:nvPr userDrawn="1"/>
          </p:nvSpPr>
          <p:spPr bwMode="auto">
            <a:xfrm>
              <a:off x="2978206"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0" name="Oval 599"/>
            <p:cNvSpPr>
              <a:spLocks noChangeAspect="1" noChangeArrowheads="1"/>
            </p:cNvSpPr>
            <p:nvPr userDrawn="1"/>
          </p:nvSpPr>
          <p:spPr bwMode="auto">
            <a:xfrm>
              <a:off x="4327672"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1" name="Oval 600"/>
            <p:cNvSpPr>
              <a:spLocks noChangeAspect="1" noChangeArrowheads="1"/>
            </p:cNvSpPr>
            <p:nvPr userDrawn="1"/>
          </p:nvSpPr>
          <p:spPr bwMode="auto">
            <a:xfrm>
              <a:off x="443924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2" name="Oval 601"/>
            <p:cNvSpPr>
              <a:spLocks noChangeAspect="1" noChangeArrowheads="1"/>
            </p:cNvSpPr>
            <p:nvPr userDrawn="1"/>
          </p:nvSpPr>
          <p:spPr bwMode="auto">
            <a:xfrm>
              <a:off x="455233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3" name="Oval 602"/>
            <p:cNvSpPr>
              <a:spLocks noChangeAspect="1" noChangeArrowheads="1"/>
            </p:cNvSpPr>
            <p:nvPr userDrawn="1"/>
          </p:nvSpPr>
          <p:spPr bwMode="auto">
            <a:xfrm>
              <a:off x="466390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4" name="Oval 603"/>
            <p:cNvSpPr>
              <a:spLocks noChangeAspect="1" noChangeArrowheads="1"/>
            </p:cNvSpPr>
            <p:nvPr userDrawn="1"/>
          </p:nvSpPr>
          <p:spPr bwMode="auto">
            <a:xfrm>
              <a:off x="4776992" y="2593192"/>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835" name="Oval 604"/>
            <p:cNvSpPr>
              <a:spLocks noChangeAspect="1" noChangeArrowheads="1"/>
            </p:cNvSpPr>
            <p:nvPr userDrawn="1"/>
          </p:nvSpPr>
          <p:spPr bwMode="auto">
            <a:xfrm>
              <a:off x="4888568"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6" name="Oval 605"/>
            <p:cNvSpPr>
              <a:spLocks noChangeAspect="1" noChangeArrowheads="1"/>
            </p:cNvSpPr>
            <p:nvPr userDrawn="1"/>
          </p:nvSpPr>
          <p:spPr bwMode="auto">
            <a:xfrm>
              <a:off x="500165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7" name="Oval 606"/>
            <p:cNvSpPr>
              <a:spLocks noChangeAspect="1" noChangeArrowheads="1"/>
            </p:cNvSpPr>
            <p:nvPr userDrawn="1"/>
          </p:nvSpPr>
          <p:spPr bwMode="auto">
            <a:xfrm>
              <a:off x="511322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8" name="Oval 607"/>
            <p:cNvSpPr>
              <a:spLocks noChangeAspect="1" noChangeArrowheads="1"/>
            </p:cNvSpPr>
            <p:nvPr userDrawn="1"/>
          </p:nvSpPr>
          <p:spPr bwMode="auto">
            <a:xfrm>
              <a:off x="522631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39" name="Oval 608"/>
            <p:cNvSpPr>
              <a:spLocks noChangeAspect="1" noChangeArrowheads="1"/>
            </p:cNvSpPr>
            <p:nvPr userDrawn="1"/>
          </p:nvSpPr>
          <p:spPr bwMode="auto">
            <a:xfrm>
              <a:off x="533788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0" name="Oval 609"/>
            <p:cNvSpPr>
              <a:spLocks noChangeAspect="1" noChangeArrowheads="1"/>
            </p:cNvSpPr>
            <p:nvPr userDrawn="1"/>
          </p:nvSpPr>
          <p:spPr bwMode="auto">
            <a:xfrm>
              <a:off x="5450972"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1" name="Oval 610"/>
            <p:cNvSpPr>
              <a:spLocks noChangeAspect="1" noChangeArrowheads="1"/>
            </p:cNvSpPr>
            <p:nvPr userDrawn="1"/>
          </p:nvSpPr>
          <p:spPr bwMode="auto">
            <a:xfrm>
              <a:off x="5562548"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2" name="Oval 611"/>
            <p:cNvSpPr>
              <a:spLocks noChangeAspect="1" noChangeArrowheads="1"/>
            </p:cNvSpPr>
            <p:nvPr userDrawn="1"/>
          </p:nvSpPr>
          <p:spPr bwMode="auto">
            <a:xfrm>
              <a:off x="567563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3" name="Oval 612"/>
            <p:cNvSpPr>
              <a:spLocks noChangeAspect="1" noChangeArrowheads="1"/>
            </p:cNvSpPr>
            <p:nvPr userDrawn="1"/>
          </p:nvSpPr>
          <p:spPr bwMode="auto">
            <a:xfrm>
              <a:off x="5787207"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4" name="Oval 613"/>
            <p:cNvSpPr>
              <a:spLocks noChangeAspect="1" noChangeArrowheads="1"/>
            </p:cNvSpPr>
            <p:nvPr userDrawn="1"/>
          </p:nvSpPr>
          <p:spPr bwMode="auto">
            <a:xfrm>
              <a:off x="590029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5" name="Oval 614"/>
            <p:cNvSpPr>
              <a:spLocks noChangeAspect="1" noChangeArrowheads="1"/>
            </p:cNvSpPr>
            <p:nvPr userDrawn="1"/>
          </p:nvSpPr>
          <p:spPr bwMode="auto">
            <a:xfrm>
              <a:off x="6013375"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6" name="Oval 615"/>
            <p:cNvSpPr>
              <a:spLocks noChangeAspect="1" noChangeArrowheads="1"/>
            </p:cNvSpPr>
            <p:nvPr userDrawn="1"/>
          </p:nvSpPr>
          <p:spPr bwMode="auto">
            <a:xfrm>
              <a:off x="6124951"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7" name="Oval 616"/>
            <p:cNvSpPr>
              <a:spLocks noChangeAspect="1" noChangeArrowheads="1"/>
            </p:cNvSpPr>
            <p:nvPr userDrawn="1"/>
          </p:nvSpPr>
          <p:spPr bwMode="auto">
            <a:xfrm>
              <a:off x="623803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8" name="Oval 617"/>
            <p:cNvSpPr>
              <a:spLocks noChangeAspect="1" noChangeArrowheads="1"/>
            </p:cNvSpPr>
            <p:nvPr userDrawn="1"/>
          </p:nvSpPr>
          <p:spPr bwMode="auto">
            <a:xfrm>
              <a:off x="634961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49" name="Oval 618"/>
            <p:cNvSpPr>
              <a:spLocks noChangeAspect="1" noChangeArrowheads="1"/>
            </p:cNvSpPr>
            <p:nvPr userDrawn="1"/>
          </p:nvSpPr>
          <p:spPr bwMode="auto">
            <a:xfrm>
              <a:off x="646269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0" name="Oval 619"/>
            <p:cNvSpPr>
              <a:spLocks noChangeAspect="1" noChangeArrowheads="1"/>
            </p:cNvSpPr>
            <p:nvPr userDrawn="1"/>
          </p:nvSpPr>
          <p:spPr bwMode="auto">
            <a:xfrm>
              <a:off x="657427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1" name="Oval 620"/>
            <p:cNvSpPr>
              <a:spLocks noChangeAspect="1" noChangeArrowheads="1"/>
            </p:cNvSpPr>
            <p:nvPr userDrawn="1"/>
          </p:nvSpPr>
          <p:spPr bwMode="auto">
            <a:xfrm>
              <a:off x="6687355"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2" name="Oval 621"/>
            <p:cNvSpPr>
              <a:spLocks noChangeAspect="1" noChangeArrowheads="1"/>
            </p:cNvSpPr>
            <p:nvPr userDrawn="1"/>
          </p:nvSpPr>
          <p:spPr bwMode="auto">
            <a:xfrm>
              <a:off x="6798931"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3" name="Oval 622"/>
            <p:cNvSpPr>
              <a:spLocks noChangeAspect="1" noChangeArrowheads="1"/>
            </p:cNvSpPr>
            <p:nvPr userDrawn="1"/>
          </p:nvSpPr>
          <p:spPr bwMode="auto">
            <a:xfrm>
              <a:off x="691201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4" name="Oval 623"/>
            <p:cNvSpPr>
              <a:spLocks noChangeAspect="1" noChangeArrowheads="1"/>
            </p:cNvSpPr>
            <p:nvPr userDrawn="1"/>
          </p:nvSpPr>
          <p:spPr bwMode="auto">
            <a:xfrm>
              <a:off x="702359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5" name="Oval 624"/>
            <p:cNvSpPr>
              <a:spLocks noChangeAspect="1" noChangeArrowheads="1"/>
            </p:cNvSpPr>
            <p:nvPr userDrawn="1"/>
          </p:nvSpPr>
          <p:spPr bwMode="auto">
            <a:xfrm>
              <a:off x="713667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6" name="Oval 625"/>
            <p:cNvSpPr>
              <a:spLocks noChangeAspect="1" noChangeArrowheads="1"/>
            </p:cNvSpPr>
            <p:nvPr userDrawn="1"/>
          </p:nvSpPr>
          <p:spPr bwMode="auto">
            <a:xfrm>
              <a:off x="724825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7" name="Oval 626"/>
            <p:cNvSpPr>
              <a:spLocks noChangeAspect="1" noChangeArrowheads="1"/>
            </p:cNvSpPr>
            <p:nvPr userDrawn="1"/>
          </p:nvSpPr>
          <p:spPr bwMode="auto">
            <a:xfrm>
              <a:off x="7361334"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8" name="Oval 627"/>
            <p:cNvSpPr>
              <a:spLocks noChangeAspect="1" noChangeArrowheads="1"/>
            </p:cNvSpPr>
            <p:nvPr userDrawn="1"/>
          </p:nvSpPr>
          <p:spPr bwMode="auto">
            <a:xfrm>
              <a:off x="7472910" y="2593192"/>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59" name="Oval 628"/>
            <p:cNvSpPr>
              <a:spLocks noChangeAspect="1" noChangeArrowheads="1"/>
            </p:cNvSpPr>
            <p:nvPr userDrawn="1"/>
          </p:nvSpPr>
          <p:spPr bwMode="auto">
            <a:xfrm>
              <a:off x="7585994"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0" name="Oval 629"/>
            <p:cNvSpPr>
              <a:spLocks noChangeAspect="1" noChangeArrowheads="1"/>
            </p:cNvSpPr>
            <p:nvPr userDrawn="1"/>
          </p:nvSpPr>
          <p:spPr bwMode="auto">
            <a:xfrm>
              <a:off x="7697570" y="2593192"/>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1" name="Oval 630"/>
            <p:cNvSpPr>
              <a:spLocks noChangeAspect="1" noChangeArrowheads="1"/>
            </p:cNvSpPr>
            <p:nvPr userDrawn="1"/>
          </p:nvSpPr>
          <p:spPr bwMode="auto">
            <a:xfrm>
              <a:off x="7810653" y="2593192"/>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862" name="Oval 631"/>
            <p:cNvSpPr>
              <a:spLocks noChangeAspect="1" noChangeArrowheads="1"/>
            </p:cNvSpPr>
            <p:nvPr userDrawn="1"/>
          </p:nvSpPr>
          <p:spPr bwMode="auto">
            <a:xfrm>
              <a:off x="140558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3" name="Oval 632"/>
            <p:cNvSpPr>
              <a:spLocks noChangeAspect="1" noChangeArrowheads="1"/>
            </p:cNvSpPr>
            <p:nvPr userDrawn="1"/>
          </p:nvSpPr>
          <p:spPr bwMode="auto">
            <a:xfrm>
              <a:off x="151867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4" name="Oval 633"/>
            <p:cNvSpPr>
              <a:spLocks noChangeAspect="1" noChangeArrowheads="1"/>
            </p:cNvSpPr>
            <p:nvPr userDrawn="1"/>
          </p:nvSpPr>
          <p:spPr bwMode="auto">
            <a:xfrm>
              <a:off x="1630247"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5" name="Oval 634"/>
            <p:cNvSpPr>
              <a:spLocks noChangeAspect="1" noChangeArrowheads="1"/>
            </p:cNvSpPr>
            <p:nvPr userDrawn="1"/>
          </p:nvSpPr>
          <p:spPr bwMode="auto">
            <a:xfrm>
              <a:off x="174333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6" name="Oval 635"/>
            <p:cNvSpPr>
              <a:spLocks noChangeAspect="1" noChangeArrowheads="1"/>
            </p:cNvSpPr>
            <p:nvPr userDrawn="1"/>
          </p:nvSpPr>
          <p:spPr bwMode="auto">
            <a:xfrm>
              <a:off x="185490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7" name="Oval 636"/>
            <p:cNvSpPr>
              <a:spLocks noChangeAspect="1" noChangeArrowheads="1"/>
            </p:cNvSpPr>
            <p:nvPr userDrawn="1"/>
          </p:nvSpPr>
          <p:spPr bwMode="auto">
            <a:xfrm>
              <a:off x="196799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8" name="Oval 637"/>
            <p:cNvSpPr>
              <a:spLocks noChangeAspect="1" noChangeArrowheads="1"/>
            </p:cNvSpPr>
            <p:nvPr userDrawn="1"/>
          </p:nvSpPr>
          <p:spPr bwMode="auto">
            <a:xfrm>
              <a:off x="207956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69" name="Oval 638"/>
            <p:cNvSpPr>
              <a:spLocks noChangeAspect="1" noChangeArrowheads="1"/>
            </p:cNvSpPr>
            <p:nvPr userDrawn="1"/>
          </p:nvSpPr>
          <p:spPr bwMode="auto">
            <a:xfrm>
              <a:off x="219265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0" name="Oval 639"/>
            <p:cNvSpPr>
              <a:spLocks noChangeAspect="1" noChangeArrowheads="1"/>
            </p:cNvSpPr>
            <p:nvPr userDrawn="1"/>
          </p:nvSpPr>
          <p:spPr bwMode="auto">
            <a:xfrm>
              <a:off x="2304226"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1" name="Oval 640"/>
            <p:cNvSpPr>
              <a:spLocks noChangeAspect="1" noChangeArrowheads="1"/>
            </p:cNvSpPr>
            <p:nvPr userDrawn="1"/>
          </p:nvSpPr>
          <p:spPr bwMode="auto">
            <a:xfrm>
              <a:off x="241731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2" name="Oval 641"/>
            <p:cNvSpPr>
              <a:spLocks noChangeAspect="1" noChangeArrowheads="1"/>
            </p:cNvSpPr>
            <p:nvPr userDrawn="1"/>
          </p:nvSpPr>
          <p:spPr bwMode="auto">
            <a:xfrm>
              <a:off x="2528886"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3" name="Oval 642"/>
            <p:cNvSpPr>
              <a:spLocks noChangeAspect="1" noChangeArrowheads="1"/>
            </p:cNvSpPr>
            <p:nvPr userDrawn="1"/>
          </p:nvSpPr>
          <p:spPr bwMode="auto">
            <a:xfrm>
              <a:off x="2641969"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4" name="Oval 643"/>
            <p:cNvSpPr>
              <a:spLocks noChangeAspect="1" noChangeArrowheads="1"/>
            </p:cNvSpPr>
            <p:nvPr userDrawn="1"/>
          </p:nvSpPr>
          <p:spPr bwMode="auto">
            <a:xfrm>
              <a:off x="275354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5" name="Oval 644"/>
            <p:cNvSpPr>
              <a:spLocks noChangeAspect="1" noChangeArrowheads="1"/>
            </p:cNvSpPr>
            <p:nvPr userDrawn="1"/>
          </p:nvSpPr>
          <p:spPr bwMode="auto">
            <a:xfrm>
              <a:off x="432767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6" name="Oval 645"/>
            <p:cNvSpPr>
              <a:spLocks noChangeAspect="1" noChangeArrowheads="1"/>
            </p:cNvSpPr>
            <p:nvPr userDrawn="1"/>
          </p:nvSpPr>
          <p:spPr bwMode="auto">
            <a:xfrm>
              <a:off x="443924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7" name="Oval 646"/>
            <p:cNvSpPr>
              <a:spLocks noChangeAspect="1" noChangeArrowheads="1"/>
            </p:cNvSpPr>
            <p:nvPr userDrawn="1"/>
          </p:nvSpPr>
          <p:spPr bwMode="auto">
            <a:xfrm>
              <a:off x="455233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8" name="Oval 647"/>
            <p:cNvSpPr>
              <a:spLocks noChangeAspect="1" noChangeArrowheads="1"/>
            </p:cNvSpPr>
            <p:nvPr userDrawn="1"/>
          </p:nvSpPr>
          <p:spPr bwMode="auto">
            <a:xfrm>
              <a:off x="466390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79" name="Oval 648"/>
            <p:cNvSpPr>
              <a:spLocks noChangeAspect="1" noChangeArrowheads="1"/>
            </p:cNvSpPr>
            <p:nvPr userDrawn="1"/>
          </p:nvSpPr>
          <p:spPr bwMode="auto">
            <a:xfrm>
              <a:off x="4776992"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0" name="Oval 649"/>
            <p:cNvSpPr>
              <a:spLocks noChangeAspect="1" noChangeArrowheads="1"/>
            </p:cNvSpPr>
            <p:nvPr userDrawn="1"/>
          </p:nvSpPr>
          <p:spPr bwMode="auto">
            <a:xfrm>
              <a:off x="4888568"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1" name="Oval 650"/>
            <p:cNvSpPr>
              <a:spLocks noChangeAspect="1" noChangeArrowheads="1"/>
            </p:cNvSpPr>
            <p:nvPr userDrawn="1"/>
          </p:nvSpPr>
          <p:spPr bwMode="auto">
            <a:xfrm>
              <a:off x="500165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2" name="Oval 651"/>
            <p:cNvSpPr>
              <a:spLocks noChangeAspect="1" noChangeArrowheads="1"/>
            </p:cNvSpPr>
            <p:nvPr userDrawn="1"/>
          </p:nvSpPr>
          <p:spPr bwMode="auto">
            <a:xfrm>
              <a:off x="522631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3" name="Oval 652"/>
            <p:cNvSpPr>
              <a:spLocks noChangeAspect="1" noChangeArrowheads="1"/>
            </p:cNvSpPr>
            <p:nvPr userDrawn="1"/>
          </p:nvSpPr>
          <p:spPr bwMode="auto">
            <a:xfrm>
              <a:off x="5337887"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4" name="Oval 653"/>
            <p:cNvSpPr>
              <a:spLocks noChangeAspect="1" noChangeArrowheads="1"/>
            </p:cNvSpPr>
            <p:nvPr userDrawn="1"/>
          </p:nvSpPr>
          <p:spPr bwMode="auto">
            <a:xfrm>
              <a:off x="5450972"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5" name="Oval 654"/>
            <p:cNvSpPr>
              <a:spLocks noChangeAspect="1" noChangeArrowheads="1"/>
            </p:cNvSpPr>
            <p:nvPr userDrawn="1"/>
          </p:nvSpPr>
          <p:spPr bwMode="auto">
            <a:xfrm>
              <a:off x="5562548"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6" name="Oval 655"/>
            <p:cNvSpPr>
              <a:spLocks noChangeAspect="1" noChangeArrowheads="1"/>
            </p:cNvSpPr>
            <p:nvPr userDrawn="1"/>
          </p:nvSpPr>
          <p:spPr bwMode="auto">
            <a:xfrm>
              <a:off x="567563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7" name="Oval 656"/>
            <p:cNvSpPr>
              <a:spLocks noChangeAspect="1" noChangeArrowheads="1"/>
            </p:cNvSpPr>
            <p:nvPr userDrawn="1"/>
          </p:nvSpPr>
          <p:spPr bwMode="auto">
            <a:xfrm>
              <a:off x="590029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8" name="Oval 657"/>
            <p:cNvSpPr>
              <a:spLocks noChangeAspect="1" noChangeArrowheads="1"/>
            </p:cNvSpPr>
            <p:nvPr userDrawn="1"/>
          </p:nvSpPr>
          <p:spPr bwMode="auto">
            <a:xfrm>
              <a:off x="6013375"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89" name="Oval 658"/>
            <p:cNvSpPr>
              <a:spLocks noChangeAspect="1" noChangeArrowheads="1"/>
            </p:cNvSpPr>
            <p:nvPr userDrawn="1"/>
          </p:nvSpPr>
          <p:spPr bwMode="auto">
            <a:xfrm>
              <a:off x="6124951"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0" name="Oval 659"/>
            <p:cNvSpPr>
              <a:spLocks noChangeAspect="1" noChangeArrowheads="1"/>
            </p:cNvSpPr>
            <p:nvPr userDrawn="1"/>
          </p:nvSpPr>
          <p:spPr bwMode="auto">
            <a:xfrm>
              <a:off x="623803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1" name="Oval 660"/>
            <p:cNvSpPr>
              <a:spLocks noChangeAspect="1" noChangeArrowheads="1"/>
            </p:cNvSpPr>
            <p:nvPr userDrawn="1"/>
          </p:nvSpPr>
          <p:spPr bwMode="auto">
            <a:xfrm>
              <a:off x="634961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2" name="Oval 661"/>
            <p:cNvSpPr>
              <a:spLocks noChangeAspect="1" noChangeArrowheads="1"/>
            </p:cNvSpPr>
            <p:nvPr userDrawn="1"/>
          </p:nvSpPr>
          <p:spPr bwMode="auto">
            <a:xfrm>
              <a:off x="646269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3" name="Oval 662"/>
            <p:cNvSpPr>
              <a:spLocks noChangeAspect="1" noChangeArrowheads="1"/>
            </p:cNvSpPr>
            <p:nvPr userDrawn="1"/>
          </p:nvSpPr>
          <p:spPr bwMode="auto">
            <a:xfrm>
              <a:off x="657427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4" name="Oval 663"/>
            <p:cNvSpPr>
              <a:spLocks noChangeAspect="1" noChangeArrowheads="1"/>
            </p:cNvSpPr>
            <p:nvPr userDrawn="1"/>
          </p:nvSpPr>
          <p:spPr bwMode="auto">
            <a:xfrm>
              <a:off x="6687355"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5" name="Oval 664"/>
            <p:cNvSpPr>
              <a:spLocks noChangeAspect="1" noChangeArrowheads="1"/>
            </p:cNvSpPr>
            <p:nvPr userDrawn="1"/>
          </p:nvSpPr>
          <p:spPr bwMode="auto">
            <a:xfrm>
              <a:off x="6798931"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6" name="Oval 665"/>
            <p:cNvSpPr>
              <a:spLocks noChangeAspect="1" noChangeArrowheads="1"/>
            </p:cNvSpPr>
            <p:nvPr userDrawn="1"/>
          </p:nvSpPr>
          <p:spPr bwMode="auto">
            <a:xfrm>
              <a:off x="691201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7" name="Oval 666"/>
            <p:cNvSpPr>
              <a:spLocks noChangeAspect="1" noChangeArrowheads="1"/>
            </p:cNvSpPr>
            <p:nvPr userDrawn="1"/>
          </p:nvSpPr>
          <p:spPr bwMode="auto">
            <a:xfrm>
              <a:off x="702359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8" name="Oval 667"/>
            <p:cNvSpPr>
              <a:spLocks noChangeAspect="1" noChangeArrowheads="1"/>
            </p:cNvSpPr>
            <p:nvPr userDrawn="1"/>
          </p:nvSpPr>
          <p:spPr bwMode="auto">
            <a:xfrm>
              <a:off x="7136674"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899" name="Oval 668"/>
            <p:cNvSpPr>
              <a:spLocks noChangeAspect="1" noChangeArrowheads="1"/>
            </p:cNvSpPr>
            <p:nvPr userDrawn="1"/>
          </p:nvSpPr>
          <p:spPr bwMode="auto">
            <a:xfrm>
              <a:off x="7248250"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0" name="Oval 669"/>
            <p:cNvSpPr>
              <a:spLocks noChangeAspect="1" noChangeArrowheads="1"/>
            </p:cNvSpPr>
            <p:nvPr userDrawn="1"/>
          </p:nvSpPr>
          <p:spPr bwMode="auto">
            <a:xfrm>
              <a:off x="7361334"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1" name="Oval 670"/>
            <p:cNvSpPr>
              <a:spLocks noChangeAspect="1" noChangeArrowheads="1"/>
            </p:cNvSpPr>
            <p:nvPr userDrawn="1"/>
          </p:nvSpPr>
          <p:spPr bwMode="auto">
            <a:xfrm>
              <a:off x="7472910" y="2697229"/>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2" name="Oval 671"/>
            <p:cNvSpPr>
              <a:spLocks noChangeAspect="1" noChangeArrowheads="1"/>
            </p:cNvSpPr>
            <p:nvPr userDrawn="1"/>
          </p:nvSpPr>
          <p:spPr bwMode="auto">
            <a:xfrm>
              <a:off x="140558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3" name="Oval 672"/>
            <p:cNvSpPr>
              <a:spLocks noChangeAspect="1" noChangeArrowheads="1"/>
            </p:cNvSpPr>
            <p:nvPr userDrawn="1"/>
          </p:nvSpPr>
          <p:spPr bwMode="auto">
            <a:xfrm>
              <a:off x="151867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4" name="Oval 673"/>
            <p:cNvSpPr>
              <a:spLocks noChangeAspect="1" noChangeArrowheads="1"/>
            </p:cNvSpPr>
            <p:nvPr userDrawn="1"/>
          </p:nvSpPr>
          <p:spPr bwMode="auto">
            <a:xfrm>
              <a:off x="1630247"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5" name="Oval 674"/>
            <p:cNvSpPr>
              <a:spLocks noChangeAspect="1" noChangeArrowheads="1"/>
            </p:cNvSpPr>
            <p:nvPr userDrawn="1"/>
          </p:nvSpPr>
          <p:spPr bwMode="auto">
            <a:xfrm>
              <a:off x="174333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6" name="Oval 675"/>
            <p:cNvSpPr>
              <a:spLocks noChangeAspect="1" noChangeArrowheads="1"/>
            </p:cNvSpPr>
            <p:nvPr userDrawn="1"/>
          </p:nvSpPr>
          <p:spPr bwMode="auto">
            <a:xfrm>
              <a:off x="185490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7" name="Oval 676"/>
            <p:cNvSpPr>
              <a:spLocks noChangeAspect="1" noChangeArrowheads="1"/>
            </p:cNvSpPr>
            <p:nvPr userDrawn="1"/>
          </p:nvSpPr>
          <p:spPr bwMode="auto">
            <a:xfrm>
              <a:off x="196799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8" name="Oval 677"/>
            <p:cNvSpPr>
              <a:spLocks noChangeAspect="1" noChangeArrowheads="1"/>
            </p:cNvSpPr>
            <p:nvPr userDrawn="1"/>
          </p:nvSpPr>
          <p:spPr bwMode="auto">
            <a:xfrm>
              <a:off x="207956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09" name="Oval 678"/>
            <p:cNvSpPr>
              <a:spLocks noChangeAspect="1" noChangeArrowheads="1"/>
            </p:cNvSpPr>
            <p:nvPr userDrawn="1"/>
          </p:nvSpPr>
          <p:spPr bwMode="auto">
            <a:xfrm>
              <a:off x="219265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0" name="Oval 679"/>
            <p:cNvSpPr>
              <a:spLocks noChangeAspect="1" noChangeArrowheads="1"/>
            </p:cNvSpPr>
            <p:nvPr userDrawn="1"/>
          </p:nvSpPr>
          <p:spPr bwMode="auto">
            <a:xfrm>
              <a:off x="2304226"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1" name="Oval 680"/>
            <p:cNvSpPr>
              <a:spLocks noChangeAspect="1" noChangeArrowheads="1"/>
            </p:cNvSpPr>
            <p:nvPr userDrawn="1"/>
          </p:nvSpPr>
          <p:spPr bwMode="auto">
            <a:xfrm>
              <a:off x="241731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2" name="Oval 681"/>
            <p:cNvSpPr>
              <a:spLocks noChangeAspect="1" noChangeArrowheads="1"/>
            </p:cNvSpPr>
            <p:nvPr userDrawn="1"/>
          </p:nvSpPr>
          <p:spPr bwMode="auto">
            <a:xfrm>
              <a:off x="2528886"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3" name="Oval 682"/>
            <p:cNvSpPr>
              <a:spLocks noChangeAspect="1" noChangeArrowheads="1"/>
            </p:cNvSpPr>
            <p:nvPr userDrawn="1"/>
          </p:nvSpPr>
          <p:spPr bwMode="auto">
            <a:xfrm>
              <a:off x="2641969"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4" name="Oval 683"/>
            <p:cNvSpPr>
              <a:spLocks noChangeAspect="1" noChangeArrowheads="1"/>
            </p:cNvSpPr>
            <p:nvPr userDrawn="1"/>
          </p:nvSpPr>
          <p:spPr bwMode="auto">
            <a:xfrm>
              <a:off x="4103013"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5" name="Oval 684"/>
            <p:cNvSpPr>
              <a:spLocks noChangeAspect="1" noChangeArrowheads="1"/>
            </p:cNvSpPr>
            <p:nvPr userDrawn="1"/>
          </p:nvSpPr>
          <p:spPr bwMode="auto">
            <a:xfrm>
              <a:off x="4214589"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6" name="Oval 685"/>
            <p:cNvSpPr>
              <a:spLocks noChangeAspect="1" noChangeArrowheads="1"/>
            </p:cNvSpPr>
            <p:nvPr userDrawn="1"/>
          </p:nvSpPr>
          <p:spPr bwMode="auto">
            <a:xfrm>
              <a:off x="432767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7" name="Oval 686"/>
            <p:cNvSpPr>
              <a:spLocks noChangeAspect="1" noChangeArrowheads="1"/>
            </p:cNvSpPr>
            <p:nvPr userDrawn="1"/>
          </p:nvSpPr>
          <p:spPr bwMode="auto">
            <a:xfrm>
              <a:off x="466390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8" name="Oval 687"/>
            <p:cNvSpPr>
              <a:spLocks noChangeAspect="1" noChangeArrowheads="1"/>
            </p:cNvSpPr>
            <p:nvPr userDrawn="1"/>
          </p:nvSpPr>
          <p:spPr bwMode="auto">
            <a:xfrm>
              <a:off x="4776992"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19" name="Oval 688"/>
            <p:cNvSpPr>
              <a:spLocks noChangeAspect="1" noChangeArrowheads="1"/>
            </p:cNvSpPr>
            <p:nvPr userDrawn="1"/>
          </p:nvSpPr>
          <p:spPr bwMode="auto">
            <a:xfrm>
              <a:off x="4888568"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0" name="Oval 689"/>
            <p:cNvSpPr>
              <a:spLocks noChangeAspect="1" noChangeArrowheads="1"/>
            </p:cNvSpPr>
            <p:nvPr userDrawn="1"/>
          </p:nvSpPr>
          <p:spPr bwMode="auto">
            <a:xfrm>
              <a:off x="500165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1" name="Oval 690"/>
            <p:cNvSpPr>
              <a:spLocks noChangeAspect="1" noChangeArrowheads="1"/>
            </p:cNvSpPr>
            <p:nvPr userDrawn="1"/>
          </p:nvSpPr>
          <p:spPr bwMode="auto">
            <a:xfrm>
              <a:off x="5113228"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2" name="Oval 691"/>
            <p:cNvSpPr>
              <a:spLocks noChangeAspect="1" noChangeArrowheads="1"/>
            </p:cNvSpPr>
            <p:nvPr userDrawn="1"/>
          </p:nvSpPr>
          <p:spPr bwMode="auto">
            <a:xfrm>
              <a:off x="522631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3" name="Oval 692"/>
            <p:cNvSpPr>
              <a:spLocks noChangeAspect="1" noChangeArrowheads="1"/>
            </p:cNvSpPr>
            <p:nvPr userDrawn="1"/>
          </p:nvSpPr>
          <p:spPr bwMode="auto">
            <a:xfrm>
              <a:off x="533788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4" name="Oval 693"/>
            <p:cNvSpPr>
              <a:spLocks noChangeAspect="1" noChangeArrowheads="1"/>
            </p:cNvSpPr>
            <p:nvPr userDrawn="1"/>
          </p:nvSpPr>
          <p:spPr bwMode="auto">
            <a:xfrm>
              <a:off x="5450972"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5" name="Oval 694"/>
            <p:cNvSpPr>
              <a:spLocks noChangeAspect="1" noChangeArrowheads="1"/>
            </p:cNvSpPr>
            <p:nvPr userDrawn="1"/>
          </p:nvSpPr>
          <p:spPr bwMode="auto">
            <a:xfrm>
              <a:off x="567563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6" name="Oval 695"/>
            <p:cNvSpPr>
              <a:spLocks noChangeAspect="1" noChangeArrowheads="1"/>
            </p:cNvSpPr>
            <p:nvPr userDrawn="1"/>
          </p:nvSpPr>
          <p:spPr bwMode="auto">
            <a:xfrm>
              <a:off x="5787207"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7" name="Oval 696"/>
            <p:cNvSpPr>
              <a:spLocks noChangeAspect="1" noChangeArrowheads="1"/>
            </p:cNvSpPr>
            <p:nvPr userDrawn="1"/>
          </p:nvSpPr>
          <p:spPr bwMode="auto">
            <a:xfrm>
              <a:off x="590029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8" name="Oval 697"/>
            <p:cNvSpPr>
              <a:spLocks noChangeAspect="1" noChangeArrowheads="1"/>
            </p:cNvSpPr>
            <p:nvPr userDrawn="1"/>
          </p:nvSpPr>
          <p:spPr bwMode="auto">
            <a:xfrm>
              <a:off x="6013375"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29" name="Oval 698"/>
            <p:cNvSpPr>
              <a:spLocks noChangeAspect="1" noChangeArrowheads="1"/>
            </p:cNvSpPr>
            <p:nvPr userDrawn="1"/>
          </p:nvSpPr>
          <p:spPr bwMode="auto">
            <a:xfrm>
              <a:off x="6124951"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0" name="Oval 699"/>
            <p:cNvSpPr>
              <a:spLocks noChangeAspect="1" noChangeArrowheads="1"/>
            </p:cNvSpPr>
            <p:nvPr userDrawn="1"/>
          </p:nvSpPr>
          <p:spPr bwMode="auto">
            <a:xfrm>
              <a:off x="623803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1" name="Oval 700"/>
            <p:cNvSpPr>
              <a:spLocks noChangeAspect="1" noChangeArrowheads="1"/>
            </p:cNvSpPr>
            <p:nvPr userDrawn="1"/>
          </p:nvSpPr>
          <p:spPr bwMode="auto">
            <a:xfrm>
              <a:off x="634961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2" name="Oval 701"/>
            <p:cNvSpPr>
              <a:spLocks noChangeAspect="1" noChangeArrowheads="1"/>
            </p:cNvSpPr>
            <p:nvPr userDrawn="1"/>
          </p:nvSpPr>
          <p:spPr bwMode="auto">
            <a:xfrm>
              <a:off x="646269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3" name="Oval 702"/>
            <p:cNvSpPr>
              <a:spLocks noChangeAspect="1" noChangeArrowheads="1"/>
            </p:cNvSpPr>
            <p:nvPr userDrawn="1"/>
          </p:nvSpPr>
          <p:spPr bwMode="auto">
            <a:xfrm>
              <a:off x="657427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4" name="Oval 703"/>
            <p:cNvSpPr>
              <a:spLocks noChangeAspect="1" noChangeArrowheads="1"/>
            </p:cNvSpPr>
            <p:nvPr userDrawn="1"/>
          </p:nvSpPr>
          <p:spPr bwMode="auto">
            <a:xfrm>
              <a:off x="6687355"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5" name="Oval 704"/>
            <p:cNvSpPr>
              <a:spLocks noChangeAspect="1" noChangeArrowheads="1"/>
            </p:cNvSpPr>
            <p:nvPr userDrawn="1"/>
          </p:nvSpPr>
          <p:spPr bwMode="auto">
            <a:xfrm>
              <a:off x="6798931"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6" name="Oval 705"/>
            <p:cNvSpPr>
              <a:spLocks noChangeAspect="1" noChangeArrowheads="1"/>
            </p:cNvSpPr>
            <p:nvPr userDrawn="1"/>
          </p:nvSpPr>
          <p:spPr bwMode="auto">
            <a:xfrm>
              <a:off x="691201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7" name="Oval 706"/>
            <p:cNvSpPr>
              <a:spLocks noChangeAspect="1" noChangeArrowheads="1"/>
            </p:cNvSpPr>
            <p:nvPr userDrawn="1"/>
          </p:nvSpPr>
          <p:spPr bwMode="auto">
            <a:xfrm>
              <a:off x="7023590"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8" name="Oval 707"/>
            <p:cNvSpPr>
              <a:spLocks noChangeAspect="1" noChangeArrowheads="1"/>
            </p:cNvSpPr>
            <p:nvPr userDrawn="1"/>
          </p:nvSpPr>
          <p:spPr bwMode="auto">
            <a:xfrm>
              <a:off x="713667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39" name="Oval 708"/>
            <p:cNvSpPr>
              <a:spLocks noChangeAspect="1" noChangeArrowheads="1"/>
            </p:cNvSpPr>
            <p:nvPr userDrawn="1"/>
          </p:nvSpPr>
          <p:spPr bwMode="auto">
            <a:xfrm>
              <a:off x="7248250"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0" name="Oval 709"/>
            <p:cNvSpPr>
              <a:spLocks noChangeAspect="1" noChangeArrowheads="1"/>
            </p:cNvSpPr>
            <p:nvPr userDrawn="1"/>
          </p:nvSpPr>
          <p:spPr bwMode="auto">
            <a:xfrm>
              <a:off x="7361334" y="279975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1" name="Oval 710"/>
            <p:cNvSpPr>
              <a:spLocks noChangeAspect="1" noChangeArrowheads="1"/>
            </p:cNvSpPr>
            <p:nvPr userDrawn="1"/>
          </p:nvSpPr>
          <p:spPr bwMode="auto">
            <a:xfrm>
              <a:off x="7585994" y="279975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2" name="Oval 711"/>
            <p:cNvSpPr>
              <a:spLocks noChangeAspect="1" noChangeArrowheads="1"/>
            </p:cNvSpPr>
            <p:nvPr userDrawn="1"/>
          </p:nvSpPr>
          <p:spPr bwMode="auto">
            <a:xfrm>
              <a:off x="140558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3" name="Oval 712"/>
            <p:cNvSpPr>
              <a:spLocks noChangeAspect="1" noChangeArrowheads="1"/>
            </p:cNvSpPr>
            <p:nvPr userDrawn="1"/>
          </p:nvSpPr>
          <p:spPr bwMode="auto">
            <a:xfrm>
              <a:off x="151867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4" name="Oval 713"/>
            <p:cNvSpPr>
              <a:spLocks noChangeAspect="1" noChangeArrowheads="1"/>
            </p:cNvSpPr>
            <p:nvPr userDrawn="1"/>
          </p:nvSpPr>
          <p:spPr bwMode="auto">
            <a:xfrm>
              <a:off x="1630247"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5" name="Oval 714"/>
            <p:cNvSpPr>
              <a:spLocks noChangeAspect="1" noChangeArrowheads="1"/>
            </p:cNvSpPr>
            <p:nvPr userDrawn="1"/>
          </p:nvSpPr>
          <p:spPr bwMode="auto">
            <a:xfrm>
              <a:off x="174333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6" name="Oval 715"/>
            <p:cNvSpPr>
              <a:spLocks noChangeAspect="1" noChangeArrowheads="1"/>
            </p:cNvSpPr>
            <p:nvPr userDrawn="1"/>
          </p:nvSpPr>
          <p:spPr bwMode="auto">
            <a:xfrm>
              <a:off x="185490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7" name="Oval 716"/>
            <p:cNvSpPr>
              <a:spLocks noChangeAspect="1" noChangeArrowheads="1"/>
            </p:cNvSpPr>
            <p:nvPr userDrawn="1"/>
          </p:nvSpPr>
          <p:spPr bwMode="auto">
            <a:xfrm>
              <a:off x="196799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8" name="Oval 717"/>
            <p:cNvSpPr>
              <a:spLocks noChangeAspect="1" noChangeArrowheads="1"/>
            </p:cNvSpPr>
            <p:nvPr userDrawn="1"/>
          </p:nvSpPr>
          <p:spPr bwMode="auto">
            <a:xfrm>
              <a:off x="207956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49" name="Oval 718"/>
            <p:cNvSpPr>
              <a:spLocks noChangeAspect="1" noChangeArrowheads="1"/>
            </p:cNvSpPr>
            <p:nvPr userDrawn="1"/>
          </p:nvSpPr>
          <p:spPr bwMode="auto">
            <a:xfrm>
              <a:off x="219265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0" name="Oval 719"/>
            <p:cNvSpPr>
              <a:spLocks noChangeAspect="1" noChangeArrowheads="1"/>
            </p:cNvSpPr>
            <p:nvPr userDrawn="1"/>
          </p:nvSpPr>
          <p:spPr bwMode="auto">
            <a:xfrm>
              <a:off x="2304226"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1" name="Oval 720"/>
            <p:cNvSpPr>
              <a:spLocks noChangeAspect="1" noChangeArrowheads="1"/>
            </p:cNvSpPr>
            <p:nvPr userDrawn="1"/>
          </p:nvSpPr>
          <p:spPr bwMode="auto">
            <a:xfrm>
              <a:off x="2417310"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2" name="Oval 721"/>
            <p:cNvSpPr>
              <a:spLocks noChangeAspect="1" noChangeArrowheads="1"/>
            </p:cNvSpPr>
            <p:nvPr userDrawn="1"/>
          </p:nvSpPr>
          <p:spPr bwMode="auto">
            <a:xfrm>
              <a:off x="2528886"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3" name="Oval 722"/>
            <p:cNvSpPr>
              <a:spLocks noChangeAspect="1" noChangeArrowheads="1"/>
            </p:cNvSpPr>
            <p:nvPr userDrawn="1"/>
          </p:nvSpPr>
          <p:spPr bwMode="auto">
            <a:xfrm>
              <a:off x="4103013"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4" name="Oval 723"/>
            <p:cNvSpPr>
              <a:spLocks noChangeAspect="1" noChangeArrowheads="1"/>
            </p:cNvSpPr>
            <p:nvPr userDrawn="1"/>
          </p:nvSpPr>
          <p:spPr bwMode="auto">
            <a:xfrm>
              <a:off x="4214589"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5" name="Oval 724"/>
            <p:cNvSpPr>
              <a:spLocks noChangeAspect="1" noChangeArrowheads="1"/>
            </p:cNvSpPr>
            <p:nvPr userDrawn="1"/>
          </p:nvSpPr>
          <p:spPr bwMode="auto">
            <a:xfrm>
              <a:off x="4663908"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6" name="Oval 725"/>
            <p:cNvSpPr>
              <a:spLocks noChangeAspect="1" noChangeArrowheads="1"/>
            </p:cNvSpPr>
            <p:nvPr userDrawn="1"/>
          </p:nvSpPr>
          <p:spPr bwMode="auto">
            <a:xfrm>
              <a:off x="4888568"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7" name="Oval 726"/>
            <p:cNvSpPr>
              <a:spLocks noChangeAspect="1" noChangeArrowheads="1"/>
            </p:cNvSpPr>
            <p:nvPr userDrawn="1"/>
          </p:nvSpPr>
          <p:spPr bwMode="auto">
            <a:xfrm>
              <a:off x="500165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58" name="Oval 727"/>
            <p:cNvSpPr>
              <a:spLocks noChangeAspect="1" noChangeArrowheads="1"/>
            </p:cNvSpPr>
            <p:nvPr userDrawn="1"/>
          </p:nvSpPr>
          <p:spPr bwMode="auto">
            <a:xfrm>
              <a:off x="5113228" y="2903796"/>
              <a:ext cx="85943"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959" name="Oval 728"/>
            <p:cNvSpPr>
              <a:spLocks noChangeAspect="1" noChangeArrowheads="1"/>
            </p:cNvSpPr>
            <p:nvPr userDrawn="1"/>
          </p:nvSpPr>
          <p:spPr bwMode="auto">
            <a:xfrm>
              <a:off x="522631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0" name="Oval 729"/>
            <p:cNvSpPr>
              <a:spLocks noChangeAspect="1" noChangeArrowheads="1"/>
            </p:cNvSpPr>
            <p:nvPr userDrawn="1"/>
          </p:nvSpPr>
          <p:spPr bwMode="auto">
            <a:xfrm>
              <a:off x="533788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1" name="Oval 730"/>
            <p:cNvSpPr>
              <a:spLocks noChangeAspect="1" noChangeArrowheads="1"/>
            </p:cNvSpPr>
            <p:nvPr userDrawn="1"/>
          </p:nvSpPr>
          <p:spPr bwMode="auto">
            <a:xfrm>
              <a:off x="5450972"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2" name="Oval 731"/>
            <p:cNvSpPr>
              <a:spLocks noChangeAspect="1" noChangeArrowheads="1"/>
            </p:cNvSpPr>
            <p:nvPr userDrawn="1"/>
          </p:nvSpPr>
          <p:spPr bwMode="auto">
            <a:xfrm>
              <a:off x="567563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3" name="Oval 732"/>
            <p:cNvSpPr>
              <a:spLocks noChangeAspect="1" noChangeArrowheads="1"/>
            </p:cNvSpPr>
            <p:nvPr userDrawn="1"/>
          </p:nvSpPr>
          <p:spPr bwMode="auto">
            <a:xfrm>
              <a:off x="5787207"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4" name="Oval 733"/>
            <p:cNvSpPr>
              <a:spLocks noChangeAspect="1" noChangeArrowheads="1"/>
            </p:cNvSpPr>
            <p:nvPr userDrawn="1"/>
          </p:nvSpPr>
          <p:spPr bwMode="auto">
            <a:xfrm>
              <a:off x="590029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5" name="Oval 734"/>
            <p:cNvSpPr>
              <a:spLocks noChangeAspect="1" noChangeArrowheads="1"/>
            </p:cNvSpPr>
            <p:nvPr userDrawn="1"/>
          </p:nvSpPr>
          <p:spPr bwMode="auto">
            <a:xfrm>
              <a:off x="6013375"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6" name="Oval 735"/>
            <p:cNvSpPr>
              <a:spLocks noChangeAspect="1" noChangeArrowheads="1"/>
            </p:cNvSpPr>
            <p:nvPr userDrawn="1"/>
          </p:nvSpPr>
          <p:spPr bwMode="auto">
            <a:xfrm>
              <a:off x="6124951"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7" name="Oval 736"/>
            <p:cNvSpPr>
              <a:spLocks noChangeAspect="1" noChangeArrowheads="1"/>
            </p:cNvSpPr>
            <p:nvPr userDrawn="1"/>
          </p:nvSpPr>
          <p:spPr bwMode="auto">
            <a:xfrm>
              <a:off x="623803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8" name="Oval 737"/>
            <p:cNvSpPr>
              <a:spLocks noChangeAspect="1" noChangeArrowheads="1"/>
            </p:cNvSpPr>
            <p:nvPr userDrawn="1"/>
          </p:nvSpPr>
          <p:spPr bwMode="auto">
            <a:xfrm>
              <a:off x="634961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69" name="Oval 738"/>
            <p:cNvSpPr>
              <a:spLocks noChangeAspect="1" noChangeArrowheads="1"/>
            </p:cNvSpPr>
            <p:nvPr userDrawn="1"/>
          </p:nvSpPr>
          <p:spPr bwMode="auto">
            <a:xfrm>
              <a:off x="646269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0" name="Oval 739"/>
            <p:cNvSpPr>
              <a:spLocks noChangeAspect="1" noChangeArrowheads="1"/>
            </p:cNvSpPr>
            <p:nvPr userDrawn="1"/>
          </p:nvSpPr>
          <p:spPr bwMode="auto">
            <a:xfrm>
              <a:off x="657427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1" name="Oval 740"/>
            <p:cNvSpPr>
              <a:spLocks noChangeAspect="1" noChangeArrowheads="1"/>
            </p:cNvSpPr>
            <p:nvPr userDrawn="1"/>
          </p:nvSpPr>
          <p:spPr bwMode="auto">
            <a:xfrm>
              <a:off x="6687355"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2" name="Oval 741"/>
            <p:cNvSpPr>
              <a:spLocks noChangeAspect="1" noChangeArrowheads="1"/>
            </p:cNvSpPr>
            <p:nvPr userDrawn="1"/>
          </p:nvSpPr>
          <p:spPr bwMode="auto">
            <a:xfrm>
              <a:off x="6798931"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3" name="Oval 742"/>
            <p:cNvSpPr>
              <a:spLocks noChangeAspect="1" noChangeArrowheads="1"/>
            </p:cNvSpPr>
            <p:nvPr userDrawn="1"/>
          </p:nvSpPr>
          <p:spPr bwMode="auto">
            <a:xfrm>
              <a:off x="691201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4" name="Oval 743"/>
            <p:cNvSpPr>
              <a:spLocks noChangeAspect="1" noChangeArrowheads="1"/>
            </p:cNvSpPr>
            <p:nvPr userDrawn="1"/>
          </p:nvSpPr>
          <p:spPr bwMode="auto">
            <a:xfrm>
              <a:off x="7023590"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5" name="Oval 744"/>
            <p:cNvSpPr>
              <a:spLocks noChangeAspect="1" noChangeArrowheads="1"/>
            </p:cNvSpPr>
            <p:nvPr userDrawn="1"/>
          </p:nvSpPr>
          <p:spPr bwMode="auto">
            <a:xfrm>
              <a:off x="7136674" y="2903796"/>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6" name="Oval 745"/>
            <p:cNvSpPr>
              <a:spLocks noChangeAspect="1" noChangeArrowheads="1"/>
            </p:cNvSpPr>
            <p:nvPr userDrawn="1"/>
          </p:nvSpPr>
          <p:spPr bwMode="auto">
            <a:xfrm>
              <a:off x="7361334" y="2903796"/>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7" name="Oval 746"/>
            <p:cNvSpPr>
              <a:spLocks noChangeAspect="1" noChangeArrowheads="1"/>
            </p:cNvSpPr>
            <p:nvPr userDrawn="1"/>
          </p:nvSpPr>
          <p:spPr bwMode="auto">
            <a:xfrm>
              <a:off x="7585994" y="2903796"/>
              <a:ext cx="85943"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1978" name="Oval 747"/>
            <p:cNvSpPr>
              <a:spLocks noChangeAspect="1" noChangeArrowheads="1"/>
            </p:cNvSpPr>
            <p:nvPr userDrawn="1"/>
          </p:nvSpPr>
          <p:spPr bwMode="auto">
            <a:xfrm>
              <a:off x="151867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79" name="Oval 748"/>
            <p:cNvSpPr>
              <a:spLocks noChangeAspect="1" noChangeArrowheads="1"/>
            </p:cNvSpPr>
            <p:nvPr userDrawn="1"/>
          </p:nvSpPr>
          <p:spPr bwMode="auto">
            <a:xfrm>
              <a:off x="1630247"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0" name="Oval 749"/>
            <p:cNvSpPr>
              <a:spLocks noChangeAspect="1" noChangeArrowheads="1"/>
            </p:cNvSpPr>
            <p:nvPr userDrawn="1"/>
          </p:nvSpPr>
          <p:spPr bwMode="auto">
            <a:xfrm>
              <a:off x="174333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1" name="Oval 750"/>
            <p:cNvSpPr>
              <a:spLocks noChangeAspect="1" noChangeArrowheads="1"/>
            </p:cNvSpPr>
            <p:nvPr userDrawn="1"/>
          </p:nvSpPr>
          <p:spPr bwMode="auto">
            <a:xfrm>
              <a:off x="185490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2" name="Oval 751"/>
            <p:cNvSpPr>
              <a:spLocks noChangeAspect="1" noChangeArrowheads="1"/>
            </p:cNvSpPr>
            <p:nvPr userDrawn="1"/>
          </p:nvSpPr>
          <p:spPr bwMode="auto">
            <a:xfrm>
              <a:off x="196799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3" name="Oval 752"/>
            <p:cNvSpPr>
              <a:spLocks noChangeAspect="1" noChangeArrowheads="1"/>
            </p:cNvSpPr>
            <p:nvPr userDrawn="1"/>
          </p:nvSpPr>
          <p:spPr bwMode="auto">
            <a:xfrm>
              <a:off x="2079566"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4" name="Oval 753"/>
            <p:cNvSpPr>
              <a:spLocks noChangeAspect="1" noChangeArrowheads="1"/>
            </p:cNvSpPr>
            <p:nvPr userDrawn="1"/>
          </p:nvSpPr>
          <p:spPr bwMode="auto">
            <a:xfrm>
              <a:off x="219265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5" name="Oval 754"/>
            <p:cNvSpPr>
              <a:spLocks noChangeAspect="1" noChangeArrowheads="1"/>
            </p:cNvSpPr>
            <p:nvPr userDrawn="1"/>
          </p:nvSpPr>
          <p:spPr bwMode="auto">
            <a:xfrm>
              <a:off x="2304226"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6" name="Oval 755"/>
            <p:cNvSpPr>
              <a:spLocks noChangeAspect="1" noChangeArrowheads="1"/>
            </p:cNvSpPr>
            <p:nvPr userDrawn="1"/>
          </p:nvSpPr>
          <p:spPr bwMode="auto">
            <a:xfrm>
              <a:off x="2417310"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7" name="Oval 756"/>
            <p:cNvSpPr>
              <a:spLocks noChangeAspect="1" noChangeArrowheads="1"/>
            </p:cNvSpPr>
            <p:nvPr userDrawn="1"/>
          </p:nvSpPr>
          <p:spPr bwMode="auto">
            <a:xfrm>
              <a:off x="4214589"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8" name="Oval 757"/>
            <p:cNvSpPr>
              <a:spLocks noChangeAspect="1" noChangeArrowheads="1"/>
            </p:cNvSpPr>
            <p:nvPr userDrawn="1"/>
          </p:nvSpPr>
          <p:spPr bwMode="auto">
            <a:xfrm>
              <a:off x="4327672"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89" name="Oval 758"/>
            <p:cNvSpPr>
              <a:spLocks noChangeAspect="1" noChangeArrowheads="1"/>
            </p:cNvSpPr>
            <p:nvPr userDrawn="1"/>
          </p:nvSpPr>
          <p:spPr bwMode="auto">
            <a:xfrm>
              <a:off x="4439248"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0" name="Oval 759"/>
            <p:cNvSpPr>
              <a:spLocks noChangeAspect="1" noChangeArrowheads="1"/>
            </p:cNvSpPr>
            <p:nvPr userDrawn="1"/>
          </p:nvSpPr>
          <p:spPr bwMode="auto">
            <a:xfrm>
              <a:off x="455233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1" name="Oval 760"/>
            <p:cNvSpPr>
              <a:spLocks noChangeAspect="1" noChangeArrowheads="1"/>
            </p:cNvSpPr>
            <p:nvPr userDrawn="1"/>
          </p:nvSpPr>
          <p:spPr bwMode="auto">
            <a:xfrm>
              <a:off x="522631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2" name="Oval 761"/>
            <p:cNvSpPr>
              <a:spLocks noChangeAspect="1" noChangeArrowheads="1"/>
            </p:cNvSpPr>
            <p:nvPr userDrawn="1"/>
          </p:nvSpPr>
          <p:spPr bwMode="auto">
            <a:xfrm>
              <a:off x="533788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3" name="Oval 762"/>
            <p:cNvSpPr>
              <a:spLocks noChangeAspect="1" noChangeArrowheads="1"/>
            </p:cNvSpPr>
            <p:nvPr userDrawn="1"/>
          </p:nvSpPr>
          <p:spPr bwMode="auto">
            <a:xfrm>
              <a:off x="5450972"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4" name="Oval 763"/>
            <p:cNvSpPr>
              <a:spLocks noChangeAspect="1" noChangeArrowheads="1"/>
            </p:cNvSpPr>
            <p:nvPr userDrawn="1"/>
          </p:nvSpPr>
          <p:spPr bwMode="auto">
            <a:xfrm>
              <a:off x="5562548"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5" name="Oval 764"/>
            <p:cNvSpPr>
              <a:spLocks noChangeAspect="1" noChangeArrowheads="1"/>
            </p:cNvSpPr>
            <p:nvPr userDrawn="1"/>
          </p:nvSpPr>
          <p:spPr bwMode="auto">
            <a:xfrm>
              <a:off x="567563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6" name="Oval 765"/>
            <p:cNvSpPr>
              <a:spLocks noChangeAspect="1" noChangeArrowheads="1"/>
            </p:cNvSpPr>
            <p:nvPr userDrawn="1"/>
          </p:nvSpPr>
          <p:spPr bwMode="auto">
            <a:xfrm>
              <a:off x="5787207"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7" name="Oval 766"/>
            <p:cNvSpPr>
              <a:spLocks noChangeAspect="1" noChangeArrowheads="1"/>
            </p:cNvSpPr>
            <p:nvPr userDrawn="1"/>
          </p:nvSpPr>
          <p:spPr bwMode="auto">
            <a:xfrm>
              <a:off x="590029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8" name="Oval 767"/>
            <p:cNvSpPr>
              <a:spLocks noChangeAspect="1" noChangeArrowheads="1"/>
            </p:cNvSpPr>
            <p:nvPr userDrawn="1"/>
          </p:nvSpPr>
          <p:spPr bwMode="auto">
            <a:xfrm>
              <a:off x="6013375"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1999" name="Oval 768"/>
            <p:cNvSpPr>
              <a:spLocks noChangeAspect="1" noChangeArrowheads="1"/>
            </p:cNvSpPr>
            <p:nvPr userDrawn="1"/>
          </p:nvSpPr>
          <p:spPr bwMode="auto">
            <a:xfrm>
              <a:off x="6124951"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0" name="Oval 769"/>
            <p:cNvSpPr>
              <a:spLocks noChangeAspect="1" noChangeArrowheads="1"/>
            </p:cNvSpPr>
            <p:nvPr userDrawn="1"/>
          </p:nvSpPr>
          <p:spPr bwMode="auto">
            <a:xfrm>
              <a:off x="623803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1" name="Oval 770"/>
            <p:cNvSpPr>
              <a:spLocks noChangeAspect="1" noChangeArrowheads="1"/>
            </p:cNvSpPr>
            <p:nvPr userDrawn="1"/>
          </p:nvSpPr>
          <p:spPr bwMode="auto">
            <a:xfrm>
              <a:off x="634961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2" name="Oval 771"/>
            <p:cNvSpPr>
              <a:spLocks noChangeAspect="1" noChangeArrowheads="1"/>
            </p:cNvSpPr>
            <p:nvPr userDrawn="1"/>
          </p:nvSpPr>
          <p:spPr bwMode="auto">
            <a:xfrm>
              <a:off x="646269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3" name="Oval 772"/>
            <p:cNvSpPr>
              <a:spLocks noChangeAspect="1" noChangeArrowheads="1"/>
            </p:cNvSpPr>
            <p:nvPr userDrawn="1"/>
          </p:nvSpPr>
          <p:spPr bwMode="auto">
            <a:xfrm>
              <a:off x="657427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4" name="Oval 773"/>
            <p:cNvSpPr>
              <a:spLocks noChangeAspect="1" noChangeArrowheads="1"/>
            </p:cNvSpPr>
            <p:nvPr userDrawn="1"/>
          </p:nvSpPr>
          <p:spPr bwMode="auto">
            <a:xfrm>
              <a:off x="6687355"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5" name="Oval 774"/>
            <p:cNvSpPr>
              <a:spLocks noChangeAspect="1" noChangeArrowheads="1"/>
            </p:cNvSpPr>
            <p:nvPr userDrawn="1"/>
          </p:nvSpPr>
          <p:spPr bwMode="auto">
            <a:xfrm>
              <a:off x="6798931"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6" name="Oval 775"/>
            <p:cNvSpPr>
              <a:spLocks noChangeAspect="1" noChangeArrowheads="1"/>
            </p:cNvSpPr>
            <p:nvPr userDrawn="1"/>
          </p:nvSpPr>
          <p:spPr bwMode="auto">
            <a:xfrm>
              <a:off x="6912014"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7" name="Oval 776"/>
            <p:cNvSpPr>
              <a:spLocks noChangeAspect="1" noChangeArrowheads="1"/>
            </p:cNvSpPr>
            <p:nvPr userDrawn="1"/>
          </p:nvSpPr>
          <p:spPr bwMode="auto">
            <a:xfrm>
              <a:off x="702359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8" name="Oval 777"/>
            <p:cNvSpPr>
              <a:spLocks noChangeAspect="1" noChangeArrowheads="1"/>
            </p:cNvSpPr>
            <p:nvPr userDrawn="1"/>
          </p:nvSpPr>
          <p:spPr bwMode="auto">
            <a:xfrm>
              <a:off x="713667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09" name="Oval 778"/>
            <p:cNvSpPr>
              <a:spLocks noChangeAspect="1" noChangeArrowheads="1"/>
            </p:cNvSpPr>
            <p:nvPr userDrawn="1"/>
          </p:nvSpPr>
          <p:spPr bwMode="auto">
            <a:xfrm>
              <a:off x="7472910" y="300783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0" name="Oval 779"/>
            <p:cNvSpPr>
              <a:spLocks noChangeAspect="1" noChangeArrowheads="1"/>
            </p:cNvSpPr>
            <p:nvPr userDrawn="1"/>
          </p:nvSpPr>
          <p:spPr bwMode="auto">
            <a:xfrm>
              <a:off x="7585994" y="300783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1" name="Oval 780"/>
            <p:cNvSpPr>
              <a:spLocks noChangeAspect="1" noChangeArrowheads="1"/>
            </p:cNvSpPr>
            <p:nvPr userDrawn="1"/>
          </p:nvSpPr>
          <p:spPr bwMode="auto">
            <a:xfrm>
              <a:off x="1630247"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2" name="Oval 781"/>
            <p:cNvSpPr>
              <a:spLocks noChangeAspect="1" noChangeArrowheads="1"/>
            </p:cNvSpPr>
            <p:nvPr userDrawn="1"/>
          </p:nvSpPr>
          <p:spPr bwMode="auto">
            <a:xfrm>
              <a:off x="174333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3" name="Oval 782"/>
            <p:cNvSpPr>
              <a:spLocks noChangeAspect="1" noChangeArrowheads="1"/>
            </p:cNvSpPr>
            <p:nvPr userDrawn="1"/>
          </p:nvSpPr>
          <p:spPr bwMode="auto">
            <a:xfrm>
              <a:off x="185490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4" name="Oval 783"/>
            <p:cNvSpPr>
              <a:spLocks noChangeAspect="1" noChangeArrowheads="1"/>
            </p:cNvSpPr>
            <p:nvPr userDrawn="1"/>
          </p:nvSpPr>
          <p:spPr bwMode="auto">
            <a:xfrm>
              <a:off x="196799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5" name="Oval 784"/>
            <p:cNvSpPr>
              <a:spLocks noChangeAspect="1" noChangeArrowheads="1"/>
            </p:cNvSpPr>
            <p:nvPr userDrawn="1"/>
          </p:nvSpPr>
          <p:spPr bwMode="auto">
            <a:xfrm>
              <a:off x="2079566"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6" name="Oval 785"/>
            <p:cNvSpPr>
              <a:spLocks noChangeAspect="1" noChangeArrowheads="1"/>
            </p:cNvSpPr>
            <p:nvPr userDrawn="1"/>
          </p:nvSpPr>
          <p:spPr bwMode="auto">
            <a:xfrm>
              <a:off x="219265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7" name="Oval 786"/>
            <p:cNvSpPr>
              <a:spLocks noChangeAspect="1" noChangeArrowheads="1"/>
            </p:cNvSpPr>
            <p:nvPr userDrawn="1"/>
          </p:nvSpPr>
          <p:spPr bwMode="auto">
            <a:xfrm>
              <a:off x="2304226"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8" name="Oval 787"/>
            <p:cNvSpPr>
              <a:spLocks noChangeAspect="1" noChangeArrowheads="1"/>
            </p:cNvSpPr>
            <p:nvPr userDrawn="1"/>
          </p:nvSpPr>
          <p:spPr bwMode="auto">
            <a:xfrm>
              <a:off x="2417310"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19" name="Oval 788"/>
            <p:cNvSpPr>
              <a:spLocks noChangeAspect="1" noChangeArrowheads="1"/>
            </p:cNvSpPr>
            <p:nvPr userDrawn="1"/>
          </p:nvSpPr>
          <p:spPr bwMode="auto">
            <a:xfrm>
              <a:off x="4103013"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0" name="Oval 789"/>
            <p:cNvSpPr>
              <a:spLocks noChangeAspect="1" noChangeArrowheads="1"/>
            </p:cNvSpPr>
            <p:nvPr userDrawn="1"/>
          </p:nvSpPr>
          <p:spPr bwMode="auto">
            <a:xfrm>
              <a:off x="4214589"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1" name="Oval 790"/>
            <p:cNvSpPr>
              <a:spLocks noChangeAspect="1" noChangeArrowheads="1"/>
            </p:cNvSpPr>
            <p:nvPr userDrawn="1"/>
          </p:nvSpPr>
          <p:spPr bwMode="auto">
            <a:xfrm>
              <a:off x="432767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2" name="Oval 791"/>
            <p:cNvSpPr>
              <a:spLocks noChangeAspect="1" noChangeArrowheads="1"/>
            </p:cNvSpPr>
            <p:nvPr userDrawn="1"/>
          </p:nvSpPr>
          <p:spPr bwMode="auto">
            <a:xfrm>
              <a:off x="443924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3" name="Oval 792"/>
            <p:cNvSpPr>
              <a:spLocks noChangeAspect="1" noChangeArrowheads="1"/>
            </p:cNvSpPr>
            <p:nvPr userDrawn="1"/>
          </p:nvSpPr>
          <p:spPr bwMode="auto">
            <a:xfrm>
              <a:off x="455233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4" name="Oval 793"/>
            <p:cNvSpPr>
              <a:spLocks noChangeAspect="1" noChangeArrowheads="1"/>
            </p:cNvSpPr>
            <p:nvPr userDrawn="1"/>
          </p:nvSpPr>
          <p:spPr bwMode="auto">
            <a:xfrm>
              <a:off x="466390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5" name="Oval 794"/>
            <p:cNvSpPr>
              <a:spLocks noChangeAspect="1" noChangeArrowheads="1"/>
            </p:cNvSpPr>
            <p:nvPr userDrawn="1"/>
          </p:nvSpPr>
          <p:spPr bwMode="auto">
            <a:xfrm>
              <a:off x="4776992"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6" name="Oval 795"/>
            <p:cNvSpPr>
              <a:spLocks noChangeAspect="1" noChangeArrowheads="1"/>
            </p:cNvSpPr>
            <p:nvPr userDrawn="1"/>
          </p:nvSpPr>
          <p:spPr bwMode="auto">
            <a:xfrm>
              <a:off x="4888568"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7" name="Oval 796"/>
            <p:cNvSpPr>
              <a:spLocks noChangeAspect="1" noChangeArrowheads="1"/>
            </p:cNvSpPr>
            <p:nvPr userDrawn="1"/>
          </p:nvSpPr>
          <p:spPr bwMode="auto">
            <a:xfrm>
              <a:off x="500165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8" name="Oval 797"/>
            <p:cNvSpPr>
              <a:spLocks noChangeAspect="1" noChangeArrowheads="1"/>
            </p:cNvSpPr>
            <p:nvPr userDrawn="1"/>
          </p:nvSpPr>
          <p:spPr bwMode="auto">
            <a:xfrm>
              <a:off x="522631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29" name="Oval 798"/>
            <p:cNvSpPr>
              <a:spLocks noChangeAspect="1" noChangeArrowheads="1"/>
            </p:cNvSpPr>
            <p:nvPr userDrawn="1"/>
          </p:nvSpPr>
          <p:spPr bwMode="auto">
            <a:xfrm>
              <a:off x="533788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0" name="Oval 799"/>
            <p:cNvSpPr>
              <a:spLocks noChangeAspect="1" noChangeArrowheads="1"/>
            </p:cNvSpPr>
            <p:nvPr userDrawn="1"/>
          </p:nvSpPr>
          <p:spPr bwMode="auto">
            <a:xfrm>
              <a:off x="5450972"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1" name="Oval 800"/>
            <p:cNvSpPr>
              <a:spLocks noChangeAspect="1" noChangeArrowheads="1"/>
            </p:cNvSpPr>
            <p:nvPr userDrawn="1"/>
          </p:nvSpPr>
          <p:spPr bwMode="auto">
            <a:xfrm>
              <a:off x="5562548"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2" name="Oval 801"/>
            <p:cNvSpPr>
              <a:spLocks noChangeAspect="1" noChangeArrowheads="1"/>
            </p:cNvSpPr>
            <p:nvPr userDrawn="1"/>
          </p:nvSpPr>
          <p:spPr bwMode="auto">
            <a:xfrm>
              <a:off x="567563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3" name="Oval 802"/>
            <p:cNvSpPr>
              <a:spLocks noChangeAspect="1" noChangeArrowheads="1"/>
            </p:cNvSpPr>
            <p:nvPr userDrawn="1"/>
          </p:nvSpPr>
          <p:spPr bwMode="auto">
            <a:xfrm>
              <a:off x="5787207"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4" name="Oval 803"/>
            <p:cNvSpPr>
              <a:spLocks noChangeAspect="1" noChangeArrowheads="1"/>
            </p:cNvSpPr>
            <p:nvPr userDrawn="1"/>
          </p:nvSpPr>
          <p:spPr bwMode="auto">
            <a:xfrm>
              <a:off x="590029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5" name="Oval 804"/>
            <p:cNvSpPr>
              <a:spLocks noChangeAspect="1" noChangeArrowheads="1"/>
            </p:cNvSpPr>
            <p:nvPr userDrawn="1"/>
          </p:nvSpPr>
          <p:spPr bwMode="auto">
            <a:xfrm>
              <a:off x="6013375"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6" name="Oval 805"/>
            <p:cNvSpPr>
              <a:spLocks noChangeAspect="1" noChangeArrowheads="1"/>
            </p:cNvSpPr>
            <p:nvPr userDrawn="1"/>
          </p:nvSpPr>
          <p:spPr bwMode="auto">
            <a:xfrm>
              <a:off x="6124951"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7" name="Oval 806"/>
            <p:cNvSpPr>
              <a:spLocks noChangeAspect="1" noChangeArrowheads="1"/>
            </p:cNvSpPr>
            <p:nvPr userDrawn="1"/>
          </p:nvSpPr>
          <p:spPr bwMode="auto">
            <a:xfrm>
              <a:off x="623803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8" name="Oval 807"/>
            <p:cNvSpPr>
              <a:spLocks noChangeAspect="1" noChangeArrowheads="1"/>
            </p:cNvSpPr>
            <p:nvPr userDrawn="1"/>
          </p:nvSpPr>
          <p:spPr bwMode="auto">
            <a:xfrm>
              <a:off x="634961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39" name="Oval 808"/>
            <p:cNvSpPr>
              <a:spLocks noChangeAspect="1" noChangeArrowheads="1"/>
            </p:cNvSpPr>
            <p:nvPr userDrawn="1"/>
          </p:nvSpPr>
          <p:spPr bwMode="auto">
            <a:xfrm>
              <a:off x="646269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0" name="Oval 809"/>
            <p:cNvSpPr>
              <a:spLocks noChangeAspect="1" noChangeArrowheads="1"/>
            </p:cNvSpPr>
            <p:nvPr userDrawn="1"/>
          </p:nvSpPr>
          <p:spPr bwMode="auto">
            <a:xfrm>
              <a:off x="657427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1" name="Oval 810"/>
            <p:cNvSpPr>
              <a:spLocks noChangeAspect="1" noChangeArrowheads="1"/>
            </p:cNvSpPr>
            <p:nvPr userDrawn="1"/>
          </p:nvSpPr>
          <p:spPr bwMode="auto">
            <a:xfrm>
              <a:off x="6687355"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2" name="Oval 811"/>
            <p:cNvSpPr>
              <a:spLocks noChangeAspect="1" noChangeArrowheads="1"/>
            </p:cNvSpPr>
            <p:nvPr userDrawn="1"/>
          </p:nvSpPr>
          <p:spPr bwMode="auto">
            <a:xfrm>
              <a:off x="6798931"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3" name="Oval 812"/>
            <p:cNvSpPr>
              <a:spLocks noChangeAspect="1" noChangeArrowheads="1"/>
            </p:cNvSpPr>
            <p:nvPr userDrawn="1"/>
          </p:nvSpPr>
          <p:spPr bwMode="auto">
            <a:xfrm>
              <a:off x="6912014"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4" name="Oval 813"/>
            <p:cNvSpPr>
              <a:spLocks noChangeAspect="1" noChangeArrowheads="1"/>
            </p:cNvSpPr>
            <p:nvPr userDrawn="1"/>
          </p:nvSpPr>
          <p:spPr bwMode="auto">
            <a:xfrm>
              <a:off x="7023590" y="311187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5" name="Oval 814"/>
            <p:cNvSpPr>
              <a:spLocks noChangeAspect="1" noChangeArrowheads="1"/>
            </p:cNvSpPr>
            <p:nvPr userDrawn="1"/>
          </p:nvSpPr>
          <p:spPr bwMode="auto">
            <a:xfrm>
              <a:off x="7136674" y="311187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6" name="Oval 815"/>
            <p:cNvSpPr>
              <a:spLocks noChangeAspect="1" noChangeArrowheads="1"/>
            </p:cNvSpPr>
            <p:nvPr userDrawn="1"/>
          </p:nvSpPr>
          <p:spPr bwMode="auto">
            <a:xfrm>
              <a:off x="1630247"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7" name="Oval 816"/>
            <p:cNvSpPr>
              <a:spLocks noChangeAspect="1" noChangeArrowheads="1"/>
            </p:cNvSpPr>
            <p:nvPr userDrawn="1"/>
          </p:nvSpPr>
          <p:spPr bwMode="auto">
            <a:xfrm>
              <a:off x="174333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8" name="Oval 817"/>
            <p:cNvSpPr>
              <a:spLocks noChangeAspect="1" noChangeArrowheads="1"/>
            </p:cNvSpPr>
            <p:nvPr userDrawn="1"/>
          </p:nvSpPr>
          <p:spPr bwMode="auto">
            <a:xfrm>
              <a:off x="1854906"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49" name="Oval 818"/>
            <p:cNvSpPr>
              <a:spLocks noChangeAspect="1" noChangeArrowheads="1"/>
            </p:cNvSpPr>
            <p:nvPr userDrawn="1"/>
          </p:nvSpPr>
          <p:spPr bwMode="auto">
            <a:xfrm>
              <a:off x="196799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0" name="Oval 819"/>
            <p:cNvSpPr>
              <a:spLocks noChangeAspect="1" noChangeArrowheads="1"/>
            </p:cNvSpPr>
            <p:nvPr userDrawn="1"/>
          </p:nvSpPr>
          <p:spPr bwMode="auto">
            <a:xfrm>
              <a:off x="2417310"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1" name="Oval 820"/>
            <p:cNvSpPr>
              <a:spLocks noChangeAspect="1" noChangeArrowheads="1"/>
            </p:cNvSpPr>
            <p:nvPr userDrawn="1"/>
          </p:nvSpPr>
          <p:spPr bwMode="auto">
            <a:xfrm>
              <a:off x="4103013"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2" name="Oval 821"/>
            <p:cNvSpPr>
              <a:spLocks noChangeAspect="1" noChangeArrowheads="1"/>
            </p:cNvSpPr>
            <p:nvPr userDrawn="1"/>
          </p:nvSpPr>
          <p:spPr bwMode="auto">
            <a:xfrm>
              <a:off x="4214589"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3" name="Oval 822"/>
            <p:cNvSpPr>
              <a:spLocks noChangeAspect="1" noChangeArrowheads="1"/>
            </p:cNvSpPr>
            <p:nvPr userDrawn="1"/>
          </p:nvSpPr>
          <p:spPr bwMode="auto">
            <a:xfrm>
              <a:off x="432767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4" name="Oval 823"/>
            <p:cNvSpPr>
              <a:spLocks noChangeAspect="1" noChangeArrowheads="1"/>
            </p:cNvSpPr>
            <p:nvPr userDrawn="1"/>
          </p:nvSpPr>
          <p:spPr bwMode="auto">
            <a:xfrm>
              <a:off x="443924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5" name="Oval 824"/>
            <p:cNvSpPr>
              <a:spLocks noChangeAspect="1" noChangeArrowheads="1"/>
            </p:cNvSpPr>
            <p:nvPr userDrawn="1"/>
          </p:nvSpPr>
          <p:spPr bwMode="auto">
            <a:xfrm>
              <a:off x="455233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6" name="Oval 825"/>
            <p:cNvSpPr>
              <a:spLocks noChangeAspect="1" noChangeArrowheads="1"/>
            </p:cNvSpPr>
            <p:nvPr userDrawn="1"/>
          </p:nvSpPr>
          <p:spPr bwMode="auto">
            <a:xfrm>
              <a:off x="466390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7" name="Oval 826"/>
            <p:cNvSpPr>
              <a:spLocks noChangeAspect="1" noChangeArrowheads="1"/>
            </p:cNvSpPr>
            <p:nvPr userDrawn="1"/>
          </p:nvSpPr>
          <p:spPr bwMode="auto">
            <a:xfrm>
              <a:off x="4776992"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8" name="Oval 827"/>
            <p:cNvSpPr>
              <a:spLocks noChangeAspect="1" noChangeArrowheads="1"/>
            </p:cNvSpPr>
            <p:nvPr userDrawn="1"/>
          </p:nvSpPr>
          <p:spPr bwMode="auto">
            <a:xfrm>
              <a:off x="4888568"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59" name="Oval 828"/>
            <p:cNvSpPr>
              <a:spLocks noChangeAspect="1" noChangeArrowheads="1"/>
            </p:cNvSpPr>
            <p:nvPr userDrawn="1"/>
          </p:nvSpPr>
          <p:spPr bwMode="auto">
            <a:xfrm>
              <a:off x="500165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0" name="Oval 829"/>
            <p:cNvSpPr>
              <a:spLocks noChangeAspect="1" noChangeArrowheads="1"/>
            </p:cNvSpPr>
            <p:nvPr userDrawn="1"/>
          </p:nvSpPr>
          <p:spPr bwMode="auto">
            <a:xfrm>
              <a:off x="511322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1" name="Oval 830"/>
            <p:cNvSpPr>
              <a:spLocks noChangeAspect="1" noChangeArrowheads="1"/>
            </p:cNvSpPr>
            <p:nvPr userDrawn="1"/>
          </p:nvSpPr>
          <p:spPr bwMode="auto">
            <a:xfrm>
              <a:off x="522631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2" name="Oval 831"/>
            <p:cNvSpPr>
              <a:spLocks noChangeAspect="1" noChangeArrowheads="1"/>
            </p:cNvSpPr>
            <p:nvPr userDrawn="1"/>
          </p:nvSpPr>
          <p:spPr bwMode="auto">
            <a:xfrm>
              <a:off x="533788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3" name="Oval 832"/>
            <p:cNvSpPr>
              <a:spLocks noChangeAspect="1" noChangeArrowheads="1"/>
            </p:cNvSpPr>
            <p:nvPr userDrawn="1"/>
          </p:nvSpPr>
          <p:spPr bwMode="auto">
            <a:xfrm>
              <a:off x="5450972"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4" name="Oval 833"/>
            <p:cNvSpPr>
              <a:spLocks noChangeAspect="1" noChangeArrowheads="1"/>
            </p:cNvSpPr>
            <p:nvPr userDrawn="1"/>
          </p:nvSpPr>
          <p:spPr bwMode="auto">
            <a:xfrm>
              <a:off x="5562548"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5" name="Oval 834"/>
            <p:cNvSpPr>
              <a:spLocks noChangeAspect="1" noChangeArrowheads="1"/>
            </p:cNvSpPr>
            <p:nvPr userDrawn="1"/>
          </p:nvSpPr>
          <p:spPr bwMode="auto">
            <a:xfrm>
              <a:off x="567563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6" name="Oval 835"/>
            <p:cNvSpPr>
              <a:spLocks noChangeAspect="1" noChangeArrowheads="1"/>
            </p:cNvSpPr>
            <p:nvPr userDrawn="1"/>
          </p:nvSpPr>
          <p:spPr bwMode="auto">
            <a:xfrm>
              <a:off x="5787207"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7" name="Oval 836"/>
            <p:cNvSpPr>
              <a:spLocks noChangeAspect="1" noChangeArrowheads="1"/>
            </p:cNvSpPr>
            <p:nvPr userDrawn="1"/>
          </p:nvSpPr>
          <p:spPr bwMode="auto">
            <a:xfrm>
              <a:off x="590029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8" name="Oval 837"/>
            <p:cNvSpPr>
              <a:spLocks noChangeAspect="1" noChangeArrowheads="1"/>
            </p:cNvSpPr>
            <p:nvPr userDrawn="1"/>
          </p:nvSpPr>
          <p:spPr bwMode="auto">
            <a:xfrm>
              <a:off x="6013375"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69" name="Oval 838"/>
            <p:cNvSpPr>
              <a:spLocks noChangeAspect="1" noChangeArrowheads="1"/>
            </p:cNvSpPr>
            <p:nvPr userDrawn="1"/>
          </p:nvSpPr>
          <p:spPr bwMode="auto">
            <a:xfrm>
              <a:off x="6124951"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0" name="Oval 839"/>
            <p:cNvSpPr>
              <a:spLocks noChangeAspect="1" noChangeArrowheads="1"/>
            </p:cNvSpPr>
            <p:nvPr userDrawn="1"/>
          </p:nvSpPr>
          <p:spPr bwMode="auto">
            <a:xfrm>
              <a:off x="623803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1" name="Oval 840"/>
            <p:cNvSpPr>
              <a:spLocks noChangeAspect="1" noChangeArrowheads="1"/>
            </p:cNvSpPr>
            <p:nvPr userDrawn="1"/>
          </p:nvSpPr>
          <p:spPr bwMode="auto">
            <a:xfrm>
              <a:off x="634961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2" name="Oval 841"/>
            <p:cNvSpPr>
              <a:spLocks noChangeAspect="1" noChangeArrowheads="1"/>
            </p:cNvSpPr>
            <p:nvPr userDrawn="1"/>
          </p:nvSpPr>
          <p:spPr bwMode="auto">
            <a:xfrm>
              <a:off x="646269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3" name="Oval 842"/>
            <p:cNvSpPr>
              <a:spLocks noChangeAspect="1" noChangeArrowheads="1"/>
            </p:cNvSpPr>
            <p:nvPr userDrawn="1"/>
          </p:nvSpPr>
          <p:spPr bwMode="auto">
            <a:xfrm>
              <a:off x="657427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4" name="Oval 843"/>
            <p:cNvSpPr>
              <a:spLocks noChangeAspect="1" noChangeArrowheads="1"/>
            </p:cNvSpPr>
            <p:nvPr userDrawn="1"/>
          </p:nvSpPr>
          <p:spPr bwMode="auto">
            <a:xfrm>
              <a:off x="6687355"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5" name="Oval 844"/>
            <p:cNvSpPr>
              <a:spLocks noChangeAspect="1" noChangeArrowheads="1"/>
            </p:cNvSpPr>
            <p:nvPr userDrawn="1"/>
          </p:nvSpPr>
          <p:spPr bwMode="auto">
            <a:xfrm>
              <a:off x="6798931"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6" name="Oval 845"/>
            <p:cNvSpPr>
              <a:spLocks noChangeAspect="1" noChangeArrowheads="1"/>
            </p:cNvSpPr>
            <p:nvPr userDrawn="1"/>
          </p:nvSpPr>
          <p:spPr bwMode="auto">
            <a:xfrm>
              <a:off x="6912014"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7" name="Oval 846"/>
            <p:cNvSpPr>
              <a:spLocks noChangeAspect="1" noChangeArrowheads="1"/>
            </p:cNvSpPr>
            <p:nvPr userDrawn="1"/>
          </p:nvSpPr>
          <p:spPr bwMode="auto">
            <a:xfrm>
              <a:off x="7023590" y="321590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8" name="Oval 847"/>
            <p:cNvSpPr>
              <a:spLocks noChangeAspect="1" noChangeArrowheads="1"/>
            </p:cNvSpPr>
            <p:nvPr userDrawn="1"/>
          </p:nvSpPr>
          <p:spPr bwMode="auto">
            <a:xfrm>
              <a:off x="7136674" y="321590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79" name="Oval 848"/>
            <p:cNvSpPr>
              <a:spLocks noChangeAspect="1" noChangeArrowheads="1"/>
            </p:cNvSpPr>
            <p:nvPr userDrawn="1"/>
          </p:nvSpPr>
          <p:spPr bwMode="auto">
            <a:xfrm>
              <a:off x="174333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0" name="Oval 849"/>
            <p:cNvSpPr>
              <a:spLocks noChangeAspect="1" noChangeArrowheads="1"/>
            </p:cNvSpPr>
            <p:nvPr userDrawn="1"/>
          </p:nvSpPr>
          <p:spPr bwMode="auto">
            <a:xfrm>
              <a:off x="1854906"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1" name="Oval 850"/>
            <p:cNvSpPr>
              <a:spLocks noChangeAspect="1" noChangeArrowheads="1"/>
            </p:cNvSpPr>
            <p:nvPr userDrawn="1"/>
          </p:nvSpPr>
          <p:spPr bwMode="auto">
            <a:xfrm>
              <a:off x="1967990"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2" name="Oval 851"/>
            <p:cNvSpPr>
              <a:spLocks noChangeAspect="1" noChangeArrowheads="1"/>
            </p:cNvSpPr>
            <p:nvPr userDrawn="1"/>
          </p:nvSpPr>
          <p:spPr bwMode="auto">
            <a:xfrm>
              <a:off x="398992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3" name="Oval 852"/>
            <p:cNvSpPr>
              <a:spLocks noChangeAspect="1" noChangeArrowheads="1"/>
            </p:cNvSpPr>
            <p:nvPr userDrawn="1"/>
          </p:nvSpPr>
          <p:spPr bwMode="auto">
            <a:xfrm>
              <a:off x="4103013"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4" name="Oval 853"/>
            <p:cNvSpPr>
              <a:spLocks noChangeAspect="1" noChangeArrowheads="1"/>
            </p:cNvSpPr>
            <p:nvPr userDrawn="1"/>
          </p:nvSpPr>
          <p:spPr bwMode="auto">
            <a:xfrm>
              <a:off x="4214589"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5" name="Oval 854"/>
            <p:cNvSpPr>
              <a:spLocks noChangeAspect="1" noChangeArrowheads="1"/>
            </p:cNvSpPr>
            <p:nvPr userDrawn="1"/>
          </p:nvSpPr>
          <p:spPr bwMode="auto">
            <a:xfrm>
              <a:off x="432767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6" name="Oval 855"/>
            <p:cNvSpPr>
              <a:spLocks noChangeAspect="1" noChangeArrowheads="1"/>
            </p:cNvSpPr>
            <p:nvPr userDrawn="1"/>
          </p:nvSpPr>
          <p:spPr bwMode="auto">
            <a:xfrm>
              <a:off x="443924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7" name="Oval 856"/>
            <p:cNvSpPr>
              <a:spLocks noChangeAspect="1" noChangeArrowheads="1"/>
            </p:cNvSpPr>
            <p:nvPr userDrawn="1"/>
          </p:nvSpPr>
          <p:spPr bwMode="auto">
            <a:xfrm>
              <a:off x="455233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8" name="Oval 857"/>
            <p:cNvSpPr>
              <a:spLocks noChangeAspect="1" noChangeArrowheads="1"/>
            </p:cNvSpPr>
            <p:nvPr userDrawn="1"/>
          </p:nvSpPr>
          <p:spPr bwMode="auto">
            <a:xfrm>
              <a:off x="466390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89" name="Oval 858"/>
            <p:cNvSpPr>
              <a:spLocks noChangeAspect="1" noChangeArrowheads="1"/>
            </p:cNvSpPr>
            <p:nvPr userDrawn="1"/>
          </p:nvSpPr>
          <p:spPr bwMode="auto">
            <a:xfrm>
              <a:off x="4776992"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0" name="Oval 859"/>
            <p:cNvSpPr>
              <a:spLocks noChangeAspect="1" noChangeArrowheads="1"/>
            </p:cNvSpPr>
            <p:nvPr userDrawn="1"/>
          </p:nvSpPr>
          <p:spPr bwMode="auto">
            <a:xfrm>
              <a:off x="4888568"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1" name="Oval 860"/>
            <p:cNvSpPr>
              <a:spLocks noChangeAspect="1" noChangeArrowheads="1"/>
            </p:cNvSpPr>
            <p:nvPr userDrawn="1"/>
          </p:nvSpPr>
          <p:spPr bwMode="auto">
            <a:xfrm>
              <a:off x="500165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2" name="Oval 861"/>
            <p:cNvSpPr>
              <a:spLocks noChangeAspect="1" noChangeArrowheads="1"/>
            </p:cNvSpPr>
            <p:nvPr userDrawn="1"/>
          </p:nvSpPr>
          <p:spPr bwMode="auto">
            <a:xfrm>
              <a:off x="511322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3" name="Oval 862"/>
            <p:cNvSpPr>
              <a:spLocks noChangeAspect="1" noChangeArrowheads="1"/>
            </p:cNvSpPr>
            <p:nvPr userDrawn="1"/>
          </p:nvSpPr>
          <p:spPr bwMode="auto">
            <a:xfrm>
              <a:off x="522631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4" name="Oval 863"/>
            <p:cNvSpPr>
              <a:spLocks noChangeAspect="1" noChangeArrowheads="1"/>
            </p:cNvSpPr>
            <p:nvPr userDrawn="1"/>
          </p:nvSpPr>
          <p:spPr bwMode="auto">
            <a:xfrm>
              <a:off x="533788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5" name="Oval 864"/>
            <p:cNvSpPr>
              <a:spLocks noChangeAspect="1" noChangeArrowheads="1"/>
            </p:cNvSpPr>
            <p:nvPr userDrawn="1"/>
          </p:nvSpPr>
          <p:spPr bwMode="auto">
            <a:xfrm>
              <a:off x="5450972"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6" name="Oval 865"/>
            <p:cNvSpPr>
              <a:spLocks noChangeAspect="1" noChangeArrowheads="1"/>
            </p:cNvSpPr>
            <p:nvPr userDrawn="1"/>
          </p:nvSpPr>
          <p:spPr bwMode="auto">
            <a:xfrm>
              <a:off x="5562548"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7" name="Oval 866"/>
            <p:cNvSpPr>
              <a:spLocks noChangeAspect="1" noChangeArrowheads="1"/>
            </p:cNvSpPr>
            <p:nvPr userDrawn="1"/>
          </p:nvSpPr>
          <p:spPr bwMode="auto">
            <a:xfrm>
              <a:off x="567563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8" name="Oval 867"/>
            <p:cNvSpPr>
              <a:spLocks noChangeAspect="1" noChangeArrowheads="1"/>
            </p:cNvSpPr>
            <p:nvPr userDrawn="1"/>
          </p:nvSpPr>
          <p:spPr bwMode="auto">
            <a:xfrm>
              <a:off x="5787207"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099" name="Oval 868"/>
            <p:cNvSpPr>
              <a:spLocks noChangeAspect="1" noChangeArrowheads="1"/>
            </p:cNvSpPr>
            <p:nvPr userDrawn="1"/>
          </p:nvSpPr>
          <p:spPr bwMode="auto">
            <a:xfrm>
              <a:off x="590029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0" name="Oval 869"/>
            <p:cNvSpPr>
              <a:spLocks noChangeAspect="1" noChangeArrowheads="1"/>
            </p:cNvSpPr>
            <p:nvPr userDrawn="1"/>
          </p:nvSpPr>
          <p:spPr bwMode="auto">
            <a:xfrm>
              <a:off x="6013375"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1" name="Oval 870"/>
            <p:cNvSpPr>
              <a:spLocks noChangeAspect="1" noChangeArrowheads="1"/>
            </p:cNvSpPr>
            <p:nvPr userDrawn="1"/>
          </p:nvSpPr>
          <p:spPr bwMode="auto">
            <a:xfrm>
              <a:off x="6124951"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2" name="Oval 871"/>
            <p:cNvSpPr>
              <a:spLocks noChangeAspect="1" noChangeArrowheads="1"/>
            </p:cNvSpPr>
            <p:nvPr userDrawn="1"/>
          </p:nvSpPr>
          <p:spPr bwMode="auto">
            <a:xfrm>
              <a:off x="623803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3" name="Oval 872"/>
            <p:cNvSpPr>
              <a:spLocks noChangeAspect="1" noChangeArrowheads="1"/>
            </p:cNvSpPr>
            <p:nvPr userDrawn="1"/>
          </p:nvSpPr>
          <p:spPr bwMode="auto">
            <a:xfrm>
              <a:off x="634961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4" name="Oval 873"/>
            <p:cNvSpPr>
              <a:spLocks noChangeAspect="1" noChangeArrowheads="1"/>
            </p:cNvSpPr>
            <p:nvPr userDrawn="1"/>
          </p:nvSpPr>
          <p:spPr bwMode="auto">
            <a:xfrm>
              <a:off x="646269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5" name="Oval 874"/>
            <p:cNvSpPr>
              <a:spLocks noChangeAspect="1" noChangeArrowheads="1"/>
            </p:cNvSpPr>
            <p:nvPr userDrawn="1"/>
          </p:nvSpPr>
          <p:spPr bwMode="auto">
            <a:xfrm>
              <a:off x="657427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6" name="Oval 875"/>
            <p:cNvSpPr>
              <a:spLocks noChangeAspect="1" noChangeArrowheads="1"/>
            </p:cNvSpPr>
            <p:nvPr userDrawn="1"/>
          </p:nvSpPr>
          <p:spPr bwMode="auto">
            <a:xfrm>
              <a:off x="6687355"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7" name="Oval 876"/>
            <p:cNvSpPr>
              <a:spLocks noChangeAspect="1" noChangeArrowheads="1"/>
            </p:cNvSpPr>
            <p:nvPr userDrawn="1"/>
          </p:nvSpPr>
          <p:spPr bwMode="auto">
            <a:xfrm>
              <a:off x="6798931"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8" name="Oval 877"/>
            <p:cNvSpPr>
              <a:spLocks noChangeAspect="1" noChangeArrowheads="1"/>
            </p:cNvSpPr>
            <p:nvPr userDrawn="1"/>
          </p:nvSpPr>
          <p:spPr bwMode="auto">
            <a:xfrm>
              <a:off x="6912014"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09" name="Oval 878"/>
            <p:cNvSpPr>
              <a:spLocks noChangeAspect="1" noChangeArrowheads="1"/>
            </p:cNvSpPr>
            <p:nvPr userDrawn="1"/>
          </p:nvSpPr>
          <p:spPr bwMode="auto">
            <a:xfrm>
              <a:off x="7023590" y="331843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0" name="Oval 879"/>
            <p:cNvSpPr>
              <a:spLocks noChangeAspect="1" noChangeArrowheads="1"/>
            </p:cNvSpPr>
            <p:nvPr userDrawn="1"/>
          </p:nvSpPr>
          <p:spPr bwMode="auto">
            <a:xfrm>
              <a:off x="7136674" y="331843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1" name="Oval 880"/>
            <p:cNvSpPr>
              <a:spLocks noChangeAspect="1" noChangeArrowheads="1"/>
            </p:cNvSpPr>
            <p:nvPr userDrawn="1"/>
          </p:nvSpPr>
          <p:spPr bwMode="auto">
            <a:xfrm>
              <a:off x="1854906"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2" name="Oval 881"/>
            <p:cNvSpPr>
              <a:spLocks noChangeAspect="1" noChangeArrowheads="1"/>
            </p:cNvSpPr>
            <p:nvPr userDrawn="1"/>
          </p:nvSpPr>
          <p:spPr bwMode="auto">
            <a:xfrm>
              <a:off x="196799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3" name="Oval 882"/>
            <p:cNvSpPr>
              <a:spLocks noChangeAspect="1" noChangeArrowheads="1"/>
            </p:cNvSpPr>
            <p:nvPr userDrawn="1"/>
          </p:nvSpPr>
          <p:spPr bwMode="auto">
            <a:xfrm>
              <a:off x="219265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4" name="Oval 883"/>
            <p:cNvSpPr>
              <a:spLocks noChangeAspect="1" noChangeArrowheads="1"/>
            </p:cNvSpPr>
            <p:nvPr userDrawn="1"/>
          </p:nvSpPr>
          <p:spPr bwMode="auto">
            <a:xfrm>
              <a:off x="2417310"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5" name="Oval 884"/>
            <p:cNvSpPr>
              <a:spLocks noChangeAspect="1" noChangeArrowheads="1"/>
            </p:cNvSpPr>
            <p:nvPr userDrawn="1"/>
          </p:nvSpPr>
          <p:spPr bwMode="auto">
            <a:xfrm>
              <a:off x="398992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6" name="Oval 885"/>
            <p:cNvSpPr>
              <a:spLocks noChangeAspect="1" noChangeArrowheads="1"/>
            </p:cNvSpPr>
            <p:nvPr userDrawn="1"/>
          </p:nvSpPr>
          <p:spPr bwMode="auto">
            <a:xfrm>
              <a:off x="4103013"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7" name="Oval 886"/>
            <p:cNvSpPr>
              <a:spLocks noChangeAspect="1" noChangeArrowheads="1"/>
            </p:cNvSpPr>
            <p:nvPr userDrawn="1"/>
          </p:nvSpPr>
          <p:spPr bwMode="auto">
            <a:xfrm>
              <a:off x="4214589"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8" name="Oval 887"/>
            <p:cNvSpPr>
              <a:spLocks noChangeAspect="1" noChangeArrowheads="1"/>
            </p:cNvSpPr>
            <p:nvPr userDrawn="1"/>
          </p:nvSpPr>
          <p:spPr bwMode="auto">
            <a:xfrm>
              <a:off x="432767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19" name="Oval 888"/>
            <p:cNvSpPr>
              <a:spLocks noChangeAspect="1" noChangeArrowheads="1"/>
            </p:cNvSpPr>
            <p:nvPr userDrawn="1"/>
          </p:nvSpPr>
          <p:spPr bwMode="auto">
            <a:xfrm>
              <a:off x="443924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0" name="Oval 889"/>
            <p:cNvSpPr>
              <a:spLocks noChangeAspect="1" noChangeArrowheads="1"/>
            </p:cNvSpPr>
            <p:nvPr userDrawn="1"/>
          </p:nvSpPr>
          <p:spPr bwMode="auto">
            <a:xfrm>
              <a:off x="455233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1" name="Oval 890"/>
            <p:cNvSpPr>
              <a:spLocks noChangeAspect="1" noChangeArrowheads="1"/>
            </p:cNvSpPr>
            <p:nvPr userDrawn="1"/>
          </p:nvSpPr>
          <p:spPr bwMode="auto">
            <a:xfrm>
              <a:off x="466390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2" name="Oval 891"/>
            <p:cNvSpPr>
              <a:spLocks noChangeAspect="1" noChangeArrowheads="1"/>
            </p:cNvSpPr>
            <p:nvPr userDrawn="1"/>
          </p:nvSpPr>
          <p:spPr bwMode="auto">
            <a:xfrm>
              <a:off x="4776992"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3" name="Oval 892"/>
            <p:cNvSpPr>
              <a:spLocks noChangeAspect="1" noChangeArrowheads="1"/>
            </p:cNvSpPr>
            <p:nvPr userDrawn="1"/>
          </p:nvSpPr>
          <p:spPr bwMode="auto">
            <a:xfrm>
              <a:off x="4888568"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4" name="Oval 893"/>
            <p:cNvSpPr>
              <a:spLocks noChangeAspect="1" noChangeArrowheads="1"/>
            </p:cNvSpPr>
            <p:nvPr userDrawn="1"/>
          </p:nvSpPr>
          <p:spPr bwMode="auto">
            <a:xfrm>
              <a:off x="500165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5" name="Oval 894"/>
            <p:cNvSpPr>
              <a:spLocks noChangeAspect="1" noChangeArrowheads="1"/>
            </p:cNvSpPr>
            <p:nvPr userDrawn="1"/>
          </p:nvSpPr>
          <p:spPr bwMode="auto">
            <a:xfrm>
              <a:off x="511322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6" name="Oval 895"/>
            <p:cNvSpPr>
              <a:spLocks noChangeAspect="1" noChangeArrowheads="1"/>
            </p:cNvSpPr>
            <p:nvPr userDrawn="1"/>
          </p:nvSpPr>
          <p:spPr bwMode="auto">
            <a:xfrm>
              <a:off x="5337887"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7" name="Oval 896"/>
            <p:cNvSpPr>
              <a:spLocks noChangeAspect="1" noChangeArrowheads="1"/>
            </p:cNvSpPr>
            <p:nvPr userDrawn="1"/>
          </p:nvSpPr>
          <p:spPr bwMode="auto">
            <a:xfrm>
              <a:off x="5450972"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8" name="Oval 897"/>
            <p:cNvSpPr>
              <a:spLocks noChangeAspect="1" noChangeArrowheads="1"/>
            </p:cNvSpPr>
            <p:nvPr userDrawn="1"/>
          </p:nvSpPr>
          <p:spPr bwMode="auto">
            <a:xfrm>
              <a:off x="5562548"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29" name="Oval 898"/>
            <p:cNvSpPr>
              <a:spLocks noChangeAspect="1" noChangeArrowheads="1"/>
            </p:cNvSpPr>
            <p:nvPr userDrawn="1"/>
          </p:nvSpPr>
          <p:spPr bwMode="auto">
            <a:xfrm>
              <a:off x="567563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0" name="Oval 899"/>
            <p:cNvSpPr>
              <a:spLocks noChangeAspect="1" noChangeArrowheads="1"/>
            </p:cNvSpPr>
            <p:nvPr userDrawn="1"/>
          </p:nvSpPr>
          <p:spPr bwMode="auto">
            <a:xfrm>
              <a:off x="6013375"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1" name="Oval 900"/>
            <p:cNvSpPr>
              <a:spLocks noChangeAspect="1" noChangeArrowheads="1"/>
            </p:cNvSpPr>
            <p:nvPr userDrawn="1"/>
          </p:nvSpPr>
          <p:spPr bwMode="auto">
            <a:xfrm>
              <a:off x="6124951"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2" name="Oval 901"/>
            <p:cNvSpPr>
              <a:spLocks noChangeAspect="1" noChangeArrowheads="1"/>
            </p:cNvSpPr>
            <p:nvPr userDrawn="1"/>
          </p:nvSpPr>
          <p:spPr bwMode="auto">
            <a:xfrm>
              <a:off x="623803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3" name="Oval 902"/>
            <p:cNvSpPr>
              <a:spLocks noChangeAspect="1" noChangeArrowheads="1"/>
            </p:cNvSpPr>
            <p:nvPr userDrawn="1"/>
          </p:nvSpPr>
          <p:spPr bwMode="auto">
            <a:xfrm>
              <a:off x="634961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4" name="Oval 903"/>
            <p:cNvSpPr>
              <a:spLocks noChangeAspect="1" noChangeArrowheads="1"/>
            </p:cNvSpPr>
            <p:nvPr userDrawn="1"/>
          </p:nvSpPr>
          <p:spPr bwMode="auto">
            <a:xfrm>
              <a:off x="6574270" y="342247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5" name="Oval 904"/>
            <p:cNvSpPr>
              <a:spLocks noChangeAspect="1" noChangeArrowheads="1"/>
            </p:cNvSpPr>
            <p:nvPr userDrawn="1"/>
          </p:nvSpPr>
          <p:spPr bwMode="auto">
            <a:xfrm>
              <a:off x="6687355"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6" name="Oval 905"/>
            <p:cNvSpPr>
              <a:spLocks noChangeAspect="1" noChangeArrowheads="1"/>
            </p:cNvSpPr>
            <p:nvPr userDrawn="1"/>
          </p:nvSpPr>
          <p:spPr bwMode="auto">
            <a:xfrm>
              <a:off x="6798931" y="342247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7" name="Oval 906"/>
            <p:cNvSpPr>
              <a:spLocks noChangeAspect="1" noChangeArrowheads="1"/>
            </p:cNvSpPr>
            <p:nvPr userDrawn="1"/>
          </p:nvSpPr>
          <p:spPr bwMode="auto">
            <a:xfrm>
              <a:off x="1854906"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8" name="Oval 907"/>
            <p:cNvSpPr>
              <a:spLocks noChangeAspect="1" noChangeArrowheads="1"/>
            </p:cNvSpPr>
            <p:nvPr userDrawn="1"/>
          </p:nvSpPr>
          <p:spPr bwMode="auto">
            <a:xfrm>
              <a:off x="1967990"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39" name="Oval 908"/>
            <p:cNvSpPr>
              <a:spLocks noChangeAspect="1" noChangeArrowheads="1"/>
            </p:cNvSpPr>
            <p:nvPr userDrawn="1"/>
          </p:nvSpPr>
          <p:spPr bwMode="auto">
            <a:xfrm>
              <a:off x="2079566"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0" name="Oval 909"/>
            <p:cNvSpPr>
              <a:spLocks noChangeAspect="1" noChangeArrowheads="1"/>
            </p:cNvSpPr>
            <p:nvPr userDrawn="1"/>
          </p:nvSpPr>
          <p:spPr bwMode="auto">
            <a:xfrm>
              <a:off x="219265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1" name="Oval 910"/>
            <p:cNvSpPr>
              <a:spLocks noChangeAspect="1" noChangeArrowheads="1"/>
            </p:cNvSpPr>
            <p:nvPr userDrawn="1"/>
          </p:nvSpPr>
          <p:spPr bwMode="auto">
            <a:xfrm>
              <a:off x="2641969"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2" name="Oval 911"/>
            <p:cNvSpPr>
              <a:spLocks noChangeAspect="1" noChangeArrowheads="1"/>
            </p:cNvSpPr>
            <p:nvPr userDrawn="1"/>
          </p:nvSpPr>
          <p:spPr bwMode="auto">
            <a:xfrm>
              <a:off x="398992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3" name="Oval 912"/>
            <p:cNvSpPr>
              <a:spLocks noChangeAspect="1" noChangeArrowheads="1"/>
            </p:cNvSpPr>
            <p:nvPr userDrawn="1"/>
          </p:nvSpPr>
          <p:spPr bwMode="auto">
            <a:xfrm>
              <a:off x="4103013"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4" name="Oval 913"/>
            <p:cNvSpPr>
              <a:spLocks noChangeAspect="1" noChangeArrowheads="1"/>
            </p:cNvSpPr>
            <p:nvPr userDrawn="1"/>
          </p:nvSpPr>
          <p:spPr bwMode="auto">
            <a:xfrm>
              <a:off x="4214589"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5" name="Oval 914"/>
            <p:cNvSpPr>
              <a:spLocks noChangeAspect="1" noChangeArrowheads="1"/>
            </p:cNvSpPr>
            <p:nvPr userDrawn="1"/>
          </p:nvSpPr>
          <p:spPr bwMode="auto">
            <a:xfrm>
              <a:off x="432767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6" name="Oval 915"/>
            <p:cNvSpPr>
              <a:spLocks noChangeAspect="1" noChangeArrowheads="1"/>
            </p:cNvSpPr>
            <p:nvPr userDrawn="1"/>
          </p:nvSpPr>
          <p:spPr bwMode="auto">
            <a:xfrm>
              <a:off x="443924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7" name="Oval 916"/>
            <p:cNvSpPr>
              <a:spLocks noChangeAspect="1" noChangeArrowheads="1"/>
            </p:cNvSpPr>
            <p:nvPr userDrawn="1"/>
          </p:nvSpPr>
          <p:spPr bwMode="auto">
            <a:xfrm>
              <a:off x="455233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8" name="Oval 917"/>
            <p:cNvSpPr>
              <a:spLocks noChangeAspect="1" noChangeArrowheads="1"/>
            </p:cNvSpPr>
            <p:nvPr userDrawn="1"/>
          </p:nvSpPr>
          <p:spPr bwMode="auto">
            <a:xfrm>
              <a:off x="466390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49" name="Oval 918"/>
            <p:cNvSpPr>
              <a:spLocks noChangeAspect="1" noChangeArrowheads="1"/>
            </p:cNvSpPr>
            <p:nvPr userDrawn="1"/>
          </p:nvSpPr>
          <p:spPr bwMode="auto">
            <a:xfrm>
              <a:off x="4776992"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0" name="Oval 919"/>
            <p:cNvSpPr>
              <a:spLocks noChangeAspect="1" noChangeArrowheads="1"/>
            </p:cNvSpPr>
            <p:nvPr userDrawn="1"/>
          </p:nvSpPr>
          <p:spPr bwMode="auto">
            <a:xfrm>
              <a:off x="4888568"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1" name="Oval 920"/>
            <p:cNvSpPr>
              <a:spLocks noChangeAspect="1" noChangeArrowheads="1"/>
            </p:cNvSpPr>
            <p:nvPr userDrawn="1"/>
          </p:nvSpPr>
          <p:spPr bwMode="auto">
            <a:xfrm>
              <a:off x="500165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2" name="Oval 921"/>
            <p:cNvSpPr>
              <a:spLocks noChangeAspect="1" noChangeArrowheads="1"/>
            </p:cNvSpPr>
            <p:nvPr userDrawn="1"/>
          </p:nvSpPr>
          <p:spPr bwMode="auto">
            <a:xfrm>
              <a:off x="511322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3" name="Oval 922"/>
            <p:cNvSpPr>
              <a:spLocks noChangeAspect="1" noChangeArrowheads="1"/>
            </p:cNvSpPr>
            <p:nvPr userDrawn="1"/>
          </p:nvSpPr>
          <p:spPr bwMode="auto">
            <a:xfrm>
              <a:off x="5337887"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4" name="Oval 923"/>
            <p:cNvSpPr>
              <a:spLocks noChangeAspect="1" noChangeArrowheads="1"/>
            </p:cNvSpPr>
            <p:nvPr userDrawn="1"/>
          </p:nvSpPr>
          <p:spPr bwMode="auto">
            <a:xfrm>
              <a:off x="5450972"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5" name="Oval 924"/>
            <p:cNvSpPr>
              <a:spLocks noChangeAspect="1" noChangeArrowheads="1"/>
            </p:cNvSpPr>
            <p:nvPr userDrawn="1"/>
          </p:nvSpPr>
          <p:spPr bwMode="auto">
            <a:xfrm>
              <a:off x="5562548"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6" name="Oval 925"/>
            <p:cNvSpPr>
              <a:spLocks noChangeAspect="1" noChangeArrowheads="1"/>
            </p:cNvSpPr>
            <p:nvPr userDrawn="1"/>
          </p:nvSpPr>
          <p:spPr bwMode="auto">
            <a:xfrm>
              <a:off x="6124951"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7" name="Oval 926"/>
            <p:cNvSpPr>
              <a:spLocks noChangeAspect="1" noChangeArrowheads="1"/>
            </p:cNvSpPr>
            <p:nvPr userDrawn="1"/>
          </p:nvSpPr>
          <p:spPr bwMode="auto">
            <a:xfrm>
              <a:off x="623803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8" name="Oval 927"/>
            <p:cNvSpPr>
              <a:spLocks noChangeAspect="1" noChangeArrowheads="1"/>
            </p:cNvSpPr>
            <p:nvPr userDrawn="1"/>
          </p:nvSpPr>
          <p:spPr bwMode="auto">
            <a:xfrm>
              <a:off x="6574270"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59" name="Oval 928"/>
            <p:cNvSpPr>
              <a:spLocks noChangeAspect="1" noChangeArrowheads="1"/>
            </p:cNvSpPr>
            <p:nvPr userDrawn="1"/>
          </p:nvSpPr>
          <p:spPr bwMode="auto">
            <a:xfrm>
              <a:off x="6687355"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0" name="Oval 929"/>
            <p:cNvSpPr>
              <a:spLocks noChangeAspect="1" noChangeArrowheads="1"/>
            </p:cNvSpPr>
            <p:nvPr userDrawn="1"/>
          </p:nvSpPr>
          <p:spPr bwMode="auto">
            <a:xfrm>
              <a:off x="6798931"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1" name="Oval 930"/>
            <p:cNvSpPr>
              <a:spLocks noChangeAspect="1" noChangeArrowheads="1"/>
            </p:cNvSpPr>
            <p:nvPr userDrawn="1"/>
          </p:nvSpPr>
          <p:spPr bwMode="auto">
            <a:xfrm>
              <a:off x="6912014" y="352651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2" name="Oval 931"/>
            <p:cNvSpPr>
              <a:spLocks noChangeAspect="1" noChangeArrowheads="1"/>
            </p:cNvSpPr>
            <p:nvPr userDrawn="1"/>
          </p:nvSpPr>
          <p:spPr bwMode="auto">
            <a:xfrm>
              <a:off x="7136674" y="352651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3" name="Oval 932"/>
            <p:cNvSpPr>
              <a:spLocks noChangeAspect="1" noChangeArrowheads="1"/>
            </p:cNvSpPr>
            <p:nvPr userDrawn="1"/>
          </p:nvSpPr>
          <p:spPr bwMode="auto">
            <a:xfrm>
              <a:off x="7248250" y="3526510"/>
              <a:ext cx="85943" cy="85944"/>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164" name="Oval 933"/>
            <p:cNvSpPr>
              <a:spLocks noChangeAspect="1" noChangeArrowheads="1"/>
            </p:cNvSpPr>
            <p:nvPr userDrawn="1"/>
          </p:nvSpPr>
          <p:spPr bwMode="auto">
            <a:xfrm>
              <a:off x="2192650"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5" name="Oval 934"/>
            <p:cNvSpPr>
              <a:spLocks noChangeAspect="1" noChangeArrowheads="1"/>
            </p:cNvSpPr>
            <p:nvPr userDrawn="1"/>
          </p:nvSpPr>
          <p:spPr bwMode="auto">
            <a:xfrm>
              <a:off x="2304226"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6" name="Oval 935"/>
            <p:cNvSpPr>
              <a:spLocks noChangeAspect="1" noChangeArrowheads="1"/>
            </p:cNvSpPr>
            <p:nvPr userDrawn="1"/>
          </p:nvSpPr>
          <p:spPr bwMode="auto">
            <a:xfrm>
              <a:off x="398992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7" name="Oval 936"/>
            <p:cNvSpPr>
              <a:spLocks noChangeAspect="1" noChangeArrowheads="1"/>
            </p:cNvSpPr>
            <p:nvPr userDrawn="1"/>
          </p:nvSpPr>
          <p:spPr bwMode="auto">
            <a:xfrm>
              <a:off x="4103013"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8" name="Oval 937"/>
            <p:cNvSpPr>
              <a:spLocks noChangeAspect="1" noChangeArrowheads="1"/>
            </p:cNvSpPr>
            <p:nvPr userDrawn="1"/>
          </p:nvSpPr>
          <p:spPr bwMode="auto">
            <a:xfrm>
              <a:off x="4214589"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69" name="Oval 938"/>
            <p:cNvSpPr>
              <a:spLocks noChangeAspect="1" noChangeArrowheads="1"/>
            </p:cNvSpPr>
            <p:nvPr userDrawn="1"/>
          </p:nvSpPr>
          <p:spPr bwMode="auto">
            <a:xfrm>
              <a:off x="432767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0" name="Oval 939"/>
            <p:cNvSpPr>
              <a:spLocks noChangeAspect="1" noChangeArrowheads="1"/>
            </p:cNvSpPr>
            <p:nvPr userDrawn="1"/>
          </p:nvSpPr>
          <p:spPr bwMode="auto">
            <a:xfrm>
              <a:off x="443924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1" name="Oval 940"/>
            <p:cNvSpPr>
              <a:spLocks noChangeAspect="1" noChangeArrowheads="1"/>
            </p:cNvSpPr>
            <p:nvPr userDrawn="1"/>
          </p:nvSpPr>
          <p:spPr bwMode="auto">
            <a:xfrm>
              <a:off x="455233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2" name="Oval 941"/>
            <p:cNvSpPr>
              <a:spLocks noChangeAspect="1" noChangeArrowheads="1"/>
            </p:cNvSpPr>
            <p:nvPr userDrawn="1"/>
          </p:nvSpPr>
          <p:spPr bwMode="auto">
            <a:xfrm>
              <a:off x="466390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3" name="Oval 942"/>
            <p:cNvSpPr>
              <a:spLocks noChangeAspect="1" noChangeArrowheads="1"/>
            </p:cNvSpPr>
            <p:nvPr userDrawn="1"/>
          </p:nvSpPr>
          <p:spPr bwMode="auto">
            <a:xfrm>
              <a:off x="4776992"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4" name="Oval 943"/>
            <p:cNvSpPr>
              <a:spLocks noChangeAspect="1" noChangeArrowheads="1"/>
            </p:cNvSpPr>
            <p:nvPr userDrawn="1"/>
          </p:nvSpPr>
          <p:spPr bwMode="auto">
            <a:xfrm>
              <a:off x="4888568"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5" name="Oval 944"/>
            <p:cNvSpPr>
              <a:spLocks noChangeAspect="1" noChangeArrowheads="1"/>
            </p:cNvSpPr>
            <p:nvPr userDrawn="1"/>
          </p:nvSpPr>
          <p:spPr bwMode="auto">
            <a:xfrm>
              <a:off x="5001652"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6" name="Oval 945"/>
            <p:cNvSpPr>
              <a:spLocks noChangeAspect="1" noChangeArrowheads="1"/>
            </p:cNvSpPr>
            <p:nvPr userDrawn="1"/>
          </p:nvSpPr>
          <p:spPr bwMode="auto">
            <a:xfrm>
              <a:off x="5113228"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7" name="Oval 946"/>
            <p:cNvSpPr>
              <a:spLocks noChangeAspect="1" noChangeArrowheads="1"/>
            </p:cNvSpPr>
            <p:nvPr userDrawn="1"/>
          </p:nvSpPr>
          <p:spPr bwMode="auto">
            <a:xfrm>
              <a:off x="522631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8" name="Oval 947"/>
            <p:cNvSpPr>
              <a:spLocks noChangeAspect="1" noChangeArrowheads="1"/>
            </p:cNvSpPr>
            <p:nvPr userDrawn="1"/>
          </p:nvSpPr>
          <p:spPr bwMode="auto">
            <a:xfrm>
              <a:off x="6124951" y="3630548"/>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79" name="Oval 948"/>
            <p:cNvSpPr>
              <a:spLocks noChangeAspect="1" noChangeArrowheads="1"/>
            </p:cNvSpPr>
            <p:nvPr userDrawn="1"/>
          </p:nvSpPr>
          <p:spPr bwMode="auto">
            <a:xfrm>
              <a:off x="623803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0" name="Oval 949"/>
            <p:cNvSpPr>
              <a:spLocks noChangeAspect="1" noChangeArrowheads="1"/>
            </p:cNvSpPr>
            <p:nvPr userDrawn="1"/>
          </p:nvSpPr>
          <p:spPr bwMode="auto">
            <a:xfrm>
              <a:off x="6687355"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1" name="Oval 950"/>
            <p:cNvSpPr>
              <a:spLocks noChangeAspect="1" noChangeArrowheads="1"/>
            </p:cNvSpPr>
            <p:nvPr userDrawn="1"/>
          </p:nvSpPr>
          <p:spPr bwMode="auto">
            <a:xfrm>
              <a:off x="6798931"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2" name="Oval 951"/>
            <p:cNvSpPr>
              <a:spLocks noChangeAspect="1" noChangeArrowheads="1"/>
            </p:cNvSpPr>
            <p:nvPr userDrawn="1"/>
          </p:nvSpPr>
          <p:spPr bwMode="auto">
            <a:xfrm>
              <a:off x="7248250" y="3630548"/>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3" name="Oval 952"/>
            <p:cNvSpPr>
              <a:spLocks noChangeAspect="1" noChangeArrowheads="1"/>
            </p:cNvSpPr>
            <p:nvPr userDrawn="1"/>
          </p:nvSpPr>
          <p:spPr bwMode="auto">
            <a:xfrm>
              <a:off x="2304226"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4" name="Oval 953"/>
            <p:cNvSpPr>
              <a:spLocks noChangeAspect="1" noChangeArrowheads="1"/>
            </p:cNvSpPr>
            <p:nvPr userDrawn="1"/>
          </p:nvSpPr>
          <p:spPr bwMode="auto">
            <a:xfrm>
              <a:off x="241731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5" name="Oval 954"/>
            <p:cNvSpPr>
              <a:spLocks noChangeAspect="1" noChangeArrowheads="1"/>
            </p:cNvSpPr>
            <p:nvPr userDrawn="1"/>
          </p:nvSpPr>
          <p:spPr bwMode="auto">
            <a:xfrm>
              <a:off x="2528886"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6" name="Oval 955"/>
            <p:cNvSpPr>
              <a:spLocks noChangeAspect="1" noChangeArrowheads="1"/>
            </p:cNvSpPr>
            <p:nvPr userDrawn="1"/>
          </p:nvSpPr>
          <p:spPr bwMode="auto">
            <a:xfrm>
              <a:off x="2641969"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7" name="Oval 956"/>
            <p:cNvSpPr>
              <a:spLocks noChangeAspect="1" noChangeArrowheads="1"/>
            </p:cNvSpPr>
            <p:nvPr userDrawn="1"/>
          </p:nvSpPr>
          <p:spPr bwMode="auto">
            <a:xfrm>
              <a:off x="2753545"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8" name="Oval 957"/>
            <p:cNvSpPr>
              <a:spLocks noChangeAspect="1" noChangeArrowheads="1"/>
            </p:cNvSpPr>
            <p:nvPr userDrawn="1"/>
          </p:nvSpPr>
          <p:spPr bwMode="auto">
            <a:xfrm>
              <a:off x="398992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89" name="Oval 958"/>
            <p:cNvSpPr>
              <a:spLocks noChangeAspect="1" noChangeArrowheads="1"/>
            </p:cNvSpPr>
            <p:nvPr userDrawn="1"/>
          </p:nvSpPr>
          <p:spPr bwMode="auto">
            <a:xfrm>
              <a:off x="4103013"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0" name="Oval 959"/>
            <p:cNvSpPr>
              <a:spLocks noChangeAspect="1" noChangeArrowheads="1"/>
            </p:cNvSpPr>
            <p:nvPr userDrawn="1"/>
          </p:nvSpPr>
          <p:spPr bwMode="auto">
            <a:xfrm>
              <a:off x="4214589"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1" name="Oval 960"/>
            <p:cNvSpPr>
              <a:spLocks noChangeAspect="1" noChangeArrowheads="1"/>
            </p:cNvSpPr>
            <p:nvPr userDrawn="1"/>
          </p:nvSpPr>
          <p:spPr bwMode="auto">
            <a:xfrm>
              <a:off x="432767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2" name="Oval 961"/>
            <p:cNvSpPr>
              <a:spLocks noChangeAspect="1" noChangeArrowheads="1"/>
            </p:cNvSpPr>
            <p:nvPr userDrawn="1"/>
          </p:nvSpPr>
          <p:spPr bwMode="auto">
            <a:xfrm>
              <a:off x="443924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3" name="Oval 962"/>
            <p:cNvSpPr>
              <a:spLocks noChangeAspect="1" noChangeArrowheads="1"/>
            </p:cNvSpPr>
            <p:nvPr userDrawn="1"/>
          </p:nvSpPr>
          <p:spPr bwMode="auto">
            <a:xfrm>
              <a:off x="455233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4" name="Oval 963"/>
            <p:cNvSpPr>
              <a:spLocks noChangeAspect="1" noChangeArrowheads="1"/>
            </p:cNvSpPr>
            <p:nvPr userDrawn="1"/>
          </p:nvSpPr>
          <p:spPr bwMode="auto">
            <a:xfrm>
              <a:off x="466390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5" name="Oval 964"/>
            <p:cNvSpPr>
              <a:spLocks noChangeAspect="1" noChangeArrowheads="1"/>
            </p:cNvSpPr>
            <p:nvPr userDrawn="1"/>
          </p:nvSpPr>
          <p:spPr bwMode="auto">
            <a:xfrm>
              <a:off x="4776992"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6" name="Oval 965"/>
            <p:cNvSpPr>
              <a:spLocks noChangeAspect="1" noChangeArrowheads="1"/>
            </p:cNvSpPr>
            <p:nvPr userDrawn="1"/>
          </p:nvSpPr>
          <p:spPr bwMode="auto">
            <a:xfrm>
              <a:off x="4888568"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7" name="Oval 966"/>
            <p:cNvSpPr>
              <a:spLocks noChangeAspect="1" noChangeArrowheads="1"/>
            </p:cNvSpPr>
            <p:nvPr userDrawn="1"/>
          </p:nvSpPr>
          <p:spPr bwMode="auto">
            <a:xfrm>
              <a:off x="500165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8" name="Oval 967"/>
            <p:cNvSpPr>
              <a:spLocks noChangeAspect="1" noChangeArrowheads="1"/>
            </p:cNvSpPr>
            <p:nvPr userDrawn="1"/>
          </p:nvSpPr>
          <p:spPr bwMode="auto">
            <a:xfrm>
              <a:off x="511322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199" name="Oval 968"/>
            <p:cNvSpPr>
              <a:spLocks noChangeAspect="1" noChangeArrowheads="1"/>
            </p:cNvSpPr>
            <p:nvPr userDrawn="1"/>
          </p:nvSpPr>
          <p:spPr bwMode="auto">
            <a:xfrm>
              <a:off x="522631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0" name="Oval 969"/>
            <p:cNvSpPr>
              <a:spLocks noChangeAspect="1" noChangeArrowheads="1"/>
            </p:cNvSpPr>
            <p:nvPr userDrawn="1"/>
          </p:nvSpPr>
          <p:spPr bwMode="auto">
            <a:xfrm>
              <a:off x="5337887"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1" name="Oval 970"/>
            <p:cNvSpPr>
              <a:spLocks noChangeAspect="1" noChangeArrowheads="1"/>
            </p:cNvSpPr>
            <p:nvPr userDrawn="1"/>
          </p:nvSpPr>
          <p:spPr bwMode="auto">
            <a:xfrm>
              <a:off x="5450972"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2" name="Oval 971"/>
            <p:cNvSpPr>
              <a:spLocks noChangeAspect="1" noChangeArrowheads="1"/>
            </p:cNvSpPr>
            <p:nvPr userDrawn="1"/>
          </p:nvSpPr>
          <p:spPr bwMode="auto">
            <a:xfrm>
              <a:off x="5562548"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3" name="Oval 972"/>
            <p:cNvSpPr>
              <a:spLocks noChangeAspect="1" noChangeArrowheads="1"/>
            </p:cNvSpPr>
            <p:nvPr userDrawn="1"/>
          </p:nvSpPr>
          <p:spPr bwMode="auto">
            <a:xfrm>
              <a:off x="6124951" y="373458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4" name="Oval 973"/>
            <p:cNvSpPr>
              <a:spLocks noChangeAspect="1" noChangeArrowheads="1"/>
            </p:cNvSpPr>
            <p:nvPr userDrawn="1"/>
          </p:nvSpPr>
          <p:spPr bwMode="auto">
            <a:xfrm>
              <a:off x="6687355"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5" name="Oval 974"/>
            <p:cNvSpPr>
              <a:spLocks noChangeAspect="1" noChangeArrowheads="1"/>
            </p:cNvSpPr>
            <p:nvPr userDrawn="1"/>
          </p:nvSpPr>
          <p:spPr bwMode="auto">
            <a:xfrm>
              <a:off x="6798931"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6" name="Oval 975"/>
            <p:cNvSpPr>
              <a:spLocks noChangeAspect="1" noChangeArrowheads="1"/>
            </p:cNvSpPr>
            <p:nvPr userDrawn="1"/>
          </p:nvSpPr>
          <p:spPr bwMode="auto">
            <a:xfrm>
              <a:off x="7248250" y="373458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7" name="Oval 976"/>
            <p:cNvSpPr>
              <a:spLocks noChangeAspect="1" noChangeArrowheads="1"/>
            </p:cNvSpPr>
            <p:nvPr userDrawn="1"/>
          </p:nvSpPr>
          <p:spPr bwMode="auto">
            <a:xfrm>
              <a:off x="2528886"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8" name="Oval 977"/>
            <p:cNvSpPr>
              <a:spLocks noChangeAspect="1" noChangeArrowheads="1"/>
            </p:cNvSpPr>
            <p:nvPr userDrawn="1"/>
          </p:nvSpPr>
          <p:spPr bwMode="auto">
            <a:xfrm>
              <a:off x="2641969"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09" name="Oval 978"/>
            <p:cNvSpPr>
              <a:spLocks noChangeAspect="1" noChangeArrowheads="1"/>
            </p:cNvSpPr>
            <p:nvPr userDrawn="1"/>
          </p:nvSpPr>
          <p:spPr bwMode="auto">
            <a:xfrm>
              <a:off x="2753545"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0" name="Oval 979"/>
            <p:cNvSpPr>
              <a:spLocks noChangeAspect="1" noChangeArrowheads="1"/>
            </p:cNvSpPr>
            <p:nvPr userDrawn="1"/>
          </p:nvSpPr>
          <p:spPr bwMode="auto">
            <a:xfrm>
              <a:off x="286663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1" name="Oval 980"/>
            <p:cNvSpPr>
              <a:spLocks noChangeAspect="1" noChangeArrowheads="1"/>
            </p:cNvSpPr>
            <p:nvPr userDrawn="1"/>
          </p:nvSpPr>
          <p:spPr bwMode="auto">
            <a:xfrm>
              <a:off x="4103013"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2" name="Oval 981"/>
            <p:cNvSpPr>
              <a:spLocks noChangeAspect="1" noChangeArrowheads="1"/>
            </p:cNvSpPr>
            <p:nvPr userDrawn="1"/>
          </p:nvSpPr>
          <p:spPr bwMode="auto">
            <a:xfrm>
              <a:off x="4214589"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3" name="Oval 982"/>
            <p:cNvSpPr>
              <a:spLocks noChangeAspect="1" noChangeArrowheads="1"/>
            </p:cNvSpPr>
            <p:nvPr userDrawn="1"/>
          </p:nvSpPr>
          <p:spPr bwMode="auto">
            <a:xfrm>
              <a:off x="432767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4" name="Oval 983"/>
            <p:cNvSpPr>
              <a:spLocks noChangeAspect="1" noChangeArrowheads="1"/>
            </p:cNvSpPr>
            <p:nvPr userDrawn="1"/>
          </p:nvSpPr>
          <p:spPr bwMode="auto">
            <a:xfrm>
              <a:off x="443924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5" name="Oval 984"/>
            <p:cNvSpPr>
              <a:spLocks noChangeAspect="1" noChangeArrowheads="1"/>
            </p:cNvSpPr>
            <p:nvPr userDrawn="1"/>
          </p:nvSpPr>
          <p:spPr bwMode="auto">
            <a:xfrm>
              <a:off x="455233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6" name="Oval 985"/>
            <p:cNvSpPr>
              <a:spLocks noChangeAspect="1" noChangeArrowheads="1"/>
            </p:cNvSpPr>
            <p:nvPr userDrawn="1"/>
          </p:nvSpPr>
          <p:spPr bwMode="auto">
            <a:xfrm>
              <a:off x="466390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7" name="Oval 986"/>
            <p:cNvSpPr>
              <a:spLocks noChangeAspect="1" noChangeArrowheads="1"/>
            </p:cNvSpPr>
            <p:nvPr userDrawn="1"/>
          </p:nvSpPr>
          <p:spPr bwMode="auto">
            <a:xfrm>
              <a:off x="4776992"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8" name="Oval 987"/>
            <p:cNvSpPr>
              <a:spLocks noChangeAspect="1" noChangeArrowheads="1"/>
            </p:cNvSpPr>
            <p:nvPr userDrawn="1"/>
          </p:nvSpPr>
          <p:spPr bwMode="auto">
            <a:xfrm>
              <a:off x="4888568"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19" name="Oval 988"/>
            <p:cNvSpPr>
              <a:spLocks noChangeAspect="1" noChangeArrowheads="1"/>
            </p:cNvSpPr>
            <p:nvPr userDrawn="1"/>
          </p:nvSpPr>
          <p:spPr bwMode="auto">
            <a:xfrm>
              <a:off x="500165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0" name="Oval 989"/>
            <p:cNvSpPr>
              <a:spLocks noChangeAspect="1" noChangeArrowheads="1"/>
            </p:cNvSpPr>
            <p:nvPr userDrawn="1"/>
          </p:nvSpPr>
          <p:spPr bwMode="auto">
            <a:xfrm>
              <a:off x="5113228"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1" name="Oval 990"/>
            <p:cNvSpPr>
              <a:spLocks noChangeAspect="1" noChangeArrowheads="1"/>
            </p:cNvSpPr>
            <p:nvPr userDrawn="1"/>
          </p:nvSpPr>
          <p:spPr bwMode="auto">
            <a:xfrm>
              <a:off x="5226311"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2" name="Oval 991"/>
            <p:cNvSpPr>
              <a:spLocks noChangeAspect="1" noChangeArrowheads="1"/>
            </p:cNvSpPr>
            <p:nvPr userDrawn="1"/>
          </p:nvSpPr>
          <p:spPr bwMode="auto">
            <a:xfrm>
              <a:off x="5337887" y="3837114"/>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3" name="Oval 992"/>
            <p:cNvSpPr>
              <a:spLocks noChangeAspect="1" noChangeArrowheads="1"/>
            </p:cNvSpPr>
            <p:nvPr userDrawn="1"/>
          </p:nvSpPr>
          <p:spPr bwMode="auto">
            <a:xfrm>
              <a:off x="5450972"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4" name="Oval 993"/>
            <p:cNvSpPr>
              <a:spLocks noChangeAspect="1" noChangeArrowheads="1"/>
            </p:cNvSpPr>
            <p:nvPr userDrawn="1"/>
          </p:nvSpPr>
          <p:spPr bwMode="auto">
            <a:xfrm>
              <a:off x="623803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5" name="Oval 994"/>
            <p:cNvSpPr>
              <a:spLocks noChangeAspect="1" noChangeArrowheads="1"/>
            </p:cNvSpPr>
            <p:nvPr userDrawn="1"/>
          </p:nvSpPr>
          <p:spPr bwMode="auto">
            <a:xfrm>
              <a:off x="6687355"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6" name="Oval 995"/>
            <p:cNvSpPr>
              <a:spLocks noChangeAspect="1" noChangeArrowheads="1"/>
            </p:cNvSpPr>
            <p:nvPr userDrawn="1"/>
          </p:nvSpPr>
          <p:spPr bwMode="auto">
            <a:xfrm>
              <a:off x="7248250" y="3837114"/>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7" name="Oval 996"/>
            <p:cNvSpPr>
              <a:spLocks noChangeAspect="1" noChangeArrowheads="1"/>
            </p:cNvSpPr>
            <p:nvPr userDrawn="1"/>
          </p:nvSpPr>
          <p:spPr bwMode="auto">
            <a:xfrm>
              <a:off x="252888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8" name="Oval 997"/>
            <p:cNvSpPr>
              <a:spLocks noChangeAspect="1" noChangeArrowheads="1"/>
            </p:cNvSpPr>
            <p:nvPr userDrawn="1"/>
          </p:nvSpPr>
          <p:spPr bwMode="auto">
            <a:xfrm>
              <a:off x="264196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29" name="Oval 998"/>
            <p:cNvSpPr>
              <a:spLocks noChangeAspect="1" noChangeArrowheads="1"/>
            </p:cNvSpPr>
            <p:nvPr userDrawn="1"/>
          </p:nvSpPr>
          <p:spPr bwMode="auto">
            <a:xfrm>
              <a:off x="2753545"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0" name="Oval 999"/>
            <p:cNvSpPr>
              <a:spLocks noChangeAspect="1" noChangeArrowheads="1"/>
            </p:cNvSpPr>
            <p:nvPr userDrawn="1"/>
          </p:nvSpPr>
          <p:spPr bwMode="auto">
            <a:xfrm>
              <a:off x="2866630"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1" name="Oval 1000"/>
            <p:cNvSpPr>
              <a:spLocks noChangeAspect="1" noChangeArrowheads="1"/>
            </p:cNvSpPr>
            <p:nvPr userDrawn="1"/>
          </p:nvSpPr>
          <p:spPr bwMode="auto">
            <a:xfrm>
              <a:off x="2978206"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2" name="Oval 1001"/>
            <p:cNvSpPr>
              <a:spLocks noChangeAspect="1" noChangeArrowheads="1"/>
            </p:cNvSpPr>
            <p:nvPr userDrawn="1"/>
          </p:nvSpPr>
          <p:spPr bwMode="auto">
            <a:xfrm>
              <a:off x="3091289"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3" name="Oval 1002"/>
            <p:cNvSpPr>
              <a:spLocks noChangeAspect="1" noChangeArrowheads="1"/>
            </p:cNvSpPr>
            <p:nvPr userDrawn="1"/>
          </p:nvSpPr>
          <p:spPr bwMode="auto">
            <a:xfrm>
              <a:off x="455233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4" name="Oval 1003"/>
            <p:cNvSpPr>
              <a:spLocks noChangeAspect="1" noChangeArrowheads="1"/>
            </p:cNvSpPr>
            <p:nvPr userDrawn="1"/>
          </p:nvSpPr>
          <p:spPr bwMode="auto">
            <a:xfrm>
              <a:off x="466390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5" name="Oval 1004"/>
            <p:cNvSpPr>
              <a:spLocks noChangeAspect="1" noChangeArrowheads="1"/>
            </p:cNvSpPr>
            <p:nvPr userDrawn="1"/>
          </p:nvSpPr>
          <p:spPr bwMode="auto">
            <a:xfrm>
              <a:off x="4776992"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6" name="Oval 1005"/>
            <p:cNvSpPr>
              <a:spLocks noChangeAspect="1" noChangeArrowheads="1"/>
            </p:cNvSpPr>
            <p:nvPr userDrawn="1"/>
          </p:nvSpPr>
          <p:spPr bwMode="auto">
            <a:xfrm>
              <a:off x="4888568"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7" name="Oval 1006"/>
            <p:cNvSpPr>
              <a:spLocks noChangeAspect="1" noChangeArrowheads="1"/>
            </p:cNvSpPr>
            <p:nvPr userDrawn="1"/>
          </p:nvSpPr>
          <p:spPr bwMode="auto">
            <a:xfrm>
              <a:off x="500165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8" name="Oval 1007"/>
            <p:cNvSpPr>
              <a:spLocks noChangeAspect="1" noChangeArrowheads="1"/>
            </p:cNvSpPr>
            <p:nvPr userDrawn="1"/>
          </p:nvSpPr>
          <p:spPr bwMode="auto">
            <a:xfrm>
              <a:off x="5113228"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39" name="Oval 1008"/>
            <p:cNvSpPr>
              <a:spLocks noChangeAspect="1" noChangeArrowheads="1"/>
            </p:cNvSpPr>
            <p:nvPr userDrawn="1"/>
          </p:nvSpPr>
          <p:spPr bwMode="auto">
            <a:xfrm>
              <a:off x="5226311"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0" name="Oval 1009"/>
            <p:cNvSpPr>
              <a:spLocks noChangeAspect="1" noChangeArrowheads="1"/>
            </p:cNvSpPr>
            <p:nvPr userDrawn="1"/>
          </p:nvSpPr>
          <p:spPr bwMode="auto">
            <a:xfrm>
              <a:off x="5337887" y="394115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1" name="Oval 1010"/>
            <p:cNvSpPr>
              <a:spLocks noChangeAspect="1" noChangeArrowheads="1"/>
            </p:cNvSpPr>
            <p:nvPr userDrawn="1"/>
          </p:nvSpPr>
          <p:spPr bwMode="auto">
            <a:xfrm>
              <a:off x="5450972"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2" name="Oval 1011"/>
            <p:cNvSpPr>
              <a:spLocks noChangeAspect="1" noChangeArrowheads="1"/>
            </p:cNvSpPr>
            <p:nvPr userDrawn="1"/>
          </p:nvSpPr>
          <p:spPr bwMode="auto">
            <a:xfrm>
              <a:off x="6687355" y="394115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3" name="Oval 1012"/>
            <p:cNvSpPr>
              <a:spLocks noChangeAspect="1" noChangeArrowheads="1"/>
            </p:cNvSpPr>
            <p:nvPr userDrawn="1"/>
          </p:nvSpPr>
          <p:spPr bwMode="auto">
            <a:xfrm>
              <a:off x="7023590" y="3941151"/>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244" name="Oval 1013"/>
            <p:cNvSpPr>
              <a:spLocks noChangeAspect="1" noChangeArrowheads="1"/>
            </p:cNvSpPr>
            <p:nvPr userDrawn="1"/>
          </p:nvSpPr>
          <p:spPr bwMode="auto">
            <a:xfrm>
              <a:off x="241731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5" name="Oval 1014"/>
            <p:cNvSpPr>
              <a:spLocks noChangeAspect="1" noChangeArrowheads="1"/>
            </p:cNvSpPr>
            <p:nvPr userDrawn="1"/>
          </p:nvSpPr>
          <p:spPr bwMode="auto">
            <a:xfrm>
              <a:off x="252888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6" name="Oval 1015"/>
            <p:cNvSpPr>
              <a:spLocks noChangeAspect="1" noChangeArrowheads="1"/>
            </p:cNvSpPr>
            <p:nvPr userDrawn="1"/>
          </p:nvSpPr>
          <p:spPr bwMode="auto">
            <a:xfrm>
              <a:off x="264196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7" name="Oval 1016"/>
            <p:cNvSpPr>
              <a:spLocks noChangeAspect="1" noChangeArrowheads="1"/>
            </p:cNvSpPr>
            <p:nvPr userDrawn="1"/>
          </p:nvSpPr>
          <p:spPr bwMode="auto">
            <a:xfrm>
              <a:off x="2753545"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8" name="Oval 1017"/>
            <p:cNvSpPr>
              <a:spLocks noChangeAspect="1" noChangeArrowheads="1"/>
            </p:cNvSpPr>
            <p:nvPr userDrawn="1"/>
          </p:nvSpPr>
          <p:spPr bwMode="auto">
            <a:xfrm>
              <a:off x="2866630"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49" name="Oval 1018"/>
            <p:cNvSpPr>
              <a:spLocks noChangeAspect="1" noChangeArrowheads="1"/>
            </p:cNvSpPr>
            <p:nvPr userDrawn="1"/>
          </p:nvSpPr>
          <p:spPr bwMode="auto">
            <a:xfrm>
              <a:off x="2978206"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0" name="Oval 1019"/>
            <p:cNvSpPr>
              <a:spLocks noChangeAspect="1" noChangeArrowheads="1"/>
            </p:cNvSpPr>
            <p:nvPr userDrawn="1"/>
          </p:nvSpPr>
          <p:spPr bwMode="auto">
            <a:xfrm>
              <a:off x="3091289"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1" name="Oval 1020"/>
            <p:cNvSpPr>
              <a:spLocks noChangeAspect="1" noChangeArrowheads="1"/>
            </p:cNvSpPr>
            <p:nvPr userDrawn="1"/>
          </p:nvSpPr>
          <p:spPr bwMode="auto">
            <a:xfrm>
              <a:off x="3204373"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2" name="Oval 1021"/>
            <p:cNvSpPr>
              <a:spLocks noChangeAspect="1" noChangeArrowheads="1"/>
            </p:cNvSpPr>
            <p:nvPr userDrawn="1"/>
          </p:nvSpPr>
          <p:spPr bwMode="auto">
            <a:xfrm>
              <a:off x="455233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3" name="Oval 1022"/>
            <p:cNvSpPr>
              <a:spLocks noChangeAspect="1" noChangeArrowheads="1"/>
            </p:cNvSpPr>
            <p:nvPr userDrawn="1"/>
          </p:nvSpPr>
          <p:spPr bwMode="auto">
            <a:xfrm>
              <a:off x="466390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4" name="Oval 1023"/>
            <p:cNvSpPr>
              <a:spLocks noChangeAspect="1" noChangeArrowheads="1"/>
            </p:cNvSpPr>
            <p:nvPr userDrawn="1"/>
          </p:nvSpPr>
          <p:spPr bwMode="auto">
            <a:xfrm>
              <a:off x="4776992"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5" name="Oval 1024"/>
            <p:cNvSpPr>
              <a:spLocks noChangeAspect="1" noChangeArrowheads="1"/>
            </p:cNvSpPr>
            <p:nvPr userDrawn="1"/>
          </p:nvSpPr>
          <p:spPr bwMode="auto">
            <a:xfrm>
              <a:off x="4888568"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6" name="Oval 1025"/>
            <p:cNvSpPr>
              <a:spLocks noChangeAspect="1" noChangeArrowheads="1"/>
            </p:cNvSpPr>
            <p:nvPr userDrawn="1"/>
          </p:nvSpPr>
          <p:spPr bwMode="auto">
            <a:xfrm>
              <a:off x="5001652"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7" name="Oval 1026"/>
            <p:cNvSpPr>
              <a:spLocks noChangeAspect="1" noChangeArrowheads="1"/>
            </p:cNvSpPr>
            <p:nvPr userDrawn="1"/>
          </p:nvSpPr>
          <p:spPr bwMode="auto">
            <a:xfrm>
              <a:off x="5113228"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8" name="Oval 1027"/>
            <p:cNvSpPr>
              <a:spLocks noChangeAspect="1" noChangeArrowheads="1"/>
            </p:cNvSpPr>
            <p:nvPr userDrawn="1"/>
          </p:nvSpPr>
          <p:spPr bwMode="auto">
            <a:xfrm>
              <a:off x="5226311"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59" name="Oval 1028"/>
            <p:cNvSpPr>
              <a:spLocks noChangeAspect="1" noChangeArrowheads="1"/>
            </p:cNvSpPr>
            <p:nvPr userDrawn="1"/>
          </p:nvSpPr>
          <p:spPr bwMode="auto">
            <a:xfrm>
              <a:off x="5337887"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0" name="Oval 1029"/>
            <p:cNvSpPr>
              <a:spLocks noChangeAspect="1" noChangeArrowheads="1"/>
            </p:cNvSpPr>
            <p:nvPr userDrawn="1"/>
          </p:nvSpPr>
          <p:spPr bwMode="auto">
            <a:xfrm>
              <a:off x="6687355"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1" name="Oval 1030"/>
            <p:cNvSpPr>
              <a:spLocks noChangeAspect="1" noChangeArrowheads="1"/>
            </p:cNvSpPr>
            <p:nvPr userDrawn="1"/>
          </p:nvSpPr>
          <p:spPr bwMode="auto">
            <a:xfrm>
              <a:off x="6912014"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2" name="Oval 1031"/>
            <p:cNvSpPr>
              <a:spLocks noChangeAspect="1" noChangeArrowheads="1"/>
            </p:cNvSpPr>
            <p:nvPr userDrawn="1"/>
          </p:nvSpPr>
          <p:spPr bwMode="auto">
            <a:xfrm>
              <a:off x="7023590" y="404518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3" name="Oval 1032"/>
            <p:cNvSpPr>
              <a:spLocks noChangeAspect="1" noChangeArrowheads="1"/>
            </p:cNvSpPr>
            <p:nvPr userDrawn="1"/>
          </p:nvSpPr>
          <p:spPr bwMode="auto">
            <a:xfrm>
              <a:off x="7136674" y="4045188"/>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4" name="Oval 1033"/>
            <p:cNvSpPr>
              <a:spLocks noChangeAspect="1" noChangeArrowheads="1"/>
            </p:cNvSpPr>
            <p:nvPr userDrawn="1"/>
          </p:nvSpPr>
          <p:spPr bwMode="auto">
            <a:xfrm>
              <a:off x="241731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5" name="Oval 1034"/>
            <p:cNvSpPr>
              <a:spLocks noChangeAspect="1" noChangeArrowheads="1"/>
            </p:cNvSpPr>
            <p:nvPr userDrawn="1"/>
          </p:nvSpPr>
          <p:spPr bwMode="auto">
            <a:xfrm>
              <a:off x="252888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6" name="Oval 1035"/>
            <p:cNvSpPr>
              <a:spLocks noChangeAspect="1" noChangeArrowheads="1"/>
            </p:cNvSpPr>
            <p:nvPr userDrawn="1"/>
          </p:nvSpPr>
          <p:spPr bwMode="auto">
            <a:xfrm>
              <a:off x="264196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7" name="Oval 1036"/>
            <p:cNvSpPr>
              <a:spLocks noChangeAspect="1" noChangeArrowheads="1"/>
            </p:cNvSpPr>
            <p:nvPr userDrawn="1"/>
          </p:nvSpPr>
          <p:spPr bwMode="auto">
            <a:xfrm>
              <a:off x="2753545"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8" name="Oval 1037"/>
            <p:cNvSpPr>
              <a:spLocks noChangeAspect="1" noChangeArrowheads="1"/>
            </p:cNvSpPr>
            <p:nvPr userDrawn="1"/>
          </p:nvSpPr>
          <p:spPr bwMode="auto">
            <a:xfrm>
              <a:off x="286663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69" name="Oval 1038"/>
            <p:cNvSpPr>
              <a:spLocks noChangeAspect="1" noChangeArrowheads="1"/>
            </p:cNvSpPr>
            <p:nvPr userDrawn="1"/>
          </p:nvSpPr>
          <p:spPr bwMode="auto">
            <a:xfrm>
              <a:off x="2978206"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0" name="Oval 1039"/>
            <p:cNvSpPr>
              <a:spLocks noChangeAspect="1" noChangeArrowheads="1"/>
            </p:cNvSpPr>
            <p:nvPr userDrawn="1"/>
          </p:nvSpPr>
          <p:spPr bwMode="auto">
            <a:xfrm>
              <a:off x="3091289"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1" name="Oval 1040"/>
            <p:cNvSpPr>
              <a:spLocks noChangeAspect="1" noChangeArrowheads="1"/>
            </p:cNvSpPr>
            <p:nvPr userDrawn="1"/>
          </p:nvSpPr>
          <p:spPr bwMode="auto">
            <a:xfrm>
              <a:off x="3204373"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2" name="Oval 1041"/>
            <p:cNvSpPr>
              <a:spLocks noChangeAspect="1" noChangeArrowheads="1"/>
            </p:cNvSpPr>
            <p:nvPr userDrawn="1"/>
          </p:nvSpPr>
          <p:spPr bwMode="auto">
            <a:xfrm>
              <a:off x="3315949"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3" name="Oval 1042"/>
            <p:cNvSpPr>
              <a:spLocks noChangeAspect="1" noChangeArrowheads="1"/>
            </p:cNvSpPr>
            <p:nvPr userDrawn="1"/>
          </p:nvSpPr>
          <p:spPr bwMode="auto">
            <a:xfrm>
              <a:off x="3429033"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4" name="Oval 1043"/>
            <p:cNvSpPr>
              <a:spLocks noChangeAspect="1" noChangeArrowheads="1"/>
            </p:cNvSpPr>
            <p:nvPr userDrawn="1"/>
          </p:nvSpPr>
          <p:spPr bwMode="auto">
            <a:xfrm>
              <a:off x="466390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5" name="Oval 1044"/>
            <p:cNvSpPr>
              <a:spLocks noChangeAspect="1" noChangeArrowheads="1"/>
            </p:cNvSpPr>
            <p:nvPr userDrawn="1"/>
          </p:nvSpPr>
          <p:spPr bwMode="auto">
            <a:xfrm>
              <a:off x="4776992"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6" name="Oval 1045"/>
            <p:cNvSpPr>
              <a:spLocks noChangeAspect="1" noChangeArrowheads="1"/>
            </p:cNvSpPr>
            <p:nvPr userDrawn="1"/>
          </p:nvSpPr>
          <p:spPr bwMode="auto">
            <a:xfrm>
              <a:off x="4888568"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7" name="Oval 1046"/>
            <p:cNvSpPr>
              <a:spLocks noChangeAspect="1" noChangeArrowheads="1"/>
            </p:cNvSpPr>
            <p:nvPr userDrawn="1"/>
          </p:nvSpPr>
          <p:spPr bwMode="auto">
            <a:xfrm>
              <a:off x="5001652"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8" name="Oval 1047"/>
            <p:cNvSpPr>
              <a:spLocks noChangeAspect="1" noChangeArrowheads="1"/>
            </p:cNvSpPr>
            <p:nvPr userDrawn="1"/>
          </p:nvSpPr>
          <p:spPr bwMode="auto">
            <a:xfrm>
              <a:off x="5113228"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79" name="Oval 1048"/>
            <p:cNvSpPr>
              <a:spLocks noChangeAspect="1" noChangeArrowheads="1"/>
            </p:cNvSpPr>
            <p:nvPr userDrawn="1"/>
          </p:nvSpPr>
          <p:spPr bwMode="auto">
            <a:xfrm>
              <a:off x="5226311"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0" name="Oval 1049"/>
            <p:cNvSpPr>
              <a:spLocks noChangeAspect="1" noChangeArrowheads="1"/>
            </p:cNvSpPr>
            <p:nvPr userDrawn="1"/>
          </p:nvSpPr>
          <p:spPr bwMode="auto">
            <a:xfrm>
              <a:off x="6798931"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1" name="Oval 1050"/>
            <p:cNvSpPr>
              <a:spLocks noChangeAspect="1" noChangeArrowheads="1"/>
            </p:cNvSpPr>
            <p:nvPr userDrawn="1"/>
          </p:nvSpPr>
          <p:spPr bwMode="auto">
            <a:xfrm>
              <a:off x="713667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2" name="Oval 1051"/>
            <p:cNvSpPr>
              <a:spLocks noChangeAspect="1" noChangeArrowheads="1"/>
            </p:cNvSpPr>
            <p:nvPr userDrawn="1"/>
          </p:nvSpPr>
          <p:spPr bwMode="auto">
            <a:xfrm>
              <a:off x="7472910" y="414922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3" name="Oval 1052"/>
            <p:cNvSpPr>
              <a:spLocks noChangeAspect="1" noChangeArrowheads="1"/>
            </p:cNvSpPr>
            <p:nvPr userDrawn="1"/>
          </p:nvSpPr>
          <p:spPr bwMode="auto">
            <a:xfrm>
              <a:off x="7585994"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4" name="Oval 1053"/>
            <p:cNvSpPr>
              <a:spLocks noChangeAspect="1" noChangeArrowheads="1"/>
            </p:cNvSpPr>
            <p:nvPr userDrawn="1"/>
          </p:nvSpPr>
          <p:spPr bwMode="auto">
            <a:xfrm>
              <a:off x="7697570" y="4149225"/>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5" name="Oval 1054"/>
            <p:cNvSpPr>
              <a:spLocks noChangeAspect="1" noChangeArrowheads="1"/>
            </p:cNvSpPr>
            <p:nvPr userDrawn="1"/>
          </p:nvSpPr>
          <p:spPr bwMode="auto">
            <a:xfrm>
              <a:off x="252888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6" name="Oval 1055"/>
            <p:cNvSpPr>
              <a:spLocks noChangeAspect="1" noChangeArrowheads="1"/>
            </p:cNvSpPr>
            <p:nvPr userDrawn="1"/>
          </p:nvSpPr>
          <p:spPr bwMode="auto">
            <a:xfrm>
              <a:off x="264196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7" name="Oval 1056"/>
            <p:cNvSpPr>
              <a:spLocks noChangeAspect="1" noChangeArrowheads="1"/>
            </p:cNvSpPr>
            <p:nvPr userDrawn="1"/>
          </p:nvSpPr>
          <p:spPr bwMode="auto">
            <a:xfrm>
              <a:off x="2753545"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8" name="Oval 1057"/>
            <p:cNvSpPr>
              <a:spLocks noChangeAspect="1" noChangeArrowheads="1"/>
            </p:cNvSpPr>
            <p:nvPr userDrawn="1"/>
          </p:nvSpPr>
          <p:spPr bwMode="auto">
            <a:xfrm>
              <a:off x="2866630"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89" name="Oval 1058"/>
            <p:cNvSpPr>
              <a:spLocks noChangeAspect="1" noChangeArrowheads="1"/>
            </p:cNvSpPr>
            <p:nvPr userDrawn="1"/>
          </p:nvSpPr>
          <p:spPr bwMode="auto">
            <a:xfrm>
              <a:off x="2978206"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0" name="Oval 1059"/>
            <p:cNvSpPr>
              <a:spLocks noChangeAspect="1" noChangeArrowheads="1"/>
            </p:cNvSpPr>
            <p:nvPr userDrawn="1"/>
          </p:nvSpPr>
          <p:spPr bwMode="auto">
            <a:xfrm>
              <a:off x="3091289"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1" name="Oval 1060"/>
            <p:cNvSpPr>
              <a:spLocks noChangeAspect="1" noChangeArrowheads="1"/>
            </p:cNvSpPr>
            <p:nvPr userDrawn="1"/>
          </p:nvSpPr>
          <p:spPr bwMode="auto">
            <a:xfrm>
              <a:off x="3204373"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2" name="Oval 1061"/>
            <p:cNvSpPr>
              <a:spLocks noChangeAspect="1" noChangeArrowheads="1"/>
            </p:cNvSpPr>
            <p:nvPr userDrawn="1"/>
          </p:nvSpPr>
          <p:spPr bwMode="auto">
            <a:xfrm>
              <a:off x="3315949"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3" name="Oval 1062"/>
            <p:cNvSpPr>
              <a:spLocks noChangeAspect="1" noChangeArrowheads="1"/>
            </p:cNvSpPr>
            <p:nvPr userDrawn="1"/>
          </p:nvSpPr>
          <p:spPr bwMode="auto">
            <a:xfrm>
              <a:off x="3429033"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4" name="Oval 1063"/>
            <p:cNvSpPr>
              <a:spLocks noChangeAspect="1" noChangeArrowheads="1"/>
            </p:cNvSpPr>
            <p:nvPr userDrawn="1"/>
          </p:nvSpPr>
          <p:spPr bwMode="auto">
            <a:xfrm>
              <a:off x="466390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5" name="Oval 1064"/>
            <p:cNvSpPr>
              <a:spLocks noChangeAspect="1" noChangeArrowheads="1"/>
            </p:cNvSpPr>
            <p:nvPr userDrawn="1"/>
          </p:nvSpPr>
          <p:spPr bwMode="auto">
            <a:xfrm>
              <a:off x="4776992"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6" name="Oval 1065"/>
            <p:cNvSpPr>
              <a:spLocks noChangeAspect="1" noChangeArrowheads="1"/>
            </p:cNvSpPr>
            <p:nvPr userDrawn="1"/>
          </p:nvSpPr>
          <p:spPr bwMode="auto">
            <a:xfrm>
              <a:off x="4888568"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7" name="Oval 1066"/>
            <p:cNvSpPr>
              <a:spLocks noChangeAspect="1" noChangeArrowheads="1"/>
            </p:cNvSpPr>
            <p:nvPr userDrawn="1"/>
          </p:nvSpPr>
          <p:spPr bwMode="auto">
            <a:xfrm>
              <a:off x="5001652"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8" name="Oval 1067"/>
            <p:cNvSpPr>
              <a:spLocks noChangeAspect="1" noChangeArrowheads="1"/>
            </p:cNvSpPr>
            <p:nvPr userDrawn="1"/>
          </p:nvSpPr>
          <p:spPr bwMode="auto">
            <a:xfrm>
              <a:off x="5113228" y="4253262"/>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299" name="Oval 1068"/>
            <p:cNvSpPr>
              <a:spLocks noChangeAspect="1" noChangeArrowheads="1"/>
            </p:cNvSpPr>
            <p:nvPr userDrawn="1"/>
          </p:nvSpPr>
          <p:spPr bwMode="auto">
            <a:xfrm>
              <a:off x="5226311"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0" name="Oval 1069"/>
            <p:cNvSpPr>
              <a:spLocks noChangeAspect="1" noChangeArrowheads="1"/>
            </p:cNvSpPr>
            <p:nvPr userDrawn="1"/>
          </p:nvSpPr>
          <p:spPr bwMode="auto">
            <a:xfrm>
              <a:off x="6912014"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1" name="Oval 1070"/>
            <p:cNvSpPr>
              <a:spLocks noChangeAspect="1" noChangeArrowheads="1"/>
            </p:cNvSpPr>
            <p:nvPr userDrawn="1"/>
          </p:nvSpPr>
          <p:spPr bwMode="auto">
            <a:xfrm>
              <a:off x="7023590" y="4253262"/>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2" name="Oval 1071"/>
            <p:cNvSpPr>
              <a:spLocks noChangeAspect="1" noChangeArrowheads="1"/>
            </p:cNvSpPr>
            <p:nvPr userDrawn="1"/>
          </p:nvSpPr>
          <p:spPr bwMode="auto">
            <a:xfrm>
              <a:off x="7697570" y="4253262"/>
              <a:ext cx="85943" cy="85944"/>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303" name="Oval 1072"/>
            <p:cNvSpPr>
              <a:spLocks noChangeAspect="1" noChangeArrowheads="1"/>
            </p:cNvSpPr>
            <p:nvPr userDrawn="1"/>
          </p:nvSpPr>
          <p:spPr bwMode="auto">
            <a:xfrm>
              <a:off x="252888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4" name="Oval 1073"/>
            <p:cNvSpPr>
              <a:spLocks noChangeAspect="1" noChangeArrowheads="1"/>
            </p:cNvSpPr>
            <p:nvPr userDrawn="1"/>
          </p:nvSpPr>
          <p:spPr bwMode="auto">
            <a:xfrm>
              <a:off x="264196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5" name="Oval 1074"/>
            <p:cNvSpPr>
              <a:spLocks noChangeAspect="1" noChangeArrowheads="1"/>
            </p:cNvSpPr>
            <p:nvPr userDrawn="1"/>
          </p:nvSpPr>
          <p:spPr bwMode="auto">
            <a:xfrm>
              <a:off x="2753545"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6" name="Oval 1075"/>
            <p:cNvSpPr>
              <a:spLocks noChangeAspect="1" noChangeArrowheads="1"/>
            </p:cNvSpPr>
            <p:nvPr userDrawn="1"/>
          </p:nvSpPr>
          <p:spPr bwMode="auto">
            <a:xfrm>
              <a:off x="2866630"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7" name="Oval 1076"/>
            <p:cNvSpPr>
              <a:spLocks noChangeAspect="1" noChangeArrowheads="1"/>
            </p:cNvSpPr>
            <p:nvPr userDrawn="1"/>
          </p:nvSpPr>
          <p:spPr bwMode="auto">
            <a:xfrm>
              <a:off x="2978206"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8" name="Oval 1077"/>
            <p:cNvSpPr>
              <a:spLocks noChangeAspect="1" noChangeArrowheads="1"/>
            </p:cNvSpPr>
            <p:nvPr userDrawn="1"/>
          </p:nvSpPr>
          <p:spPr bwMode="auto">
            <a:xfrm>
              <a:off x="3091289"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09" name="Oval 1078"/>
            <p:cNvSpPr>
              <a:spLocks noChangeAspect="1" noChangeArrowheads="1"/>
            </p:cNvSpPr>
            <p:nvPr userDrawn="1"/>
          </p:nvSpPr>
          <p:spPr bwMode="auto">
            <a:xfrm>
              <a:off x="3204373"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0" name="Oval 1079"/>
            <p:cNvSpPr>
              <a:spLocks noChangeAspect="1" noChangeArrowheads="1"/>
            </p:cNvSpPr>
            <p:nvPr userDrawn="1"/>
          </p:nvSpPr>
          <p:spPr bwMode="auto">
            <a:xfrm>
              <a:off x="3315949"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1" name="Oval 1080"/>
            <p:cNvSpPr>
              <a:spLocks noChangeAspect="1" noChangeArrowheads="1"/>
            </p:cNvSpPr>
            <p:nvPr userDrawn="1"/>
          </p:nvSpPr>
          <p:spPr bwMode="auto">
            <a:xfrm>
              <a:off x="3429033"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2" name="Oval 1081"/>
            <p:cNvSpPr>
              <a:spLocks noChangeAspect="1" noChangeArrowheads="1"/>
            </p:cNvSpPr>
            <p:nvPr userDrawn="1"/>
          </p:nvSpPr>
          <p:spPr bwMode="auto">
            <a:xfrm>
              <a:off x="466390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3" name="Oval 1082"/>
            <p:cNvSpPr>
              <a:spLocks noChangeAspect="1" noChangeArrowheads="1"/>
            </p:cNvSpPr>
            <p:nvPr userDrawn="1"/>
          </p:nvSpPr>
          <p:spPr bwMode="auto">
            <a:xfrm>
              <a:off x="4776992"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4" name="Oval 1083"/>
            <p:cNvSpPr>
              <a:spLocks noChangeAspect="1" noChangeArrowheads="1"/>
            </p:cNvSpPr>
            <p:nvPr userDrawn="1"/>
          </p:nvSpPr>
          <p:spPr bwMode="auto">
            <a:xfrm>
              <a:off x="4888568"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5" name="Oval 1084"/>
            <p:cNvSpPr>
              <a:spLocks noChangeAspect="1" noChangeArrowheads="1"/>
            </p:cNvSpPr>
            <p:nvPr userDrawn="1"/>
          </p:nvSpPr>
          <p:spPr bwMode="auto">
            <a:xfrm>
              <a:off x="5001652"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6" name="Oval 1085"/>
            <p:cNvSpPr>
              <a:spLocks noChangeAspect="1" noChangeArrowheads="1"/>
            </p:cNvSpPr>
            <p:nvPr userDrawn="1"/>
          </p:nvSpPr>
          <p:spPr bwMode="auto">
            <a:xfrm>
              <a:off x="5113228" y="4357300"/>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7" name="Oval 1086"/>
            <p:cNvSpPr>
              <a:spLocks noChangeAspect="1" noChangeArrowheads="1"/>
            </p:cNvSpPr>
            <p:nvPr userDrawn="1"/>
          </p:nvSpPr>
          <p:spPr bwMode="auto">
            <a:xfrm>
              <a:off x="5226311"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8" name="Oval 1087"/>
            <p:cNvSpPr>
              <a:spLocks noChangeAspect="1" noChangeArrowheads="1"/>
            </p:cNvSpPr>
            <p:nvPr userDrawn="1"/>
          </p:nvSpPr>
          <p:spPr bwMode="auto">
            <a:xfrm>
              <a:off x="7472910" y="4357300"/>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19" name="Oval 1088"/>
            <p:cNvSpPr>
              <a:spLocks noChangeAspect="1" noChangeArrowheads="1"/>
            </p:cNvSpPr>
            <p:nvPr userDrawn="1"/>
          </p:nvSpPr>
          <p:spPr bwMode="auto">
            <a:xfrm>
              <a:off x="264196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0" name="Oval 1089"/>
            <p:cNvSpPr>
              <a:spLocks noChangeAspect="1" noChangeArrowheads="1"/>
            </p:cNvSpPr>
            <p:nvPr userDrawn="1"/>
          </p:nvSpPr>
          <p:spPr bwMode="auto">
            <a:xfrm>
              <a:off x="2753545"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1" name="Oval 1090"/>
            <p:cNvSpPr>
              <a:spLocks noChangeAspect="1" noChangeArrowheads="1"/>
            </p:cNvSpPr>
            <p:nvPr userDrawn="1"/>
          </p:nvSpPr>
          <p:spPr bwMode="auto">
            <a:xfrm>
              <a:off x="286663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2" name="Oval 1091"/>
            <p:cNvSpPr>
              <a:spLocks noChangeAspect="1" noChangeArrowheads="1"/>
            </p:cNvSpPr>
            <p:nvPr userDrawn="1"/>
          </p:nvSpPr>
          <p:spPr bwMode="auto">
            <a:xfrm>
              <a:off x="2978206"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3" name="Oval 1092"/>
            <p:cNvSpPr>
              <a:spLocks noChangeAspect="1" noChangeArrowheads="1"/>
            </p:cNvSpPr>
            <p:nvPr userDrawn="1"/>
          </p:nvSpPr>
          <p:spPr bwMode="auto">
            <a:xfrm>
              <a:off x="3091289"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4" name="Oval 1093"/>
            <p:cNvSpPr>
              <a:spLocks noChangeAspect="1" noChangeArrowheads="1"/>
            </p:cNvSpPr>
            <p:nvPr userDrawn="1"/>
          </p:nvSpPr>
          <p:spPr bwMode="auto">
            <a:xfrm>
              <a:off x="3204373"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5" name="Oval 1094"/>
            <p:cNvSpPr>
              <a:spLocks noChangeAspect="1" noChangeArrowheads="1"/>
            </p:cNvSpPr>
            <p:nvPr userDrawn="1"/>
          </p:nvSpPr>
          <p:spPr bwMode="auto">
            <a:xfrm>
              <a:off x="3315949"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6" name="Oval 1095"/>
            <p:cNvSpPr>
              <a:spLocks noChangeAspect="1" noChangeArrowheads="1"/>
            </p:cNvSpPr>
            <p:nvPr userDrawn="1"/>
          </p:nvSpPr>
          <p:spPr bwMode="auto">
            <a:xfrm>
              <a:off x="466390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7" name="Oval 1096"/>
            <p:cNvSpPr>
              <a:spLocks noChangeAspect="1" noChangeArrowheads="1"/>
            </p:cNvSpPr>
            <p:nvPr userDrawn="1"/>
          </p:nvSpPr>
          <p:spPr bwMode="auto">
            <a:xfrm>
              <a:off x="4776992"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8" name="Oval 1097"/>
            <p:cNvSpPr>
              <a:spLocks noChangeAspect="1" noChangeArrowheads="1"/>
            </p:cNvSpPr>
            <p:nvPr userDrawn="1"/>
          </p:nvSpPr>
          <p:spPr bwMode="auto">
            <a:xfrm>
              <a:off x="4888568"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29" name="Oval 1098"/>
            <p:cNvSpPr>
              <a:spLocks noChangeAspect="1" noChangeArrowheads="1"/>
            </p:cNvSpPr>
            <p:nvPr userDrawn="1"/>
          </p:nvSpPr>
          <p:spPr bwMode="auto">
            <a:xfrm>
              <a:off x="500165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0" name="Oval 1099"/>
            <p:cNvSpPr>
              <a:spLocks noChangeAspect="1" noChangeArrowheads="1"/>
            </p:cNvSpPr>
            <p:nvPr userDrawn="1"/>
          </p:nvSpPr>
          <p:spPr bwMode="auto">
            <a:xfrm>
              <a:off x="5113228"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1" name="Oval 1100"/>
            <p:cNvSpPr>
              <a:spLocks noChangeAspect="1" noChangeArrowheads="1"/>
            </p:cNvSpPr>
            <p:nvPr userDrawn="1"/>
          </p:nvSpPr>
          <p:spPr bwMode="auto">
            <a:xfrm>
              <a:off x="5226311"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2" name="Oval 1101"/>
            <p:cNvSpPr>
              <a:spLocks noChangeAspect="1" noChangeArrowheads="1"/>
            </p:cNvSpPr>
            <p:nvPr userDrawn="1"/>
          </p:nvSpPr>
          <p:spPr bwMode="auto">
            <a:xfrm>
              <a:off x="5450972"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3" name="Oval 1102"/>
            <p:cNvSpPr>
              <a:spLocks noChangeAspect="1" noChangeArrowheads="1"/>
            </p:cNvSpPr>
            <p:nvPr userDrawn="1"/>
          </p:nvSpPr>
          <p:spPr bwMode="auto">
            <a:xfrm>
              <a:off x="7361334"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4" name="Oval 1103"/>
            <p:cNvSpPr>
              <a:spLocks noChangeAspect="1" noChangeArrowheads="1"/>
            </p:cNvSpPr>
            <p:nvPr userDrawn="1"/>
          </p:nvSpPr>
          <p:spPr bwMode="auto">
            <a:xfrm>
              <a:off x="7472910" y="445982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5" name="Oval 1104"/>
            <p:cNvSpPr>
              <a:spLocks noChangeAspect="1" noChangeArrowheads="1"/>
            </p:cNvSpPr>
            <p:nvPr userDrawn="1"/>
          </p:nvSpPr>
          <p:spPr bwMode="auto">
            <a:xfrm>
              <a:off x="7697570" y="4459829"/>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6" name="Oval 1105"/>
            <p:cNvSpPr>
              <a:spLocks noChangeAspect="1" noChangeArrowheads="1"/>
            </p:cNvSpPr>
            <p:nvPr userDrawn="1"/>
          </p:nvSpPr>
          <p:spPr bwMode="auto">
            <a:xfrm>
              <a:off x="2753545"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7" name="Oval 1106"/>
            <p:cNvSpPr>
              <a:spLocks noChangeAspect="1" noChangeArrowheads="1"/>
            </p:cNvSpPr>
            <p:nvPr userDrawn="1"/>
          </p:nvSpPr>
          <p:spPr bwMode="auto">
            <a:xfrm>
              <a:off x="286663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8" name="Oval 1107"/>
            <p:cNvSpPr>
              <a:spLocks noChangeAspect="1" noChangeArrowheads="1"/>
            </p:cNvSpPr>
            <p:nvPr userDrawn="1"/>
          </p:nvSpPr>
          <p:spPr bwMode="auto">
            <a:xfrm>
              <a:off x="2978206"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39" name="Oval 1108"/>
            <p:cNvSpPr>
              <a:spLocks noChangeAspect="1" noChangeArrowheads="1"/>
            </p:cNvSpPr>
            <p:nvPr userDrawn="1"/>
          </p:nvSpPr>
          <p:spPr bwMode="auto">
            <a:xfrm>
              <a:off x="3091289"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0" name="Oval 1109"/>
            <p:cNvSpPr>
              <a:spLocks noChangeAspect="1" noChangeArrowheads="1"/>
            </p:cNvSpPr>
            <p:nvPr userDrawn="1"/>
          </p:nvSpPr>
          <p:spPr bwMode="auto">
            <a:xfrm>
              <a:off x="3204373"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1" name="Oval 1110"/>
            <p:cNvSpPr>
              <a:spLocks noChangeAspect="1" noChangeArrowheads="1"/>
            </p:cNvSpPr>
            <p:nvPr userDrawn="1"/>
          </p:nvSpPr>
          <p:spPr bwMode="auto">
            <a:xfrm>
              <a:off x="3315949"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2" name="Oval 1111"/>
            <p:cNvSpPr>
              <a:spLocks noChangeAspect="1" noChangeArrowheads="1"/>
            </p:cNvSpPr>
            <p:nvPr userDrawn="1"/>
          </p:nvSpPr>
          <p:spPr bwMode="auto">
            <a:xfrm>
              <a:off x="466390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3" name="Oval 1112"/>
            <p:cNvSpPr>
              <a:spLocks noChangeAspect="1" noChangeArrowheads="1"/>
            </p:cNvSpPr>
            <p:nvPr userDrawn="1"/>
          </p:nvSpPr>
          <p:spPr bwMode="auto">
            <a:xfrm>
              <a:off x="4776992"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4" name="Oval 1113"/>
            <p:cNvSpPr>
              <a:spLocks noChangeAspect="1" noChangeArrowheads="1"/>
            </p:cNvSpPr>
            <p:nvPr userDrawn="1"/>
          </p:nvSpPr>
          <p:spPr bwMode="auto">
            <a:xfrm>
              <a:off x="4888568"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5" name="Oval 1114"/>
            <p:cNvSpPr>
              <a:spLocks noChangeAspect="1" noChangeArrowheads="1"/>
            </p:cNvSpPr>
            <p:nvPr userDrawn="1"/>
          </p:nvSpPr>
          <p:spPr bwMode="auto">
            <a:xfrm>
              <a:off x="500165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6" name="Oval 1115"/>
            <p:cNvSpPr>
              <a:spLocks noChangeAspect="1" noChangeArrowheads="1"/>
            </p:cNvSpPr>
            <p:nvPr userDrawn="1"/>
          </p:nvSpPr>
          <p:spPr bwMode="auto">
            <a:xfrm>
              <a:off x="5113228"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7" name="Oval 1116"/>
            <p:cNvSpPr>
              <a:spLocks noChangeAspect="1" noChangeArrowheads="1"/>
            </p:cNvSpPr>
            <p:nvPr userDrawn="1"/>
          </p:nvSpPr>
          <p:spPr bwMode="auto">
            <a:xfrm>
              <a:off x="5226311"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8" name="Oval 1117"/>
            <p:cNvSpPr>
              <a:spLocks noChangeAspect="1" noChangeArrowheads="1"/>
            </p:cNvSpPr>
            <p:nvPr userDrawn="1"/>
          </p:nvSpPr>
          <p:spPr bwMode="auto">
            <a:xfrm>
              <a:off x="5450972"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49" name="Oval 1118"/>
            <p:cNvSpPr>
              <a:spLocks noChangeAspect="1" noChangeArrowheads="1"/>
            </p:cNvSpPr>
            <p:nvPr userDrawn="1"/>
          </p:nvSpPr>
          <p:spPr bwMode="auto">
            <a:xfrm>
              <a:off x="724825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0" name="Oval 1119"/>
            <p:cNvSpPr>
              <a:spLocks noChangeAspect="1" noChangeArrowheads="1"/>
            </p:cNvSpPr>
            <p:nvPr userDrawn="1"/>
          </p:nvSpPr>
          <p:spPr bwMode="auto">
            <a:xfrm>
              <a:off x="7361334"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1" name="Oval 1120"/>
            <p:cNvSpPr>
              <a:spLocks noChangeAspect="1" noChangeArrowheads="1"/>
            </p:cNvSpPr>
            <p:nvPr userDrawn="1"/>
          </p:nvSpPr>
          <p:spPr bwMode="auto">
            <a:xfrm>
              <a:off x="7472910" y="4563866"/>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2" name="Oval 1121"/>
            <p:cNvSpPr>
              <a:spLocks noChangeAspect="1" noChangeArrowheads="1"/>
            </p:cNvSpPr>
            <p:nvPr userDrawn="1"/>
          </p:nvSpPr>
          <p:spPr bwMode="auto">
            <a:xfrm>
              <a:off x="7585994"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3" name="Oval 1122"/>
            <p:cNvSpPr>
              <a:spLocks noChangeAspect="1" noChangeArrowheads="1"/>
            </p:cNvSpPr>
            <p:nvPr userDrawn="1"/>
          </p:nvSpPr>
          <p:spPr bwMode="auto">
            <a:xfrm>
              <a:off x="7697570" y="4563866"/>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4" name="Oval 1123"/>
            <p:cNvSpPr>
              <a:spLocks noChangeAspect="1" noChangeArrowheads="1"/>
            </p:cNvSpPr>
            <p:nvPr userDrawn="1"/>
          </p:nvSpPr>
          <p:spPr bwMode="auto">
            <a:xfrm>
              <a:off x="2753545"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5" name="Oval 1124"/>
            <p:cNvSpPr>
              <a:spLocks noChangeAspect="1" noChangeArrowheads="1"/>
            </p:cNvSpPr>
            <p:nvPr userDrawn="1"/>
          </p:nvSpPr>
          <p:spPr bwMode="auto">
            <a:xfrm>
              <a:off x="286663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6" name="Oval 1125"/>
            <p:cNvSpPr>
              <a:spLocks noChangeAspect="1" noChangeArrowheads="1"/>
            </p:cNvSpPr>
            <p:nvPr userDrawn="1"/>
          </p:nvSpPr>
          <p:spPr bwMode="auto">
            <a:xfrm>
              <a:off x="2978206"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7" name="Oval 1126"/>
            <p:cNvSpPr>
              <a:spLocks noChangeAspect="1" noChangeArrowheads="1"/>
            </p:cNvSpPr>
            <p:nvPr userDrawn="1"/>
          </p:nvSpPr>
          <p:spPr bwMode="auto">
            <a:xfrm>
              <a:off x="3091289"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8" name="Oval 1127"/>
            <p:cNvSpPr>
              <a:spLocks noChangeAspect="1" noChangeArrowheads="1"/>
            </p:cNvSpPr>
            <p:nvPr userDrawn="1"/>
          </p:nvSpPr>
          <p:spPr bwMode="auto">
            <a:xfrm>
              <a:off x="3204373"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59" name="Oval 1128"/>
            <p:cNvSpPr>
              <a:spLocks noChangeAspect="1" noChangeArrowheads="1"/>
            </p:cNvSpPr>
            <p:nvPr userDrawn="1"/>
          </p:nvSpPr>
          <p:spPr bwMode="auto">
            <a:xfrm>
              <a:off x="3315949"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0" name="Oval 1129"/>
            <p:cNvSpPr>
              <a:spLocks noChangeAspect="1" noChangeArrowheads="1"/>
            </p:cNvSpPr>
            <p:nvPr userDrawn="1"/>
          </p:nvSpPr>
          <p:spPr bwMode="auto">
            <a:xfrm>
              <a:off x="466390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1" name="Oval 1130"/>
            <p:cNvSpPr>
              <a:spLocks noChangeAspect="1" noChangeArrowheads="1"/>
            </p:cNvSpPr>
            <p:nvPr userDrawn="1"/>
          </p:nvSpPr>
          <p:spPr bwMode="auto">
            <a:xfrm>
              <a:off x="4776992"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2" name="Oval 1131"/>
            <p:cNvSpPr>
              <a:spLocks noChangeAspect="1" noChangeArrowheads="1"/>
            </p:cNvSpPr>
            <p:nvPr userDrawn="1"/>
          </p:nvSpPr>
          <p:spPr bwMode="auto">
            <a:xfrm>
              <a:off x="4888568"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3" name="Oval 1132"/>
            <p:cNvSpPr>
              <a:spLocks noChangeAspect="1" noChangeArrowheads="1"/>
            </p:cNvSpPr>
            <p:nvPr userDrawn="1"/>
          </p:nvSpPr>
          <p:spPr bwMode="auto">
            <a:xfrm>
              <a:off x="500165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4" name="Oval 1133"/>
            <p:cNvSpPr>
              <a:spLocks noChangeAspect="1" noChangeArrowheads="1"/>
            </p:cNvSpPr>
            <p:nvPr userDrawn="1"/>
          </p:nvSpPr>
          <p:spPr bwMode="auto">
            <a:xfrm>
              <a:off x="5113228"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5" name="Oval 1134"/>
            <p:cNvSpPr>
              <a:spLocks noChangeAspect="1" noChangeArrowheads="1"/>
            </p:cNvSpPr>
            <p:nvPr userDrawn="1"/>
          </p:nvSpPr>
          <p:spPr bwMode="auto">
            <a:xfrm>
              <a:off x="5450972"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6" name="Oval 1135"/>
            <p:cNvSpPr>
              <a:spLocks noChangeAspect="1" noChangeArrowheads="1"/>
            </p:cNvSpPr>
            <p:nvPr userDrawn="1"/>
          </p:nvSpPr>
          <p:spPr bwMode="auto">
            <a:xfrm>
              <a:off x="713667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7" name="Oval 1136"/>
            <p:cNvSpPr>
              <a:spLocks noChangeAspect="1" noChangeArrowheads="1"/>
            </p:cNvSpPr>
            <p:nvPr userDrawn="1"/>
          </p:nvSpPr>
          <p:spPr bwMode="auto">
            <a:xfrm>
              <a:off x="724825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8" name="Oval 1137"/>
            <p:cNvSpPr>
              <a:spLocks noChangeAspect="1" noChangeArrowheads="1"/>
            </p:cNvSpPr>
            <p:nvPr userDrawn="1"/>
          </p:nvSpPr>
          <p:spPr bwMode="auto">
            <a:xfrm>
              <a:off x="7361334"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69" name="Oval 1138"/>
            <p:cNvSpPr>
              <a:spLocks noChangeAspect="1" noChangeArrowheads="1"/>
            </p:cNvSpPr>
            <p:nvPr userDrawn="1"/>
          </p:nvSpPr>
          <p:spPr bwMode="auto">
            <a:xfrm>
              <a:off x="7472910"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0" name="Oval 1139"/>
            <p:cNvSpPr>
              <a:spLocks noChangeAspect="1" noChangeArrowheads="1"/>
            </p:cNvSpPr>
            <p:nvPr userDrawn="1"/>
          </p:nvSpPr>
          <p:spPr bwMode="auto">
            <a:xfrm>
              <a:off x="7585994"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1" name="Oval 1140"/>
            <p:cNvSpPr>
              <a:spLocks noChangeAspect="1" noChangeArrowheads="1"/>
            </p:cNvSpPr>
            <p:nvPr userDrawn="1"/>
          </p:nvSpPr>
          <p:spPr bwMode="auto">
            <a:xfrm>
              <a:off x="7697570" y="4667903"/>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2" name="Oval 1141"/>
            <p:cNvSpPr>
              <a:spLocks noChangeAspect="1" noChangeArrowheads="1"/>
            </p:cNvSpPr>
            <p:nvPr userDrawn="1"/>
          </p:nvSpPr>
          <p:spPr bwMode="auto">
            <a:xfrm>
              <a:off x="7810653" y="4667903"/>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3" name="Oval 1142"/>
            <p:cNvSpPr>
              <a:spLocks noChangeAspect="1" noChangeArrowheads="1"/>
            </p:cNvSpPr>
            <p:nvPr userDrawn="1"/>
          </p:nvSpPr>
          <p:spPr bwMode="auto">
            <a:xfrm>
              <a:off x="264196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4" name="Oval 1143"/>
            <p:cNvSpPr>
              <a:spLocks noChangeAspect="1" noChangeArrowheads="1"/>
            </p:cNvSpPr>
            <p:nvPr userDrawn="1"/>
          </p:nvSpPr>
          <p:spPr bwMode="auto">
            <a:xfrm>
              <a:off x="2753545"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5" name="Oval 1144"/>
            <p:cNvSpPr>
              <a:spLocks noChangeAspect="1" noChangeArrowheads="1"/>
            </p:cNvSpPr>
            <p:nvPr userDrawn="1"/>
          </p:nvSpPr>
          <p:spPr bwMode="auto">
            <a:xfrm>
              <a:off x="286663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6" name="Oval 1145"/>
            <p:cNvSpPr>
              <a:spLocks noChangeAspect="1" noChangeArrowheads="1"/>
            </p:cNvSpPr>
            <p:nvPr userDrawn="1"/>
          </p:nvSpPr>
          <p:spPr bwMode="auto">
            <a:xfrm>
              <a:off x="2978206"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7" name="Oval 1146"/>
            <p:cNvSpPr>
              <a:spLocks noChangeAspect="1" noChangeArrowheads="1"/>
            </p:cNvSpPr>
            <p:nvPr userDrawn="1"/>
          </p:nvSpPr>
          <p:spPr bwMode="auto">
            <a:xfrm>
              <a:off x="309128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8" name="Oval 1147"/>
            <p:cNvSpPr>
              <a:spLocks noChangeAspect="1" noChangeArrowheads="1"/>
            </p:cNvSpPr>
            <p:nvPr userDrawn="1"/>
          </p:nvSpPr>
          <p:spPr bwMode="auto">
            <a:xfrm>
              <a:off x="3204373"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79" name="Oval 1148"/>
            <p:cNvSpPr>
              <a:spLocks noChangeAspect="1" noChangeArrowheads="1"/>
            </p:cNvSpPr>
            <p:nvPr userDrawn="1"/>
          </p:nvSpPr>
          <p:spPr bwMode="auto">
            <a:xfrm>
              <a:off x="466390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0" name="Oval 1149"/>
            <p:cNvSpPr>
              <a:spLocks noChangeAspect="1" noChangeArrowheads="1"/>
            </p:cNvSpPr>
            <p:nvPr userDrawn="1"/>
          </p:nvSpPr>
          <p:spPr bwMode="auto">
            <a:xfrm>
              <a:off x="4776992"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1" name="Oval 1150"/>
            <p:cNvSpPr>
              <a:spLocks noChangeAspect="1" noChangeArrowheads="1"/>
            </p:cNvSpPr>
            <p:nvPr userDrawn="1"/>
          </p:nvSpPr>
          <p:spPr bwMode="auto">
            <a:xfrm>
              <a:off x="4888568"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2" name="Oval 1151"/>
            <p:cNvSpPr>
              <a:spLocks noChangeAspect="1" noChangeArrowheads="1"/>
            </p:cNvSpPr>
            <p:nvPr userDrawn="1"/>
          </p:nvSpPr>
          <p:spPr bwMode="auto">
            <a:xfrm>
              <a:off x="500165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3" name="Oval 1152"/>
            <p:cNvSpPr>
              <a:spLocks noChangeAspect="1" noChangeArrowheads="1"/>
            </p:cNvSpPr>
            <p:nvPr userDrawn="1"/>
          </p:nvSpPr>
          <p:spPr bwMode="auto">
            <a:xfrm>
              <a:off x="5113228"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4" name="Oval 1153"/>
            <p:cNvSpPr>
              <a:spLocks noChangeAspect="1" noChangeArrowheads="1"/>
            </p:cNvSpPr>
            <p:nvPr userDrawn="1"/>
          </p:nvSpPr>
          <p:spPr bwMode="auto">
            <a:xfrm>
              <a:off x="5450972"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5" name="Oval 1154"/>
            <p:cNvSpPr>
              <a:spLocks noChangeAspect="1" noChangeArrowheads="1"/>
            </p:cNvSpPr>
            <p:nvPr userDrawn="1"/>
          </p:nvSpPr>
          <p:spPr bwMode="auto">
            <a:xfrm>
              <a:off x="702359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6" name="Oval 1155"/>
            <p:cNvSpPr>
              <a:spLocks noChangeAspect="1" noChangeArrowheads="1"/>
            </p:cNvSpPr>
            <p:nvPr userDrawn="1"/>
          </p:nvSpPr>
          <p:spPr bwMode="auto">
            <a:xfrm>
              <a:off x="713667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7" name="Oval 1156"/>
            <p:cNvSpPr>
              <a:spLocks noChangeAspect="1" noChangeArrowheads="1"/>
            </p:cNvSpPr>
            <p:nvPr userDrawn="1"/>
          </p:nvSpPr>
          <p:spPr bwMode="auto">
            <a:xfrm>
              <a:off x="724825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8" name="Oval 1157"/>
            <p:cNvSpPr>
              <a:spLocks noChangeAspect="1" noChangeArrowheads="1"/>
            </p:cNvSpPr>
            <p:nvPr userDrawn="1"/>
          </p:nvSpPr>
          <p:spPr bwMode="auto">
            <a:xfrm>
              <a:off x="7361334"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89" name="Oval 1158"/>
            <p:cNvSpPr>
              <a:spLocks noChangeAspect="1" noChangeArrowheads="1"/>
            </p:cNvSpPr>
            <p:nvPr userDrawn="1"/>
          </p:nvSpPr>
          <p:spPr bwMode="auto">
            <a:xfrm>
              <a:off x="7472910"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0" name="Oval 1159"/>
            <p:cNvSpPr>
              <a:spLocks noChangeAspect="1" noChangeArrowheads="1"/>
            </p:cNvSpPr>
            <p:nvPr userDrawn="1"/>
          </p:nvSpPr>
          <p:spPr bwMode="auto">
            <a:xfrm>
              <a:off x="7585994"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1" name="Oval 1160"/>
            <p:cNvSpPr>
              <a:spLocks noChangeAspect="1" noChangeArrowheads="1"/>
            </p:cNvSpPr>
            <p:nvPr userDrawn="1"/>
          </p:nvSpPr>
          <p:spPr bwMode="auto">
            <a:xfrm>
              <a:off x="7697570" y="4771940"/>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2" name="Oval 1161"/>
            <p:cNvSpPr>
              <a:spLocks noChangeAspect="1" noChangeArrowheads="1"/>
            </p:cNvSpPr>
            <p:nvPr userDrawn="1"/>
          </p:nvSpPr>
          <p:spPr bwMode="auto">
            <a:xfrm>
              <a:off x="7810653"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3" name="Oval 1162"/>
            <p:cNvSpPr>
              <a:spLocks noChangeAspect="1" noChangeArrowheads="1"/>
            </p:cNvSpPr>
            <p:nvPr userDrawn="1"/>
          </p:nvSpPr>
          <p:spPr bwMode="auto">
            <a:xfrm>
              <a:off x="7922229" y="4771940"/>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4" name="Oval 1163"/>
            <p:cNvSpPr>
              <a:spLocks noChangeAspect="1" noChangeArrowheads="1"/>
            </p:cNvSpPr>
            <p:nvPr userDrawn="1"/>
          </p:nvSpPr>
          <p:spPr bwMode="auto">
            <a:xfrm>
              <a:off x="264196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5" name="Oval 1164"/>
            <p:cNvSpPr>
              <a:spLocks noChangeAspect="1" noChangeArrowheads="1"/>
            </p:cNvSpPr>
            <p:nvPr userDrawn="1"/>
          </p:nvSpPr>
          <p:spPr bwMode="auto">
            <a:xfrm>
              <a:off x="2753545"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6" name="Oval 1165"/>
            <p:cNvSpPr>
              <a:spLocks noChangeAspect="1" noChangeArrowheads="1"/>
            </p:cNvSpPr>
            <p:nvPr userDrawn="1"/>
          </p:nvSpPr>
          <p:spPr bwMode="auto">
            <a:xfrm>
              <a:off x="286663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7" name="Oval 1166"/>
            <p:cNvSpPr>
              <a:spLocks noChangeAspect="1" noChangeArrowheads="1"/>
            </p:cNvSpPr>
            <p:nvPr userDrawn="1"/>
          </p:nvSpPr>
          <p:spPr bwMode="auto">
            <a:xfrm>
              <a:off x="2978206"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8" name="Oval 1167"/>
            <p:cNvSpPr>
              <a:spLocks noChangeAspect="1" noChangeArrowheads="1"/>
            </p:cNvSpPr>
            <p:nvPr userDrawn="1"/>
          </p:nvSpPr>
          <p:spPr bwMode="auto">
            <a:xfrm>
              <a:off x="3091289"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399" name="Oval 1168"/>
            <p:cNvSpPr>
              <a:spLocks noChangeAspect="1" noChangeArrowheads="1"/>
            </p:cNvSpPr>
            <p:nvPr userDrawn="1"/>
          </p:nvSpPr>
          <p:spPr bwMode="auto">
            <a:xfrm>
              <a:off x="4663908"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0" name="Oval 1169"/>
            <p:cNvSpPr>
              <a:spLocks noChangeAspect="1" noChangeArrowheads="1"/>
            </p:cNvSpPr>
            <p:nvPr userDrawn="1"/>
          </p:nvSpPr>
          <p:spPr bwMode="auto">
            <a:xfrm>
              <a:off x="4776992"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1" name="Oval 1170"/>
            <p:cNvSpPr>
              <a:spLocks noChangeAspect="1" noChangeArrowheads="1"/>
            </p:cNvSpPr>
            <p:nvPr userDrawn="1"/>
          </p:nvSpPr>
          <p:spPr bwMode="auto">
            <a:xfrm>
              <a:off x="4888568"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2" name="Oval 1171"/>
            <p:cNvSpPr>
              <a:spLocks noChangeAspect="1" noChangeArrowheads="1"/>
            </p:cNvSpPr>
            <p:nvPr userDrawn="1"/>
          </p:nvSpPr>
          <p:spPr bwMode="auto">
            <a:xfrm>
              <a:off x="5001652"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3" name="Oval 1172"/>
            <p:cNvSpPr>
              <a:spLocks noChangeAspect="1" noChangeArrowheads="1"/>
            </p:cNvSpPr>
            <p:nvPr userDrawn="1"/>
          </p:nvSpPr>
          <p:spPr bwMode="auto">
            <a:xfrm>
              <a:off x="702359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4" name="Oval 1173"/>
            <p:cNvSpPr>
              <a:spLocks noChangeAspect="1" noChangeArrowheads="1"/>
            </p:cNvSpPr>
            <p:nvPr userDrawn="1"/>
          </p:nvSpPr>
          <p:spPr bwMode="auto">
            <a:xfrm>
              <a:off x="713667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5" name="Oval 1174"/>
            <p:cNvSpPr>
              <a:spLocks noChangeAspect="1" noChangeArrowheads="1"/>
            </p:cNvSpPr>
            <p:nvPr userDrawn="1"/>
          </p:nvSpPr>
          <p:spPr bwMode="auto">
            <a:xfrm>
              <a:off x="724825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6" name="Oval 1175"/>
            <p:cNvSpPr>
              <a:spLocks noChangeAspect="1" noChangeArrowheads="1"/>
            </p:cNvSpPr>
            <p:nvPr userDrawn="1"/>
          </p:nvSpPr>
          <p:spPr bwMode="auto">
            <a:xfrm>
              <a:off x="7361334"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7" name="Oval 1176"/>
            <p:cNvSpPr>
              <a:spLocks noChangeAspect="1" noChangeArrowheads="1"/>
            </p:cNvSpPr>
            <p:nvPr userDrawn="1"/>
          </p:nvSpPr>
          <p:spPr bwMode="auto">
            <a:xfrm>
              <a:off x="7472910"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8" name="Oval 1177"/>
            <p:cNvSpPr>
              <a:spLocks noChangeAspect="1" noChangeArrowheads="1"/>
            </p:cNvSpPr>
            <p:nvPr userDrawn="1"/>
          </p:nvSpPr>
          <p:spPr bwMode="auto">
            <a:xfrm>
              <a:off x="7585994"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09" name="Oval 1178"/>
            <p:cNvSpPr>
              <a:spLocks noChangeAspect="1" noChangeArrowheads="1"/>
            </p:cNvSpPr>
            <p:nvPr userDrawn="1"/>
          </p:nvSpPr>
          <p:spPr bwMode="auto">
            <a:xfrm>
              <a:off x="7697570" y="487597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0" name="Oval 1179"/>
            <p:cNvSpPr>
              <a:spLocks noChangeAspect="1" noChangeArrowheads="1"/>
            </p:cNvSpPr>
            <p:nvPr userDrawn="1"/>
          </p:nvSpPr>
          <p:spPr bwMode="auto">
            <a:xfrm>
              <a:off x="7810653" y="487597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1" name="Oval 1180"/>
            <p:cNvSpPr>
              <a:spLocks noChangeAspect="1" noChangeArrowheads="1"/>
            </p:cNvSpPr>
            <p:nvPr userDrawn="1"/>
          </p:nvSpPr>
          <p:spPr bwMode="auto">
            <a:xfrm>
              <a:off x="7922229" y="4875977"/>
              <a:ext cx="85944" cy="85943"/>
            </a:xfrm>
            <a:prstGeom prst="ellipse">
              <a:avLst/>
            </a:prstGeom>
            <a:grpFill/>
            <a:ln>
              <a:noFill/>
            </a:ln>
            <a:effectLst/>
          </p:spPr>
          <p:txBody>
            <a:bodyPr wrap="none" anchor="ctr"/>
            <a:lstStyle/>
            <a:p>
              <a:pPr defTabSz="1242752">
                <a:defRPr/>
              </a:pPr>
              <a:endParaRPr lang="en-US" sz="2447" kern="0">
                <a:solidFill>
                  <a:srgbClr val="292929"/>
                </a:solidFill>
              </a:endParaRPr>
            </a:p>
          </p:txBody>
        </p:sp>
        <p:sp>
          <p:nvSpPr>
            <p:cNvPr id="2412" name="Oval 1181"/>
            <p:cNvSpPr>
              <a:spLocks noChangeAspect="1" noChangeArrowheads="1"/>
            </p:cNvSpPr>
            <p:nvPr userDrawn="1"/>
          </p:nvSpPr>
          <p:spPr bwMode="auto">
            <a:xfrm>
              <a:off x="264196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3" name="Oval 1182"/>
            <p:cNvSpPr>
              <a:spLocks noChangeAspect="1" noChangeArrowheads="1"/>
            </p:cNvSpPr>
            <p:nvPr userDrawn="1"/>
          </p:nvSpPr>
          <p:spPr bwMode="auto">
            <a:xfrm>
              <a:off x="2753545"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4" name="Oval 1183"/>
            <p:cNvSpPr>
              <a:spLocks noChangeAspect="1" noChangeArrowheads="1"/>
            </p:cNvSpPr>
            <p:nvPr userDrawn="1"/>
          </p:nvSpPr>
          <p:spPr bwMode="auto">
            <a:xfrm>
              <a:off x="286663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5" name="Oval 1184"/>
            <p:cNvSpPr>
              <a:spLocks noChangeAspect="1" noChangeArrowheads="1"/>
            </p:cNvSpPr>
            <p:nvPr userDrawn="1"/>
          </p:nvSpPr>
          <p:spPr bwMode="auto">
            <a:xfrm>
              <a:off x="2978206"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6" name="Oval 1185"/>
            <p:cNvSpPr>
              <a:spLocks noChangeAspect="1" noChangeArrowheads="1"/>
            </p:cNvSpPr>
            <p:nvPr userDrawn="1"/>
          </p:nvSpPr>
          <p:spPr bwMode="auto">
            <a:xfrm>
              <a:off x="3091289"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7" name="Oval 1186"/>
            <p:cNvSpPr>
              <a:spLocks noChangeAspect="1" noChangeArrowheads="1"/>
            </p:cNvSpPr>
            <p:nvPr userDrawn="1"/>
          </p:nvSpPr>
          <p:spPr bwMode="auto">
            <a:xfrm>
              <a:off x="4776992"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8" name="Oval 1187"/>
            <p:cNvSpPr>
              <a:spLocks noChangeAspect="1" noChangeArrowheads="1"/>
            </p:cNvSpPr>
            <p:nvPr userDrawn="1"/>
          </p:nvSpPr>
          <p:spPr bwMode="auto">
            <a:xfrm>
              <a:off x="4888568"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19" name="Oval 1188"/>
            <p:cNvSpPr>
              <a:spLocks noChangeAspect="1" noChangeArrowheads="1"/>
            </p:cNvSpPr>
            <p:nvPr userDrawn="1"/>
          </p:nvSpPr>
          <p:spPr bwMode="auto">
            <a:xfrm>
              <a:off x="5001652"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0" name="Oval 1189"/>
            <p:cNvSpPr>
              <a:spLocks noChangeAspect="1" noChangeArrowheads="1"/>
            </p:cNvSpPr>
            <p:nvPr userDrawn="1"/>
          </p:nvSpPr>
          <p:spPr bwMode="auto">
            <a:xfrm>
              <a:off x="702359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1" name="Oval 1190"/>
            <p:cNvSpPr>
              <a:spLocks noChangeAspect="1" noChangeArrowheads="1"/>
            </p:cNvSpPr>
            <p:nvPr userDrawn="1"/>
          </p:nvSpPr>
          <p:spPr bwMode="auto">
            <a:xfrm>
              <a:off x="713667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2" name="Oval 1191"/>
            <p:cNvSpPr>
              <a:spLocks noChangeAspect="1" noChangeArrowheads="1"/>
            </p:cNvSpPr>
            <p:nvPr userDrawn="1"/>
          </p:nvSpPr>
          <p:spPr bwMode="auto">
            <a:xfrm>
              <a:off x="7472910"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3" name="Oval 1192"/>
            <p:cNvSpPr>
              <a:spLocks noChangeAspect="1" noChangeArrowheads="1"/>
            </p:cNvSpPr>
            <p:nvPr userDrawn="1"/>
          </p:nvSpPr>
          <p:spPr bwMode="auto">
            <a:xfrm>
              <a:off x="7585994"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4" name="Oval 1193"/>
            <p:cNvSpPr>
              <a:spLocks noChangeAspect="1" noChangeArrowheads="1"/>
            </p:cNvSpPr>
            <p:nvPr userDrawn="1"/>
          </p:nvSpPr>
          <p:spPr bwMode="auto">
            <a:xfrm>
              <a:off x="7697570" y="4978507"/>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5" name="Oval 1194"/>
            <p:cNvSpPr>
              <a:spLocks noChangeAspect="1" noChangeArrowheads="1"/>
            </p:cNvSpPr>
            <p:nvPr userDrawn="1"/>
          </p:nvSpPr>
          <p:spPr bwMode="auto">
            <a:xfrm>
              <a:off x="7810653" y="4978507"/>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6" name="Oval 1195"/>
            <p:cNvSpPr>
              <a:spLocks noChangeAspect="1" noChangeArrowheads="1"/>
            </p:cNvSpPr>
            <p:nvPr userDrawn="1"/>
          </p:nvSpPr>
          <p:spPr bwMode="auto">
            <a:xfrm>
              <a:off x="2641969"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7" name="Oval 1196"/>
            <p:cNvSpPr>
              <a:spLocks noChangeAspect="1" noChangeArrowheads="1"/>
            </p:cNvSpPr>
            <p:nvPr userDrawn="1"/>
          </p:nvSpPr>
          <p:spPr bwMode="auto">
            <a:xfrm>
              <a:off x="2753545"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8" name="Oval 1197"/>
            <p:cNvSpPr>
              <a:spLocks noChangeAspect="1" noChangeArrowheads="1"/>
            </p:cNvSpPr>
            <p:nvPr userDrawn="1"/>
          </p:nvSpPr>
          <p:spPr bwMode="auto">
            <a:xfrm>
              <a:off x="286663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29" name="Oval 1198"/>
            <p:cNvSpPr>
              <a:spLocks noChangeAspect="1" noChangeArrowheads="1"/>
            </p:cNvSpPr>
            <p:nvPr userDrawn="1"/>
          </p:nvSpPr>
          <p:spPr bwMode="auto">
            <a:xfrm>
              <a:off x="2978206"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0" name="Oval 1199"/>
            <p:cNvSpPr>
              <a:spLocks noChangeAspect="1" noChangeArrowheads="1"/>
            </p:cNvSpPr>
            <p:nvPr userDrawn="1"/>
          </p:nvSpPr>
          <p:spPr bwMode="auto">
            <a:xfrm>
              <a:off x="4776992"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1" name="Oval 1200"/>
            <p:cNvSpPr>
              <a:spLocks noChangeAspect="1" noChangeArrowheads="1"/>
            </p:cNvSpPr>
            <p:nvPr userDrawn="1"/>
          </p:nvSpPr>
          <p:spPr bwMode="auto">
            <a:xfrm>
              <a:off x="7585994"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2" name="Oval 1201"/>
            <p:cNvSpPr>
              <a:spLocks noChangeAspect="1" noChangeArrowheads="1"/>
            </p:cNvSpPr>
            <p:nvPr userDrawn="1"/>
          </p:nvSpPr>
          <p:spPr bwMode="auto">
            <a:xfrm>
              <a:off x="7697570"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3" name="Oval 1202"/>
            <p:cNvSpPr>
              <a:spLocks noChangeAspect="1" noChangeArrowheads="1"/>
            </p:cNvSpPr>
            <p:nvPr userDrawn="1"/>
          </p:nvSpPr>
          <p:spPr bwMode="auto">
            <a:xfrm>
              <a:off x="7810653" y="5082543"/>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4" name="Oval 1203"/>
            <p:cNvSpPr>
              <a:spLocks noChangeAspect="1" noChangeArrowheads="1"/>
            </p:cNvSpPr>
            <p:nvPr userDrawn="1"/>
          </p:nvSpPr>
          <p:spPr bwMode="auto">
            <a:xfrm>
              <a:off x="8484633" y="5082543"/>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5" name="Oval 1204"/>
            <p:cNvSpPr>
              <a:spLocks noChangeAspect="1" noChangeArrowheads="1"/>
            </p:cNvSpPr>
            <p:nvPr userDrawn="1"/>
          </p:nvSpPr>
          <p:spPr bwMode="auto">
            <a:xfrm>
              <a:off x="2641969"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6" name="Oval 1205"/>
            <p:cNvSpPr>
              <a:spLocks noChangeAspect="1" noChangeArrowheads="1"/>
            </p:cNvSpPr>
            <p:nvPr userDrawn="1"/>
          </p:nvSpPr>
          <p:spPr bwMode="auto">
            <a:xfrm>
              <a:off x="2753545"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7" name="Oval 1206"/>
            <p:cNvSpPr>
              <a:spLocks noChangeAspect="1" noChangeArrowheads="1"/>
            </p:cNvSpPr>
            <p:nvPr userDrawn="1"/>
          </p:nvSpPr>
          <p:spPr bwMode="auto">
            <a:xfrm>
              <a:off x="286663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8" name="Oval 1207"/>
            <p:cNvSpPr>
              <a:spLocks noChangeAspect="1" noChangeArrowheads="1"/>
            </p:cNvSpPr>
            <p:nvPr userDrawn="1"/>
          </p:nvSpPr>
          <p:spPr bwMode="auto">
            <a:xfrm>
              <a:off x="7697570"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39" name="Oval 1208"/>
            <p:cNvSpPr>
              <a:spLocks noChangeAspect="1" noChangeArrowheads="1"/>
            </p:cNvSpPr>
            <p:nvPr userDrawn="1"/>
          </p:nvSpPr>
          <p:spPr bwMode="auto">
            <a:xfrm>
              <a:off x="7810653" y="5186581"/>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0" name="Oval 1209"/>
            <p:cNvSpPr>
              <a:spLocks noChangeAspect="1" noChangeArrowheads="1"/>
            </p:cNvSpPr>
            <p:nvPr userDrawn="1"/>
          </p:nvSpPr>
          <p:spPr bwMode="auto">
            <a:xfrm>
              <a:off x="8484633" y="5186581"/>
              <a:ext cx="85943"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1" name="Oval 1210"/>
            <p:cNvSpPr>
              <a:spLocks noChangeAspect="1" noChangeArrowheads="1"/>
            </p:cNvSpPr>
            <p:nvPr userDrawn="1"/>
          </p:nvSpPr>
          <p:spPr bwMode="auto">
            <a:xfrm>
              <a:off x="264196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2" name="Oval 1211"/>
            <p:cNvSpPr>
              <a:spLocks noChangeAspect="1" noChangeArrowheads="1"/>
            </p:cNvSpPr>
            <p:nvPr userDrawn="1"/>
          </p:nvSpPr>
          <p:spPr bwMode="auto">
            <a:xfrm>
              <a:off x="2753545"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3" name="Oval 1212"/>
            <p:cNvSpPr>
              <a:spLocks noChangeAspect="1" noChangeArrowheads="1"/>
            </p:cNvSpPr>
            <p:nvPr userDrawn="1"/>
          </p:nvSpPr>
          <p:spPr bwMode="auto">
            <a:xfrm>
              <a:off x="7810653"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4" name="Oval 1213"/>
            <p:cNvSpPr>
              <a:spLocks noChangeAspect="1" noChangeArrowheads="1"/>
            </p:cNvSpPr>
            <p:nvPr userDrawn="1"/>
          </p:nvSpPr>
          <p:spPr bwMode="auto">
            <a:xfrm>
              <a:off x="8371549" y="5290618"/>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5" name="Oval 1214"/>
            <p:cNvSpPr>
              <a:spLocks noChangeAspect="1" noChangeArrowheads="1"/>
            </p:cNvSpPr>
            <p:nvPr userDrawn="1"/>
          </p:nvSpPr>
          <p:spPr bwMode="auto">
            <a:xfrm>
              <a:off x="2641969"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6" name="Oval 1215"/>
            <p:cNvSpPr>
              <a:spLocks noChangeAspect="1" noChangeArrowheads="1"/>
            </p:cNvSpPr>
            <p:nvPr userDrawn="1"/>
          </p:nvSpPr>
          <p:spPr bwMode="auto">
            <a:xfrm>
              <a:off x="2753545"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7" name="Oval 1216"/>
            <p:cNvSpPr>
              <a:spLocks noChangeAspect="1" noChangeArrowheads="1"/>
            </p:cNvSpPr>
            <p:nvPr userDrawn="1"/>
          </p:nvSpPr>
          <p:spPr bwMode="auto">
            <a:xfrm>
              <a:off x="8259973" y="539465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8" name="Oval 1217"/>
            <p:cNvSpPr>
              <a:spLocks noChangeAspect="1" noChangeArrowheads="1"/>
            </p:cNvSpPr>
            <p:nvPr userDrawn="1"/>
          </p:nvSpPr>
          <p:spPr bwMode="auto">
            <a:xfrm>
              <a:off x="2641969"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49" name="Oval 1218"/>
            <p:cNvSpPr>
              <a:spLocks noChangeAspect="1" noChangeArrowheads="1"/>
            </p:cNvSpPr>
            <p:nvPr userDrawn="1"/>
          </p:nvSpPr>
          <p:spPr bwMode="auto">
            <a:xfrm>
              <a:off x="2753545" y="5497185"/>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0" name="Oval 1219"/>
            <p:cNvSpPr>
              <a:spLocks noChangeAspect="1" noChangeArrowheads="1"/>
            </p:cNvSpPr>
            <p:nvPr userDrawn="1"/>
          </p:nvSpPr>
          <p:spPr bwMode="auto">
            <a:xfrm>
              <a:off x="2641969" y="5601221"/>
              <a:ext cx="85944"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1" name="Oval 1220"/>
            <p:cNvSpPr>
              <a:spLocks noChangeAspect="1" noChangeArrowheads="1"/>
            </p:cNvSpPr>
            <p:nvPr userDrawn="1"/>
          </p:nvSpPr>
          <p:spPr bwMode="auto">
            <a:xfrm>
              <a:off x="2641969"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2" name="Oval 1221"/>
            <p:cNvSpPr>
              <a:spLocks noChangeAspect="1" noChangeArrowheads="1"/>
            </p:cNvSpPr>
            <p:nvPr userDrawn="1"/>
          </p:nvSpPr>
          <p:spPr bwMode="auto">
            <a:xfrm>
              <a:off x="2753545" y="5705259"/>
              <a:ext cx="85944" cy="85943"/>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3" name="Oval 1222"/>
            <p:cNvSpPr>
              <a:spLocks noChangeAspect="1" noChangeArrowheads="1"/>
            </p:cNvSpPr>
            <p:nvPr userDrawn="1"/>
          </p:nvSpPr>
          <p:spPr bwMode="auto">
            <a:xfrm>
              <a:off x="4103013"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sp>
          <p:nvSpPr>
            <p:cNvPr id="2454" name="Oval 1223"/>
            <p:cNvSpPr>
              <a:spLocks noChangeAspect="1" noChangeArrowheads="1"/>
            </p:cNvSpPr>
            <p:nvPr userDrawn="1"/>
          </p:nvSpPr>
          <p:spPr bwMode="auto">
            <a:xfrm>
              <a:off x="4214589" y="2697229"/>
              <a:ext cx="85943" cy="85944"/>
            </a:xfrm>
            <a:prstGeom prst="ellipse">
              <a:avLst/>
            </a:pr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42752">
                <a:defRPr/>
              </a:pPr>
              <a:endParaRPr lang="en-US" sz="2447" kern="0">
                <a:solidFill>
                  <a:srgbClr val="292929"/>
                </a:solidFill>
              </a:endParaRPr>
            </a:p>
          </p:txBody>
        </p:sp>
      </p:grpSp>
      <p:sp>
        <p:nvSpPr>
          <p:cNvPr id="2456" name="Oval 2455"/>
          <p:cNvSpPr/>
          <p:nvPr/>
        </p:nvSpPr>
        <p:spPr bwMode="auto">
          <a:xfrm>
            <a:off x="1792900" y="2281023"/>
            <a:ext cx="441094" cy="444069"/>
          </a:xfrm>
          <a:prstGeom prst="ellipse">
            <a:avLst/>
          </a:prstGeom>
          <a:solidFill>
            <a:srgbClr val="92D050">
              <a:alpha val="80000"/>
            </a:srgbClr>
          </a:solidFill>
          <a:ln w="3175" cap="flat" cmpd="sng" algn="ctr">
            <a:solidFill>
              <a:schemeClr val="tx1">
                <a:alpha val="60000"/>
              </a:schemeClr>
            </a:solid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57" name="Oval 2456"/>
          <p:cNvSpPr/>
          <p:nvPr/>
        </p:nvSpPr>
        <p:spPr bwMode="auto">
          <a:xfrm>
            <a:off x="2984082" y="1946687"/>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58" name="Oval 2457"/>
          <p:cNvSpPr/>
          <p:nvPr/>
        </p:nvSpPr>
        <p:spPr bwMode="auto">
          <a:xfrm>
            <a:off x="2348034" y="2745110"/>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59" name="Oval 2458"/>
          <p:cNvSpPr/>
          <p:nvPr/>
        </p:nvSpPr>
        <p:spPr bwMode="auto">
          <a:xfrm>
            <a:off x="5921283" y="1771401"/>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60" name="Oval 2459"/>
          <p:cNvSpPr/>
          <p:nvPr/>
        </p:nvSpPr>
        <p:spPr bwMode="auto">
          <a:xfrm>
            <a:off x="5450343" y="1738438"/>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243" kern="0" dirty="0">
              <a:gradFill>
                <a:gsLst>
                  <a:gs pos="0">
                    <a:srgbClr val="FFFFFF"/>
                  </a:gs>
                  <a:gs pos="100000">
                    <a:srgbClr val="FFFFFF"/>
                  </a:gs>
                </a:gsLst>
                <a:lin ang="5400000" scaled="0"/>
              </a:gradFill>
            </a:endParaRPr>
          </a:p>
        </p:txBody>
      </p:sp>
      <p:sp>
        <p:nvSpPr>
          <p:cNvPr id="2461" name="Oval 2460"/>
          <p:cNvSpPr/>
          <p:nvPr/>
        </p:nvSpPr>
        <p:spPr bwMode="auto">
          <a:xfrm>
            <a:off x="9544708" y="3026326"/>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2" name="Oval 2461"/>
          <p:cNvSpPr/>
          <p:nvPr/>
        </p:nvSpPr>
        <p:spPr bwMode="auto">
          <a:xfrm>
            <a:off x="8964704" y="4004786"/>
            <a:ext cx="441094" cy="444069"/>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3" name="Oval 2462"/>
          <p:cNvSpPr/>
          <p:nvPr/>
        </p:nvSpPr>
        <p:spPr bwMode="auto">
          <a:xfrm>
            <a:off x="10233650" y="4875385"/>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4" name="Oval 2463"/>
          <p:cNvSpPr/>
          <p:nvPr/>
        </p:nvSpPr>
        <p:spPr bwMode="auto">
          <a:xfrm>
            <a:off x="10416071" y="5511558"/>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5" name="Oval 2464"/>
          <p:cNvSpPr/>
          <p:nvPr/>
        </p:nvSpPr>
        <p:spPr bwMode="auto">
          <a:xfrm>
            <a:off x="10195523" y="2554601"/>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6" name="Oval 2465"/>
          <p:cNvSpPr/>
          <p:nvPr/>
        </p:nvSpPr>
        <p:spPr bwMode="auto">
          <a:xfrm>
            <a:off x="10195523" y="225766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7" name="Oval 2466"/>
          <p:cNvSpPr/>
          <p:nvPr/>
        </p:nvSpPr>
        <p:spPr bwMode="auto">
          <a:xfrm>
            <a:off x="9403667" y="197985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8" name="Oval 2467"/>
          <p:cNvSpPr/>
          <p:nvPr/>
        </p:nvSpPr>
        <p:spPr bwMode="auto">
          <a:xfrm>
            <a:off x="9113596" y="2776636"/>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69" name="Oval 2468"/>
          <p:cNvSpPr/>
          <p:nvPr/>
        </p:nvSpPr>
        <p:spPr bwMode="auto">
          <a:xfrm>
            <a:off x="2888997" y="241712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70" name="Oval 2469"/>
          <p:cNvSpPr/>
          <p:nvPr/>
        </p:nvSpPr>
        <p:spPr bwMode="auto">
          <a:xfrm>
            <a:off x="3460306" y="2257660"/>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471" name="Oval 2470"/>
          <p:cNvSpPr/>
          <p:nvPr/>
        </p:nvSpPr>
        <p:spPr bwMode="auto">
          <a:xfrm>
            <a:off x="4351893" y="4597238"/>
            <a:ext cx="441095" cy="444070"/>
          </a:xfrm>
          <a:prstGeom prst="ellipse">
            <a:avLst/>
          </a:prstGeom>
          <a:solidFill>
            <a:srgbClr val="92D050">
              <a:alpha val="80000"/>
            </a:srgbClr>
          </a:solidFill>
          <a:ln w="3175" cap="flat" cmpd="sng" algn="ctr">
            <a:noFill/>
            <a:prstDash val="solid"/>
            <a:headEnd type="none" w="med" len="med"/>
            <a:tailEnd type="none" w="med" len="med"/>
          </a:ln>
          <a:effectLst/>
        </p:spPr>
        <p:txBody>
          <a:bodyPr vert="horz" wrap="square" lIns="93219" tIns="46609" rIns="93219" bIns="46609" numCol="1" rtlCol="0" anchor="ctr" anchorCtr="0" compatLnSpc="1">
            <a:prstTxWarp prst="textNoShape">
              <a:avLst/>
            </a:prstTxWarp>
          </a:bodyPr>
          <a:lstStyle/>
          <a:p>
            <a:pPr algn="ctr" defTabSz="931920" fontAlgn="base">
              <a:spcBef>
                <a:spcPct val="0"/>
              </a:spcBef>
              <a:spcAft>
                <a:spcPct val="0"/>
              </a:spcAft>
              <a:defRPr/>
            </a:pPr>
            <a:endParaRPr lang="en-US" sz="2447" kern="0" dirty="0">
              <a:solidFill>
                <a:srgbClr val="FFFFFF"/>
              </a:solidFill>
            </a:endParaRPr>
          </a:p>
        </p:txBody>
      </p:sp>
      <p:sp>
        <p:nvSpPr>
          <p:cNvPr id="2" name="TextBox 1"/>
          <p:cNvSpPr txBox="1"/>
          <p:nvPr/>
        </p:nvSpPr>
        <p:spPr>
          <a:xfrm>
            <a:off x="-17363" y="6028968"/>
            <a:ext cx="12452955" cy="973494"/>
          </a:xfrm>
          <a:prstGeom prst="rect">
            <a:avLst/>
          </a:prstGeom>
          <a:solidFill>
            <a:srgbClr val="00BCF2">
              <a:alpha val="74902"/>
            </a:srgbClr>
          </a:solidFill>
        </p:spPr>
        <p:txBody>
          <a:bodyPr wrap="square" rtlCol="0" anchor="ctr">
            <a:noAutofit/>
          </a:bodyPr>
          <a:lstStyle/>
          <a:p>
            <a:pPr algn="ctr" defTabSz="932597"/>
            <a:r>
              <a:rPr lang="en-US" sz="3672" dirty="0">
                <a:gradFill>
                  <a:gsLst>
                    <a:gs pos="1250">
                      <a:srgbClr val="002050"/>
                    </a:gs>
                    <a:gs pos="100000">
                      <a:srgbClr val="002050"/>
                    </a:gs>
                  </a:gsLst>
                  <a:lin ang="5400000" scaled="0"/>
                </a:gradFill>
              </a:rPr>
              <a:t>16 regions </a:t>
            </a:r>
            <a:r>
              <a:rPr lang="en-US" sz="3672" dirty="0" smtClean="0">
                <a:gradFill>
                  <a:gsLst>
                    <a:gs pos="1250">
                      <a:srgbClr val="002050"/>
                    </a:gs>
                    <a:gs pos="100000">
                      <a:srgbClr val="002050"/>
                    </a:gs>
                  </a:gsLst>
                  <a:lin ang="5400000" scaled="0"/>
                </a:gradFill>
              </a:rPr>
              <a:t>worldwide </a:t>
            </a:r>
            <a:r>
              <a:rPr lang="en-US" sz="3672" dirty="0">
                <a:gradFill>
                  <a:gsLst>
                    <a:gs pos="1250">
                      <a:srgbClr val="002050"/>
                    </a:gs>
                    <a:gs pos="100000">
                      <a:srgbClr val="002050"/>
                    </a:gs>
                  </a:gsLst>
                  <a:lin ang="5400000" scaled="0"/>
                </a:gradFill>
              </a:rPr>
              <a:t>in 2014</a:t>
            </a:r>
          </a:p>
        </p:txBody>
      </p:sp>
    </p:spTree>
    <p:extLst>
      <p:ext uri="{BB962C8B-B14F-4D97-AF65-F5344CB8AC3E}">
        <p14:creationId xmlns:p14="http://schemas.microsoft.com/office/powerpoint/2010/main" val="4472222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2456"/>
                                        </p:tgtEl>
                                        <p:attrNameLst>
                                          <p:attrName>style.visibility</p:attrName>
                                        </p:attrNameLst>
                                      </p:cBhvr>
                                      <p:to>
                                        <p:strVal val="visible"/>
                                      </p:to>
                                    </p:set>
                                    <p:animEffect transition="in" filter="fade">
                                      <p:cBhvr>
                                        <p:cTn id="7" dur="250"/>
                                        <p:tgtEl>
                                          <p:spTgt spid="2456"/>
                                        </p:tgtEl>
                                      </p:cBhvr>
                                    </p:animEffect>
                                  </p:childTnLst>
                                </p:cTn>
                              </p:par>
                              <p:par>
                                <p:cTn id="8" presetID="10" presetClass="entr" presetSubtype="0" fill="hold" grpId="0" nodeType="withEffect">
                                  <p:stCondLst>
                                    <p:cond delay="150"/>
                                  </p:stCondLst>
                                  <p:childTnLst>
                                    <p:set>
                                      <p:cBhvr>
                                        <p:cTn id="9" dur="1" fill="hold">
                                          <p:stCondLst>
                                            <p:cond delay="0"/>
                                          </p:stCondLst>
                                        </p:cTn>
                                        <p:tgtEl>
                                          <p:spTgt spid="2457"/>
                                        </p:tgtEl>
                                        <p:attrNameLst>
                                          <p:attrName>style.visibility</p:attrName>
                                        </p:attrNameLst>
                                      </p:cBhvr>
                                      <p:to>
                                        <p:strVal val="visible"/>
                                      </p:to>
                                    </p:set>
                                    <p:animEffect transition="in" filter="fade">
                                      <p:cBhvr>
                                        <p:cTn id="10" dur="250"/>
                                        <p:tgtEl>
                                          <p:spTgt spid="2457"/>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2458"/>
                                        </p:tgtEl>
                                        <p:attrNameLst>
                                          <p:attrName>style.visibility</p:attrName>
                                        </p:attrNameLst>
                                      </p:cBhvr>
                                      <p:to>
                                        <p:strVal val="visible"/>
                                      </p:to>
                                    </p:set>
                                    <p:animEffect transition="in" filter="fade">
                                      <p:cBhvr>
                                        <p:cTn id="13" dur="250"/>
                                        <p:tgtEl>
                                          <p:spTgt spid="2458"/>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2459"/>
                                        </p:tgtEl>
                                        <p:attrNameLst>
                                          <p:attrName>style.visibility</p:attrName>
                                        </p:attrNameLst>
                                      </p:cBhvr>
                                      <p:to>
                                        <p:strVal val="visible"/>
                                      </p:to>
                                    </p:set>
                                    <p:animEffect transition="in" filter="fade">
                                      <p:cBhvr>
                                        <p:cTn id="16" dur="250"/>
                                        <p:tgtEl>
                                          <p:spTgt spid="2459"/>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2460"/>
                                        </p:tgtEl>
                                        <p:attrNameLst>
                                          <p:attrName>style.visibility</p:attrName>
                                        </p:attrNameLst>
                                      </p:cBhvr>
                                      <p:to>
                                        <p:strVal val="visible"/>
                                      </p:to>
                                    </p:set>
                                    <p:animEffect transition="in" filter="fade">
                                      <p:cBhvr>
                                        <p:cTn id="19" dur="250"/>
                                        <p:tgtEl>
                                          <p:spTgt spid="2460"/>
                                        </p:tgtEl>
                                      </p:cBhvr>
                                    </p:animEffect>
                                  </p:childTnLst>
                                </p:cTn>
                              </p:par>
                              <p:par>
                                <p:cTn id="20" presetID="10" presetClass="entr" presetSubtype="0" fill="hold" grpId="0" nodeType="withEffect">
                                  <p:stCondLst>
                                    <p:cond delay="350"/>
                                  </p:stCondLst>
                                  <p:childTnLst>
                                    <p:set>
                                      <p:cBhvr>
                                        <p:cTn id="21" dur="1" fill="hold">
                                          <p:stCondLst>
                                            <p:cond delay="0"/>
                                          </p:stCondLst>
                                        </p:cTn>
                                        <p:tgtEl>
                                          <p:spTgt spid="2461"/>
                                        </p:tgtEl>
                                        <p:attrNameLst>
                                          <p:attrName>style.visibility</p:attrName>
                                        </p:attrNameLst>
                                      </p:cBhvr>
                                      <p:to>
                                        <p:strVal val="visible"/>
                                      </p:to>
                                    </p:set>
                                    <p:animEffect transition="in" filter="fade">
                                      <p:cBhvr>
                                        <p:cTn id="22" dur="250"/>
                                        <p:tgtEl>
                                          <p:spTgt spid="2461"/>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2462"/>
                                        </p:tgtEl>
                                        <p:attrNameLst>
                                          <p:attrName>style.visibility</p:attrName>
                                        </p:attrNameLst>
                                      </p:cBhvr>
                                      <p:to>
                                        <p:strVal val="visible"/>
                                      </p:to>
                                    </p:set>
                                    <p:animEffect transition="in" filter="fade">
                                      <p:cBhvr>
                                        <p:cTn id="25" dur="250"/>
                                        <p:tgtEl>
                                          <p:spTgt spid="2462"/>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463"/>
                                        </p:tgtEl>
                                        <p:attrNameLst>
                                          <p:attrName>style.visibility</p:attrName>
                                        </p:attrNameLst>
                                      </p:cBhvr>
                                      <p:to>
                                        <p:strVal val="visible"/>
                                      </p:to>
                                    </p:set>
                                    <p:animEffect transition="in" filter="fade">
                                      <p:cBhvr>
                                        <p:cTn id="28" dur="250"/>
                                        <p:tgtEl>
                                          <p:spTgt spid="2463"/>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464"/>
                                        </p:tgtEl>
                                        <p:attrNameLst>
                                          <p:attrName>style.visibility</p:attrName>
                                        </p:attrNameLst>
                                      </p:cBhvr>
                                      <p:to>
                                        <p:strVal val="visible"/>
                                      </p:to>
                                    </p:set>
                                    <p:animEffect transition="in" filter="fade">
                                      <p:cBhvr>
                                        <p:cTn id="31" dur="250"/>
                                        <p:tgtEl>
                                          <p:spTgt spid="2464"/>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465"/>
                                        </p:tgtEl>
                                        <p:attrNameLst>
                                          <p:attrName>style.visibility</p:attrName>
                                        </p:attrNameLst>
                                      </p:cBhvr>
                                      <p:to>
                                        <p:strVal val="visible"/>
                                      </p:to>
                                    </p:set>
                                    <p:animEffect transition="in" filter="fade">
                                      <p:cBhvr>
                                        <p:cTn id="34" dur="250"/>
                                        <p:tgtEl>
                                          <p:spTgt spid="2465"/>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466"/>
                                        </p:tgtEl>
                                        <p:attrNameLst>
                                          <p:attrName>style.visibility</p:attrName>
                                        </p:attrNameLst>
                                      </p:cBhvr>
                                      <p:to>
                                        <p:strVal val="visible"/>
                                      </p:to>
                                    </p:set>
                                    <p:animEffect transition="in" filter="fade">
                                      <p:cBhvr>
                                        <p:cTn id="37" dur="250"/>
                                        <p:tgtEl>
                                          <p:spTgt spid="2466"/>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67"/>
                                        </p:tgtEl>
                                        <p:attrNameLst>
                                          <p:attrName>style.visibility</p:attrName>
                                        </p:attrNameLst>
                                      </p:cBhvr>
                                      <p:to>
                                        <p:strVal val="visible"/>
                                      </p:to>
                                    </p:set>
                                    <p:animEffect transition="in" filter="fade">
                                      <p:cBhvr>
                                        <p:cTn id="40" dur="250"/>
                                        <p:tgtEl>
                                          <p:spTgt spid="2467"/>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468"/>
                                        </p:tgtEl>
                                        <p:attrNameLst>
                                          <p:attrName>style.visibility</p:attrName>
                                        </p:attrNameLst>
                                      </p:cBhvr>
                                      <p:to>
                                        <p:strVal val="visible"/>
                                      </p:to>
                                    </p:set>
                                    <p:animEffect transition="in" filter="fade">
                                      <p:cBhvr>
                                        <p:cTn id="43" dur="250"/>
                                        <p:tgtEl>
                                          <p:spTgt spid="2468"/>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469"/>
                                        </p:tgtEl>
                                        <p:attrNameLst>
                                          <p:attrName>style.visibility</p:attrName>
                                        </p:attrNameLst>
                                      </p:cBhvr>
                                      <p:to>
                                        <p:strVal val="visible"/>
                                      </p:to>
                                    </p:set>
                                    <p:animEffect transition="in" filter="fade">
                                      <p:cBhvr>
                                        <p:cTn id="46" dur="250"/>
                                        <p:tgtEl>
                                          <p:spTgt spid="2469"/>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470"/>
                                        </p:tgtEl>
                                        <p:attrNameLst>
                                          <p:attrName>style.visibility</p:attrName>
                                        </p:attrNameLst>
                                      </p:cBhvr>
                                      <p:to>
                                        <p:strVal val="visible"/>
                                      </p:to>
                                    </p:set>
                                    <p:animEffect transition="in" filter="fade">
                                      <p:cBhvr>
                                        <p:cTn id="49" dur="250"/>
                                        <p:tgtEl>
                                          <p:spTgt spid="2470"/>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471"/>
                                        </p:tgtEl>
                                        <p:attrNameLst>
                                          <p:attrName>style.visibility</p:attrName>
                                        </p:attrNameLst>
                                      </p:cBhvr>
                                      <p:to>
                                        <p:strVal val="visible"/>
                                      </p:to>
                                    </p:set>
                                    <p:animEffect transition="in" filter="fade">
                                      <p:cBhvr>
                                        <p:cTn id="52" dur="250"/>
                                        <p:tgtEl>
                                          <p:spTgt spid="2471"/>
                                        </p:tgtEl>
                                      </p:cBhvr>
                                    </p:animEffect>
                                  </p:childTnLst>
                                </p:cTn>
                              </p:par>
                            </p:childTnLst>
                          </p:cTn>
                        </p:par>
                        <p:par>
                          <p:cTn id="53" fill="hold">
                            <p:stCondLst>
                              <p:cond delay="750"/>
                            </p:stCondLst>
                            <p:childTnLst>
                              <p:par>
                                <p:cTn id="54" presetID="2" presetClass="entr" presetSubtype="4" decel="10000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ppt_x"/>
                                          </p:val>
                                        </p:tav>
                                        <p:tav tm="100000">
                                          <p:val>
                                            <p:strVal val="#ppt_x"/>
                                          </p:val>
                                        </p:tav>
                                      </p:tavLst>
                                    </p:anim>
                                    <p:anim calcmode="lin" valueType="num">
                                      <p:cBhvr additive="base">
                                        <p:cTn id="5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6" grpId="0" animBg="1"/>
      <p:bldP spid="2457" grpId="0" animBg="1"/>
      <p:bldP spid="2458" grpId="0" animBg="1"/>
      <p:bldP spid="2459" grpId="0" animBg="1"/>
      <p:bldP spid="2460" grpId="0" animBg="1"/>
      <p:bldP spid="2461" grpId="0" animBg="1"/>
      <p:bldP spid="2462" grpId="0" animBg="1"/>
      <p:bldP spid="2463" grpId="0" animBg="1"/>
      <p:bldP spid="2464" grpId="0" animBg="1"/>
      <p:bldP spid="2465" grpId="0" animBg="1"/>
      <p:bldP spid="2466" grpId="0" animBg="1"/>
      <p:bldP spid="2467" grpId="0" animBg="1"/>
      <p:bldP spid="2468" grpId="0" animBg="1"/>
      <p:bldP spid="2469" grpId="0" animBg="1"/>
      <p:bldP spid="2470" grpId="0" animBg="1"/>
      <p:bldP spid="2471" grpId="0" animBg="1"/>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851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2779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 y="-1"/>
            <a:ext cx="12434711" cy="6994525"/>
          </a:xfrm>
          <a:prstGeom prst="rect">
            <a:avLst/>
          </a:prstGeom>
        </p:spPr>
      </p:pic>
      <p:sp>
        <p:nvSpPr>
          <p:cNvPr id="11" name="Rectangle 10"/>
          <p:cNvSpPr/>
          <p:nvPr/>
        </p:nvSpPr>
        <p:spPr>
          <a:xfrm>
            <a:off x="6672663" y="3698631"/>
            <a:ext cx="5140162" cy="2813756"/>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9781" tIns="279781" rIns="279781" rtlCol="0" anchor="t"/>
          <a:lstStyle/>
          <a:p>
            <a:pPr marL="518109" indent="-518109" defTabSz="932597">
              <a:spcAft>
                <a:spcPts val="1224"/>
              </a:spcAft>
            </a:pPr>
            <a:r>
              <a:rPr lang="en-US" sz="3264" dirty="0">
                <a:solidFill>
                  <a:srgbClr val="7FBA00"/>
                </a:solidFill>
                <a:latin typeface="Segoe UI Light"/>
                <a:sym typeface="Wingdings" panose="05000000000000000000" pitchFamily="2" charset="2"/>
              </a:rPr>
              <a:t></a:t>
            </a:r>
            <a:r>
              <a:rPr lang="en-US" sz="3264" dirty="0">
                <a:solidFill>
                  <a:srgbClr val="FFFFFF"/>
                </a:solidFill>
                <a:latin typeface="Segoe UI Light"/>
                <a:sym typeface="Wingdings" panose="05000000000000000000" pitchFamily="2" charset="2"/>
              </a:rPr>
              <a:t> </a:t>
            </a:r>
            <a:r>
              <a:rPr lang="en-US" sz="3264" dirty="0">
                <a:gradFill>
                  <a:gsLst>
                    <a:gs pos="1250">
                      <a:srgbClr val="FFFFFF"/>
                    </a:gs>
                    <a:gs pos="100000">
                      <a:srgbClr val="FFFFFF"/>
                    </a:gs>
                  </a:gsLst>
                  <a:lin ang="5400000" scaled="0"/>
                </a:gradFill>
                <a:latin typeface="Segoe UI Light"/>
              </a:rPr>
              <a:t>Game sessions </a:t>
            </a:r>
            <a:r>
              <a:rPr lang="en-US" sz="3264" dirty="0" smtClean="0">
                <a:gradFill>
                  <a:gsLst>
                    <a:gs pos="1250">
                      <a:srgbClr val="FFFFFF"/>
                    </a:gs>
                    <a:gs pos="100000">
                      <a:srgbClr val="FFFFFF"/>
                    </a:gs>
                  </a:gsLst>
                  <a:lin ang="5400000" scaled="0"/>
                </a:gradFill>
                <a:latin typeface="Segoe UI Light"/>
              </a:rPr>
              <a:t/>
            </a:r>
            <a:br>
              <a:rPr lang="en-US" sz="3264" dirty="0" smtClean="0">
                <a:gradFill>
                  <a:gsLst>
                    <a:gs pos="1250">
                      <a:srgbClr val="FFFFFF"/>
                    </a:gs>
                    <a:gs pos="100000">
                      <a:srgbClr val="FFFFFF"/>
                    </a:gs>
                  </a:gsLst>
                  <a:lin ang="5400000" scaled="0"/>
                </a:gradFill>
                <a:latin typeface="Segoe UI Light"/>
              </a:rPr>
            </a:br>
            <a:r>
              <a:rPr lang="en-US" sz="3264" dirty="0" smtClean="0">
                <a:gradFill>
                  <a:gsLst>
                    <a:gs pos="1250">
                      <a:srgbClr val="FFFFFF"/>
                    </a:gs>
                    <a:gs pos="100000">
                      <a:srgbClr val="FFFFFF"/>
                    </a:gs>
                  </a:gsLst>
                  <a:lin ang="5400000" scaled="0"/>
                </a:gradFill>
                <a:latin typeface="Segoe UI Light"/>
              </a:rPr>
              <a:t>hosted </a:t>
            </a:r>
            <a:r>
              <a:rPr lang="en-US" sz="3264" dirty="0">
                <a:gradFill>
                  <a:gsLst>
                    <a:gs pos="1250">
                      <a:srgbClr val="FFFFFF"/>
                    </a:gs>
                    <a:gs pos="100000">
                      <a:srgbClr val="FFFFFF"/>
                    </a:gs>
                  </a:gsLst>
                  <a:lin ang="5400000" scaled="0"/>
                </a:gradFill>
                <a:latin typeface="Segoe UI Light"/>
              </a:rPr>
              <a:t>using Azure</a:t>
            </a:r>
          </a:p>
          <a:p>
            <a:pPr marL="518109" indent="-518109" defTabSz="932597">
              <a:spcAft>
                <a:spcPts val="1224"/>
              </a:spcAft>
            </a:pPr>
            <a:r>
              <a:rPr lang="en-US" sz="3264" dirty="0">
                <a:solidFill>
                  <a:srgbClr val="7FBA00"/>
                </a:solidFill>
                <a:latin typeface="Segoe UI Light"/>
                <a:sym typeface="Wingdings" panose="05000000000000000000" pitchFamily="2" charset="2"/>
              </a:rPr>
              <a:t></a:t>
            </a:r>
            <a:r>
              <a:rPr lang="en-US" sz="3264" dirty="0">
                <a:solidFill>
                  <a:srgbClr val="FFFFFF"/>
                </a:solidFill>
                <a:latin typeface="Segoe UI Light"/>
                <a:sym typeface="Wingdings" panose="05000000000000000000" pitchFamily="2" charset="2"/>
              </a:rPr>
              <a:t> </a:t>
            </a:r>
            <a:r>
              <a:rPr lang="en-US" sz="3264" dirty="0">
                <a:gradFill>
                  <a:gsLst>
                    <a:gs pos="1250">
                      <a:srgbClr val="FFFFFF"/>
                    </a:gs>
                    <a:gs pos="100000">
                      <a:srgbClr val="FFFFFF"/>
                    </a:gs>
                  </a:gsLst>
                  <a:lin ang="5400000" scaled="0"/>
                </a:gradFill>
                <a:latin typeface="Segoe UI Light"/>
              </a:rPr>
              <a:t>Hosted using &gt;100,000 Azure Virtual Machines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93577"/>
          <a:stretch/>
        </p:blipFill>
        <p:spPr>
          <a:xfrm>
            <a:off x="1764" y="6545262"/>
            <a:ext cx="12434711" cy="449263"/>
          </a:xfrm>
          <a:prstGeom prst="rect">
            <a:avLst/>
          </a:prstGeom>
        </p:spPr>
      </p:pic>
    </p:spTree>
    <p:extLst>
      <p:ext uri="{BB962C8B-B14F-4D97-AF65-F5344CB8AC3E}">
        <p14:creationId xmlns:p14="http://schemas.microsoft.com/office/powerpoint/2010/main" val="29299442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17" b="38"/>
          <a:stretch/>
        </p:blipFill>
        <p:spPr>
          <a:xfrm>
            <a:off x="1057073" y="598279"/>
            <a:ext cx="6483973" cy="4934202"/>
          </a:xfrm>
          <a:prstGeom prst="rect">
            <a:avLst/>
          </a:prstGeom>
        </p:spPr>
      </p:pic>
      <p:sp>
        <p:nvSpPr>
          <p:cNvPr id="5" name="Rectangle 4"/>
          <p:cNvSpPr/>
          <p:nvPr/>
        </p:nvSpPr>
        <p:spPr bwMode="auto">
          <a:xfrm>
            <a:off x="884237" y="0"/>
            <a:ext cx="6934200" cy="59827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5737" y="309905"/>
            <a:ext cx="8013161" cy="5473358"/>
          </a:xfrm>
          <a:prstGeom prst="rect">
            <a:avLst/>
          </a:prstGeom>
        </p:spPr>
      </p:pic>
      <p:sp>
        <p:nvSpPr>
          <p:cNvPr id="7" name="Title 1"/>
          <p:cNvSpPr>
            <a:spLocks noGrp="1"/>
          </p:cNvSpPr>
          <p:nvPr>
            <p:ph type="title"/>
          </p:nvPr>
        </p:nvSpPr>
        <p:spPr>
          <a:xfrm>
            <a:off x="8504237" y="295274"/>
            <a:ext cx="3659965" cy="917575"/>
          </a:xfrm>
        </p:spPr>
        <p:txBody>
          <a:bodyPr/>
          <a:lstStyle/>
          <a:p>
            <a:r>
              <a:rPr lang="en-US" dirty="0" smtClean="0"/>
              <a:t>Olympics NBC Sports</a:t>
            </a:r>
            <a:endParaRPr lang="en-US" dirty="0"/>
          </a:p>
        </p:txBody>
      </p:sp>
      <p:sp>
        <p:nvSpPr>
          <p:cNvPr id="9" name="Rectangle 8"/>
          <p:cNvSpPr/>
          <p:nvPr/>
        </p:nvSpPr>
        <p:spPr>
          <a:xfrm>
            <a:off x="8538690" y="2173372"/>
            <a:ext cx="3588694" cy="3251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932597">
              <a:spcAft>
                <a:spcPts val="1224"/>
              </a:spcAft>
            </a:pPr>
            <a:r>
              <a:rPr lang="en-US" sz="2040" dirty="0">
                <a:gradFill>
                  <a:gsLst>
                    <a:gs pos="1250">
                      <a:srgbClr val="FFFFFF"/>
                    </a:gs>
                    <a:gs pos="100000">
                      <a:srgbClr val="FFFFFF"/>
                    </a:gs>
                  </a:gsLst>
                  <a:lin ang="5400000" scaled="0"/>
                </a:gradFill>
                <a:latin typeface="Segoe UI Light"/>
              </a:rPr>
              <a:t>Live video encoding </a:t>
            </a:r>
            <a:r>
              <a:rPr lang="en-US" sz="2040" dirty="0" smtClean="0">
                <a:gradFill>
                  <a:gsLst>
                    <a:gs pos="1250">
                      <a:srgbClr val="FFFFFF"/>
                    </a:gs>
                    <a:gs pos="100000">
                      <a:srgbClr val="FFFFFF"/>
                    </a:gs>
                  </a:gsLst>
                  <a:lin ang="5400000" scaled="0"/>
                </a:gradFill>
                <a:latin typeface="Segoe UI Light"/>
              </a:rPr>
              <a:t/>
            </a:r>
            <a:br>
              <a:rPr lang="en-US" sz="2040" dirty="0" smtClean="0">
                <a:gradFill>
                  <a:gsLst>
                    <a:gs pos="1250">
                      <a:srgbClr val="FFFFFF"/>
                    </a:gs>
                    <a:gs pos="100000">
                      <a:srgbClr val="FFFFFF"/>
                    </a:gs>
                  </a:gsLst>
                  <a:lin ang="5400000" scaled="0"/>
                </a:gradFill>
                <a:latin typeface="Segoe UI Light"/>
              </a:rPr>
            </a:br>
            <a:r>
              <a:rPr lang="en-US" sz="2040" dirty="0" smtClean="0">
                <a:gradFill>
                  <a:gsLst>
                    <a:gs pos="1250">
                      <a:srgbClr val="FFFFFF"/>
                    </a:gs>
                    <a:gs pos="100000">
                      <a:srgbClr val="FFFFFF"/>
                    </a:gs>
                  </a:gsLst>
                  <a:lin ang="5400000" scaled="0"/>
                </a:gradFill>
                <a:latin typeface="Segoe UI Light"/>
              </a:rPr>
              <a:t>and </a:t>
            </a:r>
            <a:r>
              <a:rPr lang="en-US" sz="2040" dirty="0">
                <a:gradFill>
                  <a:gsLst>
                    <a:gs pos="1250">
                      <a:srgbClr val="FFFFFF"/>
                    </a:gs>
                    <a:gs pos="100000">
                      <a:srgbClr val="FFFFFF"/>
                    </a:gs>
                  </a:gsLst>
                  <a:lin ang="5400000" scaled="0"/>
                </a:gradFill>
                <a:latin typeface="Segoe UI Light"/>
              </a:rPr>
              <a:t>streaming</a:t>
            </a:r>
          </a:p>
          <a:p>
            <a:pPr defTabSz="932597">
              <a:spcAft>
                <a:spcPts val="1224"/>
              </a:spcAft>
            </a:pPr>
            <a:r>
              <a:rPr lang="en-US" sz="2040" dirty="0">
                <a:gradFill>
                  <a:gsLst>
                    <a:gs pos="1250">
                      <a:srgbClr val="FFFFFF"/>
                    </a:gs>
                    <a:gs pos="100000">
                      <a:srgbClr val="FFFFFF"/>
                    </a:gs>
                  </a:gsLst>
                  <a:lin ang="5400000" scaled="0"/>
                </a:gradFill>
                <a:latin typeface="Segoe UI Light"/>
              </a:rPr>
              <a:t>Web + </a:t>
            </a:r>
            <a:r>
              <a:rPr lang="en-US" sz="2040" dirty="0" smtClean="0">
                <a:gradFill>
                  <a:gsLst>
                    <a:gs pos="1250">
                      <a:srgbClr val="FFFFFF"/>
                    </a:gs>
                    <a:gs pos="100000">
                      <a:srgbClr val="FFFFFF"/>
                    </a:gs>
                  </a:gsLst>
                  <a:lin ang="5400000" scaled="0"/>
                </a:gradFill>
                <a:latin typeface="Segoe UI Light"/>
              </a:rPr>
              <a:t>mobile</a:t>
            </a:r>
            <a:endParaRPr lang="en-US" sz="2040" dirty="0">
              <a:gradFill>
                <a:gsLst>
                  <a:gs pos="1250">
                    <a:srgbClr val="FFFFFF"/>
                  </a:gs>
                  <a:gs pos="100000">
                    <a:srgbClr val="FFFFFF"/>
                  </a:gs>
                </a:gsLst>
                <a:lin ang="5400000" scaled="0"/>
              </a:gradFill>
              <a:latin typeface="Segoe UI Light"/>
            </a:endParaRPr>
          </a:p>
          <a:p>
            <a:pPr defTabSz="932597">
              <a:spcAft>
                <a:spcPts val="1224"/>
              </a:spcAft>
            </a:pPr>
            <a:r>
              <a:rPr lang="en-US" sz="2040" dirty="0">
                <a:gradFill>
                  <a:gsLst>
                    <a:gs pos="1250">
                      <a:srgbClr val="FFFFFF"/>
                    </a:gs>
                    <a:gs pos="100000">
                      <a:srgbClr val="FFFFFF"/>
                    </a:gs>
                  </a:gsLst>
                  <a:lin ang="5400000" scaled="0"/>
                </a:gradFill>
                <a:latin typeface="Segoe UI Light"/>
              </a:rPr>
              <a:t>100 </a:t>
            </a:r>
            <a:r>
              <a:rPr lang="en-US" sz="2040" dirty="0" smtClean="0">
                <a:gradFill>
                  <a:gsLst>
                    <a:gs pos="1250">
                      <a:srgbClr val="FFFFFF"/>
                    </a:gs>
                    <a:gs pos="100000">
                      <a:srgbClr val="FFFFFF"/>
                    </a:gs>
                  </a:gsLst>
                  <a:lin ang="5400000" scaled="0"/>
                </a:gradFill>
                <a:latin typeface="Segoe UI Light"/>
              </a:rPr>
              <a:t>million </a:t>
            </a:r>
            <a:r>
              <a:rPr lang="en-US" sz="2040" dirty="0">
                <a:gradFill>
                  <a:gsLst>
                    <a:gs pos="1250">
                      <a:srgbClr val="FFFFFF"/>
                    </a:gs>
                    <a:gs pos="100000">
                      <a:srgbClr val="FFFFFF"/>
                    </a:gs>
                  </a:gsLst>
                  <a:lin ang="5400000" scaled="0"/>
                </a:gradFill>
                <a:latin typeface="Segoe UI Light"/>
              </a:rPr>
              <a:t>viewers</a:t>
            </a:r>
          </a:p>
          <a:p>
            <a:pPr defTabSz="932597">
              <a:spcAft>
                <a:spcPts val="1224"/>
              </a:spcAft>
            </a:pPr>
            <a:r>
              <a:rPr lang="en-US" sz="2040" dirty="0">
                <a:gradFill>
                  <a:gsLst>
                    <a:gs pos="1250">
                      <a:srgbClr val="FFFFFF"/>
                    </a:gs>
                    <a:gs pos="100000">
                      <a:srgbClr val="FFFFFF"/>
                    </a:gs>
                  </a:gsLst>
                  <a:lin ang="5400000" scaled="0"/>
                </a:gradFill>
                <a:latin typeface="Segoe UI Light"/>
              </a:rPr>
              <a:t>2.1 </a:t>
            </a:r>
            <a:r>
              <a:rPr lang="en-US" sz="2040" dirty="0" smtClean="0">
                <a:gradFill>
                  <a:gsLst>
                    <a:gs pos="1250">
                      <a:srgbClr val="FFFFFF"/>
                    </a:gs>
                    <a:gs pos="100000">
                      <a:srgbClr val="FFFFFF"/>
                    </a:gs>
                  </a:gsLst>
                  <a:lin ang="5400000" scaled="0"/>
                </a:gradFill>
                <a:latin typeface="Segoe UI Light"/>
              </a:rPr>
              <a:t>million </a:t>
            </a:r>
            <a:r>
              <a:rPr lang="en-US" sz="2040" dirty="0">
                <a:gradFill>
                  <a:gsLst>
                    <a:gs pos="1250">
                      <a:srgbClr val="FFFFFF"/>
                    </a:gs>
                    <a:gs pos="100000">
                      <a:srgbClr val="FFFFFF"/>
                    </a:gs>
                  </a:gsLst>
                  <a:lin ang="5400000" scaled="0"/>
                </a:gradFill>
                <a:latin typeface="Segoe UI Light"/>
              </a:rPr>
              <a:t>concurrent </a:t>
            </a:r>
            <a:r>
              <a:rPr lang="en-US" sz="2040" dirty="0" smtClean="0">
                <a:gradFill>
                  <a:gsLst>
                    <a:gs pos="1250">
                      <a:srgbClr val="FFFFFF"/>
                    </a:gs>
                    <a:gs pos="100000">
                      <a:srgbClr val="FFFFFF"/>
                    </a:gs>
                  </a:gsLst>
                  <a:lin ang="5400000" scaled="0"/>
                </a:gradFill>
                <a:latin typeface="Segoe UI Light"/>
              </a:rPr>
              <a:t/>
            </a:r>
            <a:br>
              <a:rPr lang="en-US" sz="2040" dirty="0" smtClean="0">
                <a:gradFill>
                  <a:gsLst>
                    <a:gs pos="1250">
                      <a:srgbClr val="FFFFFF"/>
                    </a:gs>
                    <a:gs pos="100000">
                      <a:srgbClr val="FFFFFF"/>
                    </a:gs>
                  </a:gsLst>
                  <a:lin ang="5400000" scaled="0"/>
                </a:gradFill>
                <a:latin typeface="Segoe UI Light"/>
              </a:rPr>
            </a:br>
            <a:r>
              <a:rPr lang="en-US" sz="2040" dirty="0" smtClean="0">
                <a:gradFill>
                  <a:gsLst>
                    <a:gs pos="1250">
                      <a:srgbClr val="FFFFFF"/>
                    </a:gs>
                    <a:gs pos="100000">
                      <a:srgbClr val="FFFFFF"/>
                    </a:gs>
                  </a:gsLst>
                  <a:lin ang="5400000" scaled="0"/>
                </a:gradFill>
                <a:latin typeface="Segoe UI Light"/>
              </a:rPr>
              <a:t>HD </a:t>
            </a:r>
            <a:r>
              <a:rPr lang="en-US" sz="2040" dirty="0">
                <a:gradFill>
                  <a:gsLst>
                    <a:gs pos="1250">
                      <a:srgbClr val="FFFFFF"/>
                    </a:gs>
                    <a:gs pos="100000">
                      <a:srgbClr val="FFFFFF"/>
                    </a:gs>
                  </a:gsLst>
                  <a:lin ang="5400000" scaled="0"/>
                </a:gradFill>
                <a:latin typeface="Segoe UI Light"/>
              </a:rPr>
              <a:t>viewers during </a:t>
            </a:r>
            <a:r>
              <a:rPr lang="en-US" sz="2040" dirty="0" smtClean="0">
                <a:gradFill>
                  <a:gsLst>
                    <a:gs pos="1250">
                      <a:srgbClr val="FFFFFF"/>
                    </a:gs>
                    <a:gs pos="100000">
                      <a:srgbClr val="FFFFFF"/>
                    </a:gs>
                  </a:gsLst>
                  <a:lin ang="5400000" scaled="0"/>
                </a:gradFill>
                <a:latin typeface="Segoe UI Light"/>
              </a:rPr>
              <a:t/>
            </a:r>
            <a:br>
              <a:rPr lang="en-US" sz="2040" dirty="0" smtClean="0">
                <a:gradFill>
                  <a:gsLst>
                    <a:gs pos="1250">
                      <a:srgbClr val="FFFFFF"/>
                    </a:gs>
                    <a:gs pos="100000">
                      <a:srgbClr val="FFFFFF"/>
                    </a:gs>
                  </a:gsLst>
                  <a:lin ang="5400000" scaled="0"/>
                </a:gradFill>
                <a:latin typeface="Segoe UI Light"/>
              </a:rPr>
            </a:br>
            <a:r>
              <a:rPr lang="en-US" sz="2040" dirty="0" smtClean="0">
                <a:gradFill>
                  <a:gsLst>
                    <a:gs pos="1250">
                      <a:srgbClr val="FFFFFF"/>
                    </a:gs>
                    <a:gs pos="100000">
                      <a:srgbClr val="FFFFFF"/>
                    </a:gs>
                  </a:gsLst>
                  <a:lin ang="5400000" scaled="0"/>
                </a:gradFill>
                <a:latin typeface="Segoe UI Light"/>
              </a:rPr>
              <a:t>the US versus </a:t>
            </a:r>
            <a:r>
              <a:rPr lang="en-US" sz="2040" dirty="0">
                <a:gradFill>
                  <a:gsLst>
                    <a:gs pos="1250">
                      <a:srgbClr val="FFFFFF"/>
                    </a:gs>
                    <a:gs pos="100000">
                      <a:srgbClr val="FFFFFF"/>
                    </a:gs>
                  </a:gsLst>
                  <a:lin ang="5400000" scaled="0"/>
                </a:gradFill>
                <a:latin typeface="Segoe UI Light"/>
              </a:rPr>
              <a:t>Canada </a:t>
            </a:r>
            <a:r>
              <a:rPr lang="en-US" sz="2040" dirty="0" smtClean="0">
                <a:gradFill>
                  <a:gsLst>
                    <a:gs pos="1250">
                      <a:srgbClr val="FFFFFF"/>
                    </a:gs>
                    <a:gs pos="100000">
                      <a:srgbClr val="FFFFFF"/>
                    </a:gs>
                  </a:gsLst>
                  <a:lin ang="5400000" scaled="0"/>
                </a:gradFill>
                <a:latin typeface="Segoe UI Light"/>
              </a:rPr>
              <a:t/>
            </a:r>
            <a:br>
              <a:rPr lang="en-US" sz="2040" dirty="0" smtClean="0">
                <a:gradFill>
                  <a:gsLst>
                    <a:gs pos="1250">
                      <a:srgbClr val="FFFFFF"/>
                    </a:gs>
                    <a:gs pos="100000">
                      <a:srgbClr val="FFFFFF"/>
                    </a:gs>
                  </a:gsLst>
                  <a:lin ang="5400000" scaled="0"/>
                </a:gradFill>
                <a:latin typeface="Segoe UI Light"/>
              </a:rPr>
            </a:br>
            <a:r>
              <a:rPr lang="en-US" sz="2040" dirty="0" smtClean="0">
                <a:gradFill>
                  <a:gsLst>
                    <a:gs pos="1250">
                      <a:srgbClr val="FFFFFF"/>
                    </a:gs>
                    <a:gs pos="100000">
                      <a:srgbClr val="FFFFFF"/>
                    </a:gs>
                  </a:gsLst>
                  <a:lin ang="5400000" scaled="0"/>
                </a:gradFill>
                <a:latin typeface="Segoe UI Light"/>
              </a:rPr>
              <a:t>hockey </a:t>
            </a:r>
            <a:r>
              <a:rPr lang="en-US" sz="2040" dirty="0">
                <a:gradFill>
                  <a:gsLst>
                    <a:gs pos="1250">
                      <a:srgbClr val="FFFFFF"/>
                    </a:gs>
                    <a:gs pos="100000">
                      <a:srgbClr val="FFFFFF"/>
                    </a:gs>
                  </a:gsLst>
                  <a:lin ang="5400000" scaled="0"/>
                </a:gradFill>
                <a:latin typeface="Segoe UI Light"/>
              </a:rPr>
              <a:t>match</a:t>
            </a:r>
          </a:p>
          <a:p>
            <a:pPr defTabSz="932597">
              <a:spcAft>
                <a:spcPts val="1224"/>
              </a:spcAft>
            </a:pPr>
            <a:endParaRPr lang="en-US" sz="1632" dirty="0">
              <a:solidFill>
                <a:srgbClr val="FFFFFF"/>
              </a:solidFill>
            </a:endParaRPr>
          </a:p>
        </p:txBody>
      </p:sp>
    </p:spTree>
    <p:extLst>
      <p:ext uri="{BB962C8B-B14F-4D97-AF65-F5344CB8AC3E}">
        <p14:creationId xmlns:p14="http://schemas.microsoft.com/office/powerpoint/2010/main" val="30425863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25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500"/>
                                        <p:tgtEl>
                                          <p:spTgt spid="9">
                                            <p:txEl>
                                              <p:pRg st="0" end="0"/>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fade">
                                      <p:cBhvr>
                                        <p:cTn id="22" dur="500"/>
                                        <p:tgtEl>
                                          <p:spTgt spid="9">
                                            <p:txEl>
                                              <p:pRg st="1" end="1"/>
                                            </p:txEl>
                                          </p:spTgt>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500"/>
                                        <p:tgtEl>
                                          <p:spTgt spid="9">
                                            <p:txEl>
                                              <p:pRg st="2" end="2"/>
                                            </p:txEl>
                                          </p:spTgt>
                                        </p:tgtEl>
                                      </p:cBhvr>
                                    </p:animEffect>
                                  </p:childTnLst>
                                </p:cTn>
                              </p:par>
                              <p:par>
                                <p:cTn id="26" presetID="10" presetClass="entr" presetSubtype="0" fill="hold" grpId="0" nodeType="withEffect">
                                  <p:stCondLst>
                                    <p:cond delay="100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8|3|2.4|7.8"/>
</p:tagLst>
</file>

<file path=ppt/tags/tag2.xml><?xml version="1.0" encoding="utf-8"?>
<p:tagLst xmlns:a="http://schemas.openxmlformats.org/drawingml/2006/main" xmlns:r="http://schemas.openxmlformats.org/officeDocument/2006/relationships" xmlns:p="http://schemas.openxmlformats.org/presentationml/2006/main">
  <p:tag name="TIMING" val="|4.2|16|2.6|6.7|2.5|18|8.7|1.3|10"/>
</p:tagLst>
</file>

<file path=ppt/tags/tag3.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MT_TILE" val="YES"/>
</p:tagLst>
</file>

<file path=ppt/tags/tag5.xml><?xml version="1.0" encoding="utf-8"?>
<p:tagLst xmlns:a="http://schemas.openxmlformats.org/drawingml/2006/main" xmlns:r="http://schemas.openxmlformats.org/officeDocument/2006/relationships" xmlns:p="http://schemas.openxmlformats.org/presentationml/2006/main">
  <p:tag name="MT_TILE" val="YES"/>
</p:tagLst>
</file>

<file path=ppt/tags/tag6.xml><?xml version="1.0" encoding="utf-8"?>
<p:tagLst xmlns:a="http://schemas.openxmlformats.org/drawingml/2006/main" xmlns:r="http://schemas.openxmlformats.org/officeDocument/2006/relationships" xmlns:p="http://schemas.openxmlformats.org/presentationml/2006/main">
  <p:tag name="MT_TILE" val="YES"/>
</p:tagLst>
</file>

<file path=ppt/tags/tag7.xml><?xml version="1.0" encoding="utf-8"?>
<p:tagLst xmlns:a="http://schemas.openxmlformats.org/drawingml/2006/main" xmlns:r="http://schemas.openxmlformats.org/officeDocument/2006/relationships" xmlns:p="http://schemas.openxmlformats.org/presentationml/2006/main">
  <p:tag name="MT_TILE" val="YES"/>
</p:tagLst>
</file>

<file path=ppt/tags/tag8.xml><?xml version="1.0" encoding="utf-8"?>
<p:tagLst xmlns:a="http://schemas.openxmlformats.org/drawingml/2006/main" xmlns:r="http://schemas.openxmlformats.org/officeDocument/2006/relationships" xmlns:p="http://schemas.openxmlformats.org/presentationml/2006/main">
  <p:tag name="MT_TILE" val="YES"/>
</p:tagLst>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DCIM-B383_WhatsNewIaaS" id="{7E85021D-7DF0-4411-9772-5B3DDFAFC5CE}" vid="{91368F71-5630-4CC2-928F-BEC61856CB06}"/>
    </a:ext>
  </a:extLst>
</a:theme>
</file>

<file path=ppt/theme/theme3.xml><?xml version="1.0" encoding="utf-8"?>
<a:theme xmlns:a="http://schemas.openxmlformats.org/drawingml/2006/main" name="STB Product Families 2013">
  <a:themeElements>
    <a:clrScheme name="MS-Ent-SysCtr">
      <a:dk1>
        <a:srgbClr val="000000"/>
      </a:dk1>
      <a:lt1>
        <a:srgbClr val="FFFFFF"/>
      </a:lt1>
      <a:dk2>
        <a:srgbClr val="505050"/>
      </a:dk2>
      <a:lt2>
        <a:srgbClr val="D2D2D2"/>
      </a:lt2>
      <a:accent1>
        <a:srgbClr val="008272"/>
      </a:accent1>
      <a:accent2>
        <a:srgbClr val="0072C6"/>
      </a:accent2>
      <a:accent3>
        <a:srgbClr val="00188F"/>
      </a:accent3>
      <a:accent4>
        <a:srgbClr val="002050"/>
      </a:accent4>
      <a:accent5>
        <a:srgbClr val="DC3C00"/>
      </a:accent5>
      <a:accent6>
        <a:srgbClr val="68217A"/>
      </a:accent6>
      <a:hlink>
        <a:srgbClr val="505050"/>
      </a:hlink>
      <a:folHlink>
        <a:srgbClr val="505050"/>
      </a:folHlink>
    </a:clrScheme>
    <a:fontScheme name="STB-2013-Segoe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loud and Enterprise Products Template July 2013.potx" id="{D758CEDE-5CA6-4C03-87FE-218944EC3508}" vid="{06B439C2-CBAA-4105-8305-59DB90A14B7A}"/>
    </a:ext>
  </a:extLst>
</a:theme>
</file>

<file path=ppt/theme/theme4.xml><?xml version="1.0" encoding="utf-8"?>
<a:theme xmlns:a="http://schemas.openxmlformats.org/drawingml/2006/main" name="2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 id="{67FAA352-B2C8-44C1-9D64-1BBF1A5C5A77}" vid="{6DB45715-9256-4D34-9929-871A11C9B37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 xsi:nil="true"/>
    <Session_x0020_Code xmlns="e36bfbf9-5e42-489c-a259-4c54eb22cb57">DCIM-B383</Session_x0020_Code>
    <Presentation_x0020_Date xmlns="e36bfbf9-5e42-489c-a259-4c54eb22cb57">2012-05-12T00:00:00-05:00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infopath/2007/PartnerControls"/>
    <ds:schemaRef ds:uri="http://www.w3.org/XML/1998/namespace"/>
    <ds:schemaRef ds:uri="http://purl.org/dc/elements/1.1/"/>
    <ds:schemaRef ds:uri="http://purl.org/dc/terms/"/>
    <ds:schemaRef ds:uri="http://schemas.microsoft.com/office/2006/documentManagement/types"/>
    <ds:schemaRef ds:uri="http://schemas.microsoft.com/sharepoint/v3"/>
    <ds:schemaRef ds:uri="http://purl.org/dc/dcmitype/"/>
    <ds:schemaRef ds:uri="http://schemas.openxmlformats.org/package/2006/metadata/core-properties"/>
    <ds:schemaRef ds:uri="http://schemas.microsoft.com/office/2006/metadata/properties"/>
    <ds:schemaRef ds:uri="230e9df3-be65-4c73-a93b-d1236ebd677e"/>
    <ds:schemaRef ds:uri="e36bfbf9-5e42-489c-a259-4c54eb22cb57"/>
  </ds:schemaRefs>
</ds:datastoreItem>
</file>

<file path=docProps/app.xml><?xml version="1.0" encoding="utf-8"?>
<Properties xmlns="http://schemas.openxmlformats.org/officeDocument/2006/extended-properties" xmlns:vt="http://schemas.openxmlformats.org/officeDocument/2006/docPropsVTypes">
  <Template/>
  <TotalTime>4284</TotalTime>
  <Words>8666</Words>
  <Application>Microsoft Office PowerPoint</Application>
  <PresentationFormat>Custom</PresentationFormat>
  <Paragraphs>775</Paragraphs>
  <Slides>71</Slides>
  <Notes>60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71</vt:i4>
      </vt:variant>
    </vt:vector>
  </HeadingPairs>
  <TitlesOfParts>
    <vt:vector size="84" baseType="lpstr">
      <vt:lpstr>メイリオ</vt:lpstr>
      <vt:lpstr>Arial</vt:lpstr>
      <vt:lpstr>Calibri</vt:lpstr>
      <vt:lpstr>Consolas</vt:lpstr>
      <vt:lpstr>Segoe</vt:lpstr>
      <vt:lpstr>Segoe UI</vt:lpstr>
      <vt:lpstr>Segoe UI Light</vt:lpstr>
      <vt:lpstr>Segoe UI Semilight</vt:lpstr>
      <vt:lpstr>Wingdings</vt:lpstr>
      <vt:lpstr>TechEd 2014 Dk Blue</vt:lpstr>
      <vt:lpstr>1_TechEd 2014 Dk Blue</vt:lpstr>
      <vt:lpstr>STB Product Families 2013</vt:lpstr>
      <vt:lpstr>2_TechEd 2014 Dk Blue</vt:lpstr>
      <vt:lpstr>What’s new in Microsoft Azure IaaS?</vt:lpstr>
      <vt:lpstr>Mobile First </vt:lpstr>
      <vt:lpstr>Why cloud?</vt:lpstr>
      <vt:lpstr>The Azure platform</vt:lpstr>
      <vt:lpstr>Unique Azure value </vt:lpstr>
      <vt:lpstr>PowerPoint Presentation</vt:lpstr>
      <vt:lpstr>PowerPoint Presentation</vt:lpstr>
      <vt:lpstr>PowerPoint Presentation</vt:lpstr>
      <vt:lpstr>Olympics NBC Sports</vt:lpstr>
      <vt:lpstr>Enterprise grade</vt:lpstr>
      <vt:lpstr>Enterprise grade</vt:lpstr>
      <vt:lpstr>Enterprise grade</vt:lpstr>
      <vt:lpstr>Hybrid </vt:lpstr>
      <vt:lpstr>Hybrid </vt:lpstr>
      <vt:lpstr>Hybrid </vt:lpstr>
      <vt:lpstr>Hybrid</vt:lpstr>
      <vt:lpstr>Hybrid</vt:lpstr>
      <vt:lpstr>Enterprise Grade IaaS</vt:lpstr>
      <vt:lpstr>Enterprise Grade IaaS</vt:lpstr>
      <vt:lpstr>Development</vt:lpstr>
      <vt:lpstr>Announcing: Windows Client for Dev / Test use in Azure</vt:lpstr>
      <vt:lpstr>Demo</vt:lpstr>
      <vt:lpstr>MSDN Usage Options – Premium MSDN </vt:lpstr>
      <vt:lpstr>VM Extensions</vt:lpstr>
      <vt:lpstr>Helper Extensions</vt:lpstr>
      <vt:lpstr>Configuration</vt:lpstr>
      <vt:lpstr>Development</vt:lpstr>
      <vt:lpstr>Demo</vt:lpstr>
      <vt:lpstr>Enterprise Grade IaaS</vt:lpstr>
      <vt:lpstr>Windows Management Framework V5 Preview</vt:lpstr>
      <vt:lpstr>Demo Walkthrough: Publish to Blob</vt:lpstr>
      <vt:lpstr>Demo Walkthrough: Configure Azure VM</vt:lpstr>
      <vt:lpstr>Demo</vt:lpstr>
      <vt:lpstr>VM Images</vt:lpstr>
      <vt:lpstr>Demo</vt:lpstr>
      <vt:lpstr>System Center Management</vt:lpstr>
      <vt:lpstr>Announcing: Support included SUSE Linux Enterprise Server</vt:lpstr>
      <vt:lpstr>SLES Support Included Image</vt:lpstr>
      <vt:lpstr>Demo</vt:lpstr>
      <vt:lpstr>Announcing: Compute Intensive VM Size A8 and A9</vt:lpstr>
      <vt:lpstr>Compute Intensive VM Sizes</vt:lpstr>
      <vt:lpstr>Growing our feature scale…</vt:lpstr>
      <vt:lpstr>Demo</vt:lpstr>
      <vt:lpstr>Enterprise Grade IaaS</vt:lpstr>
      <vt:lpstr>Security Application and Data</vt:lpstr>
      <vt:lpstr>Announcing Security and Ecosystem</vt:lpstr>
      <vt:lpstr>Enterprise Grade IaaS</vt:lpstr>
      <vt:lpstr>PowerPoint Presentation</vt:lpstr>
      <vt:lpstr>PowerPoint Presentation</vt:lpstr>
      <vt:lpstr>Networking</vt:lpstr>
      <vt:lpstr>Enterprise Grade: Networking</vt:lpstr>
      <vt:lpstr>Cross-region SQL Always On</vt:lpstr>
      <vt:lpstr>Enterprise Grade: Networking</vt:lpstr>
      <vt:lpstr>Enterprise Grade: Networking</vt:lpstr>
      <vt:lpstr>Demo</vt:lpstr>
      <vt:lpstr>Hybrid IaaS</vt:lpstr>
      <vt:lpstr>Hybrid: Networking</vt:lpstr>
      <vt:lpstr>Virtual network and ExpressRoute</vt:lpstr>
      <vt:lpstr>Hybrid: Networking</vt:lpstr>
      <vt:lpstr>Azure Files</vt:lpstr>
      <vt:lpstr>Demo</vt:lpstr>
      <vt:lpstr>The Azure cloud </vt:lpstr>
      <vt:lpstr>Azure Announcements at TechEd</vt:lpstr>
      <vt:lpstr>Evaluate this session</vt:lpstr>
      <vt:lpstr>PowerPoint Presentation</vt:lpstr>
      <vt:lpstr>Related content</vt:lpstr>
      <vt:lpstr>Related content</vt:lpstr>
      <vt:lpstr>Related content</vt:lpstr>
      <vt:lpstr>Resources</vt:lpstr>
      <vt:lpstr>Complete an evaluation and enter to win!</vt:lpstr>
      <vt:lpstr>PowerPoint Presentation</vt:lpstr>
    </vt:vector>
  </TitlesOfParts>
  <Manager>&lt;Speech writer name goes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new in Microsoft Azure IaaS?</dc:title>
  <dc:subject>TechEd 2014</dc:subject>
  <dc:creator>&lt;Speaker name goes here&gt;</dc:creator>
  <cp:keywords/>
  <dc:description>Template: Jordan Cayabyab, Artitudes Design
Formatting: 
Audience Type:</dc:description>
  <cp:lastModifiedBy>testadmin</cp:lastModifiedBy>
  <cp:revision>267</cp:revision>
  <dcterms:created xsi:type="dcterms:W3CDTF">2013-10-21T21:40:33Z</dcterms:created>
  <dcterms:modified xsi:type="dcterms:W3CDTF">2014-05-12T20:52:56Z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