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1" r:id="rId5"/>
  </p:sldMasterIdLst>
  <p:notesMasterIdLst>
    <p:notesMasterId r:id="rId32"/>
  </p:notesMasterIdLst>
  <p:handoutMasterIdLst>
    <p:handoutMasterId r:id="rId33"/>
  </p:handoutMasterIdLst>
  <p:sldIdLst>
    <p:sldId id="1381" r:id="rId6"/>
    <p:sldId id="1478" r:id="rId7"/>
    <p:sldId id="1460" r:id="rId8"/>
    <p:sldId id="1463" r:id="rId9"/>
    <p:sldId id="1470" r:id="rId10"/>
    <p:sldId id="1464" r:id="rId11"/>
    <p:sldId id="1465" r:id="rId12"/>
    <p:sldId id="1466" r:id="rId13"/>
    <p:sldId id="1467" r:id="rId14"/>
    <p:sldId id="1468" r:id="rId15"/>
    <p:sldId id="1475" r:id="rId16"/>
    <p:sldId id="1462" r:id="rId17"/>
    <p:sldId id="1469" r:id="rId18"/>
    <p:sldId id="1471" r:id="rId19"/>
    <p:sldId id="1472" r:id="rId20"/>
    <p:sldId id="1473" r:id="rId21"/>
    <p:sldId id="1474" r:id="rId22"/>
    <p:sldId id="1476" r:id="rId23"/>
    <p:sldId id="1477" r:id="rId24"/>
    <p:sldId id="1461" r:id="rId25"/>
    <p:sldId id="1453" r:id="rId26"/>
    <p:sldId id="1479" r:id="rId27"/>
    <p:sldId id="1455" r:id="rId28"/>
    <p:sldId id="1456" r:id="rId29"/>
    <p:sldId id="1457" r:id="rId30"/>
    <p:sldId id="1458" r:id="rId3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9" d="100"/>
          <a:sy n="119" d="100"/>
        </p:scale>
        <p:origin x="84" y="174"/>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3205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320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3446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3205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3205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87736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3205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3205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3205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742297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320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3205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320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320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3205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320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3205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067368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409240238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645703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36206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913405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43016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190482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9009870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0109674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83602633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8995289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308416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710427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917358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683034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437844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424266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81460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899108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2394186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54648320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41501335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1766519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4954115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00562957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63524388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97348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41596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86722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48604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388010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7122829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2252546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1.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image" Target="../media/image2.png"/><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0"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19038507"/>
      </p:ext>
    </p:extLst>
  </p:cSld>
  <p:clrMap bg1="dk1" tx1="lt1" bg2="dk2" tx2="lt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 id="2147484295" r:id="rId14"/>
    <p:sldLayoutId id="2147484296" r:id="rId15"/>
    <p:sldLayoutId id="2147484297" r:id="rId16"/>
    <p:sldLayoutId id="2147484298" r:id="rId17"/>
    <p:sldLayoutId id="2147484299" r:id="rId18"/>
    <p:sldLayoutId id="2147484300" r:id="rId19"/>
    <p:sldLayoutId id="2147484301" r:id="rId20"/>
    <p:sldLayoutId id="2147484302" r:id="rId21"/>
    <p:sldLayoutId id="2147484303" r:id="rId22"/>
    <p:sldLayoutId id="2147484304" r:id="rId23"/>
    <p:sldLayoutId id="2147484305" r:id="rId24"/>
    <p:sldLayoutId id="2147484306" r:id="rId25"/>
    <p:sldLayoutId id="2147484307" r:id="rId26"/>
    <p:sldLayoutId id="2147484308" r:id="rId27"/>
    <p:sldLayoutId id="2147484309" r:id="rId28"/>
    <p:sldLayoutId id="2147484310" r:id="rId29"/>
    <p:sldLayoutId id="2147484311" r:id="rId30"/>
    <p:sldLayoutId id="2147484312" r:id="rId31"/>
    <p:sldLayoutId id="2147484313"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GitHub.com/powershellorg/DSC"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shell.org/wp/ebooks"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20.xml"/><Relationship Id="rId1" Type="http://schemas.openxmlformats.org/officeDocument/2006/relationships/slideLayout" Target="../slideLayouts/slideLayout64.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powershell.org/wp/ebook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Remoting</a:t>
            </a:r>
            <a:endParaRPr lang="en-US" dirty="0"/>
          </a:p>
        </p:txBody>
      </p:sp>
      <p:sp>
        <p:nvSpPr>
          <p:cNvPr id="3" name="Text Placeholder 2"/>
          <p:cNvSpPr>
            <a:spLocks noGrp="1"/>
          </p:cNvSpPr>
          <p:nvPr>
            <p:ph type="body" sz="quarter" idx="11"/>
          </p:nvPr>
        </p:nvSpPr>
        <p:spPr>
          <a:xfrm>
            <a:off x="274639" y="1212849"/>
            <a:ext cx="11889564" cy="2331920"/>
          </a:xfrm>
        </p:spPr>
        <p:txBody>
          <a:bodyPr/>
          <a:lstStyle/>
          <a:p>
            <a:r>
              <a:rPr lang="en-US" dirty="0" smtClean="0"/>
              <a:t>Required!</a:t>
            </a:r>
          </a:p>
          <a:p>
            <a:pPr lvl="1"/>
            <a:r>
              <a:rPr lang="en-US" sz="2800" dirty="0" smtClean="0"/>
              <a:t>Most inter-computer DSC communications are by means of PowerShell Remoting (e.g., that’s how you push a MOF to a target node). So Remoting is more or less a pre-requisite for this entire technology.</a:t>
            </a:r>
            <a:endParaRPr lang="en-US" sz="2800" dirty="0"/>
          </a:p>
          <a:p>
            <a:pPr lvl="1"/>
            <a:endParaRPr lang="en-US" dirty="0" smtClean="0"/>
          </a:p>
        </p:txBody>
      </p:sp>
    </p:spTree>
    <p:extLst>
      <p:ext uri="{BB962C8B-B14F-4D97-AF65-F5344CB8AC3E}">
        <p14:creationId xmlns:p14="http://schemas.microsoft.com/office/powerpoint/2010/main" val="71811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a:t>
            </a:r>
            <a:endParaRPr lang="en-US" dirty="0"/>
          </a:p>
        </p:txBody>
      </p:sp>
      <p:sp>
        <p:nvSpPr>
          <p:cNvPr id="3" name="Text Placeholder 2"/>
          <p:cNvSpPr>
            <a:spLocks noGrp="1"/>
          </p:cNvSpPr>
          <p:nvPr>
            <p:ph type="body" sz="quarter" idx="11"/>
          </p:nvPr>
        </p:nvSpPr>
        <p:spPr>
          <a:xfrm>
            <a:off x="274639" y="1212849"/>
            <a:ext cx="11889564" cy="2633541"/>
          </a:xfrm>
        </p:spPr>
        <p:txBody>
          <a:bodyPr/>
          <a:lstStyle/>
          <a:p>
            <a:r>
              <a:rPr lang="en-US" dirty="0" smtClean="0"/>
              <a:t>System Center Virtual Machine Manager</a:t>
            </a:r>
          </a:p>
          <a:p>
            <a:pPr lvl="1"/>
            <a:r>
              <a:rPr lang="en-US" sz="2400" dirty="0" smtClean="0"/>
              <a:t>Can inject MOFs into new virtual machines upon creation.</a:t>
            </a:r>
          </a:p>
          <a:p>
            <a:pPr lvl="1"/>
            <a:r>
              <a:rPr lang="en-US" sz="2400" dirty="0" smtClean="0"/>
              <a:t>For example, tell each new VM where the pull server is.</a:t>
            </a:r>
          </a:p>
          <a:p>
            <a:pPr lvl="1"/>
            <a:r>
              <a:rPr lang="en-US" sz="2400" dirty="0" smtClean="0"/>
              <a:t>You deploy “empty” VMs and let their configuration tell them what to install, what to copy, what domain to join… everything.</a:t>
            </a:r>
            <a:endParaRPr lang="en-US" dirty="0"/>
          </a:p>
          <a:p>
            <a:pPr lvl="1"/>
            <a:endParaRPr lang="en-US" dirty="0" smtClean="0"/>
          </a:p>
        </p:txBody>
      </p:sp>
    </p:spTree>
    <p:extLst>
      <p:ext uri="{BB962C8B-B14F-4D97-AF65-F5344CB8AC3E}">
        <p14:creationId xmlns:p14="http://schemas.microsoft.com/office/powerpoint/2010/main" val="252697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DSC Configurations</a:t>
            </a:r>
          </a:p>
          <a:p>
            <a:r>
              <a:rPr lang="en-US" dirty="0" smtClean="0"/>
              <a:t>Building a DSC Pull Server</a:t>
            </a:r>
          </a:p>
          <a:p>
            <a:r>
              <a:rPr lang="en-US" dirty="0" smtClean="0"/>
              <a:t>Enrolling a DSC Pull Node</a:t>
            </a:r>
            <a:endParaRPr lang="en-US" dirty="0"/>
          </a:p>
        </p:txBody>
      </p:sp>
    </p:spTree>
    <p:extLst>
      <p:ext uri="{BB962C8B-B14F-4D97-AF65-F5344CB8AC3E}">
        <p14:creationId xmlns:p14="http://schemas.microsoft.com/office/powerpoint/2010/main" val="300758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a:t>
            </a:r>
            <a:endParaRPr lang="en-US" dirty="0"/>
          </a:p>
        </p:txBody>
      </p:sp>
      <p:sp>
        <p:nvSpPr>
          <p:cNvPr id="3" name="Text Placeholder 2"/>
          <p:cNvSpPr>
            <a:spLocks noGrp="1"/>
          </p:cNvSpPr>
          <p:nvPr>
            <p:ph type="body" sz="quarter" idx="11"/>
          </p:nvPr>
        </p:nvSpPr>
        <p:spPr>
          <a:xfrm>
            <a:off x="274639" y="1212849"/>
            <a:ext cx="11889564" cy="5255797"/>
          </a:xfrm>
        </p:spPr>
        <p:txBody>
          <a:bodyPr/>
          <a:lstStyle/>
          <a:p>
            <a:r>
              <a:rPr lang="en-US" dirty="0" smtClean="0"/>
              <a:t>Configuration is Just a Text File!</a:t>
            </a:r>
          </a:p>
          <a:p>
            <a:pPr lvl="1"/>
            <a:r>
              <a:rPr lang="en-US" sz="2400" dirty="0" smtClean="0"/>
              <a:t>If you’re configuring </a:t>
            </a:r>
            <a:r>
              <a:rPr lang="en-US" sz="2400" i="1" dirty="0" smtClean="0"/>
              <a:t>everything</a:t>
            </a:r>
            <a:r>
              <a:rPr lang="en-US" sz="2400" dirty="0" smtClean="0"/>
              <a:t> on your servers by means of DSC, then all of your configurations are just text files.</a:t>
            </a:r>
          </a:p>
          <a:p>
            <a:pPr lvl="1"/>
            <a:endParaRPr lang="en-US" sz="2400" dirty="0" smtClean="0"/>
          </a:p>
          <a:p>
            <a:pPr lvl="1"/>
            <a:r>
              <a:rPr lang="en-US" sz="2400" dirty="0" smtClean="0"/>
              <a:t>They’re searchable. Index-able. Human-readable.</a:t>
            </a:r>
          </a:p>
          <a:p>
            <a:pPr lvl="1"/>
            <a:endParaRPr lang="en-US" sz="2400" dirty="0" smtClean="0"/>
          </a:p>
          <a:p>
            <a:pPr lvl="1"/>
            <a:r>
              <a:rPr lang="en-US" sz="2400" dirty="0" smtClean="0"/>
              <a:t>Easily modified by tools! Imagine a GUI where you set up configurations,</a:t>
            </a:r>
            <a:r>
              <a:rPr lang="en-US" sz="2400" dirty="0"/>
              <a:t> </a:t>
            </a:r>
            <a:r>
              <a:rPr lang="en-US" sz="2400" dirty="0" smtClean="0"/>
              <a:t>and it just writes out text files.</a:t>
            </a:r>
          </a:p>
          <a:p>
            <a:pPr lvl="1"/>
            <a:endParaRPr lang="en-US" sz="2400" dirty="0" smtClean="0"/>
          </a:p>
          <a:p>
            <a:pPr lvl="1"/>
            <a:r>
              <a:rPr lang="en-US" sz="2400" dirty="0" smtClean="0"/>
              <a:t>Easily modified by tools!!! Imagine a wizard that adds a new user… but really just modifies configuration scripts targeting your domain controllers, file servers, and whatever else. Configuring anything becomes a matter of </a:t>
            </a:r>
            <a:r>
              <a:rPr lang="en-US" sz="2400" i="1" dirty="0" smtClean="0"/>
              <a:t>modifying text files.</a:t>
            </a:r>
            <a:endParaRPr lang="en-US" dirty="0"/>
          </a:p>
          <a:p>
            <a:pPr lvl="1"/>
            <a:endParaRPr lang="en-US" dirty="0" smtClean="0"/>
          </a:p>
        </p:txBody>
      </p:sp>
    </p:spTree>
    <p:extLst>
      <p:ext uri="{BB962C8B-B14F-4D97-AF65-F5344CB8AC3E}">
        <p14:creationId xmlns:p14="http://schemas.microsoft.com/office/powerpoint/2010/main" val="71811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Resources?</a:t>
            </a:r>
            <a:endParaRPr lang="en-US" dirty="0"/>
          </a:p>
        </p:txBody>
      </p:sp>
      <p:sp>
        <p:nvSpPr>
          <p:cNvPr id="3" name="Text Placeholder 2"/>
          <p:cNvSpPr>
            <a:spLocks noGrp="1"/>
          </p:cNvSpPr>
          <p:nvPr>
            <p:ph type="body" sz="quarter" idx="11"/>
          </p:nvPr>
        </p:nvSpPr>
        <p:spPr>
          <a:xfrm>
            <a:off x="274639" y="1212849"/>
            <a:ext cx="11889564" cy="4110869"/>
          </a:xfrm>
        </p:spPr>
        <p:txBody>
          <a:bodyPr/>
          <a:lstStyle/>
          <a:p>
            <a:r>
              <a:rPr lang="en-US" dirty="0" smtClean="0"/>
              <a:t>They’re Script Modules</a:t>
            </a:r>
          </a:p>
          <a:p>
            <a:pPr lvl="1"/>
            <a:r>
              <a:rPr lang="en-US" sz="2400" dirty="0" smtClean="0"/>
              <a:t>A DSC resource is just a Windows PowerShell script module (.psm1) that implements three pre-defined functions.</a:t>
            </a:r>
          </a:p>
          <a:p>
            <a:pPr lvl="1"/>
            <a:r>
              <a:rPr lang="en-US" sz="2400" dirty="0" smtClean="0"/>
              <a:t>You deploy resources by file copy or via a pull server.</a:t>
            </a:r>
          </a:p>
          <a:p>
            <a:pPr lvl="1"/>
            <a:r>
              <a:rPr lang="en-US" sz="2400" dirty="0" smtClean="0"/>
              <a:t>Yeah, you can write your own, and </a:t>
            </a:r>
            <a:r>
              <a:rPr lang="en-US" sz="2400" i="1" dirty="0" smtClean="0"/>
              <a:t>it’s easy. </a:t>
            </a:r>
            <a:endParaRPr lang="en-US" sz="2400" dirty="0" smtClean="0"/>
          </a:p>
          <a:p>
            <a:pPr lvl="1"/>
            <a:r>
              <a:rPr lang="en-US" sz="2400" dirty="0" smtClean="0">
                <a:hlinkClick r:id="rId3"/>
              </a:rPr>
              <a:t>http://GitHub.com/powershellorg/DSC</a:t>
            </a:r>
            <a:r>
              <a:rPr lang="en-US" sz="2400" dirty="0" smtClean="0"/>
              <a:t> even has some community-authored examples (many of which come from </a:t>
            </a:r>
            <a:r>
              <a:rPr lang="en-US" sz="2400" dirty="0" err="1" smtClean="0"/>
              <a:t>StackExchange’s</a:t>
            </a:r>
            <a:r>
              <a:rPr lang="en-US" sz="2400" dirty="0" smtClean="0"/>
              <a:t> production environment!)</a:t>
            </a:r>
          </a:p>
          <a:p>
            <a:pPr lvl="1"/>
            <a:r>
              <a:rPr lang="en-US" sz="2400" dirty="0" smtClean="0"/>
              <a:t>Microsoft’s </a:t>
            </a:r>
            <a:r>
              <a:rPr lang="en-US" sz="2400" b="1" dirty="0" smtClean="0"/>
              <a:t>DSC Resource Kit</a:t>
            </a:r>
            <a:r>
              <a:rPr lang="en-US" sz="2400" dirty="0" smtClean="0"/>
              <a:t> provides around a dozen additional resources on top of the ones built into the operating system.</a:t>
            </a:r>
            <a:endParaRPr lang="en-US" dirty="0"/>
          </a:p>
          <a:p>
            <a:pPr lvl="1"/>
            <a:endParaRPr lang="en-US" dirty="0" smtClean="0"/>
          </a:p>
        </p:txBody>
      </p:sp>
    </p:spTree>
    <p:extLst>
      <p:ext uri="{BB962C8B-B14F-4D97-AF65-F5344CB8AC3E}">
        <p14:creationId xmlns:p14="http://schemas.microsoft.com/office/powerpoint/2010/main" val="110533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DSC Resource Design</a:t>
            </a:r>
            <a:endParaRPr lang="en-US" dirty="0"/>
          </a:p>
        </p:txBody>
      </p:sp>
      <p:sp>
        <p:nvSpPr>
          <p:cNvPr id="4" name="Rounded Rectangle 3"/>
          <p:cNvSpPr/>
          <p:nvPr/>
        </p:nvSpPr>
        <p:spPr bwMode="auto">
          <a:xfrm>
            <a:off x="1006214" y="1725630"/>
            <a:ext cx="4571950" cy="100582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Module</a:t>
            </a:r>
          </a:p>
          <a:p>
            <a:pPr algn="ctr" defTabSz="932472" fontAlgn="base">
              <a:lnSpc>
                <a:spcPct val="90000"/>
              </a:lnSpc>
              <a:spcBef>
                <a:spcPct val="0"/>
              </a:spcBef>
              <a:spcAft>
                <a:spcPct val="0"/>
              </a:spcAft>
            </a:pPr>
            <a:r>
              <a:rPr lang="en-US" sz="2400" b="1" dirty="0" err="1" smtClean="0">
                <a:gradFill>
                  <a:gsLst>
                    <a:gs pos="0">
                      <a:srgbClr val="FFFFFF"/>
                    </a:gs>
                    <a:gs pos="100000">
                      <a:srgbClr val="FFFFFF"/>
                    </a:gs>
                  </a:gsLst>
                  <a:lin ang="5400000" scaled="0"/>
                </a:gradFill>
                <a:ea typeface="Segoe UI" pitchFamily="34" charset="0"/>
                <a:cs typeface="Segoe UI" pitchFamily="34" charset="0"/>
              </a:rPr>
              <a:t>xNetworking</a:t>
            </a:r>
            <a:endParaRPr lang="en-US" sz="2400"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le 4"/>
          <p:cNvSpPr/>
          <p:nvPr/>
        </p:nvSpPr>
        <p:spPr bwMode="auto">
          <a:xfrm>
            <a:off x="6218237" y="1725630"/>
            <a:ext cx="4571950" cy="100582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Resource</a:t>
            </a:r>
          </a:p>
          <a:p>
            <a:pPr algn="ctr" defTabSz="932472" fontAlgn="base">
              <a:lnSpc>
                <a:spcPct val="90000"/>
              </a:lnSpc>
              <a:spcBef>
                <a:spcPct val="0"/>
              </a:spcBef>
              <a:spcAft>
                <a:spcPct val="0"/>
              </a:spcAft>
            </a:pPr>
            <a:r>
              <a:rPr lang="en-US" sz="2400" b="1" dirty="0" err="1" smtClean="0">
                <a:gradFill>
                  <a:gsLst>
                    <a:gs pos="0">
                      <a:srgbClr val="FFFFFF"/>
                    </a:gs>
                    <a:gs pos="100000">
                      <a:srgbClr val="FFFFFF"/>
                    </a:gs>
                  </a:gsLst>
                  <a:lin ang="5400000" scaled="0"/>
                </a:gradFill>
                <a:ea typeface="Segoe UI" pitchFamily="34" charset="0"/>
                <a:cs typeface="Segoe UI" pitchFamily="34" charset="0"/>
              </a:rPr>
              <a:t>xIPAddress</a:t>
            </a:r>
            <a:endParaRPr lang="en-US" sz="2400"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6218237" y="2927115"/>
            <a:ext cx="4571950" cy="100582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Resource</a:t>
            </a:r>
          </a:p>
          <a:p>
            <a:pPr algn="ctr" defTabSz="932472" fontAlgn="base">
              <a:lnSpc>
                <a:spcPct val="90000"/>
              </a:lnSpc>
              <a:spcBef>
                <a:spcPct val="0"/>
              </a:spcBef>
              <a:spcAft>
                <a:spcPct val="0"/>
              </a:spcAft>
            </a:pPr>
            <a:r>
              <a:rPr lang="en-US" sz="2400" b="1" dirty="0" err="1" smtClean="0">
                <a:gradFill>
                  <a:gsLst>
                    <a:gs pos="0">
                      <a:srgbClr val="FFFFFF"/>
                    </a:gs>
                    <a:gs pos="100000">
                      <a:srgbClr val="FFFFFF"/>
                    </a:gs>
                  </a:gsLst>
                  <a:lin ang="5400000" scaled="0"/>
                </a:gradFill>
                <a:ea typeface="Segoe UI" pitchFamily="34" charset="0"/>
                <a:cs typeface="Segoe UI" pitchFamily="34" charset="0"/>
              </a:rPr>
              <a:t>xDNSServerAddress</a:t>
            </a:r>
            <a:endParaRPr lang="en-US" sz="2400"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6218237" y="4137335"/>
            <a:ext cx="4571950" cy="100582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Module</a:t>
            </a:r>
          </a:p>
          <a:p>
            <a:pPr algn="ctr" defTabSz="932472" fontAlgn="base">
              <a:lnSpc>
                <a:spcPct val="90000"/>
              </a:lnSpc>
              <a:spcBef>
                <a:spcPct val="0"/>
              </a:spcBef>
              <a:spcAft>
                <a:spcPct val="0"/>
              </a:spcAft>
            </a:pPr>
            <a:r>
              <a:rPr lang="en-US" sz="2400" b="1" dirty="0" err="1" smtClean="0">
                <a:gradFill>
                  <a:gsLst>
                    <a:gs pos="0">
                      <a:srgbClr val="FFFFFF"/>
                    </a:gs>
                    <a:gs pos="100000">
                      <a:srgbClr val="FFFFFF"/>
                    </a:gs>
                  </a:gsLst>
                  <a:lin ang="5400000" scaled="0"/>
                </a:gradFill>
                <a:ea typeface="Segoe UI" pitchFamily="34" charset="0"/>
                <a:cs typeface="Segoe UI" pitchFamily="34" charset="0"/>
              </a:rPr>
              <a:t>xFirewall</a:t>
            </a:r>
            <a:endParaRPr lang="en-US" sz="2400"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Folded Corner 7"/>
          <p:cNvSpPr/>
          <p:nvPr/>
        </p:nvSpPr>
        <p:spPr bwMode="auto">
          <a:xfrm>
            <a:off x="1829165" y="3222945"/>
            <a:ext cx="3108926" cy="3383243"/>
          </a:xfrm>
          <a:prstGeom prst="foldedCorner">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“x” denotes “Experimental”</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 denotes “Community”</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For internal resources develop a private prefix</a:t>
            </a:r>
          </a:p>
        </p:txBody>
      </p:sp>
      <p:cxnSp>
        <p:nvCxnSpPr>
          <p:cNvPr id="10" name="Elbow Connector 9"/>
          <p:cNvCxnSpPr>
            <a:stCxn id="4" idx="3"/>
            <a:endCxn id="7" idx="1"/>
          </p:cNvCxnSpPr>
          <p:nvPr/>
        </p:nvCxnSpPr>
        <p:spPr>
          <a:xfrm>
            <a:off x="5578164" y="2228545"/>
            <a:ext cx="640073" cy="2411705"/>
          </a:xfrm>
          <a:prstGeom prst="bentConnector3">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4" idx="3"/>
            <a:endCxn id="6" idx="1"/>
          </p:cNvCxnSpPr>
          <p:nvPr/>
        </p:nvCxnSpPr>
        <p:spPr>
          <a:xfrm>
            <a:off x="5578164" y="2228545"/>
            <a:ext cx="640073" cy="1201485"/>
          </a:xfrm>
          <a:prstGeom prst="bentConnector3">
            <a:avLst>
              <a:gd name="adj1" fmla="val 5000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a:endCxn id="5" idx="1"/>
          </p:cNvCxnSpPr>
          <p:nvPr/>
        </p:nvCxnSpPr>
        <p:spPr>
          <a:xfrm>
            <a:off x="5551906" y="2228545"/>
            <a:ext cx="666331" cy="12700"/>
          </a:xfrm>
          <a:prstGeom prst="bentConnector3">
            <a:avLst>
              <a:gd name="adj1" fmla="val 5000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11208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 Prototype</a:t>
            </a:r>
            <a:endParaRPr lang="en-US" dirty="0"/>
          </a:p>
        </p:txBody>
      </p:sp>
      <p:sp>
        <p:nvSpPr>
          <p:cNvPr id="5" name="Text Placeholder 4"/>
          <p:cNvSpPr>
            <a:spLocks noGrp="1"/>
          </p:cNvSpPr>
          <p:nvPr>
            <p:ph type="body" sz="quarter" idx="10"/>
          </p:nvPr>
        </p:nvSpPr>
        <p:spPr>
          <a:xfrm>
            <a:off x="274638" y="1216152"/>
            <a:ext cx="11887199" cy="4560479"/>
          </a:xfrm>
        </p:spPr>
        <p:txBody>
          <a:bodyPr/>
          <a:lstStyle/>
          <a:p>
            <a:r>
              <a:rPr lang="en-US" dirty="0" smtClean="0"/>
              <a:t>Function Get-</a:t>
            </a:r>
            <a:r>
              <a:rPr lang="en-US" dirty="0" err="1" smtClean="0"/>
              <a:t>TargetResource</a:t>
            </a:r>
            <a:r>
              <a:rPr lang="en-US" dirty="0" smtClean="0"/>
              <a:t> {</a:t>
            </a:r>
          </a:p>
          <a:p>
            <a:r>
              <a:rPr lang="en-US" dirty="0" smtClean="0"/>
              <a:t>}</a:t>
            </a:r>
          </a:p>
          <a:p>
            <a:endParaRPr lang="en-US" dirty="0"/>
          </a:p>
          <a:p>
            <a:r>
              <a:rPr lang="en-US" dirty="0" smtClean="0"/>
              <a:t>Function Set-</a:t>
            </a:r>
            <a:r>
              <a:rPr lang="en-US" dirty="0" err="1" smtClean="0"/>
              <a:t>TargetResource</a:t>
            </a:r>
            <a:r>
              <a:rPr lang="en-US" dirty="0" smtClean="0"/>
              <a:t> {</a:t>
            </a:r>
          </a:p>
          <a:p>
            <a:r>
              <a:rPr lang="en-US" dirty="0" smtClean="0"/>
              <a:t>}</a:t>
            </a:r>
          </a:p>
          <a:p>
            <a:endParaRPr lang="en-US" dirty="0"/>
          </a:p>
          <a:p>
            <a:r>
              <a:rPr lang="en-US" dirty="0" smtClean="0"/>
              <a:t>Function Test-</a:t>
            </a:r>
            <a:r>
              <a:rPr lang="en-US" dirty="0" err="1" smtClean="0"/>
              <a:t>TargetResource</a:t>
            </a:r>
            <a:r>
              <a:rPr lang="en-US" dirty="0" smtClean="0"/>
              <a:t> {</a:t>
            </a:r>
          </a:p>
          <a:p>
            <a:r>
              <a:rPr lang="en-US" dirty="0"/>
              <a:t>}</a:t>
            </a:r>
          </a:p>
        </p:txBody>
      </p:sp>
    </p:spTree>
    <p:extLst>
      <p:ext uri="{BB962C8B-B14F-4D97-AF65-F5344CB8AC3E}">
        <p14:creationId xmlns:p14="http://schemas.microsoft.com/office/powerpoint/2010/main" val="32677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DSC Skills Stack</a:t>
            </a:r>
            <a:endParaRPr lang="en-US" dirty="0"/>
          </a:p>
        </p:txBody>
      </p:sp>
      <p:sp>
        <p:nvSpPr>
          <p:cNvPr id="5" name="Rounded Rectangle 4"/>
          <p:cNvSpPr/>
          <p:nvPr/>
        </p:nvSpPr>
        <p:spPr bwMode="auto">
          <a:xfrm>
            <a:off x="4023701" y="2228544"/>
            <a:ext cx="4571950" cy="100582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Configuration Scripts</a:t>
            </a:r>
          </a:p>
        </p:txBody>
      </p:sp>
      <p:sp>
        <p:nvSpPr>
          <p:cNvPr id="6" name="Rounded Rectangle 5"/>
          <p:cNvSpPr/>
          <p:nvPr/>
        </p:nvSpPr>
        <p:spPr bwMode="auto">
          <a:xfrm>
            <a:off x="4023701" y="3430029"/>
            <a:ext cx="4571950" cy="100582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DSC Resources</a:t>
            </a:r>
          </a:p>
        </p:txBody>
      </p:sp>
      <p:sp>
        <p:nvSpPr>
          <p:cNvPr id="7" name="Rounded Rectangle 6"/>
          <p:cNvSpPr/>
          <p:nvPr/>
        </p:nvSpPr>
        <p:spPr bwMode="auto">
          <a:xfrm>
            <a:off x="4023701" y="4640249"/>
            <a:ext cx="4571950" cy="100582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 PowerShell commands</a:t>
            </a:r>
          </a:p>
        </p:txBody>
      </p:sp>
      <p:sp>
        <p:nvSpPr>
          <p:cNvPr id="3" name="Rectangular Callout 2"/>
          <p:cNvSpPr/>
          <p:nvPr/>
        </p:nvSpPr>
        <p:spPr bwMode="auto">
          <a:xfrm>
            <a:off x="1619757" y="2228544"/>
            <a:ext cx="1737341" cy="1005829"/>
          </a:xfrm>
          <a:prstGeom prst="wedgeRectCallout">
            <a:avLst>
              <a:gd name="adj1" fmla="val 88321"/>
              <a:gd name="adj2" fmla="val 219"/>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Basic</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admin</a:t>
            </a:r>
          </a:p>
        </p:txBody>
      </p:sp>
      <p:sp>
        <p:nvSpPr>
          <p:cNvPr id="12" name="Rectangular Callout 11"/>
          <p:cNvSpPr/>
          <p:nvPr/>
        </p:nvSpPr>
        <p:spPr bwMode="auto">
          <a:xfrm>
            <a:off x="1660955" y="4640249"/>
            <a:ext cx="1737341" cy="1005829"/>
          </a:xfrm>
          <a:prstGeom prst="wedgeRectCallout">
            <a:avLst>
              <a:gd name="adj1" fmla="val 88321"/>
              <a:gd name="adj2" fmla="val 219"/>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Scripter/</a:t>
            </a:r>
          </a:p>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Dev</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ular Callout 12"/>
          <p:cNvSpPr/>
          <p:nvPr/>
        </p:nvSpPr>
        <p:spPr bwMode="auto">
          <a:xfrm>
            <a:off x="9327163" y="3430029"/>
            <a:ext cx="1737341" cy="1005829"/>
          </a:xfrm>
          <a:prstGeom prst="wedgeRectCallout">
            <a:avLst>
              <a:gd name="adj1" fmla="val -90028"/>
              <a:gd name="adj2" fmla="val 3585"/>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Scripter</a:t>
            </a:r>
          </a:p>
        </p:txBody>
      </p:sp>
    </p:spTree>
    <p:extLst>
      <p:ext uri="{BB962C8B-B14F-4D97-AF65-F5344CB8AC3E}">
        <p14:creationId xmlns:p14="http://schemas.microsoft.com/office/powerpoint/2010/main" val="245667490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DSC vs. GPO</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24196158"/>
              </p:ext>
            </p:extLst>
          </p:nvPr>
        </p:nvGraphicFramePr>
        <p:xfrm>
          <a:off x="384627" y="1386911"/>
          <a:ext cx="11779575" cy="5310720"/>
        </p:xfrm>
        <a:graphic>
          <a:graphicData uri="http://schemas.openxmlformats.org/drawingml/2006/table">
            <a:tbl>
              <a:tblPr firstRow="1" bandRow="1">
                <a:tableStyleId>{5C22544A-7EE6-4342-B048-85BDC9FD1C3A}</a:tableStyleId>
              </a:tblPr>
              <a:tblGrid>
                <a:gridCol w="3926525"/>
                <a:gridCol w="3926525"/>
                <a:gridCol w="3926525"/>
              </a:tblGrid>
              <a:tr h="663840">
                <a:tc>
                  <a:txBody>
                    <a:bodyPr/>
                    <a:lstStyle/>
                    <a:p>
                      <a:r>
                        <a:rPr lang="en-US" dirty="0" smtClean="0"/>
                        <a:t>Feature</a:t>
                      </a:r>
                      <a:endParaRPr lang="en-US" dirty="0"/>
                    </a:p>
                  </a:txBody>
                  <a:tcPr anchor="ctr"/>
                </a:tc>
                <a:tc>
                  <a:txBody>
                    <a:bodyPr/>
                    <a:lstStyle/>
                    <a:p>
                      <a:r>
                        <a:rPr lang="en-US" dirty="0" smtClean="0"/>
                        <a:t>Group Policy</a:t>
                      </a:r>
                      <a:endParaRPr lang="en-US" dirty="0"/>
                    </a:p>
                  </a:txBody>
                  <a:tcPr anchor="ctr"/>
                </a:tc>
                <a:tc>
                  <a:txBody>
                    <a:bodyPr/>
                    <a:lstStyle/>
                    <a:p>
                      <a:r>
                        <a:rPr lang="en-US" dirty="0" smtClean="0"/>
                        <a:t>DSC</a:t>
                      </a:r>
                      <a:endParaRPr lang="en-US" dirty="0"/>
                    </a:p>
                  </a:txBody>
                  <a:tcPr anchor="ctr"/>
                </a:tc>
              </a:tr>
              <a:tr h="663840">
                <a:tc>
                  <a:txBody>
                    <a:bodyPr/>
                    <a:lstStyle/>
                    <a:p>
                      <a:r>
                        <a:rPr lang="en-US" dirty="0" smtClean="0"/>
                        <a:t>Configuration stored in</a:t>
                      </a:r>
                      <a:endParaRPr lang="en-US" dirty="0"/>
                    </a:p>
                  </a:txBody>
                  <a:tcPr anchor="ctr"/>
                </a:tc>
                <a:tc>
                  <a:txBody>
                    <a:bodyPr/>
                    <a:lstStyle/>
                    <a:p>
                      <a:r>
                        <a:rPr lang="en-US" dirty="0" smtClean="0"/>
                        <a:t>GPO file</a:t>
                      </a:r>
                      <a:endParaRPr lang="en-US" dirty="0"/>
                    </a:p>
                  </a:txBody>
                  <a:tcPr anchor="ctr"/>
                </a:tc>
                <a:tc>
                  <a:txBody>
                    <a:bodyPr/>
                    <a:lstStyle/>
                    <a:p>
                      <a:r>
                        <a:rPr lang="en-US" dirty="0" smtClean="0"/>
                        <a:t>Configuration</a:t>
                      </a:r>
                      <a:r>
                        <a:rPr lang="en-US" baseline="0" dirty="0" smtClean="0"/>
                        <a:t> script / MOF file</a:t>
                      </a:r>
                      <a:endParaRPr lang="en-US" dirty="0"/>
                    </a:p>
                  </a:txBody>
                  <a:tcPr anchor="ctr"/>
                </a:tc>
              </a:tr>
              <a:tr h="663840">
                <a:tc>
                  <a:txBody>
                    <a:bodyPr/>
                    <a:lstStyle/>
                    <a:p>
                      <a:r>
                        <a:rPr lang="en-US" dirty="0" smtClean="0"/>
                        <a:t>Target nodes by means of</a:t>
                      </a:r>
                      <a:endParaRPr lang="en-US" dirty="0"/>
                    </a:p>
                  </a:txBody>
                  <a:tcPr anchor="ctr"/>
                </a:tc>
                <a:tc>
                  <a:txBody>
                    <a:bodyPr/>
                    <a:lstStyle/>
                    <a:p>
                      <a:r>
                        <a:rPr lang="en-US" dirty="0" smtClean="0"/>
                        <a:t>AD links to OUs,</a:t>
                      </a:r>
                      <a:r>
                        <a:rPr lang="en-US" baseline="0" dirty="0" smtClean="0"/>
                        <a:t> sites, etc.</a:t>
                      </a:r>
                      <a:endParaRPr lang="en-US" dirty="0"/>
                    </a:p>
                  </a:txBody>
                  <a:tcPr anchor="ctr"/>
                </a:tc>
                <a:tc>
                  <a:txBody>
                    <a:bodyPr/>
                    <a:lstStyle/>
                    <a:p>
                      <a:r>
                        <a:rPr lang="en-US" dirty="0" smtClean="0"/>
                        <a:t>Configuration specifies node names</a:t>
                      </a:r>
                      <a:endParaRPr lang="en-US" dirty="0"/>
                    </a:p>
                  </a:txBody>
                  <a:tcPr anchor="ctr"/>
                </a:tc>
              </a:tr>
              <a:tr h="663840">
                <a:tc>
                  <a:txBody>
                    <a:bodyPr/>
                    <a:lstStyle/>
                    <a:p>
                      <a:r>
                        <a:rPr lang="en-US" dirty="0" smtClean="0"/>
                        <a:t>Configuration implemented by</a:t>
                      </a:r>
                      <a:endParaRPr lang="en-US" dirty="0"/>
                    </a:p>
                  </a:txBody>
                  <a:tcPr anchor="ctr"/>
                </a:tc>
                <a:tc>
                  <a:txBody>
                    <a:bodyPr/>
                    <a:lstStyle/>
                    <a:p>
                      <a:r>
                        <a:rPr lang="en-US" dirty="0" smtClean="0"/>
                        <a:t>Client-side</a:t>
                      </a:r>
                      <a:r>
                        <a:rPr lang="en-US" baseline="0" dirty="0" smtClean="0"/>
                        <a:t> OS components</a:t>
                      </a:r>
                      <a:endParaRPr lang="en-US" dirty="0"/>
                    </a:p>
                  </a:txBody>
                  <a:tcPr anchor="ctr"/>
                </a:tc>
                <a:tc>
                  <a:txBody>
                    <a:bodyPr/>
                    <a:lstStyle/>
                    <a:p>
                      <a:r>
                        <a:rPr lang="en-US" dirty="0" smtClean="0"/>
                        <a:t>Client-side shell</a:t>
                      </a:r>
                      <a:r>
                        <a:rPr lang="en-US" baseline="0" dirty="0" smtClean="0"/>
                        <a:t> scripts (resources)</a:t>
                      </a:r>
                      <a:endParaRPr lang="en-US" dirty="0"/>
                    </a:p>
                  </a:txBody>
                  <a:tcPr anchor="ctr"/>
                </a:tc>
              </a:tr>
              <a:tr h="663840">
                <a:tc>
                  <a:txBody>
                    <a:bodyPr/>
                    <a:lstStyle/>
                    <a:p>
                      <a:r>
                        <a:rPr lang="en-US" dirty="0" smtClean="0"/>
                        <a:t>Extensible by means of</a:t>
                      </a:r>
                      <a:endParaRPr lang="en-US" dirty="0"/>
                    </a:p>
                  </a:txBody>
                  <a:tcPr anchor="ctr"/>
                </a:tc>
                <a:tc>
                  <a:txBody>
                    <a:bodyPr/>
                    <a:lstStyle/>
                    <a:p>
                      <a:r>
                        <a:rPr lang="en-US" dirty="0" smtClean="0"/>
                        <a:t>Complex native programming</a:t>
                      </a:r>
                      <a:endParaRPr lang="en-US" dirty="0"/>
                    </a:p>
                  </a:txBody>
                  <a:tcPr anchor="ctr"/>
                </a:tc>
                <a:tc>
                  <a:txBody>
                    <a:bodyPr/>
                    <a:lstStyle/>
                    <a:p>
                      <a:r>
                        <a:rPr lang="en-US" dirty="0" smtClean="0"/>
                        <a:t>Windows PowerShell scripts</a:t>
                      </a:r>
                      <a:endParaRPr lang="en-US" dirty="0"/>
                    </a:p>
                  </a:txBody>
                  <a:tcPr anchor="ctr"/>
                </a:tc>
              </a:tr>
              <a:tr h="663840">
                <a:tc>
                  <a:txBody>
                    <a:bodyPr/>
                    <a:lstStyle/>
                    <a:p>
                      <a:r>
                        <a:rPr lang="en-US" dirty="0" smtClean="0"/>
                        <a:t>Primary configuration target</a:t>
                      </a:r>
                      <a:endParaRPr lang="en-US" dirty="0"/>
                    </a:p>
                  </a:txBody>
                  <a:tcPr anchor="ctr"/>
                </a:tc>
                <a:tc>
                  <a:txBody>
                    <a:bodyPr/>
                    <a:lstStyle/>
                    <a:p>
                      <a:r>
                        <a:rPr lang="en-US" dirty="0" smtClean="0"/>
                        <a:t>Windows registry</a:t>
                      </a:r>
                      <a:endParaRPr lang="en-US" dirty="0"/>
                    </a:p>
                  </a:txBody>
                  <a:tcPr anchor="ctr"/>
                </a:tc>
                <a:tc>
                  <a:txBody>
                    <a:bodyPr/>
                    <a:lstStyle/>
                    <a:p>
                      <a:r>
                        <a:rPr lang="en-US" dirty="0" smtClean="0"/>
                        <a:t>Anything Windows PowerShell</a:t>
                      </a:r>
                      <a:r>
                        <a:rPr lang="en-US" baseline="0" dirty="0" smtClean="0"/>
                        <a:t> can “touch”</a:t>
                      </a:r>
                      <a:endParaRPr lang="en-US" dirty="0"/>
                    </a:p>
                  </a:txBody>
                  <a:tcPr anchor="ctr"/>
                </a:tc>
              </a:tr>
              <a:tr h="663840">
                <a:tc>
                  <a:txBody>
                    <a:bodyPr/>
                    <a:lstStyle/>
                    <a:p>
                      <a:r>
                        <a:rPr lang="en-US" dirty="0" smtClean="0"/>
                        <a:t>Persistence</a:t>
                      </a:r>
                      <a:endParaRPr lang="en-US" dirty="0"/>
                    </a:p>
                  </a:txBody>
                  <a:tcPr anchor="ctr"/>
                </a:tc>
                <a:tc>
                  <a:txBody>
                    <a:bodyPr/>
                    <a:lstStyle/>
                    <a:p>
                      <a:r>
                        <a:rPr lang="en-US" dirty="0" smtClean="0"/>
                        <a:t>Settings reapply each time</a:t>
                      </a:r>
                      <a:endParaRPr lang="en-US" dirty="0"/>
                    </a:p>
                  </a:txBody>
                  <a:tcPr anchor="ctr"/>
                </a:tc>
                <a:tc>
                  <a:txBody>
                    <a:bodyPr/>
                    <a:lstStyle/>
                    <a:p>
                      <a:r>
                        <a:rPr lang="en-US" dirty="0" smtClean="0"/>
                        <a:t>Settings are persistent</a:t>
                      </a:r>
                      <a:endParaRPr lang="en-US" dirty="0"/>
                    </a:p>
                  </a:txBody>
                  <a:tcPr anchor="ctr"/>
                </a:tc>
              </a:tr>
              <a:tr h="663840">
                <a:tc>
                  <a:txBody>
                    <a:bodyPr/>
                    <a:lstStyle/>
                    <a:p>
                      <a:r>
                        <a:rPr lang="en-US" dirty="0" smtClean="0"/>
                        <a:t>Number of configurations per node</a:t>
                      </a:r>
                      <a:endParaRPr lang="en-US" dirty="0"/>
                    </a:p>
                  </a:txBody>
                  <a:tcPr anchor="ctr"/>
                </a:tc>
                <a:tc>
                  <a:txBody>
                    <a:bodyPr/>
                    <a:lstStyle/>
                    <a:p>
                      <a:r>
                        <a:rPr lang="en-US" dirty="0" smtClean="0"/>
                        <a:t>As many GPOs as you want to link</a:t>
                      </a:r>
                      <a:endParaRPr lang="en-US" dirty="0"/>
                    </a:p>
                  </a:txBody>
                  <a:tcPr anchor="ctr"/>
                </a:tc>
                <a:tc>
                  <a:txBody>
                    <a:bodyPr/>
                    <a:lstStyle/>
                    <a:p>
                      <a:r>
                        <a:rPr lang="en-US" dirty="0" smtClean="0"/>
                        <a:t>One</a:t>
                      </a:r>
                      <a:endParaRPr lang="en-US" dirty="0"/>
                    </a:p>
                  </a:txBody>
                  <a:tcPr anchor="ctr"/>
                </a:tc>
              </a:tr>
            </a:tbl>
          </a:graphicData>
        </a:graphic>
      </p:graphicFrame>
    </p:spTree>
    <p:extLst>
      <p:ext uri="{BB962C8B-B14F-4D97-AF65-F5344CB8AC3E}">
        <p14:creationId xmlns:p14="http://schemas.microsoft.com/office/powerpoint/2010/main" val="252697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Text Placeholder 2"/>
          <p:cNvSpPr>
            <a:spLocks noGrp="1"/>
          </p:cNvSpPr>
          <p:nvPr>
            <p:ph type="body" sz="quarter" idx="11"/>
          </p:nvPr>
        </p:nvSpPr>
        <p:spPr>
          <a:xfrm>
            <a:off x="274639" y="1212849"/>
            <a:ext cx="11889564" cy="3519938"/>
          </a:xfrm>
        </p:spPr>
        <p:txBody>
          <a:bodyPr/>
          <a:lstStyle/>
          <a:p>
            <a:r>
              <a:rPr lang="en-US" dirty="0" smtClean="0"/>
              <a:t>Today, Mainly Servers</a:t>
            </a:r>
          </a:p>
          <a:p>
            <a:pPr lvl="1"/>
            <a:r>
              <a:rPr lang="en-US" sz="2400" dirty="0" smtClean="0"/>
              <a:t>DSC’s primary target today is server scenarios. </a:t>
            </a:r>
          </a:p>
          <a:p>
            <a:pPr marL="371475" lvl="1" indent="-342900">
              <a:buFont typeface="Arial"/>
              <a:buChar char="•"/>
            </a:pPr>
            <a:r>
              <a:rPr lang="en-US" sz="2400" dirty="0" smtClean="0"/>
              <a:t>Servers tend to stay in one place</a:t>
            </a:r>
          </a:p>
          <a:p>
            <a:pPr marL="371475" lvl="1" indent="-342900">
              <a:buFont typeface="Arial"/>
              <a:buChar char="•"/>
            </a:pPr>
            <a:r>
              <a:rPr lang="en-US" sz="2400" dirty="0" smtClean="0"/>
              <a:t>Servers tend to do one thing (or one set of things)</a:t>
            </a:r>
          </a:p>
          <a:p>
            <a:pPr marL="371475" lvl="1" indent="-342900">
              <a:buFont typeface="Arial"/>
              <a:buChar char="•"/>
            </a:pPr>
            <a:r>
              <a:rPr lang="en-US" sz="2400" dirty="0" smtClean="0"/>
              <a:t>Servers tend to be more static, in other words</a:t>
            </a:r>
          </a:p>
          <a:p>
            <a:pPr marL="371475" lvl="1" indent="-342900">
              <a:buFont typeface="Arial"/>
              <a:buChar char="•"/>
            </a:pPr>
            <a:r>
              <a:rPr lang="en-US" sz="2400" dirty="0" smtClean="0"/>
              <a:t>Servers have a more constrained set of things they </a:t>
            </a:r>
            <a:r>
              <a:rPr lang="en-US" sz="2400" i="1" dirty="0" smtClean="0"/>
              <a:t>can</a:t>
            </a:r>
            <a:r>
              <a:rPr lang="en-US" sz="2400" dirty="0" smtClean="0"/>
              <a:t> do</a:t>
            </a:r>
          </a:p>
          <a:p>
            <a:pPr marL="371475" lvl="1" indent="-342900">
              <a:buFont typeface="Arial"/>
              <a:buChar char="•"/>
            </a:pPr>
            <a:r>
              <a:rPr lang="en-US" sz="2400" dirty="0" smtClean="0"/>
              <a:t>Servers tend to need more rigidly controlled configurations</a:t>
            </a:r>
            <a:endParaRPr lang="en-US" dirty="0"/>
          </a:p>
          <a:p>
            <a:pPr lvl="1"/>
            <a:endParaRPr lang="en-US" dirty="0" smtClean="0"/>
          </a:p>
        </p:txBody>
      </p:sp>
    </p:spTree>
    <p:extLst>
      <p:ext uri="{BB962C8B-B14F-4D97-AF65-F5344CB8AC3E}">
        <p14:creationId xmlns:p14="http://schemas.microsoft.com/office/powerpoint/2010/main" val="176250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 Practical Overview </a:t>
            </a:r>
            <a:br>
              <a:rPr lang="en-US" sz="4800" dirty="0" smtClean="0"/>
            </a:br>
            <a:r>
              <a:rPr lang="en-US" sz="4800" dirty="0" smtClean="0"/>
              <a:t>of Desired State Configuration</a:t>
            </a:r>
            <a:endParaRPr lang="en-US" sz="4800" dirty="0"/>
          </a:p>
        </p:txBody>
      </p:sp>
      <p:sp>
        <p:nvSpPr>
          <p:cNvPr id="3" name="Text Placeholder 2"/>
          <p:cNvSpPr>
            <a:spLocks noGrp="1"/>
          </p:cNvSpPr>
          <p:nvPr>
            <p:ph type="body" sz="quarter" idx="14"/>
          </p:nvPr>
        </p:nvSpPr>
        <p:spPr/>
        <p:txBody>
          <a:bodyPr/>
          <a:lstStyle/>
          <a:p>
            <a:r>
              <a:rPr lang="en-US" dirty="0" smtClean="0"/>
              <a:t>Don Jones</a:t>
            </a:r>
          </a:p>
          <a:p>
            <a:r>
              <a:rPr lang="en-US" dirty="0" smtClean="0"/>
              <a:t>Concentrated Tech</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DCIM-B417</a:t>
            </a:r>
            <a:endParaRPr lang="en-US" sz="1400" dirty="0"/>
          </a:p>
        </p:txBody>
      </p:sp>
    </p:spTree>
    <p:extLst>
      <p:ext uri="{BB962C8B-B14F-4D97-AF65-F5344CB8AC3E}">
        <p14:creationId xmlns:p14="http://schemas.microsoft.com/office/powerpoint/2010/main" val="289027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sz="quarter" idx="11"/>
          </p:nvPr>
        </p:nvSpPr>
        <p:spPr>
          <a:xfrm>
            <a:off x="274639" y="1212849"/>
            <a:ext cx="11889564" cy="3790781"/>
          </a:xfrm>
        </p:spPr>
        <p:txBody>
          <a:bodyPr/>
          <a:lstStyle/>
          <a:p>
            <a:r>
              <a:rPr lang="en-US" dirty="0" smtClean="0"/>
              <a:t>Last Chance for Q&amp;A right now</a:t>
            </a:r>
          </a:p>
          <a:p>
            <a:pPr lvl="1"/>
            <a:r>
              <a:rPr lang="en-US" dirty="0" smtClean="0"/>
              <a:t>Although, please find me at The TechNet Script Center pod if you’d like to discuss further</a:t>
            </a:r>
          </a:p>
          <a:p>
            <a:r>
              <a:rPr lang="en-US" dirty="0" smtClean="0"/>
              <a:t>Contact Me</a:t>
            </a:r>
          </a:p>
          <a:p>
            <a:pPr lvl="1"/>
            <a:r>
              <a:rPr lang="en-US" dirty="0" smtClean="0"/>
              <a:t>On Twitter @</a:t>
            </a:r>
            <a:r>
              <a:rPr lang="en-US" dirty="0" err="1" smtClean="0"/>
              <a:t>concentrateddon</a:t>
            </a:r>
            <a:endParaRPr lang="en-US" dirty="0" smtClean="0"/>
          </a:p>
          <a:p>
            <a:pPr lvl="1"/>
            <a:r>
              <a:rPr lang="en-US" dirty="0" smtClean="0"/>
              <a:t>On </a:t>
            </a:r>
            <a:r>
              <a:rPr lang="en-US" dirty="0" err="1" smtClean="0"/>
              <a:t>Facebook.com</a:t>
            </a:r>
            <a:r>
              <a:rPr lang="en-US" dirty="0" smtClean="0"/>
              <a:t>/</a:t>
            </a:r>
            <a:r>
              <a:rPr lang="en-US" dirty="0" err="1" smtClean="0"/>
              <a:t>concentrateddon</a:t>
            </a:r>
            <a:endParaRPr lang="en-US" dirty="0" smtClean="0"/>
          </a:p>
          <a:p>
            <a:pPr lvl="1"/>
            <a:r>
              <a:rPr lang="en-US" dirty="0" smtClean="0"/>
              <a:t>In the Q&amp;A forums at </a:t>
            </a:r>
            <a:r>
              <a:rPr lang="en-US" dirty="0" err="1" smtClean="0"/>
              <a:t>PowerShell.org</a:t>
            </a:r>
            <a:endParaRPr lang="en-US" dirty="0" smtClean="0"/>
          </a:p>
          <a:p>
            <a:r>
              <a:rPr lang="en-US" dirty="0" smtClean="0"/>
              <a:t>Don’t Forget</a:t>
            </a:r>
          </a:p>
          <a:p>
            <a:pPr lvl="1"/>
            <a:r>
              <a:rPr lang="en-US" b="1" dirty="0" smtClean="0"/>
              <a:t>Free </a:t>
            </a:r>
            <a:r>
              <a:rPr lang="en-US" b="1" dirty="0" err="1" smtClean="0"/>
              <a:t>ebook</a:t>
            </a:r>
            <a:r>
              <a:rPr lang="en-US" b="1" dirty="0" smtClean="0"/>
              <a:t>:</a:t>
            </a:r>
            <a:r>
              <a:rPr lang="en-US" dirty="0" smtClean="0"/>
              <a:t> “The DSC Book” is available at </a:t>
            </a:r>
            <a:r>
              <a:rPr lang="en-US" dirty="0" smtClean="0">
                <a:hlinkClick r:id="rId3"/>
              </a:rPr>
              <a:t>http://powershell.org/wp/ebooks</a:t>
            </a:r>
            <a:r>
              <a:rPr lang="en-US" dirty="0" smtClean="0"/>
              <a:t>. </a:t>
            </a:r>
            <a:endParaRPr lang="en-US" b="1" dirty="0" smtClean="0"/>
          </a:p>
        </p:txBody>
      </p:sp>
    </p:spTree>
    <p:extLst>
      <p:ext uri="{BB962C8B-B14F-4D97-AF65-F5344CB8AC3E}">
        <p14:creationId xmlns:p14="http://schemas.microsoft.com/office/powerpoint/2010/main" val="186373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2858731"/>
          </a:xfrm>
        </p:spPr>
        <p:txBody>
          <a:bodyPr/>
          <a:lstStyle/>
          <a:p>
            <a:pPr lvl="0">
              <a:spcBef>
                <a:spcPts val="2400"/>
              </a:spcBef>
            </a:pPr>
            <a:r>
              <a:rPr lang="en-US" sz="3800" dirty="0">
                <a:gradFill>
                  <a:gsLst>
                    <a:gs pos="1250">
                      <a:schemeClr val="tx1"/>
                    </a:gs>
                    <a:gs pos="100000">
                      <a:schemeClr val="tx1"/>
                    </a:gs>
                  </a:gsLst>
                  <a:lin ang="5400000" scaled="0"/>
                </a:gradFill>
              </a:rPr>
              <a:t>Breakout </a:t>
            </a:r>
            <a:r>
              <a:rPr lang="en-US" sz="3800" dirty="0" smtClean="0">
                <a:gradFill>
                  <a:gsLst>
                    <a:gs pos="1250">
                      <a:schemeClr val="tx1"/>
                    </a:gs>
                    <a:gs pos="100000">
                      <a:schemeClr val="tx1"/>
                    </a:gs>
                  </a:gsLst>
                  <a:lin ang="5400000" scaled="0"/>
                </a:gradFill>
              </a:rPr>
              <a:t>Sessions &amp; Instructor-Led Labs</a:t>
            </a:r>
          </a:p>
          <a:p>
            <a:pPr lvl="1">
              <a:spcBef>
                <a:spcPts val="2400"/>
              </a:spcBef>
            </a:pPr>
            <a:r>
              <a:rPr lang="en-US" sz="2200" dirty="0" smtClean="0"/>
              <a:t>DCIM-B324 PowerShell DSC and </a:t>
            </a:r>
            <a:r>
              <a:rPr lang="en-US" sz="2200" dirty="0" err="1" smtClean="0"/>
              <a:t>DevOps</a:t>
            </a:r>
            <a:r>
              <a:rPr lang="en-US" sz="2200" dirty="0" smtClean="0"/>
              <a:t> n Windows Azure</a:t>
            </a:r>
          </a:p>
          <a:p>
            <a:pPr lvl="1">
              <a:spcBef>
                <a:spcPts val="2400"/>
              </a:spcBef>
            </a:pPr>
            <a:r>
              <a:rPr lang="en-US" sz="2200" dirty="0" smtClean="0">
                <a:gradFill>
                  <a:gsLst>
                    <a:gs pos="1250">
                      <a:schemeClr val="tx1"/>
                    </a:gs>
                    <a:gs pos="100000">
                      <a:schemeClr val="tx1"/>
                    </a:gs>
                  </a:gsLst>
                  <a:lin ang="5400000" scaled="0"/>
                </a:gradFill>
              </a:rPr>
              <a:t>DCIM-IL201 Implementing DSC in Windows Server 2012 R2</a:t>
            </a:r>
          </a:p>
          <a:p>
            <a:pPr lvl="1">
              <a:spcBef>
                <a:spcPts val="2400"/>
              </a:spcBef>
            </a:pPr>
            <a:r>
              <a:rPr lang="en-US" sz="2200" dirty="0" smtClean="0"/>
              <a:t>DCIM-B377 Building Disaster Recovery Plans for Microsoft Workloads and Applications with Hyper-V Recovery Manager and DSC</a:t>
            </a: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3" name="Text Placeholder 7"/>
          <p:cNvSpPr txBox="1">
            <a:spLocks/>
          </p:cNvSpPr>
          <p:nvPr/>
        </p:nvSpPr>
        <p:spPr>
          <a:xfrm>
            <a:off x="267028" y="5291670"/>
            <a:ext cx="12070012" cy="72071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a:gradFill>
                  <a:gsLst>
                    <a:gs pos="1250">
                      <a:schemeClr val="tx1"/>
                    </a:gs>
                    <a:gs pos="100000">
                      <a:schemeClr val="tx1"/>
                    </a:gs>
                  </a:gsLst>
                  <a:lin ang="5400000" scaled="0"/>
                </a:gradFill>
              </a:rPr>
              <a:t>Find Me Later </a:t>
            </a:r>
            <a:r>
              <a:rPr lang="en-US" sz="3800" dirty="0" smtClean="0">
                <a:gradFill>
                  <a:gsLst>
                    <a:gs pos="1250">
                      <a:schemeClr val="tx1"/>
                    </a:gs>
                    <a:gs pos="100000">
                      <a:schemeClr val="tx1"/>
                    </a:gs>
                  </a:gsLst>
                  <a:lin ang="5400000" scaled="0"/>
                </a:gradFill>
              </a:rPr>
              <a:t>At the TechNet Script Center pod</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1827819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p:stCondLst>
                                    <p:cond delay="1000"/>
                                  </p:stCondLst>
                                  <p:childTnLst>
                                    <p:animMotion origin="layout" path="M -0.02413 1.78393E-6 L 2.26704E-6 1.78393E-6 " pathEditMode="relative" rAng="0" ptsTypes="AA">
                                      <p:cBhvr>
                                        <p:cTn id="1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235122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28936814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84123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1407679502"/>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03740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Text Placeholder 2"/>
          <p:cNvSpPr>
            <a:spLocks noGrp="1"/>
          </p:cNvSpPr>
          <p:nvPr>
            <p:ph type="body" sz="quarter" idx="11"/>
          </p:nvPr>
        </p:nvSpPr>
        <p:spPr>
          <a:xfrm>
            <a:off x="274639" y="1212849"/>
            <a:ext cx="11889564" cy="4598181"/>
          </a:xfrm>
        </p:spPr>
        <p:txBody>
          <a:bodyPr/>
          <a:lstStyle/>
          <a:p>
            <a:r>
              <a:rPr lang="en-US" dirty="0" smtClean="0"/>
              <a:t>Don Jones</a:t>
            </a:r>
          </a:p>
          <a:p>
            <a:pPr lvl="1"/>
            <a:r>
              <a:rPr lang="en-US" sz="2400" dirty="0" smtClean="0"/>
              <a:t>Microsoft MVP Award Recipient</a:t>
            </a:r>
          </a:p>
          <a:p>
            <a:pPr lvl="1"/>
            <a:r>
              <a:rPr lang="en-US" sz="2400" dirty="0" smtClean="0"/>
              <a:t>President and CEO of </a:t>
            </a:r>
            <a:r>
              <a:rPr lang="en-US" sz="2400" dirty="0" err="1" smtClean="0"/>
              <a:t>PowerShell.org</a:t>
            </a:r>
            <a:r>
              <a:rPr lang="en-US" sz="2400" dirty="0" smtClean="0"/>
              <a:t>, Inc.</a:t>
            </a:r>
          </a:p>
          <a:p>
            <a:pPr lvl="1"/>
            <a:r>
              <a:rPr lang="en-US" sz="2400" dirty="0" smtClean="0"/>
              <a:t>Senior Partner and Principal Technologist at Concentrated Tech</a:t>
            </a:r>
          </a:p>
          <a:p>
            <a:pPr lvl="1"/>
            <a:r>
              <a:rPr lang="en-US" sz="2400" dirty="0" smtClean="0"/>
              <a:t>Author, “Learn Windows PowerShell in a Month of Lunches” and other books</a:t>
            </a:r>
          </a:p>
          <a:p>
            <a:r>
              <a:rPr lang="en-US" dirty="0" smtClean="0"/>
              <a:t>Desired State Configuration</a:t>
            </a:r>
          </a:p>
          <a:p>
            <a:pPr lvl="1"/>
            <a:r>
              <a:rPr lang="en-US" sz="2400" dirty="0" smtClean="0"/>
              <a:t>Microsoft’s declarative configuration technology, built on Windows PowerShell and introduced in Windows Management Framework 4.0.</a:t>
            </a:r>
          </a:p>
          <a:p>
            <a:pPr lvl="1"/>
            <a:r>
              <a:rPr lang="en-US" sz="2400" dirty="0" smtClean="0"/>
              <a:t>Available for Windows 7, Windows Server 2008 R2, and later.</a:t>
            </a:r>
          </a:p>
          <a:p>
            <a:pPr lvl="1"/>
            <a:r>
              <a:rPr lang="en-US" sz="2400" b="1" dirty="0" smtClean="0"/>
              <a:t>Free </a:t>
            </a:r>
            <a:r>
              <a:rPr lang="en-US" sz="2400" b="1" dirty="0" err="1" smtClean="0"/>
              <a:t>ebook</a:t>
            </a:r>
            <a:r>
              <a:rPr lang="en-US" sz="2400" b="1" dirty="0" smtClean="0"/>
              <a:t>:</a:t>
            </a:r>
            <a:r>
              <a:rPr lang="en-US" sz="2400" dirty="0" smtClean="0"/>
              <a:t> “The DSC Book” is available at </a:t>
            </a:r>
            <a:r>
              <a:rPr lang="en-US" sz="2400" dirty="0" smtClean="0">
                <a:hlinkClick r:id="rId3"/>
              </a:rPr>
              <a:t>http://powershell.org/wp/ebooks</a:t>
            </a:r>
            <a:r>
              <a:rPr lang="en-US" sz="2400" dirty="0" smtClean="0"/>
              <a:t>. </a:t>
            </a:r>
            <a:endParaRPr lang="en-US" sz="2400" b="1" dirty="0" smtClean="0"/>
          </a:p>
        </p:txBody>
      </p:sp>
    </p:spTree>
    <p:extLst>
      <p:ext uri="{BB962C8B-B14F-4D97-AF65-F5344CB8AC3E}">
        <p14:creationId xmlns:p14="http://schemas.microsoft.com/office/powerpoint/2010/main" val="239878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Text Placeholder 2"/>
          <p:cNvSpPr>
            <a:spLocks noGrp="1"/>
          </p:cNvSpPr>
          <p:nvPr>
            <p:ph type="body" sz="quarter" idx="11"/>
          </p:nvPr>
        </p:nvSpPr>
        <p:spPr>
          <a:xfrm>
            <a:off x="274639" y="1212849"/>
            <a:ext cx="11889564" cy="2628412"/>
          </a:xfrm>
        </p:spPr>
        <p:txBody>
          <a:bodyPr/>
          <a:lstStyle/>
          <a:p>
            <a:r>
              <a:rPr lang="en-US" dirty="0" smtClean="0"/>
              <a:t>Please ask as we go!</a:t>
            </a:r>
          </a:p>
          <a:p>
            <a:pPr lvl="1"/>
            <a:r>
              <a:rPr lang="en-US" sz="2400" dirty="0" smtClean="0"/>
              <a:t>Most of this session consists of live demonstration of main DSC techniques, with a minimum of slides. Feel free to pop in with questions whenever you feel the urge.</a:t>
            </a:r>
          </a:p>
          <a:p>
            <a:pPr lvl="1"/>
            <a:endParaRPr lang="en-US" sz="2400" dirty="0" smtClean="0"/>
          </a:p>
          <a:p>
            <a:pPr lvl="1"/>
            <a:r>
              <a:rPr lang="en-US" sz="2400" b="1" dirty="0" smtClean="0"/>
              <a:t>If I can’t answer every question, please find me at The TechNet Script Center pod in the expo area, or look for a book signing time at the </a:t>
            </a:r>
            <a:r>
              <a:rPr lang="en-US" sz="2400" b="1" dirty="0" err="1" smtClean="0"/>
              <a:t>TechEd</a:t>
            </a:r>
            <a:r>
              <a:rPr lang="en-US" sz="2400" b="1" dirty="0" smtClean="0"/>
              <a:t> Bookstore.</a:t>
            </a:r>
          </a:p>
        </p:txBody>
      </p:sp>
    </p:spTree>
    <p:extLst>
      <p:ext uri="{BB962C8B-B14F-4D97-AF65-F5344CB8AC3E}">
        <p14:creationId xmlns:p14="http://schemas.microsoft.com/office/powerpoint/2010/main" val="18140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DSC?</a:t>
            </a:r>
            <a:endParaRPr lang="en-US" dirty="0"/>
          </a:p>
        </p:txBody>
      </p:sp>
      <p:sp>
        <p:nvSpPr>
          <p:cNvPr id="3" name="Text Placeholder 2"/>
          <p:cNvSpPr>
            <a:spLocks noGrp="1"/>
          </p:cNvSpPr>
          <p:nvPr>
            <p:ph type="body" sz="quarter" idx="11"/>
          </p:nvPr>
        </p:nvSpPr>
        <p:spPr>
          <a:xfrm>
            <a:off x="274639" y="1212849"/>
            <a:ext cx="11889564" cy="4105739"/>
          </a:xfrm>
        </p:spPr>
        <p:txBody>
          <a:bodyPr/>
          <a:lstStyle/>
          <a:p>
            <a:r>
              <a:rPr lang="en-US" dirty="0" smtClean="0"/>
              <a:t>The “End Game”</a:t>
            </a:r>
          </a:p>
          <a:p>
            <a:pPr lvl="1"/>
            <a:r>
              <a:rPr lang="en-US" sz="2400" dirty="0" smtClean="0"/>
              <a:t>This technology was the “final destination” in the “Monad Manifesto.” That’s the document written by Windows PowerShell inventory Jeffrey </a:t>
            </a:r>
            <a:r>
              <a:rPr lang="en-US" sz="2400" dirty="0" err="1" smtClean="0"/>
              <a:t>Snover</a:t>
            </a:r>
            <a:r>
              <a:rPr lang="en-US" sz="2400" dirty="0" smtClean="0"/>
              <a:t>, wherein he described his vision for changing administration in a Microsoft environment.</a:t>
            </a:r>
          </a:p>
          <a:p>
            <a:pPr lvl="1"/>
            <a:endParaRPr lang="en-US" sz="2400" b="1" dirty="0"/>
          </a:p>
          <a:p>
            <a:pPr lvl="1"/>
            <a:r>
              <a:rPr lang="en-US" sz="2400" b="1" dirty="0" smtClean="0"/>
              <a:t>In some respects, DSC eliminates the need for some administrators to even learn Windows PowerShell. It’s that important.</a:t>
            </a:r>
            <a:endParaRPr lang="en-US" sz="2400" dirty="0" smtClean="0"/>
          </a:p>
          <a:p>
            <a:pPr lvl="1"/>
            <a:endParaRPr lang="en-US" sz="2400" b="1" dirty="0"/>
          </a:p>
          <a:p>
            <a:pPr lvl="1"/>
            <a:r>
              <a:rPr lang="en-US" sz="2400" dirty="0" smtClean="0"/>
              <a:t>In the future, expect DSC to be the </a:t>
            </a:r>
            <a:r>
              <a:rPr lang="en-US" sz="2400" b="1" dirty="0" smtClean="0"/>
              <a:t>primary administrative interface</a:t>
            </a:r>
            <a:r>
              <a:rPr lang="en-US" sz="2400" dirty="0" smtClean="0"/>
              <a:t> for Microsoft products </a:t>
            </a:r>
            <a:r>
              <a:rPr lang="en-US" sz="2400" b="1" dirty="0" smtClean="0"/>
              <a:t>and services</a:t>
            </a:r>
            <a:r>
              <a:rPr lang="en-US" sz="2400" dirty="0" smtClean="0"/>
              <a:t>.</a:t>
            </a:r>
          </a:p>
        </p:txBody>
      </p:sp>
    </p:spTree>
    <p:extLst>
      <p:ext uri="{BB962C8B-B14F-4D97-AF65-F5344CB8AC3E}">
        <p14:creationId xmlns:p14="http://schemas.microsoft.com/office/powerpoint/2010/main" val="301834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bwMode="auto">
          <a:xfrm>
            <a:off x="6990981" y="2697167"/>
            <a:ext cx="4580654" cy="2065318"/>
          </a:xfrm>
          <a:prstGeom prst="downArrow">
            <a:avLst>
              <a:gd name="adj1" fmla="val 50000"/>
              <a:gd name="adj2" fmla="val 51639"/>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Calls</a:t>
            </a:r>
          </a:p>
        </p:txBody>
      </p:sp>
      <p:sp>
        <p:nvSpPr>
          <p:cNvPr id="7" name="Rounded Rectangle 6"/>
          <p:cNvSpPr/>
          <p:nvPr/>
        </p:nvSpPr>
        <p:spPr bwMode="auto">
          <a:xfrm>
            <a:off x="6949749" y="1691338"/>
            <a:ext cx="4571950" cy="100582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MOF on</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Target Node</a:t>
            </a:r>
          </a:p>
        </p:txBody>
      </p:sp>
      <p:sp>
        <p:nvSpPr>
          <p:cNvPr id="9" name="Rounded Rectangle 8"/>
          <p:cNvSpPr/>
          <p:nvPr/>
        </p:nvSpPr>
        <p:spPr bwMode="auto">
          <a:xfrm>
            <a:off x="6949749" y="4613898"/>
            <a:ext cx="4571950" cy="100582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DSC Resources</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000" dirty="0" smtClean="0">
                <a:gradFill>
                  <a:gsLst>
                    <a:gs pos="0">
                      <a:srgbClr val="FFFFFF"/>
                    </a:gs>
                    <a:gs pos="100000">
                      <a:srgbClr val="FFFFFF"/>
                    </a:gs>
                  </a:gsLst>
                  <a:lin ang="5400000" scaled="0"/>
                </a:gradFill>
                <a:ea typeface="Segoe UI" pitchFamily="34" charset="0"/>
                <a:cs typeface="Segoe UI" pitchFamily="34" charset="0"/>
              </a:rPr>
              <a:t>specialized</a:t>
            </a:r>
            <a:br>
              <a:rPr lang="en-US" sz="2000" dirty="0" smtClean="0">
                <a:gradFill>
                  <a:gsLst>
                    <a:gs pos="0">
                      <a:srgbClr val="FFFFFF"/>
                    </a:gs>
                    <a:gs pos="100000">
                      <a:srgbClr val="FFFFFF"/>
                    </a:gs>
                  </a:gsLst>
                  <a:lin ang="5400000" scaled="0"/>
                </a:gradFill>
                <a:ea typeface="Segoe UI" pitchFamily="34" charset="0"/>
                <a:cs typeface="Segoe UI" pitchFamily="34" charset="0"/>
              </a:rPr>
            </a:br>
            <a:r>
              <a:rPr lang="en-US" sz="2000" dirty="0" smtClean="0">
                <a:gradFill>
                  <a:gsLst>
                    <a:gs pos="0">
                      <a:srgbClr val="FFFFFF"/>
                    </a:gs>
                    <a:gs pos="100000">
                      <a:srgbClr val="FFFFFF"/>
                    </a:gs>
                  </a:gsLst>
                  <a:lin ang="5400000" scaled="0"/>
                </a:gradFill>
                <a:ea typeface="Segoe UI" pitchFamily="34" charset="0"/>
                <a:cs typeface="Segoe UI" pitchFamily="34" charset="0"/>
              </a:rPr>
              <a:t>Windows PowerShell modules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Down Arrow 11"/>
          <p:cNvSpPr/>
          <p:nvPr/>
        </p:nvSpPr>
        <p:spPr bwMode="auto">
          <a:xfrm rot="12765906">
            <a:off x="5525185" y="1824912"/>
            <a:ext cx="1426009" cy="3602583"/>
          </a:xfrm>
          <a:prstGeom prst="downArrow">
            <a:avLst>
              <a:gd name="adj1" fmla="val 50000"/>
              <a:gd name="adj2" fmla="val 51639"/>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Pushed</a:t>
            </a:r>
          </a:p>
        </p:txBody>
      </p:sp>
      <p:sp>
        <p:nvSpPr>
          <p:cNvPr id="10" name="Down Arrow 9"/>
          <p:cNvSpPr/>
          <p:nvPr/>
        </p:nvSpPr>
        <p:spPr bwMode="auto">
          <a:xfrm>
            <a:off x="1047582" y="2548581"/>
            <a:ext cx="4580654" cy="2065318"/>
          </a:xfrm>
          <a:prstGeom prst="downArrow">
            <a:avLst>
              <a:gd name="adj1" fmla="val 50000"/>
              <a:gd name="adj2" fmla="val 51639"/>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Compiled</a:t>
            </a:r>
          </a:p>
        </p:txBody>
      </p:sp>
      <p:sp>
        <p:nvSpPr>
          <p:cNvPr id="2" name="Title 1"/>
          <p:cNvSpPr>
            <a:spLocks noGrp="1"/>
          </p:cNvSpPr>
          <p:nvPr>
            <p:ph type="title"/>
          </p:nvPr>
        </p:nvSpPr>
        <p:spPr/>
        <p:txBody>
          <a:bodyPr/>
          <a:lstStyle/>
          <a:p>
            <a:r>
              <a:rPr lang="en-US" dirty="0" smtClean="0"/>
              <a:t>DSC Architectural Overview</a:t>
            </a:r>
            <a:endParaRPr lang="en-US" dirty="0"/>
          </a:p>
        </p:txBody>
      </p:sp>
      <p:sp>
        <p:nvSpPr>
          <p:cNvPr id="5" name="Rounded Rectangle 4"/>
          <p:cNvSpPr/>
          <p:nvPr/>
        </p:nvSpPr>
        <p:spPr bwMode="auto">
          <a:xfrm>
            <a:off x="1006214" y="1725630"/>
            <a:ext cx="4571950" cy="100582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Configuration Script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MyConfig.ps1</a:t>
            </a:r>
          </a:p>
        </p:txBody>
      </p:sp>
      <p:sp>
        <p:nvSpPr>
          <p:cNvPr id="6" name="Rounded Rectangle 5"/>
          <p:cNvSpPr/>
          <p:nvPr/>
        </p:nvSpPr>
        <p:spPr bwMode="auto">
          <a:xfrm>
            <a:off x="1047581" y="4613898"/>
            <a:ext cx="4571950" cy="100582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MOF</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SERVER2.mof</a:t>
            </a:r>
          </a:p>
        </p:txBody>
      </p:sp>
      <p:sp>
        <p:nvSpPr>
          <p:cNvPr id="13" name="TextBox 12"/>
          <p:cNvSpPr txBox="1"/>
          <p:nvPr/>
        </p:nvSpPr>
        <p:spPr>
          <a:xfrm>
            <a:off x="1047582" y="6057554"/>
            <a:ext cx="4580654" cy="63402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Authoring</a:t>
            </a:r>
          </a:p>
        </p:txBody>
      </p:sp>
      <p:sp>
        <p:nvSpPr>
          <p:cNvPr id="14" name="TextBox 13"/>
          <p:cNvSpPr txBox="1"/>
          <p:nvPr/>
        </p:nvSpPr>
        <p:spPr>
          <a:xfrm>
            <a:off x="6990981" y="6057554"/>
            <a:ext cx="4580654" cy="63402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Deployment</a:t>
            </a:r>
          </a:p>
        </p:txBody>
      </p:sp>
    </p:spTree>
    <p:extLst>
      <p:ext uri="{BB962C8B-B14F-4D97-AF65-F5344CB8AC3E}">
        <p14:creationId xmlns:p14="http://schemas.microsoft.com/office/powerpoint/2010/main" val="426840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Deployment Modes</a:t>
            </a:r>
            <a:endParaRPr lang="en-US" dirty="0"/>
          </a:p>
        </p:txBody>
      </p:sp>
      <p:sp>
        <p:nvSpPr>
          <p:cNvPr id="3" name="Text Placeholder 2"/>
          <p:cNvSpPr>
            <a:spLocks noGrp="1"/>
          </p:cNvSpPr>
          <p:nvPr>
            <p:ph type="body" sz="quarter" idx="11"/>
          </p:nvPr>
        </p:nvSpPr>
        <p:spPr>
          <a:xfrm>
            <a:off x="274639" y="1212849"/>
            <a:ext cx="11889564" cy="5791328"/>
          </a:xfrm>
        </p:spPr>
        <p:txBody>
          <a:bodyPr/>
          <a:lstStyle/>
          <a:p>
            <a:r>
              <a:rPr lang="en-US" dirty="0" smtClean="0"/>
              <a:t>Push</a:t>
            </a:r>
          </a:p>
          <a:p>
            <a:pPr lvl="1"/>
            <a:r>
              <a:rPr lang="en-US" sz="2400" dirty="0" smtClean="0"/>
              <a:t>Use </a:t>
            </a:r>
            <a:r>
              <a:rPr lang="en-US" sz="2400" b="1" dirty="0" smtClean="0"/>
              <a:t>Start-</a:t>
            </a:r>
            <a:r>
              <a:rPr lang="en-US" sz="2400" b="1" dirty="0" err="1" smtClean="0"/>
              <a:t>DscConfiguration</a:t>
            </a:r>
            <a:r>
              <a:rPr lang="en-US" sz="2400" dirty="0" smtClean="0"/>
              <a:t> to copy MOF to target node(s). Node(s) evaluate configuration immediately and again every 15 minutes (by default). </a:t>
            </a:r>
          </a:p>
          <a:p>
            <a:pPr lvl="1"/>
            <a:r>
              <a:rPr lang="en-US" sz="2400" dirty="0" smtClean="0"/>
              <a:t>Manual process. Non-core DSC resources must be manually deployed to nodes.</a:t>
            </a:r>
          </a:p>
          <a:p>
            <a:pPr lvl="1"/>
            <a:endParaRPr lang="en-US" dirty="0"/>
          </a:p>
          <a:p>
            <a:r>
              <a:rPr lang="en-US" dirty="0" smtClean="0"/>
              <a:t>Pull</a:t>
            </a:r>
            <a:endParaRPr lang="en-US" dirty="0"/>
          </a:p>
          <a:p>
            <a:pPr lvl="1"/>
            <a:r>
              <a:rPr lang="en-US" sz="2400" dirty="0" smtClean="0"/>
              <a:t>Use push mode to enroll target node(s), configuring them with their pull server information. Target node(s) check the pull server every 30 minutes (default) and re-apply configuration. </a:t>
            </a:r>
          </a:p>
          <a:p>
            <a:pPr lvl="1"/>
            <a:r>
              <a:rPr lang="en-US" sz="2400" dirty="0" smtClean="0"/>
              <a:t>MOF files must be copied to pull server, and must be accompanies by a checksum file.</a:t>
            </a:r>
          </a:p>
          <a:p>
            <a:pPr lvl="1"/>
            <a:r>
              <a:rPr lang="en-US" sz="2400" dirty="0" smtClean="0"/>
              <a:t>DSC resources must be </a:t>
            </a:r>
            <a:r>
              <a:rPr lang="en-US" sz="2400" dirty="0" err="1" smtClean="0"/>
              <a:t>ZIPped</a:t>
            </a:r>
            <a:r>
              <a:rPr lang="en-US" sz="2400" dirty="0" smtClean="0"/>
              <a:t> and placed on pull server. Nodes will copy down any resources they are missing.</a:t>
            </a:r>
            <a:endParaRPr lang="en-US" sz="2400" dirty="0"/>
          </a:p>
          <a:p>
            <a:pPr lvl="1"/>
            <a:endParaRPr lang="en-US" dirty="0" smtClean="0"/>
          </a:p>
        </p:txBody>
      </p:sp>
    </p:spTree>
    <p:extLst>
      <p:ext uri="{BB962C8B-B14F-4D97-AF65-F5344CB8AC3E}">
        <p14:creationId xmlns:p14="http://schemas.microsoft.com/office/powerpoint/2010/main" val="206993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 Servers</a:t>
            </a:r>
            <a:endParaRPr lang="en-US" dirty="0"/>
          </a:p>
        </p:txBody>
      </p:sp>
      <p:sp>
        <p:nvSpPr>
          <p:cNvPr id="3" name="Text Placeholder 2"/>
          <p:cNvSpPr>
            <a:spLocks noGrp="1"/>
          </p:cNvSpPr>
          <p:nvPr>
            <p:ph type="body" sz="quarter" idx="11"/>
          </p:nvPr>
        </p:nvSpPr>
        <p:spPr>
          <a:xfrm>
            <a:off x="274639" y="1212849"/>
            <a:ext cx="11889564" cy="5348130"/>
          </a:xfrm>
        </p:spPr>
        <p:txBody>
          <a:bodyPr/>
          <a:lstStyle/>
          <a:p>
            <a:r>
              <a:rPr lang="en-US" dirty="0" smtClean="0"/>
              <a:t>HTTP(S)</a:t>
            </a:r>
          </a:p>
          <a:p>
            <a:pPr lvl="1"/>
            <a:r>
              <a:rPr lang="en-US" sz="2400" dirty="0" smtClean="0"/>
              <a:t>Windows Server 2012 R2 and later only (can service nodes of any version)</a:t>
            </a:r>
          </a:p>
          <a:p>
            <a:pPr lvl="1"/>
            <a:r>
              <a:rPr lang="en-US" sz="2400" dirty="0" smtClean="0"/>
              <a:t>Use </a:t>
            </a:r>
            <a:r>
              <a:rPr lang="en-US" sz="2400" dirty="0" err="1" smtClean="0"/>
              <a:t>xPSDesiredStateConfiguration</a:t>
            </a:r>
            <a:r>
              <a:rPr lang="en-US" sz="2400" dirty="0" smtClean="0"/>
              <a:t> resource module to deploy (demo coming up)</a:t>
            </a:r>
          </a:p>
          <a:p>
            <a:pPr lvl="1"/>
            <a:r>
              <a:rPr lang="en-US" sz="2400" dirty="0" smtClean="0"/>
              <a:t>Communicates over HTTP or HTTPS (requires SSL certificate)</a:t>
            </a:r>
          </a:p>
          <a:p>
            <a:pPr lvl="1"/>
            <a:r>
              <a:rPr lang="en-US" sz="2400" dirty="0" smtClean="0"/>
              <a:t>Load balance / high availability by any usual web server means</a:t>
            </a:r>
          </a:p>
          <a:p>
            <a:pPr lvl="1"/>
            <a:endParaRPr lang="en-US" dirty="0"/>
          </a:p>
          <a:p>
            <a:r>
              <a:rPr lang="en-US" dirty="0" smtClean="0"/>
              <a:t>SMB</a:t>
            </a:r>
            <a:endParaRPr lang="en-US" dirty="0"/>
          </a:p>
          <a:p>
            <a:pPr lvl="1"/>
            <a:r>
              <a:rPr lang="en-US" sz="2400" dirty="0" smtClean="0"/>
              <a:t>Any file server with a shared folder</a:t>
            </a:r>
          </a:p>
          <a:p>
            <a:pPr lvl="1"/>
            <a:r>
              <a:rPr lang="en-US" sz="2400" dirty="0" smtClean="0"/>
              <a:t>Communicates over Server Message Blocks (SMB)</a:t>
            </a:r>
          </a:p>
          <a:p>
            <a:pPr lvl="1"/>
            <a:r>
              <a:rPr lang="en-US" sz="2400" dirty="0" smtClean="0"/>
              <a:t>Load balance / high availability by DFS and/or clustering</a:t>
            </a:r>
          </a:p>
          <a:p>
            <a:pPr lvl="1"/>
            <a:r>
              <a:rPr lang="en-US" sz="2400" dirty="0" smtClean="0"/>
              <a:t>Target nodes must be configured with a valid credential to access the share</a:t>
            </a:r>
            <a:endParaRPr lang="en-US" sz="2400" dirty="0"/>
          </a:p>
          <a:p>
            <a:pPr lvl="1"/>
            <a:endParaRPr lang="en-US" dirty="0" smtClean="0"/>
          </a:p>
        </p:txBody>
      </p:sp>
    </p:spTree>
    <p:extLst>
      <p:ext uri="{BB962C8B-B14F-4D97-AF65-F5344CB8AC3E}">
        <p14:creationId xmlns:p14="http://schemas.microsoft.com/office/powerpoint/2010/main" val="139190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Configuration Manager</a:t>
            </a:r>
            <a:endParaRPr lang="en-US" dirty="0"/>
          </a:p>
        </p:txBody>
      </p:sp>
      <p:sp>
        <p:nvSpPr>
          <p:cNvPr id="3" name="Text Placeholder 2"/>
          <p:cNvSpPr>
            <a:spLocks noGrp="1"/>
          </p:cNvSpPr>
          <p:nvPr>
            <p:ph type="body" sz="quarter" idx="11"/>
          </p:nvPr>
        </p:nvSpPr>
        <p:spPr>
          <a:xfrm>
            <a:off x="274639" y="1212849"/>
            <a:ext cx="11889564" cy="4227824"/>
          </a:xfrm>
        </p:spPr>
        <p:txBody>
          <a:bodyPr/>
          <a:lstStyle/>
          <a:p>
            <a:r>
              <a:rPr lang="en-US" dirty="0" smtClean="0"/>
              <a:t>LCM</a:t>
            </a:r>
          </a:p>
          <a:p>
            <a:pPr lvl="1"/>
            <a:r>
              <a:rPr lang="en-US" sz="2800" dirty="0" smtClean="0"/>
              <a:t>Run on all target nodes (part of WMF 4.0)</a:t>
            </a:r>
          </a:p>
          <a:p>
            <a:pPr lvl="1"/>
            <a:endParaRPr lang="en-US" sz="2800" dirty="0" smtClean="0"/>
          </a:p>
          <a:p>
            <a:pPr lvl="1"/>
            <a:r>
              <a:rPr lang="en-US" sz="2800" dirty="0" smtClean="0"/>
              <a:t>Has its own meta-configuration (pull mode, refresh interval, application mode, </a:t>
            </a:r>
            <a:r>
              <a:rPr lang="en-US" sz="2800" dirty="0" err="1" smtClean="0"/>
              <a:t>etc</a:t>
            </a:r>
            <a:r>
              <a:rPr lang="en-US" sz="2800" dirty="0" smtClean="0"/>
              <a:t>)</a:t>
            </a:r>
          </a:p>
          <a:p>
            <a:pPr lvl="1"/>
            <a:endParaRPr lang="en-US" sz="2800" dirty="0" smtClean="0"/>
          </a:p>
          <a:p>
            <a:pPr lvl="1"/>
            <a:r>
              <a:rPr lang="en-US" sz="2800" dirty="0" smtClean="0"/>
              <a:t>Is responsible for reviewing MOFs and, if configured, for implementing the configuration they describe</a:t>
            </a:r>
            <a:endParaRPr lang="en-US" sz="2800" dirty="0"/>
          </a:p>
          <a:p>
            <a:pPr lvl="1"/>
            <a:endParaRPr lang="en-US" dirty="0" smtClean="0"/>
          </a:p>
        </p:txBody>
      </p:sp>
    </p:spTree>
    <p:extLst>
      <p:ext uri="{BB962C8B-B14F-4D97-AF65-F5344CB8AC3E}">
        <p14:creationId xmlns:p14="http://schemas.microsoft.com/office/powerpoint/2010/main" val="163113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NA14Speaker_PPT_Templat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Don Jones</External_x0020_Speaker>
    <Session_x0020_Code xmlns="e36bfbf9-5e42-489c-a259-4c54eb22cb57"> DCIM-B417</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230e9df3-be65-4c73-a93b-d1236ebd677e"/>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documentManagement/types"/>
    <ds:schemaRef ds:uri="e36bfbf9-5e42-489c-a259-4c54eb22cb57"/>
    <ds:schemaRef ds:uri="http://schemas.microsoft.com/sharepoint/v3"/>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TENA14Speaker_PPT_Template.potx</Template>
  <TotalTime>4343</TotalTime>
  <Words>4087</Words>
  <Application>Microsoft Office PowerPoint</Application>
  <PresentationFormat>Custom</PresentationFormat>
  <Paragraphs>276</Paragraphs>
  <Slides>26</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Consolas</vt:lpstr>
      <vt:lpstr>Segoe UI</vt:lpstr>
      <vt:lpstr>Segoe UI Light</vt:lpstr>
      <vt:lpstr>Wingdings</vt:lpstr>
      <vt:lpstr>TENA14Speaker_PPT_Template</vt:lpstr>
      <vt:lpstr>TechEd 2014 Dk Blue</vt:lpstr>
      <vt:lpstr>PowerPoint Presentation</vt:lpstr>
      <vt:lpstr>A Practical Overview  of Desired State Configuration</vt:lpstr>
      <vt:lpstr>Welcome</vt:lpstr>
      <vt:lpstr>Q&amp;A</vt:lpstr>
      <vt:lpstr>What is DSC?</vt:lpstr>
      <vt:lpstr>DSC Architectural Overview</vt:lpstr>
      <vt:lpstr>Two Deployment Modes</vt:lpstr>
      <vt:lpstr>Pull Servers</vt:lpstr>
      <vt:lpstr>Local Configuration Manager</vt:lpstr>
      <vt:lpstr>Remoting</vt:lpstr>
      <vt:lpstr>Integration</vt:lpstr>
      <vt:lpstr>Demo</vt:lpstr>
      <vt:lpstr>Think About It</vt:lpstr>
      <vt:lpstr>What About Resources?</vt:lpstr>
      <vt:lpstr>DSC Resource Design</vt:lpstr>
      <vt:lpstr>Resource Prototype</vt:lpstr>
      <vt:lpstr>DSC Skills Stack</vt:lpstr>
      <vt:lpstr>DSC vs. GPO</vt:lpstr>
      <vt:lpstr>Scenarios</vt:lpstr>
      <vt:lpstr>Thank You</vt:lpstr>
      <vt:lpstr>Related content</vt:lpstr>
      <vt:lpstr>PowerPoint Presentation</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Practical Overview of Desired State Configuration</dc:title>
  <dc:subject>TechEd 2014</dc:subject>
  <dc:creator>&lt;Speaker name goes here&gt;</dc:creator>
  <cp:keywords/>
  <dc:description>Template: Jordan Cayabyab, Artitudes Design
Formatting: 
Audience Type:</dc:description>
  <cp:lastModifiedBy>testadmin</cp:lastModifiedBy>
  <cp:revision>274</cp:revision>
  <dcterms:created xsi:type="dcterms:W3CDTF">2013-10-21T21:40:33Z</dcterms:created>
  <dcterms:modified xsi:type="dcterms:W3CDTF">2014-05-13T22:31:52Z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