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8" r:id="rId5"/>
  </p:sldMasterIdLst>
  <p:notesMasterIdLst>
    <p:notesMasterId r:id="rId27"/>
  </p:notesMasterIdLst>
  <p:handoutMasterIdLst>
    <p:handoutMasterId r:id="rId28"/>
  </p:handoutMasterIdLst>
  <p:sldIdLst>
    <p:sldId id="1381" r:id="rId6"/>
    <p:sldId id="1478" r:id="rId7"/>
    <p:sldId id="1486" r:id="rId8"/>
    <p:sldId id="1487" r:id="rId9"/>
    <p:sldId id="1488" r:id="rId10"/>
    <p:sldId id="1489" r:id="rId11"/>
    <p:sldId id="1490" r:id="rId12"/>
    <p:sldId id="1491" r:id="rId13"/>
    <p:sldId id="1492" r:id="rId14"/>
    <p:sldId id="1493" r:id="rId15"/>
    <p:sldId id="1494" r:id="rId16"/>
    <p:sldId id="1495" r:id="rId17"/>
    <p:sldId id="1496" r:id="rId18"/>
    <p:sldId id="1497" r:id="rId19"/>
    <p:sldId id="1498" r:id="rId20"/>
    <p:sldId id="1485" r:id="rId21"/>
    <p:sldId id="1455" r:id="rId22"/>
    <p:sldId id="1456" r:id="rId23"/>
    <p:sldId id="1457" r:id="rId24"/>
    <p:sldId id="1458" r:id="rId25"/>
    <p:sldId id="1484" r:id="rId2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85844" autoAdjust="0"/>
  </p:normalViewPr>
  <p:slideViewPr>
    <p:cSldViewPr snapToObjects="1">
      <p:cViewPr varScale="1">
        <p:scale>
          <a:sx n="112" d="100"/>
          <a:sy n="112" d="100"/>
        </p:scale>
        <p:origin x="378" y="96"/>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5/14/2014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5/14/2014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936544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985565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143288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
        <p:nvSpPr>
          <p:cNvPr id="10" name="Date Placeholder 9"/>
          <p:cNvSpPr>
            <a:spLocks noGrp="1"/>
          </p:cNvSpPr>
          <p:nvPr>
            <p:ph type="dt" idx="13"/>
          </p:nvPr>
        </p:nvSpPr>
        <p:spPr/>
        <p:txBody>
          <a:bodyPr/>
          <a:lstStyle/>
          <a:p>
            <a:fld id="{6B7CAF79-FCAC-4DA6-AA64-626B24F32BAD}" type="datetime1">
              <a:rPr lang="en-US" smtClean="0">
                <a:solidFill>
                  <a:prstClr val="black"/>
                </a:solidFill>
              </a:rPr>
              <a:pPr/>
              <a:t>5/14/2014</a:t>
            </a:fld>
            <a:endParaRPr lang="en-US" dirty="0">
              <a:solidFill>
                <a:prstClr val="black"/>
              </a:solidFill>
            </a:endParaRPr>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084032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
        <p:nvSpPr>
          <p:cNvPr id="10" name="Date Placeholder 9"/>
          <p:cNvSpPr>
            <a:spLocks noGrp="1"/>
          </p:cNvSpPr>
          <p:nvPr>
            <p:ph type="dt" idx="13"/>
          </p:nvPr>
        </p:nvSpPr>
        <p:spPr/>
        <p:txBody>
          <a:bodyPr/>
          <a:lstStyle/>
          <a:p>
            <a:fld id="{6B7CAF79-FCAC-4DA6-AA64-626B24F32BAD}" type="datetime1">
              <a:rPr lang="en-US" smtClean="0">
                <a:solidFill>
                  <a:prstClr val="black"/>
                </a:solidFill>
              </a:rPr>
              <a:pPr/>
              <a:t>5/14/2014</a:t>
            </a:fld>
            <a:endParaRPr lang="en-US" dirty="0">
              <a:solidFill>
                <a:prstClr val="black"/>
              </a:solidFill>
            </a:endParaRPr>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7810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
        <p:nvSpPr>
          <p:cNvPr id="10" name="Date Placeholder 9"/>
          <p:cNvSpPr>
            <a:spLocks noGrp="1"/>
          </p:cNvSpPr>
          <p:nvPr>
            <p:ph type="dt" idx="13"/>
          </p:nvPr>
        </p:nvSpPr>
        <p:spPr/>
        <p:txBody>
          <a:bodyPr/>
          <a:lstStyle/>
          <a:p>
            <a:fld id="{6B7CAF79-FCAC-4DA6-AA64-626B24F32BAD}" type="datetime1">
              <a:rPr lang="en-US" smtClean="0">
                <a:solidFill>
                  <a:prstClr val="black"/>
                </a:solidFill>
              </a:rPr>
              <a:pPr/>
              <a:t>5/14/2014</a:t>
            </a:fld>
            <a:endParaRPr lang="en-US" dirty="0">
              <a:solidFill>
                <a:prstClr val="black"/>
              </a:solidFill>
            </a:endParaRPr>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224113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
        <p:nvSpPr>
          <p:cNvPr id="10" name="Date Placeholder 9"/>
          <p:cNvSpPr>
            <a:spLocks noGrp="1"/>
          </p:cNvSpPr>
          <p:nvPr>
            <p:ph type="dt" idx="13"/>
          </p:nvPr>
        </p:nvSpPr>
        <p:spPr/>
        <p:txBody>
          <a:bodyPr/>
          <a:lstStyle/>
          <a:p>
            <a:fld id="{6B7CAF79-FCAC-4DA6-AA64-626B24F32BAD}" type="datetime1">
              <a:rPr lang="en-US" smtClean="0">
                <a:solidFill>
                  <a:prstClr val="black"/>
                </a:solidFill>
              </a:rPr>
              <a:pPr/>
              <a:t>5/14/2014</a:t>
            </a:fld>
            <a:endParaRPr lang="en-US" dirty="0">
              <a:solidFill>
                <a:prstClr val="black"/>
              </a:solidFill>
            </a:endParaRPr>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87587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
        <p:nvSpPr>
          <p:cNvPr id="10" name="Date Placeholder 9"/>
          <p:cNvSpPr>
            <a:spLocks noGrp="1"/>
          </p:cNvSpPr>
          <p:nvPr>
            <p:ph type="dt" idx="13"/>
          </p:nvPr>
        </p:nvSpPr>
        <p:spPr/>
        <p:txBody>
          <a:bodyPr/>
          <a:lstStyle/>
          <a:p>
            <a:fld id="{6B7CAF79-FCAC-4DA6-AA64-626B24F32BAD}" type="datetime1">
              <a:rPr lang="en-US" smtClean="0">
                <a:solidFill>
                  <a:prstClr val="black"/>
                </a:solidFill>
              </a:rPr>
              <a:pPr/>
              <a:t>5/14/2014</a:t>
            </a:fld>
            <a:endParaRPr lang="en-US" dirty="0">
              <a:solidFill>
                <a:prstClr val="black"/>
              </a:solidFill>
            </a:endParaRPr>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90686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
        <p:nvSpPr>
          <p:cNvPr id="10" name="Date Placeholder 9"/>
          <p:cNvSpPr>
            <a:spLocks noGrp="1"/>
          </p:cNvSpPr>
          <p:nvPr>
            <p:ph type="dt" idx="13"/>
          </p:nvPr>
        </p:nvSpPr>
        <p:spPr/>
        <p:txBody>
          <a:bodyPr/>
          <a:lstStyle/>
          <a:p>
            <a:fld id="{6B7CAF79-FCAC-4DA6-AA64-626B24F32BAD}" type="datetime1">
              <a:rPr lang="en-US" smtClean="0">
                <a:solidFill>
                  <a:prstClr val="black"/>
                </a:solidFill>
              </a:rPr>
              <a:pPr/>
              <a:t>5/14/2014</a:t>
            </a:fld>
            <a:endParaRPr lang="en-US" dirty="0">
              <a:solidFill>
                <a:prstClr val="black"/>
              </a:solidFill>
            </a:endParaRPr>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80976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
        <p:nvSpPr>
          <p:cNvPr id="10" name="Date Placeholder 9"/>
          <p:cNvSpPr>
            <a:spLocks noGrp="1"/>
          </p:cNvSpPr>
          <p:nvPr>
            <p:ph type="dt" idx="13"/>
          </p:nvPr>
        </p:nvSpPr>
        <p:spPr/>
        <p:txBody>
          <a:bodyPr/>
          <a:lstStyle/>
          <a:p>
            <a:fld id="{6B7CAF79-FCAC-4DA6-AA64-626B24F32BAD}" type="datetime1">
              <a:rPr lang="en-US" smtClean="0">
                <a:solidFill>
                  <a:prstClr val="black"/>
                </a:solidFill>
              </a:rPr>
              <a:pPr/>
              <a:t>5/14/2014</a:t>
            </a:fld>
            <a:endParaRPr lang="en-US" dirty="0">
              <a:solidFill>
                <a:prstClr val="black"/>
              </a:solidFill>
            </a:endParaRPr>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13616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22952885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38913056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32803720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41325213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846380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7909013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7730674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54643143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341642507"/>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10358767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264381"/>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229277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00497113"/>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772137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697532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59417771"/>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0789560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848028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3652572"/>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176048081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975000006"/>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538608303"/>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2737604391"/>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772173926"/>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9477076"/>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115727"/>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827757"/>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3222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482993"/>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3851479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6278466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09553" y="513797"/>
            <a:ext cx="11428171" cy="742628"/>
          </a:xfrm>
        </p:spPr>
        <p:txBody>
          <a:bodyPr vert="horz" lIns="0" tIns="0" rIns="0" bIns="0" rtlCol="0">
            <a:noAutofit/>
          </a:bodyPr>
          <a:lstStyle>
            <a:lvl1pPr>
              <a:defRPr lang="en-US" sz="4898" dirty="0" smtClean="0"/>
            </a:lvl1pPr>
          </a:lstStyle>
          <a:p>
            <a:pPr lvl="0"/>
            <a:r>
              <a:rPr lang="en-US" dirty="0" smtClean="0"/>
              <a:t>Click to edit Master text styles</a:t>
            </a:r>
          </a:p>
        </p:txBody>
      </p:sp>
    </p:spTree>
    <p:extLst>
      <p:ext uri="{BB962C8B-B14F-4D97-AF65-F5344CB8AC3E}">
        <p14:creationId xmlns:p14="http://schemas.microsoft.com/office/powerpoint/2010/main" val="9720437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image" Target="../media/image1.pn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theme" Target="../theme/theme2.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image" Target="../media/image2.png"/><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4277548153"/>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 id="2147484306" r:id="rId28"/>
    <p:sldLayoutId id="2147484307" r:id="rId29"/>
    <p:sldLayoutId id="2147484308" r:id="rId30"/>
    <p:sldLayoutId id="2147484309" r:id="rId31"/>
    <p:sldLayoutId id="2147484310"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powershell.org/wp/ebooks"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www.microsoft.com/en-us/server-cloud/products/windows-azure-pack" TargetMode="External"/><Relationship Id="rId2" Type="http://schemas.openxmlformats.org/officeDocument/2006/relationships/notesSlide" Target="../notesSlides/notesSlide11.xml"/><Relationship Id="rId1" Type="http://schemas.openxmlformats.org/officeDocument/2006/relationships/slideLayout" Target="../slideLayouts/slideLayout63.xml"/><Relationship Id="rId6" Type="http://schemas.openxmlformats.org/officeDocument/2006/relationships/hyperlink" Target="http://technet.microsoft.com/en-US/evalcenter/dn205295" TargetMode="External"/><Relationship Id="rId5" Type="http://schemas.openxmlformats.org/officeDocument/2006/relationships/hyperlink" Target="http://azure.microsoft.com/en-us/" TargetMode="External"/><Relationship Id="rId4" Type="http://schemas.openxmlformats.org/officeDocument/2006/relationships/hyperlink" Target="http://technet.microsoft.com/en-US/evalcenter/dn205286"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owershell.org/wp/ebooks"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Patterns: Tools vs. Controllers</a:t>
            </a:r>
            <a:endParaRPr lang="en-US" dirty="0"/>
          </a:p>
        </p:txBody>
      </p:sp>
      <p:sp>
        <p:nvSpPr>
          <p:cNvPr id="3" name="Text Placeholder 2"/>
          <p:cNvSpPr>
            <a:spLocks noGrp="1"/>
          </p:cNvSpPr>
          <p:nvPr>
            <p:ph type="body" sz="quarter" idx="11"/>
          </p:nvPr>
        </p:nvSpPr>
        <p:spPr>
          <a:xfrm>
            <a:off x="274639" y="1212849"/>
            <a:ext cx="11889564" cy="5483552"/>
          </a:xfrm>
        </p:spPr>
        <p:txBody>
          <a:bodyPr/>
          <a:lstStyle/>
          <a:p>
            <a:r>
              <a:rPr lang="en-US" dirty="0" smtClean="0"/>
              <a:t>Are you writing a tool or controller?</a:t>
            </a:r>
          </a:p>
          <a:p>
            <a:r>
              <a:rPr lang="en-US" dirty="0" smtClean="0"/>
              <a:t>Make tools modular</a:t>
            </a:r>
          </a:p>
          <a:p>
            <a:r>
              <a:rPr lang="en-US" dirty="0" smtClean="0"/>
              <a:t>Make tools reusable</a:t>
            </a:r>
          </a:p>
          <a:p>
            <a:r>
              <a:rPr lang="en-US" dirty="0" smtClean="0"/>
              <a:t>Use standard naming</a:t>
            </a:r>
          </a:p>
          <a:p>
            <a:r>
              <a:rPr lang="en-US" dirty="0" smtClean="0"/>
              <a:t>Output raw data (tools)</a:t>
            </a:r>
          </a:p>
          <a:p>
            <a:r>
              <a:rPr lang="en-US" dirty="0" smtClean="0"/>
              <a:t>Output formatted data (controllers)</a:t>
            </a:r>
          </a:p>
          <a:p>
            <a:pPr lvl="1"/>
            <a:endParaRPr lang="en-US" dirty="0"/>
          </a:p>
          <a:p>
            <a:pPr lvl="1"/>
            <a:endParaRPr lang="en-US" dirty="0" smtClean="0"/>
          </a:p>
          <a:p>
            <a:pPr lvl="1"/>
            <a:endParaRPr lang="en-US" dirty="0"/>
          </a:p>
          <a:p>
            <a:pPr lvl="1"/>
            <a:r>
              <a:rPr lang="en-US" dirty="0" smtClean="0"/>
              <a:t>Example 4, 5</a:t>
            </a:r>
          </a:p>
        </p:txBody>
      </p:sp>
    </p:spTree>
    <p:extLst>
      <p:ext uri="{BB962C8B-B14F-4D97-AF65-F5344CB8AC3E}">
        <p14:creationId xmlns:p14="http://schemas.microsoft.com/office/powerpoint/2010/main" val="35269707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Practices: Wasting Effort</a:t>
            </a:r>
            <a:endParaRPr lang="en-US" dirty="0"/>
          </a:p>
        </p:txBody>
      </p:sp>
      <p:sp>
        <p:nvSpPr>
          <p:cNvPr id="3" name="Text Placeholder 2"/>
          <p:cNvSpPr>
            <a:spLocks noGrp="1"/>
          </p:cNvSpPr>
          <p:nvPr>
            <p:ph type="body" sz="quarter" idx="11"/>
          </p:nvPr>
        </p:nvSpPr>
        <p:spPr>
          <a:xfrm>
            <a:off x="274639" y="1212849"/>
            <a:ext cx="11889564" cy="5483552"/>
          </a:xfrm>
        </p:spPr>
        <p:txBody>
          <a:bodyPr/>
          <a:lstStyle/>
          <a:p>
            <a:r>
              <a:rPr lang="en-US" dirty="0" smtClean="0"/>
              <a:t>Don’t re-invent the wheel</a:t>
            </a:r>
          </a:p>
          <a:p>
            <a:r>
              <a:rPr lang="en-US" dirty="0" smtClean="0"/>
              <a:t>Report bugs and make suggestions</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r>
              <a:rPr lang="en-US" dirty="0" smtClean="0"/>
              <a:t>Example 6</a:t>
            </a:r>
            <a:endParaRPr lang="en-US" dirty="0"/>
          </a:p>
        </p:txBody>
      </p:sp>
    </p:spTree>
    <p:extLst>
      <p:ext uri="{BB962C8B-B14F-4D97-AF65-F5344CB8AC3E}">
        <p14:creationId xmlns:p14="http://schemas.microsoft.com/office/powerpoint/2010/main" val="67152714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Control</a:t>
            </a:r>
            <a:endParaRPr lang="en-US" dirty="0"/>
          </a:p>
        </p:txBody>
      </p:sp>
      <p:sp>
        <p:nvSpPr>
          <p:cNvPr id="3" name="Text Placeholder 2"/>
          <p:cNvSpPr>
            <a:spLocks noGrp="1"/>
          </p:cNvSpPr>
          <p:nvPr>
            <p:ph type="body" sz="quarter" idx="11"/>
          </p:nvPr>
        </p:nvSpPr>
        <p:spPr>
          <a:xfrm>
            <a:off x="274639" y="1212849"/>
            <a:ext cx="11889564" cy="2657138"/>
          </a:xfrm>
        </p:spPr>
        <p:txBody>
          <a:bodyPr/>
          <a:lstStyle/>
          <a:p>
            <a:r>
              <a:rPr lang="en-US" dirty="0" smtClean="0"/>
              <a:t>C’mon.</a:t>
            </a:r>
          </a:p>
          <a:p>
            <a:endParaRPr lang="en-US" dirty="0"/>
          </a:p>
          <a:p>
            <a:r>
              <a:rPr lang="en-US" dirty="0" smtClean="0"/>
              <a:t>TFS. CVS. </a:t>
            </a:r>
            <a:r>
              <a:rPr lang="en-US" dirty="0" err="1" smtClean="0"/>
              <a:t>Git</a:t>
            </a:r>
            <a:r>
              <a:rPr lang="en-US" dirty="0" smtClean="0"/>
              <a:t>. SAPIEN </a:t>
            </a:r>
            <a:r>
              <a:rPr lang="en-US" dirty="0" err="1" smtClean="0"/>
              <a:t>VersionRecall</a:t>
            </a:r>
            <a:r>
              <a:rPr lang="en-US" dirty="0" smtClean="0"/>
              <a:t>. Doesn’t have to be difficult, but has to be done.</a:t>
            </a:r>
            <a:endParaRPr lang="en-US" dirty="0"/>
          </a:p>
        </p:txBody>
      </p:sp>
    </p:spTree>
    <p:extLst>
      <p:ext uri="{BB962C8B-B14F-4D97-AF65-F5344CB8AC3E}">
        <p14:creationId xmlns:p14="http://schemas.microsoft.com/office/powerpoint/2010/main" val="120500561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 Pure.</a:t>
            </a:r>
            <a:endParaRPr lang="en-US" dirty="0"/>
          </a:p>
        </p:txBody>
      </p:sp>
      <p:sp>
        <p:nvSpPr>
          <p:cNvPr id="3" name="Text Placeholder 2"/>
          <p:cNvSpPr>
            <a:spLocks noGrp="1"/>
          </p:cNvSpPr>
          <p:nvPr>
            <p:ph type="body" sz="quarter" idx="11"/>
          </p:nvPr>
        </p:nvSpPr>
        <p:spPr>
          <a:xfrm>
            <a:off x="274639" y="1212849"/>
            <a:ext cx="11889564" cy="5360442"/>
          </a:xfrm>
        </p:spPr>
        <p:txBody>
          <a:bodyPr/>
          <a:lstStyle/>
          <a:p>
            <a:r>
              <a:rPr lang="en-US" dirty="0" smtClean="0"/>
              <a:t>Stick with “pure” PowerShell when it’ll do the job.</a:t>
            </a:r>
          </a:p>
          <a:p>
            <a:endParaRPr lang="en-US" dirty="0"/>
          </a:p>
          <a:p>
            <a:r>
              <a:rPr lang="en-US" dirty="0" smtClean="0"/>
              <a:t>“Devolve” when it won’t.</a:t>
            </a:r>
          </a:p>
          <a:p>
            <a:endParaRPr lang="en-US" dirty="0"/>
          </a:p>
          <a:p>
            <a:r>
              <a:rPr lang="en-US" dirty="0" smtClean="0"/>
              <a:t>But don’t overthink it. This is about maintenance, not necessarily anything else.</a:t>
            </a:r>
          </a:p>
          <a:p>
            <a:pPr lvl="1"/>
            <a:endParaRPr lang="en-US" dirty="0"/>
          </a:p>
          <a:p>
            <a:pPr lvl="1"/>
            <a:endParaRPr lang="en-US" dirty="0" smtClean="0"/>
          </a:p>
          <a:p>
            <a:pPr lvl="1"/>
            <a:endParaRPr lang="en-US" dirty="0"/>
          </a:p>
          <a:p>
            <a:pPr lvl="1"/>
            <a:r>
              <a:rPr lang="en-US" dirty="0" smtClean="0"/>
              <a:t>Example 7</a:t>
            </a:r>
          </a:p>
        </p:txBody>
      </p:sp>
    </p:spTree>
    <p:extLst>
      <p:ext uri="{BB962C8B-B14F-4D97-AF65-F5344CB8AC3E}">
        <p14:creationId xmlns:p14="http://schemas.microsoft.com/office/powerpoint/2010/main" val="311655119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sz="quarter" idx="11"/>
          </p:nvPr>
        </p:nvSpPr>
        <p:spPr>
          <a:xfrm>
            <a:off x="274639" y="1212849"/>
            <a:ext cx="11889564" cy="4744889"/>
          </a:xfrm>
        </p:spPr>
        <p:txBody>
          <a:bodyPr/>
          <a:lstStyle/>
          <a:p>
            <a:r>
              <a:rPr lang="en-US" dirty="0" smtClean="0"/>
              <a:t>Last Chance for Q&amp;A right now</a:t>
            </a:r>
          </a:p>
          <a:p>
            <a:pPr lvl="1"/>
            <a:r>
              <a:rPr lang="en-US" dirty="0" smtClean="0"/>
              <a:t>Although, please find me at The TechNet Script Center pod if you’d like to discuss further</a:t>
            </a:r>
          </a:p>
          <a:p>
            <a:pPr lvl="1"/>
            <a:endParaRPr lang="en-US" dirty="0" smtClean="0"/>
          </a:p>
          <a:p>
            <a:r>
              <a:rPr lang="en-US" dirty="0" smtClean="0"/>
              <a:t>Contact Me</a:t>
            </a:r>
          </a:p>
          <a:p>
            <a:pPr lvl="1"/>
            <a:r>
              <a:rPr lang="en-US" dirty="0" smtClean="0"/>
              <a:t>On Twitter @</a:t>
            </a:r>
            <a:r>
              <a:rPr lang="en-US" dirty="0" err="1" smtClean="0"/>
              <a:t>concentrateddon</a:t>
            </a:r>
            <a:endParaRPr lang="en-US" dirty="0" smtClean="0"/>
          </a:p>
          <a:p>
            <a:pPr lvl="1"/>
            <a:r>
              <a:rPr lang="en-US" dirty="0" smtClean="0"/>
              <a:t>On </a:t>
            </a:r>
            <a:r>
              <a:rPr lang="en-US" dirty="0" err="1" smtClean="0"/>
              <a:t>Facebook.com</a:t>
            </a:r>
            <a:r>
              <a:rPr lang="en-US" dirty="0" smtClean="0"/>
              <a:t>/</a:t>
            </a:r>
            <a:r>
              <a:rPr lang="en-US" dirty="0" err="1" smtClean="0"/>
              <a:t>concentrateddon</a:t>
            </a:r>
            <a:endParaRPr lang="en-US" dirty="0" smtClean="0"/>
          </a:p>
          <a:p>
            <a:pPr lvl="1"/>
            <a:r>
              <a:rPr lang="en-US" dirty="0" smtClean="0"/>
              <a:t>In the Q&amp;A forums at </a:t>
            </a:r>
            <a:r>
              <a:rPr lang="en-US" dirty="0" err="1" smtClean="0"/>
              <a:t>PowerShell.org</a:t>
            </a:r>
            <a:endParaRPr lang="en-US" dirty="0" smtClean="0"/>
          </a:p>
          <a:p>
            <a:pPr lvl="1"/>
            <a:endParaRPr lang="en-US" dirty="0" smtClean="0"/>
          </a:p>
          <a:p>
            <a:r>
              <a:rPr lang="en-US" dirty="0" smtClean="0"/>
              <a:t>Don’t Forget</a:t>
            </a:r>
          </a:p>
          <a:p>
            <a:pPr lvl="1"/>
            <a:r>
              <a:rPr lang="en-US" b="1" dirty="0" smtClean="0"/>
              <a:t>Free </a:t>
            </a:r>
            <a:r>
              <a:rPr lang="en-US" b="1" dirty="0" err="1" smtClean="0"/>
              <a:t>ebook</a:t>
            </a:r>
            <a:r>
              <a:rPr lang="en-US" b="1" dirty="0" smtClean="0"/>
              <a:t>:</a:t>
            </a:r>
            <a:r>
              <a:rPr lang="en-US" dirty="0" smtClean="0"/>
              <a:t> “Community Book of PowerShell Practices” is available at </a:t>
            </a:r>
            <a:r>
              <a:rPr lang="en-US" dirty="0" smtClean="0">
                <a:hlinkClick r:id="rId3"/>
              </a:rPr>
              <a:t>http://powershell.org/wp/ebooks</a:t>
            </a:r>
            <a:r>
              <a:rPr lang="en-US" dirty="0" smtClean="0"/>
              <a:t>. </a:t>
            </a:r>
            <a:endParaRPr lang="en-US" b="1" dirty="0" smtClean="0"/>
          </a:p>
        </p:txBody>
      </p:sp>
    </p:spTree>
    <p:extLst>
      <p:ext uri="{BB962C8B-B14F-4D97-AF65-F5344CB8AC3E}">
        <p14:creationId xmlns:p14="http://schemas.microsoft.com/office/powerpoint/2010/main" val="279569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3775905"/>
          </a:xfrm>
        </p:spPr>
        <p:txBody>
          <a:bodyPr/>
          <a:lstStyle/>
          <a:p>
            <a:pPr lvl="0">
              <a:spcBef>
                <a:spcPts val="2400"/>
              </a:spcBef>
            </a:pPr>
            <a:r>
              <a:rPr lang="en-US" sz="3800" dirty="0">
                <a:gradFill>
                  <a:gsLst>
                    <a:gs pos="1250">
                      <a:schemeClr val="tx1"/>
                    </a:gs>
                    <a:gs pos="100000">
                      <a:schemeClr val="tx1"/>
                    </a:gs>
                  </a:gsLst>
                  <a:lin ang="5400000" scaled="0"/>
                </a:gradFill>
              </a:rPr>
              <a:t>Breakout </a:t>
            </a:r>
            <a:r>
              <a:rPr lang="en-US" sz="3800" dirty="0" smtClean="0">
                <a:gradFill>
                  <a:gsLst>
                    <a:gs pos="1250">
                      <a:schemeClr val="tx1"/>
                    </a:gs>
                    <a:gs pos="100000">
                      <a:schemeClr val="tx1"/>
                    </a:gs>
                  </a:gsLst>
                  <a:lin ang="5400000" scaled="0"/>
                </a:gradFill>
              </a:rPr>
              <a:t>Sessions &amp; Instructor-Led Labs</a:t>
            </a:r>
          </a:p>
          <a:p>
            <a:pPr lvl="1">
              <a:spcBef>
                <a:spcPts val="2400"/>
              </a:spcBef>
            </a:pPr>
            <a:r>
              <a:rPr lang="en-US" sz="2200" dirty="0" smtClean="0"/>
              <a:t>DCIM-B318 Windows PowerShell Unplugged with Jeffrey </a:t>
            </a:r>
            <a:r>
              <a:rPr lang="en-US" sz="2200" dirty="0" err="1" smtClean="0"/>
              <a:t>Snover</a:t>
            </a:r>
            <a:endParaRPr lang="en-US" sz="2200" dirty="0" smtClean="0"/>
          </a:p>
          <a:p>
            <a:pPr lvl="1">
              <a:spcBef>
                <a:spcPts val="2400"/>
              </a:spcBef>
            </a:pPr>
            <a:r>
              <a:rPr lang="en-US" sz="2200" dirty="0" smtClean="0">
                <a:gradFill>
                  <a:gsLst>
                    <a:gs pos="1250">
                      <a:schemeClr val="tx1"/>
                    </a:gs>
                    <a:gs pos="100000">
                      <a:schemeClr val="tx1"/>
                    </a:gs>
                  </a:gsLst>
                  <a:lin ang="5400000" scaled="0"/>
                </a:gradFill>
              </a:rPr>
              <a:t>DCIM-B361 Automating System Center Deployments with the PowerShell Deployment Toolkit</a:t>
            </a:r>
          </a:p>
          <a:p>
            <a:pPr lvl="1">
              <a:spcBef>
                <a:spcPts val="2400"/>
              </a:spcBef>
            </a:pPr>
            <a:r>
              <a:rPr lang="en-US" sz="2200" dirty="0" smtClean="0"/>
              <a:t>DCIM-B417 A Practical Overview of Desired State Configuration</a:t>
            </a:r>
          </a:p>
          <a:p>
            <a:pPr marL="342900" lvl="1" indent="0">
              <a:spcBef>
                <a:spcPts val="2400"/>
              </a:spcBef>
              <a:buNone/>
            </a:pPr>
            <a:r>
              <a:rPr lang="en-US" sz="2200" b="1" dirty="0" smtClean="0"/>
              <a:t>NOTE:</a:t>
            </a:r>
            <a:r>
              <a:rPr lang="en-US" sz="2200" dirty="0" smtClean="0"/>
              <a:t> Some of these have already happened; grab their session materials and watch for the recorded version!</a:t>
            </a:r>
            <a:endParaRPr lang="en-US" sz="2200" b="1" dirty="0"/>
          </a:p>
        </p:txBody>
      </p:sp>
      <p:sp>
        <p:nvSpPr>
          <p:cNvPr id="2" name="Title 1"/>
          <p:cNvSpPr>
            <a:spLocks noGrp="1"/>
          </p:cNvSpPr>
          <p:nvPr>
            <p:ph type="title"/>
          </p:nvPr>
        </p:nvSpPr>
        <p:spPr/>
        <p:txBody>
          <a:bodyPr/>
          <a:lstStyle/>
          <a:p>
            <a:r>
              <a:rPr lang="en-US" dirty="0" smtClean="0"/>
              <a:t>Related content</a:t>
            </a:r>
            <a:endParaRPr lang="en-US" dirty="0"/>
          </a:p>
        </p:txBody>
      </p:sp>
      <p:sp>
        <p:nvSpPr>
          <p:cNvPr id="13" name="Text Placeholder 7"/>
          <p:cNvSpPr txBox="1">
            <a:spLocks/>
          </p:cNvSpPr>
          <p:nvPr/>
        </p:nvSpPr>
        <p:spPr>
          <a:xfrm>
            <a:off x="267028" y="5291670"/>
            <a:ext cx="12070012" cy="72071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00BCF2"/>
              </a:buClr>
            </a:pPr>
            <a:r>
              <a:rPr lang="en-US" sz="3800" dirty="0">
                <a:gradFill>
                  <a:gsLst>
                    <a:gs pos="1250">
                      <a:srgbClr val="FFFFFF"/>
                    </a:gs>
                    <a:gs pos="100000">
                      <a:srgbClr val="FFFFFF"/>
                    </a:gs>
                  </a:gsLst>
                  <a:lin ang="5400000" scaled="0"/>
                </a:gradFill>
              </a:rPr>
              <a:t>Find Me Later </a:t>
            </a:r>
            <a:r>
              <a:rPr lang="en-US" sz="3800" dirty="0" smtClean="0">
                <a:gradFill>
                  <a:gsLst>
                    <a:gs pos="1250">
                      <a:srgbClr val="FFFFFF"/>
                    </a:gs>
                    <a:gs pos="100000">
                      <a:srgbClr val="FFFFFF"/>
                    </a:gs>
                  </a:gsLst>
                  <a:lin ang="5400000" scaled="0"/>
                </a:gradFill>
              </a:rPr>
              <a:t>At the TechNet Script Center pod</a:t>
            </a:r>
            <a:endParaRPr lang="en-US" sz="38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375229931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63" presetClass="path" presetSubtype="0" decel="100000" fill="hold" grpId="1" nodeType="withEffect">
                                  <p:stCondLst>
                                    <p:cond delay="1000"/>
                                  </p:stCondLst>
                                  <p:childTnLst>
                                    <p:animMotion origin="layout" path="M -0.02413 1.78393E-6 L 2.26704E-6 1.78393E-6 " pathEditMode="relative" rAng="0" ptsTypes="AA">
                                      <p:cBhvr>
                                        <p:cTn id="14"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P spid="1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608723" y="5325803"/>
            <a:ext cx="6826870" cy="166822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a:xfrm>
            <a:off x="6023856" y="5619447"/>
            <a:ext cx="5996605" cy="1074924"/>
          </a:xfrm>
          <a:prstGeom prst="rect">
            <a:avLst/>
          </a:prstGeom>
        </p:spPr>
        <p:txBody>
          <a:bodyPr wrap="none">
            <a:spAutoFit/>
          </a:bodyPr>
          <a:lstStyle/>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Come Visit Us in the Microsoft Solutions Experience!</a:t>
            </a:r>
          </a:p>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Look for Datacenter and Infrastructure Management</a:t>
            </a:r>
            <a:br>
              <a:rPr lang="en-US" sz="2040" spc="-51" dirty="0">
                <a:solidFill>
                  <a:srgbClr val="FFFFFF"/>
                </a:solidFill>
              </a:rPr>
            </a:br>
            <a:r>
              <a:rPr lang="en-US" sz="2040" spc="-51" dirty="0" err="1">
                <a:solidFill>
                  <a:srgbClr val="FFFFFF"/>
                </a:solidFill>
              </a:rPr>
              <a:t>TechExpo</a:t>
            </a:r>
            <a:r>
              <a:rPr lang="en-US" sz="2040" spc="-51" dirty="0">
                <a:solidFill>
                  <a:srgbClr val="FFFFFF"/>
                </a:solidFill>
              </a:rPr>
              <a:t> Level 1 Hall CD</a:t>
            </a:r>
          </a:p>
        </p:txBody>
      </p:sp>
      <p:sp>
        <p:nvSpPr>
          <p:cNvPr id="5" name="Text Placeholder 4"/>
          <p:cNvSpPr>
            <a:spLocks noGrp="1"/>
          </p:cNvSpPr>
          <p:nvPr>
            <p:ph type="body" sz="quarter" idx="15"/>
          </p:nvPr>
        </p:nvSpPr>
        <p:spPr/>
        <p:txBody>
          <a:bodyPr/>
          <a:lstStyle/>
          <a:p>
            <a:pPr marL="0" indent="0">
              <a:buNone/>
            </a:pPr>
            <a:r>
              <a:rPr lang="en-US" sz="5399" dirty="0">
                <a:solidFill>
                  <a:schemeClr val="tx2"/>
                </a:solidFill>
                <a:latin typeface="Segoe UI Light" pitchFamily="34" charset="0"/>
              </a:rPr>
              <a:t>For More Information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458835" y="6354983"/>
            <a:ext cx="1569542" cy="336220"/>
          </a:xfrm>
          <a:prstGeom prst="rect">
            <a:avLst/>
          </a:prstGeom>
        </p:spPr>
      </p:pic>
      <p:grpSp>
        <p:nvGrpSpPr>
          <p:cNvPr id="8" name="Group 7"/>
          <p:cNvGrpSpPr/>
          <p:nvPr/>
        </p:nvGrpSpPr>
        <p:grpSpPr>
          <a:xfrm>
            <a:off x="561440" y="1516344"/>
            <a:ext cx="10298627" cy="753197"/>
            <a:chOff x="560638" y="980251"/>
            <a:chExt cx="10300088" cy="753303"/>
          </a:xfrm>
        </p:grpSpPr>
        <p:sp>
          <p:nvSpPr>
            <p:cNvPr id="2" name="Rectangle 1"/>
            <p:cNvSpPr/>
            <p:nvPr/>
          </p:nvSpPr>
          <p:spPr>
            <a:xfrm>
              <a:off x="5227637" y="1026130"/>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Windows Server 2012 R2</a:t>
              </a:r>
            </a:p>
            <a:p>
              <a:pPr defTabSz="932418"/>
              <a:r>
                <a:rPr lang="en-US" sz="1630" dirty="0">
                  <a:solidFill>
                    <a:srgbClr val="FFFFFF"/>
                  </a:solidFill>
                  <a:hlinkClick r:id="rId4"/>
                </a:rPr>
                <a:t>http://technet.microsoft.com/en-US/evalcenter/dn205286</a:t>
              </a:r>
              <a:endParaRPr lang="en-US" sz="1630" dirty="0">
                <a:solidFill>
                  <a:srgbClr val="FFFFFF"/>
                </a:solidFill>
              </a:endParaRPr>
            </a:p>
          </p:txBody>
        </p:sp>
        <p:sp>
          <p:nvSpPr>
            <p:cNvPr id="11" name="Freeform 9"/>
            <p:cNvSpPr>
              <a:spLocks noEditPoints="1"/>
            </p:cNvSpPr>
            <p:nvPr/>
          </p:nvSpPr>
          <p:spPr bwMode="black">
            <a:xfrm>
              <a:off x="4057092" y="1034078"/>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9" name="TextBox 18"/>
            <p:cNvSpPr txBox="1"/>
            <p:nvPr/>
          </p:nvSpPr>
          <p:spPr>
            <a:xfrm>
              <a:off x="560638" y="980251"/>
              <a:ext cx="35239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Windows Server</a:t>
              </a:r>
            </a:p>
          </p:txBody>
        </p:sp>
      </p:grpSp>
      <p:grpSp>
        <p:nvGrpSpPr>
          <p:cNvPr id="14" name="Group 13"/>
          <p:cNvGrpSpPr/>
          <p:nvPr/>
        </p:nvGrpSpPr>
        <p:grpSpPr>
          <a:xfrm>
            <a:off x="561440" y="4259156"/>
            <a:ext cx="10298627" cy="753197"/>
            <a:chOff x="560638" y="4716139"/>
            <a:chExt cx="10300088" cy="753303"/>
          </a:xfrm>
        </p:grpSpPr>
        <p:sp>
          <p:nvSpPr>
            <p:cNvPr id="20" name="Freeform 9"/>
            <p:cNvSpPr>
              <a:spLocks noEditPoints="1"/>
            </p:cNvSpPr>
            <p:nvPr/>
          </p:nvSpPr>
          <p:spPr bwMode="black">
            <a:xfrm>
              <a:off x="4057092" y="476996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21" name="TextBox 20"/>
            <p:cNvSpPr txBox="1"/>
            <p:nvPr/>
          </p:nvSpPr>
          <p:spPr>
            <a:xfrm>
              <a:off x="560638" y="4716139"/>
              <a:ext cx="32953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Microsoft Azure</a:t>
              </a:r>
            </a:p>
          </p:txBody>
        </p:sp>
        <p:sp>
          <p:nvSpPr>
            <p:cNvPr id="22" name="Rectangle 21"/>
            <p:cNvSpPr/>
            <p:nvPr/>
          </p:nvSpPr>
          <p:spPr>
            <a:xfrm>
              <a:off x="5227637" y="4771347"/>
              <a:ext cx="5633089" cy="644957"/>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Microsoft Azure</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dirty="0">
                  <a:solidFill>
                    <a:srgbClr val="000000"/>
                  </a:solidFill>
                  <a:hlinkClick r:id="rId5"/>
                </a:rPr>
                <a:t>http://azure.microsoft.com/en-us/</a:t>
              </a:r>
              <a:r>
                <a:rPr lang="en-US" sz="1632" dirty="0">
                  <a:solidFill>
                    <a:srgbClr val="000000"/>
                  </a:solidFill>
                </a:rPr>
                <a:t> </a:t>
              </a:r>
            </a:p>
          </p:txBody>
        </p:sp>
      </p:grpSp>
      <p:grpSp>
        <p:nvGrpSpPr>
          <p:cNvPr id="9" name="Group 8"/>
          <p:cNvGrpSpPr/>
          <p:nvPr/>
        </p:nvGrpSpPr>
        <p:grpSpPr>
          <a:xfrm>
            <a:off x="561440" y="2392083"/>
            <a:ext cx="10298627" cy="753197"/>
            <a:chOff x="560638" y="1761252"/>
            <a:chExt cx="10300088" cy="753303"/>
          </a:xfrm>
        </p:grpSpPr>
        <p:sp>
          <p:nvSpPr>
            <p:cNvPr id="12" name="Freeform 9"/>
            <p:cNvSpPr>
              <a:spLocks noEditPoints="1"/>
            </p:cNvSpPr>
            <p:nvPr/>
          </p:nvSpPr>
          <p:spPr bwMode="black">
            <a:xfrm>
              <a:off x="4057092" y="1815079"/>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3" name="TextBox 2"/>
            <p:cNvSpPr txBox="1"/>
            <p:nvPr/>
          </p:nvSpPr>
          <p:spPr>
            <a:xfrm>
              <a:off x="560638" y="1761252"/>
              <a:ext cx="33715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System Center</a:t>
              </a:r>
            </a:p>
          </p:txBody>
        </p:sp>
        <p:sp>
          <p:nvSpPr>
            <p:cNvPr id="24" name="Rectangle 23"/>
            <p:cNvSpPr/>
            <p:nvPr/>
          </p:nvSpPr>
          <p:spPr>
            <a:xfrm>
              <a:off x="5227637" y="1807131"/>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System Center 2012 R2</a:t>
              </a:r>
            </a:p>
            <a:p>
              <a:pPr defTabSz="932418"/>
              <a:r>
                <a:rPr lang="en-US" sz="1630" dirty="0">
                  <a:solidFill>
                    <a:srgbClr val="FFFFFF"/>
                  </a:solidFill>
                  <a:hlinkClick r:id="rId6"/>
                </a:rPr>
                <a:t>http://technet.microsoft.com/en-US/evalcenter/dn205295</a:t>
              </a:r>
              <a:endParaRPr lang="en-US" sz="1630" dirty="0">
                <a:solidFill>
                  <a:srgbClr val="FFFFFF"/>
                </a:solidFill>
              </a:endParaRPr>
            </a:p>
          </p:txBody>
        </p:sp>
      </p:grpSp>
      <p:grpSp>
        <p:nvGrpSpPr>
          <p:cNvPr id="10" name="Group 9"/>
          <p:cNvGrpSpPr/>
          <p:nvPr/>
        </p:nvGrpSpPr>
        <p:grpSpPr>
          <a:xfrm>
            <a:off x="561440" y="3267822"/>
            <a:ext cx="10298627" cy="875389"/>
            <a:chOff x="560638" y="2719400"/>
            <a:chExt cx="10300088" cy="875513"/>
          </a:xfrm>
        </p:grpSpPr>
        <p:sp>
          <p:nvSpPr>
            <p:cNvPr id="13" name="Freeform 9"/>
            <p:cNvSpPr>
              <a:spLocks noEditPoints="1"/>
            </p:cNvSpPr>
            <p:nvPr/>
          </p:nvSpPr>
          <p:spPr bwMode="black">
            <a:xfrm>
              <a:off x="4057092" y="2831031"/>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8" name="TextBox 17"/>
            <p:cNvSpPr txBox="1"/>
            <p:nvPr/>
          </p:nvSpPr>
          <p:spPr>
            <a:xfrm>
              <a:off x="560638" y="2777204"/>
              <a:ext cx="3295399" cy="753304"/>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Azure Pack</a:t>
              </a:r>
            </a:p>
          </p:txBody>
        </p:sp>
        <p:sp>
          <p:nvSpPr>
            <p:cNvPr id="25" name="Rectangle 24"/>
            <p:cNvSpPr/>
            <p:nvPr/>
          </p:nvSpPr>
          <p:spPr>
            <a:xfrm>
              <a:off x="5227637" y="2719400"/>
              <a:ext cx="5633089" cy="875513"/>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Azure Pack</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u="sng" dirty="0">
                  <a:solidFill>
                    <a:srgbClr val="FFFFFF"/>
                  </a:solidFill>
                  <a:hlinkClick r:id="rId7"/>
                </a:rPr>
                <a:t>http://www.microsoft.com/en-us/server-cloud/products/windows-azure-pack</a:t>
              </a:r>
              <a:endParaRPr lang="en-US" sz="1632" dirty="0">
                <a:solidFill>
                  <a:srgbClr val="000000"/>
                </a:solidFill>
              </a:endParaRPr>
            </a:p>
          </p:txBody>
        </p:sp>
      </p:grpSp>
    </p:spTree>
    <p:extLst>
      <p:ext uri="{BB962C8B-B14F-4D97-AF65-F5344CB8AC3E}">
        <p14:creationId xmlns:p14="http://schemas.microsoft.com/office/powerpoint/2010/main" val="154175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289368149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xmlns="">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841239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1407679502"/>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Windows PowerShell Best Practices and Patterns</a:t>
            </a:r>
            <a:endParaRPr lang="en-US" sz="4800" dirty="0"/>
          </a:p>
        </p:txBody>
      </p:sp>
      <p:sp>
        <p:nvSpPr>
          <p:cNvPr id="3" name="Text Placeholder 2"/>
          <p:cNvSpPr>
            <a:spLocks noGrp="1"/>
          </p:cNvSpPr>
          <p:nvPr>
            <p:ph type="body" sz="quarter" idx="14"/>
          </p:nvPr>
        </p:nvSpPr>
        <p:spPr/>
        <p:txBody>
          <a:bodyPr/>
          <a:lstStyle/>
          <a:p>
            <a:r>
              <a:rPr lang="en-US" dirty="0" smtClean="0"/>
              <a:t>Don Jones</a:t>
            </a:r>
          </a:p>
          <a:p>
            <a:r>
              <a:rPr lang="en-US" dirty="0" smtClean="0"/>
              <a:t>Concentrated Tech</a:t>
            </a:r>
            <a:endParaRPr lang="en-US" dirty="0"/>
          </a:p>
        </p:txBody>
      </p:sp>
      <p:sp>
        <p:nvSpPr>
          <p:cNvPr id="4" name="Text Placeholder 7"/>
          <p:cNvSpPr txBox="1">
            <a:spLocks/>
          </p:cNvSpPr>
          <p:nvPr/>
        </p:nvSpPr>
        <p:spPr>
          <a:xfrm>
            <a:off x="10333038" y="296863"/>
            <a:ext cx="1828800" cy="37856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400" dirty="0" smtClean="0"/>
              <a:t>DCIM-B418</a:t>
            </a:r>
            <a:endParaRPr lang="en-US" sz="1400" dirty="0"/>
          </a:p>
        </p:txBody>
      </p:sp>
    </p:spTree>
    <p:extLst>
      <p:ext uri="{BB962C8B-B14F-4D97-AF65-F5344CB8AC3E}">
        <p14:creationId xmlns:p14="http://schemas.microsoft.com/office/powerpoint/2010/main" val="289027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03740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A Practical Overview </a:t>
            </a:r>
            <a:r>
              <a:rPr lang="en-US" sz="4800" dirty="0" smtClean="0"/>
              <a:t/>
            </a:r>
            <a:br>
              <a:rPr lang="en-US" sz="4800" dirty="0" smtClean="0"/>
            </a:br>
            <a:r>
              <a:rPr lang="en-US" sz="4800" dirty="0" smtClean="0"/>
              <a:t>of </a:t>
            </a:r>
            <a:r>
              <a:rPr lang="en-US" sz="4800" dirty="0"/>
              <a:t>Desired State Configuration</a:t>
            </a:r>
          </a:p>
        </p:txBody>
      </p:sp>
      <p:sp>
        <p:nvSpPr>
          <p:cNvPr id="3" name="Text Placeholder 2"/>
          <p:cNvSpPr>
            <a:spLocks noGrp="1"/>
          </p:cNvSpPr>
          <p:nvPr>
            <p:ph type="body" sz="quarter" idx="14"/>
          </p:nvPr>
        </p:nvSpPr>
        <p:spPr/>
        <p:txBody>
          <a:bodyPr/>
          <a:lstStyle/>
          <a:p>
            <a:r>
              <a:rPr lang="en-US" dirty="0" smtClean="0"/>
              <a:t>Don Jones</a:t>
            </a:r>
          </a:p>
          <a:p>
            <a:r>
              <a:rPr lang="en-US" dirty="0" smtClean="0"/>
              <a:t>Concentrated </a:t>
            </a:r>
            <a:r>
              <a:rPr lang="en-US" dirty="0"/>
              <a:t>Tech &amp;</a:t>
            </a:r>
            <a:br>
              <a:rPr lang="en-US" dirty="0"/>
            </a:br>
            <a:r>
              <a:rPr lang="en-US" dirty="0"/>
              <a:t>PowerShell.org</a:t>
            </a:r>
          </a:p>
          <a:p>
            <a:endParaRPr lang="en-US" dirty="0"/>
          </a:p>
        </p:txBody>
      </p:sp>
      <p:sp>
        <p:nvSpPr>
          <p:cNvPr id="4" name="Text Placeholder 7"/>
          <p:cNvSpPr txBox="1">
            <a:spLocks/>
          </p:cNvSpPr>
          <p:nvPr/>
        </p:nvSpPr>
        <p:spPr>
          <a:xfrm>
            <a:off x="10333038" y="296863"/>
            <a:ext cx="1828800" cy="37856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Clr>
                <a:srgbClr val="FFFFFF"/>
              </a:buClr>
              <a:buFontTx/>
              <a:buNone/>
            </a:pPr>
            <a:r>
              <a:rPr lang="en-US" sz="1400" dirty="0" smtClean="0">
                <a:gradFill>
                  <a:gsLst>
                    <a:gs pos="1250">
                      <a:srgbClr val="FFFFFF"/>
                    </a:gs>
                    <a:gs pos="100000">
                      <a:srgbClr val="FFFFFF"/>
                    </a:gs>
                  </a:gsLst>
                  <a:lin ang="5400000" scaled="0"/>
                </a:gradFill>
              </a:rPr>
              <a:t>DCIM-B418</a:t>
            </a:r>
            <a:endParaRPr lang="en-US" sz="14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352131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Text Placeholder 2"/>
          <p:cNvSpPr>
            <a:spLocks noGrp="1"/>
          </p:cNvSpPr>
          <p:nvPr>
            <p:ph type="body" sz="quarter" idx="11"/>
          </p:nvPr>
        </p:nvSpPr>
        <p:spPr>
          <a:xfrm>
            <a:off x="274639" y="1212849"/>
            <a:ext cx="11889564" cy="4191917"/>
          </a:xfrm>
        </p:spPr>
        <p:txBody>
          <a:bodyPr/>
          <a:lstStyle/>
          <a:p>
            <a:r>
              <a:rPr lang="en-US" dirty="0" smtClean="0"/>
              <a:t>Don Jones</a:t>
            </a:r>
          </a:p>
          <a:p>
            <a:pPr lvl="1"/>
            <a:r>
              <a:rPr lang="en-US" sz="2400" dirty="0" smtClean="0"/>
              <a:t>Microsoft MVP Award Recipient</a:t>
            </a:r>
          </a:p>
          <a:p>
            <a:pPr lvl="1"/>
            <a:r>
              <a:rPr lang="en-US" sz="2400" dirty="0" smtClean="0"/>
              <a:t>President and CEO of </a:t>
            </a:r>
            <a:r>
              <a:rPr lang="en-US" sz="2400" dirty="0" err="1" smtClean="0"/>
              <a:t>PowerShell.org</a:t>
            </a:r>
            <a:r>
              <a:rPr lang="en-US" sz="2400" dirty="0" smtClean="0"/>
              <a:t>, Inc.</a:t>
            </a:r>
          </a:p>
          <a:p>
            <a:pPr lvl="1"/>
            <a:r>
              <a:rPr lang="en-US" sz="2400" dirty="0" smtClean="0"/>
              <a:t>Senior Partner and Principal Technologist at Concentrated Tech</a:t>
            </a:r>
          </a:p>
          <a:p>
            <a:pPr lvl="1"/>
            <a:r>
              <a:rPr lang="en-US" sz="2400" dirty="0" smtClean="0"/>
              <a:t>Author, “Learn Windows PowerShell in a Month of Lunches” and other books</a:t>
            </a:r>
          </a:p>
          <a:p>
            <a:pPr lvl="1"/>
            <a:endParaRPr lang="en-US" sz="2400" dirty="0" smtClean="0"/>
          </a:p>
          <a:p>
            <a:r>
              <a:rPr lang="en-US" dirty="0" smtClean="0"/>
              <a:t>Practices and Patterns</a:t>
            </a:r>
          </a:p>
          <a:p>
            <a:pPr lvl="1"/>
            <a:r>
              <a:rPr lang="en-US" sz="2400" dirty="0" smtClean="0"/>
              <a:t>This session is adapted from “The Community Book of PowerShell Practices,” a f</a:t>
            </a:r>
            <a:r>
              <a:rPr lang="en-US" sz="2400" b="1" dirty="0" smtClean="0"/>
              <a:t>ree </a:t>
            </a:r>
            <a:r>
              <a:rPr lang="en-US" sz="2400" b="1" dirty="0" err="1" smtClean="0"/>
              <a:t>ebook</a:t>
            </a:r>
            <a:r>
              <a:rPr lang="en-US" sz="2400" b="1" dirty="0" smtClean="0"/>
              <a:t> </a:t>
            </a:r>
            <a:r>
              <a:rPr lang="en-US" sz="2400" dirty="0" smtClean="0"/>
              <a:t>available at </a:t>
            </a:r>
            <a:r>
              <a:rPr lang="en-US" sz="2400" dirty="0" smtClean="0">
                <a:hlinkClick r:id="rId3"/>
              </a:rPr>
              <a:t>http://powershell.org/wp/ebooks</a:t>
            </a:r>
            <a:r>
              <a:rPr lang="en-US" sz="2400" dirty="0" smtClean="0"/>
              <a:t>. </a:t>
            </a:r>
            <a:endParaRPr lang="en-US" sz="2400" b="1" dirty="0" smtClean="0"/>
          </a:p>
        </p:txBody>
      </p:sp>
    </p:spTree>
    <p:extLst>
      <p:ext uri="{BB962C8B-B14F-4D97-AF65-F5344CB8AC3E}">
        <p14:creationId xmlns:p14="http://schemas.microsoft.com/office/powerpoint/2010/main" val="148237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Text Placeholder 2"/>
          <p:cNvSpPr>
            <a:spLocks noGrp="1"/>
          </p:cNvSpPr>
          <p:nvPr>
            <p:ph type="body" sz="quarter" idx="11"/>
          </p:nvPr>
        </p:nvSpPr>
        <p:spPr>
          <a:xfrm>
            <a:off x="274639" y="1212849"/>
            <a:ext cx="11889564" cy="2628412"/>
          </a:xfrm>
        </p:spPr>
        <p:txBody>
          <a:bodyPr/>
          <a:lstStyle/>
          <a:p>
            <a:r>
              <a:rPr lang="en-US" dirty="0" smtClean="0"/>
              <a:t>Please ask as we go!</a:t>
            </a:r>
          </a:p>
          <a:p>
            <a:pPr lvl="1"/>
            <a:r>
              <a:rPr lang="en-US" sz="2400" dirty="0" smtClean="0"/>
              <a:t>Most of this session consists of live demonstration of main DSC techniques, with a minimum of slides. Feel free to pop in with questions whenever you feel the urge.</a:t>
            </a:r>
          </a:p>
          <a:p>
            <a:pPr lvl="1"/>
            <a:endParaRPr lang="en-US" sz="2400" dirty="0" smtClean="0"/>
          </a:p>
          <a:p>
            <a:pPr lvl="1"/>
            <a:r>
              <a:rPr lang="en-US" sz="2400" b="1" dirty="0" smtClean="0"/>
              <a:t>If I can’t answer every question, please find me at The TechNet Script Center pod in the expo area, or look for a book signing time at the </a:t>
            </a:r>
            <a:r>
              <a:rPr lang="en-US" sz="2400" b="1" dirty="0" err="1" smtClean="0"/>
              <a:t>TechEd</a:t>
            </a:r>
            <a:r>
              <a:rPr lang="en-US" sz="2400" b="1" dirty="0" smtClean="0"/>
              <a:t> Bookstore.</a:t>
            </a:r>
          </a:p>
        </p:txBody>
      </p:sp>
    </p:spTree>
    <p:extLst>
      <p:ext uri="{BB962C8B-B14F-4D97-AF65-F5344CB8AC3E}">
        <p14:creationId xmlns:p14="http://schemas.microsoft.com/office/powerpoint/2010/main" val="232506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We’ll Proceed</a:t>
            </a:r>
            <a:endParaRPr lang="en-US" dirty="0"/>
          </a:p>
        </p:txBody>
      </p:sp>
      <p:sp>
        <p:nvSpPr>
          <p:cNvPr id="3" name="Text Placeholder 2"/>
          <p:cNvSpPr>
            <a:spLocks noGrp="1"/>
          </p:cNvSpPr>
          <p:nvPr>
            <p:ph type="body" sz="quarter" idx="11"/>
          </p:nvPr>
        </p:nvSpPr>
        <p:spPr>
          <a:xfrm>
            <a:off x="274639" y="1212849"/>
            <a:ext cx="11889564" cy="3034677"/>
          </a:xfrm>
        </p:spPr>
        <p:txBody>
          <a:bodyPr/>
          <a:lstStyle/>
          <a:p>
            <a:r>
              <a:rPr lang="en-US" dirty="0" smtClean="0"/>
              <a:t>Demos!</a:t>
            </a:r>
          </a:p>
          <a:p>
            <a:pPr lvl="1"/>
            <a:r>
              <a:rPr lang="en-US" sz="2400" dirty="0" smtClean="0"/>
              <a:t>This session is primarily built around examples of good and bad practices.</a:t>
            </a:r>
          </a:p>
          <a:p>
            <a:pPr lvl="1"/>
            <a:r>
              <a:rPr lang="en-US" sz="2400" dirty="0" smtClean="0"/>
              <a:t>Slides are included as additional reference / background material, but we won’t be spending much time actually looking at those.</a:t>
            </a:r>
          </a:p>
          <a:p>
            <a:pPr lvl="1"/>
            <a:endParaRPr lang="en-US" sz="2400" dirty="0"/>
          </a:p>
          <a:p>
            <a:pPr lvl="1"/>
            <a:r>
              <a:rPr lang="en-US" sz="2400" dirty="0" smtClean="0"/>
              <a:t>Examples are already posted on </a:t>
            </a:r>
            <a:r>
              <a:rPr lang="en-US" sz="2400" dirty="0" err="1" smtClean="0"/>
              <a:t>PowerShell.org</a:t>
            </a:r>
            <a:r>
              <a:rPr lang="en-US" sz="2400" dirty="0" smtClean="0"/>
              <a:t>. During </a:t>
            </a:r>
            <a:r>
              <a:rPr lang="en-US" sz="2400" dirty="0" err="1" smtClean="0"/>
              <a:t>TechEd</a:t>
            </a:r>
            <a:r>
              <a:rPr lang="en-US" sz="2400" dirty="0" smtClean="0"/>
              <a:t>, they should be near the top of the list on the home page</a:t>
            </a:r>
            <a:r>
              <a:rPr lang="en-US" sz="2400" dirty="0"/>
              <a:t>; http://</a:t>
            </a:r>
            <a:r>
              <a:rPr lang="en-US" sz="2400" dirty="0" err="1"/>
              <a:t>powershell.org</a:t>
            </a:r>
            <a:r>
              <a:rPr lang="en-US" sz="2400" dirty="0"/>
              <a:t>/</a:t>
            </a:r>
            <a:r>
              <a:rPr lang="en-US" sz="2400" dirty="0" err="1"/>
              <a:t>wp</a:t>
            </a:r>
            <a:r>
              <a:rPr lang="en-US" sz="2400" dirty="0"/>
              <a:t>/?p=15193</a:t>
            </a:r>
            <a:endParaRPr lang="en-US" sz="2400" dirty="0" smtClean="0"/>
          </a:p>
        </p:txBody>
      </p:sp>
    </p:spTree>
    <p:extLst>
      <p:ext uri="{BB962C8B-B14F-4D97-AF65-F5344CB8AC3E}">
        <p14:creationId xmlns:p14="http://schemas.microsoft.com/office/powerpoint/2010/main" val="378677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Practices: Documentation</a:t>
            </a:r>
            <a:endParaRPr lang="en-US" dirty="0"/>
          </a:p>
        </p:txBody>
      </p:sp>
      <p:sp>
        <p:nvSpPr>
          <p:cNvPr id="3" name="Text Placeholder 2"/>
          <p:cNvSpPr>
            <a:spLocks noGrp="1"/>
          </p:cNvSpPr>
          <p:nvPr>
            <p:ph type="body" sz="quarter" idx="11"/>
          </p:nvPr>
        </p:nvSpPr>
        <p:spPr>
          <a:xfrm>
            <a:off x="274639" y="1212849"/>
            <a:ext cx="11889564" cy="5483552"/>
          </a:xfrm>
        </p:spPr>
        <p:txBody>
          <a:bodyPr/>
          <a:lstStyle/>
          <a:p>
            <a:r>
              <a:rPr lang="en-US" dirty="0" smtClean="0"/>
              <a:t>Write Comment-Based Help</a:t>
            </a:r>
          </a:p>
          <a:p>
            <a:r>
              <a:rPr lang="en-US" dirty="0" smtClean="0"/>
              <a:t>Describe Each Parameter</a:t>
            </a:r>
          </a:p>
          <a:p>
            <a:r>
              <a:rPr lang="en-US" dirty="0" smtClean="0"/>
              <a:t>Provide Usage Examples</a:t>
            </a:r>
          </a:p>
          <a:p>
            <a:r>
              <a:rPr lang="en-US" dirty="0" smtClean="0"/>
              <a:t>Comment Your Code</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pPr lvl="1"/>
            <a:r>
              <a:rPr lang="en-US" dirty="0" smtClean="0"/>
              <a:t>Example 1</a:t>
            </a:r>
            <a:endParaRPr lang="en-US" dirty="0"/>
          </a:p>
        </p:txBody>
      </p:sp>
    </p:spTree>
    <p:extLst>
      <p:ext uri="{BB962C8B-B14F-4D97-AF65-F5344CB8AC3E}">
        <p14:creationId xmlns:p14="http://schemas.microsoft.com/office/powerpoint/2010/main" val="351894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Practices: Performance</a:t>
            </a:r>
            <a:endParaRPr lang="en-US" dirty="0"/>
          </a:p>
        </p:txBody>
      </p:sp>
      <p:sp>
        <p:nvSpPr>
          <p:cNvPr id="3" name="Text Placeholder 2"/>
          <p:cNvSpPr>
            <a:spLocks noGrp="1"/>
          </p:cNvSpPr>
          <p:nvPr>
            <p:ph type="body" sz="quarter" idx="11"/>
          </p:nvPr>
        </p:nvSpPr>
        <p:spPr>
          <a:xfrm>
            <a:off x="274639" y="1212849"/>
            <a:ext cx="11889564" cy="5698995"/>
          </a:xfrm>
        </p:spPr>
        <p:txBody>
          <a:bodyPr/>
          <a:lstStyle/>
          <a:p>
            <a:r>
              <a:rPr lang="en-US" dirty="0" smtClean="0"/>
              <a:t>If it Matters, Test it</a:t>
            </a:r>
          </a:p>
          <a:p>
            <a:r>
              <a:rPr lang="en-US" dirty="0" smtClean="0"/>
              <a:t>Consider tradeoffs between performance and appearance</a:t>
            </a:r>
          </a:p>
          <a:p>
            <a:pPr lvl="1"/>
            <a:endParaRPr lang="en-US" dirty="0" smtClean="0"/>
          </a:p>
          <a:p>
            <a:pPr lvl="1"/>
            <a:r>
              <a:rPr lang="en-US" dirty="0" smtClean="0"/>
              <a:t>Piping: Often slower to run, uses less memory</a:t>
            </a:r>
          </a:p>
          <a:p>
            <a:pPr lvl="1"/>
            <a:r>
              <a:rPr lang="en-US" dirty="0" smtClean="0"/>
              <a:t>Structured: Often faster, may use more memory</a:t>
            </a:r>
          </a:p>
          <a:p>
            <a:pPr lvl="1"/>
            <a:r>
              <a:rPr lang="en-US" dirty="0" smtClean="0"/>
              <a:t>DEPENDS A LOT ON WHAT YOU ARE DOING… TEST!!!!</a:t>
            </a:r>
            <a:endParaRPr lang="en-US" dirty="0"/>
          </a:p>
          <a:p>
            <a:pPr lvl="1"/>
            <a:endParaRPr lang="en-US" dirty="0" smtClean="0"/>
          </a:p>
          <a:p>
            <a:pPr lvl="1"/>
            <a:endParaRPr lang="en-US" dirty="0"/>
          </a:p>
          <a:p>
            <a:pPr lvl="1"/>
            <a:endParaRPr lang="en-US" dirty="0" smtClean="0"/>
          </a:p>
          <a:p>
            <a:pPr lvl="1"/>
            <a:endParaRPr lang="en-US" dirty="0" smtClean="0"/>
          </a:p>
          <a:p>
            <a:pPr lvl="1"/>
            <a:endParaRPr lang="en-US" dirty="0"/>
          </a:p>
          <a:p>
            <a:pPr lvl="1"/>
            <a:endParaRPr lang="en-US" dirty="0" smtClean="0"/>
          </a:p>
          <a:p>
            <a:pPr lvl="1"/>
            <a:r>
              <a:rPr lang="en-US" dirty="0" smtClean="0"/>
              <a:t>Example 2, 9</a:t>
            </a:r>
            <a:endParaRPr lang="en-US" dirty="0"/>
          </a:p>
        </p:txBody>
      </p:sp>
    </p:spTree>
    <p:extLst>
      <p:ext uri="{BB962C8B-B14F-4D97-AF65-F5344CB8AC3E}">
        <p14:creationId xmlns:p14="http://schemas.microsoft.com/office/powerpoint/2010/main" val="272816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Practices: Aesthetics</a:t>
            </a:r>
            <a:endParaRPr lang="en-US" dirty="0"/>
          </a:p>
        </p:txBody>
      </p:sp>
      <p:sp>
        <p:nvSpPr>
          <p:cNvPr id="3" name="Text Placeholder 2"/>
          <p:cNvSpPr>
            <a:spLocks noGrp="1"/>
          </p:cNvSpPr>
          <p:nvPr>
            <p:ph type="body" sz="quarter" idx="11"/>
          </p:nvPr>
        </p:nvSpPr>
        <p:spPr>
          <a:xfrm>
            <a:off x="274639" y="1212849"/>
            <a:ext cx="11889564" cy="5483552"/>
          </a:xfrm>
        </p:spPr>
        <p:txBody>
          <a:bodyPr/>
          <a:lstStyle/>
          <a:p>
            <a:r>
              <a:rPr lang="en-US" dirty="0" smtClean="0"/>
              <a:t>Indent your code</a:t>
            </a:r>
          </a:p>
          <a:p>
            <a:r>
              <a:rPr lang="en-US" dirty="0" smtClean="0"/>
              <a:t>Avoid </a:t>
            </a:r>
            <a:r>
              <a:rPr lang="en-US" dirty="0" err="1" smtClean="0"/>
              <a:t>backticks</a:t>
            </a:r>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pPr lvl="1"/>
            <a:endParaRPr lang="en-US" dirty="0"/>
          </a:p>
          <a:p>
            <a:pPr lvl="1"/>
            <a:endParaRPr lang="en-US" dirty="0"/>
          </a:p>
          <a:p>
            <a:pPr lvl="1"/>
            <a:endParaRPr lang="en-US" dirty="0" smtClean="0"/>
          </a:p>
          <a:p>
            <a:pPr lvl="1"/>
            <a:r>
              <a:rPr lang="en-US" dirty="0" smtClean="0"/>
              <a:t>Example 3, but isn’t Example 1 beautiful?</a:t>
            </a:r>
          </a:p>
        </p:txBody>
      </p:sp>
    </p:spTree>
    <p:extLst>
      <p:ext uri="{BB962C8B-B14F-4D97-AF65-F5344CB8AC3E}">
        <p14:creationId xmlns:p14="http://schemas.microsoft.com/office/powerpoint/2010/main" val="72897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Practices: Output</a:t>
            </a:r>
            <a:endParaRPr lang="en-US" dirty="0"/>
          </a:p>
        </p:txBody>
      </p:sp>
      <p:sp>
        <p:nvSpPr>
          <p:cNvPr id="3" name="Text Placeholder 2"/>
          <p:cNvSpPr>
            <a:spLocks noGrp="1"/>
          </p:cNvSpPr>
          <p:nvPr>
            <p:ph type="body" sz="quarter" idx="11"/>
          </p:nvPr>
        </p:nvSpPr>
        <p:spPr>
          <a:xfrm>
            <a:off x="274639" y="1212849"/>
            <a:ext cx="11889564" cy="5698996"/>
          </a:xfrm>
        </p:spPr>
        <p:txBody>
          <a:bodyPr/>
          <a:lstStyle/>
          <a:p>
            <a:r>
              <a:rPr lang="en-US" dirty="0" smtClean="0"/>
              <a:t>Avoid Write-Host unless building a Show- command</a:t>
            </a:r>
          </a:p>
          <a:p>
            <a:r>
              <a:rPr lang="en-US" dirty="0" smtClean="0"/>
              <a:t>Use Write-Verbose, -Warning, and –Debug</a:t>
            </a:r>
          </a:p>
          <a:p>
            <a:endParaRPr lang="en-US" dirty="0" smtClean="0"/>
          </a:p>
          <a:p>
            <a:endParaRPr lang="en-US" dirty="0"/>
          </a:p>
          <a:p>
            <a:endParaRPr lang="en-US" dirty="0" smtClean="0"/>
          </a:p>
          <a:p>
            <a:endParaRPr lang="en-US" dirty="0"/>
          </a:p>
          <a:p>
            <a:endParaRPr lang="en-US" dirty="0" smtClean="0"/>
          </a:p>
          <a:p>
            <a:pPr lvl="1"/>
            <a:r>
              <a:rPr lang="en-US" dirty="0" smtClean="0"/>
              <a:t>Note Example 1 again</a:t>
            </a:r>
            <a:endParaRPr lang="en-US" dirty="0"/>
          </a:p>
        </p:txBody>
      </p:sp>
    </p:spTree>
    <p:extLst>
      <p:ext uri="{BB962C8B-B14F-4D97-AF65-F5344CB8AC3E}">
        <p14:creationId xmlns:p14="http://schemas.microsoft.com/office/powerpoint/2010/main" val="3585772213"/>
      </p:ext>
    </p:extLst>
  </p:cSld>
  <p:clrMapOvr>
    <a:masterClrMapping/>
  </p:clrMapOvr>
  <p:transition>
    <p:fade/>
  </p:transition>
</p:sld>
</file>

<file path=ppt/theme/theme1.xml><?xml version="1.0" encoding="utf-8"?>
<a:theme xmlns:a="http://schemas.openxmlformats.org/drawingml/2006/main" name="TENA14Speaker_PPT_Templat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Don Jones</External_x0020_Speaker>
    <Session_x0020_Code xmlns="e36bfbf9-5e42-489c-a259-4c54eb22cb57"> DCIM-B418</Session_x0020_Code>
    <Presentation_x0020_Date xmlns="e36bfbf9-5e42-489c-a259-4c54eb22cb57">2014-05-14T00:00:00-05:00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microsoft.com/office/2006/documentManagement/types"/>
    <ds:schemaRef ds:uri="http://purl.org/dc/dcmitype/"/>
    <ds:schemaRef ds:uri="http://purl.org/dc/elements/1.1/"/>
    <ds:schemaRef ds:uri="http://schemas.microsoft.com/sharepoint/v3"/>
    <ds:schemaRef ds:uri="230e9df3-be65-4c73-a93b-d1236ebd677e"/>
    <ds:schemaRef ds:uri="http://purl.org/dc/terms/"/>
    <ds:schemaRef ds:uri="http://schemas.openxmlformats.org/package/2006/metadata/core-properties"/>
    <ds:schemaRef ds:uri="http://schemas.microsoft.com/office/infopath/2007/PartnerControls"/>
    <ds:schemaRef ds:uri="e36bfbf9-5e42-489c-a259-4c54eb22cb57"/>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TENA14Speaker_PPT_Template.potx</Template>
  <TotalTime>4357</TotalTime>
  <Words>2569</Words>
  <Application>Microsoft Office PowerPoint</Application>
  <PresentationFormat>Custom</PresentationFormat>
  <Paragraphs>215</Paragraphs>
  <Slides>21</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Segoe UI</vt:lpstr>
      <vt:lpstr>Segoe UI Light</vt:lpstr>
      <vt:lpstr>Wingdings</vt:lpstr>
      <vt:lpstr>TENA14Speaker_PPT_Template</vt:lpstr>
      <vt:lpstr>TechEd 2014 Dk Blue</vt:lpstr>
      <vt:lpstr>PowerPoint Presentation</vt:lpstr>
      <vt:lpstr>Windows PowerShell Best Practices and Patterns</vt:lpstr>
      <vt:lpstr>Welcome</vt:lpstr>
      <vt:lpstr>Q&amp;A</vt:lpstr>
      <vt:lpstr>How We’ll Proceed</vt:lpstr>
      <vt:lpstr>Key Practices: Documentation</vt:lpstr>
      <vt:lpstr>Key Practices: Performance</vt:lpstr>
      <vt:lpstr>Key Practices: Aesthetics</vt:lpstr>
      <vt:lpstr>Key Practices: Output</vt:lpstr>
      <vt:lpstr>Key Patterns: Tools vs. Controllers</vt:lpstr>
      <vt:lpstr>Key Practices: Wasting Effort</vt:lpstr>
      <vt:lpstr>Source Control</vt:lpstr>
      <vt:lpstr>Stay Pure.</vt:lpstr>
      <vt:lpstr>Thank You</vt:lpstr>
      <vt:lpstr>Related content</vt:lpstr>
      <vt:lpstr>PowerPoint Presentation</vt:lpstr>
      <vt:lpstr>Resources</vt:lpstr>
      <vt:lpstr>Complete an evaluation and enter to win!</vt:lpstr>
      <vt:lpstr>Evaluate this session</vt:lpstr>
      <vt:lpstr>PowerPoint Presentation</vt:lpstr>
      <vt:lpstr>A Practical Overview  of Desired State Configuration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PowerShell Best Practices and Patterns: Time to Get Serious</dc:title>
  <dc:subject>TechEd 2014</dc:subject>
  <dc:creator>&lt;Speaker name goes here&gt;</dc:creator>
  <cp:keywords/>
  <dc:description>Template: Jordan Cayabyab, Artitudes Design
Formatting: 
Audience Type:</dc:description>
  <cp:lastModifiedBy>testadmin</cp:lastModifiedBy>
  <cp:revision>276</cp:revision>
  <dcterms:created xsi:type="dcterms:W3CDTF">2013-10-21T21:40:33Z</dcterms:created>
  <dcterms:modified xsi:type="dcterms:W3CDTF">2014-05-14T22:16:50Z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