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78" r:id="rId5"/>
  </p:sldMasterIdLst>
  <p:notesMasterIdLst>
    <p:notesMasterId r:id="rId48"/>
  </p:notesMasterIdLst>
  <p:handoutMasterIdLst>
    <p:handoutMasterId r:id="rId49"/>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306" r:id="rId42"/>
    <p:sldId id="307" r:id="rId43"/>
    <p:sldId id="308" r:id="rId44"/>
    <p:sldId id="309" r:id="rId45"/>
    <p:sldId id="310" r:id="rId46"/>
    <p:sldId id="311" r:id="rId4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8" autoAdjust="0"/>
    <p:restoredTop sz="95730" autoAdjust="0"/>
  </p:normalViewPr>
  <p:slideViewPr>
    <p:cSldViewPr snapToObjects="1">
      <p:cViewPr varScale="1">
        <p:scale>
          <a:sx n="119" d="100"/>
          <a:sy n="119" d="100"/>
        </p:scale>
        <p:origin x="84" y="174"/>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D3501A-552C-40ED-9896-D3C930A6A543}"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1F3D56DB-87C8-4D4F-BF0E-6821DFAC75E5}">
      <dgm:prSet phldrT="[Text]" custT="1"/>
      <dgm:spPr/>
      <dgm:t>
        <a:bodyPr/>
        <a:lstStyle/>
        <a:p>
          <a:pPr algn="l"/>
          <a:r>
            <a:rPr lang="en-US" sz="1400" dirty="0" smtClean="0">
              <a:solidFill>
                <a:srgbClr val="FF0000"/>
              </a:solidFill>
            </a:rPr>
            <a:t>Agility</a:t>
          </a:r>
          <a:endParaRPr lang="en-US" sz="1800" dirty="0">
            <a:solidFill>
              <a:srgbClr val="FF0000"/>
            </a:solidFill>
          </a:endParaRPr>
        </a:p>
      </dgm:t>
    </dgm:pt>
    <dgm:pt modelId="{8D3C1F7D-A2E5-4BAA-AB59-CD3502ED4CB3}" type="parTrans" cxnId="{5BED3298-CCA7-47CD-B1D7-5B912A998366}">
      <dgm:prSet/>
      <dgm:spPr/>
      <dgm:t>
        <a:bodyPr/>
        <a:lstStyle/>
        <a:p>
          <a:endParaRPr lang="en-US"/>
        </a:p>
      </dgm:t>
    </dgm:pt>
    <dgm:pt modelId="{127B8EB5-1F46-4BAD-8B78-4020D11D5BCA}" type="sibTrans" cxnId="{5BED3298-CCA7-47CD-B1D7-5B912A998366}">
      <dgm:prSet/>
      <dgm:spPr/>
      <dgm:t>
        <a:bodyPr/>
        <a:lstStyle/>
        <a:p>
          <a:endParaRPr lang="en-US"/>
        </a:p>
      </dgm:t>
    </dgm:pt>
    <dgm:pt modelId="{DDBBF771-1458-403B-9B51-CAA9FB89D834}">
      <dgm:prSet phldrT="[Text]" custT="1"/>
      <dgm:spPr/>
      <dgm:t>
        <a:bodyPr/>
        <a:lstStyle/>
        <a:p>
          <a:r>
            <a:rPr lang="en-US" sz="1100" dirty="0" smtClean="0"/>
            <a:t> Instant access to Infrastructure</a:t>
          </a:r>
          <a:endParaRPr lang="en-US" sz="1100" dirty="0"/>
        </a:p>
      </dgm:t>
    </dgm:pt>
    <dgm:pt modelId="{BE3E7D2B-4942-432E-B72B-B0FA3680720C}" type="parTrans" cxnId="{3F0C97E2-AE38-4CA5-AE20-FA9A49156BEE}">
      <dgm:prSet/>
      <dgm:spPr/>
      <dgm:t>
        <a:bodyPr/>
        <a:lstStyle/>
        <a:p>
          <a:endParaRPr lang="en-US"/>
        </a:p>
      </dgm:t>
    </dgm:pt>
    <dgm:pt modelId="{57870BFD-D772-4423-B940-8481737948BA}" type="sibTrans" cxnId="{3F0C97E2-AE38-4CA5-AE20-FA9A49156BEE}">
      <dgm:prSet/>
      <dgm:spPr/>
      <dgm:t>
        <a:bodyPr/>
        <a:lstStyle/>
        <a:p>
          <a:endParaRPr lang="en-US"/>
        </a:p>
      </dgm:t>
    </dgm:pt>
    <dgm:pt modelId="{4440F1DD-6B02-420E-8B31-59A393854487}">
      <dgm:prSet phldrT="[Text]" custT="1"/>
      <dgm:spPr/>
      <dgm:t>
        <a:bodyPr/>
        <a:lstStyle/>
        <a:p>
          <a:pPr algn="l"/>
          <a:r>
            <a:rPr lang="en-US" sz="1400" dirty="0" smtClean="0">
              <a:solidFill>
                <a:srgbClr val="FF0000"/>
              </a:solidFill>
            </a:rPr>
            <a:t>Scalability /</a:t>
          </a:r>
        </a:p>
        <a:p>
          <a:pPr algn="l"/>
          <a:r>
            <a:rPr lang="en-US" sz="1400" dirty="0" smtClean="0">
              <a:solidFill>
                <a:srgbClr val="FF0000"/>
              </a:solidFill>
            </a:rPr>
            <a:t>Elasticity</a:t>
          </a:r>
          <a:endParaRPr lang="en-US" sz="1400" dirty="0">
            <a:solidFill>
              <a:srgbClr val="FF0000"/>
            </a:solidFill>
          </a:endParaRPr>
        </a:p>
      </dgm:t>
    </dgm:pt>
    <dgm:pt modelId="{DF7316BC-0B0D-46D2-8C45-9C20AE8A2BE7}" type="parTrans" cxnId="{3B9B25A7-E1D8-403A-AEA2-82BF92EB15AA}">
      <dgm:prSet/>
      <dgm:spPr/>
      <dgm:t>
        <a:bodyPr/>
        <a:lstStyle/>
        <a:p>
          <a:endParaRPr lang="en-US"/>
        </a:p>
      </dgm:t>
    </dgm:pt>
    <dgm:pt modelId="{29A424D8-F132-473F-890F-8A1F4279AB94}" type="sibTrans" cxnId="{3B9B25A7-E1D8-403A-AEA2-82BF92EB15AA}">
      <dgm:prSet/>
      <dgm:spPr/>
      <dgm:t>
        <a:bodyPr/>
        <a:lstStyle/>
        <a:p>
          <a:endParaRPr lang="en-US"/>
        </a:p>
      </dgm:t>
    </dgm:pt>
    <dgm:pt modelId="{4B6B22EB-2CE0-405C-9B95-B56A3983387C}">
      <dgm:prSet phldrT="[Text]" custT="1"/>
      <dgm:spPr/>
      <dgm:t>
        <a:bodyPr/>
        <a:lstStyle/>
        <a:p>
          <a:r>
            <a:rPr lang="en-US" sz="1200" dirty="0" smtClean="0"/>
            <a:t> </a:t>
          </a:r>
          <a:r>
            <a:rPr lang="en-US" sz="1050" dirty="0" smtClean="0"/>
            <a:t>Pay as you go</a:t>
          </a:r>
          <a:endParaRPr lang="en-US" sz="1050" dirty="0"/>
        </a:p>
      </dgm:t>
    </dgm:pt>
    <dgm:pt modelId="{8D0EDE75-95FC-40EF-8D01-20FA1F327D44}" type="parTrans" cxnId="{94077054-9B91-4196-9055-B01544D73ECA}">
      <dgm:prSet/>
      <dgm:spPr/>
      <dgm:t>
        <a:bodyPr/>
        <a:lstStyle/>
        <a:p>
          <a:endParaRPr lang="en-US"/>
        </a:p>
      </dgm:t>
    </dgm:pt>
    <dgm:pt modelId="{1365A1A5-1EAA-4537-A617-33E24DF01CB4}" type="sibTrans" cxnId="{94077054-9B91-4196-9055-B01544D73ECA}">
      <dgm:prSet/>
      <dgm:spPr/>
      <dgm:t>
        <a:bodyPr/>
        <a:lstStyle/>
        <a:p>
          <a:endParaRPr lang="en-US"/>
        </a:p>
      </dgm:t>
    </dgm:pt>
    <dgm:pt modelId="{4EBED181-8082-4D54-905B-A22178066FFF}">
      <dgm:prSet phldrT="[Text]" custT="1"/>
      <dgm:spPr/>
      <dgm:t>
        <a:bodyPr/>
        <a:lstStyle/>
        <a:p>
          <a:r>
            <a:rPr lang="en-US" sz="1100" dirty="0" smtClean="0"/>
            <a:t> OPEX friendly</a:t>
          </a:r>
          <a:endParaRPr lang="en-US" sz="1100" dirty="0"/>
        </a:p>
      </dgm:t>
    </dgm:pt>
    <dgm:pt modelId="{BCF7CBA7-3B5D-42E1-90D8-06E96B08A733}" type="parTrans" cxnId="{682987BD-9DF2-4A85-91D0-8F0C1402A70F}">
      <dgm:prSet/>
      <dgm:spPr/>
      <dgm:t>
        <a:bodyPr/>
        <a:lstStyle/>
        <a:p>
          <a:endParaRPr lang="en-US"/>
        </a:p>
      </dgm:t>
    </dgm:pt>
    <dgm:pt modelId="{C1F36A70-A59A-48A6-856D-7581F425C02D}" type="sibTrans" cxnId="{682987BD-9DF2-4A85-91D0-8F0C1402A70F}">
      <dgm:prSet/>
      <dgm:spPr/>
      <dgm:t>
        <a:bodyPr/>
        <a:lstStyle/>
        <a:p>
          <a:endParaRPr lang="en-US"/>
        </a:p>
      </dgm:t>
    </dgm:pt>
    <dgm:pt modelId="{3DF603D7-0300-43DF-9914-08DB609E159B}">
      <dgm:prSet phldrT="[Text]" custT="1"/>
      <dgm:spPr/>
      <dgm:t>
        <a:bodyPr/>
        <a:lstStyle/>
        <a:p>
          <a:r>
            <a:rPr lang="en-US" sz="1050" dirty="0" smtClean="0"/>
            <a:t> Needs driven Scale up / down</a:t>
          </a:r>
          <a:endParaRPr lang="en-US" sz="1050" dirty="0"/>
        </a:p>
      </dgm:t>
    </dgm:pt>
    <dgm:pt modelId="{FE61023C-A601-4377-AD6C-7691391C8320}" type="parTrans" cxnId="{F9F13E28-D752-4B58-A87B-936EFC2F04FA}">
      <dgm:prSet/>
      <dgm:spPr/>
      <dgm:t>
        <a:bodyPr/>
        <a:lstStyle/>
        <a:p>
          <a:endParaRPr lang="en-US"/>
        </a:p>
      </dgm:t>
    </dgm:pt>
    <dgm:pt modelId="{C0EF36E6-190A-4DB0-8322-54396635BC7D}" type="sibTrans" cxnId="{F9F13E28-D752-4B58-A87B-936EFC2F04FA}">
      <dgm:prSet/>
      <dgm:spPr/>
      <dgm:t>
        <a:bodyPr/>
        <a:lstStyle/>
        <a:p>
          <a:endParaRPr lang="en-US"/>
        </a:p>
      </dgm:t>
    </dgm:pt>
    <dgm:pt modelId="{3FFB99E7-FD50-48AE-854F-36A86B657AEB}" type="pres">
      <dgm:prSet presAssocID="{F3D3501A-552C-40ED-9896-D3C930A6A543}" presName="Name0" presStyleCnt="0">
        <dgm:presLayoutVars>
          <dgm:dir/>
          <dgm:animLvl val="lvl"/>
          <dgm:resizeHandles val="exact"/>
        </dgm:presLayoutVars>
      </dgm:prSet>
      <dgm:spPr/>
      <dgm:t>
        <a:bodyPr/>
        <a:lstStyle/>
        <a:p>
          <a:endParaRPr lang="en-US"/>
        </a:p>
      </dgm:t>
    </dgm:pt>
    <dgm:pt modelId="{DB79B806-25A4-40E1-B766-9F2E51649570}" type="pres">
      <dgm:prSet presAssocID="{1F3D56DB-87C8-4D4F-BF0E-6821DFAC75E5}" presName="linNode" presStyleCnt="0"/>
      <dgm:spPr/>
    </dgm:pt>
    <dgm:pt modelId="{FD669BB7-2D9D-4564-8F3D-7C8F298AE8F5}" type="pres">
      <dgm:prSet presAssocID="{1F3D56DB-87C8-4D4F-BF0E-6821DFAC75E5}" presName="parentText" presStyleLbl="node1" presStyleIdx="0" presStyleCnt="2">
        <dgm:presLayoutVars>
          <dgm:chMax val="1"/>
          <dgm:bulletEnabled val="1"/>
        </dgm:presLayoutVars>
      </dgm:prSet>
      <dgm:spPr/>
      <dgm:t>
        <a:bodyPr/>
        <a:lstStyle/>
        <a:p>
          <a:endParaRPr lang="en-US"/>
        </a:p>
      </dgm:t>
    </dgm:pt>
    <dgm:pt modelId="{3718396C-2F9F-4527-9168-8B3E5915B975}" type="pres">
      <dgm:prSet presAssocID="{1F3D56DB-87C8-4D4F-BF0E-6821DFAC75E5}" presName="descendantText" presStyleLbl="alignAccFollowNode1" presStyleIdx="0" presStyleCnt="2">
        <dgm:presLayoutVars>
          <dgm:bulletEnabled val="1"/>
        </dgm:presLayoutVars>
      </dgm:prSet>
      <dgm:spPr/>
      <dgm:t>
        <a:bodyPr/>
        <a:lstStyle/>
        <a:p>
          <a:endParaRPr lang="en-US"/>
        </a:p>
      </dgm:t>
    </dgm:pt>
    <dgm:pt modelId="{498007A9-ABAE-4981-8B03-DC948A560EC8}" type="pres">
      <dgm:prSet presAssocID="{127B8EB5-1F46-4BAD-8B78-4020D11D5BCA}" presName="sp" presStyleCnt="0"/>
      <dgm:spPr/>
    </dgm:pt>
    <dgm:pt modelId="{98F2D1D3-1F45-4661-8D9F-E74CCC77D8B5}" type="pres">
      <dgm:prSet presAssocID="{4440F1DD-6B02-420E-8B31-59A393854487}" presName="linNode" presStyleCnt="0"/>
      <dgm:spPr/>
    </dgm:pt>
    <dgm:pt modelId="{3D10BBC8-95AC-4057-B732-A33C69C7FF3E}" type="pres">
      <dgm:prSet presAssocID="{4440F1DD-6B02-420E-8B31-59A393854487}" presName="parentText" presStyleLbl="node1" presStyleIdx="1" presStyleCnt="2">
        <dgm:presLayoutVars>
          <dgm:chMax val="1"/>
          <dgm:bulletEnabled val="1"/>
        </dgm:presLayoutVars>
      </dgm:prSet>
      <dgm:spPr/>
      <dgm:t>
        <a:bodyPr/>
        <a:lstStyle/>
        <a:p>
          <a:endParaRPr lang="en-US"/>
        </a:p>
      </dgm:t>
    </dgm:pt>
    <dgm:pt modelId="{1184D012-830D-4EB9-9098-D18A1C484B3C}" type="pres">
      <dgm:prSet presAssocID="{4440F1DD-6B02-420E-8B31-59A393854487}" presName="descendantText" presStyleLbl="alignAccFollowNode1" presStyleIdx="1" presStyleCnt="2">
        <dgm:presLayoutVars>
          <dgm:bulletEnabled val="1"/>
        </dgm:presLayoutVars>
      </dgm:prSet>
      <dgm:spPr/>
      <dgm:t>
        <a:bodyPr/>
        <a:lstStyle/>
        <a:p>
          <a:endParaRPr lang="en-US"/>
        </a:p>
      </dgm:t>
    </dgm:pt>
  </dgm:ptLst>
  <dgm:cxnLst>
    <dgm:cxn modelId="{F9F13E28-D752-4B58-A87B-936EFC2F04FA}" srcId="{4440F1DD-6B02-420E-8B31-59A393854487}" destId="{3DF603D7-0300-43DF-9914-08DB609E159B}" srcOrd="1" destOrd="0" parTransId="{FE61023C-A601-4377-AD6C-7691391C8320}" sibTransId="{C0EF36E6-190A-4DB0-8322-54396635BC7D}"/>
    <dgm:cxn modelId="{023B5DEE-58A5-4B84-B8D4-C81D21225431}" type="presOf" srcId="{DDBBF771-1458-403B-9B51-CAA9FB89D834}" destId="{3718396C-2F9F-4527-9168-8B3E5915B975}" srcOrd="0" destOrd="0" presId="urn:microsoft.com/office/officeart/2005/8/layout/vList5"/>
    <dgm:cxn modelId="{5BED3298-CCA7-47CD-B1D7-5B912A998366}" srcId="{F3D3501A-552C-40ED-9896-D3C930A6A543}" destId="{1F3D56DB-87C8-4D4F-BF0E-6821DFAC75E5}" srcOrd="0" destOrd="0" parTransId="{8D3C1F7D-A2E5-4BAA-AB59-CD3502ED4CB3}" sibTransId="{127B8EB5-1F46-4BAD-8B78-4020D11D5BCA}"/>
    <dgm:cxn modelId="{E3C84CEE-CFDC-4268-8469-BED85E4C625B}" type="presOf" srcId="{1F3D56DB-87C8-4D4F-BF0E-6821DFAC75E5}" destId="{FD669BB7-2D9D-4564-8F3D-7C8F298AE8F5}" srcOrd="0" destOrd="0" presId="urn:microsoft.com/office/officeart/2005/8/layout/vList5"/>
    <dgm:cxn modelId="{BD7BDB3A-AD32-4BDA-A444-0FA7EF5916B5}" type="presOf" srcId="{4B6B22EB-2CE0-405C-9B95-B56A3983387C}" destId="{1184D012-830D-4EB9-9098-D18A1C484B3C}" srcOrd="0" destOrd="0" presId="urn:microsoft.com/office/officeart/2005/8/layout/vList5"/>
    <dgm:cxn modelId="{6C76E183-7B80-46F6-B349-275E9F4058BA}" type="presOf" srcId="{3DF603D7-0300-43DF-9914-08DB609E159B}" destId="{1184D012-830D-4EB9-9098-D18A1C484B3C}" srcOrd="0" destOrd="1" presId="urn:microsoft.com/office/officeart/2005/8/layout/vList5"/>
    <dgm:cxn modelId="{E80A6C7A-7B92-46DE-ABF2-89D98500F871}" type="presOf" srcId="{4EBED181-8082-4D54-905B-A22178066FFF}" destId="{3718396C-2F9F-4527-9168-8B3E5915B975}" srcOrd="0" destOrd="1" presId="urn:microsoft.com/office/officeart/2005/8/layout/vList5"/>
    <dgm:cxn modelId="{682987BD-9DF2-4A85-91D0-8F0C1402A70F}" srcId="{1F3D56DB-87C8-4D4F-BF0E-6821DFAC75E5}" destId="{4EBED181-8082-4D54-905B-A22178066FFF}" srcOrd="1" destOrd="0" parTransId="{BCF7CBA7-3B5D-42E1-90D8-06E96B08A733}" sibTransId="{C1F36A70-A59A-48A6-856D-7581F425C02D}"/>
    <dgm:cxn modelId="{3B9B25A7-E1D8-403A-AEA2-82BF92EB15AA}" srcId="{F3D3501A-552C-40ED-9896-D3C930A6A543}" destId="{4440F1DD-6B02-420E-8B31-59A393854487}" srcOrd="1" destOrd="0" parTransId="{DF7316BC-0B0D-46D2-8C45-9C20AE8A2BE7}" sibTransId="{29A424D8-F132-473F-890F-8A1F4279AB94}"/>
    <dgm:cxn modelId="{3F0C97E2-AE38-4CA5-AE20-FA9A49156BEE}" srcId="{1F3D56DB-87C8-4D4F-BF0E-6821DFAC75E5}" destId="{DDBBF771-1458-403B-9B51-CAA9FB89D834}" srcOrd="0" destOrd="0" parTransId="{BE3E7D2B-4942-432E-B72B-B0FA3680720C}" sibTransId="{57870BFD-D772-4423-B940-8481737948BA}"/>
    <dgm:cxn modelId="{A675EFD3-1247-4D71-AA6E-1AA2915E196B}" type="presOf" srcId="{F3D3501A-552C-40ED-9896-D3C930A6A543}" destId="{3FFB99E7-FD50-48AE-854F-36A86B657AEB}" srcOrd="0" destOrd="0" presId="urn:microsoft.com/office/officeart/2005/8/layout/vList5"/>
    <dgm:cxn modelId="{94077054-9B91-4196-9055-B01544D73ECA}" srcId="{4440F1DD-6B02-420E-8B31-59A393854487}" destId="{4B6B22EB-2CE0-405C-9B95-B56A3983387C}" srcOrd="0" destOrd="0" parTransId="{8D0EDE75-95FC-40EF-8D01-20FA1F327D44}" sibTransId="{1365A1A5-1EAA-4537-A617-33E24DF01CB4}"/>
    <dgm:cxn modelId="{C2F4EF6A-3899-4848-A5AC-4F2FB6C1CB48}" type="presOf" srcId="{4440F1DD-6B02-420E-8B31-59A393854487}" destId="{3D10BBC8-95AC-4057-B732-A33C69C7FF3E}" srcOrd="0" destOrd="0" presId="urn:microsoft.com/office/officeart/2005/8/layout/vList5"/>
    <dgm:cxn modelId="{00BA3302-DFA4-4ED8-B7CE-7A7CBB2221FE}" type="presParOf" srcId="{3FFB99E7-FD50-48AE-854F-36A86B657AEB}" destId="{DB79B806-25A4-40E1-B766-9F2E51649570}" srcOrd="0" destOrd="0" presId="urn:microsoft.com/office/officeart/2005/8/layout/vList5"/>
    <dgm:cxn modelId="{995BC510-D220-4DD5-B4F5-97F8B9F1B9FF}" type="presParOf" srcId="{DB79B806-25A4-40E1-B766-9F2E51649570}" destId="{FD669BB7-2D9D-4564-8F3D-7C8F298AE8F5}" srcOrd="0" destOrd="0" presId="urn:microsoft.com/office/officeart/2005/8/layout/vList5"/>
    <dgm:cxn modelId="{05FE8B85-C9AD-4BFB-B846-C04CA3A317FC}" type="presParOf" srcId="{DB79B806-25A4-40E1-B766-9F2E51649570}" destId="{3718396C-2F9F-4527-9168-8B3E5915B975}" srcOrd="1" destOrd="0" presId="urn:microsoft.com/office/officeart/2005/8/layout/vList5"/>
    <dgm:cxn modelId="{C53421C7-9C13-48A9-9424-958B308BD0DB}" type="presParOf" srcId="{3FFB99E7-FD50-48AE-854F-36A86B657AEB}" destId="{498007A9-ABAE-4981-8B03-DC948A560EC8}" srcOrd="1" destOrd="0" presId="urn:microsoft.com/office/officeart/2005/8/layout/vList5"/>
    <dgm:cxn modelId="{041E76EF-530A-4B5F-BFC0-3BE23022E715}" type="presParOf" srcId="{3FFB99E7-FD50-48AE-854F-36A86B657AEB}" destId="{98F2D1D3-1F45-4661-8D9F-E74CCC77D8B5}" srcOrd="2" destOrd="0" presId="urn:microsoft.com/office/officeart/2005/8/layout/vList5"/>
    <dgm:cxn modelId="{F0B805DA-AEFD-41F4-84B4-D011F6BC9723}" type="presParOf" srcId="{98F2D1D3-1F45-4661-8D9F-E74CCC77D8B5}" destId="{3D10BBC8-95AC-4057-B732-A33C69C7FF3E}" srcOrd="0" destOrd="0" presId="urn:microsoft.com/office/officeart/2005/8/layout/vList5"/>
    <dgm:cxn modelId="{DB3CF5F4-6B15-4D79-A31E-4C9F11C63CE2}" type="presParOf" srcId="{98F2D1D3-1F45-4661-8D9F-E74CCC77D8B5}" destId="{1184D012-830D-4EB9-9098-D18A1C484B3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D3501A-552C-40ED-9896-D3C930A6A543}"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1F3D56DB-87C8-4D4F-BF0E-6821DFAC75E5}">
      <dgm:prSet phldrT="[Text]" custT="1"/>
      <dgm:spPr/>
      <dgm:t>
        <a:bodyPr/>
        <a:lstStyle/>
        <a:p>
          <a:pPr algn="l"/>
          <a:r>
            <a:rPr lang="en-US" sz="1400" dirty="0" smtClean="0">
              <a:solidFill>
                <a:srgbClr val="FF0000"/>
              </a:solidFill>
            </a:rPr>
            <a:t>Cost </a:t>
          </a:r>
        </a:p>
        <a:p>
          <a:pPr algn="l"/>
          <a:r>
            <a:rPr lang="en-US" sz="1400" dirty="0" smtClean="0">
              <a:solidFill>
                <a:srgbClr val="FF0000"/>
              </a:solidFill>
            </a:rPr>
            <a:t>Efficiency</a:t>
          </a:r>
          <a:endParaRPr lang="en-US" sz="1400" dirty="0">
            <a:solidFill>
              <a:srgbClr val="FF0000"/>
            </a:solidFill>
          </a:endParaRPr>
        </a:p>
      </dgm:t>
    </dgm:pt>
    <dgm:pt modelId="{8D3C1F7D-A2E5-4BAA-AB59-CD3502ED4CB3}" type="parTrans" cxnId="{5BED3298-CCA7-47CD-B1D7-5B912A998366}">
      <dgm:prSet/>
      <dgm:spPr/>
      <dgm:t>
        <a:bodyPr/>
        <a:lstStyle/>
        <a:p>
          <a:endParaRPr lang="en-US"/>
        </a:p>
      </dgm:t>
    </dgm:pt>
    <dgm:pt modelId="{127B8EB5-1F46-4BAD-8B78-4020D11D5BCA}" type="sibTrans" cxnId="{5BED3298-CCA7-47CD-B1D7-5B912A998366}">
      <dgm:prSet/>
      <dgm:spPr/>
      <dgm:t>
        <a:bodyPr/>
        <a:lstStyle/>
        <a:p>
          <a:endParaRPr lang="en-US"/>
        </a:p>
      </dgm:t>
    </dgm:pt>
    <dgm:pt modelId="{DDBBF771-1458-403B-9B51-CAA9FB89D834}">
      <dgm:prSet phldrT="[Text]" custT="1"/>
      <dgm:spPr/>
      <dgm:t>
        <a:bodyPr/>
        <a:lstStyle/>
        <a:p>
          <a:r>
            <a:rPr lang="en-US" sz="1050" dirty="0" smtClean="0"/>
            <a:t> Efficient for large steady state workload</a:t>
          </a:r>
          <a:endParaRPr lang="en-US" sz="1050" dirty="0"/>
        </a:p>
      </dgm:t>
    </dgm:pt>
    <dgm:pt modelId="{BE3E7D2B-4942-432E-B72B-B0FA3680720C}" type="parTrans" cxnId="{3F0C97E2-AE38-4CA5-AE20-FA9A49156BEE}">
      <dgm:prSet/>
      <dgm:spPr/>
      <dgm:t>
        <a:bodyPr/>
        <a:lstStyle/>
        <a:p>
          <a:endParaRPr lang="en-US"/>
        </a:p>
      </dgm:t>
    </dgm:pt>
    <dgm:pt modelId="{57870BFD-D772-4423-B940-8481737948BA}" type="sibTrans" cxnId="{3F0C97E2-AE38-4CA5-AE20-FA9A49156BEE}">
      <dgm:prSet/>
      <dgm:spPr/>
      <dgm:t>
        <a:bodyPr/>
        <a:lstStyle/>
        <a:p>
          <a:endParaRPr lang="en-US"/>
        </a:p>
      </dgm:t>
    </dgm:pt>
    <dgm:pt modelId="{4440F1DD-6B02-420E-8B31-59A393854487}">
      <dgm:prSet phldrT="[Text]" custT="1"/>
      <dgm:spPr/>
      <dgm:t>
        <a:bodyPr/>
        <a:lstStyle/>
        <a:p>
          <a:pPr algn="l"/>
          <a:r>
            <a:rPr lang="en-US" sz="1400" dirty="0" smtClean="0">
              <a:solidFill>
                <a:srgbClr val="FF0000"/>
              </a:solidFill>
            </a:rPr>
            <a:t>Control</a:t>
          </a:r>
          <a:endParaRPr lang="en-US" sz="1400" dirty="0">
            <a:solidFill>
              <a:srgbClr val="FF0000"/>
            </a:solidFill>
          </a:endParaRPr>
        </a:p>
      </dgm:t>
    </dgm:pt>
    <dgm:pt modelId="{DF7316BC-0B0D-46D2-8C45-9C20AE8A2BE7}" type="parTrans" cxnId="{3B9B25A7-E1D8-403A-AEA2-82BF92EB15AA}">
      <dgm:prSet/>
      <dgm:spPr/>
      <dgm:t>
        <a:bodyPr/>
        <a:lstStyle/>
        <a:p>
          <a:endParaRPr lang="en-US"/>
        </a:p>
      </dgm:t>
    </dgm:pt>
    <dgm:pt modelId="{29A424D8-F132-473F-890F-8A1F4279AB94}" type="sibTrans" cxnId="{3B9B25A7-E1D8-403A-AEA2-82BF92EB15AA}">
      <dgm:prSet/>
      <dgm:spPr/>
      <dgm:t>
        <a:bodyPr/>
        <a:lstStyle/>
        <a:p>
          <a:endParaRPr lang="en-US"/>
        </a:p>
      </dgm:t>
    </dgm:pt>
    <dgm:pt modelId="{4B6B22EB-2CE0-405C-9B95-B56A3983387C}">
      <dgm:prSet phldrT="[Text]" custT="1"/>
      <dgm:spPr/>
      <dgm:t>
        <a:bodyPr/>
        <a:lstStyle/>
        <a:p>
          <a:r>
            <a:rPr lang="en-US" sz="1100" dirty="0" smtClean="0"/>
            <a:t>Compliance, Security and Performance needs for DNA: </a:t>
          </a:r>
          <a:r>
            <a:rPr lang="en-US" sz="1100" b="1" dirty="0" smtClean="0"/>
            <a:t>D</a:t>
          </a:r>
          <a:r>
            <a:rPr lang="en-US" sz="1100" dirty="0" smtClean="0"/>
            <a:t>ata-</a:t>
          </a:r>
          <a:r>
            <a:rPr lang="en-US" sz="1100" b="1" dirty="0" smtClean="0"/>
            <a:t>N</a:t>
          </a:r>
          <a:r>
            <a:rPr lang="en-US" sz="1100" dirty="0" smtClean="0"/>
            <a:t>etwork-</a:t>
          </a:r>
          <a:r>
            <a:rPr lang="en-US" sz="1100" b="1" dirty="0" smtClean="0"/>
            <a:t>A</a:t>
          </a:r>
          <a:r>
            <a:rPr lang="en-US" sz="1100" dirty="0" smtClean="0"/>
            <a:t>pplication</a:t>
          </a:r>
          <a:endParaRPr lang="en-US" sz="1100" dirty="0"/>
        </a:p>
      </dgm:t>
    </dgm:pt>
    <dgm:pt modelId="{8D0EDE75-95FC-40EF-8D01-20FA1F327D44}" type="parTrans" cxnId="{94077054-9B91-4196-9055-B01544D73ECA}">
      <dgm:prSet/>
      <dgm:spPr/>
      <dgm:t>
        <a:bodyPr/>
        <a:lstStyle/>
        <a:p>
          <a:endParaRPr lang="en-US"/>
        </a:p>
      </dgm:t>
    </dgm:pt>
    <dgm:pt modelId="{1365A1A5-1EAA-4537-A617-33E24DF01CB4}" type="sibTrans" cxnId="{94077054-9B91-4196-9055-B01544D73ECA}">
      <dgm:prSet/>
      <dgm:spPr/>
      <dgm:t>
        <a:bodyPr/>
        <a:lstStyle/>
        <a:p>
          <a:endParaRPr lang="en-US"/>
        </a:p>
      </dgm:t>
    </dgm:pt>
    <dgm:pt modelId="{78786A22-9A85-4933-847D-2E58E6451B7C}">
      <dgm:prSet phldrT="[Text]" custT="1"/>
      <dgm:spPr/>
      <dgm:t>
        <a:bodyPr/>
        <a:lstStyle/>
        <a:p>
          <a:r>
            <a:rPr lang="en-US" sz="1050" dirty="0" smtClean="0"/>
            <a:t> CAPEX friendly</a:t>
          </a:r>
          <a:endParaRPr lang="en-US" sz="1050" dirty="0"/>
        </a:p>
      </dgm:t>
    </dgm:pt>
    <dgm:pt modelId="{1E298D1D-67FC-4F01-A7CF-4B68F598FEF6}" type="parTrans" cxnId="{BFDA6438-FDCE-4099-9372-98589A9F5FFE}">
      <dgm:prSet/>
      <dgm:spPr/>
      <dgm:t>
        <a:bodyPr/>
        <a:lstStyle/>
        <a:p>
          <a:endParaRPr lang="en-US"/>
        </a:p>
      </dgm:t>
    </dgm:pt>
    <dgm:pt modelId="{27EFD45D-5323-4FE4-BF08-DCFF661A2A48}" type="sibTrans" cxnId="{BFDA6438-FDCE-4099-9372-98589A9F5FFE}">
      <dgm:prSet/>
      <dgm:spPr/>
      <dgm:t>
        <a:bodyPr/>
        <a:lstStyle/>
        <a:p>
          <a:endParaRPr lang="en-US"/>
        </a:p>
      </dgm:t>
    </dgm:pt>
    <dgm:pt modelId="{3FFB99E7-FD50-48AE-854F-36A86B657AEB}" type="pres">
      <dgm:prSet presAssocID="{F3D3501A-552C-40ED-9896-D3C930A6A543}" presName="Name0" presStyleCnt="0">
        <dgm:presLayoutVars>
          <dgm:dir/>
          <dgm:animLvl val="lvl"/>
          <dgm:resizeHandles val="exact"/>
        </dgm:presLayoutVars>
      </dgm:prSet>
      <dgm:spPr/>
      <dgm:t>
        <a:bodyPr/>
        <a:lstStyle/>
        <a:p>
          <a:endParaRPr lang="en-US"/>
        </a:p>
      </dgm:t>
    </dgm:pt>
    <dgm:pt modelId="{DB79B806-25A4-40E1-B766-9F2E51649570}" type="pres">
      <dgm:prSet presAssocID="{1F3D56DB-87C8-4D4F-BF0E-6821DFAC75E5}" presName="linNode" presStyleCnt="0"/>
      <dgm:spPr/>
    </dgm:pt>
    <dgm:pt modelId="{FD669BB7-2D9D-4564-8F3D-7C8F298AE8F5}" type="pres">
      <dgm:prSet presAssocID="{1F3D56DB-87C8-4D4F-BF0E-6821DFAC75E5}" presName="parentText" presStyleLbl="node1" presStyleIdx="0" presStyleCnt="2">
        <dgm:presLayoutVars>
          <dgm:chMax val="1"/>
          <dgm:bulletEnabled val="1"/>
        </dgm:presLayoutVars>
      </dgm:prSet>
      <dgm:spPr/>
      <dgm:t>
        <a:bodyPr/>
        <a:lstStyle/>
        <a:p>
          <a:endParaRPr lang="en-US"/>
        </a:p>
      </dgm:t>
    </dgm:pt>
    <dgm:pt modelId="{3718396C-2F9F-4527-9168-8B3E5915B975}" type="pres">
      <dgm:prSet presAssocID="{1F3D56DB-87C8-4D4F-BF0E-6821DFAC75E5}" presName="descendantText" presStyleLbl="alignAccFollowNode1" presStyleIdx="0" presStyleCnt="2">
        <dgm:presLayoutVars>
          <dgm:bulletEnabled val="1"/>
        </dgm:presLayoutVars>
      </dgm:prSet>
      <dgm:spPr/>
      <dgm:t>
        <a:bodyPr/>
        <a:lstStyle/>
        <a:p>
          <a:endParaRPr lang="en-US"/>
        </a:p>
      </dgm:t>
    </dgm:pt>
    <dgm:pt modelId="{498007A9-ABAE-4981-8B03-DC948A560EC8}" type="pres">
      <dgm:prSet presAssocID="{127B8EB5-1F46-4BAD-8B78-4020D11D5BCA}" presName="sp" presStyleCnt="0"/>
      <dgm:spPr/>
    </dgm:pt>
    <dgm:pt modelId="{98F2D1D3-1F45-4661-8D9F-E74CCC77D8B5}" type="pres">
      <dgm:prSet presAssocID="{4440F1DD-6B02-420E-8B31-59A393854487}" presName="linNode" presStyleCnt="0"/>
      <dgm:spPr/>
    </dgm:pt>
    <dgm:pt modelId="{3D10BBC8-95AC-4057-B732-A33C69C7FF3E}" type="pres">
      <dgm:prSet presAssocID="{4440F1DD-6B02-420E-8B31-59A393854487}" presName="parentText" presStyleLbl="node1" presStyleIdx="1" presStyleCnt="2">
        <dgm:presLayoutVars>
          <dgm:chMax val="1"/>
          <dgm:bulletEnabled val="1"/>
        </dgm:presLayoutVars>
      </dgm:prSet>
      <dgm:spPr/>
      <dgm:t>
        <a:bodyPr/>
        <a:lstStyle/>
        <a:p>
          <a:endParaRPr lang="en-US"/>
        </a:p>
      </dgm:t>
    </dgm:pt>
    <dgm:pt modelId="{1184D012-830D-4EB9-9098-D18A1C484B3C}" type="pres">
      <dgm:prSet presAssocID="{4440F1DD-6B02-420E-8B31-59A393854487}" presName="descendantText" presStyleLbl="alignAccFollowNode1" presStyleIdx="1" presStyleCnt="2">
        <dgm:presLayoutVars>
          <dgm:bulletEnabled val="1"/>
        </dgm:presLayoutVars>
      </dgm:prSet>
      <dgm:spPr/>
      <dgm:t>
        <a:bodyPr/>
        <a:lstStyle/>
        <a:p>
          <a:endParaRPr lang="en-US"/>
        </a:p>
      </dgm:t>
    </dgm:pt>
  </dgm:ptLst>
  <dgm:cxnLst>
    <dgm:cxn modelId="{06F4619A-C19D-4449-9861-A6C0BFFB1458}" type="presOf" srcId="{F3D3501A-552C-40ED-9896-D3C930A6A543}" destId="{3FFB99E7-FD50-48AE-854F-36A86B657AEB}" srcOrd="0" destOrd="0" presId="urn:microsoft.com/office/officeart/2005/8/layout/vList5"/>
    <dgm:cxn modelId="{A6BBF896-0FEF-41AE-AB62-E42BC167BBB2}" type="presOf" srcId="{1F3D56DB-87C8-4D4F-BF0E-6821DFAC75E5}" destId="{FD669BB7-2D9D-4564-8F3D-7C8F298AE8F5}" srcOrd="0" destOrd="0" presId="urn:microsoft.com/office/officeart/2005/8/layout/vList5"/>
    <dgm:cxn modelId="{2DBA116A-D19C-4C1B-9842-B164A2D1B573}" type="presOf" srcId="{4B6B22EB-2CE0-405C-9B95-B56A3983387C}" destId="{1184D012-830D-4EB9-9098-D18A1C484B3C}" srcOrd="0" destOrd="0" presId="urn:microsoft.com/office/officeart/2005/8/layout/vList5"/>
    <dgm:cxn modelId="{7678DB3F-3185-40A8-81A5-B899DF6E8DB1}" type="presOf" srcId="{78786A22-9A85-4933-847D-2E58E6451B7C}" destId="{3718396C-2F9F-4527-9168-8B3E5915B975}" srcOrd="0" destOrd="1" presId="urn:microsoft.com/office/officeart/2005/8/layout/vList5"/>
    <dgm:cxn modelId="{F759DB56-36C3-4A1A-8EB3-847D6CDD106A}" type="presOf" srcId="{4440F1DD-6B02-420E-8B31-59A393854487}" destId="{3D10BBC8-95AC-4057-B732-A33C69C7FF3E}" srcOrd="0" destOrd="0" presId="urn:microsoft.com/office/officeart/2005/8/layout/vList5"/>
    <dgm:cxn modelId="{BFDA6438-FDCE-4099-9372-98589A9F5FFE}" srcId="{1F3D56DB-87C8-4D4F-BF0E-6821DFAC75E5}" destId="{78786A22-9A85-4933-847D-2E58E6451B7C}" srcOrd="1" destOrd="0" parTransId="{1E298D1D-67FC-4F01-A7CF-4B68F598FEF6}" sibTransId="{27EFD45D-5323-4FE4-BF08-DCFF661A2A48}"/>
    <dgm:cxn modelId="{3F0C97E2-AE38-4CA5-AE20-FA9A49156BEE}" srcId="{1F3D56DB-87C8-4D4F-BF0E-6821DFAC75E5}" destId="{DDBBF771-1458-403B-9B51-CAA9FB89D834}" srcOrd="0" destOrd="0" parTransId="{BE3E7D2B-4942-432E-B72B-B0FA3680720C}" sibTransId="{57870BFD-D772-4423-B940-8481737948BA}"/>
    <dgm:cxn modelId="{71F61081-AE2A-4A28-AE96-6C40284E405B}" type="presOf" srcId="{DDBBF771-1458-403B-9B51-CAA9FB89D834}" destId="{3718396C-2F9F-4527-9168-8B3E5915B975}" srcOrd="0" destOrd="0" presId="urn:microsoft.com/office/officeart/2005/8/layout/vList5"/>
    <dgm:cxn modelId="{5BED3298-CCA7-47CD-B1D7-5B912A998366}" srcId="{F3D3501A-552C-40ED-9896-D3C930A6A543}" destId="{1F3D56DB-87C8-4D4F-BF0E-6821DFAC75E5}" srcOrd="0" destOrd="0" parTransId="{8D3C1F7D-A2E5-4BAA-AB59-CD3502ED4CB3}" sibTransId="{127B8EB5-1F46-4BAD-8B78-4020D11D5BCA}"/>
    <dgm:cxn modelId="{3B9B25A7-E1D8-403A-AEA2-82BF92EB15AA}" srcId="{F3D3501A-552C-40ED-9896-D3C930A6A543}" destId="{4440F1DD-6B02-420E-8B31-59A393854487}" srcOrd="1" destOrd="0" parTransId="{DF7316BC-0B0D-46D2-8C45-9C20AE8A2BE7}" sibTransId="{29A424D8-F132-473F-890F-8A1F4279AB94}"/>
    <dgm:cxn modelId="{94077054-9B91-4196-9055-B01544D73ECA}" srcId="{4440F1DD-6B02-420E-8B31-59A393854487}" destId="{4B6B22EB-2CE0-405C-9B95-B56A3983387C}" srcOrd="0" destOrd="0" parTransId="{8D0EDE75-95FC-40EF-8D01-20FA1F327D44}" sibTransId="{1365A1A5-1EAA-4537-A617-33E24DF01CB4}"/>
    <dgm:cxn modelId="{D6B2F008-32D3-4CF8-AF6C-F541BA245DBD}" type="presParOf" srcId="{3FFB99E7-FD50-48AE-854F-36A86B657AEB}" destId="{DB79B806-25A4-40E1-B766-9F2E51649570}" srcOrd="0" destOrd="0" presId="urn:microsoft.com/office/officeart/2005/8/layout/vList5"/>
    <dgm:cxn modelId="{F03509AF-8620-4E22-A198-2D1BA37FBA4C}" type="presParOf" srcId="{DB79B806-25A4-40E1-B766-9F2E51649570}" destId="{FD669BB7-2D9D-4564-8F3D-7C8F298AE8F5}" srcOrd="0" destOrd="0" presId="urn:microsoft.com/office/officeart/2005/8/layout/vList5"/>
    <dgm:cxn modelId="{DAFB2780-AF79-42EF-873C-416D8E8BD1BD}" type="presParOf" srcId="{DB79B806-25A4-40E1-B766-9F2E51649570}" destId="{3718396C-2F9F-4527-9168-8B3E5915B975}" srcOrd="1" destOrd="0" presId="urn:microsoft.com/office/officeart/2005/8/layout/vList5"/>
    <dgm:cxn modelId="{E54E1AFF-CD73-4F96-B0B2-2356BF7CA876}" type="presParOf" srcId="{3FFB99E7-FD50-48AE-854F-36A86B657AEB}" destId="{498007A9-ABAE-4981-8B03-DC948A560EC8}" srcOrd="1" destOrd="0" presId="urn:microsoft.com/office/officeart/2005/8/layout/vList5"/>
    <dgm:cxn modelId="{F4205DB1-B662-4157-B6BD-FA2E65DCA42A}" type="presParOf" srcId="{3FFB99E7-FD50-48AE-854F-36A86B657AEB}" destId="{98F2D1D3-1F45-4661-8D9F-E74CCC77D8B5}" srcOrd="2" destOrd="0" presId="urn:microsoft.com/office/officeart/2005/8/layout/vList5"/>
    <dgm:cxn modelId="{322C39DB-9E70-4CDF-B96F-6742DA4ABB95}" type="presParOf" srcId="{98F2D1D3-1F45-4661-8D9F-E74CCC77D8B5}" destId="{3D10BBC8-95AC-4057-B732-A33C69C7FF3E}" srcOrd="0" destOrd="0" presId="urn:microsoft.com/office/officeart/2005/8/layout/vList5"/>
    <dgm:cxn modelId="{3162B1DC-038D-42E9-BC11-0497392B6C27}" type="presParOf" srcId="{98F2D1D3-1F45-4661-8D9F-E74CCC77D8B5}" destId="{1184D012-830D-4EB9-9098-D18A1C484B3C}"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8396C-2F9F-4527-9168-8B3E5915B975}">
      <dsp:nvSpPr>
        <dsp:cNvPr id="0" name=""/>
        <dsp:cNvSpPr/>
      </dsp:nvSpPr>
      <dsp:spPr>
        <a:xfrm rot="5400000">
          <a:off x="3762158" y="-1554794"/>
          <a:ext cx="553277" cy="3801221"/>
        </a:xfrm>
        <a:prstGeom prst="round2Same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 Instant access to Infrastructure</a:t>
          </a:r>
          <a:endParaRPr lang="en-US" sz="1100" kern="1200" dirty="0"/>
        </a:p>
        <a:p>
          <a:pPr marL="57150" lvl="1" indent="-57150" algn="l" defTabSz="488950">
            <a:lnSpc>
              <a:spcPct val="90000"/>
            </a:lnSpc>
            <a:spcBef>
              <a:spcPct val="0"/>
            </a:spcBef>
            <a:spcAft>
              <a:spcPct val="15000"/>
            </a:spcAft>
            <a:buChar char="••"/>
          </a:pPr>
          <a:r>
            <a:rPr lang="en-US" sz="1100" kern="1200" dirty="0" smtClean="0"/>
            <a:t> OPEX friendly</a:t>
          </a:r>
          <a:endParaRPr lang="en-US" sz="1100" kern="1200" dirty="0"/>
        </a:p>
      </dsp:txBody>
      <dsp:txXfrm rot="-5400000">
        <a:off x="2138187" y="96186"/>
        <a:ext cx="3774212" cy="499259"/>
      </dsp:txXfrm>
    </dsp:sp>
    <dsp:sp modelId="{FD669BB7-2D9D-4564-8F3D-7C8F298AE8F5}">
      <dsp:nvSpPr>
        <dsp:cNvPr id="0" name=""/>
        <dsp:cNvSpPr/>
      </dsp:nvSpPr>
      <dsp:spPr>
        <a:xfrm>
          <a:off x="0" y="17"/>
          <a:ext cx="2138186" cy="691596"/>
        </a:xfrm>
        <a:prstGeom prst="round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kern="1200" dirty="0" smtClean="0">
              <a:solidFill>
                <a:srgbClr val="FF0000"/>
              </a:solidFill>
            </a:rPr>
            <a:t>Agility</a:t>
          </a:r>
          <a:endParaRPr lang="en-US" sz="1800" kern="1200" dirty="0">
            <a:solidFill>
              <a:srgbClr val="FF0000"/>
            </a:solidFill>
          </a:endParaRPr>
        </a:p>
      </dsp:txBody>
      <dsp:txXfrm>
        <a:off x="33761" y="33778"/>
        <a:ext cx="2070664" cy="624074"/>
      </dsp:txXfrm>
    </dsp:sp>
    <dsp:sp modelId="{1184D012-830D-4EB9-9098-D18A1C484B3C}">
      <dsp:nvSpPr>
        <dsp:cNvPr id="0" name=""/>
        <dsp:cNvSpPr/>
      </dsp:nvSpPr>
      <dsp:spPr>
        <a:xfrm rot="5400000">
          <a:off x="3762158" y="-828618"/>
          <a:ext cx="553277" cy="3801221"/>
        </a:xfrm>
        <a:prstGeom prst="round2Same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 </a:t>
          </a:r>
          <a:r>
            <a:rPr lang="en-US" sz="1050" kern="1200" dirty="0" smtClean="0"/>
            <a:t>Pay as you go</a:t>
          </a:r>
          <a:endParaRPr lang="en-US" sz="1050" kern="1200" dirty="0"/>
        </a:p>
        <a:p>
          <a:pPr marL="57150" lvl="1" indent="-57150" algn="l" defTabSz="466725">
            <a:lnSpc>
              <a:spcPct val="90000"/>
            </a:lnSpc>
            <a:spcBef>
              <a:spcPct val="0"/>
            </a:spcBef>
            <a:spcAft>
              <a:spcPct val="15000"/>
            </a:spcAft>
            <a:buChar char="••"/>
          </a:pPr>
          <a:r>
            <a:rPr lang="en-US" sz="1050" kern="1200" dirty="0" smtClean="0"/>
            <a:t> Needs driven Scale up / down</a:t>
          </a:r>
          <a:endParaRPr lang="en-US" sz="1050" kern="1200" dirty="0"/>
        </a:p>
      </dsp:txBody>
      <dsp:txXfrm rot="-5400000">
        <a:off x="2138187" y="822362"/>
        <a:ext cx="3774212" cy="499259"/>
      </dsp:txXfrm>
    </dsp:sp>
    <dsp:sp modelId="{3D10BBC8-95AC-4057-B732-A33C69C7FF3E}">
      <dsp:nvSpPr>
        <dsp:cNvPr id="0" name=""/>
        <dsp:cNvSpPr/>
      </dsp:nvSpPr>
      <dsp:spPr>
        <a:xfrm>
          <a:off x="0" y="726193"/>
          <a:ext cx="2138186" cy="691596"/>
        </a:xfrm>
        <a:prstGeom prst="round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kern="1200" dirty="0" smtClean="0">
              <a:solidFill>
                <a:srgbClr val="FF0000"/>
              </a:solidFill>
            </a:rPr>
            <a:t>Scalability /</a:t>
          </a:r>
        </a:p>
        <a:p>
          <a:pPr lvl="0" algn="l" defTabSz="622300">
            <a:lnSpc>
              <a:spcPct val="90000"/>
            </a:lnSpc>
            <a:spcBef>
              <a:spcPct val="0"/>
            </a:spcBef>
            <a:spcAft>
              <a:spcPct val="35000"/>
            </a:spcAft>
          </a:pPr>
          <a:r>
            <a:rPr lang="en-US" sz="1400" kern="1200" dirty="0" smtClean="0">
              <a:solidFill>
                <a:srgbClr val="FF0000"/>
              </a:solidFill>
            </a:rPr>
            <a:t>Elasticity</a:t>
          </a:r>
          <a:endParaRPr lang="en-US" sz="1400" kern="1200" dirty="0">
            <a:solidFill>
              <a:srgbClr val="FF0000"/>
            </a:solidFill>
          </a:endParaRPr>
        </a:p>
      </dsp:txBody>
      <dsp:txXfrm>
        <a:off x="33761" y="759954"/>
        <a:ext cx="2070664" cy="624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8396C-2F9F-4527-9168-8B3E5915B975}">
      <dsp:nvSpPr>
        <dsp:cNvPr id="0" name=""/>
        <dsp:cNvSpPr/>
      </dsp:nvSpPr>
      <dsp:spPr>
        <a:xfrm rot="5400000">
          <a:off x="3745041" y="-1546739"/>
          <a:ext cx="553277" cy="3785110"/>
        </a:xfrm>
        <a:prstGeom prst="round2Same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smtClean="0"/>
            <a:t> Efficient for large steady state workload</a:t>
          </a:r>
          <a:endParaRPr lang="en-US" sz="1050" kern="1200" dirty="0"/>
        </a:p>
        <a:p>
          <a:pPr marL="57150" lvl="1" indent="-57150" algn="l" defTabSz="466725">
            <a:lnSpc>
              <a:spcPct val="90000"/>
            </a:lnSpc>
            <a:spcBef>
              <a:spcPct val="0"/>
            </a:spcBef>
            <a:spcAft>
              <a:spcPct val="15000"/>
            </a:spcAft>
            <a:buChar char="••"/>
          </a:pPr>
          <a:r>
            <a:rPr lang="en-US" sz="1050" kern="1200" dirty="0" smtClean="0"/>
            <a:t> CAPEX friendly</a:t>
          </a:r>
          <a:endParaRPr lang="en-US" sz="1050" kern="1200" dirty="0"/>
        </a:p>
      </dsp:txBody>
      <dsp:txXfrm rot="-5400000">
        <a:off x="2129125" y="96186"/>
        <a:ext cx="3758101" cy="499259"/>
      </dsp:txXfrm>
    </dsp:sp>
    <dsp:sp modelId="{FD669BB7-2D9D-4564-8F3D-7C8F298AE8F5}">
      <dsp:nvSpPr>
        <dsp:cNvPr id="0" name=""/>
        <dsp:cNvSpPr/>
      </dsp:nvSpPr>
      <dsp:spPr>
        <a:xfrm>
          <a:off x="0" y="17"/>
          <a:ext cx="2129124" cy="691596"/>
        </a:xfrm>
        <a:prstGeom prst="round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kern="1200" dirty="0" smtClean="0">
              <a:solidFill>
                <a:srgbClr val="FF0000"/>
              </a:solidFill>
            </a:rPr>
            <a:t>Cost </a:t>
          </a:r>
        </a:p>
        <a:p>
          <a:pPr lvl="0" algn="l" defTabSz="622300">
            <a:lnSpc>
              <a:spcPct val="90000"/>
            </a:lnSpc>
            <a:spcBef>
              <a:spcPct val="0"/>
            </a:spcBef>
            <a:spcAft>
              <a:spcPct val="35000"/>
            </a:spcAft>
          </a:pPr>
          <a:r>
            <a:rPr lang="en-US" sz="1400" kern="1200" dirty="0" smtClean="0">
              <a:solidFill>
                <a:srgbClr val="FF0000"/>
              </a:solidFill>
            </a:rPr>
            <a:t>Efficiency</a:t>
          </a:r>
          <a:endParaRPr lang="en-US" sz="1400" kern="1200" dirty="0">
            <a:solidFill>
              <a:srgbClr val="FF0000"/>
            </a:solidFill>
          </a:endParaRPr>
        </a:p>
      </dsp:txBody>
      <dsp:txXfrm>
        <a:off x="33761" y="33778"/>
        <a:ext cx="2061602" cy="624074"/>
      </dsp:txXfrm>
    </dsp:sp>
    <dsp:sp modelId="{1184D012-830D-4EB9-9098-D18A1C484B3C}">
      <dsp:nvSpPr>
        <dsp:cNvPr id="0" name=""/>
        <dsp:cNvSpPr/>
      </dsp:nvSpPr>
      <dsp:spPr>
        <a:xfrm rot="5400000">
          <a:off x="3745041" y="-820562"/>
          <a:ext cx="553277" cy="3785110"/>
        </a:xfrm>
        <a:prstGeom prst="round2Same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Compliance, Security and Performance needs for DNA: </a:t>
          </a:r>
          <a:r>
            <a:rPr lang="en-US" sz="1100" b="1" kern="1200" dirty="0" smtClean="0"/>
            <a:t>D</a:t>
          </a:r>
          <a:r>
            <a:rPr lang="en-US" sz="1100" kern="1200" dirty="0" smtClean="0"/>
            <a:t>ata-</a:t>
          </a:r>
          <a:r>
            <a:rPr lang="en-US" sz="1100" b="1" kern="1200" dirty="0" smtClean="0"/>
            <a:t>N</a:t>
          </a:r>
          <a:r>
            <a:rPr lang="en-US" sz="1100" kern="1200" dirty="0" smtClean="0"/>
            <a:t>etwork-</a:t>
          </a:r>
          <a:r>
            <a:rPr lang="en-US" sz="1100" b="1" kern="1200" dirty="0" smtClean="0"/>
            <a:t>A</a:t>
          </a:r>
          <a:r>
            <a:rPr lang="en-US" sz="1100" kern="1200" dirty="0" smtClean="0"/>
            <a:t>pplication</a:t>
          </a:r>
          <a:endParaRPr lang="en-US" sz="1100" kern="1200" dirty="0"/>
        </a:p>
      </dsp:txBody>
      <dsp:txXfrm rot="-5400000">
        <a:off x="2129125" y="822363"/>
        <a:ext cx="3758101" cy="499259"/>
      </dsp:txXfrm>
    </dsp:sp>
    <dsp:sp modelId="{3D10BBC8-95AC-4057-B732-A33C69C7FF3E}">
      <dsp:nvSpPr>
        <dsp:cNvPr id="0" name=""/>
        <dsp:cNvSpPr/>
      </dsp:nvSpPr>
      <dsp:spPr>
        <a:xfrm>
          <a:off x="0" y="726193"/>
          <a:ext cx="2129124" cy="691596"/>
        </a:xfrm>
        <a:prstGeom prst="round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kern="1200" dirty="0" smtClean="0">
              <a:solidFill>
                <a:srgbClr val="FF0000"/>
              </a:solidFill>
            </a:rPr>
            <a:t>Control</a:t>
          </a:r>
          <a:endParaRPr lang="en-US" sz="1400" kern="1200" dirty="0">
            <a:solidFill>
              <a:srgbClr val="FF0000"/>
            </a:solidFill>
          </a:endParaRPr>
        </a:p>
      </dsp:txBody>
      <dsp:txXfrm>
        <a:off x="33761" y="759954"/>
        <a:ext cx="2061602" cy="6240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5/14/2014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5/14/2014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72448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362841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B3D03-B8EA-4334-BC4A-1ECFD97A5F7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42040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3CA44-72D8-624C-A1CC-23190216E1C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32928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3CA44-72D8-624C-A1CC-23190216E1C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69291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4026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A6104239-5842-467B-A09D-4193CE28CF54}"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01379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4616E3-F38E-1D40-B2D3-3D819AB0AA8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259240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04645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0531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09209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6310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214982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461412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8145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C91217-318D-4FC4-AA68-1C0C0D93BF7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5118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4213"/>
            <a:ext cx="6099175" cy="3430587"/>
          </a:xfrm>
        </p:spPr>
      </p:sp>
      <p:sp>
        <p:nvSpPr>
          <p:cNvPr id="3" name="Notes Placeholder 2"/>
          <p:cNvSpPr>
            <a:spLocks noGrp="1"/>
          </p:cNvSpPr>
          <p:nvPr>
            <p:ph type="body" idx="1"/>
          </p:nvPr>
        </p:nvSpPr>
        <p:spPr/>
        <p:txBody>
          <a:bodyPr>
            <a:normAutofit/>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3597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27008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99" fontAlgn="base">
              <a:lnSpc>
                <a:spcPct val="90000"/>
              </a:lnSpc>
              <a:spcBef>
                <a:spcPct val="0"/>
              </a:spcBef>
              <a:spcAft>
                <a:spcPct val="0"/>
              </a:spcAft>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51C74CB-FF4A-4338-BC8C-E3592E690264}"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74268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674688"/>
            <a:ext cx="6000750" cy="33766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4FA223-8666-4E61-8C82-7849A9C3D5D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538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77774-4529-D044-A95A-7B28C98223D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17940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9">
              <a:defRPr/>
            </a:pPr>
            <a:endParaRPr lang="en-US" dirty="0"/>
          </a:p>
        </p:txBody>
      </p:sp>
      <p:sp>
        <p:nvSpPr>
          <p:cNvPr id="4" name="Slide Number Placeholder 3"/>
          <p:cNvSpPr>
            <a:spLocks noGrp="1"/>
          </p:cNvSpPr>
          <p:nvPr>
            <p:ph type="sldNum" sz="quarter" idx="10"/>
          </p:nvPr>
        </p:nvSpPr>
        <p:spPr/>
        <p:txBody>
          <a:bodyPr/>
          <a:lstStyle/>
          <a:p>
            <a:fld id="{99177774-4529-D044-A95A-7B28C98223D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32774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7" name="Text Placeholder 6"/>
          <p:cNvSpPr>
            <a:spLocks noGrp="1"/>
          </p:cNvSpPr>
          <p:nvPr>
            <p:ph type="body" sz="quarter" idx="15" hasCustomPrompt="1"/>
          </p:nvPr>
        </p:nvSpPr>
        <p:spPr>
          <a:xfrm>
            <a:off x="9967912" y="479425"/>
            <a:ext cx="2011363" cy="378565"/>
          </a:xfrm>
        </p:spPr>
        <p:txBody>
          <a:bodyPr/>
          <a:lstStyle>
            <a:lvl1pPr marL="0" indent="0" algn="r">
              <a:buFont typeface="Arial" panose="020B0604020202020204" pitchFamily="34" charset="0"/>
              <a:buNone/>
              <a:defRPr sz="1400"/>
            </a:lvl1pPr>
          </a:lstStyle>
          <a:p>
            <a:pPr lvl="0"/>
            <a:r>
              <a:rPr lang="en-US" dirty="0" smtClean="0"/>
              <a:t>Session Code</a:t>
            </a:r>
            <a:endParaRPr lang="en-US" dirty="0"/>
          </a:p>
        </p:txBody>
      </p:sp>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6" name="Text Placeholder 6"/>
          <p:cNvSpPr>
            <a:spLocks noGrp="1"/>
          </p:cNvSpPr>
          <p:nvPr>
            <p:ph type="body" sz="quarter" idx="15" hasCustomPrompt="1"/>
          </p:nvPr>
        </p:nvSpPr>
        <p:spPr>
          <a:xfrm>
            <a:off x="9967912" y="479425"/>
            <a:ext cx="2011363" cy="378565"/>
          </a:xfrm>
        </p:spPr>
        <p:txBody>
          <a:bodyPr/>
          <a:lstStyle>
            <a:lvl1pPr marL="0" indent="0" algn="r">
              <a:buFont typeface="Arial" panose="020B0604020202020204" pitchFamily="34" charset="0"/>
              <a:buNone/>
              <a:defRPr sz="1400"/>
            </a:lvl1pPr>
          </a:lstStyle>
          <a:p>
            <a:pPr lvl="0"/>
            <a:r>
              <a:rPr lang="en-US" dirty="0" smtClean="0"/>
              <a:t>Session Code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005404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5534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048570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3676612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936233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181489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2260280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57703783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8" name="Text Placeholder 6"/>
          <p:cNvSpPr>
            <a:spLocks noGrp="1"/>
          </p:cNvSpPr>
          <p:nvPr>
            <p:ph type="body" sz="quarter" idx="15" hasCustomPrompt="1"/>
          </p:nvPr>
        </p:nvSpPr>
        <p:spPr>
          <a:xfrm>
            <a:off x="9967912" y="479425"/>
            <a:ext cx="2011363" cy="378565"/>
          </a:xfrm>
        </p:spPr>
        <p:txBody>
          <a:bodyPr/>
          <a:lstStyle>
            <a:lvl1pPr marL="0" indent="0" algn="r">
              <a:buFont typeface="Arial" panose="020B0604020202020204" pitchFamily="34" charset="0"/>
              <a:buNone/>
              <a:defRPr sz="140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10730259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56855040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984952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6946352"/>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032906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360083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652001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050158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477523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65828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168150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55457557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209293139"/>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01113515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598404227"/>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893934920"/>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190187252"/>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13881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83051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43217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0579"/>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455925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040286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027737" y="-1"/>
            <a:ext cx="10381002" cy="1042638"/>
          </a:xfrm>
          <a:prstGeom prst="rect">
            <a:avLst/>
          </a:prstGeom>
        </p:spPr>
        <p:txBody>
          <a:bodyPr/>
          <a:lstStyle/>
          <a:p>
            <a:r>
              <a:rPr lang="en-US" dirty="0" smtClean="0"/>
              <a:t>Click to edit Master title style</a:t>
            </a:r>
            <a:endParaRPr lang="en-US" dirty="0"/>
          </a:p>
        </p:txBody>
      </p:sp>
      <p:pic>
        <p:nvPicPr>
          <p:cNvPr id="4" name="Picture 3" descr="zadara-horz.png"/>
          <p:cNvPicPr>
            <a:picLocks noChangeAspect="1"/>
          </p:cNvPicPr>
          <p:nvPr userDrawn="1"/>
        </p:nvPicPr>
        <p:blipFill rotWithShape="1">
          <a:blip r:embed="rId2">
            <a:extLst>
              <a:ext uri="{28A0092B-C50C-407E-A947-70E740481C1C}">
                <a14:useLocalDpi xmlns:a14="http://schemas.microsoft.com/office/drawing/2010/main" val="0"/>
              </a:ext>
            </a:extLst>
          </a:blip>
          <a:srcRect l="-6668" t="-18197" r="-5308" b="-13778"/>
          <a:stretch/>
        </p:blipFill>
        <p:spPr>
          <a:xfrm>
            <a:off x="10085958" y="6148993"/>
            <a:ext cx="2258692" cy="754276"/>
          </a:xfrm>
          <a:prstGeom prst="rect">
            <a:avLst/>
          </a:prstGeom>
          <a:solidFill>
            <a:schemeClr val="tx1"/>
          </a:solidFill>
          <a:effectLst>
            <a:softEdge rad="76200"/>
          </a:effectLst>
        </p:spPr>
      </p:pic>
    </p:spTree>
    <p:extLst>
      <p:ext uri="{BB962C8B-B14F-4D97-AF65-F5344CB8AC3E}">
        <p14:creationId xmlns:p14="http://schemas.microsoft.com/office/powerpoint/2010/main" val="4275398377"/>
      </p:ext>
    </p:extLst>
  </p:cSld>
  <p:clrMapOvr>
    <a:masterClrMapping/>
  </p:clrMapOvr>
  <mc:AlternateContent xmlns:mc="http://schemas.openxmlformats.org/markup-compatibility/2006" xmlns:p14="http://schemas.microsoft.com/office/powerpoint/2010/main">
    <mc:Choice Requires="p14">
      <p:transition spd="slow" p14:dur="1500" advTm="8000">
        <p14:vortex dir="r"/>
      </p:transition>
    </mc:Choice>
    <mc:Fallback xmlns="">
      <p:transition spd="slow" advTm="8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2.png"/><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794624759"/>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 id="2147484294" r:id="rId16"/>
    <p:sldLayoutId id="2147484295" r:id="rId17"/>
    <p:sldLayoutId id="2147484296" r:id="rId18"/>
    <p:sldLayoutId id="2147484297" r:id="rId19"/>
    <p:sldLayoutId id="2147484298" r:id="rId20"/>
    <p:sldLayoutId id="2147484299" r:id="rId21"/>
    <p:sldLayoutId id="2147484300" r:id="rId22"/>
    <p:sldLayoutId id="2147484301" r:id="rId23"/>
    <p:sldLayoutId id="2147484302" r:id="rId24"/>
    <p:sldLayoutId id="2147484303" r:id="rId25"/>
    <p:sldLayoutId id="2147484304" r:id="rId26"/>
    <p:sldLayoutId id="2147484305" r:id="rId27"/>
    <p:sldLayoutId id="2147484306" r:id="rId28"/>
    <p:sldLayoutId id="2147484307" r:id="rId29"/>
    <p:sldLayoutId id="2147484308" r:id="rId30"/>
    <p:sldLayoutId id="2147484309" r:id="rId31"/>
    <p:sldLayoutId id="2147484310" r:id="rId3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50.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18" Type="http://schemas.openxmlformats.org/officeDocument/2006/relationships/image" Target="../media/image45.jpeg"/><Relationship Id="rId26" Type="http://schemas.openxmlformats.org/officeDocument/2006/relationships/image" Target="../media/image53.png"/><Relationship Id="rId3" Type="http://schemas.openxmlformats.org/officeDocument/2006/relationships/diagramData" Target="../diagrams/data1.xml"/><Relationship Id="rId21" Type="http://schemas.openxmlformats.org/officeDocument/2006/relationships/image" Target="../media/image48.jpe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image" Target="../media/image47.jpeg"/><Relationship Id="rId29" Type="http://schemas.openxmlformats.org/officeDocument/2006/relationships/image" Target="../media/image56.png"/><Relationship Id="rId1" Type="http://schemas.openxmlformats.org/officeDocument/2006/relationships/slideLayout" Target="../slideLayouts/slideLayout50.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51.png"/><Relationship Id="rId32" Type="http://schemas.openxmlformats.org/officeDocument/2006/relationships/image" Target="../media/image59.png"/><Relationship Id="rId5" Type="http://schemas.openxmlformats.org/officeDocument/2006/relationships/diagramQuickStyle" Target="../diagrams/quickStyle1.xml"/><Relationship Id="rId15" Type="http://schemas.openxmlformats.org/officeDocument/2006/relationships/image" Target="../media/image42.png"/><Relationship Id="rId23" Type="http://schemas.openxmlformats.org/officeDocument/2006/relationships/image" Target="../media/image50.jpeg"/><Relationship Id="rId28" Type="http://schemas.openxmlformats.org/officeDocument/2006/relationships/image" Target="../media/image55.png"/><Relationship Id="rId10" Type="http://schemas.openxmlformats.org/officeDocument/2006/relationships/diagramQuickStyle" Target="../diagrams/quickStyle2.xml"/><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50.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50.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50.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13.xml"/><Relationship Id="rId3" Type="http://schemas.openxmlformats.org/officeDocument/2006/relationships/tags" Target="../tags/tag3.xml"/><Relationship Id="rId21" Type="http://schemas.openxmlformats.org/officeDocument/2006/relationships/image" Target="../media/image63.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50.xml"/><Relationship Id="rId25" Type="http://schemas.openxmlformats.org/officeDocument/2006/relationships/image" Target="../media/image67.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6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66.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65.png"/><Relationship Id="rId10" Type="http://schemas.openxmlformats.org/officeDocument/2006/relationships/tags" Target="../tags/tag10.xml"/><Relationship Id="rId19" Type="http://schemas.openxmlformats.org/officeDocument/2006/relationships/image" Target="../media/image61.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42.xml"/><Relationship Id="rId4" Type="http://schemas.openxmlformats.org/officeDocument/2006/relationships/image" Target="../media/image70.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6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jp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0.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50.xml"/><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8" Type="http://schemas.openxmlformats.org/officeDocument/2006/relationships/hyperlink" Target="http://msdn.microsoft.com/en-us/library/azure/dn606310.aspx" TargetMode="External"/><Relationship Id="rId3" Type="http://schemas.openxmlformats.org/officeDocument/2006/relationships/hyperlink" Target="mailto:ExpressRouteInfo@equinix.com" TargetMode="External"/><Relationship Id="rId7" Type="http://schemas.openxmlformats.org/officeDocument/2006/relationships/hyperlink" Target="http://msdn.microsoft.com/en-us/library/azure/dn606292.aspx" TargetMode="External"/><Relationship Id="rId2" Type="http://schemas.openxmlformats.org/officeDocument/2006/relationships/hyperlink" Target="mailto:ExpressRouteSales@microsoft.com" TargetMode="External"/><Relationship Id="rId1" Type="http://schemas.openxmlformats.org/officeDocument/2006/relationships/slideLayout" Target="../slideLayouts/slideLayout44.xml"/><Relationship Id="rId6" Type="http://schemas.openxmlformats.org/officeDocument/2006/relationships/hyperlink" Target="http://msdn.microsoft.com/library/azure/dn606309.aspx" TargetMode="External"/><Relationship Id="rId11" Type="http://schemas.openxmlformats.org/officeDocument/2006/relationships/hyperlink" Target="http://blog.zadarastorage.com/2014/05/zadara-enterprise-storage-as-service-microsoft-azure-high-performance-cloud.html" TargetMode="External"/><Relationship Id="rId5" Type="http://schemas.openxmlformats.org/officeDocument/2006/relationships/hyperlink" Target="http://azure.microsoft.com/en-us/documentation/services/expressroute/" TargetMode="External"/><Relationship Id="rId10" Type="http://schemas.openxmlformats.org/officeDocument/2006/relationships/hyperlink" Target="http://blog.equinix.com/2013/10/windows-azure-connections-enabled-atequinix-data-centers/" TargetMode="External"/><Relationship Id="rId4" Type="http://schemas.openxmlformats.org/officeDocument/2006/relationships/hyperlink" Target="mailto:Noam@ZadaraStorage.com" TargetMode="External"/><Relationship Id="rId9" Type="http://schemas.openxmlformats.org/officeDocument/2006/relationships/hyperlink" Target="http://msdn.microsoft.com/en-us/library/azure/dn683813.aspx"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7971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Shane Guthrie, Director</a:t>
            </a:r>
          </a:p>
          <a:p>
            <a:r>
              <a:rPr lang="en-US" dirty="0" smtClean="0"/>
              <a:t>Global Solution Innovation</a:t>
            </a:r>
            <a:endParaRPr lang="en-US" dirty="0"/>
          </a:p>
        </p:txBody>
      </p:sp>
      <p:sp>
        <p:nvSpPr>
          <p:cNvPr id="3" name="Title 2"/>
          <p:cNvSpPr>
            <a:spLocks noGrp="1"/>
          </p:cNvSpPr>
          <p:nvPr>
            <p:ph type="title"/>
          </p:nvPr>
        </p:nvSpPr>
        <p:spPr/>
        <p:txBody>
          <a:bodyPr/>
          <a:lstStyle/>
          <a:p>
            <a:r>
              <a:rPr lang="en-US" dirty="0" smtClean="0"/>
              <a:t>ExpressRoute and Equinix</a:t>
            </a:r>
            <a:endParaRPr lang="en-US" dirty="0"/>
          </a:p>
        </p:txBody>
      </p:sp>
    </p:spTree>
    <p:extLst>
      <p:ext uri="{BB962C8B-B14F-4D97-AF65-F5344CB8AC3E}">
        <p14:creationId xmlns:p14="http://schemas.microsoft.com/office/powerpoint/2010/main" val="3551868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9385" y="3723169"/>
            <a:ext cx="8087932" cy="2108830"/>
          </a:xfrm>
          <a:prstGeom prst="rect">
            <a:avLst/>
          </a:prstGeom>
        </p:spPr>
      </p:pic>
      <p:pic>
        <p:nvPicPr>
          <p:cNvPr id="23" name="Picture 22" descr="Logo-PlatformEquini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3450" y="4915229"/>
            <a:ext cx="4429175" cy="340488"/>
          </a:xfrm>
          <a:prstGeom prst="rect">
            <a:avLst/>
          </a:prstGeom>
        </p:spPr>
      </p:pic>
      <p:grpSp>
        <p:nvGrpSpPr>
          <p:cNvPr id="15" name="Group 14"/>
          <p:cNvGrpSpPr/>
          <p:nvPr/>
        </p:nvGrpSpPr>
        <p:grpSpPr>
          <a:xfrm>
            <a:off x="0" y="2001086"/>
            <a:ext cx="3835828" cy="2734227"/>
            <a:chOff x="0" y="1835027"/>
            <a:chExt cx="2820318" cy="2680858"/>
          </a:xfrm>
        </p:grpSpPr>
        <p:sp>
          <p:nvSpPr>
            <p:cNvPr id="17" name="TextBox 16"/>
            <p:cNvSpPr txBox="1"/>
            <p:nvPr/>
          </p:nvSpPr>
          <p:spPr>
            <a:xfrm>
              <a:off x="0" y="1835027"/>
              <a:ext cx="2788931" cy="1467352"/>
            </a:xfrm>
            <a:prstGeom prst="rect">
              <a:avLst/>
            </a:prstGeom>
            <a:noFill/>
          </p:spPr>
          <p:txBody>
            <a:bodyPr wrap="square" rtlCol="0">
              <a:spAutoFit/>
            </a:bodyPr>
            <a:lstStyle/>
            <a:p>
              <a:pPr algn="r">
                <a:lnSpc>
                  <a:spcPts val="1506"/>
                </a:lnSpc>
                <a:spcAft>
                  <a:spcPts val="729"/>
                </a:spcAft>
              </a:pPr>
              <a:r>
                <a:rPr lang="en-US" sz="1900" b="1" cap="all" dirty="0">
                  <a:solidFill>
                    <a:srgbClr val="FF0000"/>
                  </a:solidFill>
                  <a:latin typeface="Arial"/>
                  <a:cs typeface="Arial"/>
                </a:rPr>
                <a:t>Global</a:t>
              </a:r>
            </a:p>
            <a:p>
              <a:pPr algn="r">
                <a:lnSpc>
                  <a:spcPts val="1506"/>
                </a:lnSpc>
                <a:spcAft>
                  <a:spcPts val="729"/>
                </a:spcAft>
              </a:pPr>
              <a:r>
                <a:rPr lang="en-US" sz="1900" b="1" cap="all" dirty="0">
                  <a:solidFill>
                    <a:srgbClr val="FF0000"/>
                  </a:solidFill>
                  <a:latin typeface="Arial"/>
                  <a:cs typeface="Arial"/>
                </a:rPr>
                <a:t>Data Centers</a:t>
              </a:r>
            </a:p>
            <a:p>
              <a:pPr algn="r"/>
              <a:r>
                <a:rPr lang="en-US" dirty="0" smtClean="0">
                  <a:solidFill>
                    <a:srgbClr val="FFFFFF"/>
                  </a:solidFill>
                  <a:latin typeface="Arial"/>
                  <a:cs typeface="Arial"/>
                </a:rPr>
                <a:t>100+ </a:t>
              </a:r>
              <a:r>
                <a:rPr lang="en-US" dirty="0">
                  <a:solidFill>
                    <a:srgbClr val="FFFFFF"/>
                  </a:solidFill>
                  <a:latin typeface="Arial"/>
                  <a:cs typeface="Arial"/>
                </a:rPr>
                <a:t>Data Centers</a:t>
              </a:r>
            </a:p>
            <a:p>
              <a:pPr algn="r"/>
              <a:r>
                <a:rPr lang="en-US" dirty="0" smtClean="0">
                  <a:solidFill>
                    <a:srgbClr val="FFFFFF"/>
                  </a:solidFill>
                  <a:latin typeface="Arial"/>
                  <a:cs typeface="Arial"/>
                </a:rPr>
                <a:t>10M</a:t>
              </a:r>
              <a:r>
                <a:rPr lang="en-US" dirty="0">
                  <a:solidFill>
                    <a:srgbClr val="FFFFFF"/>
                  </a:solidFill>
                  <a:latin typeface="Arial"/>
                  <a:cs typeface="Arial"/>
                </a:rPr>
                <a:t>+ Square Feet</a:t>
              </a:r>
            </a:p>
            <a:p>
              <a:pPr algn="r"/>
              <a:r>
                <a:rPr lang="en-US" dirty="0">
                  <a:solidFill>
                    <a:srgbClr val="FFFFFF"/>
                  </a:solidFill>
                  <a:latin typeface="Arial"/>
                  <a:cs typeface="Arial"/>
                </a:rPr>
                <a:t>99.999% Uptime Record</a:t>
              </a:r>
            </a:p>
          </p:txBody>
        </p:sp>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5560" y="3505917"/>
              <a:ext cx="934758" cy="1009968"/>
            </a:xfrm>
            <a:prstGeom prst="rect">
              <a:avLst/>
            </a:prstGeom>
          </p:spPr>
        </p:pic>
      </p:grpSp>
      <p:grpSp>
        <p:nvGrpSpPr>
          <p:cNvPr id="27" name="Group 26"/>
          <p:cNvGrpSpPr/>
          <p:nvPr/>
        </p:nvGrpSpPr>
        <p:grpSpPr>
          <a:xfrm>
            <a:off x="4076401" y="1861968"/>
            <a:ext cx="4180036" cy="2645423"/>
            <a:chOff x="2997200" y="1698624"/>
            <a:chExt cx="3073399" cy="2593787"/>
          </a:xfrm>
        </p:grpSpPr>
        <p:sp>
          <p:nvSpPr>
            <p:cNvPr id="18" name="TextBox 17"/>
            <p:cNvSpPr txBox="1"/>
            <p:nvPr/>
          </p:nvSpPr>
          <p:spPr>
            <a:xfrm>
              <a:off x="2997200" y="1698624"/>
              <a:ext cx="3073399" cy="1176900"/>
            </a:xfrm>
            <a:prstGeom prst="rect">
              <a:avLst/>
            </a:prstGeom>
            <a:noFill/>
          </p:spPr>
          <p:txBody>
            <a:bodyPr wrap="square" rtlCol="0">
              <a:spAutoFit/>
            </a:bodyPr>
            <a:lstStyle/>
            <a:p>
              <a:pPr algn="ctr"/>
              <a:r>
                <a:rPr lang="en-US" b="1" cap="all" dirty="0" smtClean="0">
                  <a:solidFill>
                    <a:srgbClr val="FF0000"/>
                  </a:solidFill>
                  <a:latin typeface="Arial"/>
                  <a:cs typeface="Arial"/>
                </a:rPr>
                <a:t>Interconnection</a:t>
              </a:r>
            </a:p>
            <a:p>
              <a:pPr algn="ctr"/>
              <a:r>
                <a:rPr lang="en-US" dirty="0" smtClean="0">
                  <a:solidFill>
                    <a:srgbClr val="FFFFFF"/>
                  </a:solidFill>
                  <a:latin typeface="Arial"/>
                  <a:cs typeface="Arial"/>
                </a:rPr>
                <a:t>1000+ </a:t>
              </a:r>
              <a:r>
                <a:rPr lang="en-US" dirty="0">
                  <a:solidFill>
                    <a:srgbClr val="FFFFFF"/>
                  </a:solidFill>
                  <a:latin typeface="Arial"/>
                  <a:cs typeface="Arial"/>
                </a:rPr>
                <a:t>Networks</a:t>
              </a:r>
            </a:p>
            <a:p>
              <a:pPr algn="ctr"/>
              <a:r>
                <a:rPr lang="en-US" dirty="0" smtClean="0">
                  <a:solidFill>
                    <a:srgbClr val="FFFFFF"/>
                  </a:solidFill>
                  <a:latin typeface="Arial"/>
                  <a:cs typeface="Arial"/>
                </a:rPr>
                <a:t>140,000+ </a:t>
              </a:r>
              <a:r>
                <a:rPr lang="en-US" dirty="0">
                  <a:solidFill>
                    <a:srgbClr val="FFFFFF"/>
                  </a:solidFill>
                  <a:latin typeface="Arial"/>
                  <a:cs typeface="Arial"/>
                </a:rPr>
                <a:t>Cross </a:t>
              </a:r>
              <a:r>
                <a:rPr lang="en-US" dirty="0" smtClean="0">
                  <a:solidFill>
                    <a:srgbClr val="FFFFFF"/>
                  </a:solidFill>
                  <a:latin typeface="Arial"/>
                  <a:cs typeface="Arial"/>
                </a:rPr>
                <a:t>Connects</a:t>
              </a:r>
            </a:p>
            <a:p>
              <a:pPr algn="ctr"/>
              <a:r>
                <a:rPr lang="en-US" dirty="0">
                  <a:solidFill>
                    <a:srgbClr val="FFFFFF"/>
                  </a:solidFill>
                  <a:cs typeface="Verdana"/>
                </a:rPr>
                <a:t>100% of Tier 1 Network </a:t>
              </a:r>
              <a:r>
                <a:rPr lang="en-US" dirty="0" smtClean="0">
                  <a:solidFill>
                    <a:srgbClr val="FFFFFF"/>
                  </a:solidFill>
                  <a:cs typeface="Verdana"/>
                </a:rPr>
                <a:t>Routes</a:t>
              </a:r>
              <a:endParaRPr lang="en-US" dirty="0">
                <a:solidFill>
                  <a:srgbClr val="FFFFFF"/>
                </a:solidFill>
                <a:cs typeface="Verdana"/>
              </a:endParaRPr>
            </a:p>
          </p:txBody>
        </p:sp>
        <p:pic>
          <p:nvPicPr>
            <p:cNvPr id="22" name="Picture 21" descr="Icon-Link.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5038" y="3206885"/>
              <a:ext cx="1035989" cy="1085526"/>
            </a:xfrm>
            <a:prstGeom prst="rect">
              <a:avLst/>
            </a:prstGeom>
          </p:spPr>
        </p:pic>
      </p:grpSp>
      <p:grpSp>
        <p:nvGrpSpPr>
          <p:cNvPr id="28" name="Group 27"/>
          <p:cNvGrpSpPr/>
          <p:nvPr/>
        </p:nvGrpSpPr>
        <p:grpSpPr>
          <a:xfrm>
            <a:off x="8441500" y="1995835"/>
            <a:ext cx="3563153" cy="2741762"/>
            <a:chOff x="6206668" y="1829879"/>
            <a:chExt cx="2619832" cy="2688246"/>
          </a:xfrm>
        </p:grpSpPr>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6668" y="3503677"/>
              <a:ext cx="934758" cy="1014448"/>
            </a:xfrm>
            <a:prstGeom prst="rect">
              <a:avLst/>
            </a:prstGeom>
          </p:spPr>
        </p:pic>
        <p:sp>
          <p:nvSpPr>
            <p:cNvPr id="19" name="TextBox 18"/>
            <p:cNvSpPr txBox="1"/>
            <p:nvPr/>
          </p:nvSpPr>
          <p:spPr>
            <a:xfrm>
              <a:off x="6252029" y="1829879"/>
              <a:ext cx="2574471" cy="1467353"/>
            </a:xfrm>
            <a:prstGeom prst="rect">
              <a:avLst/>
            </a:prstGeom>
            <a:noFill/>
          </p:spPr>
          <p:txBody>
            <a:bodyPr wrap="square" rtlCol="0">
              <a:spAutoFit/>
            </a:bodyPr>
            <a:lstStyle/>
            <a:p>
              <a:pPr>
                <a:lnSpc>
                  <a:spcPts val="1506"/>
                </a:lnSpc>
                <a:spcAft>
                  <a:spcPts val="729"/>
                </a:spcAft>
              </a:pPr>
              <a:r>
                <a:rPr lang="en-US" b="1" cap="all" dirty="0" smtClean="0">
                  <a:solidFill>
                    <a:srgbClr val="FF0000"/>
                  </a:solidFill>
                  <a:latin typeface="Arial"/>
                  <a:cs typeface="Arial"/>
                </a:rPr>
                <a:t>Business</a:t>
              </a:r>
            </a:p>
            <a:p>
              <a:pPr>
                <a:lnSpc>
                  <a:spcPts val="1506"/>
                </a:lnSpc>
                <a:spcAft>
                  <a:spcPts val="729"/>
                </a:spcAft>
              </a:pPr>
              <a:r>
                <a:rPr lang="en-US" b="1" cap="all" dirty="0" smtClean="0">
                  <a:solidFill>
                    <a:srgbClr val="FF0000"/>
                  </a:solidFill>
                  <a:latin typeface="Arial"/>
                  <a:cs typeface="Arial"/>
                </a:rPr>
                <a:t>Ecosystems</a:t>
              </a:r>
            </a:p>
            <a:p>
              <a:r>
                <a:rPr lang="en-US" dirty="0" err="1">
                  <a:solidFill>
                    <a:srgbClr val="FFFFFF"/>
                  </a:solidFill>
                  <a:latin typeface="Arial"/>
                  <a:cs typeface="Arial"/>
                </a:rPr>
                <a:t>Equinix</a:t>
              </a:r>
              <a:r>
                <a:rPr lang="en-US" dirty="0">
                  <a:solidFill>
                    <a:srgbClr val="FFFFFF"/>
                  </a:solidFill>
                  <a:latin typeface="Arial"/>
                  <a:cs typeface="Arial"/>
                </a:rPr>
                <a:t> Marketplace™</a:t>
              </a:r>
            </a:p>
            <a:p>
              <a:r>
                <a:rPr lang="en-US" dirty="0" smtClean="0">
                  <a:solidFill>
                    <a:srgbClr val="FFFFFF"/>
                  </a:solidFill>
                  <a:latin typeface="Arial"/>
                  <a:cs typeface="Arial"/>
                </a:rPr>
                <a:t>4,500</a:t>
              </a:r>
              <a:r>
                <a:rPr lang="en-US" dirty="0">
                  <a:solidFill>
                    <a:srgbClr val="FFFFFF"/>
                  </a:solidFill>
                  <a:latin typeface="Arial"/>
                  <a:cs typeface="Arial"/>
                </a:rPr>
                <a:t>+ </a:t>
              </a:r>
              <a:r>
                <a:rPr lang="en-US" dirty="0" smtClean="0">
                  <a:solidFill>
                    <a:srgbClr val="FFFFFF"/>
                  </a:solidFill>
                  <a:latin typeface="Arial"/>
                  <a:cs typeface="Arial"/>
                </a:rPr>
                <a:t>Global Customers</a:t>
              </a:r>
              <a:endParaRPr lang="en-US" dirty="0">
                <a:solidFill>
                  <a:srgbClr val="FFFFFF"/>
                </a:solidFill>
                <a:latin typeface="Arial"/>
                <a:cs typeface="Arial"/>
              </a:endParaRPr>
            </a:p>
            <a:p>
              <a:r>
                <a:rPr lang="en-US" dirty="0">
                  <a:solidFill>
                    <a:srgbClr val="FFFFFF"/>
                  </a:solidFill>
                  <a:latin typeface="Arial"/>
                  <a:cs typeface="Arial"/>
                </a:rPr>
                <a:t>Revenue Opportunities</a:t>
              </a:r>
            </a:p>
          </p:txBody>
        </p:sp>
      </p:grpSp>
      <p:sp>
        <p:nvSpPr>
          <p:cNvPr id="4" name="Title 3"/>
          <p:cNvSpPr>
            <a:spLocks noGrp="1"/>
          </p:cNvSpPr>
          <p:nvPr>
            <p:ph type="title"/>
          </p:nvPr>
        </p:nvSpPr>
        <p:spPr/>
        <p:txBody>
          <a:bodyPr/>
          <a:lstStyle/>
          <a:p>
            <a:r>
              <a:rPr lang="en-US" dirty="0" smtClean="0"/>
              <a:t>Equinix: A Platform for Interconnection</a:t>
            </a:r>
            <a:endParaRPr lang="en-US" dirty="0"/>
          </a:p>
        </p:txBody>
      </p:sp>
    </p:spTree>
    <p:extLst>
      <p:ext uri="{BB962C8B-B14F-4D97-AF65-F5344CB8AC3E}">
        <p14:creationId xmlns:p14="http://schemas.microsoft.com/office/powerpoint/2010/main" val="571329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pressRoute Locat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6" name="Title 5"/>
          <p:cNvSpPr>
            <a:spLocks noGrp="1"/>
          </p:cNvSpPr>
          <p:nvPr>
            <p:ph type="title"/>
          </p:nvPr>
        </p:nvSpPr>
        <p:spPr/>
        <p:txBody>
          <a:bodyPr/>
          <a:lstStyle/>
          <a:p>
            <a:r>
              <a:rPr lang="en-US" dirty="0" smtClean="0">
                <a:solidFill>
                  <a:srgbClr val="DC3C00"/>
                </a:solidFill>
              </a:rPr>
              <a:t>ExpressRoute and Equinix</a:t>
            </a:r>
            <a:endParaRPr lang="en-US" dirty="0">
              <a:solidFill>
                <a:srgbClr val="DC3C00"/>
              </a:solidFill>
            </a:endParaRPr>
          </a:p>
        </p:txBody>
      </p:sp>
    </p:spTree>
    <p:extLst>
      <p:ext uri="{BB962C8B-B14F-4D97-AF65-F5344CB8AC3E}">
        <p14:creationId xmlns:p14="http://schemas.microsoft.com/office/powerpoint/2010/main" val="117058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Equinix Cloud Exchange</a:t>
            </a:r>
            <a:endParaRPr lang="en-US" dirty="0"/>
          </a:p>
        </p:txBody>
      </p:sp>
      <p:pic>
        <p:nvPicPr>
          <p:cNvPr id="3" name="Picture 2"/>
          <p:cNvPicPr>
            <a:picLocks noChangeAspect="1"/>
          </p:cNvPicPr>
          <p:nvPr/>
        </p:nvPicPr>
        <p:blipFill>
          <a:blip r:embed="rId2"/>
          <a:stretch>
            <a:fillRect/>
          </a:stretch>
        </p:blipFill>
        <p:spPr>
          <a:xfrm>
            <a:off x="1863880" y="2447987"/>
            <a:ext cx="8708714" cy="4118998"/>
          </a:xfrm>
          <a:prstGeom prst="rect">
            <a:avLst/>
          </a:prstGeom>
          <a:solidFill>
            <a:schemeClr val="tx2"/>
          </a:solidFill>
        </p:spPr>
      </p:pic>
      <p:sp>
        <p:nvSpPr>
          <p:cNvPr id="23" name="Content Placeholder 5"/>
          <p:cNvSpPr txBox="1">
            <a:spLocks/>
          </p:cNvSpPr>
          <p:nvPr/>
        </p:nvSpPr>
        <p:spPr>
          <a:xfrm>
            <a:off x="1707697" y="1709773"/>
            <a:ext cx="4108921" cy="4554664"/>
          </a:xfrm>
          <a:prstGeom prst="rect">
            <a:avLst/>
          </a:prstGeom>
          <a:ln>
            <a:noFill/>
          </a:ln>
        </p:spPr>
        <p:txBody>
          <a:bodyPr vert="horz" lIns="97155" tIns="48578" rIns="97155" bIns="48578" rtlCol="0" anchor="ctr">
            <a:normAutofit/>
          </a:bodyPr>
          <a:lstStyle>
            <a:defPPr>
              <a:defRPr lang="en-US"/>
            </a:defPPr>
            <a:lvl1pPr marL="0" algn="l" defTabSz="914400" rtl="0" eaLnBrk="1" latinLnBrk="0" hangingPunct="1">
              <a:defRPr sz="1000" b="1" i="1" kern="1200">
                <a:solidFill>
                  <a:schemeClr val="tx1">
                    <a:alpha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38"/>
              </a:spcBef>
            </a:pPr>
            <a:endParaRPr lang="en-US" sz="1900" b="0" i="0" dirty="0">
              <a:solidFill>
                <a:srgbClr val="FFFFFF">
                  <a:alpha val="65000"/>
                </a:srgbClr>
              </a:solidFill>
              <a:latin typeface="Helvetica Neue Light"/>
              <a:cs typeface="Helvetica Neue Light"/>
            </a:endParaRPr>
          </a:p>
        </p:txBody>
      </p:sp>
      <p:sp>
        <p:nvSpPr>
          <p:cNvPr id="24" name="Rectangle 23"/>
          <p:cNvSpPr/>
          <p:nvPr/>
        </p:nvSpPr>
        <p:spPr>
          <a:xfrm>
            <a:off x="599669" y="1959723"/>
            <a:ext cx="2418203" cy="1359219"/>
          </a:xfrm>
          <a:prstGeom prst="rect">
            <a:avLst/>
          </a:prstGeom>
        </p:spPr>
        <p:txBody>
          <a:bodyPr wrap="square" lIns="97155" tIns="48578" rIns="97155" bIns="48578">
            <a:spAutoFit/>
          </a:bodyPr>
          <a:lstStyle/>
          <a:p>
            <a:pPr>
              <a:spcBef>
                <a:spcPts val="638"/>
              </a:spcBef>
            </a:pPr>
            <a:r>
              <a:rPr lang="en-US" sz="2100" dirty="0">
                <a:solidFill>
                  <a:srgbClr val="FF0000"/>
                </a:solidFill>
                <a:cs typeface="Impact"/>
              </a:rPr>
              <a:t>Network Services</a:t>
            </a:r>
          </a:p>
          <a:p>
            <a:pPr indent="-246261">
              <a:spcBef>
                <a:spcPts val="638"/>
              </a:spcBef>
              <a:buSzPct val="81000"/>
              <a:buFont typeface="Wingdings" charset="2"/>
              <a:buChar char="§"/>
            </a:pPr>
            <a:r>
              <a:rPr lang="en-US" sz="1500" dirty="0">
                <a:solidFill>
                  <a:srgbClr val="FFFFFF"/>
                </a:solidFill>
                <a:cs typeface="Helvetica Neue Light"/>
              </a:rPr>
              <a:t>IP Transit</a:t>
            </a:r>
          </a:p>
          <a:p>
            <a:pPr indent="-246261">
              <a:spcBef>
                <a:spcPts val="638"/>
              </a:spcBef>
              <a:buSzPct val="81000"/>
              <a:buFont typeface="Wingdings" charset="2"/>
              <a:buChar char="§"/>
            </a:pPr>
            <a:r>
              <a:rPr lang="en-US" sz="1500" dirty="0">
                <a:solidFill>
                  <a:srgbClr val="FFFFFF"/>
                </a:solidFill>
                <a:cs typeface="Helvetica Neue Light"/>
              </a:rPr>
              <a:t>Ethernet</a:t>
            </a:r>
          </a:p>
          <a:p>
            <a:pPr indent="-246261">
              <a:spcBef>
                <a:spcPts val="638"/>
              </a:spcBef>
              <a:buSzPct val="81000"/>
              <a:buFont typeface="Wingdings" charset="2"/>
              <a:buChar char="§"/>
            </a:pPr>
            <a:r>
              <a:rPr lang="en-US" sz="1500" dirty="0">
                <a:solidFill>
                  <a:srgbClr val="FFFFFF"/>
                </a:solidFill>
                <a:cs typeface="Helvetica Neue Light"/>
              </a:rPr>
              <a:t>MPLS</a:t>
            </a:r>
          </a:p>
        </p:txBody>
      </p:sp>
      <p:sp>
        <p:nvSpPr>
          <p:cNvPr id="25" name="Rectangle 24"/>
          <p:cNvSpPr/>
          <p:nvPr/>
        </p:nvSpPr>
        <p:spPr>
          <a:xfrm>
            <a:off x="1898595" y="6053802"/>
            <a:ext cx="8708714" cy="467437"/>
          </a:xfrm>
          <a:prstGeom prst="rect">
            <a:avLst/>
          </a:prstGeom>
        </p:spPr>
        <p:txBody>
          <a:bodyPr wrap="square" lIns="97155" tIns="48578" rIns="97155" bIns="48578">
            <a:spAutoFit/>
          </a:bodyPr>
          <a:lstStyle/>
          <a:p>
            <a:pPr algn="ctr">
              <a:spcBef>
                <a:spcPts val="638"/>
              </a:spcBef>
            </a:pPr>
            <a:r>
              <a:rPr lang="en-US" sz="2100" dirty="0" smtClean="0">
                <a:solidFill>
                  <a:srgbClr val="FF0000"/>
                </a:solidFill>
                <a:cs typeface="Impact"/>
              </a:rPr>
              <a:t>Value</a:t>
            </a:r>
            <a:r>
              <a:rPr lang="en-US" sz="2100" dirty="0">
                <a:solidFill>
                  <a:srgbClr val="FF0000"/>
                </a:solidFill>
                <a:cs typeface="Impact"/>
              </a:rPr>
              <a:t>-Added </a:t>
            </a:r>
            <a:r>
              <a:rPr lang="en-US" sz="2100" dirty="0" smtClean="0">
                <a:solidFill>
                  <a:srgbClr val="FF0000"/>
                </a:solidFill>
                <a:cs typeface="Impact"/>
              </a:rPr>
              <a:t>Services:</a:t>
            </a:r>
            <a:r>
              <a:rPr lang="en-US" sz="2400" dirty="0" smtClean="0">
                <a:solidFill>
                  <a:srgbClr val="FF0000"/>
                </a:solidFill>
                <a:cs typeface="Impact"/>
              </a:rPr>
              <a:t> </a:t>
            </a:r>
            <a:r>
              <a:rPr lang="en-US" sz="1600" dirty="0" smtClean="0">
                <a:solidFill>
                  <a:srgbClr val="FFFFFF"/>
                </a:solidFill>
                <a:cs typeface="Helvetica Neue Light"/>
              </a:rPr>
              <a:t>CDN, WAN Acceleration, Security</a:t>
            </a:r>
            <a:endParaRPr lang="en-US" sz="1600" dirty="0">
              <a:solidFill>
                <a:srgbClr val="FFFFFF"/>
              </a:solidFill>
              <a:cs typeface="Helvetica Neue Light"/>
            </a:endParaRPr>
          </a:p>
        </p:txBody>
      </p:sp>
      <p:sp>
        <p:nvSpPr>
          <p:cNvPr id="26" name="Rectangle 25"/>
          <p:cNvSpPr/>
          <p:nvPr/>
        </p:nvSpPr>
        <p:spPr>
          <a:xfrm>
            <a:off x="10582101" y="4923803"/>
            <a:ext cx="1582101" cy="1682385"/>
          </a:xfrm>
          <a:prstGeom prst="rect">
            <a:avLst/>
          </a:prstGeom>
        </p:spPr>
        <p:txBody>
          <a:bodyPr wrap="square" lIns="97155" tIns="48578" rIns="97155" bIns="48578">
            <a:spAutoFit/>
          </a:bodyPr>
          <a:lstStyle/>
          <a:p>
            <a:pPr>
              <a:spcBef>
                <a:spcPts val="638"/>
              </a:spcBef>
            </a:pPr>
            <a:r>
              <a:rPr lang="en-US" sz="2100" dirty="0">
                <a:solidFill>
                  <a:srgbClr val="FF0000"/>
                </a:solidFill>
                <a:cs typeface="Impact"/>
              </a:rPr>
              <a:t>Cloud Services</a:t>
            </a:r>
          </a:p>
          <a:p>
            <a:pPr marL="428427" lvl="1" indent="-188913">
              <a:spcBef>
                <a:spcPts val="638"/>
              </a:spcBef>
              <a:buSzPct val="81000"/>
              <a:buFont typeface="Wingdings" charset="2"/>
              <a:buChar char="§"/>
            </a:pPr>
            <a:r>
              <a:rPr lang="en-US" sz="1500" dirty="0">
                <a:solidFill>
                  <a:srgbClr val="FFFFFF"/>
                </a:solidFill>
                <a:cs typeface="Helvetica Neue Light"/>
              </a:rPr>
              <a:t>IaaS</a:t>
            </a:r>
          </a:p>
          <a:p>
            <a:pPr marL="428427" lvl="1" indent="-188913">
              <a:spcBef>
                <a:spcPts val="638"/>
              </a:spcBef>
              <a:buSzPct val="81000"/>
              <a:buFont typeface="Wingdings" charset="2"/>
              <a:buChar char="§"/>
            </a:pPr>
            <a:r>
              <a:rPr lang="en-US" sz="1500" dirty="0">
                <a:solidFill>
                  <a:srgbClr val="FFFFFF"/>
                </a:solidFill>
                <a:cs typeface="Helvetica Neue Light"/>
              </a:rPr>
              <a:t>SaaS </a:t>
            </a:r>
          </a:p>
          <a:p>
            <a:pPr marL="428427" lvl="1" indent="-188913">
              <a:spcBef>
                <a:spcPts val="638"/>
              </a:spcBef>
              <a:buSzPct val="81000"/>
              <a:buFont typeface="Wingdings" charset="2"/>
              <a:buChar char="§"/>
            </a:pPr>
            <a:r>
              <a:rPr lang="en-US" sz="1500" dirty="0">
                <a:solidFill>
                  <a:srgbClr val="FFFFFF"/>
                </a:solidFill>
                <a:cs typeface="Helvetica Neue Light"/>
              </a:rPr>
              <a:t>PaaS</a:t>
            </a:r>
          </a:p>
        </p:txBody>
      </p:sp>
    </p:spTree>
    <p:extLst>
      <p:ext uri="{BB962C8B-B14F-4D97-AF65-F5344CB8AC3E}">
        <p14:creationId xmlns:p14="http://schemas.microsoft.com/office/powerpoint/2010/main" val="294386117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FT Az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71" y="3131506"/>
            <a:ext cx="11768432" cy="3673736"/>
          </a:xfrm>
          <a:prstGeom prst="rect">
            <a:avLst/>
          </a:prstGeom>
          <a:solidFill>
            <a:schemeClr val="tx2"/>
          </a:solidFill>
        </p:spPr>
      </p:pic>
      <p:sp>
        <p:nvSpPr>
          <p:cNvPr id="2" name="Title 1"/>
          <p:cNvSpPr>
            <a:spLocks noGrp="1"/>
          </p:cNvSpPr>
          <p:nvPr>
            <p:ph type="title"/>
          </p:nvPr>
        </p:nvSpPr>
        <p:spPr/>
        <p:txBody>
          <a:bodyPr/>
          <a:lstStyle/>
          <a:p>
            <a:r>
              <a:rPr lang="en-US" dirty="0" smtClean="0"/>
              <a:t>ExpressRoute on Cloud Exchange</a:t>
            </a:r>
            <a:endParaRPr lang="en-US" dirty="0">
              <a:solidFill>
                <a:srgbClr val="FF0000"/>
              </a:solidFill>
            </a:endParaRPr>
          </a:p>
        </p:txBody>
      </p:sp>
      <p:sp>
        <p:nvSpPr>
          <p:cNvPr id="4" name="Rectangle 3"/>
          <p:cNvSpPr/>
          <p:nvPr/>
        </p:nvSpPr>
        <p:spPr>
          <a:xfrm>
            <a:off x="273889" y="1300622"/>
            <a:ext cx="11834463" cy="1743326"/>
          </a:xfrm>
          <a:prstGeom prst="rect">
            <a:avLst/>
          </a:prstGeom>
        </p:spPr>
        <p:txBody>
          <a:bodyPr wrap="square" lIns="111026" tIns="55513" rIns="111026" bIns="55513">
            <a:spAutoFit/>
          </a:bodyPr>
          <a:lstStyle/>
          <a:p>
            <a:r>
              <a:rPr lang="en-US" sz="1600" b="1" dirty="0">
                <a:solidFill>
                  <a:srgbClr val="FFFFFF"/>
                </a:solidFill>
              </a:rPr>
              <a:t>Value Positioning:</a:t>
            </a:r>
          </a:p>
          <a:p>
            <a:pPr marL="346958" indent="-346958">
              <a:buFont typeface="Arial"/>
              <a:buChar char="•"/>
            </a:pPr>
            <a:r>
              <a:rPr lang="en-US" sz="1500" dirty="0" err="1">
                <a:solidFill>
                  <a:srgbClr val="FFFFFF"/>
                </a:solidFill>
              </a:rPr>
              <a:t>Equinix</a:t>
            </a:r>
            <a:r>
              <a:rPr lang="en-US" sz="1500" dirty="0">
                <a:solidFill>
                  <a:srgbClr val="FFFFFF"/>
                </a:solidFill>
              </a:rPr>
              <a:t> Cloud Exchange allows Equinix customers to connect their corporate IT infrastructure directly to Azure Services through a </a:t>
            </a:r>
            <a:r>
              <a:rPr lang="en-US" sz="1500" dirty="0">
                <a:solidFill>
                  <a:srgbClr val="FF0000"/>
                </a:solidFill>
              </a:rPr>
              <a:t>secure, private, virtual connection</a:t>
            </a:r>
            <a:r>
              <a:rPr lang="en-US" sz="1500" dirty="0">
                <a:solidFill>
                  <a:srgbClr val="FFFFFF"/>
                </a:solidFill>
              </a:rPr>
              <a:t>.</a:t>
            </a:r>
          </a:p>
          <a:p>
            <a:pPr marL="346958" indent="-346958">
              <a:buFont typeface="Arial"/>
              <a:buChar char="•"/>
            </a:pPr>
            <a:r>
              <a:rPr lang="en-US" sz="1500" dirty="0">
                <a:solidFill>
                  <a:srgbClr val="FFFFFF"/>
                </a:solidFill>
              </a:rPr>
              <a:t>By bypassing the public Internet, you can </a:t>
            </a:r>
            <a:r>
              <a:rPr lang="en-US" sz="1500" dirty="0">
                <a:solidFill>
                  <a:srgbClr val="FF0000"/>
                </a:solidFill>
              </a:rPr>
              <a:t>improve performance, reduce costs, increase security</a:t>
            </a:r>
            <a:r>
              <a:rPr lang="en-US" sz="1500" dirty="0">
                <a:solidFill>
                  <a:srgbClr val="FFFFFF"/>
                </a:solidFill>
              </a:rPr>
              <a:t>, and leverage cloud computing for more applications. </a:t>
            </a:r>
          </a:p>
          <a:p>
            <a:pPr marL="346958" indent="-346958">
              <a:buFont typeface="Arial"/>
              <a:buChar char="•"/>
            </a:pPr>
            <a:r>
              <a:rPr lang="en-US" sz="1500" dirty="0">
                <a:solidFill>
                  <a:srgbClr val="FFFFFF"/>
                </a:solidFill>
              </a:rPr>
              <a:t>With Equinix Cloud Exchange and Azure Managed Express Route, you can </a:t>
            </a:r>
            <a:r>
              <a:rPr lang="en-US" sz="1500" dirty="0">
                <a:solidFill>
                  <a:srgbClr val="FF0000"/>
                </a:solidFill>
              </a:rPr>
              <a:t>treat Azure instances as part of your data center LAN</a:t>
            </a:r>
            <a:r>
              <a:rPr lang="en-US" sz="1500" dirty="0">
                <a:solidFill>
                  <a:srgbClr val="FFFFFF"/>
                </a:solidFill>
              </a:rPr>
              <a:t>, allowing full integration between cloud services and your internal applications.</a:t>
            </a:r>
          </a:p>
        </p:txBody>
      </p:sp>
    </p:spTree>
    <p:extLst>
      <p:ext uri="{BB962C8B-B14F-4D97-AF65-F5344CB8AC3E}">
        <p14:creationId xmlns:p14="http://schemas.microsoft.com/office/powerpoint/2010/main" val="265321016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2408" y="4177841"/>
            <a:ext cx="3308892" cy="1473063"/>
          </a:xfrm>
          <a:prstGeom prst="rect">
            <a:avLst/>
          </a:prstGeom>
          <a:solidFill>
            <a:srgbClr val="FF0000"/>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26" name="Group 25"/>
          <p:cNvGrpSpPr/>
          <p:nvPr/>
        </p:nvGrpSpPr>
        <p:grpSpPr>
          <a:xfrm>
            <a:off x="7149243" y="4339490"/>
            <a:ext cx="1236099" cy="756647"/>
            <a:chOff x="3635989" y="1746361"/>
            <a:chExt cx="1903853" cy="1168448"/>
          </a:xfrm>
        </p:grpSpPr>
        <p:sp>
          <p:nvSpPr>
            <p:cNvPr id="27" name="Rectangle 26"/>
            <p:cNvSpPr/>
            <p:nvPr/>
          </p:nvSpPr>
          <p:spPr>
            <a:xfrm>
              <a:off x="3635989" y="2394831"/>
              <a:ext cx="858488" cy="361469"/>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8" name="Rectangle 27"/>
            <p:cNvSpPr/>
            <p:nvPr/>
          </p:nvSpPr>
          <p:spPr>
            <a:xfrm>
              <a:off x="4168150" y="2292750"/>
              <a:ext cx="1371692" cy="361469"/>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9" name="Rectangle 28"/>
            <p:cNvSpPr/>
            <p:nvPr/>
          </p:nvSpPr>
          <p:spPr>
            <a:xfrm>
              <a:off x="3835009" y="1746361"/>
              <a:ext cx="1364060" cy="779846"/>
            </a:xfrm>
            <a:prstGeom prst="rect">
              <a:avLst/>
            </a:prstGeom>
            <a:solidFill>
              <a:schemeClr val="bg1"/>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30" name="Rectangle 29"/>
            <p:cNvSpPr/>
            <p:nvPr/>
          </p:nvSpPr>
          <p:spPr>
            <a:xfrm>
              <a:off x="4121240" y="2241209"/>
              <a:ext cx="1382381" cy="123735"/>
            </a:xfrm>
            <a:prstGeom prst="rect">
              <a:avLst/>
            </a:prstGeom>
            <a:solidFill>
              <a:srgbClr val="FF0000"/>
            </a:solidFill>
            <a:ln>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31" name="Picture 30" descr="EthernetExch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96" y="1748660"/>
              <a:ext cx="753567" cy="751431"/>
            </a:xfrm>
            <a:prstGeom prst="rect">
              <a:avLst/>
            </a:prstGeom>
            <a:scene3d>
              <a:camera prst="isometricTopUp"/>
              <a:lightRig rig="threePt" dir="t"/>
            </a:scene3d>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502" y="2371142"/>
              <a:ext cx="348987" cy="233532"/>
            </a:xfrm>
            <a:prstGeom prst="rect">
              <a:avLst/>
            </a:prstGeom>
            <a:scene3d>
              <a:camera prst="isometricRightUp"/>
              <a:lightRig rig="threePt" dir="t"/>
            </a:scene3d>
          </p:spPr>
        </p:pic>
        <p:sp>
          <p:nvSpPr>
            <p:cNvPr id="33" name="Rectangle 32"/>
            <p:cNvSpPr/>
            <p:nvPr/>
          </p:nvSpPr>
          <p:spPr>
            <a:xfrm>
              <a:off x="4274164" y="2553340"/>
              <a:ext cx="110511" cy="361469"/>
            </a:xfrm>
            <a:prstGeom prst="rect">
              <a:avLst/>
            </a:prstGeom>
            <a:solidFill>
              <a:srgbClr val="FF0000"/>
            </a:solidFill>
            <a:ln w="9525">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sp>
        <p:nvSpPr>
          <p:cNvPr id="10" name="Title 9"/>
          <p:cNvSpPr>
            <a:spLocks noGrp="1"/>
          </p:cNvSpPr>
          <p:nvPr>
            <p:ph type="title"/>
          </p:nvPr>
        </p:nvSpPr>
        <p:spPr/>
        <p:txBody>
          <a:bodyPr/>
          <a:lstStyle/>
          <a:p>
            <a:r>
              <a:rPr lang="en-US" dirty="0" smtClean="0"/>
              <a:t>Breakdown of Azure Express Route</a:t>
            </a:r>
            <a:endParaRPr lang="en-US" dirty="0"/>
          </a:p>
        </p:txBody>
      </p:sp>
      <p:sp>
        <p:nvSpPr>
          <p:cNvPr id="5" name="Rectangle 4"/>
          <p:cNvSpPr/>
          <p:nvPr/>
        </p:nvSpPr>
        <p:spPr>
          <a:xfrm>
            <a:off x="6031325" y="1627183"/>
            <a:ext cx="3364953" cy="1279082"/>
          </a:xfrm>
          <a:prstGeom prst="rect">
            <a:avLst/>
          </a:prstGeom>
          <a:solidFill>
            <a:schemeClr val="tx2"/>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6" name="TextBox 5"/>
          <p:cNvSpPr txBox="1"/>
          <p:nvPr/>
        </p:nvSpPr>
        <p:spPr>
          <a:xfrm>
            <a:off x="8239776" y="1384942"/>
            <a:ext cx="804483" cy="648326"/>
          </a:xfrm>
          <a:prstGeom prst="rect">
            <a:avLst/>
          </a:prstGeom>
          <a:noFill/>
          <a:scene3d>
            <a:camera prst="isometricBottomDown"/>
            <a:lightRig rig="threePt" dir="t"/>
          </a:scene3d>
        </p:spPr>
        <p:txBody>
          <a:bodyPr wrap="none" lIns="93415" tIns="46708" rIns="93415" bIns="46708" rtlCol="0">
            <a:spAutoFit/>
          </a:bodyPr>
          <a:lstStyle/>
          <a:p>
            <a:r>
              <a:rPr lang="en-US" dirty="0" smtClean="0">
                <a:solidFill>
                  <a:srgbClr val="FFFFFF"/>
                </a:solidFill>
              </a:rPr>
              <a:t>Azure </a:t>
            </a:r>
          </a:p>
          <a:p>
            <a:pPr algn="ctr"/>
            <a:r>
              <a:rPr lang="en-US" dirty="0" smtClean="0">
                <a:solidFill>
                  <a:srgbClr val="FFFFFF"/>
                </a:solidFill>
              </a:rPr>
              <a:t>Node</a:t>
            </a:r>
            <a:endParaRPr lang="en-US" dirty="0">
              <a:solidFill>
                <a:srgbClr val="FFFFFF"/>
              </a:solidFill>
            </a:endParaRPr>
          </a:p>
        </p:txBody>
      </p:sp>
      <p:cxnSp>
        <p:nvCxnSpPr>
          <p:cNvPr id="43" name="Straight Connector 42"/>
          <p:cNvCxnSpPr/>
          <p:nvPr/>
        </p:nvCxnSpPr>
        <p:spPr>
          <a:xfrm flipH="1">
            <a:off x="6831896" y="5053684"/>
            <a:ext cx="756281" cy="15236"/>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flipH="1">
            <a:off x="6690755" y="4963249"/>
            <a:ext cx="756281" cy="15236"/>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5" name="Group 34"/>
          <p:cNvGrpSpPr/>
          <p:nvPr/>
        </p:nvGrpSpPr>
        <p:grpSpPr>
          <a:xfrm>
            <a:off x="6313757" y="4842084"/>
            <a:ext cx="1236099" cy="767883"/>
            <a:chOff x="3635989" y="1729010"/>
            <a:chExt cx="1903853" cy="1185799"/>
          </a:xfrm>
        </p:grpSpPr>
        <p:sp>
          <p:nvSpPr>
            <p:cNvPr id="36" name="Rectangle 35"/>
            <p:cNvSpPr/>
            <p:nvPr/>
          </p:nvSpPr>
          <p:spPr>
            <a:xfrm>
              <a:off x="3635989" y="2394831"/>
              <a:ext cx="858488" cy="361469"/>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37" name="Rectangle 36"/>
            <p:cNvSpPr/>
            <p:nvPr/>
          </p:nvSpPr>
          <p:spPr>
            <a:xfrm>
              <a:off x="4168150" y="2292750"/>
              <a:ext cx="1371692" cy="361469"/>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38" name="Rectangle 37"/>
            <p:cNvSpPr/>
            <p:nvPr/>
          </p:nvSpPr>
          <p:spPr>
            <a:xfrm>
              <a:off x="3835009" y="1746361"/>
              <a:ext cx="1364060" cy="779846"/>
            </a:xfrm>
            <a:prstGeom prst="rect">
              <a:avLst/>
            </a:prstGeom>
            <a:solidFill>
              <a:schemeClr val="bg1"/>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39" name="Rectangle 38"/>
            <p:cNvSpPr/>
            <p:nvPr/>
          </p:nvSpPr>
          <p:spPr>
            <a:xfrm>
              <a:off x="4121240" y="2241209"/>
              <a:ext cx="1382381" cy="123735"/>
            </a:xfrm>
            <a:prstGeom prst="rect">
              <a:avLst/>
            </a:prstGeom>
            <a:solidFill>
              <a:srgbClr val="FF0000"/>
            </a:solidFill>
            <a:ln>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40" name="Picture 39" descr="EthernetExch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569" y="1729010"/>
              <a:ext cx="802135" cy="799860"/>
            </a:xfrm>
            <a:prstGeom prst="rect">
              <a:avLst/>
            </a:prstGeom>
            <a:scene3d>
              <a:camera prst="isometricTopUp"/>
              <a:lightRig rig="threePt" dir="t"/>
            </a:scene3d>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502" y="2371142"/>
              <a:ext cx="348987" cy="233532"/>
            </a:xfrm>
            <a:prstGeom prst="rect">
              <a:avLst/>
            </a:prstGeom>
            <a:scene3d>
              <a:camera prst="isometricRightUp"/>
              <a:lightRig rig="threePt" dir="t"/>
            </a:scene3d>
          </p:spPr>
        </p:pic>
        <p:sp>
          <p:nvSpPr>
            <p:cNvPr id="42" name="Rectangle 41"/>
            <p:cNvSpPr/>
            <p:nvPr/>
          </p:nvSpPr>
          <p:spPr>
            <a:xfrm>
              <a:off x="4274164" y="2553340"/>
              <a:ext cx="110511" cy="361469"/>
            </a:xfrm>
            <a:prstGeom prst="rect">
              <a:avLst/>
            </a:prstGeom>
            <a:solidFill>
              <a:srgbClr val="FF0000"/>
            </a:solidFill>
            <a:ln w="9525">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sp>
        <p:nvSpPr>
          <p:cNvPr id="44" name="TextBox 43"/>
          <p:cNvSpPr txBox="1"/>
          <p:nvPr/>
        </p:nvSpPr>
        <p:spPr>
          <a:xfrm>
            <a:off x="7755713" y="4029939"/>
            <a:ext cx="1237925" cy="659198"/>
          </a:xfrm>
          <a:prstGeom prst="rect">
            <a:avLst/>
          </a:prstGeom>
          <a:noFill/>
          <a:scene3d>
            <a:camera prst="isometricBottomDown"/>
            <a:lightRig rig="threePt" dir="t"/>
          </a:scene3d>
        </p:spPr>
        <p:txBody>
          <a:bodyPr wrap="none" lIns="93415" tIns="46708" rIns="93415" bIns="46708" rtlCol="0">
            <a:spAutoFit/>
          </a:bodyPr>
          <a:lstStyle/>
          <a:p>
            <a:r>
              <a:rPr lang="en-US" dirty="0" smtClean="0">
                <a:solidFill>
                  <a:srgbClr val="FFFFFF"/>
                </a:solidFill>
              </a:rPr>
              <a:t>   Cloud</a:t>
            </a:r>
          </a:p>
          <a:p>
            <a:r>
              <a:rPr lang="en-US" dirty="0" smtClean="0">
                <a:solidFill>
                  <a:srgbClr val="FFFFFF"/>
                </a:solidFill>
              </a:rPr>
              <a:t>Exchange</a:t>
            </a:r>
            <a:endParaRPr lang="en-US" dirty="0">
              <a:solidFill>
                <a:srgbClr val="FFFFFF"/>
              </a:solidFill>
            </a:endParaRPr>
          </a:p>
        </p:txBody>
      </p:sp>
      <p:sp>
        <p:nvSpPr>
          <p:cNvPr id="4" name="TextBox 3"/>
          <p:cNvSpPr txBox="1"/>
          <p:nvPr/>
        </p:nvSpPr>
        <p:spPr>
          <a:xfrm>
            <a:off x="8354609" y="4933118"/>
            <a:ext cx="4255564" cy="1192834"/>
          </a:xfrm>
          <a:prstGeom prst="rect">
            <a:avLst/>
          </a:prstGeom>
          <a:noFill/>
        </p:spPr>
        <p:txBody>
          <a:bodyPr wrap="square" lIns="93415" tIns="46708" rIns="93415" bIns="46708" rtlCol="0">
            <a:spAutoFit/>
          </a:bodyPr>
          <a:lstStyle/>
          <a:p>
            <a:pPr marL="291922" indent="-291922">
              <a:buFont typeface="Wingdings" pitchFamily="2" charset="2"/>
              <a:buChar char="§"/>
            </a:pPr>
            <a:r>
              <a:rPr lang="en-US" sz="1400" dirty="0">
                <a:solidFill>
                  <a:srgbClr val="FFFFFF"/>
                </a:solidFill>
              </a:rPr>
              <a:t>Redundant Infrastructure, 99.999%</a:t>
            </a:r>
          </a:p>
          <a:p>
            <a:pPr marL="291922" indent="-291922">
              <a:buFont typeface="Wingdings" pitchFamily="2" charset="2"/>
              <a:buChar char="§"/>
            </a:pPr>
            <a:r>
              <a:rPr lang="en-US" sz="1400" dirty="0">
                <a:solidFill>
                  <a:srgbClr val="FFFFFF"/>
                </a:solidFill>
              </a:rPr>
              <a:t>Alcatel-Lucent 7400-series switches</a:t>
            </a:r>
          </a:p>
          <a:p>
            <a:pPr marL="291922" indent="-291922">
              <a:buFont typeface="Wingdings" pitchFamily="2" charset="2"/>
              <a:buChar char="§"/>
            </a:pPr>
            <a:r>
              <a:rPr lang="en-US" sz="1400" dirty="0">
                <a:solidFill>
                  <a:srgbClr val="FFFFFF"/>
                </a:solidFill>
              </a:rPr>
              <a:t>Automated provision through API / Portal</a:t>
            </a:r>
          </a:p>
          <a:p>
            <a:pPr marL="291922" indent="-291922">
              <a:buFont typeface="Wingdings" pitchFamily="2" charset="2"/>
              <a:buChar char="§"/>
            </a:pPr>
            <a:r>
              <a:rPr lang="en-US" sz="1400" dirty="0">
                <a:solidFill>
                  <a:srgbClr val="FFFFFF"/>
                </a:solidFill>
              </a:rPr>
              <a:t>Service Transparency</a:t>
            </a:r>
          </a:p>
          <a:p>
            <a:pPr marL="291922" indent="-291922">
              <a:buFont typeface="Wingdings" pitchFamily="2" charset="2"/>
              <a:buChar char="§"/>
            </a:pPr>
            <a:r>
              <a:rPr lang="en-US" sz="1400" dirty="0">
                <a:solidFill>
                  <a:srgbClr val="FFFFFF"/>
                </a:solidFill>
              </a:rPr>
              <a:t>1, 10G port options</a:t>
            </a:r>
          </a:p>
        </p:txBody>
      </p:sp>
      <p:sp>
        <p:nvSpPr>
          <p:cNvPr id="45" name="TextBox 44"/>
          <p:cNvSpPr txBox="1"/>
          <p:nvPr/>
        </p:nvSpPr>
        <p:spPr>
          <a:xfrm>
            <a:off x="8385343" y="2453649"/>
            <a:ext cx="2971468" cy="525215"/>
          </a:xfrm>
          <a:prstGeom prst="rect">
            <a:avLst/>
          </a:prstGeom>
          <a:noFill/>
        </p:spPr>
        <p:txBody>
          <a:bodyPr wrap="none" lIns="93415" tIns="46708" rIns="93415" bIns="46708" rtlCol="0">
            <a:spAutoFit/>
          </a:bodyPr>
          <a:lstStyle/>
          <a:p>
            <a:pPr marL="291922" indent="-291922">
              <a:buFont typeface="Wingdings" pitchFamily="2" charset="2"/>
              <a:buChar char="§"/>
            </a:pPr>
            <a:r>
              <a:rPr lang="en-US" sz="1400" dirty="0">
                <a:solidFill>
                  <a:srgbClr val="FFFFFF"/>
                </a:solidFill>
              </a:rPr>
              <a:t>Service Aggregation using </a:t>
            </a:r>
            <a:r>
              <a:rPr lang="en-US" sz="1400" dirty="0" smtClean="0">
                <a:solidFill>
                  <a:srgbClr val="FFFFFF"/>
                </a:solidFill>
              </a:rPr>
              <a:t>ECX</a:t>
            </a:r>
            <a:endParaRPr lang="en-US" sz="1400" dirty="0">
              <a:solidFill>
                <a:srgbClr val="FFFFFF"/>
              </a:solidFill>
            </a:endParaRPr>
          </a:p>
          <a:p>
            <a:pPr marL="291922" indent="-291922">
              <a:buFont typeface="Wingdings" pitchFamily="2" charset="2"/>
              <a:buChar char="§"/>
            </a:pPr>
            <a:r>
              <a:rPr lang="en-US" sz="1400" dirty="0">
                <a:solidFill>
                  <a:srgbClr val="FFFFFF"/>
                </a:solidFill>
              </a:rPr>
              <a:t>Azure presence in Equinix IBX</a:t>
            </a:r>
          </a:p>
        </p:txBody>
      </p:sp>
      <p:grpSp>
        <p:nvGrpSpPr>
          <p:cNvPr id="46" name="Group 45"/>
          <p:cNvGrpSpPr/>
          <p:nvPr/>
        </p:nvGrpSpPr>
        <p:grpSpPr>
          <a:xfrm>
            <a:off x="6474016" y="2207824"/>
            <a:ext cx="1236099" cy="781659"/>
            <a:chOff x="2368269" y="3300131"/>
            <a:chExt cx="1208802" cy="766402"/>
          </a:xfrm>
          <a:noFill/>
        </p:grpSpPr>
        <p:grpSp>
          <p:nvGrpSpPr>
            <p:cNvPr id="47" name="Group 46"/>
            <p:cNvGrpSpPr/>
            <p:nvPr/>
          </p:nvGrpSpPr>
          <p:grpSpPr>
            <a:xfrm>
              <a:off x="2368269" y="3324657"/>
              <a:ext cx="1208802" cy="741876"/>
              <a:chOff x="2368269" y="3324657"/>
              <a:chExt cx="1208802" cy="741876"/>
            </a:xfrm>
            <a:grpFill/>
          </p:grpSpPr>
          <p:grpSp>
            <p:nvGrpSpPr>
              <p:cNvPr id="51" name="Group 50"/>
              <p:cNvGrpSpPr/>
              <p:nvPr/>
            </p:nvGrpSpPr>
            <p:grpSpPr>
              <a:xfrm>
                <a:off x="2368269" y="3324657"/>
                <a:ext cx="1208802" cy="741876"/>
                <a:chOff x="3635997" y="1746358"/>
                <a:chExt cx="1903858" cy="1168451"/>
              </a:xfrm>
              <a:grpFill/>
            </p:grpSpPr>
            <p:sp>
              <p:nvSpPr>
                <p:cNvPr id="53" name="Rectangle 52"/>
                <p:cNvSpPr/>
                <p:nvPr/>
              </p:nvSpPr>
              <p:spPr>
                <a:xfrm>
                  <a:off x="3635997" y="2394826"/>
                  <a:ext cx="858491" cy="361468"/>
                </a:xfrm>
                <a:prstGeom prst="rect">
                  <a:avLst/>
                </a:prstGeom>
                <a:grp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54" name="Rectangle 53"/>
                <p:cNvSpPr/>
                <p:nvPr/>
              </p:nvSpPr>
              <p:spPr>
                <a:xfrm>
                  <a:off x="4168160" y="2292747"/>
                  <a:ext cx="1371695" cy="361468"/>
                </a:xfrm>
                <a:prstGeom prst="rect">
                  <a:avLst/>
                </a:prstGeom>
                <a:grp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55" name="Rectangle 54"/>
                <p:cNvSpPr/>
                <p:nvPr/>
              </p:nvSpPr>
              <p:spPr>
                <a:xfrm>
                  <a:off x="3835017" y="1746358"/>
                  <a:ext cx="1364062" cy="779845"/>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56" name="Rectangle 55"/>
                <p:cNvSpPr/>
                <p:nvPr/>
              </p:nvSpPr>
              <p:spPr>
                <a:xfrm>
                  <a:off x="4121249" y="2241205"/>
                  <a:ext cx="1382384" cy="123734"/>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57" name="Rectangle 56"/>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pic>
            <p:nvPicPr>
              <p:cNvPr id="52" name="Picture 6" descr="http://www.gravatar.com/avatar/425be63bdaaeeffd26d0172ed20301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094" y="3826765"/>
                <a:ext cx="152646" cy="152646"/>
              </a:xfrm>
              <a:prstGeom prst="rect">
                <a:avLst/>
              </a:prstGeom>
              <a:grpFill/>
              <a:scene3d>
                <a:camera prst="isometricRightUp"/>
                <a:lightRig rig="threePt" dir="t"/>
              </a:scene3d>
              <a:extLst/>
            </p:spPr>
          </p:pic>
        </p:grpSp>
        <p:cxnSp>
          <p:nvCxnSpPr>
            <p:cNvPr id="48" name="Straight Arrow Connector 47"/>
            <p:cNvCxnSpPr/>
            <p:nvPr/>
          </p:nvCxnSpPr>
          <p:spPr>
            <a:xfrm>
              <a:off x="2925132" y="3300131"/>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49" name="Straight Arrow Connector 48"/>
            <p:cNvCxnSpPr/>
            <p:nvPr/>
          </p:nvCxnSpPr>
          <p:spPr>
            <a:xfrm>
              <a:off x="2825640" y="3408363"/>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50" name="Straight Arrow Connector 49"/>
            <p:cNvCxnSpPr/>
            <p:nvPr/>
          </p:nvCxnSpPr>
          <p:spPr>
            <a:xfrm>
              <a:off x="2605178" y="3610612"/>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grpSp>
        <p:nvGrpSpPr>
          <p:cNvPr id="58" name="Group 57"/>
          <p:cNvGrpSpPr/>
          <p:nvPr/>
        </p:nvGrpSpPr>
        <p:grpSpPr>
          <a:xfrm>
            <a:off x="7260981" y="1695112"/>
            <a:ext cx="1236099" cy="781659"/>
            <a:chOff x="2368269" y="3300131"/>
            <a:chExt cx="1208802" cy="766402"/>
          </a:xfrm>
          <a:noFill/>
        </p:grpSpPr>
        <p:grpSp>
          <p:nvGrpSpPr>
            <p:cNvPr id="59" name="Group 58"/>
            <p:cNvGrpSpPr/>
            <p:nvPr/>
          </p:nvGrpSpPr>
          <p:grpSpPr>
            <a:xfrm>
              <a:off x="2368269" y="3324657"/>
              <a:ext cx="1208802" cy="741876"/>
              <a:chOff x="2368269" y="3324657"/>
              <a:chExt cx="1208802" cy="741876"/>
            </a:xfrm>
            <a:grpFill/>
          </p:grpSpPr>
          <p:grpSp>
            <p:nvGrpSpPr>
              <p:cNvPr id="63" name="Group 62"/>
              <p:cNvGrpSpPr/>
              <p:nvPr/>
            </p:nvGrpSpPr>
            <p:grpSpPr>
              <a:xfrm>
                <a:off x="2368269" y="3324657"/>
                <a:ext cx="1208802" cy="741876"/>
                <a:chOff x="3635997" y="1746358"/>
                <a:chExt cx="1903858" cy="1168451"/>
              </a:xfrm>
              <a:grpFill/>
            </p:grpSpPr>
            <p:sp>
              <p:nvSpPr>
                <p:cNvPr id="65" name="Rectangle 64"/>
                <p:cNvSpPr/>
                <p:nvPr/>
              </p:nvSpPr>
              <p:spPr>
                <a:xfrm>
                  <a:off x="3635997" y="2394826"/>
                  <a:ext cx="858491" cy="361468"/>
                </a:xfrm>
                <a:prstGeom prst="rect">
                  <a:avLst/>
                </a:prstGeom>
                <a:grp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66" name="Rectangle 65"/>
                <p:cNvSpPr/>
                <p:nvPr/>
              </p:nvSpPr>
              <p:spPr>
                <a:xfrm>
                  <a:off x="4168160" y="2292747"/>
                  <a:ext cx="1371695" cy="361468"/>
                </a:xfrm>
                <a:prstGeom prst="rect">
                  <a:avLst/>
                </a:prstGeom>
                <a:grp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67" name="Rectangle 66"/>
                <p:cNvSpPr/>
                <p:nvPr/>
              </p:nvSpPr>
              <p:spPr>
                <a:xfrm>
                  <a:off x="3835017" y="1746358"/>
                  <a:ext cx="1364062" cy="779845"/>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68" name="Rectangle 67"/>
                <p:cNvSpPr/>
                <p:nvPr/>
              </p:nvSpPr>
              <p:spPr>
                <a:xfrm>
                  <a:off x="4121249" y="2241205"/>
                  <a:ext cx="1382384" cy="123734"/>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69" name="Rectangle 68"/>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pic>
            <p:nvPicPr>
              <p:cNvPr id="64" name="Picture 6" descr="http://www.gravatar.com/avatar/425be63bdaaeeffd26d0172ed20301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094" y="3826765"/>
                <a:ext cx="152646" cy="152646"/>
              </a:xfrm>
              <a:prstGeom prst="rect">
                <a:avLst/>
              </a:prstGeom>
              <a:grpFill/>
              <a:scene3d>
                <a:camera prst="isometricRightUp"/>
                <a:lightRig rig="threePt" dir="t"/>
              </a:scene3d>
              <a:extLst/>
            </p:spPr>
          </p:pic>
        </p:grpSp>
        <p:cxnSp>
          <p:nvCxnSpPr>
            <p:cNvPr id="60" name="Straight Arrow Connector 59"/>
            <p:cNvCxnSpPr/>
            <p:nvPr/>
          </p:nvCxnSpPr>
          <p:spPr>
            <a:xfrm>
              <a:off x="2925132" y="3300131"/>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61" name="Straight Arrow Connector 60"/>
            <p:cNvCxnSpPr/>
            <p:nvPr/>
          </p:nvCxnSpPr>
          <p:spPr>
            <a:xfrm>
              <a:off x="2825640" y="3408363"/>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62" name="Straight Arrow Connector 61"/>
            <p:cNvCxnSpPr/>
            <p:nvPr/>
          </p:nvCxnSpPr>
          <p:spPr>
            <a:xfrm>
              <a:off x="2605178" y="3610612"/>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sp>
        <p:nvSpPr>
          <p:cNvPr id="2" name="Text Placeholder 1"/>
          <p:cNvSpPr>
            <a:spLocks noGrp="1"/>
          </p:cNvSpPr>
          <p:nvPr>
            <p:ph type="body" sz="quarter" idx="11"/>
          </p:nvPr>
        </p:nvSpPr>
        <p:spPr>
          <a:xfrm>
            <a:off x="274639" y="1212849"/>
            <a:ext cx="11889564" cy="5150128"/>
          </a:xfrm>
        </p:spPr>
        <p:txBody>
          <a:bodyPr/>
          <a:lstStyle/>
          <a:p>
            <a:r>
              <a:rPr lang="en-US" dirty="0"/>
              <a:t>MS Network Node components</a:t>
            </a:r>
          </a:p>
          <a:p>
            <a:pPr lvl="1"/>
            <a:r>
              <a:rPr lang="en-US" dirty="0" smtClean="0"/>
              <a:t>MSFT cage </a:t>
            </a:r>
            <a:r>
              <a:rPr lang="en-US" dirty="0"/>
              <a:t>in select Equinix </a:t>
            </a:r>
            <a:r>
              <a:rPr lang="en-US" dirty="0" smtClean="0"/>
              <a:t>IBX Locations</a:t>
            </a:r>
            <a:endParaRPr lang="en-US" dirty="0"/>
          </a:p>
          <a:p>
            <a:pPr lvl="1"/>
            <a:r>
              <a:rPr lang="en-US" dirty="0"/>
              <a:t>Contains networking equipment</a:t>
            </a:r>
          </a:p>
          <a:p>
            <a:pPr lvl="1"/>
            <a:r>
              <a:rPr lang="en-US" dirty="0"/>
              <a:t>Fiber backhaul to Azure locations</a:t>
            </a:r>
          </a:p>
          <a:p>
            <a:pPr lvl="2"/>
            <a:r>
              <a:rPr lang="en-US" dirty="0"/>
              <a:t>US East</a:t>
            </a:r>
          </a:p>
          <a:p>
            <a:pPr lvl="2"/>
            <a:r>
              <a:rPr lang="en-US" dirty="0"/>
              <a:t>US West</a:t>
            </a:r>
          </a:p>
          <a:p>
            <a:pPr lvl="1"/>
            <a:r>
              <a:rPr lang="en-US" dirty="0"/>
              <a:t>Connect to Equinix Cloud Exchange</a:t>
            </a:r>
          </a:p>
          <a:p>
            <a:r>
              <a:rPr lang="en-US" dirty="0"/>
              <a:t>Equinix Cloud Exchange</a:t>
            </a:r>
          </a:p>
          <a:p>
            <a:pPr lvl="1"/>
            <a:r>
              <a:rPr lang="en-US" dirty="0"/>
              <a:t>Connects to </a:t>
            </a:r>
            <a:r>
              <a:rPr lang="en-US" dirty="0" smtClean="0"/>
              <a:t>MSFT Azure </a:t>
            </a:r>
            <a:r>
              <a:rPr lang="en-US" dirty="0"/>
              <a:t>cage</a:t>
            </a:r>
          </a:p>
          <a:p>
            <a:pPr lvl="1"/>
            <a:r>
              <a:rPr lang="en-US"/>
              <a:t>Connects C</a:t>
            </a:r>
            <a:r>
              <a:rPr lang="en-US" smtClean="0"/>
              <a:t>ustomer </a:t>
            </a:r>
            <a:r>
              <a:rPr lang="en-US" dirty="0" smtClean="0"/>
              <a:t>Cages</a:t>
            </a:r>
            <a:endParaRPr lang="en-US" dirty="0"/>
          </a:p>
          <a:p>
            <a:pPr lvl="1"/>
            <a:r>
              <a:rPr lang="en-US" dirty="0"/>
              <a:t>Connects to additional NSPs</a:t>
            </a:r>
          </a:p>
          <a:p>
            <a:endParaRPr lang="en-US" dirty="0"/>
          </a:p>
        </p:txBody>
      </p:sp>
    </p:spTree>
    <p:extLst>
      <p:ext uri="{BB962C8B-B14F-4D97-AF65-F5344CB8AC3E}">
        <p14:creationId xmlns:p14="http://schemas.microsoft.com/office/powerpoint/2010/main" val="239249160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Network Deployment in Equinix</a:t>
            </a:r>
            <a:endParaRPr lang="en-US" dirty="0"/>
          </a:p>
        </p:txBody>
      </p:sp>
      <p:sp>
        <p:nvSpPr>
          <p:cNvPr id="82" name="Content Placeholder 10"/>
          <p:cNvSpPr>
            <a:spLocks noGrp="1"/>
          </p:cNvSpPr>
          <p:nvPr>
            <p:ph idx="4294967295"/>
          </p:nvPr>
        </p:nvSpPr>
        <p:spPr>
          <a:xfrm>
            <a:off x="8961407" y="1476375"/>
            <a:ext cx="3221037" cy="769938"/>
          </a:xfrm>
        </p:spPr>
        <p:txBody>
          <a:bodyPr/>
          <a:lstStyle/>
          <a:p>
            <a:pPr marL="0" indent="0">
              <a:buNone/>
            </a:pPr>
            <a:r>
              <a:rPr lang="en-US" sz="1400" b="1" dirty="0">
                <a:solidFill>
                  <a:schemeClr val="tx1"/>
                </a:solidFill>
                <a:latin typeface="+mn-lt"/>
              </a:rPr>
              <a:t>Microsoft cage with networking gear and service functions for extending connectivity to Azure</a:t>
            </a:r>
          </a:p>
        </p:txBody>
      </p:sp>
      <p:sp>
        <p:nvSpPr>
          <p:cNvPr id="5" name="Rectangle 4"/>
          <p:cNvSpPr/>
          <p:nvPr/>
        </p:nvSpPr>
        <p:spPr>
          <a:xfrm>
            <a:off x="2564315" y="1424343"/>
            <a:ext cx="4447770" cy="6055353"/>
          </a:xfrm>
          <a:prstGeom prst="rect">
            <a:avLst/>
          </a:prstGeom>
          <a:solidFill>
            <a:srgbClr val="FF0000"/>
          </a:solidFill>
          <a:ln>
            <a:no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sp>
        <p:nvSpPr>
          <p:cNvPr id="6" name="Rectangle 5"/>
          <p:cNvSpPr/>
          <p:nvPr/>
        </p:nvSpPr>
        <p:spPr>
          <a:xfrm>
            <a:off x="5686317" y="4197878"/>
            <a:ext cx="2079784" cy="1369513"/>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7" name="Rectangle 6"/>
          <p:cNvSpPr/>
          <p:nvPr/>
        </p:nvSpPr>
        <p:spPr>
          <a:xfrm>
            <a:off x="3178564" y="3530229"/>
            <a:ext cx="3308892" cy="1473063"/>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8" name="TextBox 7"/>
          <p:cNvSpPr txBox="1"/>
          <p:nvPr/>
        </p:nvSpPr>
        <p:spPr>
          <a:xfrm>
            <a:off x="5177713" y="3373786"/>
            <a:ext cx="1237925" cy="659198"/>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FFFFFF"/>
                </a:solidFill>
              </a:rPr>
              <a:t>Cloud</a:t>
            </a:r>
          </a:p>
          <a:p>
            <a:pPr algn="ctr"/>
            <a:r>
              <a:rPr lang="en-US" dirty="0" smtClean="0">
                <a:solidFill>
                  <a:srgbClr val="FFFFFF"/>
                </a:solidFill>
              </a:rPr>
              <a:t>Exchange</a:t>
            </a:r>
          </a:p>
        </p:txBody>
      </p:sp>
      <p:sp>
        <p:nvSpPr>
          <p:cNvPr id="9" name="Rectangle 8"/>
          <p:cNvSpPr/>
          <p:nvPr/>
        </p:nvSpPr>
        <p:spPr>
          <a:xfrm>
            <a:off x="1900597" y="2797445"/>
            <a:ext cx="3364953" cy="1482326"/>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46" name="TextBox 45"/>
          <p:cNvSpPr txBox="1"/>
          <p:nvPr/>
        </p:nvSpPr>
        <p:spPr>
          <a:xfrm>
            <a:off x="4044092" y="2584231"/>
            <a:ext cx="804483" cy="648326"/>
          </a:xfrm>
          <a:prstGeom prst="rect">
            <a:avLst/>
          </a:prstGeom>
          <a:noFill/>
          <a:scene3d>
            <a:camera prst="isometricBottomDown"/>
            <a:lightRig rig="threePt" dir="t"/>
          </a:scene3d>
        </p:spPr>
        <p:txBody>
          <a:bodyPr wrap="none" lIns="93415" tIns="46708" rIns="93415" bIns="46708" rtlCol="0">
            <a:spAutoFit/>
          </a:bodyPr>
          <a:lstStyle/>
          <a:p>
            <a:r>
              <a:rPr lang="en-US" dirty="0" smtClean="0">
                <a:solidFill>
                  <a:srgbClr val="FFFFFF"/>
                </a:solidFill>
              </a:rPr>
              <a:t>Azure </a:t>
            </a:r>
          </a:p>
          <a:p>
            <a:pPr algn="ctr"/>
            <a:r>
              <a:rPr lang="en-US" dirty="0" smtClean="0">
                <a:solidFill>
                  <a:srgbClr val="FFFFFF"/>
                </a:solidFill>
              </a:rPr>
              <a:t>Cage</a:t>
            </a:r>
            <a:endParaRPr lang="en-US" dirty="0">
              <a:solidFill>
                <a:srgbClr val="FFFFFF"/>
              </a:solidFill>
            </a:endParaRPr>
          </a:p>
        </p:txBody>
      </p:sp>
      <p:sp>
        <p:nvSpPr>
          <p:cNvPr id="47" name="TextBox 46"/>
          <p:cNvSpPr txBox="1"/>
          <p:nvPr/>
        </p:nvSpPr>
        <p:spPr>
          <a:xfrm>
            <a:off x="6581035" y="4201951"/>
            <a:ext cx="1211698" cy="659198"/>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FFFFFF"/>
                </a:solidFill>
              </a:rPr>
              <a:t>Customer</a:t>
            </a:r>
          </a:p>
          <a:p>
            <a:pPr algn="ctr"/>
            <a:r>
              <a:rPr lang="en-US" dirty="0" smtClean="0">
                <a:solidFill>
                  <a:srgbClr val="FFFFFF"/>
                </a:solidFill>
              </a:rPr>
              <a:t>Cage</a:t>
            </a:r>
            <a:endParaRPr lang="en-US" dirty="0">
              <a:solidFill>
                <a:srgbClr val="FFFFFF"/>
              </a:solidFill>
            </a:endParaRPr>
          </a:p>
        </p:txBody>
      </p:sp>
      <p:cxnSp>
        <p:nvCxnSpPr>
          <p:cNvPr id="50" name="Straight Connector 49"/>
          <p:cNvCxnSpPr/>
          <p:nvPr/>
        </p:nvCxnSpPr>
        <p:spPr>
          <a:xfrm flipH="1">
            <a:off x="5293366" y="4851577"/>
            <a:ext cx="289056" cy="1073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53" name="Straight Connector 52"/>
          <p:cNvCxnSpPr/>
          <p:nvPr/>
        </p:nvCxnSpPr>
        <p:spPr>
          <a:xfrm>
            <a:off x="5779572" y="4571432"/>
            <a:ext cx="0" cy="757246"/>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pic>
        <p:nvPicPr>
          <p:cNvPr id="62" name="Picture 61" descr="Logo-PlatformEquini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532" y="4610287"/>
            <a:ext cx="2873268" cy="293777"/>
          </a:xfrm>
          <a:prstGeom prst="rect">
            <a:avLst/>
          </a:prstGeom>
          <a:scene3d>
            <a:camera prst="isometricBottomDown"/>
            <a:lightRig rig="threePt" dir="t"/>
          </a:scene3d>
        </p:spPr>
      </p:pic>
      <p:grpSp>
        <p:nvGrpSpPr>
          <p:cNvPr id="63" name="Group 62"/>
          <p:cNvGrpSpPr/>
          <p:nvPr/>
        </p:nvGrpSpPr>
        <p:grpSpPr>
          <a:xfrm>
            <a:off x="3990328" y="2420760"/>
            <a:ext cx="359607" cy="376684"/>
            <a:chOff x="3965487" y="1267153"/>
            <a:chExt cx="351666" cy="369332"/>
          </a:xfrm>
        </p:grpSpPr>
        <p:sp>
          <p:nvSpPr>
            <p:cNvPr id="64" name="Oval 63"/>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65" name="TextBox 64"/>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66" name="Group 65"/>
          <p:cNvGrpSpPr/>
          <p:nvPr/>
        </p:nvGrpSpPr>
        <p:grpSpPr>
          <a:xfrm>
            <a:off x="4124125" y="3551118"/>
            <a:ext cx="359607" cy="376684"/>
            <a:chOff x="3965487" y="1267153"/>
            <a:chExt cx="351666" cy="369332"/>
          </a:xfrm>
        </p:grpSpPr>
        <p:sp>
          <p:nvSpPr>
            <p:cNvPr id="67" name="Oval 66"/>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68" name="TextBox 67"/>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69" name="Group 68"/>
          <p:cNvGrpSpPr/>
          <p:nvPr/>
        </p:nvGrpSpPr>
        <p:grpSpPr>
          <a:xfrm>
            <a:off x="5258090" y="3153544"/>
            <a:ext cx="359607" cy="376684"/>
            <a:chOff x="3965487" y="1267153"/>
            <a:chExt cx="351666" cy="369332"/>
          </a:xfrm>
        </p:grpSpPr>
        <p:sp>
          <p:nvSpPr>
            <p:cNvPr id="70" name="Oval 69"/>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71" name="TextBox 70"/>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grpSp>
        <p:nvGrpSpPr>
          <p:cNvPr id="81" name="Group 80"/>
          <p:cNvGrpSpPr/>
          <p:nvPr/>
        </p:nvGrpSpPr>
        <p:grpSpPr>
          <a:xfrm>
            <a:off x="8520020" y="1536475"/>
            <a:ext cx="361404" cy="376684"/>
            <a:chOff x="8509698" y="1798204"/>
            <a:chExt cx="353423" cy="369332"/>
          </a:xfrm>
        </p:grpSpPr>
        <p:sp>
          <p:nvSpPr>
            <p:cNvPr id="79" name="Oval 78"/>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80" name="TextBox 79"/>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83" name="Group 82"/>
          <p:cNvGrpSpPr/>
          <p:nvPr/>
        </p:nvGrpSpPr>
        <p:grpSpPr>
          <a:xfrm>
            <a:off x="8527812" y="2368540"/>
            <a:ext cx="361404" cy="376684"/>
            <a:chOff x="8509698" y="1798204"/>
            <a:chExt cx="353423" cy="369332"/>
          </a:xfrm>
        </p:grpSpPr>
        <p:sp>
          <p:nvSpPr>
            <p:cNvPr id="84" name="Oval 83"/>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85" name="TextBox 84"/>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86" name="Content Placeholder 10"/>
          <p:cNvSpPr txBox="1">
            <a:spLocks/>
          </p:cNvSpPr>
          <p:nvPr/>
        </p:nvSpPr>
        <p:spPr>
          <a:xfrm>
            <a:off x="8981664" y="2293552"/>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Multiple, independent fiber links (10G) will connect the Azure connectivity nodes to the Equinix </a:t>
            </a:r>
            <a:r>
              <a:rPr lang="en-US" sz="1400" dirty="0" smtClean="0">
                <a:solidFill>
                  <a:srgbClr val="FFFFFF"/>
                </a:solidFill>
              </a:rPr>
              <a:t>Cloud </a:t>
            </a:r>
            <a:r>
              <a:rPr lang="en-US" sz="1400" dirty="0">
                <a:solidFill>
                  <a:srgbClr val="FFFFFF"/>
                </a:solidFill>
              </a:rPr>
              <a:t>Exchange (</a:t>
            </a:r>
            <a:r>
              <a:rPr lang="en-US" sz="1400" dirty="0" smtClean="0">
                <a:solidFill>
                  <a:srgbClr val="FFFFFF"/>
                </a:solidFill>
              </a:rPr>
              <a:t>ECX)</a:t>
            </a:r>
            <a:r>
              <a:rPr lang="en-US" sz="1400" dirty="0">
                <a:solidFill>
                  <a:srgbClr val="FFFFFF"/>
                </a:solidFill>
              </a:rPr>
              <a:t>.  </a:t>
            </a:r>
          </a:p>
        </p:txBody>
      </p:sp>
      <p:grpSp>
        <p:nvGrpSpPr>
          <p:cNvPr id="95" name="Group 94"/>
          <p:cNvGrpSpPr/>
          <p:nvPr/>
        </p:nvGrpSpPr>
        <p:grpSpPr>
          <a:xfrm>
            <a:off x="8520020" y="3365045"/>
            <a:ext cx="361404" cy="376684"/>
            <a:chOff x="8509698" y="1798204"/>
            <a:chExt cx="353423" cy="369332"/>
          </a:xfrm>
        </p:grpSpPr>
        <p:sp>
          <p:nvSpPr>
            <p:cNvPr id="96" name="Oval 95"/>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97" name="TextBox 96"/>
            <p:cNvSpPr txBox="1"/>
            <p:nvPr/>
          </p:nvSpPr>
          <p:spPr>
            <a:xfrm>
              <a:off x="8517318" y="1798204"/>
              <a:ext cx="345803" cy="369332"/>
            </a:xfrm>
            <a:prstGeom prst="rect">
              <a:avLst/>
            </a:prstGeom>
            <a:noFill/>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sp>
        <p:nvSpPr>
          <p:cNvPr id="98" name="Content Placeholder 10"/>
          <p:cNvSpPr txBox="1">
            <a:spLocks/>
          </p:cNvSpPr>
          <p:nvPr/>
        </p:nvSpPr>
        <p:spPr>
          <a:xfrm>
            <a:off x="8973872" y="3290057"/>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smtClean="0">
                <a:solidFill>
                  <a:srgbClr val="FFFFFF"/>
                </a:solidFill>
              </a:rPr>
              <a:t>ECX </a:t>
            </a:r>
            <a:r>
              <a:rPr lang="en-US" sz="1400" dirty="0">
                <a:solidFill>
                  <a:srgbClr val="FFFFFF"/>
                </a:solidFill>
              </a:rPr>
              <a:t>aggregates customer connectivity within the datacenter.  </a:t>
            </a:r>
            <a:r>
              <a:rPr lang="en-US" sz="1400" dirty="0" smtClean="0">
                <a:solidFill>
                  <a:srgbClr val="FFFFFF"/>
                </a:solidFill>
              </a:rPr>
              <a:t>ECX </a:t>
            </a:r>
            <a:r>
              <a:rPr lang="en-US" sz="1400" dirty="0">
                <a:solidFill>
                  <a:srgbClr val="FFFFFF"/>
                </a:solidFill>
              </a:rPr>
              <a:t>creates Virtual Circuits (VC) at various speeds between customer and Azure ports</a:t>
            </a:r>
          </a:p>
        </p:txBody>
      </p:sp>
      <p:grpSp>
        <p:nvGrpSpPr>
          <p:cNvPr id="99" name="Group 98"/>
          <p:cNvGrpSpPr/>
          <p:nvPr/>
        </p:nvGrpSpPr>
        <p:grpSpPr>
          <a:xfrm>
            <a:off x="8518479" y="4527715"/>
            <a:ext cx="361404" cy="376684"/>
            <a:chOff x="8509698" y="1798204"/>
            <a:chExt cx="353423" cy="369332"/>
          </a:xfrm>
        </p:grpSpPr>
        <p:sp>
          <p:nvSpPr>
            <p:cNvPr id="100" name="Oval 99"/>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101" name="TextBox 100"/>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4</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102" name="Content Placeholder 10"/>
          <p:cNvSpPr txBox="1">
            <a:spLocks/>
          </p:cNvSpPr>
          <p:nvPr/>
        </p:nvSpPr>
        <p:spPr>
          <a:xfrm>
            <a:off x="8972331" y="4437183"/>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Each customer will connect into (2) separate </a:t>
            </a:r>
            <a:r>
              <a:rPr lang="en-US" sz="1400" dirty="0" smtClean="0">
                <a:solidFill>
                  <a:srgbClr val="FFFFFF"/>
                </a:solidFill>
              </a:rPr>
              <a:t>ECX </a:t>
            </a:r>
            <a:r>
              <a:rPr lang="en-US" sz="1400" dirty="0">
                <a:solidFill>
                  <a:srgbClr val="FFFFFF"/>
                </a:solidFill>
              </a:rPr>
              <a:t>switch ports using a fiber cross connect. This provided resilience and redundancy.</a:t>
            </a:r>
          </a:p>
        </p:txBody>
      </p:sp>
      <p:grpSp>
        <p:nvGrpSpPr>
          <p:cNvPr id="103" name="Group 102"/>
          <p:cNvGrpSpPr/>
          <p:nvPr/>
        </p:nvGrpSpPr>
        <p:grpSpPr>
          <a:xfrm>
            <a:off x="8518479" y="5385487"/>
            <a:ext cx="361404" cy="376684"/>
            <a:chOff x="8509698" y="1798204"/>
            <a:chExt cx="353423" cy="369332"/>
          </a:xfrm>
        </p:grpSpPr>
        <p:sp>
          <p:nvSpPr>
            <p:cNvPr id="104" name="Oval 103"/>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105" name="TextBox 104"/>
            <p:cNvSpPr txBox="1"/>
            <p:nvPr/>
          </p:nvSpPr>
          <p:spPr>
            <a:xfrm>
              <a:off x="8517318" y="1798204"/>
              <a:ext cx="345803" cy="369332"/>
            </a:xfrm>
            <a:prstGeom prst="rect">
              <a:avLst/>
            </a:prstGeom>
            <a:noFill/>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5</a:t>
              </a:r>
            </a:p>
          </p:txBody>
        </p:sp>
      </p:grpSp>
      <p:sp>
        <p:nvSpPr>
          <p:cNvPr id="106" name="Content Placeholder 10"/>
          <p:cNvSpPr txBox="1">
            <a:spLocks/>
          </p:cNvSpPr>
          <p:nvPr/>
        </p:nvSpPr>
        <p:spPr>
          <a:xfrm>
            <a:off x="8972331" y="5326042"/>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400" dirty="0">
                <a:solidFill>
                  <a:srgbClr val="FFFFFF"/>
                </a:solidFill>
              </a:rPr>
              <a:t>Customer connects fiber cross connects from the </a:t>
            </a:r>
            <a:r>
              <a:rPr lang="en-US" sz="1400" dirty="0" smtClean="0">
                <a:solidFill>
                  <a:srgbClr val="FFFFFF"/>
                </a:solidFill>
              </a:rPr>
              <a:t>ECX </a:t>
            </a:r>
            <a:r>
              <a:rPr lang="en-US" sz="1400" dirty="0">
                <a:solidFill>
                  <a:srgbClr val="FFFFFF"/>
                </a:solidFill>
              </a:rPr>
              <a:t>to their CPE (switch/router)</a:t>
            </a:r>
          </a:p>
          <a:p>
            <a:pPr>
              <a:spcBef>
                <a:spcPts val="0"/>
              </a:spcBef>
            </a:pPr>
            <a:r>
              <a:rPr lang="en-US" sz="1400" b="0" dirty="0">
                <a:solidFill>
                  <a:srgbClr val="FFFFFF"/>
                </a:solidFill>
              </a:rPr>
              <a:t>Router is required to run BGP</a:t>
            </a:r>
          </a:p>
        </p:txBody>
      </p:sp>
      <p:sp>
        <p:nvSpPr>
          <p:cNvPr id="107" name="Rectangle 106"/>
          <p:cNvSpPr/>
          <p:nvPr/>
        </p:nvSpPr>
        <p:spPr>
          <a:xfrm>
            <a:off x="4454467" y="5020907"/>
            <a:ext cx="1640699" cy="1393878"/>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108" name="Group 107"/>
          <p:cNvGrpSpPr/>
          <p:nvPr/>
        </p:nvGrpSpPr>
        <p:grpSpPr>
          <a:xfrm>
            <a:off x="4642664" y="5214060"/>
            <a:ext cx="1745273" cy="786103"/>
            <a:chOff x="4143400" y="3790325"/>
            <a:chExt cx="1706732" cy="770759"/>
          </a:xfrm>
          <a:noFill/>
        </p:grpSpPr>
        <p:sp>
          <p:nvSpPr>
            <p:cNvPr id="109" name="Rectangle 108"/>
            <p:cNvSpPr/>
            <p:nvPr/>
          </p:nvSpPr>
          <p:spPr>
            <a:xfrm>
              <a:off x="4143400" y="4292038"/>
              <a:ext cx="638985" cy="269046"/>
            </a:xfrm>
            <a:prstGeom prst="rect">
              <a:avLst/>
            </a:prstGeom>
            <a:grpFill/>
            <a:ln w="19050">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10" name="Rectangle 109"/>
            <p:cNvSpPr/>
            <p:nvPr/>
          </p:nvSpPr>
          <p:spPr>
            <a:xfrm>
              <a:off x="4529971" y="4213677"/>
              <a:ext cx="1020970" cy="269046"/>
            </a:xfrm>
            <a:prstGeom prst="rect">
              <a:avLst/>
            </a:prstGeom>
            <a:grpFill/>
            <a:ln w="19050">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rgbClr val="FFFFFF"/>
                </a:solidFill>
              </a:endParaRPr>
            </a:p>
          </p:txBody>
        </p:sp>
        <p:sp>
          <p:nvSpPr>
            <p:cNvPr id="111" name="Rectangle 110"/>
            <p:cNvSpPr/>
            <p:nvPr/>
          </p:nvSpPr>
          <p:spPr>
            <a:xfrm>
              <a:off x="4310581" y="3790325"/>
              <a:ext cx="1015289" cy="633104"/>
            </a:xfrm>
            <a:prstGeom prst="rect">
              <a:avLst/>
            </a:prstGeom>
            <a:grpFill/>
            <a:ln w="19050">
              <a:solidFill>
                <a:schemeClr val="tx1">
                  <a:lumMod val="65000"/>
                  <a:lumOff val="35000"/>
                </a:schemeClr>
              </a:solidFill>
            </a:ln>
            <a:effectLst/>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cxnSp>
          <p:nvCxnSpPr>
            <p:cNvPr id="112" name="Straight Arrow Connector 111"/>
            <p:cNvCxnSpPr/>
            <p:nvPr/>
          </p:nvCxnSpPr>
          <p:spPr>
            <a:xfrm>
              <a:off x="4793883" y="3848311"/>
              <a:ext cx="0" cy="434093"/>
            </a:xfrm>
            <a:prstGeom prst="straightConnector1">
              <a:avLst/>
            </a:prstGeom>
            <a:grpFill/>
            <a:ln>
              <a:solidFill>
                <a:schemeClr val="accent3">
                  <a:lumMod val="50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113" name="Straight Arrow Connector 112"/>
            <p:cNvCxnSpPr/>
            <p:nvPr/>
          </p:nvCxnSpPr>
          <p:spPr>
            <a:xfrm>
              <a:off x="4694391" y="3956543"/>
              <a:ext cx="406721" cy="0"/>
            </a:xfrm>
            <a:prstGeom prst="straightConnector1">
              <a:avLst/>
            </a:prstGeom>
            <a:grpFill/>
            <a:ln>
              <a:solidFill>
                <a:schemeClr val="accent3">
                  <a:lumMod val="50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114" name="Straight Arrow Connector 113"/>
            <p:cNvCxnSpPr/>
            <p:nvPr/>
          </p:nvCxnSpPr>
          <p:spPr>
            <a:xfrm>
              <a:off x="4473929" y="4158792"/>
              <a:ext cx="406721" cy="0"/>
            </a:xfrm>
            <a:prstGeom prst="straightConnector1">
              <a:avLst/>
            </a:prstGeom>
            <a:grpFill/>
            <a:ln>
              <a:solidFill>
                <a:schemeClr val="accent3">
                  <a:lumMod val="50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sp>
          <p:nvSpPr>
            <p:cNvPr id="115" name="TextBox 114"/>
            <p:cNvSpPr txBox="1"/>
            <p:nvPr/>
          </p:nvSpPr>
          <p:spPr>
            <a:xfrm>
              <a:off x="4560709" y="4114617"/>
              <a:ext cx="1289423" cy="276999"/>
            </a:xfrm>
            <a:prstGeom prst="rect">
              <a:avLst/>
            </a:prstGeom>
            <a:grpFill/>
            <a:effectLst>
              <a:reflection blurRad="6350" stA="50000" endA="300" endPos="55000" dir="5400000" sy="-100000" algn="bl" rotWithShape="0"/>
            </a:effectLst>
            <a:scene3d>
              <a:camera prst="isometricRightUp"/>
              <a:lightRig rig="threePt" dir="t"/>
            </a:scene3d>
          </p:spPr>
          <p:txBody>
            <a:bodyPr wrap="square" rtlCol="0">
              <a:spAutoFit/>
            </a:bodyPr>
            <a:lstStyle/>
            <a:p>
              <a:r>
                <a:rPr lang="en-US" sz="1200" dirty="0">
                  <a:solidFill>
                    <a:srgbClr val="FFFFFF"/>
                  </a:solidFill>
                </a:rPr>
                <a:t>Customer</a:t>
              </a:r>
            </a:p>
          </p:txBody>
        </p:sp>
      </p:grpSp>
      <p:cxnSp>
        <p:nvCxnSpPr>
          <p:cNvPr id="118" name="Straight Connector 117"/>
          <p:cNvCxnSpPr/>
          <p:nvPr/>
        </p:nvCxnSpPr>
        <p:spPr>
          <a:xfrm>
            <a:off x="2638352" y="2365354"/>
            <a:ext cx="2037" cy="154806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19" name="Straight Connector 118"/>
          <p:cNvCxnSpPr/>
          <p:nvPr/>
        </p:nvCxnSpPr>
        <p:spPr>
          <a:xfrm>
            <a:off x="3198986" y="2237863"/>
            <a:ext cx="2037" cy="154806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51" name="Straight Connector 50"/>
          <p:cNvCxnSpPr/>
          <p:nvPr/>
        </p:nvCxnSpPr>
        <p:spPr>
          <a:xfrm flipH="1">
            <a:off x="5515301" y="4717293"/>
            <a:ext cx="289056" cy="1073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52" name="Straight Connector 51"/>
          <p:cNvCxnSpPr/>
          <p:nvPr/>
        </p:nvCxnSpPr>
        <p:spPr>
          <a:xfrm>
            <a:off x="5830588" y="4542645"/>
            <a:ext cx="0" cy="757246"/>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54" name="Group 53"/>
          <p:cNvGrpSpPr/>
          <p:nvPr/>
        </p:nvGrpSpPr>
        <p:grpSpPr>
          <a:xfrm>
            <a:off x="5791499" y="4505451"/>
            <a:ext cx="1745273" cy="786103"/>
            <a:chOff x="4143400" y="3790325"/>
            <a:chExt cx="1706732" cy="770759"/>
          </a:xfrm>
          <a:noFill/>
        </p:grpSpPr>
        <p:sp>
          <p:nvSpPr>
            <p:cNvPr id="55" name="Rectangle 54"/>
            <p:cNvSpPr/>
            <p:nvPr/>
          </p:nvSpPr>
          <p:spPr>
            <a:xfrm>
              <a:off x="4143400" y="4292038"/>
              <a:ext cx="638985" cy="269046"/>
            </a:xfrm>
            <a:prstGeom prst="rect">
              <a:avLst/>
            </a:prstGeom>
            <a:grpFill/>
            <a:ln w="19050">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 name="Rectangle 55"/>
            <p:cNvSpPr/>
            <p:nvPr/>
          </p:nvSpPr>
          <p:spPr>
            <a:xfrm>
              <a:off x="4529971" y="4213677"/>
              <a:ext cx="1020970" cy="269046"/>
            </a:xfrm>
            <a:prstGeom prst="rect">
              <a:avLst/>
            </a:prstGeom>
            <a:grpFill/>
            <a:ln w="19050">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rgbClr val="FFFFFF"/>
                </a:solidFill>
              </a:endParaRPr>
            </a:p>
          </p:txBody>
        </p:sp>
        <p:sp>
          <p:nvSpPr>
            <p:cNvPr id="57" name="Rectangle 56"/>
            <p:cNvSpPr/>
            <p:nvPr/>
          </p:nvSpPr>
          <p:spPr>
            <a:xfrm>
              <a:off x="4310581" y="3790325"/>
              <a:ext cx="1015289" cy="633104"/>
            </a:xfrm>
            <a:prstGeom prst="rect">
              <a:avLst/>
            </a:prstGeom>
            <a:grpFill/>
            <a:ln w="19050">
              <a:solidFill>
                <a:schemeClr val="tx1">
                  <a:lumMod val="65000"/>
                  <a:lumOff val="35000"/>
                </a:schemeClr>
              </a:solidFill>
            </a:ln>
            <a:effectLst/>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cxnSp>
          <p:nvCxnSpPr>
            <p:cNvPr id="58" name="Straight Arrow Connector 57"/>
            <p:cNvCxnSpPr/>
            <p:nvPr/>
          </p:nvCxnSpPr>
          <p:spPr>
            <a:xfrm>
              <a:off x="4793883" y="3848311"/>
              <a:ext cx="0" cy="434093"/>
            </a:xfrm>
            <a:prstGeom prst="straightConnector1">
              <a:avLst/>
            </a:prstGeom>
            <a:grpFill/>
            <a:ln>
              <a:solidFill>
                <a:schemeClr val="accent3">
                  <a:lumMod val="50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59" name="Straight Arrow Connector 58"/>
            <p:cNvCxnSpPr/>
            <p:nvPr/>
          </p:nvCxnSpPr>
          <p:spPr>
            <a:xfrm>
              <a:off x="4694391" y="3956543"/>
              <a:ext cx="406721" cy="0"/>
            </a:xfrm>
            <a:prstGeom prst="straightConnector1">
              <a:avLst/>
            </a:prstGeom>
            <a:grpFill/>
            <a:ln>
              <a:solidFill>
                <a:schemeClr val="accent3">
                  <a:lumMod val="50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60" name="Straight Arrow Connector 59"/>
            <p:cNvCxnSpPr/>
            <p:nvPr/>
          </p:nvCxnSpPr>
          <p:spPr>
            <a:xfrm>
              <a:off x="4473929" y="4158792"/>
              <a:ext cx="406721" cy="0"/>
            </a:xfrm>
            <a:prstGeom prst="straightConnector1">
              <a:avLst/>
            </a:prstGeom>
            <a:grpFill/>
            <a:ln>
              <a:solidFill>
                <a:schemeClr val="accent3">
                  <a:lumMod val="50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sp>
          <p:nvSpPr>
            <p:cNvPr id="61" name="TextBox 60"/>
            <p:cNvSpPr txBox="1"/>
            <p:nvPr/>
          </p:nvSpPr>
          <p:spPr>
            <a:xfrm>
              <a:off x="4560709" y="4114617"/>
              <a:ext cx="1289423" cy="276999"/>
            </a:xfrm>
            <a:prstGeom prst="rect">
              <a:avLst/>
            </a:prstGeom>
            <a:grpFill/>
            <a:effectLst>
              <a:reflection blurRad="6350" stA="50000" endA="300" endPos="55000" dir="5400000" sy="-100000" algn="bl" rotWithShape="0"/>
            </a:effectLst>
            <a:scene3d>
              <a:camera prst="isometricRightUp"/>
              <a:lightRig rig="threePt" dir="t"/>
            </a:scene3d>
          </p:spPr>
          <p:txBody>
            <a:bodyPr wrap="square" rtlCol="0">
              <a:spAutoFit/>
            </a:bodyPr>
            <a:lstStyle/>
            <a:p>
              <a:r>
                <a:rPr lang="en-US" sz="1200" dirty="0">
                  <a:solidFill>
                    <a:srgbClr val="FFFFFF"/>
                  </a:solidFill>
                </a:rPr>
                <a:t>Customer</a:t>
              </a:r>
            </a:p>
          </p:txBody>
        </p:sp>
      </p:grpSp>
      <p:cxnSp>
        <p:nvCxnSpPr>
          <p:cNvPr id="120" name="Straight Connector 119"/>
          <p:cNvCxnSpPr/>
          <p:nvPr/>
        </p:nvCxnSpPr>
        <p:spPr>
          <a:xfrm>
            <a:off x="1900597" y="1623248"/>
            <a:ext cx="2037" cy="154806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pic>
        <p:nvPicPr>
          <p:cNvPr id="117" name="Picture 116" descr="Cloud-Blue.png"/>
          <p:cNvPicPr>
            <a:picLocks noChangeAspect="1"/>
          </p:cNvPicPr>
          <p:nvPr/>
        </p:nvPicPr>
        <p:blipFill>
          <a:blip r:embed="rId3"/>
          <a:stretch>
            <a:fillRect/>
          </a:stretch>
        </p:blipFill>
        <p:spPr>
          <a:xfrm>
            <a:off x="60939" y="1232204"/>
            <a:ext cx="2725227" cy="1613626"/>
          </a:xfrm>
          <a:prstGeom prst="rect">
            <a:avLst/>
          </a:prstGeom>
          <a:scene3d>
            <a:camera prst="isometricTopUp"/>
            <a:lightRig rig="threePt" dir="t"/>
          </a:scene3d>
        </p:spPr>
      </p:pic>
      <p:pic>
        <p:nvPicPr>
          <p:cNvPr id="116" name="Picture 115" descr="Cloud-Blank-Gra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967" y="2304783"/>
            <a:ext cx="1679301" cy="991469"/>
          </a:xfrm>
          <a:prstGeom prst="rect">
            <a:avLst/>
          </a:prstGeom>
          <a:scene3d>
            <a:camera prst="isometricTopUp"/>
            <a:lightRig rig="threePt" dir="t"/>
          </a:scene3d>
        </p:spPr>
      </p:pic>
      <p:sp>
        <p:nvSpPr>
          <p:cNvPr id="121" name="TextBox 120"/>
          <p:cNvSpPr txBox="1"/>
          <p:nvPr/>
        </p:nvSpPr>
        <p:spPr>
          <a:xfrm>
            <a:off x="2142505" y="2573218"/>
            <a:ext cx="569131" cy="376684"/>
          </a:xfrm>
          <a:prstGeom prst="rect">
            <a:avLst/>
          </a:prstGeom>
          <a:noFill/>
          <a:scene3d>
            <a:camera prst="isometricTopUp"/>
            <a:lightRig rig="threePt" dir="t"/>
          </a:scene3d>
        </p:spPr>
        <p:txBody>
          <a:bodyPr wrap="none" lIns="93415" tIns="46708" rIns="93415" bIns="46708" rtlCol="0">
            <a:spAutoFit/>
          </a:bodyPr>
          <a:lstStyle/>
          <a:p>
            <a:r>
              <a:rPr lang="en-US" dirty="0" smtClean="0">
                <a:solidFill>
                  <a:srgbClr val="FFFFFF"/>
                </a:solidFill>
              </a:rPr>
              <a:t>ISP</a:t>
            </a:r>
            <a:endParaRPr lang="en-US" dirty="0">
              <a:solidFill>
                <a:srgbClr val="FFFFFF"/>
              </a:solidFill>
            </a:endParaRPr>
          </a:p>
        </p:txBody>
      </p:sp>
      <p:grpSp>
        <p:nvGrpSpPr>
          <p:cNvPr id="72" name="Group 71"/>
          <p:cNvGrpSpPr/>
          <p:nvPr/>
        </p:nvGrpSpPr>
        <p:grpSpPr>
          <a:xfrm>
            <a:off x="5559977" y="4211696"/>
            <a:ext cx="359607" cy="376684"/>
            <a:chOff x="3965487" y="1267153"/>
            <a:chExt cx="351666" cy="369332"/>
          </a:xfrm>
        </p:grpSpPr>
        <p:sp>
          <p:nvSpPr>
            <p:cNvPr id="73" name="Oval 72"/>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74" name="TextBox 73"/>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4</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128" name="TextBox 127"/>
          <p:cNvSpPr txBox="1"/>
          <p:nvPr/>
        </p:nvSpPr>
        <p:spPr>
          <a:xfrm>
            <a:off x="859726" y="1932379"/>
            <a:ext cx="1618219" cy="376684"/>
          </a:xfrm>
          <a:prstGeom prst="rect">
            <a:avLst/>
          </a:prstGeom>
          <a:noFill/>
          <a:scene3d>
            <a:camera prst="isometricTopUp"/>
            <a:lightRig rig="threePt" dir="t"/>
          </a:scene3d>
        </p:spPr>
        <p:txBody>
          <a:bodyPr wrap="none" lIns="93415" tIns="46708" rIns="93415" bIns="46708" rtlCol="0">
            <a:spAutoFit/>
          </a:bodyPr>
          <a:lstStyle/>
          <a:p>
            <a:r>
              <a:rPr lang="en-US" dirty="0" smtClean="0">
                <a:solidFill>
                  <a:srgbClr val="FFFFFF"/>
                </a:solidFill>
              </a:rPr>
              <a:t>Azure Region</a:t>
            </a:r>
          </a:p>
        </p:txBody>
      </p:sp>
      <p:sp>
        <p:nvSpPr>
          <p:cNvPr id="124" name="TextBox 123"/>
          <p:cNvSpPr txBox="1"/>
          <p:nvPr/>
        </p:nvSpPr>
        <p:spPr>
          <a:xfrm>
            <a:off x="6325761" y="2443972"/>
            <a:ext cx="46751" cy="376684"/>
          </a:xfrm>
          <a:prstGeom prst="rect">
            <a:avLst/>
          </a:prstGeom>
          <a:noFill/>
        </p:spPr>
        <p:txBody>
          <a:bodyPr wrap="square" lIns="93415" tIns="46708" rIns="93415" bIns="46708" rtlCol="0">
            <a:spAutoFit/>
          </a:bodyPr>
          <a:lstStyle/>
          <a:p>
            <a:endParaRPr lang="en-US" dirty="0">
              <a:solidFill>
                <a:srgbClr val="FFFFFF"/>
              </a:solidFill>
            </a:endParaRPr>
          </a:p>
        </p:txBody>
      </p:sp>
      <p:grpSp>
        <p:nvGrpSpPr>
          <p:cNvPr id="1025" name="Group 1024"/>
          <p:cNvGrpSpPr/>
          <p:nvPr/>
        </p:nvGrpSpPr>
        <p:grpSpPr>
          <a:xfrm>
            <a:off x="2421749" y="3365828"/>
            <a:ext cx="1236099" cy="781659"/>
            <a:chOff x="2368269" y="3300131"/>
            <a:chExt cx="1208802" cy="766402"/>
          </a:xfrm>
          <a:solidFill>
            <a:schemeClr val="tx2"/>
          </a:solidFill>
        </p:grpSpPr>
        <p:grpSp>
          <p:nvGrpSpPr>
            <p:cNvPr id="123" name="Group 122"/>
            <p:cNvGrpSpPr/>
            <p:nvPr/>
          </p:nvGrpSpPr>
          <p:grpSpPr>
            <a:xfrm>
              <a:off x="2368269" y="3324657"/>
              <a:ext cx="1208802" cy="741876"/>
              <a:chOff x="2368269" y="3324657"/>
              <a:chExt cx="1208802" cy="741876"/>
            </a:xfrm>
            <a:grpFill/>
          </p:grpSpPr>
          <p:grpSp>
            <p:nvGrpSpPr>
              <p:cNvPr id="30" name="Group 29"/>
              <p:cNvGrpSpPr/>
              <p:nvPr/>
            </p:nvGrpSpPr>
            <p:grpSpPr>
              <a:xfrm>
                <a:off x="2368269" y="3324657"/>
                <a:ext cx="1208802" cy="741876"/>
                <a:chOff x="3635997" y="1746358"/>
                <a:chExt cx="1903858" cy="1168451"/>
              </a:xfrm>
              <a:grpFill/>
            </p:grpSpPr>
            <p:sp>
              <p:nvSpPr>
                <p:cNvPr id="32" name="Rectangle 31"/>
                <p:cNvSpPr/>
                <p:nvPr/>
              </p:nvSpPr>
              <p:spPr>
                <a:xfrm>
                  <a:off x="3635997" y="2394826"/>
                  <a:ext cx="858491" cy="361468"/>
                </a:xfrm>
                <a:prstGeom prst="rect">
                  <a:avLst/>
                </a:prstGeom>
                <a:solidFill>
                  <a:schemeClr val="tx2"/>
                </a:solid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33" name="Rectangle 32"/>
                <p:cNvSpPr/>
                <p:nvPr/>
              </p:nvSpPr>
              <p:spPr>
                <a:xfrm>
                  <a:off x="4168160" y="2292747"/>
                  <a:ext cx="1371695" cy="361468"/>
                </a:xfrm>
                <a:prstGeom prst="rect">
                  <a:avLst/>
                </a:prstGeom>
                <a:solidFill>
                  <a:schemeClr val="tx2"/>
                </a:solid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34" name="Rectangle 33"/>
                <p:cNvSpPr/>
                <p:nvPr/>
              </p:nvSpPr>
              <p:spPr>
                <a:xfrm>
                  <a:off x="3835017" y="1746358"/>
                  <a:ext cx="1364062" cy="779845"/>
                </a:xfrm>
                <a:prstGeom prst="rect">
                  <a:avLst/>
                </a:prstGeom>
                <a:solidFill>
                  <a:schemeClr val="tx2"/>
                </a:solid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35" name="Rectangle 34"/>
                <p:cNvSpPr/>
                <p:nvPr/>
              </p:nvSpPr>
              <p:spPr>
                <a:xfrm>
                  <a:off x="4121249" y="2241205"/>
                  <a:ext cx="1382384" cy="123734"/>
                </a:xfrm>
                <a:prstGeom prst="rect">
                  <a:avLst/>
                </a:prstGeom>
                <a:solidFill>
                  <a:schemeClr val="tx2"/>
                </a:solid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36" name="Rectangle 35"/>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pic>
            <p:nvPicPr>
              <p:cNvPr id="1030" name="Picture 6" descr="http://www.gravatar.com/avatar/425be63bdaaeeffd26d0172ed20301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094" y="3826765"/>
                <a:ext cx="152646" cy="152646"/>
              </a:xfrm>
              <a:prstGeom prst="rect">
                <a:avLst/>
              </a:prstGeom>
              <a:grpFill/>
              <a:scene3d>
                <a:camera prst="isometricRightUp"/>
                <a:lightRig rig="threePt" dir="t"/>
              </a:scene3d>
              <a:extLst/>
            </p:spPr>
          </p:pic>
        </p:grpSp>
        <p:cxnSp>
          <p:nvCxnSpPr>
            <p:cNvPr id="142" name="Straight Arrow Connector 141"/>
            <p:cNvCxnSpPr/>
            <p:nvPr/>
          </p:nvCxnSpPr>
          <p:spPr>
            <a:xfrm>
              <a:off x="2925132" y="3300131"/>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143" name="Straight Arrow Connector 142"/>
            <p:cNvCxnSpPr/>
            <p:nvPr/>
          </p:nvCxnSpPr>
          <p:spPr>
            <a:xfrm>
              <a:off x="2825640" y="3408363"/>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144" name="Straight Arrow Connector 143"/>
            <p:cNvCxnSpPr/>
            <p:nvPr/>
          </p:nvCxnSpPr>
          <p:spPr>
            <a:xfrm>
              <a:off x="2605178" y="3610612"/>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grpSp>
        <p:nvGrpSpPr>
          <p:cNvPr id="1024" name="Group 1023"/>
          <p:cNvGrpSpPr/>
          <p:nvPr/>
        </p:nvGrpSpPr>
        <p:grpSpPr>
          <a:xfrm>
            <a:off x="3179349" y="2893989"/>
            <a:ext cx="1236099" cy="780730"/>
            <a:chOff x="5186357" y="2072732"/>
            <a:chExt cx="1208802" cy="765491"/>
          </a:xfrm>
          <a:solidFill>
            <a:srgbClr val="00BCF2"/>
          </a:solidFill>
        </p:grpSpPr>
        <p:grpSp>
          <p:nvGrpSpPr>
            <p:cNvPr id="127" name="Group 126"/>
            <p:cNvGrpSpPr/>
            <p:nvPr/>
          </p:nvGrpSpPr>
          <p:grpSpPr>
            <a:xfrm>
              <a:off x="5186357" y="2072732"/>
              <a:ext cx="1208802" cy="765491"/>
              <a:chOff x="3179088" y="2810583"/>
              <a:chExt cx="1208802" cy="765491"/>
            </a:xfrm>
            <a:grpFill/>
          </p:grpSpPr>
          <p:grpSp>
            <p:nvGrpSpPr>
              <p:cNvPr id="11" name="Group 10"/>
              <p:cNvGrpSpPr/>
              <p:nvPr/>
            </p:nvGrpSpPr>
            <p:grpSpPr>
              <a:xfrm>
                <a:off x="3179088" y="2834198"/>
                <a:ext cx="1208802" cy="741876"/>
                <a:chOff x="3635997" y="1746358"/>
                <a:chExt cx="1903858" cy="1168451"/>
              </a:xfrm>
              <a:grpFill/>
            </p:grpSpPr>
            <p:sp>
              <p:nvSpPr>
                <p:cNvPr id="13" name="Rectangle 12"/>
                <p:cNvSpPr/>
                <p:nvPr/>
              </p:nvSpPr>
              <p:spPr>
                <a:xfrm>
                  <a:off x="3635997" y="2394826"/>
                  <a:ext cx="858491" cy="361468"/>
                </a:xfrm>
                <a:prstGeom prst="rect">
                  <a:avLst/>
                </a:prstGeom>
                <a:grp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14" name="Rectangle 13"/>
                <p:cNvSpPr/>
                <p:nvPr/>
              </p:nvSpPr>
              <p:spPr>
                <a:xfrm>
                  <a:off x="4168160" y="2292747"/>
                  <a:ext cx="1371695" cy="361468"/>
                </a:xfrm>
                <a:prstGeom prst="rect">
                  <a:avLst/>
                </a:prstGeom>
                <a:grp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15" name="Rectangle 14"/>
                <p:cNvSpPr/>
                <p:nvPr/>
              </p:nvSpPr>
              <p:spPr>
                <a:xfrm>
                  <a:off x="3835017" y="1746358"/>
                  <a:ext cx="1364062" cy="779845"/>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16" name="Rectangle 15"/>
                <p:cNvSpPr/>
                <p:nvPr/>
              </p:nvSpPr>
              <p:spPr>
                <a:xfrm>
                  <a:off x="4121249" y="2241205"/>
                  <a:ext cx="1382384" cy="123734"/>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17" name="Rectangle 16"/>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cxnSp>
            <p:nvCxnSpPr>
              <p:cNvPr id="138" name="Straight Arrow Connector 137"/>
              <p:cNvCxnSpPr/>
              <p:nvPr/>
            </p:nvCxnSpPr>
            <p:spPr>
              <a:xfrm>
                <a:off x="3748344" y="2810583"/>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139" name="Straight Arrow Connector 138"/>
              <p:cNvCxnSpPr/>
              <p:nvPr/>
            </p:nvCxnSpPr>
            <p:spPr>
              <a:xfrm>
                <a:off x="3648852" y="2918815"/>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140" name="Straight Arrow Connector 139"/>
              <p:cNvCxnSpPr/>
              <p:nvPr/>
            </p:nvCxnSpPr>
            <p:spPr>
              <a:xfrm>
                <a:off x="3428390" y="3121064"/>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pic>
          <p:nvPicPr>
            <p:cNvPr id="126" name="Picture 6" descr="http://www.gravatar.com/avatar/425be63bdaaeeffd26d0172ed20301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041" y="2582474"/>
              <a:ext cx="152646" cy="152646"/>
            </a:xfrm>
            <a:prstGeom prst="rect">
              <a:avLst/>
            </a:prstGeom>
            <a:grpFill/>
            <a:scene3d>
              <a:camera prst="isometricRightUp"/>
              <a:lightRig rig="threePt" dir="t"/>
            </a:scene3d>
            <a:extLst/>
          </p:spPr>
        </p:pic>
      </p:grpSp>
      <p:cxnSp>
        <p:nvCxnSpPr>
          <p:cNvPr id="18" name="Straight Connector 17"/>
          <p:cNvCxnSpPr/>
          <p:nvPr/>
        </p:nvCxnSpPr>
        <p:spPr>
          <a:xfrm>
            <a:off x="4616084" y="2926739"/>
            <a:ext cx="2037" cy="154806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a:off x="3803589" y="3427954"/>
            <a:ext cx="2037" cy="154806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19" name="Group 18"/>
          <p:cNvGrpSpPr/>
          <p:nvPr/>
        </p:nvGrpSpPr>
        <p:grpSpPr>
          <a:xfrm>
            <a:off x="4555400" y="3691877"/>
            <a:ext cx="1236099" cy="756647"/>
            <a:chOff x="3635989" y="1746361"/>
            <a:chExt cx="1903853" cy="1168448"/>
          </a:xfrm>
          <a:solidFill>
            <a:schemeClr val="bg1"/>
          </a:solidFill>
        </p:grpSpPr>
        <p:sp>
          <p:nvSpPr>
            <p:cNvPr id="20" name="Rectangle 19"/>
            <p:cNvSpPr/>
            <p:nvPr/>
          </p:nvSpPr>
          <p:spPr>
            <a:xfrm>
              <a:off x="3635989" y="2394831"/>
              <a:ext cx="858488" cy="361469"/>
            </a:xfrm>
            <a:prstGeom prst="rect">
              <a:avLst/>
            </a:prstGeom>
            <a:grp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1" name="Rectangle 20"/>
            <p:cNvSpPr/>
            <p:nvPr/>
          </p:nvSpPr>
          <p:spPr>
            <a:xfrm>
              <a:off x="4168150" y="2292750"/>
              <a:ext cx="1371692" cy="361469"/>
            </a:xfrm>
            <a:prstGeom prst="rect">
              <a:avLst/>
            </a:prstGeom>
            <a:grp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2" name="Rectangle 21"/>
            <p:cNvSpPr/>
            <p:nvPr/>
          </p:nvSpPr>
          <p:spPr>
            <a:xfrm>
              <a:off x="3835009" y="1746361"/>
              <a:ext cx="1364060" cy="779846"/>
            </a:xfrm>
            <a:prstGeom prst="rect">
              <a:avLst/>
            </a:prstGeom>
            <a:grp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23" name="Rectangle 22"/>
            <p:cNvSpPr/>
            <p:nvPr/>
          </p:nvSpPr>
          <p:spPr>
            <a:xfrm>
              <a:off x="4121240" y="2241209"/>
              <a:ext cx="1382381" cy="123735"/>
            </a:xfrm>
            <a:prstGeom prst="rect">
              <a:avLst/>
            </a:prstGeom>
            <a:grpFill/>
            <a:ln>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24" name="Picture 23" descr="EthernetExchan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96" y="1748660"/>
              <a:ext cx="753567" cy="751431"/>
            </a:xfrm>
            <a:prstGeom prst="rect">
              <a:avLst/>
            </a:prstGeom>
            <a:grpFill/>
            <a:scene3d>
              <a:camera prst="isometricTopUp"/>
              <a:lightRig rig="threePt" dir="t"/>
            </a:scene3d>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9502" y="2371142"/>
              <a:ext cx="348987" cy="233532"/>
            </a:xfrm>
            <a:prstGeom prst="rect">
              <a:avLst/>
            </a:prstGeom>
            <a:grpFill/>
            <a:scene3d>
              <a:camera prst="isometricRightUp"/>
              <a:lightRig rig="threePt" dir="t"/>
            </a:scene3d>
          </p:spPr>
        </p:pic>
        <p:sp>
          <p:nvSpPr>
            <p:cNvPr id="26" name="Rectangle 25"/>
            <p:cNvSpPr/>
            <p:nvPr/>
          </p:nvSpPr>
          <p:spPr>
            <a:xfrm>
              <a:off x="4274164" y="2553340"/>
              <a:ext cx="110511" cy="361469"/>
            </a:xfrm>
            <a:prstGeom prst="rect">
              <a:avLst/>
            </a:prstGeom>
            <a:grpFill/>
            <a:ln w="9525">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cxnSp>
        <p:nvCxnSpPr>
          <p:cNvPr id="27" name="Straight Connector 26"/>
          <p:cNvCxnSpPr/>
          <p:nvPr/>
        </p:nvCxnSpPr>
        <p:spPr>
          <a:xfrm flipH="1">
            <a:off x="4254007" y="4400038"/>
            <a:ext cx="756281" cy="15236"/>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4096912" y="4315636"/>
            <a:ext cx="756281" cy="15236"/>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8" name="Group 37"/>
          <p:cNvGrpSpPr/>
          <p:nvPr/>
        </p:nvGrpSpPr>
        <p:grpSpPr>
          <a:xfrm>
            <a:off x="3719914" y="4194472"/>
            <a:ext cx="1236099" cy="767883"/>
            <a:chOff x="3635989" y="1729010"/>
            <a:chExt cx="1903853" cy="1185799"/>
          </a:xfrm>
          <a:solidFill>
            <a:srgbClr val="000000"/>
          </a:solidFill>
        </p:grpSpPr>
        <p:sp>
          <p:nvSpPr>
            <p:cNvPr id="39" name="Rectangle 38"/>
            <p:cNvSpPr/>
            <p:nvPr/>
          </p:nvSpPr>
          <p:spPr>
            <a:xfrm>
              <a:off x="3635989" y="2394831"/>
              <a:ext cx="858488" cy="361469"/>
            </a:xfrm>
            <a:prstGeom prst="rect">
              <a:avLst/>
            </a:prstGeom>
            <a:grp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0" name="Rectangle 39"/>
            <p:cNvSpPr/>
            <p:nvPr/>
          </p:nvSpPr>
          <p:spPr>
            <a:xfrm>
              <a:off x="4168150" y="2292750"/>
              <a:ext cx="1371692" cy="361469"/>
            </a:xfrm>
            <a:prstGeom prst="rect">
              <a:avLst/>
            </a:prstGeom>
            <a:grp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1" name="Rectangle 40"/>
            <p:cNvSpPr/>
            <p:nvPr/>
          </p:nvSpPr>
          <p:spPr>
            <a:xfrm>
              <a:off x="3835009" y="1746361"/>
              <a:ext cx="1364060" cy="779846"/>
            </a:xfrm>
            <a:prstGeom prst="rect">
              <a:avLst/>
            </a:prstGeom>
            <a:grp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42" name="Rectangle 41"/>
            <p:cNvSpPr/>
            <p:nvPr/>
          </p:nvSpPr>
          <p:spPr>
            <a:xfrm>
              <a:off x="4121240" y="2241209"/>
              <a:ext cx="1382381" cy="123735"/>
            </a:xfrm>
            <a:prstGeom prst="rect">
              <a:avLst/>
            </a:prstGeom>
            <a:grpFill/>
            <a:ln>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43" name="Picture 42" descr="EthernetExchan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569" y="1729010"/>
              <a:ext cx="802135" cy="799860"/>
            </a:xfrm>
            <a:prstGeom prst="rect">
              <a:avLst/>
            </a:prstGeom>
            <a:grpFill/>
            <a:scene3d>
              <a:camera prst="isometricTopUp"/>
              <a:lightRig rig="threePt" dir="t"/>
            </a:scene3d>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9502" y="2371142"/>
              <a:ext cx="348987" cy="233532"/>
            </a:xfrm>
            <a:prstGeom prst="rect">
              <a:avLst/>
            </a:prstGeom>
            <a:grpFill/>
            <a:scene3d>
              <a:camera prst="isometricRightUp"/>
              <a:lightRig rig="threePt" dir="t"/>
            </a:scene3d>
          </p:spPr>
        </p:pic>
        <p:sp>
          <p:nvSpPr>
            <p:cNvPr id="45" name="Rectangle 44"/>
            <p:cNvSpPr/>
            <p:nvPr/>
          </p:nvSpPr>
          <p:spPr>
            <a:xfrm>
              <a:off x="4274164" y="2553340"/>
              <a:ext cx="110511" cy="361469"/>
            </a:xfrm>
            <a:prstGeom prst="rect">
              <a:avLst/>
            </a:prstGeom>
            <a:grpFill/>
            <a:ln w="9525">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cxnSp>
        <p:nvCxnSpPr>
          <p:cNvPr id="48" name="Straight Connector 47"/>
          <p:cNvCxnSpPr/>
          <p:nvPr/>
        </p:nvCxnSpPr>
        <p:spPr>
          <a:xfrm>
            <a:off x="5034677" y="4263413"/>
            <a:ext cx="0" cy="930638"/>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49" name="Straight Connector 48"/>
          <p:cNvCxnSpPr/>
          <p:nvPr/>
        </p:nvCxnSpPr>
        <p:spPr>
          <a:xfrm>
            <a:off x="5429606" y="4024378"/>
            <a:ext cx="0" cy="930638"/>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75" name="Group 74"/>
          <p:cNvGrpSpPr/>
          <p:nvPr/>
        </p:nvGrpSpPr>
        <p:grpSpPr>
          <a:xfrm>
            <a:off x="5960845" y="5389495"/>
            <a:ext cx="359607" cy="376684"/>
            <a:chOff x="3965487" y="1267153"/>
            <a:chExt cx="351666" cy="369332"/>
          </a:xfrm>
        </p:grpSpPr>
        <p:sp>
          <p:nvSpPr>
            <p:cNvPr id="76" name="Oval 75"/>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77" name="TextBox 76"/>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5</a:t>
              </a:r>
            </a:p>
          </p:txBody>
        </p:sp>
      </p:grpSp>
    </p:spTree>
    <p:extLst>
      <p:ext uri="{BB962C8B-B14F-4D97-AF65-F5344CB8AC3E}">
        <p14:creationId xmlns:p14="http://schemas.microsoft.com/office/powerpoint/2010/main" val="162834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500" fill="hold"/>
                                        <p:tgtEl>
                                          <p:spTgt spid="119"/>
                                        </p:tgtEl>
                                        <p:attrNameLst>
                                          <p:attrName>ppt_x</p:attrName>
                                        </p:attrNameLst>
                                      </p:cBhvr>
                                      <p:tavLst>
                                        <p:tav tm="0">
                                          <p:val>
                                            <p:strVal val="#ppt_x"/>
                                          </p:val>
                                        </p:tav>
                                        <p:tav tm="100000">
                                          <p:val>
                                            <p:strVal val="#ppt_x"/>
                                          </p:val>
                                        </p:tav>
                                      </p:tavLst>
                                    </p:anim>
                                    <p:anim calcmode="lin" valueType="num">
                                      <p:cBhvr additive="base">
                                        <p:cTn id="12" dur="500" fill="hold"/>
                                        <p:tgtEl>
                                          <p:spTgt spid="1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5"/>
                                        </p:tgtEl>
                                        <p:attrNameLst>
                                          <p:attrName>style.visibility</p:attrName>
                                        </p:attrNameLst>
                                      </p:cBhvr>
                                      <p:to>
                                        <p:strVal val="visible"/>
                                      </p:to>
                                    </p:set>
                                    <p:anim calcmode="lin" valueType="num">
                                      <p:cBhvr additive="base">
                                        <p:cTn id="15" dur="500" fill="hold"/>
                                        <p:tgtEl>
                                          <p:spTgt spid="1025"/>
                                        </p:tgtEl>
                                        <p:attrNameLst>
                                          <p:attrName>ppt_x</p:attrName>
                                        </p:attrNameLst>
                                      </p:cBhvr>
                                      <p:tavLst>
                                        <p:tav tm="0">
                                          <p:val>
                                            <p:strVal val="#ppt_x"/>
                                          </p:val>
                                        </p:tav>
                                        <p:tav tm="100000">
                                          <p:val>
                                            <p:strVal val="#ppt_x"/>
                                          </p:val>
                                        </p:tav>
                                      </p:tavLst>
                                    </p:anim>
                                    <p:anim calcmode="lin" valueType="num">
                                      <p:cBhvr additive="base">
                                        <p:cTn id="16" dur="500" fill="hold"/>
                                        <p:tgtEl>
                                          <p:spTgt spid="102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24"/>
                                        </p:tgtEl>
                                        <p:attrNameLst>
                                          <p:attrName>style.visibility</p:attrName>
                                        </p:attrNameLst>
                                      </p:cBhvr>
                                      <p:to>
                                        <p:strVal val="visible"/>
                                      </p:to>
                                    </p:set>
                                    <p:anim calcmode="lin" valueType="num">
                                      <p:cBhvr additive="base">
                                        <p:cTn id="19" dur="500" fill="hold"/>
                                        <p:tgtEl>
                                          <p:spTgt spid="1024"/>
                                        </p:tgtEl>
                                        <p:attrNameLst>
                                          <p:attrName>ppt_x</p:attrName>
                                        </p:attrNameLst>
                                      </p:cBhvr>
                                      <p:tavLst>
                                        <p:tav tm="0">
                                          <p:val>
                                            <p:strVal val="#ppt_x"/>
                                          </p:val>
                                        </p:tav>
                                        <p:tav tm="100000">
                                          <p:val>
                                            <p:strVal val="#ppt_x"/>
                                          </p:val>
                                        </p:tav>
                                      </p:tavLst>
                                    </p:anim>
                                    <p:anim calcmode="lin" valueType="num">
                                      <p:cBhvr additive="base">
                                        <p:cTn id="20" dur="500" fill="hold"/>
                                        <p:tgtEl>
                                          <p:spTgt spid="102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ppt_x"/>
                                          </p:val>
                                        </p:tav>
                                        <p:tav tm="100000">
                                          <p:val>
                                            <p:strVal val="#ppt_x"/>
                                          </p:val>
                                        </p:tav>
                                      </p:tavLst>
                                    </p:anim>
                                    <p:anim calcmode="lin" valueType="num">
                                      <p:cBhvr additive="base">
                                        <p:cTn id="24" dur="500" fill="hold"/>
                                        <p:tgtEl>
                                          <p:spTgt spid="6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ppt_x"/>
                                          </p:val>
                                        </p:tav>
                                        <p:tav tm="100000">
                                          <p:val>
                                            <p:strVal val="#ppt_x"/>
                                          </p:val>
                                        </p:tav>
                                      </p:tavLst>
                                    </p:anim>
                                    <p:anim calcmode="lin" valueType="num">
                                      <p:cBhvr additive="base">
                                        <p:cTn id="28" dur="500" fill="hold"/>
                                        <p:tgtEl>
                                          <p:spTgt spid="8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2">
                                            <p:txEl>
                                              <p:pRg st="0" end="0"/>
                                            </p:txEl>
                                          </p:spTgt>
                                        </p:tgtEl>
                                        <p:attrNameLst>
                                          <p:attrName>style.visibility</p:attrName>
                                        </p:attrNameLst>
                                      </p:cBhvr>
                                      <p:to>
                                        <p:strVal val="visible"/>
                                      </p:to>
                                    </p:set>
                                    <p:anim calcmode="lin" valueType="num">
                                      <p:cBhvr additive="base">
                                        <p:cTn id="31"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ppt_x"/>
                                          </p:val>
                                        </p:tav>
                                        <p:tav tm="100000">
                                          <p:val>
                                            <p:strVal val="#ppt_x"/>
                                          </p:val>
                                        </p:tav>
                                      </p:tavLst>
                                    </p:anim>
                                    <p:anim calcmode="lin" valueType="num">
                                      <p:cBhvr additive="base">
                                        <p:cTn id="42" dur="500" fill="hold"/>
                                        <p:tgtEl>
                                          <p:spTgt spid="66"/>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500" fill="hold"/>
                                        <p:tgtEl>
                                          <p:spTgt spid="83"/>
                                        </p:tgtEl>
                                        <p:attrNameLst>
                                          <p:attrName>ppt_x</p:attrName>
                                        </p:attrNameLst>
                                      </p:cBhvr>
                                      <p:tavLst>
                                        <p:tav tm="0">
                                          <p:val>
                                            <p:strVal val="#ppt_x"/>
                                          </p:val>
                                        </p:tav>
                                        <p:tav tm="100000">
                                          <p:val>
                                            <p:strVal val="#ppt_x"/>
                                          </p:val>
                                        </p:tav>
                                      </p:tavLst>
                                    </p:anim>
                                    <p:anim calcmode="lin" valueType="num">
                                      <p:cBhvr additive="base">
                                        <p:cTn id="50" dur="500" fill="hold"/>
                                        <p:tgtEl>
                                          <p:spTgt spid="83"/>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fill="hold"/>
                                        <p:tgtEl>
                                          <p:spTgt spid="86"/>
                                        </p:tgtEl>
                                        <p:attrNameLst>
                                          <p:attrName>ppt_x</p:attrName>
                                        </p:attrNameLst>
                                      </p:cBhvr>
                                      <p:tavLst>
                                        <p:tav tm="0">
                                          <p:val>
                                            <p:strVal val="#ppt_x"/>
                                          </p:val>
                                        </p:tav>
                                        <p:tav tm="100000">
                                          <p:val>
                                            <p:strVal val="#ppt_x"/>
                                          </p:val>
                                        </p:tav>
                                      </p:tavLst>
                                    </p:anim>
                                    <p:anim calcmode="lin" valueType="num">
                                      <p:cBhvr additive="base">
                                        <p:cTn id="54"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additive="base">
                                        <p:cTn id="71" dur="500" fill="hold"/>
                                        <p:tgtEl>
                                          <p:spTgt spid="69"/>
                                        </p:tgtEl>
                                        <p:attrNameLst>
                                          <p:attrName>ppt_x</p:attrName>
                                        </p:attrNameLst>
                                      </p:cBhvr>
                                      <p:tavLst>
                                        <p:tav tm="0">
                                          <p:val>
                                            <p:strVal val="#ppt_x"/>
                                          </p:val>
                                        </p:tav>
                                        <p:tav tm="100000">
                                          <p:val>
                                            <p:strVal val="#ppt_x"/>
                                          </p:val>
                                        </p:tav>
                                      </p:tavLst>
                                    </p:anim>
                                    <p:anim calcmode="lin" valueType="num">
                                      <p:cBhvr additive="base">
                                        <p:cTn id="72" dur="500" fill="hold"/>
                                        <p:tgtEl>
                                          <p:spTgt spid="69"/>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95"/>
                                        </p:tgtEl>
                                        <p:attrNameLst>
                                          <p:attrName>style.visibility</p:attrName>
                                        </p:attrNameLst>
                                      </p:cBhvr>
                                      <p:to>
                                        <p:strVal val="visible"/>
                                      </p:to>
                                    </p:set>
                                    <p:anim calcmode="lin" valueType="num">
                                      <p:cBhvr additive="base">
                                        <p:cTn id="75" dur="500" fill="hold"/>
                                        <p:tgtEl>
                                          <p:spTgt spid="95"/>
                                        </p:tgtEl>
                                        <p:attrNameLst>
                                          <p:attrName>ppt_x</p:attrName>
                                        </p:attrNameLst>
                                      </p:cBhvr>
                                      <p:tavLst>
                                        <p:tav tm="0">
                                          <p:val>
                                            <p:strVal val="#ppt_x"/>
                                          </p:val>
                                        </p:tav>
                                        <p:tav tm="100000">
                                          <p:val>
                                            <p:strVal val="#ppt_x"/>
                                          </p:val>
                                        </p:tav>
                                      </p:tavLst>
                                    </p:anim>
                                    <p:anim calcmode="lin" valueType="num">
                                      <p:cBhvr additive="base">
                                        <p:cTn id="76" dur="500" fill="hold"/>
                                        <p:tgtEl>
                                          <p:spTgt spid="95"/>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 calcmode="lin" valueType="num">
                                      <p:cBhvr additive="base">
                                        <p:cTn id="79" dur="500" fill="hold"/>
                                        <p:tgtEl>
                                          <p:spTgt spid="98"/>
                                        </p:tgtEl>
                                        <p:attrNameLst>
                                          <p:attrName>ppt_x</p:attrName>
                                        </p:attrNameLst>
                                      </p:cBhvr>
                                      <p:tavLst>
                                        <p:tav tm="0">
                                          <p:val>
                                            <p:strVal val="#ppt_x"/>
                                          </p:val>
                                        </p:tav>
                                        <p:tav tm="100000">
                                          <p:val>
                                            <p:strVal val="#ppt_x"/>
                                          </p:val>
                                        </p:tav>
                                      </p:tavLst>
                                    </p:anim>
                                    <p:anim calcmode="lin" valueType="num">
                                      <p:cBhvr additive="base">
                                        <p:cTn id="80" dur="500" fill="hold"/>
                                        <p:tgtEl>
                                          <p:spTgt spid="98"/>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nodeType="clickEffect">
                                  <p:stCondLst>
                                    <p:cond delay="0"/>
                                  </p:stCondLst>
                                  <p:childTnLst>
                                    <p:set>
                                      <p:cBhvr>
                                        <p:cTn id="88" dur="1" fill="hold">
                                          <p:stCondLst>
                                            <p:cond delay="0"/>
                                          </p:stCondLst>
                                        </p:cTn>
                                        <p:tgtEl>
                                          <p:spTgt spid="72"/>
                                        </p:tgtEl>
                                        <p:attrNameLst>
                                          <p:attrName>style.visibility</p:attrName>
                                        </p:attrNameLst>
                                      </p:cBhvr>
                                      <p:to>
                                        <p:strVal val="visible"/>
                                      </p:to>
                                    </p:set>
                                    <p:anim calcmode="lin" valueType="num">
                                      <p:cBhvr additive="base">
                                        <p:cTn id="89" dur="500" fill="hold"/>
                                        <p:tgtEl>
                                          <p:spTgt spid="72"/>
                                        </p:tgtEl>
                                        <p:attrNameLst>
                                          <p:attrName>ppt_x</p:attrName>
                                        </p:attrNameLst>
                                      </p:cBhvr>
                                      <p:tavLst>
                                        <p:tav tm="0">
                                          <p:val>
                                            <p:strVal val="#ppt_x"/>
                                          </p:val>
                                        </p:tav>
                                        <p:tav tm="100000">
                                          <p:val>
                                            <p:strVal val="#ppt_x"/>
                                          </p:val>
                                        </p:tav>
                                      </p:tavLst>
                                    </p:anim>
                                    <p:anim calcmode="lin" valueType="num">
                                      <p:cBhvr additive="base">
                                        <p:cTn id="90" dur="500" fill="hold"/>
                                        <p:tgtEl>
                                          <p:spTgt spid="72"/>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fill="hold"/>
                                        <p:tgtEl>
                                          <p:spTgt spid="48"/>
                                        </p:tgtEl>
                                        <p:attrNameLst>
                                          <p:attrName>ppt_x</p:attrName>
                                        </p:attrNameLst>
                                      </p:cBhvr>
                                      <p:tavLst>
                                        <p:tav tm="0">
                                          <p:val>
                                            <p:strVal val="#ppt_x"/>
                                          </p:val>
                                        </p:tav>
                                        <p:tav tm="100000">
                                          <p:val>
                                            <p:strVal val="#ppt_x"/>
                                          </p:val>
                                        </p:tav>
                                      </p:tavLst>
                                    </p:anim>
                                    <p:anim calcmode="lin" valueType="num">
                                      <p:cBhvr additive="base">
                                        <p:cTn id="94" dur="500" fill="hold"/>
                                        <p:tgtEl>
                                          <p:spTgt spid="48"/>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additive="base">
                                        <p:cTn id="97" dur="500" fill="hold"/>
                                        <p:tgtEl>
                                          <p:spTgt spid="49"/>
                                        </p:tgtEl>
                                        <p:attrNameLst>
                                          <p:attrName>ppt_x</p:attrName>
                                        </p:attrNameLst>
                                      </p:cBhvr>
                                      <p:tavLst>
                                        <p:tav tm="0">
                                          <p:val>
                                            <p:strVal val="#ppt_x"/>
                                          </p:val>
                                        </p:tav>
                                        <p:tav tm="100000">
                                          <p:val>
                                            <p:strVal val="#ppt_x"/>
                                          </p:val>
                                        </p:tav>
                                      </p:tavLst>
                                    </p:anim>
                                    <p:anim calcmode="lin" valueType="num">
                                      <p:cBhvr additive="base">
                                        <p:cTn id="98" dur="500" fill="hold"/>
                                        <p:tgtEl>
                                          <p:spTgt spid="49"/>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50"/>
                                        </p:tgtEl>
                                        <p:attrNameLst>
                                          <p:attrName>style.visibility</p:attrName>
                                        </p:attrNameLst>
                                      </p:cBhvr>
                                      <p:to>
                                        <p:strVal val="visible"/>
                                      </p:to>
                                    </p:set>
                                    <p:anim calcmode="lin" valueType="num">
                                      <p:cBhvr additive="base">
                                        <p:cTn id="101" dur="500" fill="hold"/>
                                        <p:tgtEl>
                                          <p:spTgt spid="50"/>
                                        </p:tgtEl>
                                        <p:attrNameLst>
                                          <p:attrName>ppt_x</p:attrName>
                                        </p:attrNameLst>
                                      </p:cBhvr>
                                      <p:tavLst>
                                        <p:tav tm="0">
                                          <p:val>
                                            <p:strVal val="#ppt_x"/>
                                          </p:val>
                                        </p:tav>
                                        <p:tav tm="100000">
                                          <p:val>
                                            <p:strVal val="#ppt_x"/>
                                          </p:val>
                                        </p:tav>
                                      </p:tavLst>
                                    </p:anim>
                                    <p:anim calcmode="lin" valueType="num">
                                      <p:cBhvr additive="base">
                                        <p:cTn id="102" dur="500" fill="hold"/>
                                        <p:tgtEl>
                                          <p:spTgt spid="50"/>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additive="base">
                                        <p:cTn id="105" dur="500" fill="hold"/>
                                        <p:tgtEl>
                                          <p:spTgt spid="51"/>
                                        </p:tgtEl>
                                        <p:attrNameLst>
                                          <p:attrName>ppt_x</p:attrName>
                                        </p:attrNameLst>
                                      </p:cBhvr>
                                      <p:tavLst>
                                        <p:tav tm="0">
                                          <p:val>
                                            <p:strVal val="#ppt_x"/>
                                          </p:val>
                                        </p:tav>
                                        <p:tav tm="100000">
                                          <p:val>
                                            <p:strVal val="#ppt_x"/>
                                          </p:val>
                                        </p:tav>
                                      </p:tavLst>
                                    </p:anim>
                                    <p:anim calcmode="lin" valueType="num">
                                      <p:cBhvr additive="base">
                                        <p:cTn id="106" dur="500" fill="hold"/>
                                        <p:tgtEl>
                                          <p:spTgt spid="51"/>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additive="base">
                                        <p:cTn id="109" dur="500" fill="hold"/>
                                        <p:tgtEl>
                                          <p:spTgt spid="52"/>
                                        </p:tgtEl>
                                        <p:attrNameLst>
                                          <p:attrName>ppt_x</p:attrName>
                                        </p:attrNameLst>
                                      </p:cBhvr>
                                      <p:tavLst>
                                        <p:tav tm="0">
                                          <p:val>
                                            <p:strVal val="#ppt_x"/>
                                          </p:val>
                                        </p:tav>
                                        <p:tav tm="100000">
                                          <p:val>
                                            <p:strVal val="#ppt_x"/>
                                          </p:val>
                                        </p:tav>
                                      </p:tavLst>
                                    </p:anim>
                                    <p:anim calcmode="lin" valueType="num">
                                      <p:cBhvr additive="base">
                                        <p:cTn id="110" dur="500" fill="hold"/>
                                        <p:tgtEl>
                                          <p:spTgt spid="52"/>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additive="base">
                                        <p:cTn id="113" dur="500" fill="hold"/>
                                        <p:tgtEl>
                                          <p:spTgt spid="53"/>
                                        </p:tgtEl>
                                        <p:attrNameLst>
                                          <p:attrName>ppt_x</p:attrName>
                                        </p:attrNameLst>
                                      </p:cBhvr>
                                      <p:tavLst>
                                        <p:tav tm="0">
                                          <p:val>
                                            <p:strVal val="#ppt_x"/>
                                          </p:val>
                                        </p:tav>
                                        <p:tav tm="100000">
                                          <p:val>
                                            <p:strVal val="#ppt_x"/>
                                          </p:val>
                                        </p:tav>
                                      </p:tavLst>
                                    </p:anim>
                                    <p:anim calcmode="lin" valueType="num">
                                      <p:cBhvr additive="base">
                                        <p:cTn id="114" dur="500" fill="hold"/>
                                        <p:tgtEl>
                                          <p:spTgt spid="53"/>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 calcmode="lin" valueType="num">
                                      <p:cBhvr additive="base">
                                        <p:cTn id="117" dur="500" fill="hold"/>
                                        <p:tgtEl>
                                          <p:spTgt spid="54"/>
                                        </p:tgtEl>
                                        <p:attrNameLst>
                                          <p:attrName>ppt_x</p:attrName>
                                        </p:attrNameLst>
                                      </p:cBhvr>
                                      <p:tavLst>
                                        <p:tav tm="0">
                                          <p:val>
                                            <p:strVal val="#ppt_x"/>
                                          </p:val>
                                        </p:tav>
                                        <p:tav tm="100000">
                                          <p:val>
                                            <p:strVal val="#ppt_x"/>
                                          </p:val>
                                        </p:tav>
                                      </p:tavLst>
                                    </p:anim>
                                    <p:anim calcmode="lin" valueType="num">
                                      <p:cBhvr additive="base">
                                        <p:cTn id="118" dur="500" fill="hold"/>
                                        <p:tgtEl>
                                          <p:spTgt spid="54"/>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99"/>
                                        </p:tgtEl>
                                        <p:attrNameLst>
                                          <p:attrName>style.visibility</p:attrName>
                                        </p:attrNameLst>
                                      </p:cBhvr>
                                      <p:to>
                                        <p:strVal val="visible"/>
                                      </p:to>
                                    </p:set>
                                    <p:anim calcmode="lin" valueType="num">
                                      <p:cBhvr additive="base">
                                        <p:cTn id="121" dur="500" fill="hold"/>
                                        <p:tgtEl>
                                          <p:spTgt spid="99"/>
                                        </p:tgtEl>
                                        <p:attrNameLst>
                                          <p:attrName>ppt_x</p:attrName>
                                        </p:attrNameLst>
                                      </p:cBhvr>
                                      <p:tavLst>
                                        <p:tav tm="0">
                                          <p:val>
                                            <p:strVal val="#ppt_x"/>
                                          </p:val>
                                        </p:tav>
                                        <p:tav tm="100000">
                                          <p:val>
                                            <p:strVal val="#ppt_x"/>
                                          </p:val>
                                        </p:tav>
                                      </p:tavLst>
                                    </p:anim>
                                    <p:anim calcmode="lin" valueType="num">
                                      <p:cBhvr additive="base">
                                        <p:cTn id="122" dur="500" fill="hold"/>
                                        <p:tgtEl>
                                          <p:spTgt spid="99"/>
                                        </p:tgtEl>
                                        <p:attrNameLst>
                                          <p:attrName>ppt_y</p:attrName>
                                        </p:attrNameLst>
                                      </p:cBhvr>
                                      <p:tavLst>
                                        <p:tav tm="0">
                                          <p:val>
                                            <p:strVal val="0-#ppt_h/2"/>
                                          </p:val>
                                        </p:tav>
                                        <p:tav tm="100000">
                                          <p:val>
                                            <p:strVal val="#ppt_y"/>
                                          </p:val>
                                        </p:tav>
                                      </p:tavLst>
                                    </p:anim>
                                  </p:childTnLst>
                                </p:cTn>
                              </p:par>
                              <p:par>
                                <p:cTn id="123" presetID="2" presetClass="entr" presetSubtype="1" fill="hold" grpId="0" nodeType="withEffect">
                                  <p:stCondLst>
                                    <p:cond delay="0"/>
                                  </p:stCondLst>
                                  <p:childTnLst>
                                    <p:set>
                                      <p:cBhvr>
                                        <p:cTn id="124" dur="1" fill="hold">
                                          <p:stCondLst>
                                            <p:cond delay="0"/>
                                          </p:stCondLst>
                                        </p:cTn>
                                        <p:tgtEl>
                                          <p:spTgt spid="102"/>
                                        </p:tgtEl>
                                        <p:attrNameLst>
                                          <p:attrName>style.visibility</p:attrName>
                                        </p:attrNameLst>
                                      </p:cBhvr>
                                      <p:to>
                                        <p:strVal val="visible"/>
                                      </p:to>
                                    </p:set>
                                    <p:anim calcmode="lin" valueType="num">
                                      <p:cBhvr additive="base">
                                        <p:cTn id="125" dur="500" fill="hold"/>
                                        <p:tgtEl>
                                          <p:spTgt spid="102"/>
                                        </p:tgtEl>
                                        <p:attrNameLst>
                                          <p:attrName>ppt_x</p:attrName>
                                        </p:attrNameLst>
                                      </p:cBhvr>
                                      <p:tavLst>
                                        <p:tav tm="0">
                                          <p:val>
                                            <p:strVal val="#ppt_x"/>
                                          </p:val>
                                        </p:tav>
                                        <p:tav tm="100000">
                                          <p:val>
                                            <p:strVal val="#ppt_x"/>
                                          </p:val>
                                        </p:tav>
                                      </p:tavLst>
                                    </p:anim>
                                    <p:anim calcmode="lin" valueType="num">
                                      <p:cBhvr additive="base">
                                        <p:cTn id="126"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1" fill="hold" nodeType="clickEffect">
                                  <p:stCondLst>
                                    <p:cond delay="0"/>
                                  </p:stCondLst>
                                  <p:childTnLst>
                                    <p:set>
                                      <p:cBhvr>
                                        <p:cTn id="130" dur="1" fill="hold">
                                          <p:stCondLst>
                                            <p:cond delay="0"/>
                                          </p:stCondLst>
                                        </p:cTn>
                                        <p:tgtEl>
                                          <p:spTgt spid="108"/>
                                        </p:tgtEl>
                                        <p:attrNameLst>
                                          <p:attrName>style.visibility</p:attrName>
                                        </p:attrNameLst>
                                      </p:cBhvr>
                                      <p:to>
                                        <p:strVal val="visible"/>
                                      </p:to>
                                    </p:set>
                                    <p:anim calcmode="lin" valueType="num">
                                      <p:cBhvr additive="base">
                                        <p:cTn id="131" dur="500" fill="hold"/>
                                        <p:tgtEl>
                                          <p:spTgt spid="108"/>
                                        </p:tgtEl>
                                        <p:attrNameLst>
                                          <p:attrName>ppt_x</p:attrName>
                                        </p:attrNameLst>
                                      </p:cBhvr>
                                      <p:tavLst>
                                        <p:tav tm="0">
                                          <p:val>
                                            <p:strVal val="#ppt_x"/>
                                          </p:val>
                                        </p:tav>
                                        <p:tav tm="100000">
                                          <p:val>
                                            <p:strVal val="#ppt_x"/>
                                          </p:val>
                                        </p:tav>
                                      </p:tavLst>
                                    </p:anim>
                                    <p:anim calcmode="lin" valueType="num">
                                      <p:cBhvr additive="base">
                                        <p:cTn id="132" dur="500" fill="hold"/>
                                        <p:tgtEl>
                                          <p:spTgt spid="108"/>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0"/>
                                  </p:stCondLst>
                                  <p:childTnLst>
                                    <p:set>
                                      <p:cBhvr>
                                        <p:cTn id="134" dur="1" fill="hold">
                                          <p:stCondLst>
                                            <p:cond delay="0"/>
                                          </p:stCondLst>
                                        </p:cTn>
                                        <p:tgtEl>
                                          <p:spTgt spid="103"/>
                                        </p:tgtEl>
                                        <p:attrNameLst>
                                          <p:attrName>style.visibility</p:attrName>
                                        </p:attrNameLst>
                                      </p:cBhvr>
                                      <p:to>
                                        <p:strVal val="visible"/>
                                      </p:to>
                                    </p:set>
                                    <p:anim calcmode="lin" valueType="num">
                                      <p:cBhvr additive="base">
                                        <p:cTn id="135" dur="500" fill="hold"/>
                                        <p:tgtEl>
                                          <p:spTgt spid="103"/>
                                        </p:tgtEl>
                                        <p:attrNameLst>
                                          <p:attrName>ppt_x</p:attrName>
                                        </p:attrNameLst>
                                      </p:cBhvr>
                                      <p:tavLst>
                                        <p:tav tm="0">
                                          <p:val>
                                            <p:strVal val="#ppt_x"/>
                                          </p:val>
                                        </p:tav>
                                        <p:tav tm="100000">
                                          <p:val>
                                            <p:strVal val="#ppt_x"/>
                                          </p:val>
                                        </p:tav>
                                      </p:tavLst>
                                    </p:anim>
                                    <p:anim calcmode="lin" valueType="num">
                                      <p:cBhvr additive="base">
                                        <p:cTn id="136" dur="500" fill="hold"/>
                                        <p:tgtEl>
                                          <p:spTgt spid="103"/>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0"/>
                                  </p:stCondLst>
                                  <p:childTnLst>
                                    <p:set>
                                      <p:cBhvr>
                                        <p:cTn id="138" dur="1" fill="hold">
                                          <p:stCondLst>
                                            <p:cond delay="0"/>
                                          </p:stCondLst>
                                        </p:cTn>
                                        <p:tgtEl>
                                          <p:spTgt spid="106"/>
                                        </p:tgtEl>
                                        <p:attrNameLst>
                                          <p:attrName>style.visibility</p:attrName>
                                        </p:attrNameLst>
                                      </p:cBhvr>
                                      <p:to>
                                        <p:strVal val="visible"/>
                                      </p:to>
                                    </p:set>
                                    <p:anim calcmode="lin" valueType="num">
                                      <p:cBhvr additive="base">
                                        <p:cTn id="139" dur="500" fill="hold"/>
                                        <p:tgtEl>
                                          <p:spTgt spid="106"/>
                                        </p:tgtEl>
                                        <p:attrNameLst>
                                          <p:attrName>ppt_x</p:attrName>
                                        </p:attrNameLst>
                                      </p:cBhvr>
                                      <p:tavLst>
                                        <p:tav tm="0">
                                          <p:val>
                                            <p:strVal val="#ppt_x"/>
                                          </p:val>
                                        </p:tav>
                                        <p:tav tm="100000">
                                          <p:val>
                                            <p:strVal val="#ppt_x"/>
                                          </p:val>
                                        </p:tav>
                                      </p:tavLst>
                                    </p:anim>
                                    <p:anim calcmode="lin" valueType="num">
                                      <p:cBhvr additive="base">
                                        <p:cTn id="140" dur="500" fill="hold"/>
                                        <p:tgtEl>
                                          <p:spTgt spid="106"/>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0"/>
                                  </p:stCondLst>
                                  <p:childTnLst>
                                    <p:set>
                                      <p:cBhvr>
                                        <p:cTn id="142" dur="1" fill="hold">
                                          <p:stCondLst>
                                            <p:cond delay="0"/>
                                          </p:stCondLst>
                                        </p:cTn>
                                        <p:tgtEl>
                                          <p:spTgt spid="75"/>
                                        </p:tgtEl>
                                        <p:attrNameLst>
                                          <p:attrName>style.visibility</p:attrName>
                                        </p:attrNameLst>
                                      </p:cBhvr>
                                      <p:to>
                                        <p:strVal val="visible"/>
                                      </p:to>
                                    </p:set>
                                    <p:anim calcmode="lin" valueType="num">
                                      <p:cBhvr additive="base">
                                        <p:cTn id="143" dur="500" fill="hold"/>
                                        <p:tgtEl>
                                          <p:spTgt spid="75"/>
                                        </p:tgtEl>
                                        <p:attrNameLst>
                                          <p:attrName>ppt_x</p:attrName>
                                        </p:attrNameLst>
                                      </p:cBhvr>
                                      <p:tavLst>
                                        <p:tav tm="0">
                                          <p:val>
                                            <p:strVal val="#ppt_x"/>
                                          </p:val>
                                        </p:tav>
                                        <p:tav tm="100000">
                                          <p:val>
                                            <p:strVal val="#ppt_x"/>
                                          </p:val>
                                        </p:tav>
                                      </p:tavLst>
                                    </p:anim>
                                    <p:anim calcmode="lin" valueType="num">
                                      <p:cBhvr additive="base">
                                        <p:cTn id="144"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P spid="86" grpId="0"/>
      <p:bldP spid="98" grpId="0"/>
      <p:bldP spid="102" grpId="0"/>
      <p:bldP spid="10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Equinix Interconnection Evolution</a:t>
            </a:r>
            <a:endParaRPr lang="en-US" dirty="0"/>
          </a:p>
        </p:txBody>
      </p:sp>
      <p:cxnSp>
        <p:nvCxnSpPr>
          <p:cNvPr id="40" name="Straight Connector 39"/>
          <p:cNvCxnSpPr>
            <a:endCxn id="47" idx="4"/>
          </p:cNvCxnSpPr>
          <p:nvPr/>
        </p:nvCxnSpPr>
        <p:spPr bwMode="auto">
          <a:xfrm flipV="1">
            <a:off x="1156036" y="2655372"/>
            <a:ext cx="866442" cy="37029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p:cNvSpPr/>
          <p:nvPr/>
        </p:nvSpPr>
        <p:spPr>
          <a:xfrm>
            <a:off x="497922" y="4367467"/>
            <a:ext cx="3053538" cy="2464208"/>
          </a:xfrm>
          <a:prstGeom prst="rect">
            <a:avLst/>
          </a:prstGeom>
        </p:spPr>
        <p:txBody>
          <a:bodyPr wrap="square" lIns="93415" tIns="46708" rIns="93415" bIns="46708">
            <a:spAutoFit/>
          </a:bodyPr>
          <a:lstStyle/>
          <a:p>
            <a:r>
              <a:rPr lang="en-US" sz="1400" b="1" dirty="0">
                <a:solidFill>
                  <a:srgbClr val="FF0000"/>
                </a:solidFill>
              </a:rPr>
              <a:t>PROS</a:t>
            </a:r>
          </a:p>
          <a:p>
            <a:pPr marL="291922" indent="-291922">
              <a:buFont typeface="Arial" pitchFamily="34" charset="0"/>
              <a:buChar char="•"/>
            </a:pPr>
            <a:r>
              <a:rPr lang="en-US" sz="1400" dirty="0">
                <a:solidFill>
                  <a:srgbClr val="FFFFFF"/>
                </a:solidFill>
              </a:rPr>
              <a:t>Instant Connection</a:t>
            </a:r>
          </a:p>
          <a:p>
            <a:pPr marL="291922" indent="-291922">
              <a:buFont typeface="Arial" pitchFamily="34" charset="0"/>
              <a:buChar char="•"/>
            </a:pPr>
            <a:r>
              <a:rPr lang="en-US" sz="1400" dirty="0">
                <a:solidFill>
                  <a:srgbClr val="FFFFFF"/>
                </a:solidFill>
              </a:rPr>
              <a:t>Flexible and Dynamic</a:t>
            </a:r>
          </a:p>
          <a:p>
            <a:pPr marL="291922" indent="-291922">
              <a:buFont typeface="Arial" pitchFamily="34" charset="0"/>
              <a:buChar char="•"/>
            </a:pPr>
            <a:r>
              <a:rPr lang="en-US" sz="1400" dirty="0">
                <a:solidFill>
                  <a:srgbClr val="FFFFFF"/>
                </a:solidFill>
              </a:rPr>
              <a:t>Anywhere Access</a:t>
            </a:r>
            <a:endParaRPr lang="en-US" sz="1400" b="1" dirty="0">
              <a:solidFill>
                <a:srgbClr val="FF0000"/>
              </a:solidFill>
            </a:endParaRPr>
          </a:p>
          <a:p>
            <a:endParaRPr lang="en-US" sz="1400" b="1" dirty="0">
              <a:solidFill>
                <a:srgbClr val="FF0000"/>
              </a:solidFill>
            </a:endParaRPr>
          </a:p>
          <a:p>
            <a:endParaRPr lang="en-US" sz="1400" b="1" dirty="0" smtClean="0">
              <a:solidFill>
                <a:srgbClr val="FF0000"/>
              </a:solidFill>
            </a:endParaRPr>
          </a:p>
          <a:p>
            <a:r>
              <a:rPr lang="en-US" sz="1400" b="1" dirty="0" smtClean="0">
                <a:solidFill>
                  <a:srgbClr val="FF0000"/>
                </a:solidFill>
              </a:rPr>
              <a:t>ADOPTION </a:t>
            </a:r>
            <a:r>
              <a:rPr lang="en-US" sz="1400" b="1" dirty="0">
                <a:solidFill>
                  <a:srgbClr val="FF0000"/>
                </a:solidFill>
              </a:rPr>
              <a:t>BARRIERS</a:t>
            </a:r>
          </a:p>
          <a:p>
            <a:pPr marL="291922" indent="-291922">
              <a:buFont typeface="Arial" pitchFamily="34" charset="0"/>
              <a:buChar char="•"/>
            </a:pPr>
            <a:r>
              <a:rPr lang="en-US" sz="1400" dirty="0">
                <a:solidFill>
                  <a:srgbClr val="FFFFFF"/>
                </a:solidFill>
              </a:rPr>
              <a:t>Low Throughput, High Latency</a:t>
            </a:r>
            <a:endParaRPr lang="en-US" sz="1400" b="1" dirty="0">
              <a:solidFill>
                <a:srgbClr val="FFFFFF"/>
              </a:solidFill>
            </a:endParaRPr>
          </a:p>
          <a:p>
            <a:pPr marL="291922" indent="-291922">
              <a:buFont typeface="Arial" pitchFamily="34" charset="0"/>
              <a:buChar char="•"/>
            </a:pPr>
            <a:r>
              <a:rPr lang="en-US" sz="1400" dirty="0">
                <a:solidFill>
                  <a:srgbClr val="FFFFFF"/>
                </a:solidFill>
              </a:rPr>
              <a:t>Data Loss and Privacy Risk</a:t>
            </a:r>
          </a:p>
          <a:p>
            <a:pPr marL="291922" indent="-291922">
              <a:buFont typeface="Arial" pitchFamily="34" charset="0"/>
              <a:buChar char="•"/>
            </a:pPr>
            <a:r>
              <a:rPr lang="en-US" sz="1400" dirty="0">
                <a:solidFill>
                  <a:srgbClr val="FFFFFF"/>
                </a:solidFill>
              </a:rPr>
              <a:t>Unsecure, Unreliable</a:t>
            </a:r>
          </a:p>
          <a:p>
            <a:pPr marL="291922" indent="-291922">
              <a:buFont typeface="Arial" pitchFamily="34" charset="0"/>
              <a:buChar char="•"/>
            </a:pPr>
            <a:endParaRPr lang="en-US" sz="1400" b="1" dirty="0">
              <a:solidFill>
                <a:srgbClr val="FFFFFF"/>
              </a:solidFill>
            </a:endParaRPr>
          </a:p>
        </p:txBody>
      </p:sp>
      <p:sp>
        <p:nvSpPr>
          <p:cNvPr id="42" name="Rectangle 41"/>
          <p:cNvSpPr/>
          <p:nvPr/>
        </p:nvSpPr>
        <p:spPr>
          <a:xfrm>
            <a:off x="2015787" y="3248460"/>
            <a:ext cx="759205" cy="408075"/>
          </a:xfrm>
          <a:prstGeom prst="rect">
            <a:avLst/>
          </a:prstGeom>
          <a:solidFill>
            <a:sysClr val="window" lastClr="FFFFFF"/>
          </a:solidFill>
          <a:ln>
            <a:noFill/>
          </a:ln>
        </p:spPr>
        <p:txBody>
          <a:bodyPr wrap="square" lIns="93415" tIns="46708" rIns="93415" bIns="46708">
            <a:spAutoFit/>
          </a:bodyPr>
          <a:lstStyle/>
          <a:p>
            <a:pPr algn="ctr" defTabSz="934151">
              <a:defRPr/>
            </a:pPr>
            <a:r>
              <a:rPr lang="en-US" sz="1000" b="1" kern="0" dirty="0">
                <a:solidFill>
                  <a:srgbClr val="000000"/>
                </a:solidFill>
              </a:rPr>
              <a:t>Cloud</a:t>
            </a:r>
          </a:p>
          <a:p>
            <a:pPr algn="ctr" defTabSz="934151">
              <a:defRPr/>
            </a:pPr>
            <a:r>
              <a:rPr lang="en-US" sz="1000" b="1" kern="0" dirty="0">
                <a:solidFill>
                  <a:srgbClr val="000000"/>
                </a:solidFill>
              </a:rPr>
              <a:t>Provider</a:t>
            </a:r>
          </a:p>
        </p:txBody>
      </p:sp>
      <p:sp>
        <p:nvSpPr>
          <p:cNvPr id="43" name="Rectangle 42"/>
          <p:cNvSpPr/>
          <p:nvPr/>
        </p:nvSpPr>
        <p:spPr>
          <a:xfrm>
            <a:off x="551400" y="2072751"/>
            <a:ext cx="848443" cy="408075"/>
          </a:xfrm>
          <a:prstGeom prst="rect">
            <a:avLst/>
          </a:prstGeom>
          <a:solidFill>
            <a:sysClr val="window" lastClr="FFFFFF"/>
          </a:solidFill>
          <a:ln>
            <a:noFill/>
          </a:ln>
        </p:spPr>
        <p:txBody>
          <a:bodyPr wrap="square" lIns="93415" tIns="46708" rIns="93415" bIns="46708">
            <a:spAutoFit/>
          </a:bodyPr>
          <a:lstStyle/>
          <a:p>
            <a:pPr algn="ctr" defTabSz="934151">
              <a:defRPr/>
            </a:pPr>
            <a:r>
              <a:rPr lang="en-US" sz="1000" b="1" kern="0" dirty="0">
                <a:solidFill>
                  <a:srgbClr val="000000"/>
                </a:solidFill>
              </a:rPr>
              <a:t>Cloud</a:t>
            </a:r>
          </a:p>
          <a:p>
            <a:pPr algn="ctr" defTabSz="934151">
              <a:defRPr/>
            </a:pPr>
            <a:r>
              <a:rPr lang="en-US" sz="1000" b="1" kern="0" dirty="0">
                <a:solidFill>
                  <a:srgbClr val="000000"/>
                </a:solidFill>
              </a:rPr>
              <a:t>Customer</a:t>
            </a:r>
          </a:p>
        </p:txBody>
      </p:sp>
      <p:cxnSp>
        <p:nvCxnSpPr>
          <p:cNvPr id="44" name="Straight Connector 43"/>
          <p:cNvCxnSpPr>
            <a:stCxn id="47" idx="4"/>
            <a:endCxn id="45" idx="1"/>
          </p:cNvCxnSpPr>
          <p:nvPr/>
        </p:nvCxnSpPr>
        <p:spPr bwMode="auto">
          <a:xfrm>
            <a:off x="2022477" y="2655365"/>
            <a:ext cx="522373" cy="458985"/>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45" name="Picture 44" descr="arra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4858" y="2727992"/>
            <a:ext cx="774586" cy="772708"/>
          </a:xfrm>
          <a:prstGeom prst="rect">
            <a:avLst/>
          </a:prstGeom>
        </p:spPr>
      </p:pic>
      <p:grpSp>
        <p:nvGrpSpPr>
          <p:cNvPr id="46" name="Group 45"/>
          <p:cNvGrpSpPr/>
          <p:nvPr/>
        </p:nvGrpSpPr>
        <p:grpSpPr>
          <a:xfrm>
            <a:off x="1250265" y="2179260"/>
            <a:ext cx="1548852" cy="846399"/>
            <a:chOff x="1583140" y="2072999"/>
            <a:chExt cx="791570" cy="436728"/>
          </a:xfrm>
        </p:grpSpPr>
        <p:sp>
          <p:nvSpPr>
            <p:cNvPr id="47" name="Cloud Callout 46"/>
            <p:cNvSpPr/>
            <p:nvPr/>
          </p:nvSpPr>
          <p:spPr>
            <a:xfrm>
              <a:off x="1583140" y="2072999"/>
              <a:ext cx="791570" cy="436728"/>
            </a:xfrm>
            <a:prstGeom prst="cloudCallout">
              <a:avLst>
                <a:gd name="adj1" fmla="val -143"/>
                <a:gd name="adj2" fmla="val 62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8" name="Oval 47"/>
            <p:cNvSpPr/>
            <p:nvPr/>
          </p:nvSpPr>
          <p:spPr>
            <a:xfrm>
              <a:off x="1769928" y="2147185"/>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9" name="Oval 48"/>
            <p:cNvSpPr/>
            <p:nvPr/>
          </p:nvSpPr>
          <p:spPr>
            <a:xfrm>
              <a:off x="1922328" y="2299585"/>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0" name="Oval 49"/>
            <p:cNvSpPr/>
            <p:nvPr/>
          </p:nvSpPr>
          <p:spPr>
            <a:xfrm>
              <a:off x="1922328" y="2079626"/>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1" name="Oval 50"/>
            <p:cNvSpPr/>
            <p:nvPr/>
          </p:nvSpPr>
          <p:spPr>
            <a:xfrm>
              <a:off x="2143046" y="2111461"/>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2" name="Oval 51"/>
            <p:cNvSpPr/>
            <p:nvPr/>
          </p:nvSpPr>
          <p:spPr>
            <a:xfrm>
              <a:off x="2070610" y="2288576"/>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3" name="Oval 52"/>
            <p:cNvSpPr/>
            <p:nvPr/>
          </p:nvSpPr>
          <p:spPr>
            <a:xfrm>
              <a:off x="2037657" y="2155417"/>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4" name="Oval 53"/>
            <p:cNvSpPr/>
            <p:nvPr/>
          </p:nvSpPr>
          <p:spPr>
            <a:xfrm>
              <a:off x="1753446" y="2266630"/>
              <a:ext cx="68318" cy="67559"/>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pic>
        <p:nvPicPr>
          <p:cNvPr id="55" name="Picture 54" descr="HighRis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042" y="2655362"/>
            <a:ext cx="267993" cy="697897"/>
          </a:xfrm>
          <a:prstGeom prst="rect">
            <a:avLst/>
          </a:prstGeom>
        </p:spPr>
      </p:pic>
      <p:sp>
        <p:nvSpPr>
          <p:cNvPr id="56" name="Content Placeholder 2"/>
          <p:cNvSpPr txBox="1">
            <a:spLocks/>
          </p:cNvSpPr>
          <p:nvPr/>
        </p:nvSpPr>
        <p:spPr>
          <a:xfrm>
            <a:off x="4787516" y="1264132"/>
            <a:ext cx="2608092" cy="585875"/>
          </a:xfrm>
          <a:prstGeom prst="rect">
            <a:avLst/>
          </a:prstGeom>
        </p:spPr>
        <p:txBody>
          <a:bodyPr lIns="93415" tIns="46708" rIns="93415" bIns="46708" anchor="ctr"/>
          <a:lstStyle>
            <a:lvl1pPr marL="274320" indent="-228600" algn="l" defTabSz="457200" rtl="0" eaLnBrk="1" latinLnBrk="0" hangingPunct="1">
              <a:spcBef>
                <a:spcPts val="200"/>
              </a:spcBef>
              <a:buClrTx/>
              <a:buFont typeface="Arial"/>
              <a:buChar char="•"/>
              <a:defRPr sz="2000" b="1" kern="1200">
                <a:solidFill>
                  <a:srgbClr val="FF0000"/>
                </a:solidFill>
                <a:latin typeface="+mn-lt"/>
                <a:ea typeface="+mn-ea"/>
                <a:cs typeface="+mn-cs"/>
              </a:defRPr>
            </a:lvl1pPr>
            <a:lvl2pPr marL="466344" indent="-228600" algn="l" defTabSz="457200" rtl="0" eaLnBrk="1" latinLnBrk="0" hangingPunct="1">
              <a:spcBef>
                <a:spcPts val="200"/>
              </a:spcBef>
              <a:buClrTx/>
              <a:buFont typeface="Lucida Grande"/>
              <a:buChar char="–"/>
              <a:defRPr sz="1800" kern="1200">
                <a:solidFill>
                  <a:schemeClr val="bg2"/>
                </a:solidFill>
                <a:latin typeface="+mn-lt"/>
                <a:ea typeface="+mn-ea"/>
                <a:cs typeface="+mn-cs"/>
              </a:defRPr>
            </a:lvl2pPr>
            <a:lvl3pPr marL="685800" indent="-228600" algn="l" defTabSz="457200" rtl="0" eaLnBrk="1" latinLnBrk="0" hangingPunct="1">
              <a:spcBef>
                <a:spcPts val="200"/>
              </a:spcBef>
              <a:buClrTx/>
              <a:buFont typeface="Wingdings" charset="2"/>
              <a:buChar char="§"/>
              <a:defRPr sz="1600" kern="1200">
                <a:solidFill>
                  <a:schemeClr val="bg2"/>
                </a:solidFill>
                <a:latin typeface="+mn-lt"/>
                <a:ea typeface="+mn-ea"/>
                <a:cs typeface="+mn-cs"/>
              </a:defRPr>
            </a:lvl3pPr>
            <a:lvl4pPr marL="960120" indent="-228600" algn="l" defTabSz="457200" rtl="0" eaLnBrk="1" latinLnBrk="0" hangingPunct="1">
              <a:spcBef>
                <a:spcPts val="200"/>
              </a:spcBef>
              <a:buClrTx/>
              <a:buFont typeface="Arial"/>
              <a:buChar char="•"/>
              <a:defRPr sz="1400" kern="1200">
                <a:solidFill>
                  <a:schemeClr val="bg2"/>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708" indent="0" algn="ctr">
              <a:buFont typeface="Arial"/>
              <a:buNone/>
            </a:pPr>
            <a:r>
              <a:rPr lang="en-US" dirty="0" smtClean="0"/>
              <a:t>Direct Interconnect</a:t>
            </a:r>
            <a:endParaRPr lang="en-US" dirty="0"/>
          </a:p>
        </p:txBody>
      </p:sp>
      <p:sp>
        <p:nvSpPr>
          <p:cNvPr id="57" name="Rectangle 56"/>
          <p:cNvSpPr/>
          <p:nvPr/>
        </p:nvSpPr>
        <p:spPr>
          <a:xfrm>
            <a:off x="4105464" y="4367467"/>
            <a:ext cx="3616845" cy="2033321"/>
          </a:xfrm>
          <a:prstGeom prst="rect">
            <a:avLst/>
          </a:prstGeom>
        </p:spPr>
        <p:txBody>
          <a:bodyPr wrap="square" lIns="93415" tIns="46708" rIns="93415" bIns="46708">
            <a:spAutoFit/>
          </a:bodyPr>
          <a:lstStyle/>
          <a:p>
            <a:r>
              <a:rPr lang="en-US" sz="1400" b="1" dirty="0">
                <a:solidFill>
                  <a:srgbClr val="FF0000"/>
                </a:solidFill>
              </a:rPr>
              <a:t>PROS</a:t>
            </a:r>
          </a:p>
          <a:p>
            <a:pPr marL="291922" indent="-291922">
              <a:buFont typeface="Arial" pitchFamily="34" charset="0"/>
              <a:buChar char="•"/>
            </a:pPr>
            <a:r>
              <a:rPr lang="en-US" sz="1400" dirty="0">
                <a:solidFill>
                  <a:srgbClr val="FFFFFF"/>
                </a:solidFill>
              </a:rPr>
              <a:t>Secure and private</a:t>
            </a:r>
          </a:p>
          <a:p>
            <a:pPr marL="291922" indent="-291922">
              <a:buFont typeface="Arial" pitchFamily="34" charset="0"/>
              <a:buChar char="•"/>
            </a:pPr>
            <a:r>
              <a:rPr lang="en-US" sz="1400" dirty="0">
                <a:solidFill>
                  <a:srgbClr val="FFFFFF"/>
                </a:solidFill>
              </a:rPr>
              <a:t>Consistent throughput</a:t>
            </a:r>
            <a:endParaRPr lang="en-US" sz="1400" b="1" dirty="0">
              <a:solidFill>
                <a:srgbClr val="FF0000"/>
              </a:solidFill>
            </a:endParaRPr>
          </a:p>
          <a:p>
            <a:endParaRPr lang="en-US" sz="1400" b="1" dirty="0">
              <a:solidFill>
                <a:srgbClr val="FF0000"/>
              </a:solidFill>
            </a:endParaRPr>
          </a:p>
          <a:p>
            <a:endParaRPr lang="en-US" sz="1400" b="1" dirty="0">
              <a:solidFill>
                <a:srgbClr val="FF0000"/>
              </a:solidFill>
            </a:endParaRPr>
          </a:p>
          <a:p>
            <a:endParaRPr lang="en-US" sz="1400" b="1" dirty="0" smtClean="0">
              <a:solidFill>
                <a:srgbClr val="FF0000"/>
              </a:solidFill>
            </a:endParaRPr>
          </a:p>
          <a:p>
            <a:r>
              <a:rPr lang="en-US" sz="1400" b="1" dirty="0" smtClean="0">
                <a:solidFill>
                  <a:srgbClr val="FF0000"/>
                </a:solidFill>
              </a:rPr>
              <a:t>ADOPTION </a:t>
            </a:r>
            <a:r>
              <a:rPr lang="en-US" sz="1400" b="1" dirty="0">
                <a:solidFill>
                  <a:srgbClr val="FF0000"/>
                </a:solidFill>
              </a:rPr>
              <a:t>BARRIERS</a:t>
            </a:r>
          </a:p>
          <a:p>
            <a:pPr marL="291922" indent="-291922">
              <a:buFont typeface="Arial" pitchFamily="34" charset="0"/>
              <a:buChar char="•"/>
            </a:pPr>
            <a:r>
              <a:rPr lang="en-US" sz="1400" dirty="0">
                <a:solidFill>
                  <a:srgbClr val="FFFFFF"/>
                </a:solidFill>
              </a:rPr>
              <a:t>Manual process - physical installations, doesn’t match instant nature of cloud</a:t>
            </a:r>
            <a:endParaRPr lang="en-US" sz="2000" dirty="0">
              <a:solidFill>
                <a:srgbClr val="FFFFFF"/>
              </a:solidFill>
            </a:endParaRPr>
          </a:p>
        </p:txBody>
      </p:sp>
      <p:sp>
        <p:nvSpPr>
          <p:cNvPr id="60" name="Content Placeholder 2"/>
          <p:cNvSpPr txBox="1">
            <a:spLocks/>
          </p:cNvSpPr>
          <p:nvPr/>
        </p:nvSpPr>
        <p:spPr>
          <a:xfrm>
            <a:off x="9063597" y="1262778"/>
            <a:ext cx="2732419" cy="588582"/>
          </a:xfrm>
          <a:prstGeom prst="rect">
            <a:avLst/>
          </a:prstGeom>
        </p:spPr>
        <p:txBody>
          <a:bodyPr lIns="93415" tIns="46708" rIns="93415" bIns="46708" anchor="ctr"/>
          <a:lstStyle>
            <a:lvl1pPr marL="274320" indent="-228600" algn="l" defTabSz="457200" rtl="0" eaLnBrk="1" latinLnBrk="0" hangingPunct="1">
              <a:spcBef>
                <a:spcPts val="200"/>
              </a:spcBef>
              <a:buClrTx/>
              <a:buFont typeface="Arial"/>
              <a:buChar char="•"/>
              <a:defRPr sz="2000" b="1" kern="1200">
                <a:solidFill>
                  <a:srgbClr val="FF0000"/>
                </a:solidFill>
                <a:latin typeface="+mn-lt"/>
                <a:ea typeface="+mn-ea"/>
                <a:cs typeface="+mn-cs"/>
              </a:defRPr>
            </a:lvl1pPr>
            <a:lvl2pPr marL="466344" indent="-228600" algn="l" defTabSz="457200" rtl="0" eaLnBrk="1" latinLnBrk="0" hangingPunct="1">
              <a:spcBef>
                <a:spcPts val="200"/>
              </a:spcBef>
              <a:buClrTx/>
              <a:buFont typeface="Lucida Grande"/>
              <a:buChar char="–"/>
              <a:defRPr sz="1800" kern="1200">
                <a:solidFill>
                  <a:schemeClr val="bg2"/>
                </a:solidFill>
                <a:latin typeface="+mn-lt"/>
                <a:ea typeface="+mn-ea"/>
                <a:cs typeface="+mn-cs"/>
              </a:defRPr>
            </a:lvl2pPr>
            <a:lvl3pPr marL="685800" indent="-228600" algn="l" defTabSz="457200" rtl="0" eaLnBrk="1" latinLnBrk="0" hangingPunct="1">
              <a:spcBef>
                <a:spcPts val="200"/>
              </a:spcBef>
              <a:buClrTx/>
              <a:buFont typeface="Wingdings" charset="2"/>
              <a:buChar char="§"/>
              <a:defRPr sz="1600" kern="1200">
                <a:solidFill>
                  <a:schemeClr val="bg2"/>
                </a:solidFill>
                <a:latin typeface="+mn-lt"/>
                <a:ea typeface="+mn-ea"/>
                <a:cs typeface="+mn-cs"/>
              </a:defRPr>
            </a:lvl3pPr>
            <a:lvl4pPr marL="960120" indent="-228600" algn="l" defTabSz="457200" rtl="0" eaLnBrk="1" latinLnBrk="0" hangingPunct="1">
              <a:spcBef>
                <a:spcPts val="200"/>
              </a:spcBef>
              <a:buClrTx/>
              <a:buFont typeface="Arial"/>
              <a:buChar char="•"/>
              <a:defRPr sz="1400" kern="1200">
                <a:solidFill>
                  <a:schemeClr val="bg2"/>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708" indent="0" algn="ctr">
              <a:buFont typeface="Arial"/>
              <a:buNone/>
            </a:pPr>
            <a:r>
              <a:rPr lang="en-US" dirty="0" smtClean="0"/>
              <a:t>Virtual Connections</a:t>
            </a:r>
            <a:endParaRPr lang="en-US" dirty="0"/>
          </a:p>
        </p:txBody>
      </p:sp>
      <p:cxnSp>
        <p:nvCxnSpPr>
          <p:cNvPr id="62" name="Straight Connector 61"/>
          <p:cNvCxnSpPr/>
          <p:nvPr/>
        </p:nvCxnSpPr>
        <p:spPr bwMode="auto">
          <a:xfrm>
            <a:off x="4863631" y="2933607"/>
            <a:ext cx="1669026"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grpSp>
        <p:nvGrpSpPr>
          <p:cNvPr id="63" name="Group 62"/>
          <p:cNvGrpSpPr>
            <a:grpSpLocks noChangeAspect="1"/>
          </p:cNvGrpSpPr>
          <p:nvPr/>
        </p:nvGrpSpPr>
        <p:grpSpPr>
          <a:xfrm>
            <a:off x="4539952" y="2670947"/>
            <a:ext cx="2389665" cy="1633190"/>
            <a:chOff x="545416" y="2157843"/>
            <a:chExt cx="5116232" cy="5405256"/>
          </a:xfrm>
        </p:grpSpPr>
        <p:sp>
          <p:nvSpPr>
            <p:cNvPr id="69" name="Oval 68"/>
            <p:cNvSpPr/>
            <p:nvPr/>
          </p:nvSpPr>
          <p:spPr bwMode="auto">
            <a:xfrm>
              <a:off x="545416" y="2157843"/>
              <a:ext cx="5116232" cy="5405256"/>
            </a:xfrm>
            <a:prstGeom prst="ellipse">
              <a:avLst/>
            </a:prstGeom>
            <a:solidFill>
              <a:srgbClr val="FF0000"/>
            </a:solidFill>
            <a:ln w="9525" cap="flat" cmpd="sng" algn="ctr">
              <a:noFill/>
              <a:prstDash val="solid"/>
              <a:round/>
              <a:headEnd type="none" w="med" len="med"/>
              <a:tailEnd type="none" w="med" len="med"/>
            </a:ln>
            <a:effectLst/>
            <a:scene3d>
              <a:camera prst="orthographicFront">
                <a:rot lat="17099985" lon="0" rev="0"/>
              </a:camera>
              <a:lightRig rig="threePt" dir="t"/>
            </a:scene3d>
            <a:sp3d extrusionH="171450"/>
          </p:spPr>
          <p:txBody>
            <a:bodyPr vert="horz" wrap="square" lIns="91440" tIns="45720" rIns="91440" bIns="45720" numCol="1" rtlCol="0" anchor="t" anchorCtr="0" compatLnSpc="1">
              <a:prstTxWarp prst="textNoShape">
                <a:avLst/>
              </a:prstTxWarp>
            </a:bodyPr>
            <a:lstStyle/>
            <a:p>
              <a:pPr eaLnBrk="0" hangingPunct="0"/>
              <a:r>
                <a:rPr lang="en-US" dirty="0" smtClean="0">
                  <a:solidFill>
                    <a:srgbClr val="000000"/>
                  </a:solidFill>
                  <a:latin typeface="Calibri" pitchFamily="34" charset="0"/>
                  <a:ea typeface="ＭＳ Ｐゴシック" charset="-128"/>
                  <a:cs typeface="Calibri" pitchFamily="34" charset="0"/>
                </a:rPr>
                <a:t>                                                 </a:t>
              </a:r>
              <a:endParaRPr lang="en-US" dirty="0">
                <a:solidFill>
                  <a:srgbClr val="000000"/>
                </a:solidFill>
                <a:latin typeface="Calibri" pitchFamily="34" charset="0"/>
                <a:ea typeface="ＭＳ Ｐゴシック" charset="-128"/>
                <a:cs typeface="Calibri" pitchFamily="34" charset="0"/>
              </a:endParaRPr>
            </a:p>
          </p:txBody>
        </p:sp>
        <p:pic>
          <p:nvPicPr>
            <p:cNvPr id="70" name="Picture 69" descr="logo_cap.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2166" y="4531519"/>
              <a:ext cx="1476115" cy="892854"/>
            </a:xfrm>
            <a:prstGeom prst="rect">
              <a:avLst/>
            </a:prstGeom>
            <a:noFill/>
            <a:ln w="9525">
              <a:noFill/>
              <a:miter lim="800000"/>
              <a:headEnd/>
              <a:tailEnd/>
            </a:ln>
            <a:scene3d>
              <a:camera prst="orthographicFront">
                <a:rot lat="18899991" lon="0" rev="0"/>
              </a:camera>
              <a:lightRig rig="threePt" dir="t"/>
            </a:scene3d>
          </p:spPr>
        </p:pic>
      </p:grpSp>
      <p:sp>
        <p:nvSpPr>
          <p:cNvPr id="64" name="Rectangle 63"/>
          <p:cNvSpPr/>
          <p:nvPr/>
        </p:nvSpPr>
        <p:spPr>
          <a:xfrm>
            <a:off x="5126619" y="2731677"/>
            <a:ext cx="956020" cy="408075"/>
          </a:xfrm>
          <a:prstGeom prst="rect">
            <a:avLst/>
          </a:prstGeom>
          <a:noFill/>
          <a:ln>
            <a:noFill/>
          </a:ln>
        </p:spPr>
        <p:txBody>
          <a:bodyPr wrap="square" lIns="93415" tIns="46708" rIns="93415" bIns="46708">
            <a:spAutoFit/>
          </a:bodyPr>
          <a:lstStyle/>
          <a:p>
            <a:pPr algn="ctr"/>
            <a:r>
              <a:rPr lang="en-US" sz="1000" b="1" dirty="0">
                <a:solidFill>
                  <a:srgbClr val="FFFFFF"/>
                </a:solidFill>
              </a:rPr>
              <a:t>1,10-Gb Fiber</a:t>
            </a:r>
          </a:p>
        </p:txBody>
      </p:sp>
      <p:sp>
        <p:nvSpPr>
          <p:cNvPr id="65" name="Rectangle 64"/>
          <p:cNvSpPr/>
          <p:nvPr/>
        </p:nvSpPr>
        <p:spPr>
          <a:xfrm>
            <a:off x="4454710" y="2348851"/>
            <a:ext cx="854437" cy="408075"/>
          </a:xfrm>
          <a:prstGeom prst="rect">
            <a:avLst/>
          </a:prstGeom>
          <a:solidFill>
            <a:sysClr val="window" lastClr="FFFFFF"/>
          </a:solidFill>
          <a:ln>
            <a:noFill/>
          </a:ln>
        </p:spPr>
        <p:txBody>
          <a:bodyPr wrap="square" lIns="93415" tIns="46708" rIns="93415" bIns="46708">
            <a:spAutoFit/>
          </a:bodyPr>
          <a:lstStyle/>
          <a:p>
            <a:pPr algn="ctr" defTabSz="934151">
              <a:defRPr/>
            </a:pPr>
            <a:r>
              <a:rPr lang="en-US" sz="1000" b="1" kern="0" dirty="0">
                <a:solidFill>
                  <a:srgbClr val="000000"/>
                </a:solidFill>
              </a:rPr>
              <a:t>Cloud</a:t>
            </a:r>
          </a:p>
          <a:p>
            <a:pPr algn="ctr" defTabSz="934151">
              <a:defRPr/>
            </a:pPr>
            <a:r>
              <a:rPr lang="en-US" sz="1000" b="1" kern="0" dirty="0">
                <a:solidFill>
                  <a:srgbClr val="000000"/>
                </a:solidFill>
              </a:rPr>
              <a:t>Customer</a:t>
            </a:r>
          </a:p>
        </p:txBody>
      </p:sp>
      <p:pic>
        <p:nvPicPr>
          <p:cNvPr id="66" name="Picture 65" descr="Cag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2608" y="2638233"/>
            <a:ext cx="1005436" cy="616278"/>
          </a:xfrm>
          <a:prstGeom prst="rect">
            <a:avLst/>
          </a:prstGeom>
        </p:spPr>
      </p:pic>
      <p:pic>
        <p:nvPicPr>
          <p:cNvPr id="68" name="Picture 67" descr="Cag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99042" y="2784589"/>
            <a:ext cx="329177" cy="425487"/>
          </a:xfrm>
          <a:prstGeom prst="rect">
            <a:avLst/>
          </a:prstGeom>
        </p:spPr>
      </p:pic>
      <p:sp>
        <p:nvSpPr>
          <p:cNvPr id="74" name="Right Arrow 73"/>
          <p:cNvSpPr/>
          <p:nvPr/>
        </p:nvSpPr>
        <p:spPr>
          <a:xfrm>
            <a:off x="426708" y="3832040"/>
            <a:ext cx="11643625" cy="66877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r>
              <a:rPr lang="en-US" sz="1200" b="1" dirty="0">
                <a:solidFill>
                  <a:srgbClr val="DC3C00"/>
                </a:solidFill>
              </a:rPr>
              <a:t>Mature</a:t>
            </a:r>
            <a:r>
              <a:rPr lang="en-US" b="1" dirty="0" smtClean="0">
                <a:solidFill>
                  <a:srgbClr val="DC3C00"/>
                </a:solidFill>
              </a:rPr>
              <a:t>                                             </a:t>
            </a:r>
            <a:r>
              <a:rPr lang="en-US" b="1" u="sng" dirty="0" smtClean="0">
                <a:solidFill>
                  <a:srgbClr val="DC3C00"/>
                </a:solidFill>
              </a:rPr>
              <a:t>Market adoption</a:t>
            </a:r>
            <a:r>
              <a:rPr lang="en-US" b="1" dirty="0" smtClean="0">
                <a:solidFill>
                  <a:srgbClr val="DC3C00"/>
                </a:solidFill>
              </a:rPr>
              <a:t>                                           </a:t>
            </a:r>
            <a:r>
              <a:rPr lang="en-US" sz="1200" b="1" dirty="0">
                <a:solidFill>
                  <a:srgbClr val="DC3C00"/>
                </a:solidFill>
              </a:rPr>
              <a:t>Emerging</a:t>
            </a:r>
            <a:endParaRPr lang="en-US" b="1" dirty="0">
              <a:solidFill>
                <a:srgbClr val="DC3C00"/>
              </a:solidFill>
            </a:endParaRPr>
          </a:p>
        </p:txBody>
      </p:sp>
      <p:sp>
        <p:nvSpPr>
          <p:cNvPr id="75" name="Rectangle 74"/>
          <p:cNvSpPr/>
          <p:nvPr/>
        </p:nvSpPr>
        <p:spPr>
          <a:xfrm>
            <a:off x="8487288" y="4367467"/>
            <a:ext cx="3273256" cy="2071763"/>
          </a:xfrm>
          <a:prstGeom prst="rect">
            <a:avLst/>
          </a:prstGeom>
        </p:spPr>
        <p:txBody>
          <a:bodyPr wrap="square" lIns="93415" tIns="46708" rIns="93415" bIns="46708">
            <a:spAutoFit/>
          </a:bodyPr>
          <a:lstStyle/>
          <a:p>
            <a:r>
              <a:rPr lang="en-US" sz="1400" b="1" dirty="0">
                <a:solidFill>
                  <a:srgbClr val="FF0000"/>
                </a:solidFill>
              </a:rPr>
              <a:t>PROS</a:t>
            </a:r>
          </a:p>
          <a:p>
            <a:pPr marL="291922" indent="-291922">
              <a:buFont typeface="Arial" pitchFamily="34" charset="0"/>
              <a:buChar char="•"/>
            </a:pPr>
            <a:r>
              <a:rPr lang="en-US" sz="1400" dirty="0">
                <a:solidFill>
                  <a:srgbClr val="FFFFFF"/>
                </a:solidFill>
              </a:rPr>
              <a:t>Secure and private</a:t>
            </a:r>
          </a:p>
          <a:p>
            <a:pPr marL="291922" indent="-291922">
              <a:buFont typeface="Arial" pitchFamily="34" charset="0"/>
              <a:buChar char="•"/>
            </a:pPr>
            <a:r>
              <a:rPr lang="en-US" sz="1400" dirty="0">
                <a:solidFill>
                  <a:srgbClr val="FFFFFF"/>
                </a:solidFill>
              </a:rPr>
              <a:t>Consistent throughput</a:t>
            </a:r>
          </a:p>
          <a:p>
            <a:pPr marL="291922" indent="-291922">
              <a:buFont typeface="Arial" pitchFamily="34" charset="0"/>
              <a:buChar char="•"/>
            </a:pPr>
            <a:r>
              <a:rPr lang="en-US" sz="1400" dirty="0">
                <a:solidFill>
                  <a:srgbClr val="00BCF2"/>
                </a:solidFill>
              </a:rPr>
              <a:t>Flexible and Dynamic</a:t>
            </a:r>
          </a:p>
          <a:p>
            <a:pPr marL="291922" indent="-291922">
              <a:buFont typeface="Arial" pitchFamily="34" charset="0"/>
              <a:buChar char="•"/>
            </a:pPr>
            <a:r>
              <a:rPr lang="en-US" sz="1400" dirty="0">
                <a:solidFill>
                  <a:srgbClr val="00BCF2"/>
                </a:solidFill>
              </a:rPr>
              <a:t>Reduced provisioning times</a:t>
            </a:r>
          </a:p>
          <a:p>
            <a:endParaRPr lang="en-US" sz="1400" b="1" dirty="0">
              <a:solidFill>
                <a:srgbClr val="FF0000"/>
              </a:solidFill>
            </a:endParaRPr>
          </a:p>
          <a:p>
            <a:r>
              <a:rPr lang="en-US" sz="1400" b="1" dirty="0">
                <a:solidFill>
                  <a:srgbClr val="FF0000"/>
                </a:solidFill>
              </a:rPr>
              <a:t>ADOPTION BARRIERS</a:t>
            </a:r>
          </a:p>
          <a:p>
            <a:pPr marL="291922" indent="-291922">
              <a:buFont typeface="Arial" pitchFamily="34" charset="0"/>
              <a:buChar char="•"/>
            </a:pPr>
            <a:r>
              <a:rPr lang="en-US" sz="1400" dirty="0">
                <a:solidFill>
                  <a:srgbClr val="FFFFFF"/>
                </a:solidFill>
              </a:rPr>
              <a:t>Low Density of existing users</a:t>
            </a:r>
          </a:p>
          <a:p>
            <a:pPr marL="291922" indent="-291922">
              <a:buFont typeface="Arial" pitchFamily="34" charset="0"/>
              <a:buChar char="•"/>
            </a:pPr>
            <a:r>
              <a:rPr lang="en-US" sz="1400" dirty="0">
                <a:solidFill>
                  <a:srgbClr val="FFFFFF"/>
                </a:solidFill>
              </a:rPr>
              <a:t>Lack of defined price model</a:t>
            </a:r>
            <a:endParaRPr lang="en-US" sz="2000" dirty="0">
              <a:solidFill>
                <a:srgbClr val="FFFFFF"/>
              </a:solidFill>
            </a:endParaRPr>
          </a:p>
        </p:txBody>
      </p:sp>
      <p:sp>
        <p:nvSpPr>
          <p:cNvPr id="76" name="Rectangle 75"/>
          <p:cNvSpPr/>
          <p:nvPr/>
        </p:nvSpPr>
        <p:spPr>
          <a:xfrm>
            <a:off x="8487288" y="5081300"/>
            <a:ext cx="2733298" cy="427620"/>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grpSp>
        <p:nvGrpSpPr>
          <p:cNvPr id="77" name="Group 76"/>
          <p:cNvGrpSpPr/>
          <p:nvPr/>
        </p:nvGrpSpPr>
        <p:grpSpPr>
          <a:xfrm>
            <a:off x="8868868" y="1851872"/>
            <a:ext cx="2200574" cy="1572721"/>
            <a:chOff x="6427561" y="1505925"/>
            <a:chExt cx="2151978" cy="1233618"/>
          </a:xfrm>
        </p:grpSpPr>
        <p:pic>
          <p:nvPicPr>
            <p:cNvPr id="78" name="Picture 77"/>
            <p:cNvPicPr>
              <a:picLocks noChangeAspect="1"/>
            </p:cNvPicPr>
            <p:nvPr/>
          </p:nvPicPr>
          <p:blipFill>
            <a:blip r:embed="rId7">
              <a:clrChange>
                <a:clrFrom>
                  <a:srgbClr val="FFFFFF"/>
                </a:clrFrom>
                <a:clrTo>
                  <a:srgbClr val="FFFFFF">
                    <a:alpha val="0"/>
                  </a:srgbClr>
                </a:clrTo>
              </a:clrChange>
            </a:blip>
            <a:stretch>
              <a:fillRect/>
            </a:stretch>
          </p:blipFill>
          <p:spPr>
            <a:xfrm>
              <a:off x="6427561" y="1505925"/>
              <a:ext cx="2151978" cy="1233618"/>
            </a:xfrm>
            <a:prstGeom prst="rect">
              <a:avLst/>
            </a:prstGeom>
          </p:spPr>
        </p:pic>
        <p:sp>
          <p:nvSpPr>
            <p:cNvPr id="79" name="Rectangle 78"/>
            <p:cNvSpPr/>
            <p:nvPr/>
          </p:nvSpPr>
          <p:spPr>
            <a:xfrm>
              <a:off x="6669050" y="1546271"/>
              <a:ext cx="1367185" cy="182419"/>
            </a:xfrm>
            <a:prstGeom prst="rect">
              <a:avLst/>
            </a:prstGeom>
            <a:solidFill>
              <a:schemeClr val="bg1"/>
            </a:solidFill>
            <a:ln>
              <a:solidFill>
                <a:srgbClr val="54009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FFFFFF"/>
                  </a:solidFill>
                </a:rPr>
                <a:t>Virtual Connection</a:t>
              </a:r>
            </a:p>
          </p:txBody>
        </p:sp>
      </p:grpSp>
      <p:sp>
        <p:nvSpPr>
          <p:cNvPr id="80" name="Right Arrow 79"/>
          <p:cNvSpPr/>
          <p:nvPr/>
        </p:nvSpPr>
        <p:spPr>
          <a:xfrm>
            <a:off x="7464624" y="1376084"/>
            <a:ext cx="1529958" cy="3681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pic>
        <p:nvPicPr>
          <p:cNvPr id="96" name="Picture 95" descr="CloudServices-Blu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3978" y="2412692"/>
            <a:ext cx="602694" cy="510488"/>
          </a:xfrm>
          <a:prstGeom prst="rect">
            <a:avLst/>
          </a:prstGeom>
        </p:spPr>
      </p:pic>
      <p:sp>
        <p:nvSpPr>
          <p:cNvPr id="97" name="Oval 96"/>
          <p:cNvSpPr/>
          <p:nvPr/>
        </p:nvSpPr>
        <p:spPr bwMode="auto">
          <a:xfrm>
            <a:off x="8774322" y="2683268"/>
            <a:ext cx="2389665" cy="1633190"/>
          </a:xfrm>
          <a:prstGeom prst="ellipse">
            <a:avLst/>
          </a:prstGeom>
          <a:solidFill>
            <a:srgbClr val="FF0000"/>
          </a:solidFill>
          <a:ln w="9525" cap="flat" cmpd="sng" algn="ctr">
            <a:noFill/>
            <a:prstDash val="solid"/>
            <a:round/>
            <a:headEnd type="none" w="med" len="med"/>
            <a:tailEnd type="none" w="med" len="med"/>
          </a:ln>
          <a:effectLst/>
          <a:scene3d>
            <a:camera prst="orthographicFront">
              <a:rot lat="17099985" lon="0" rev="0"/>
            </a:camera>
            <a:lightRig rig="threePt" dir="t"/>
          </a:scene3d>
          <a:sp3d extrusionH="171450"/>
        </p:spPr>
        <p:txBody>
          <a:bodyPr vert="horz" wrap="square" lIns="93415" tIns="46708" rIns="93415" bIns="46708" numCol="1" rtlCol="0" anchor="t" anchorCtr="0" compatLnSpc="1">
            <a:prstTxWarp prst="textNoShape">
              <a:avLst/>
            </a:prstTxWarp>
          </a:bodyPr>
          <a:lstStyle/>
          <a:p>
            <a:pPr eaLnBrk="0" hangingPunct="0"/>
            <a:r>
              <a:rPr lang="en-US" dirty="0" smtClean="0">
                <a:solidFill>
                  <a:srgbClr val="000000"/>
                </a:solidFill>
                <a:latin typeface="Calibri" pitchFamily="34" charset="0"/>
                <a:ea typeface="ＭＳ Ｐゴシック" charset="-128"/>
                <a:cs typeface="Calibri" pitchFamily="34" charset="0"/>
              </a:rPr>
              <a:t>                                                 </a:t>
            </a:r>
            <a:endParaRPr lang="en-US" dirty="0">
              <a:solidFill>
                <a:srgbClr val="000000"/>
              </a:solidFill>
              <a:latin typeface="Calibri" pitchFamily="34" charset="0"/>
              <a:ea typeface="ＭＳ Ｐゴシック" charset="-128"/>
              <a:cs typeface="Calibri" pitchFamily="34" charset="0"/>
            </a:endParaRPr>
          </a:p>
        </p:txBody>
      </p:sp>
      <p:pic>
        <p:nvPicPr>
          <p:cNvPr id="98" name="Picture 97" descr="logo_cap.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7553" y="3400472"/>
            <a:ext cx="689456" cy="269775"/>
          </a:xfrm>
          <a:prstGeom prst="rect">
            <a:avLst/>
          </a:prstGeom>
          <a:noFill/>
          <a:ln w="9525">
            <a:noFill/>
            <a:miter lim="800000"/>
            <a:headEnd/>
            <a:tailEnd/>
          </a:ln>
          <a:scene3d>
            <a:camera prst="orthographicFront">
              <a:rot lat="18899991" lon="0" rev="0"/>
            </a:camera>
            <a:lightRig rig="threePt" dir="t"/>
          </a:scene3d>
        </p:spPr>
      </p:pic>
      <p:sp>
        <p:nvSpPr>
          <p:cNvPr id="59" name="Content Placeholder 2"/>
          <p:cNvSpPr txBox="1">
            <a:spLocks/>
          </p:cNvSpPr>
          <p:nvPr/>
        </p:nvSpPr>
        <p:spPr>
          <a:xfrm>
            <a:off x="511434" y="1264132"/>
            <a:ext cx="2608092" cy="585875"/>
          </a:xfrm>
          <a:prstGeom prst="rect">
            <a:avLst/>
          </a:prstGeom>
        </p:spPr>
        <p:txBody>
          <a:bodyPr lIns="93415" tIns="46708" rIns="93415" bIns="46708" anchor="ctr"/>
          <a:lstStyle>
            <a:lvl1pPr marL="274320" indent="-228600" algn="l" defTabSz="457200" rtl="0" eaLnBrk="1" latinLnBrk="0" hangingPunct="1">
              <a:spcBef>
                <a:spcPts val="200"/>
              </a:spcBef>
              <a:buClrTx/>
              <a:buFont typeface="Arial"/>
              <a:buChar char="•"/>
              <a:defRPr sz="2000" b="1" kern="1200">
                <a:solidFill>
                  <a:srgbClr val="FF0000"/>
                </a:solidFill>
                <a:latin typeface="+mn-lt"/>
                <a:ea typeface="+mn-ea"/>
                <a:cs typeface="+mn-cs"/>
              </a:defRPr>
            </a:lvl1pPr>
            <a:lvl2pPr marL="466344" indent="-228600" algn="l" defTabSz="457200" rtl="0" eaLnBrk="1" latinLnBrk="0" hangingPunct="1">
              <a:spcBef>
                <a:spcPts val="200"/>
              </a:spcBef>
              <a:buClrTx/>
              <a:buFont typeface="Lucida Grande"/>
              <a:buChar char="–"/>
              <a:defRPr sz="1800" kern="1200">
                <a:solidFill>
                  <a:schemeClr val="bg2"/>
                </a:solidFill>
                <a:latin typeface="+mn-lt"/>
                <a:ea typeface="+mn-ea"/>
                <a:cs typeface="+mn-cs"/>
              </a:defRPr>
            </a:lvl2pPr>
            <a:lvl3pPr marL="685800" indent="-228600" algn="l" defTabSz="457200" rtl="0" eaLnBrk="1" latinLnBrk="0" hangingPunct="1">
              <a:spcBef>
                <a:spcPts val="200"/>
              </a:spcBef>
              <a:buClrTx/>
              <a:buFont typeface="Wingdings" charset="2"/>
              <a:buChar char="§"/>
              <a:defRPr sz="1600" kern="1200">
                <a:solidFill>
                  <a:schemeClr val="bg2"/>
                </a:solidFill>
                <a:latin typeface="+mn-lt"/>
                <a:ea typeface="+mn-ea"/>
                <a:cs typeface="+mn-cs"/>
              </a:defRPr>
            </a:lvl3pPr>
            <a:lvl4pPr marL="960120" indent="-228600" algn="l" defTabSz="457200" rtl="0" eaLnBrk="1" latinLnBrk="0" hangingPunct="1">
              <a:spcBef>
                <a:spcPts val="200"/>
              </a:spcBef>
              <a:buClrTx/>
              <a:buFont typeface="Arial"/>
              <a:buChar char="•"/>
              <a:defRPr sz="1400" kern="1200">
                <a:solidFill>
                  <a:schemeClr val="bg2"/>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708" indent="0" algn="ctr">
              <a:buFont typeface="Arial"/>
              <a:buNone/>
            </a:pPr>
            <a:r>
              <a:rPr lang="en-US" dirty="0" smtClean="0"/>
              <a:t>Internet Access</a:t>
            </a:r>
            <a:endParaRPr lang="en-US" dirty="0"/>
          </a:p>
        </p:txBody>
      </p:sp>
      <p:sp>
        <p:nvSpPr>
          <p:cNvPr id="61" name="Right Arrow 60"/>
          <p:cNvSpPr/>
          <p:nvPr/>
        </p:nvSpPr>
        <p:spPr>
          <a:xfrm>
            <a:off x="3188542" y="1375476"/>
            <a:ext cx="1529958" cy="3681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spTree>
    <p:extLst>
      <p:ext uri="{BB962C8B-B14F-4D97-AF65-F5344CB8AC3E}">
        <p14:creationId xmlns:p14="http://schemas.microsoft.com/office/powerpoint/2010/main" val="362272832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ECX Pricing for ExpressRoute</a:t>
            </a:r>
            <a:endParaRPr lang="en-US" dirty="0"/>
          </a:p>
        </p:txBody>
      </p:sp>
      <p:sp>
        <p:nvSpPr>
          <p:cNvPr id="6" name="TextBox 5"/>
          <p:cNvSpPr txBox="1"/>
          <p:nvPr/>
        </p:nvSpPr>
        <p:spPr>
          <a:xfrm>
            <a:off x="274639" y="4106862"/>
            <a:ext cx="5190317" cy="2712822"/>
          </a:xfrm>
          <a:prstGeom prst="rect">
            <a:avLst/>
          </a:prstGeom>
          <a:noFill/>
        </p:spPr>
        <p:txBody>
          <a:bodyPr wrap="square" lIns="111026" tIns="55513" rIns="111026" bIns="55513" rtlCol="0">
            <a:spAutoFit/>
          </a:bodyPr>
          <a:lstStyle/>
          <a:p>
            <a:pPr marL="457200" indent="-457200">
              <a:buFont typeface="+mj-lt"/>
              <a:buAutoNum type="arabicPeriod"/>
            </a:pPr>
            <a:r>
              <a:rPr lang="en-US" sz="1900" b="1" dirty="0" smtClean="0">
                <a:solidFill>
                  <a:srgbClr val="FF0000"/>
                </a:solidFill>
              </a:rPr>
              <a:t>Standard Pricing</a:t>
            </a:r>
          </a:p>
          <a:p>
            <a:pPr marL="809271" lvl="1" indent="-342900">
              <a:buFont typeface="Arial"/>
              <a:buChar char="•"/>
            </a:pPr>
            <a:r>
              <a:rPr lang="en-US" sz="1900" dirty="0" smtClean="0">
                <a:solidFill>
                  <a:srgbClr val="FFFFFF"/>
                </a:solidFill>
              </a:rPr>
              <a:t>Two </a:t>
            </a:r>
            <a:r>
              <a:rPr lang="en-US" sz="1900" dirty="0">
                <a:solidFill>
                  <a:srgbClr val="FFFFFF"/>
                </a:solidFill>
              </a:rPr>
              <a:t>pricing components (</a:t>
            </a:r>
            <a:r>
              <a:rPr lang="en-US" sz="1900" dirty="0" smtClean="0">
                <a:solidFill>
                  <a:srgbClr val="FFFFFF"/>
                </a:solidFill>
              </a:rPr>
              <a:t>ECX </a:t>
            </a:r>
            <a:r>
              <a:rPr lang="en-US" sz="1900" dirty="0">
                <a:solidFill>
                  <a:srgbClr val="FFFFFF"/>
                </a:solidFill>
              </a:rPr>
              <a:t>Port &amp; VC for Cloud) </a:t>
            </a:r>
          </a:p>
          <a:p>
            <a:pPr marL="809271" lvl="1" indent="-342900">
              <a:buFont typeface="Arial"/>
              <a:buChar char="•"/>
            </a:pPr>
            <a:r>
              <a:rPr lang="en-US" sz="1900" dirty="0">
                <a:solidFill>
                  <a:srgbClr val="FFFFFF"/>
                </a:solidFill>
              </a:rPr>
              <a:t>Same VC price to connect to any </a:t>
            </a:r>
            <a:r>
              <a:rPr lang="en-US" sz="1900" dirty="0" smtClean="0">
                <a:solidFill>
                  <a:srgbClr val="FFFFFF"/>
                </a:solidFill>
              </a:rPr>
              <a:t>Services</a:t>
            </a:r>
            <a:endParaRPr lang="en-US" sz="1900" dirty="0">
              <a:solidFill>
                <a:srgbClr val="FFFFFF"/>
              </a:solidFill>
            </a:endParaRPr>
          </a:p>
          <a:p>
            <a:pPr marL="809271" lvl="1" indent="-342900">
              <a:buFont typeface="Arial"/>
              <a:buChar char="•"/>
            </a:pPr>
            <a:r>
              <a:rPr lang="en-US" sz="1900" dirty="0">
                <a:solidFill>
                  <a:srgbClr val="FFFFFF"/>
                </a:solidFill>
              </a:rPr>
              <a:t>A &amp; Z sides both pay port fees, A side pays for VCs</a:t>
            </a:r>
          </a:p>
          <a:p>
            <a:pPr marL="0" lvl="1"/>
            <a:r>
              <a:rPr lang="en-US" sz="1700" dirty="0">
                <a:solidFill>
                  <a:srgbClr val="FFFFFF"/>
                </a:solidFill>
              </a:rPr>
              <a:t>	</a:t>
            </a:r>
          </a:p>
          <a:p>
            <a:pPr marL="346958" indent="-346958">
              <a:buFont typeface="Arial" pitchFamily="34" charset="0"/>
              <a:buChar char="•"/>
            </a:pPr>
            <a:endParaRPr lang="en-US" sz="1900" dirty="0">
              <a:solidFill>
                <a:srgbClr val="FFFFFF"/>
              </a:solidFill>
            </a:endParaRPr>
          </a:p>
        </p:txBody>
      </p:sp>
      <p:graphicFrame>
        <p:nvGraphicFramePr>
          <p:cNvPr id="4" name="Table 3"/>
          <p:cNvGraphicFramePr>
            <a:graphicFrameLocks noGrp="1"/>
          </p:cNvGraphicFramePr>
          <p:nvPr>
            <p:extLst/>
          </p:nvPr>
        </p:nvGraphicFramePr>
        <p:xfrm>
          <a:off x="503238" y="1425320"/>
          <a:ext cx="5009645" cy="2225431"/>
        </p:xfrm>
        <a:graphic>
          <a:graphicData uri="http://schemas.openxmlformats.org/drawingml/2006/table">
            <a:tbl>
              <a:tblPr>
                <a:tableStyleId>{5940675A-B579-460E-94D1-54222C63F5DA}</a:tableStyleId>
              </a:tblPr>
              <a:tblGrid>
                <a:gridCol w="2968097"/>
                <a:gridCol w="1020774"/>
                <a:gridCol w="1020774"/>
              </a:tblGrid>
              <a:tr h="225787">
                <a:tc rowSpan="2">
                  <a:txBody>
                    <a:bodyPr/>
                    <a:lstStyle/>
                    <a:p>
                      <a:pPr algn="ctr" fontAlgn="b"/>
                      <a:r>
                        <a:rPr lang="en-US" sz="1400" u="none" strike="noStrike" dirty="0">
                          <a:effectLst/>
                        </a:rPr>
                        <a:t>ECX Standard Pricing</a:t>
                      </a:r>
                      <a:endParaRPr lang="en-US" sz="1400" b="1" i="0" u="none" strike="noStrike" dirty="0">
                        <a:solidFill>
                          <a:srgbClr val="000000"/>
                        </a:solidFill>
                        <a:effectLst/>
                        <a:latin typeface="Calibri"/>
                      </a:endParaRPr>
                    </a:p>
                  </a:txBody>
                  <a:tcPr marL="12700" marR="12700" marT="12700" marB="0" anchor="b"/>
                </a:tc>
                <a:tc gridSpan="2">
                  <a:txBody>
                    <a:bodyPr/>
                    <a:lstStyle/>
                    <a:p>
                      <a:pPr algn="ctr" fontAlgn="b"/>
                      <a:r>
                        <a:rPr lang="en-US" sz="1400" u="none" strike="noStrike" dirty="0">
                          <a:effectLst/>
                        </a:rPr>
                        <a:t>NA ($US)</a:t>
                      </a:r>
                      <a:endParaRPr lang="en-US" sz="1400" b="1" i="0" u="none" strike="noStrike" dirty="0">
                        <a:solidFill>
                          <a:srgbClr val="000000"/>
                        </a:solidFill>
                        <a:effectLst/>
                        <a:latin typeface="Calibri"/>
                      </a:endParaRPr>
                    </a:p>
                  </a:txBody>
                  <a:tcPr marL="12700" marR="12700" marT="12700" marB="0" anchor="b"/>
                </a:tc>
                <a:tc hMerge="1">
                  <a:txBody>
                    <a:bodyPr/>
                    <a:lstStyle/>
                    <a:p>
                      <a:endParaRPr lang="en-US"/>
                    </a:p>
                  </a:txBody>
                  <a:tcPr/>
                </a:tc>
              </a:tr>
              <a:tr h="225787">
                <a:tc vMerge="1">
                  <a:txBody>
                    <a:bodyPr/>
                    <a:lstStyle/>
                    <a:p>
                      <a:endParaRPr lang="en-US"/>
                    </a:p>
                  </a:txBody>
                  <a:tcPr/>
                </a:tc>
                <a:tc>
                  <a:txBody>
                    <a:bodyPr/>
                    <a:lstStyle/>
                    <a:p>
                      <a:pPr algn="ctr" fontAlgn="b"/>
                      <a:r>
                        <a:rPr lang="en-US" sz="1400" u="none" strike="noStrike">
                          <a:effectLst/>
                        </a:rPr>
                        <a:t>MRC</a:t>
                      </a:r>
                      <a:endParaRPr lang="en-US" sz="1400" b="1" i="0" u="none" strike="noStrike">
                        <a:solidFill>
                          <a:srgbClr val="000000"/>
                        </a:solidFill>
                        <a:effectLst/>
                        <a:latin typeface="Calibri"/>
                      </a:endParaRPr>
                    </a:p>
                  </a:txBody>
                  <a:tcPr marL="12700" marR="12700" marT="12700" marB="0" anchor="b"/>
                </a:tc>
                <a:tc>
                  <a:txBody>
                    <a:bodyPr/>
                    <a:lstStyle/>
                    <a:p>
                      <a:pPr algn="ctr" fontAlgn="b"/>
                      <a:r>
                        <a:rPr lang="en-US" sz="1400" u="none" strike="noStrike">
                          <a:effectLst/>
                        </a:rPr>
                        <a:t>NRC</a:t>
                      </a:r>
                      <a:endParaRPr lang="en-US" sz="1400" b="1" i="0" u="none" strike="noStrike">
                        <a:solidFill>
                          <a:srgbClr val="000000"/>
                        </a:solidFill>
                        <a:effectLst/>
                        <a:latin typeface="Calibri"/>
                      </a:endParaRPr>
                    </a:p>
                  </a:txBody>
                  <a:tcPr marL="12700" marR="12700" marT="12700" marB="0" anchor="b"/>
                </a:tc>
              </a:tr>
              <a:tr h="225787">
                <a:tc>
                  <a:txBody>
                    <a:bodyPr/>
                    <a:lstStyle/>
                    <a:p>
                      <a:pPr algn="l" fontAlgn="b"/>
                      <a:r>
                        <a:rPr lang="en-US" sz="1400" u="none" strike="noStrike">
                          <a:effectLst/>
                        </a:rPr>
                        <a:t>ECX 1 Gbps Port</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dirty="0">
                          <a:effectLst/>
                        </a:rPr>
                        <a:t>$100.00</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400" u="none" strike="noStrike">
                          <a:effectLst/>
                        </a:rPr>
                        <a:t>$500.00</a:t>
                      </a:r>
                      <a:endParaRPr lang="en-US" sz="1400" b="0" i="0" u="none" strike="noStrike">
                        <a:solidFill>
                          <a:srgbClr val="000000"/>
                        </a:solidFill>
                        <a:effectLst/>
                        <a:latin typeface="Calibri"/>
                      </a:endParaRPr>
                    </a:p>
                  </a:txBody>
                  <a:tcPr marL="12700" marR="12700" marT="12700" marB="0" anchor="b"/>
                </a:tc>
              </a:tr>
              <a:tr h="225787">
                <a:tc>
                  <a:txBody>
                    <a:bodyPr/>
                    <a:lstStyle/>
                    <a:p>
                      <a:pPr algn="l" fontAlgn="b"/>
                      <a:r>
                        <a:rPr lang="en-US" sz="1400" u="none" strike="noStrike" dirty="0">
                          <a:effectLst/>
                        </a:rPr>
                        <a:t>ECX 10 Gbps Port</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400" u="none" strike="noStrike">
                          <a:effectLst/>
                        </a:rPr>
                        <a:t>$200.00</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a:effectLst/>
                        </a:rPr>
                        <a:t>$3,000.00</a:t>
                      </a:r>
                      <a:endParaRPr lang="en-US" sz="1400" b="0" i="0" u="none" strike="noStrike">
                        <a:solidFill>
                          <a:srgbClr val="000000"/>
                        </a:solidFill>
                        <a:effectLst/>
                        <a:latin typeface="Calibri"/>
                      </a:endParaRPr>
                    </a:p>
                  </a:txBody>
                  <a:tcPr marL="12700" marR="12700" marT="12700" marB="0" anchor="b"/>
                </a:tc>
              </a:tr>
              <a:tr h="440397">
                <a:tc>
                  <a:txBody>
                    <a:bodyPr/>
                    <a:lstStyle/>
                    <a:p>
                      <a:pPr algn="l" fontAlgn="b"/>
                      <a:r>
                        <a:rPr lang="en-US" sz="1400" u="none" strike="noStrike">
                          <a:effectLst/>
                        </a:rPr>
                        <a:t>Virtual Circuit - Up to 200 Mbps CIR</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dirty="0">
                          <a:effectLst/>
                        </a:rPr>
                        <a:t>$100.00</a:t>
                      </a:r>
                      <a:endParaRPr lang="en-US" sz="1400" b="0" i="0" u="none" strike="noStrike" dirty="0">
                        <a:solidFill>
                          <a:srgbClr val="000000"/>
                        </a:solidFill>
                        <a:effectLst/>
                        <a:latin typeface="Calibri"/>
                      </a:endParaRPr>
                    </a:p>
                  </a:txBody>
                  <a:tcPr marL="12700" marR="12700" marT="12700" marB="0" anchor="b"/>
                </a:tc>
                <a:tc>
                  <a:txBody>
                    <a:bodyPr/>
                    <a:lstStyle/>
                    <a:p>
                      <a:pPr algn="l" fontAlgn="b"/>
                      <a:endParaRPr lang="en-US" sz="1400" b="0" i="0" u="none" strike="noStrike">
                        <a:solidFill>
                          <a:srgbClr val="000000"/>
                        </a:solidFill>
                        <a:effectLst/>
                        <a:latin typeface="Calibri"/>
                      </a:endParaRPr>
                    </a:p>
                  </a:txBody>
                  <a:tcPr marL="12700" marR="12700" marT="12700" marB="0" anchor="b"/>
                </a:tc>
              </a:tr>
              <a:tr h="440397">
                <a:tc>
                  <a:txBody>
                    <a:bodyPr/>
                    <a:lstStyle/>
                    <a:p>
                      <a:pPr algn="l" fontAlgn="b"/>
                      <a:r>
                        <a:rPr lang="en-US" sz="1400" u="none" strike="noStrike">
                          <a:effectLst/>
                        </a:rPr>
                        <a:t>Virtual Circuit - Up to 500 Mbps CIR</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a:effectLst/>
                        </a:rPr>
                        <a:t>$150.00</a:t>
                      </a:r>
                      <a:endParaRPr lang="en-US" sz="1400" b="0" i="0" u="none" strike="noStrike">
                        <a:solidFill>
                          <a:srgbClr val="000000"/>
                        </a:solidFill>
                        <a:effectLst/>
                        <a:latin typeface="Calibri"/>
                      </a:endParaRPr>
                    </a:p>
                  </a:txBody>
                  <a:tcPr marL="12700" marR="12700" marT="12700" marB="0" anchor="b"/>
                </a:tc>
                <a:tc>
                  <a:txBody>
                    <a:bodyPr/>
                    <a:lstStyle/>
                    <a:p>
                      <a:pPr algn="l" fontAlgn="b"/>
                      <a:endParaRPr lang="en-US" sz="1400" b="0" i="0" u="none" strike="noStrike">
                        <a:solidFill>
                          <a:srgbClr val="000000"/>
                        </a:solidFill>
                        <a:effectLst/>
                        <a:latin typeface="Calibri"/>
                      </a:endParaRPr>
                    </a:p>
                  </a:txBody>
                  <a:tcPr marL="12700" marR="12700" marT="12700" marB="0" anchor="b"/>
                </a:tc>
              </a:tr>
              <a:tr h="440397">
                <a:tc>
                  <a:txBody>
                    <a:bodyPr/>
                    <a:lstStyle/>
                    <a:p>
                      <a:pPr algn="l" fontAlgn="b"/>
                      <a:r>
                        <a:rPr lang="en-US" sz="1400" u="none" strike="noStrike">
                          <a:effectLst/>
                        </a:rPr>
                        <a:t>Virtual Circuit - Up to 1 Gbps CIR</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a:effectLst/>
                        </a:rPr>
                        <a:t>$200.00</a:t>
                      </a:r>
                      <a:endParaRPr lang="en-US" sz="1400" b="0" i="0" u="none" strike="noStrike">
                        <a:solidFill>
                          <a:srgbClr val="000000"/>
                        </a:solidFill>
                        <a:effectLst/>
                        <a:latin typeface="Calibri"/>
                      </a:endParaRPr>
                    </a:p>
                  </a:txBody>
                  <a:tcPr marL="12700" marR="12700" marT="12700" marB="0" anchor="b"/>
                </a:tc>
                <a:tc>
                  <a:txBody>
                    <a:bodyPr/>
                    <a:lstStyle/>
                    <a:p>
                      <a:pPr algn="l" fontAlgn="b"/>
                      <a:endParaRPr lang="en-US" sz="1400" b="0" i="0" u="none" strike="noStrike" dirty="0">
                        <a:solidFill>
                          <a:srgbClr val="000000"/>
                        </a:solidFill>
                        <a:effectLst/>
                        <a:latin typeface="Calibri"/>
                      </a:endParaRPr>
                    </a:p>
                  </a:txBody>
                  <a:tcPr marL="12700" marR="12700" marT="12700" marB="0" anchor="b"/>
                </a:tc>
              </a:tr>
            </a:tbl>
          </a:graphicData>
        </a:graphic>
      </p:graphicFrame>
      <p:graphicFrame>
        <p:nvGraphicFramePr>
          <p:cNvPr id="5" name="Table 4"/>
          <p:cNvGraphicFramePr>
            <a:graphicFrameLocks noGrp="1"/>
          </p:cNvGraphicFramePr>
          <p:nvPr>
            <p:extLst/>
          </p:nvPr>
        </p:nvGraphicFramePr>
        <p:xfrm>
          <a:off x="6675437" y="1417598"/>
          <a:ext cx="5105399" cy="2233152"/>
        </p:xfrm>
        <a:graphic>
          <a:graphicData uri="http://schemas.openxmlformats.org/drawingml/2006/table">
            <a:tbl>
              <a:tblPr>
                <a:tableStyleId>{5940675A-B579-460E-94D1-54222C63F5DA}</a:tableStyleId>
              </a:tblPr>
              <a:tblGrid>
                <a:gridCol w="3024829"/>
                <a:gridCol w="1040285"/>
                <a:gridCol w="1040285"/>
              </a:tblGrid>
              <a:tr h="372192">
                <a:tc rowSpan="2">
                  <a:txBody>
                    <a:bodyPr/>
                    <a:lstStyle/>
                    <a:p>
                      <a:pPr algn="ctr" fontAlgn="b"/>
                      <a:r>
                        <a:rPr lang="en-US" sz="1400" u="none" strike="noStrike" dirty="0">
                          <a:effectLst/>
                        </a:rPr>
                        <a:t>ECX Standard Pricing</a:t>
                      </a:r>
                      <a:endParaRPr lang="en-US" sz="1400" b="1" i="0" u="none" strike="noStrike" dirty="0">
                        <a:solidFill>
                          <a:srgbClr val="000000"/>
                        </a:solidFill>
                        <a:effectLst/>
                        <a:latin typeface="Calibri"/>
                      </a:endParaRPr>
                    </a:p>
                  </a:txBody>
                  <a:tcPr marL="12700" marR="12700" marT="12700" marB="0" anchor="b"/>
                </a:tc>
                <a:tc gridSpan="2">
                  <a:txBody>
                    <a:bodyPr/>
                    <a:lstStyle/>
                    <a:p>
                      <a:pPr algn="ctr" fontAlgn="b"/>
                      <a:r>
                        <a:rPr lang="en-US" sz="1400" u="none" strike="noStrike">
                          <a:effectLst/>
                        </a:rPr>
                        <a:t>NA ($US)</a:t>
                      </a:r>
                      <a:endParaRPr lang="en-US" sz="1400" b="1" i="0" u="none" strike="noStrike">
                        <a:solidFill>
                          <a:srgbClr val="000000"/>
                        </a:solidFill>
                        <a:effectLst/>
                        <a:latin typeface="Calibri"/>
                      </a:endParaRPr>
                    </a:p>
                  </a:txBody>
                  <a:tcPr marL="12700" marR="12700" marT="12700" marB="0" anchor="b"/>
                </a:tc>
                <a:tc hMerge="1">
                  <a:txBody>
                    <a:bodyPr/>
                    <a:lstStyle/>
                    <a:p>
                      <a:endParaRPr lang="en-US"/>
                    </a:p>
                  </a:txBody>
                  <a:tcPr/>
                </a:tc>
              </a:tr>
              <a:tr h="372192">
                <a:tc vMerge="1">
                  <a:txBody>
                    <a:bodyPr/>
                    <a:lstStyle/>
                    <a:p>
                      <a:endParaRPr lang="en-US"/>
                    </a:p>
                  </a:txBody>
                  <a:tcPr/>
                </a:tc>
                <a:tc>
                  <a:txBody>
                    <a:bodyPr/>
                    <a:lstStyle/>
                    <a:p>
                      <a:pPr algn="ctr" fontAlgn="b"/>
                      <a:r>
                        <a:rPr lang="en-US" sz="1400" u="none" strike="noStrike">
                          <a:effectLst/>
                        </a:rPr>
                        <a:t>MRC</a:t>
                      </a:r>
                      <a:endParaRPr lang="en-US" sz="1400" b="1" i="0" u="none" strike="noStrike">
                        <a:solidFill>
                          <a:srgbClr val="000000"/>
                        </a:solidFill>
                        <a:effectLst/>
                        <a:latin typeface="Calibri"/>
                      </a:endParaRPr>
                    </a:p>
                  </a:txBody>
                  <a:tcPr marL="12700" marR="12700" marT="12700" marB="0" anchor="b"/>
                </a:tc>
                <a:tc>
                  <a:txBody>
                    <a:bodyPr/>
                    <a:lstStyle/>
                    <a:p>
                      <a:pPr algn="ctr" fontAlgn="b"/>
                      <a:r>
                        <a:rPr lang="en-US" sz="1400" u="none" strike="noStrike">
                          <a:effectLst/>
                        </a:rPr>
                        <a:t>NRC</a:t>
                      </a:r>
                      <a:endParaRPr lang="en-US" sz="1400" b="1" i="0" u="none" strike="noStrike">
                        <a:solidFill>
                          <a:srgbClr val="000000"/>
                        </a:solidFill>
                        <a:effectLst/>
                        <a:latin typeface="Calibri"/>
                      </a:endParaRPr>
                    </a:p>
                  </a:txBody>
                  <a:tcPr marL="12700" marR="12700" marT="12700" marB="0" anchor="b"/>
                </a:tc>
              </a:tr>
              <a:tr h="372192">
                <a:tc>
                  <a:txBody>
                    <a:bodyPr/>
                    <a:lstStyle/>
                    <a:p>
                      <a:pPr algn="l" fontAlgn="b"/>
                      <a:r>
                        <a:rPr lang="en-US" sz="1400" u="none" strike="noStrike">
                          <a:effectLst/>
                        </a:rPr>
                        <a:t>ECX 1 Gbps Remote Port</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a:effectLst/>
                        </a:rPr>
                        <a:t>$500.00</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a:effectLst/>
                        </a:rPr>
                        <a:t>$500.00</a:t>
                      </a:r>
                      <a:endParaRPr lang="en-US" sz="1400" b="0" i="0" u="none" strike="noStrike">
                        <a:solidFill>
                          <a:srgbClr val="000000"/>
                        </a:solidFill>
                        <a:effectLst/>
                        <a:latin typeface="Calibri"/>
                      </a:endParaRPr>
                    </a:p>
                  </a:txBody>
                  <a:tcPr marL="12700" marR="12700" marT="12700" marB="0" anchor="b"/>
                </a:tc>
              </a:tr>
              <a:tr h="372192">
                <a:tc>
                  <a:txBody>
                    <a:bodyPr/>
                    <a:lstStyle/>
                    <a:p>
                      <a:pPr algn="l" fontAlgn="b"/>
                      <a:r>
                        <a:rPr lang="en-US" sz="1400" u="none" strike="noStrike">
                          <a:effectLst/>
                        </a:rPr>
                        <a:t>Virtual Circuit - Up to 200 Mbps CIR</a:t>
                      </a:r>
                      <a:endParaRPr lang="en-US" sz="1400" b="0" i="0" u="none" strike="noStrike">
                        <a:solidFill>
                          <a:srgbClr val="000000"/>
                        </a:solidFill>
                        <a:effectLst/>
                        <a:latin typeface="Calibri"/>
                      </a:endParaRPr>
                    </a:p>
                  </a:txBody>
                  <a:tcPr marL="12700" marR="12700" marT="12700" marB="0" anchor="b"/>
                </a:tc>
                <a:tc>
                  <a:txBody>
                    <a:bodyPr/>
                    <a:lstStyle/>
                    <a:p>
                      <a:pPr algn="r" fontAlgn="b"/>
                      <a:r>
                        <a:rPr lang="en-US" sz="1400" u="none" strike="noStrike">
                          <a:effectLst/>
                        </a:rPr>
                        <a:t>$100.00</a:t>
                      </a:r>
                      <a:endParaRPr lang="en-US" sz="1400" b="0" i="0" u="none" strike="noStrike">
                        <a:solidFill>
                          <a:srgbClr val="000000"/>
                        </a:solidFill>
                        <a:effectLst/>
                        <a:latin typeface="Calibri"/>
                      </a:endParaRPr>
                    </a:p>
                  </a:txBody>
                  <a:tcPr marL="12700" marR="12700" marT="12700" marB="0" anchor="b"/>
                </a:tc>
                <a:tc>
                  <a:txBody>
                    <a:bodyPr/>
                    <a:lstStyle/>
                    <a:p>
                      <a:pPr algn="l" fontAlgn="b"/>
                      <a:endParaRPr lang="en-US" sz="1400" b="0" i="0" u="none" strike="noStrike">
                        <a:solidFill>
                          <a:srgbClr val="000000"/>
                        </a:solidFill>
                        <a:effectLst/>
                        <a:latin typeface="Calibri"/>
                      </a:endParaRPr>
                    </a:p>
                  </a:txBody>
                  <a:tcPr marL="12700" marR="12700" marT="12700" marB="0" anchor="b"/>
                </a:tc>
              </a:tr>
              <a:tr h="372192">
                <a:tc>
                  <a:txBody>
                    <a:bodyPr/>
                    <a:lstStyle/>
                    <a:p>
                      <a:pPr algn="l" fontAlgn="b"/>
                      <a:r>
                        <a:rPr lang="en-US" sz="1400" u="none" strike="noStrike" dirty="0">
                          <a:effectLst/>
                        </a:rPr>
                        <a:t>Virtual Circuit - Up to 500 Mbps CIR</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400" u="none" strike="noStrike">
                          <a:effectLst/>
                        </a:rPr>
                        <a:t>$150.00</a:t>
                      </a:r>
                      <a:endParaRPr lang="en-US" sz="1400" b="0" i="0" u="none" strike="noStrike">
                        <a:solidFill>
                          <a:srgbClr val="000000"/>
                        </a:solidFill>
                        <a:effectLst/>
                        <a:latin typeface="Calibri"/>
                      </a:endParaRPr>
                    </a:p>
                  </a:txBody>
                  <a:tcPr marL="12700" marR="12700" marT="12700" marB="0" anchor="b"/>
                </a:tc>
                <a:tc>
                  <a:txBody>
                    <a:bodyPr/>
                    <a:lstStyle/>
                    <a:p>
                      <a:pPr algn="l" fontAlgn="b"/>
                      <a:endParaRPr lang="en-US" sz="1400" b="0" i="0" u="none" strike="noStrike">
                        <a:solidFill>
                          <a:srgbClr val="000000"/>
                        </a:solidFill>
                        <a:effectLst/>
                        <a:latin typeface="Calibri"/>
                      </a:endParaRPr>
                    </a:p>
                  </a:txBody>
                  <a:tcPr marL="12700" marR="12700" marT="12700" marB="0" anchor="b"/>
                </a:tc>
              </a:tr>
              <a:tr h="372192">
                <a:tc>
                  <a:txBody>
                    <a:bodyPr/>
                    <a:lstStyle/>
                    <a:p>
                      <a:pPr algn="l" fontAlgn="b"/>
                      <a:r>
                        <a:rPr lang="en-US" sz="1400" u="none" strike="noStrike" dirty="0">
                          <a:effectLst/>
                        </a:rPr>
                        <a:t>Virtual Circuit - Up to 1 Gbps CIR</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400" u="none" strike="noStrike">
                          <a:effectLst/>
                        </a:rPr>
                        <a:t>$200.00</a:t>
                      </a:r>
                      <a:endParaRPr lang="en-US" sz="1400" b="0" i="0" u="none" strike="noStrike">
                        <a:solidFill>
                          <a:srgbClr val="000000"/>
                        </a:solidFill>
                        <a:effectLst/>
                        <a:latin typeface="Calibri"/>
                      </a:endParaRPr>
                    </a:p>
                  </a:txBody>
                  <a:tcPr marL="12700" marR="12700" marT="12700" marB="0" anchor="b"/>
                </a:tc>
                <a:tc>
                  <a:txBody>
                    <a:bodyPr/>
                    <a:lstStyle/>
                    <a:p>
                      <a:pPr algn="l" fontAlgn="b"/>
                      <a:endParaRPr lang="en-US" sz="1400" b="0" i="0" u="none" strike="noStrike" dirty="0">
                        <a:solidFill>
                          <a:srgbClr val="000000"/>
                        </a:solidFill>
                        <a:effectLst/>
                        <a:latin typeface="Calibri"/>
                      </a:endParaRPr>
                    </a:p>
                  </a:txBody>
                  <a:tcPr marL="12700" marR="12700" marT="12700" marB="0" anchor="b"/>
                </a:tc>
              </a:tr>
            </a:tbl>
          </a:graphicData>
        </a:graphic>
      </p:graphicFrame>
      <p:sp>
        <p:nvSpPr>
          <p:cNvPr id="13" name="Rectangle 12"/>
          <p:cNvSpPr/>
          <p:nvPr/>
        </p:nvSpPr>
        <p:spPr>
          <a:xfrm>
            <a:off x="6528352" y="3878262"/>
            <a:ext cx="5280233" cy="2743600"/>
          </a:xfrm>
          <a:prstGeom prst="rect">
            <a:avLst/>
          </a:prstGeom>
        </p:spPr>
        <p:txBody>
          <a:bodyPr wrap="square" lIns="111026" tIns="55513" rIns="111026" bIns="55513">
            <a:spAutoFit/>
          </a:bodyPr>
          <a:lstStyle/>
          <a:p>
            <a:pPr marL="416349" indent="-416349">
              <a:buFont typeface="+mj-lt"/>
              <a:buAutoNum type="arabicPeriod" startAt="2"/>
            </a:pPr>
            <a:r>
              <a:rPr lang="en-US" sz="1900" b="1" dirty="0">
                <a:solidFill>
                  <a:srgbClr val="FF0000"/>
                </a:solidFill>
              </a:rPr>
              <a:t>1G </a:t>
            </a:r>
            <a:r>
              <a:rPr lang="en-US" sz="1900" b="1" dirty="0" smtClean="0">
                <a:solidFill>
                  <a:srgbClr val="FF0000"/>
                </a:solidFill>
              </a:rPr>
              <a:t>“Remote Port” Option </a:t>
            </a:r>
            <a:endParaRPr lang="en-US" sz="1900" b="1" dirty="0">
              <a:solidFill>
                <a:srgbClr val="FF0000"/>
              </a:solidFill>
            </a:endParaRPr>
          </a:p>
          <a:p>
            <a:pPr marL="971481" lvl="1" indent="-416349">
              <a:buFont typeface="Arial" panose="020B0604020202020204" pitchFamily="34" charset="0"/>
              <a:buChar char="•"/>
            </a:pPr>
            <a:r>
              <a:rPr lang="en-US" sz="1900" dirty="0">
                <a:solidFill>
                  <a:srgbClr val="FFFFFF"/>
                </a:solidFill>
              </a:rPr>
              <a:t>For customers coming through </a:t>
            </a:r>
            <a:r>
              <a:rPr lang="en-US" sz="1900" dirty="0" smtClean="0">
                <a:solidFill>
                  <a:srgbClr val="FFFFFF"/>
                </a:solidFill>
              </a:rPr>
              <a:t>ExpressRoute partner </a:t>
            </a:r>
            <a:r>
              <a:rPr lang="en-US" sz="1900" dirty="0">
                <a:solidFill>
                  <a:srgbClr val="FFFFFF"/>
                </a:solidFill>
              </a:rPr>
              <a:t>patch </a:t>
            </a:r>
            <a:r>
              <a:rPr lang="en-US" sz="1900" dirty="0" smtClean="0">
                <a:solidFill>
                  <a:srgbClr val="FFFFFF"/>
                </a:solidFill>
              </a:rPr>
              <a:t>panel</a:t>
            </a:r>
            <a:endParaRPr lang="en-US" sz="1900" dirty="0">
              <a:solidFill>
                <a:srgbClr val="FFFFFF"/>
              </a:solidFill>
            </a:endParaRPr>
          </a:p>
          <a:p>
            <a:pPr marL="971481" lvl="1" indent="-416349">
              <a:buFont typeface="Arial" panose="020B0604020202020204" pitchFamily="34" charset="0"/>
              <a:buChar char="•"/>
            </a:pPr>
            <a:r>
              <a:rPr lang="en-US" sz="1900" dirty="0" smtClean="0">
                <a:solidFill>
                  <a:srgbClr val="FFFFFF"/>
                </a:solidFill>
              </a:rPr>
              <a:t>Customers </a:t>
            </a:r>
            <a:r>
              <a:rPr lang="en-US" sz="1900" dirty="0">
                <a:solidFill>
                  <a:srgbClr val="FFFFFF"/>
                </a:solidFill>
              </a:rPr>
              <a:t>sign </a:t>
            </a:r>
            <a:r>
              <a:rPr lang="en-US" sz="1900" dirty="0" smtClean="0">
                <a:solidFill>
                  <a:srgbClr val="FFFFFF"/>
                </a:solidFill>
              </a:rPr>
              <a:t>EQIX MCA </a:t>
            </a:r>
            <a:r>
              <a:rPr lang="en-US" sz="1900" dirty="0">
                <a:solidFill>
                  <a:srgbClr val="FFFFFF"/>
                </a:solidFill>
              </a:rPr>
              <a:t>and GTC, owns and pays EQIX for  </a:t>
            </a:r>
            <a:r>
              <a:rPr lang="en-US" sz="1900" dirty="0" smtClean="0">
                <a:solidFill>
                  <a:srgbClr val="FFFFFF"/>
                </a:solidFill>
              </a:rPr>
              <a:t>ECX port </a:t>
            </a:r>
            <a:r>
              <a:rPr lang="en-US" sz="1900" dirty="0">
                <a:solidFill>
                  <a:srgbClr val="FFFFFF"/>
                </a:solidFill>
              </a:rPr>
              <a:t>and VC </a:t>
            </a:r>
          </a:p>
          <a:p>
            <a:pPr marL="971481" lvl="1" indent="-416349">
              <a:buFont typeface="Arial" panose="020B0604020202020204" pitchFamily="34" charset="0"/>
              <a:buChar char="•"/>
            </a:pPr>
            <a:r>
              <a:rPr lang="en-US" sz="1900" dirty="0">
                <a:solidFill>
                  <a:srgbClr val="FFFFFF"/>
                </a:solidFill>
              </a:rPr>
              <a:t>Customer does their own L1/L2/L3 access with NSP and provides NSP LOA to EQIX. </a:t>
            </a:r>
          </a:p>
        </p:txBody>
      </p:sp>
    </p:spTree>
    <p:extLst>
      <p:ext uri="{BB962C8B-B14F-4D97-AF65-F5344CB8AC3E}">
        <p14:creationId xmlns:p14="http://schemas.microsoft.com/office/powerpoint/2010/main" val="48258409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record\AppData\Local\Microsoft\Windows\Temporary Internet Files\Content.Outlook\9PDWOW3H\EQ-Cloud-Exchange-MSAzure-Diagram_1F2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42" y="1980657"/>
            <a:ext cx="10434203" cy="18558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solidFill>
                  <a:schemeClr val="tx1"/>
                </a:solidFill>
              </a:rPr>
              <a:t>ECX Provisioning for Microsoft Azure</a:t>
            </a:r>
            <a:endParaRPr lang="en-US" dirty="0">
              <a:solidFill>
                <a:schemeClr val="tx1"/>
              </a:solidFill>
            </a:endParaRPr>
          </a:p>
        </p:txBody>
      </p:sp>
      <p:sp>
        <p:nvSpPr>
          <p:cNvPr id="6" name="Rounded Rectangle 5"/>
          <p:cNvSpPr/>
          <p:nvPr/>
        </p:nvSpPr>
        <p:spPr>
          <a:xfrm>
            <a:off x="274702" y="3954457"/>
            <a:ext cx="3146969" cy="2194536"/>
          </a:xfrm>
          <a:prstGeom prst="roundRect">
            <a:avLst/>
          </a:prstGeom>
          <a:ln w="12700"/>
        </p:spPr>
        <p:style>
          <a:lnRef idx="2">
            <a:schemeClr val="accent2"/>
          </a:lnRef>
          <a:fillRef idx="1">
            <a:schemeClr val="lt1"/>
          </a:fillRef>
          <a:effectRef idx="0">
            <a:schemeClr val="accent2"/>
          </a:effectRef>
          <a:fontRef idx="minor">
            <a:schemeClr val="dk1"/>
          </a:fontRef>
        </p:style>
        <p:txBody>
          <a:bodyPr lIns="111026" tIns="55513" rIns="111026" bIns="55513" rtlCol="0" anchor="t"/>
          <a:lstStyle/>
          <a:p>
            <a:r>
              <a:rPr lang="en-US" sz="1100" b="1" u="sng" dirty="0">
                <a:solidFill>
                  <a:srgbClr val="000000"/>
                </a:solidFill>
              </a:rPr>
              <a:t>Enterprise Sets Up Azure Service</a:t>
            </a:r>
          </a:p>
          <a:p>
            <a:endParaRPr lang="en-US" sz="1100" dirty="0">
              <a:solidFill>
                <a:srgbClr val="000000"/>
              </a:solidFill>
            </a:endParaRPr>
          </a:p>
          <a:p>
            <a:pPr marL="208175" indent="-208175">
              <a:buFont typeface="Arial" pitchFamily="34" charset="0"/>
              <a:buChar char="•"/>
            </a:pPr>
            <a:r>
              <a:rPr lang="en-US" sz="1100" dirty="0">
                <a:solidFill>
                  <a:srgbClr val="000000"/>
                </a:solidFill>
              </a:rPr>
              <a:t>Enterprise establishes Azure compute and storage </a:t>
            </a:r>
            <a:r>
              <a:rPr lang="en-US" sz="1100" dirty="0" smtClean="0">
                <a:solidFill>
                  <a:srgbClr val="000000"/>
                </a:solidFill>
              </a:rPr>
              <a:t>instances</a:t>
            </a:r>
            <a:endParaRPr lang="en-US" sz="1100" dirty="0">
              <a:solidFill>
                <a:srgbClr val="000000"/>
              </a:solidFill>
            </a:endParaRPr>
          </a:p>
          <a:p>
            <a:pPr marL="208175" indent="-208175">
              <a:buFont typeface="Arial" pitchFamily="34" charset="0"/>
              <a:buChar char="•"/>
            </a:pPr>
            <a:r>
              <a:rPr lang="en-US" sz="1100" dirty="0">
                <a:solidFill>
                  <a:srgbClr val="000000"/>
                </a:solidFill>
              </a:rPr>
              <a:t>Enterprise selects  private connectivity option and IBX </a:t>
            </a:r>
            <a:r>
              <a:rPr lang="en-US" sz="1100" dirty="0" smtClean="0">
                <a:solidFill>
                  <a:srgbClr val="000000"/>
                </a:solidFill>
              </a:rPr>
              <a:t>location</a:t>
            </a:r>
            <a:endParaRPr lang="en-US" sz="1100" dirty="0">
              <a:solidFill>
                <a:srgbClr val="000000"/>
              </a:solidFill>
            </a:endParaRPr>
          </a:p>
          <a:p>
            <a:pPr marL="208175" indent="-208175">
              <a:buFont typeface="Arial" pitchFamily="34" charset="0"/>
              <a:buChar char="•"/>
            </a:pPr>
            <a:r>
              <a:rPr lang="en-US" sz="1100" dirty="0">
                <a:solidFill>
                  <a:srgbClr val="000000"/>
                </a:solidFill>
              </a:rPr>
              <a:t>Azure Portal shows EQIX as EXP option which enterprise </a:t>
            </a:r>
            <a:r>
              <a:rPr lang="en-US" sz="1100" dirty="0" smtClean="0">
                <a:solidFill>
                  <a:srgbClr val="000000"/>
                </a:solidFill>
              </a:rPr>
              <a:t>selects</a:t>
            </a:r>
            <a:endParaRPr lang="en-US" sz="1100" dirty="0">
              <a:solidFill>
                <a:srgbClr val="000000"/>
              </a:solidFill>
            </a:endParaRPr>
          </a:p>
          <a:p>
            <a:pPr marL="208175" indent="-208175">
              <a:buFont typeface="Arial" pitchFamily="34" charset="0"/>
              <a:buChar char="•"/>
            </a:pPr>
            <a:r>
              <a:rPr lang="en-US" sz="1100" dirty="0">
                <a:solidFill>
                  <a:srgbClr val="000000"/>
                </a:solidFill>
              </a:rPr>
              <a:t>Azure issues “service key”</a:t>
            </a:r>
          </a:p>
          <a:p>
            <a:endParaRPr lang="en-US" sz="1100" dirty="0">
              <a:solidFill>
                <a:srgbClr val="000000"/>
              </a:solidFill>
            </a:endParaRPr>
          </a:p>
        </p:txBody>
      </p:sp>
      <p:sp>
        <p:nvSpPr>
          <p:cNvPr id="24" name="Rounded Rectangle 23"/>
          <p:cNvSpPr/>
          <p:nvPr/>
        </p:nvSpPr>
        <p:spPr>
          <a:xfrm>
            <a:off x="4030280" y="3954458"/>
            <a:ext cx="4486143" cy="2194535"/>
          </a:xfrm>
          <a:prstGeom prst="roundRect">
            <a:avLst/>
          </a:prstGeom>
          <a:ln/>
        </p:spPr>
        <p:style>
          <a:lnRef idx="2">
            <a:schemeClr val="dk1"/>
          </a:lnRef>
          <a:fillRef idx="1">
            <a:schemeClr val="lt1"/>
          </a:fillRef>
          <a:effectRef idx="0">
            <a:schemeClr val="dk1"/>
          </a:effectRef>
          <a:fontRef idx="minor">
            <a:schemeClr val="dk1"/>
          </a:fontRef>
        </p:style>
        <p:txBody>
          <a:bodyPr lIns="111026" tIns="55513" rIns="111026" bIns="55513" rtlCol="0" anchor="t"/>
          <a:lstStyle/>
          <a:p>
            <a:r>
              <a:rPr lang="en-US" sz="1100" b="1" u="sng" dirty="0">
                <a:solidFill>
                  <a:srgbClr val="000000"/>
                </a:solidFill>
              </a:rPr>
              <a:t>Enterprise Sets Up Equinix Cloud Exchange Service</a:t>
            </a:r>
          </a:p>
          <a:p>
            <a:endParaRPr lang="en-US" sz="1100" b="1" dirty="0">
              <a:solidFill>
                <a:srgbClr val="000000"/>
              </a:solidFill>
            </a:endParaRPr>
          </a:p>
          <a:p>
            <a:pPr marL="182880"/>
            <a:r>
              <a:rPr lang="en-US" sz="1100" b="1" dirty="0">
                <a:solidFill>
                  <a:srgbClr val="000000"/>
                </a:solidFill>
              </a:rPr>
              <a:t>If Enterprise is </a:t>
            </a:r>
            <a:r>
              <a:rPr lang="en-US" sz="1100" b="1" dirty="0" smtClean="0">
                <a:solidFill>
                  <a:srgbClr val="000000"/>
                </a:solidFill>
              </a:rPr>
              <a:t>Collocated </a:t>
            </a:r>
            <a:r>
              <a:rPr lang="en-US" sz="1100" b="1" dirty="0">
                <a:solidFill>
                  <a:srgbClr val="000000"/>
                </a:solidFill>
              </a:rPr>
              <a:t>in Equinix</a:t>
            </a:r>
          </a:p>
          <a:p>
            <a:pPr marL="182880" lvl="1"/>
            <a:r>
              <a:rPr lang="en-US" sz="1000" dirty="0">
                <a:solidFill>
                  <a:srgbClr val="000000"/>
                </a:solidFill>
              </a:rPr>
              <a:t>Purchase ECX Port. Configure via ECX Portal, select  metro location, ECX port, virtual connection (VC) speed, and enter service key</a:t>
            </a:r>
          </a:p>
          <a:p>
            <a:pPr marL="182880"/>
            <a:endParaRPr lang="en-US" sz="1100" dirty="0">
              <a:solidFill>
                <a:srgbClr val="000000"/>
              </a:solidFill>
            </a:endParaRPr>
          </a:p>
          <a:p>
            <a:pPr marL="182880"/>
            <a:r>
              <a:rPr lang="en-US" sz="1100" b="1" dirty="0">
                <a:solidFill>
                  <a:srgbClr val="000000"/>
                </a:solidFill>
              </a:rPr>
              <a:t>If Enterprise is Not Customer of Participating ECX NSP</a:t>
            </a:r>
          </a:p>
          <a:p>
            <a:pPr marL="182880" lvl="1"/>
            <a:r>
              <a:rPr lang="en-US" sz="1000" dirty="0">
                <a:solidFill>
                  <a:srgbClr val="000000"/>
                </a:solidFill>
              </a:rPr>
              <a:t>Purchase ECX Remote Port. Obtain LOA from NSP for demarcation. Configure via ECX Portal, select metro location, ECX port, VC speed and enter service key</a:t>
            </a:r>
          </a:p>
        </p:txBody>
      </p:sp>
      <p:sp>
        <p:nvSpPr>
          <p:cNvPr id="25" name="Rounded Rectangle 24"/>
          <p:cNvSpPr/>
          <p:nvPr/>
        </p:nvSpPr>
        <p:spPr>
          <a:xfrm>
            <a:off x="9125032" y="3954457"/>
            <a:ext cx="3004890" cy="2194536"/>
          </a:xfrm>
          <a:prstGeom prst="roundRect">
            <a:avLst/>
          </a:prstGeom>
          <a:ln w="12700"/>
        </p:spPr>
        <p:style>
          <a:lnRef idx="2">
            <a:schemeClr val="accent2"/>
          </a:lnRef>
          <a:fillRef idx="1">
            <a:schemeClr val="lt1"/>
          </a:fillRef>
          <a:effectRef idx="0">
            <a:schemeClr val="accent2"/>
          </a:effectRef>
          <a:fontRef idx="minor">
            <a:schemeClr val="dk1"/>
          </a:fontRef>
        </p:style>
        <p:txBody>
          <a:bodyPr lIns="111026" tIns="55513" rIns="111026" bIns="55513" rtlCol="0" anchor="t"/>
          <a:lstStyle/>
          <a:p>
            <a:r>
              <a:rPr lang="en-US" sz="1100" b="1" u="sng" dirty="0">
                <a:solidFill>
                  <a:srgbClr val="000000"/>
                </a:solidFill>
              </a:rPr>
              <a:t>ECX Interacts with Azure</a:t>
            </a:r>
          </a:p>
          <a:p>
            <a:endParaRPr lang="en-US" sz="1100" dirty="0">
              <a:solidFill>
                <a:srgbClr val="000000"/>
              </a:solidFill>
            </a:endParaRPr>
          </a:p>
          <a:p>
            <a:pPr marL="208175" indent="-208175">
              <a:buFont typeface="Arial" pitchFamily="34" charset="0"/>
              <a:buChar char="•"/>
            </a:pPr>
            <a:r>
              <a:rPr lang="en-US" sz="1100" dirty="0">
                <a:solidFill>
                  <a:srgbClr val="000000"/>
                </a:solidFill>
              </a:rPr>
              <a:t>ECX uses API integration with MSFT to provision VC end to end to ExpressRoute in near real time</a:t>
            </a:r>
          </a:p>
          <a:p>
            <a:endParaRPr lang="en-US" sz="1100" dirty="0">
              <a:solidFill>
                <a:srgbClr val="000000"/>
              </a:solidFill>
            </a:endParaRPr>
          </a:p>
          <a:p>
            <a:pPr marL="208175" indent="-208175">
              <a:buFont typeface="Arial" pitchFamily="34" charset="0"/>
              <a:buChar char="•"/>
            </a:pPr>
            <a:r>
              <a:rPr lang="en-US" sz="1100" dirty="0">
                <a:solidFill>
                  <a:srgbClr val="000000"/>
                </a:solidFill>
              </a:rPr>
              <a:t>Enterprise can monitor provisioning status and VC connection status  from ECX Portal</a:t>
            </a:r>
          </a:p>
        </p:txBody>
      </p:sp>
      <p:sp>
        <p:nvSpPr>
          <p:cNvPr id="7" name="Right Arrow 6"/>
          <p:cNvSpPr/>
          <p:nvPr/>
        </p:nvSpPr>
        <p:spPr>
          <a:xfrm>
            <a:off x="3475067" y="4931875"/>
            <a:ext cx="515330" cy="620385"/>
          </a:xfrm>
          <a:prstGeom prst="rightArrow">
            <a:avLst/>
          </a:prstGeom>
          <a:ln w="3175">
            <a:solidFill>
              <a:schemeClr val="accent1">
                <a:shade val="95000"/>
                <a:satMod val="10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endParaRPr lang="en-US">
              <a:solidFill>
                <a:srgbClr val="FFFFFF"/>
              </a:solidFill>
            </a:endParaRPr>
          </a:p>
        </p:txBody>
      </p:sp>
      <p:sp>
        <p:nvSpPr>
          <p:cNvPr id="26" name="Right Arrow 25"/>
          <p:cNvSpPr/>
          <p:nvPr/>
        </p:nvSpPr>
        <p:spPr>
          <a:xfrm>
            <a:off x="8609701" y="4931874"/>
            <a:ext cx="515330" cy="620385"/>
          </a:xfrm>
          <a:prstGeom prst="rightArrow">
            <a:avLst/>
          </a:prstGeom>
          <a:ln w="3175">
            <a:solidFill>
              <a:schemeClr val="accent1">
                <a:shade val="95000"/>
                <a:satMod val="10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endParaRPr lang="en-US">
              <a:solidFill>
                <a:srgbClr val="FFFFFF"/>
              </a:solidFill>
            </a:endParaRPr>
          </a:p>
        </p:txBody>
      </p:sp>
      <p:sp>
        <p:nvSpPr>
          <p:cNvPr id="8" name="Oval 7"/>
          <p:cNvSpPr/>
          <p:nvPr/>
        </p:nvSpPr>
        <p:spPr>
          <a:xfrm>
            <a:off x="4928160" y="2476401"/>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A</a:t>
            </a:r>
          </a:p>
        </p:txBody>
      </p:sp>
      <p:sp>
        <p:nvSpPr>
          <p:cNvPr id="21" name="Oval 20"/>
          <p:cNvSpPr/>
          <p:nvPr/>
        </p:nvSpPr>
        <p:spPr>
          <a:xfrm>
            <a:off x="5435356" y="2479766"/>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C</a:t>
            </a:r>
          </a:p>
        </p:txBody>
      </p:sp>
      <p:sp>
        <p:nvSpPr>
          <p:cNvPr id="22" name="Oval 21"/>
          <p:cNvSpPr/>
          <p:nvPr/>
        </p:nvSpPr>
        <p:spPr>
          <a:xfrm>
            <a:off x="4879283" y="3219010"/>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B</a:t>
            </a:r>
          </a:p>
        </p:txBody>
      </p:sp>
      <p:sp>
        <p:nvSpPr>
          <p:cNvPr id="23" name="Oval 22"/>
          <p:cNvSpPr/>
          <p:nvPr/>
        </p:nvSpPr>
        <p:spPr>
          <a:xfrm>
            <a:off x="7531463" y="2639958"/>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D</a:t>
            </a:r>
          </a:p>
        </p:txBody>
      </p:sp>
      <p:sp>
        <p:nvSpPr>
          <p:cNvPr id="27" name="Oval 26"/>
          <p:cNvSpPr/>
          <p:nvPr/>
        </p:nvSpPr>
        <p:spPr>
          <a:xfrm>
            <a:off x="3803449" y="4544872"/>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A</a:t>
            </a:r>
          </a:p>
        </p:txBody>
      </p:sp>
      <p:sp>
        <p:nvSpPr>
          <p:cNvPr id="31" name="Oval 30"/>
          <p:cNvSpPr/>
          <p:nvPr/>
        </p:nvSpPr>
        <p:spPr>
          <a:xfrm>
            <a:off x="3803449" y="5378349"/>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smtClean="0">
                <a:solidFill>
                  <a:srgbClr val="FFFFFF"/>
                </a:solidFill>
              </a:rPr>
              <a:t>B</a:t>
            </a:r>
            <a:endParaRPr lang="en-US" sz="1000" dirty="0">
              <a:solidFill>
                <a:srgbClr val="FFFFFF"/>
              </a:solidFill>
            </a:endParaRPr>
          </a:p>
        </p:txBody>
      </p:sp>
      <p:sp>
        <p:nvSpPr>
          <p:cNvPr id="3" name="Left-Right Arrow 2"/>
          <p:cNvSpPr/>
          <p:nvPr/>
        </p:nvSpPr>
        <p:spPr>
          <a:xfrm>
            <a:off x="819142" y="1451072"/>
            <a:ext cx="10434203" cy="529586"/>
          </a:xfrm>
          <a:prstGeom prst="lef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331" y="1449123"/>
            <a:ext cx="634262" cy="481846"/>
          </a:xfrm>
          <a:prstGeom prst="rect">
            <a:avLst/>
          </a:prstGeom>
        </p:spPr>
      </p:pic>
      <p:sp>
        <p:nvSpPr>
          <p:cNvPr id="5" name="Rectangle 4"/>
          <p:cNvSpPr/>
          <p:nvPr/>
        </p:nvSpPr>
        <p:spPr bwMode="auto">
          <a:xfrm>
            <a:off x="1705614" y="3040067"/>
            <a:ext cx="4146867" cy="57905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Oval 19"/>
          <p:cNvSpPr/>
          <p:nvPr/>
        </p:nvSpPr>
        <p:spPr>
          <a:xfrm>
            <a:off x="5435356" y="2480857"/>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smtClean="0">
                <a:solidFill>
                  <a:srgbClr val="FFFFFF"/>
                </a:solidFill>
              </a:rPr>
              <a:t>B</a:t>
            </a:r>
            <a:endParaRPr lang="en-US" sz="1000" dirty="0">
              <a:solidFill>
                <a:srgbClr val="FFFFFF"/>
              </a:solidFill>
            </a:endParaRPr>
          </a:p>
        </p:txBody>
      </p:sp>
      <p:sp>
        <p:nvSpPr>
          <p:cNvPr id="28" name="Oval 27"/>
          <p:cNvSpPr/>
          <p:nvPr/>
        </p:nvSpPr>
        <p:spPr>
          <a:xfrm>
            <a:off x="7531463" y="2644414"/>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C</a:t>
            </a:r>
          </a:p>
        </p:txBody>
      </p:sp>
      <p:sp>
        <p:nvSpPr>
          <p:cNvPr id="30" name="Oval 29"/>
          <p:cNvSpPr/>
          <p:nvPr/>
        </p:nvSpPr>
        <p:spPr>
          <a:xfrm>
            <a:off x="8898200" y="4622238"/>
            <a:ext cx="453662" cy="327114"/>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000" dirty="0">
                <a:solidFill>
                  <a:srgbClr val="FFFFFF"/>
                </a:solidFill>
              </a:rPr>
              <a:t>C</a:t>
            </a:r>
          </a:p>
        </p:txBody>
      </p:sp>
    </p:spTree>
    <p:extLst>
      <p:ext uri="{BB962C8B-B14F-4D97-AF65-F5344CB8AC3E}">
        <p14:creationId xmlns:p14="http://schemas.microsoft.com/office/powerpoint/2010/main" val="428984865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ExpressRoute:</a:t>
            </a:r>
            <a:r>
              <a:rPr lang="en-US" sz="4000" dirty="0"/>
              <a:t> Connecting Private and Public Clouds through Exchange Providers</a:t>
            </a:r>
          </a:p>
        </p:txBody>
      </p:sp>
      <p:sp>
        <p:nvSpPr>
          <p:cNvPr id="3" name="Text Placeholder 2"/>
          <p:cNvSpPr>
            <a:spLocks noGrp="1"/>
          </p:cNvSpPr>
          <p:nvPr>
            <p:ph type="body" sz="quarter" idx="14"/>
          </p:nvPr>
        </p:nvSpPr>
        <p:spPr/>
        <p:txBody>
          <a:bodyPr/>
          <a:lstStyle/>
          <a:p>
            <a:r>
              <a:rPr lang="en-US" sz="2400" b="1" dirty="0" smtClean="0"/>
              <a:t>Venkat Gattamneni		Shane Guthrie</a:t>
            </a:r>
            <a:endParaRPr lang="en-US" sz="2400" b="1" dirty="0"/>
          </a:p>
          <a:p>
            <a:r>
              <a:rPr lang="en-US" sz="2400" b="1" dirty="0" smtClean="0"/>
              <a:t>Ganesh Srinivasan</a:t>
            </a:r>
            <a:r>
              <a:rPr lang="en-US" sz="2400" dirty="0" smtClean="0"/>
              <a:t>		</a:t>
            </a:r>
            <a:r>
              <a:rPr lang="en-US" sz="1800" dirty="0" smtClean="0"/>
              <a:t>Equinix</a:t>
            </a:r>
            <a:endParaRPr lang="en-US" sz="2400" b="1" dirty="0" smtClean="0"/>
          </a:p>
          <a:p>
            <a:r>
              <a:rPr lang="en-US" sz="1800" dirty="0" smtClean="0"/>
              <a:t>Microsoft Azure </a:t>
            </a:r>
            <a:r>
              <a:rPr lang="en-US" sz="2400" dirty="0" smtClean="0"/>
              <a:t>			</a:t>
            </a:r>
            <a:r>
              <a:rPr lang="en-US" sz="2400" b="1" dirty="0" smtClean="0"/>
              <a:t>Noam Shendar</a:t>
            </a:r>
            <a:endParaRPr lang="en-US" sz="2400" dirty="0" smtClean="0"/>
          </a:p>
          <a:p>
            <a:r>
              <a:rPr lang="en-US" sz="2400" dirty="0"/>
              <a:t>	</a:t>
            </a:r>
            <a:r>
              <a:rPr lang="en-US" sz="2400" dirty="0" smtClean="0"/>
              <a:t>			</a:t>
            </a:r>
            <a:r>
              <a:rPr lang="en-US" sz="1800" dirty="0" err="1" smtClean="0"/>
              <a:t>Zadara</a:t>
            </a:r>
            <a:r>
              <a:rPr lang="en-US" sz="1800" dirty="0" smtClean="0"/>
              <a:t> Storage</a:t>
            </a:r>
            <a:endParaRPr lang="en-US" sz="2400" dirty="0" smtClean="0"/>
          </a:p>
        </p:txBody>
      </p:sp>
    </p:spTree>
    <p:extLst>
      <p:ext uri="{BB962C8B-B14F-4D97-AF65-F5344CB8AC3E}">
        <p14:creationId xmlns:p14="http://schemas.microsoft.com/office/powerpoint/2010/main" val="42767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444" tIns="60722" rIns="121444" bIns="60722"/>
          <a:lstStyle/>
          <a:p>
            <a:r>
              <a:rPr lang="en-US" dirty="0" smtClean="0"/>
              <a:t>Hybrid Cloud Example Cases</a:t>
            </a:r>
            <a:endParaRPr lang="en-US" dirty="0"/>
          </a:p>
        </p:txBody>
      </p:sp>
      <p:graphicFrame>
        <p:nvGraphicFramePr>
          <p:cNvPr id="22" name="Diagram 21"/>
          <p:cNvGraphicFramePr/>
          <p:nvPr>
            <p:extLst/>
          </p:nvPr>
        </p:nvGraphicFramePr>
        <p:xfrm>
          <a:off x="6331249" y="2989052"/>
          <a:ext cx="5939408" cy="1417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3" name="Diagram 22"/>
          <p:cNvGraphicFramePr/>
          <p:nvPr>
            <p:extLst/>
          </p:nvPr>
        </p:nvGraphicFramePr>
        <p:xfrm>
          <a:off x="165820" y="2989052"/>
          <a:ext cx="5914235" cy="14178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4" name="Picture 23" descr="clouds_dark blue.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65560" y="946932"/>
            <a:ext cx="4623315" cy="2217331"/>
          </a:xfrm>
          <a:prstGeom prst="rect">
            <a:avLst/>
          </a:prstGeom>
        </p:spPr>
      </p:pic>
      <p:pic>
        <p:nvPicPr>
          <p:cNvPr id="13" name="Picture 12" descr="clouds_dark white.ps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8602" y="1269989"/>
            <a:ext cx="3535088" cy="1800614"/>
          </a:xfrm>
          <a:prstGeom prst="rect">
            <a:avLst/>
          </a:prstGeom>
          <a:noFill/>
        </p:spPr>
      </p:pic>
      <p:pic>
        <p:nvPicPr>
          <p:cNvPr id="14" name="Picture 13" descr="clouds_dark white.ps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27975" y="1256274"/>
            <a:ext cx="3535086" cy="1800614"/>
          </a:xfrm>
          <a:prstGeom prst="rect">
            <a:avLst/>
          </a:prstGeom>
          <a:noFill/>
        </p:spPr>
      </p:pic>
      <p:sp>
        <p:nvSpPr>
          <p:cNvPr id="25" name="TextBox 24"/>
          <p:cNvSpPr txBox="1"/>
          <p:nvPr/>
        </p:nvSpPr>
        <p:spPr>
          <a:xfrm>
            <a:off x="5698441" y="2526121"/>
            <a:ext cx="959143" cy="376684"/>
          </a:xfrm>
          <a:prstGeom prst="rect">
            <a:avLst/>
          </a:prstGeom>
          <a:noFill/>
        </p:spPr>
        <p:txBody>
          <a:bodyPr wrap="square" lIns="97155" tIns="48578" rIns="97155" bIns="48578" rtlCol="0">
            <a:spAutoFit/>
          </a:bodyPr>
          <a:lstStyle/>
          <a:p>
            <a:r>
              <a:rPr lang="en-US" dirty="0">
                <a:solidFill>
                  <a:srgbClr val="FF0000"/>
                </a:solidFill>
              </a:rPr>
              <a:t>Hybrid</a:t>
            </a:r>
          </a:p>
        </p:txBody>
      </p:sp>
      <p:sp>
        <p:nvSpPr>
          <p:cNvPr id="26" name="TextBox 25"/>
          <p:cNvSpPr txBox="1"/>
          <p:nvPr/>
        </p:nvSpPr>
        <p:spPr>
          <a:xfrm>
            <a:off x="165820" y="4444193"/>
            <a:ext cx="12104836" cy="2344873"/>
          </a:xfrm>
          <a:prstGeom prst="rect">
            <a:avLst/>
          </a:prstGeom>
          <a:noFill/>
        </p:spPr>
        <p:txBody>
          <a:bodyPr wrap="square" lIns="97155" tIns="48578" rIns="97155" bIns="48578" rtlCol="0">
            <a:spAutoFit/>
          </a:bodyPr>
          <a:lstStyle/>
          <a:p>
            <a:r>
              <a:rPr lang="en-US" sz="2100" dirty="0">
                <a:solidFill>
                  <a:srgbClr val="FFFFFF"/>
                </a:solidFill>
              </a:rPr>
              <a:t>Hybrid Cloud Use Cases offer </a:t>
            </a:r>
            <a:r>
              <a:rPr lang="en-US" sz="2100" dirty="0">
                <a:solidFill>
                  <a:srgbClr val="FF0000"/>
                </a:solidFill>
              </a:rPr>
              <a:t>Best of Both Worlds</a:t>
            </a:r>
          </a:p>
          <a:p>
            <a:pPr marL="303609" indent="-303609">
              <a:lnSpc>
                <a:spcPct val="150000"/>
              </a:lnSpc>
              <a:buFontTx/>
              <a:buChar char="-"/>
            </a:pPr>
            <a:r>
              <a:rPr lang="en-US" sz="1200" b="1" dirty="0">
                <a:solidFill>
                  <a:srgbClr val="FF0000"/>
                </a:solidFill>
              </a:rPr>
              <a:t>Own Base, Rent Spike</a:t>
            </a:r>
            <a:r>
              <a:rPr lang="en-US" sz="1200" dirty="0">
                <a:solidFill>
                  <a:srgbClr val="FF0000"/>
                </a:solidFill>
              </a:rPr>
              <a:t>: </a:t>
            </a:r>
            <a:r>
              <a:rPr lang="en-US" sz="1200" dirty="0">
                <a:solidFill>
                  <a:srgbClr val="FFFFFF"/>
                </a:solidFill>
              </a:rPr>
              <a:t>Run the steady state workload in private while spike into public as needed. e.g. Unknown capacity - start in public, plan for private.</a:t>
            </a:r>
          </a:p>
          <a:p>
            <a:pPr marL="303609" indent="-303609">
              <a:lnSpc>
                <a:spcPct val="150000"/>
              </a:lnSpc>
              <a:buFontTx/>
              <a:buChar char="-"/>
            </a:pPr>
            <a:r>
              <a:rPr lang="en-US" sz="1200" b="1" dirty="0">
                <a:solidFill>
                  <a:srgbClr val="FF0000"/>
                </a:solidFill>
              </a:rPr>
              <a:t>Control Data</a:t>
            </a:r>
            <a:r>
              <a:rPr lang="en-US" sz="1200" dirty="0">
                <a:solidFill>
                  <a:srgbClr val="FF0000"/>
                </a:solidFill>
              </a:rPr>
              <a:t>: </a:t>
            </a:r>
            <a:r>
              <a:rPr lang="en-US" sz="1200" dirty="0">
                <a:solidFill>
                  <a:srgbClr val="FFFFFF"/>
                </a:solidFill>
              </a:rPr>
              <a:t>Keep data secured in private cloud and leverage public compute resources. e.g. Compliance enforcement.</a:t>
            </a:r>
          </a:p>
          <a:p>
            <a:pPr marL="303609" indent="-303609">
              <a:lnSpc>
                <a:spcPct val="150000"/>
              </a:lnSpc>
              <a:buFontTx/>
              <a:buChar char="-"/>
            </a:pPr>
            <a:r>
              <a:rPr lang="en-US" sz="1200" b="1" dirty="0">
                <a:solidFill>
                  <a:srgbClr val="FF0000"/>
                </a:solidFill>
              </a:rPr>
              <a:t>Control Network</a:t>
            </a:r>
            <a:r>
              <a:rPr lang="en-US" sz="1200" dirty="0">
                <a:solidFill>
                  <a:srgbClr val="FF0000"/>
                </a:solidFill>
              </a:rPr>
              <a:t>: </a:t>
            </a:r>
            <a:r>
              <a:rPr lang="en-US" sz="1200" dirty="0">
                <a:solidFill>
                  <a:srgbClr val="FFFFFF"/>
                </a:solidFill>
              </a:rPr>
              <a:t>Exchange / Internet gateway – Peer to Eyeball Networks. e.g. Netflix Open connect – Private CDN implementation.</a:t>
            </a:r>
          </a:p>
          <a:p>
            <a:pPr marL="303609" indent="-303609">
              <a:lnSpc>
                <a:spcPct val="150000"/>
              </a:lnSpc>
              <a:buFontTx/>
              <a:buChar char="-"/>
            </a:pPr>
            <a:r>
              <a:rPr lang="en-US" sz="1200" b="1" dirty="0">
                <a:solidFill>
                  <a:srgbClr val="FF0000"/>
                </a:solidFill>
              </a:rPr>
              <a:t>Control Network</a:t>
            </a:r>
            <a:r>
              <a:rPr lang="en-US" sz="1200" dirty="0">
                <a:solidFill>
                  <a:srgbClr val="FF0000"/>
                </a:solidFill>
              </a:rPr>
              <a:t>: </a:t>
            </a:r>
            <a:r>
              <a:rPr lang="en-US" sz="1200" dirty="0" smtClean="0">
                <a:solidFill>
                  <a:srgbClr val="FFFFFF"/>
                </a:solidFill>
              </a:rPr>
              <a:t>Virtual Network – </a:t>
            </a:r>
            <a:r>
              <a:rPr lang="en-US" sz="1200" dirty="0">
                <a:solidFill>
                  <a:srgbClr val="FFFFFF"/>
                </a:solidFill>
              </a:rPr>
              <a:t>extend the private network perimeter into the public cloud. e.g. Azure </a:t>
            </a:r>
            <a:r>
              <a:rPr lang="en-US" sz="1200" dirty="0" smtClean="0">
                <a:solidFill>
                  <a:srgbClr val="FFFFFF"/>
                </a:solidFill>
              </a:rPr>
              <a:t>VNET</a:t>
            </a:r>
            <a:endParaRPr lang="en-US" sz="1200" dirty="0">
              <a:solidFill>
                <a:srgbClr val="FFFFFF"/>
              </a:solidFill>
            </a:endParaRPr>
          </a:p>
          <a:p>
            <a:pPr marL="303609" indent="-303609">
              <a:lnSpc>
                <a:spcPct val="150000"/>
              </a:lnSpc>
              <a:buFontTx/>
              <a:buChar char="-"/>
            </a:pPr>
            <a:r>
              <a:rPr lang="en-US" sz="1200" b="1" dirty="0">
                <a:solidFill>
                  <a:srgbClr val="FF0000"/>
                </a:solidFill>
              </a:rPr>
              <a:t>Control Apps</a:t>
            </a:r>
            <a:r>
              <a:rPr lang="en-US" sz="1200" dirty="0">
                <a:solidFill>
                  <a:srgbClr val="FF0000"/>
                </a:solidFill>
              </a:rPr>
              <a:t>: </a:t>
            </a:r>
            <a:r>
              <a:rPr lang="en-US" sz="1200" dirty="0">
                <a:solidFill>
                  <a:srgbClr val="FFFFFF"/>
                </a:solidFill>
              </a:rPr>
              <a:t>Business / Mission Critical apps in Private, Others in public. e.g. Analytics / backup / BCP - DR in public.</a:t>
            </a:r>
          </a:p>
          <a:p>
            <a:pPr marL="303609" indent="-303609">
              <a:lnSpc>
                <a:spcPct val="150000"/>
              </a:lnSpc>
              <a:buFontTx/>
              <a:buChar char="-"/>
            </a:pPr>
            <a:r>
              <a:rPr lang="en-US" sz="1200" b="1" dirty="0">
                <a:solidFill>
                  <a:srgbClr val="FF0000"/>
                </a:solidFill>
              </a:rPr>
              <a:t>Control Apps</a:t>
            </a:r>
            <a:r>
              <a:rPr lang="en-US" sz="1200" dirty="0">
                <a:solidFill>
                  <a:srgbClr val="FF0000"/>
                </a:solidFill>
              </a:rPr>
              <a:t>: </a:t>
            </a:r>
            <a:r>
              <a:rPr lang="en-US" sz="1200" dirty="0">
                <a:solidFill>
                  <a:srgbClr val="FFFFFF"/>
                </a:solidFill>
              </a:rPr>
              <a:t>Development / Test in public, Production in private</a:t>
            </a:r>
          </a:p>
          <a:p>
            <a:pPr marL="303609" indent="-303609">
              <a:lnSpc>
                <a:spcPct val="150000"/>
              </a:lnSpc>
              <a:buFontTx/>
              <a:buChar char="-"/>
            </a:pPr>
            <a:r>
              <a:rPr lang="en-US" sz="1200" b="1" dirty="0">
                <a:solidFill>
                  <a:srgbClr val="FF0000"/>
                </a:solidFill>
              </a:rPr>
              <a:t>Control Apps</a:t>
            </a:r>
            <a:r>
              <a:rPr lang="en-US" sz="1200" dirty="0">
                <a:solidFill>
                  <a:srgbClr val="FF0000"/>
                </a:solidFill>
              </a:rPr>
              <a:t>: </a:t>
            </a:r>
            <a:r>
              <a:rPr lang="en-US" sz="1200" dirty="0">
                <a:solidFill>
                  <a:srgbClr val="FFFFFF"/>
                </a:solidFill>
              </a:rPr>
              <a:t>Tiers within an application distributed between public / private. e.g. Legacy apps/ middleware tier in private, stateless / scalable tier in public.</a:t>
            </a:r>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2467" y="3070601"/>
            <a:ext cx="751884" cy="5060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2467" y="3857640"/>
            <a:ext cx="753333" cy="4178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05251" y="3096722"/>
            <a:ext cx="703030" cy="5060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descr="https://encrypted-tbn1.gstatic.com/images?q=tbn:ANd9GcTxuZwfsGy1pv9kJF4lj0RmKuIOYLkrRoI4XXpQSU0MsiDYrLT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05251" y="3734346"/>
            <a:ext cx="703030" cy="65899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EthernetExchange.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77803" y="2195142"/>
            <a:ext cx="374344" cy="349904"/>
          </a:xfrm>
          <a:prstGeom prst="rect">
            <a:avLst/>
          </a:prstGeom>
        </p:spPr>
      </p:pic>
      <p:sp>
        <p:nvSpPr>
          <p:cNvPr id="7" name="TextBox 6"/>
          <p:cNvSpPr txBox="1"/>
          <p:nvPr/>
        </p:nvSpPr>
        <p:spPr>
          <a:xfrm>
            <a:off x="5860191" y="2023519"/>
            <a:ext cx="880093" cy="267382"/>
          </a:xfrm>
          <a:prstGeom prst="rect">
            <a:avLst/>
          </a:prstGeom>
          <a:noFill/>
        </p:spPr>
        <p:txBody>
          <a:bodyPr wrap="square" lIns="97155" tIns="48578" rIns="97155" bIns="48578" rtlCol="0">
            <a:spAutoFit/>
          </a:bodyPr>
          <a:lstStyle/>
          <a:p>
            <a:r>
              <a:rPr lang="en-US" sz="1100" dirty="0">
                <a:solidFill>
                  <a:srgbClr val="FF0000"/>
                </a:solidFill>
              </a:rPr>
              <a:t>Cloud X</a:t>
            </a:r>
          </a:p>
        </p:txBody>
      </p:sp>
      <p:pic>
        <p:nvPicPr>
          <p:cNvPr id="1035" name="Picture 11" descr="https://encrypted-tbn0.gstatic.com/images?q=tbn:ANd9GcTB_bA6cPpk6LDWSxUsYLOqmH95siOKBAhvaHak_vHnLTKW09cw1w"/>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11232" y="1511882"/>
            <a:ext cx="632187" cy="242865"/>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https://encrypted-tbn1.gstatic.com/images?q=tbn:ANd9GcRF9T2K6cxl5yh64q9j-xuhCaR_y8D3VZxbwmEoOuyfBdwyiZI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75572" y="1534209"/>
            <a:ext cx="740029" cy="18047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Arrow Connector 4"/>
          <p:cNvCxnSpPr/>
          <p:nvPr/>
        </p:nvCxnSpPr>
        <p:spPr>
          <a:xfrm flipV="1">
            <a:off x="3545596" y="1759605"/>
            <a:ext cx="0" cy="680185"/>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545595" y="2439791"/>
            <a:ext cx="1097356" cy="1"/>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45595" y="2093255"/>
            <a:ext cx="981100" cy="57613"/>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7772797" y="1866580"/>
            <a:ext cx="870553" cy="555389"/>
          </a:xfrm>
          <a:custGeom>
            <a:avLst/>
            <a:gdLst>
              <a:gd name="connsiteX0" fmla="*/ 0 w 800100"/>
              <a:gd name="connsiteY0" fmla="*/ 542925 h 544548"/>
              <a:gd name="connsiteX1" fmla="*/ 9525 w 800100"/>
              <a:gd name="connsiteY1" fmla="*/ 304800 h 544548"/>
              <a:gd name="connsiteX2" fmla="*/ 47625 w 800100"/>
              <a:gd name="connsiteY2" fmla="*/ 247650 h 544548"/>
              <a:gd name="connsiteX3" fmla="*/ 66675 w 800100"/>
              <a:gd name="connsiteY3" fmla="*/ 219075 h 544548"/>
              <a:gd name="connsiteX4" fmla="*/ 95250 w 800100"/>
              <a:gd name="connsiteY4" fmla="*/ 161925 h 544548"/>
              <a:gd name="connsiteX5" fmla="*/ 123825 w 800100"/>
              <a:gd name="connsiteY5" fmla="*/ 142875 h 544548"/>
              <a:gd name="connsiteX6" fmla="*/ 171450 w 800100"/>
              <a:gd name="connsiteY6" fmla="*/ 152400 h 544548"/>
              <a:gd name="connsiteX7" fmla="*/ 180975 w 800100"/>
              <a:gd name="connsiteY7" fmla="*/ 180975 h 544548"/>
              <a:gd name="connsiteX8" fmla="*/ 209550 w 800100"/>
              <a:gd name="connsiteY8" fmla="*/ 304800 h 544548"/>
              <a:gd name="connsiteX9" fmla="*/ 228600 w 800100"/>
              <a:gd name="connsiteY9" fmla="*/ 333375 h 544548"/>
              <a:gd name="connsiteX10" fmla="*/ 247650 w 800100"/>
              <a:gd name="connsiteY10" fmla="*/ 390525 h 544548"/>
              <a:gd name="connsiteX11" fmla="*/ 257175 w 800100"/>
              <a:gd name="connsiteY11" fmla="*/ 457200 h 544548"/>
              <a:gd name="connsiteX12" fmla="*/ 314325 w 800100"/>
              <a:gd name="connsiteY12" fmla="*/ 533400 h 544548"/>
              <a:gd name="connsiteX13" fmla="*/ 342900 w 800100"/>
              <a:gd name="connsiteY13" fmla="*/ 542925 h 544548"/>
              <a:gd name="connsiteX14" fmla="*/ 342900 w 800100"/>
              <a:gd name="connsiteY14" fmla="*/ 76200 h 544548"/>
              <a:gd name="connsiteX15" fmla="*/ 381000 w 800100"/>
              <a:gd name="connsiteY15" fmla="*/ 9525 h 544548"/>
              <a:gd name="connsiteX16" fmla="*/ 409575 w 800100"/>
              <a:gd name="connsiteY16" fmla="*/ 0 h 544548"/>
              <a:gd name="connsiteX17" fmla="*/ 504825 w 800100"/>
              <a:gd name="connsiteY17" fmla="*/ 9525 h 544548"/>
              <a:gd name="connsiteX18" fmla="*/ 552450 w 800100"/>
              <a:gd name="connsiteY18" fmla="*/ 95250 h 544548"/>
              <a:gd name="connsiteX19" fmla="*/ 561975 w 800100"/>
              <a:gd name="connsiteY19" fmla="*/ 447675 h 544548"/>
              <a:gd name="connsiteX20" fmla="*/ 581025 w 800100"/>
              <a:gd name="connsiteY20" fmla="*/ 514350 h 544548"/>
              <a:gd name="connsiteX21" fmla="*/ 609600 w 800100"/>
              <a:gd name="connsiteY21" fmla="*/ 533400 h 544548"/>
              <a:gd name="connsiteX22" fmla="*/ 628650 w 800100"/>
              <a:gd name="connsiteY22" fmla="*/ 504825 h 544548"/>
              <a:gd name="connsiteX23" fmla="*/ 638175 w 800100"/>
              <a:gd name="connsiteY23" fmla="*/ 476250 h 544548"/>
              <a:gd name="connsiteX24" fmla="*/ 676275 w 800100"/>
              <a:gd name="connsiteY24" fmla="*/ 419100 h 544548"/>
              <a:gd name="connsiteX25" fmla="*/ 685800 w 800100"/>
              <a:gd name="connsiteY25" fmla="*/ 323850 h 544548"/>
              <a:gd name="connsiteX26" fmla="*/ 704850 w 800100"/>
              <a:gd name="connsiteY26" fmla="*/ 295275 h 544548"/>
              <a:gd name="connsiteX27" fmla="*/ 714375 w 800100"/>
              <a:gd name="connsiteY27" fmla="*/ 323850 h 544548"/>
              <a:gd name="connsiteX28" fmla="*/ 733425 w 800100"/>
              <a:gd name="connsiteY28" fmla="*/ 352425 h 544548"/>
              <a:gd name="connsiteX29" fmla="*/ 723900 w 800100"/>
              <a:gd name="connsiteY29" fmla="*/ 495300 h 544548"/>
              <a:gd name="connsiteX30" fmla="*/ 733425 w 800100"/>
              <a:gd name="connsiteY30" fmla="*/ 542925 h 544548"/>
              <a:gd name="connsiteX31" fmla="*/ 771525 w 800100"/>
              <a:gd name="connsiteY31" fmla="*/ 523875 h 544548"/>
              <a:gd name="connsiteX32" fmla="*/ 800100 w 800100"/>
              <a:gd name="connsiteY32" fmla="*/ 504825 h 54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100" h="544548">
                <a:moveTo>
                  <a:pt x="0" y="542925"/>
                </a:moveTo>
                <a:cubicBezTo>
                  <a:pt x="3175" y="463550"/>
                  <a:pt x="-3124" y="383225"/>
                  <a:pt x="9525" y="304800"/>
                </a:cubicBezTo>
                <a:cubicBezTo>
                  <a:pt x="13171" y="282197"/>
                  <a:pt x="34925" y="266700"/>
                  <a:pt x="47625" y="247650"/>
                </a:cubicBezTo>
                <a:cubicBezTo>
                  <a:pt x="53975" y="238125"/>
                  <a:pt x="63055" y="229935"/>
                  <a:pt x="66675" y="219075"/>
                </a:cubicBezTo>
                <a:cubicBezTo>
                  <a:pt x="74422" y="195834"/>
                  <a:pt x="76786" y="180389"/>
                  <a:pt x="95250" y="161925"/>
                </a:cubicBezTo>
                <a:cubicBezTo>
                  <a:pt x="103345" y="153830"/>
                  <a:pt x="114300" y="149225"/>
                  <a:pt x="123825" y="142875"/>
                </a:cubicBezTo>
                <a:cubicBezTo>
                  <a:pt x="139700" y="146050"/>
                  <a:pt x="157980" y="143420"/>
                  <a:pt x="171450" y="152400"/>
                </a:cubicBezTo>
                <a:cubicBezTo>
                  <a:pt x="179804" y="157969"/>
                  <a:pt x="179006" y="171130"/>
                  <a:pt x="180975" y="180975"/>
                </a:cubicBezTo>
                <a:cubicBezTo>
                  <a:pt x="187876" y="215478"/>
                  <a:pt x="188288" y="272907"/>
                  <a:pt x="209550" y="304800"/>
                </a:cubicBezTo>
                <a:cubicBezTo>
                  <a:pt x="215900" y="314325"/>
                  <a:pt x="223951" y="322914"/>
                  <a:pt x="228600" y="333375"/>
                </a:cubicBezTo>
                <a:cubicBezTo>
                  <a:pt x="236755" y="351725"/>
                  <a:pt x="247650" y="390525"/>
                  <a:pt x="247650" y="390525"/>
                </a:cubicBezTo>
                <a:cubicBezTo>
                  <a:pt x="250825" y="412750"/>
                  <a:pt x="252127" y="435324"/>
                  <a:pt x="257175" y="457200"/>
                </a:cubicBezTo>
                <a:cubicBezTo>
                  <a:pt x="271227" y="518091"/>
                  <a:pt x="264974" y="512249"/>
                  <a:pt x="314325" y="533400"/>
                </a:cubicBezTo>
                <a:cubicBezTo>
                  <a:pt x="323553" y="537355"/>
                  <a:pt x="333375" y="539750"/>
                  <a:pt x="342900" y="542925"/>
                </a:cubicBezTo>
                <a:cubicBezTo>
                  <a:pt x="333469" y="354305"/>
                  <a:pt x="324381" y="279909"/>
                  <a:pt x="342900" y="76200"/>
                </a:cubicBezTo>
                <a:cubicBezTo>
                  <a:pt x="343451" y="70134"/>
                  <a:pt x="373115" y="15833"/>
                  <a:pt x="381000" y="9525"/>
                </a:cubicBezTo>
                <a:cubicBezTo>
                  <a:pt x="388840" y="3253"/>
                  <a:pt x="400050" y="3175"/>
                  <a:pt x="409575" y="0"/>
                </a:cubicBezTo>
                <a:cubicBezTo>
                  <a:pt x="441325" y="3175"/>
                  <a:pt x="476285" y="-4745"/>
                  <a:pt x="504825" y="9525"/>
                </a:cubicBezTo>
                <a:cubicBezTo>
                  <a:pt x="531027" y="22626"/>
                  <a:pt x="543345" y="67935"/>
                  <a:pt x="552450" y="95250"/>
                </a:cubicBezTo>
                <a:cubicBezTo>
                  <a:pt x="555625" y="212725"/>
                  <a:pt x="556249" y="330297"/>
                  <a:pt x="561975" y="447675"/>
                </a:cubicBezTo>
                <a:cubicBezTo>
                  <a:pt x="562064" y="449497"/>
                  <a:pt x="576465" y="508650"/>
                  <a:pt x="581025" y="514350"/>
                </a:cubicBezTo>
                <a:cubicBezTo>
                  <a:pt x="588176" y="523289"/>
                  <a:pt x="600075" y="527050"/>
                  <a:pt x="609600" y="533400"/>
                </a:cubicBezTo>
                <a:cubicBezTo>
                  <a:pt x="615950" y="523875"/>
                  <a:pt x="623530" y="515064"/>
                  <a:pt x="628650" y="504825"/>
                </a:cubicBezTo>
                <a:cubicBezTo>
                  <a:pt x="633140" y="495845"/>
                  <a:pt x="633299" y="485027"/>
                  <a:pt x="638175" y="476250"/>
                </a:cubicBezTo>
                <a:cubicBezTo>
                  <a:pt x="649294" y="456236"/>
                  <a:pt x="676275" y="419100"/>
                  <a:pt x="676275" y="419100"/>
                </a:cubicBezTo>
                <a:cubicBezTo>
                  <a:pt x="679450" y="387350"/>
                  <a:pt x="678625" y="354941"/>
                  <a:pt x="685800" y="323850"/>
                </a:cubicBezTo>
                <a:cubicBezTo>
                  <a:pt x="688374" y="312696"/>
                  <a:pt x="693402" y="295275"/>
                  <a:pt x="704850" y="295275"/>
                </a:cubicBezTo>
                <a:cubicBezTo>
                  <a:pt x="714890" y="295275"/>
                  <a:pt x="709885" y="314870"/>
                  <a:pt x="714375" y="323850"/>
                </a:cubicBezTo>
                <a:cubicBezTo>
                  <a:pt x="719495" y="334089"/>
                  <a:pt x="727075" y="342900"/>
                  <a:pt x="733425" y="352425"/>
                </a:cubicBezTo>
                <a:cubicBezTo>
                  <a:pt x="730250" y="400050"/>
                  <a:pt x="723900" y="447569"/>
                  <a:pt x="723900" y="495300"/>
                </a:cubicBezTo>
                <a:cubicBezTo>
                  <a:pt x="723900" y="511489"/>
                  <a:pt x="719543" y="534596"/>
                  <a:pt x="733425" y="542925"/>
                </a:cubicBezTo>
                <a:cubicBezTo>
                  <a:pt x="745601" y="550230"/>
                  <a:pt x="759197" y="530920"/>
                  <a:pt x="771525" y="523875"/>
                </a:cubicBezTo>
                <a:cubicBezTo>
                  <a:pt x="781464" y="518195"/>
                  <a:pt x="800100" y="504825"/>
                  <a:pt x="800100" y="504825"/>
                </a:cubicBezTo>
              </a:path>
            </a:pathLst>
          </a:cu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endParaRPr lang="en-US">
              <a:solidFill>
                <a:srgbClr val="FFFFFF"/>
              </a:solidFill>
            </a:endParaRPr>
          </a:p>
        </p:txBody>
      </p:sp>
      <p:pic>
        <p:nvPicPr>
          <p:cNvPr id="41" name="Picture 40" descr="Cabine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11415" y="1682720"/>
            <a:ext cx="460115" cy="805539"/>
          </a:xfrm>
          <a:prstGeom prst="rect">
            <a:avLst/>
          </a:prstGeom>
        </p:spPr>
      </p:pic>
      <p:pic>
        <p:nvPicPr>
          <p:cNvPr id="2061" name="Picture 13" descr="https://encrypted-tbn1.gstatic.com/images?q=tbn:ANd9GcT_jR9R4QeGtvbQh_X4_XFge1vI-CbMyMozDSYod_uZSQmsfyji3w"/>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89488" y="1938105"/>
            <a:ext cx="620182" cy="581338"/>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16559" y="1694602"/>
            <a:ext cx="849826" cy="8160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1" name="Straight Arrow Connector 30"/>
          <p:cNvCxnSpPr/>
          <p:nvPr/>
        </p:nvCxnSpPr>
        <p:spPr>
          <a:xfrm flipV="1">
            <a:off x="7692468" y="2420356"/>
            <a:ext cx="1178888" cy="3"/>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7692465" y="1740175"/>
            <a:ext cx="0" cy="680185"/>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823691" y="1871017"/>
            <a:ext cx="336241" cy="0"/>
          </a:xfrm>
          <a:prstGeom prst="line">
            <a:avLst/>
          </a:prstGeom>
          <a:ln w="1587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047556" y="2026451"/>
            <a:ext cx="336241" cy="0"/>
          </a:xfrm>
          <a:prstGeom prst="line">
            <a:avLst/>
          </a:prstGeom>
          <a:ln w="1587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877597" y="2181885"/>
            <a:ext cx="336241" cy="0"/>
          </a:xfrm>
          <a:prstGeom prst="line">
            <a:avLst/>
          </a:prstGeom>
          <a:ln w="1587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208077" y="1928514"/>
            <a:ext cx="336241" cy="0"/>
          </a:xfrm>
          <a:prstGeom prst="line">
            <a:avLst/>
          </a:prstGeom>
          <a:ln w="1587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987672" y="2292346"/>
            <a:ext cx="655680" cy="0"/>
          </a:xfrm>
          <a:prstGeom prst="line">
            <a:avLst/>
          </a:prstGeom>
          <a:ln w="15875">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3635414" y="1743283"/>
            <a:ext cx="707892" cy="410990"/>
          </a:xfrm>
          <a:prstGeom prst="roundRect">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r>
              <a:rPr lang="en-US" sz="1100" dirty="0">
                <a:solidFill>
                  <a:srgbClr val="000000"/>
                </a:solidFill>
              </a:rPr>
              <a:t>Legacy App</a:t>
            </a:r>
          </a:p>
        </p:txBody>
      </p:sp>
      <p:sp>
        <p:nvSpPr>
          <p:cNvPr id="38" name="Can 37"/>
          <p:cNvSpPr/>
          <p:nvPr/>
        </p:nvSpPr>
        <p:spPr>
          <a:xfrm>
            <a:off x="3645631" y="2211074"/>
            <a:ext cx="707892" cy="404225"/>
          </a:xfrm>
          <a:prstGeom prst="can">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r>
              <a:rPr lang="en-US" sz="1100" dirty="0">
                <a:solidFill>
                  <a:srgbClr val="000000"/>
                </a:solidFill>
              </a:rPr>
              <a:t>Legacy DB</a:t>
            </a:r>
          </a:p>
        </p:txBody>
      </p:sp>
      <p:sp>
        <p:nvSpPr>
          <p:cNvPr id="60" name="Rounded Rectangle 59"/>
          <p:cNvSpPr/>
          <p:nvPr/>
        </p:nvSpPr>
        <p:spPr>
          <a:xfrm>
            <a:off x="4381665" y="1746837"/>
            <a:ext cx="650924" cy="895785"/>
          </a:xfrm>
          <a:prstGeom prst="roundRect">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vert="vert270" lIns="97155" tIns="48578" rIns="97155" bIns="48578" rtlCol="0" anchor="ctr"/>
          <a:lstStyle/>
          <a:p>
            <a:pPr algn="ctr"/>
            <a:r>
              <a:rPr lang="en-US" sz="1100" dirty="0">
                <a:solidFill>
                  <a:srgbClr val="000000"/>
                </a:solidFill>
              </a:rPr>
              <a:t>Middleware</a:t>
            </a:r>
          </a:p>
        </p:txBody>
      </p:sp>
      <p:sp>
        <p:nvSpPr>
          <p:cNvPr id="61" name="Rounded Rectangle 60"/>
          <p:cNvSpPr/>
          <p:nvPr/>
        </p:nvSpPr>
        <p:spPr>
          <a:xfrm>
            <a:off x="7503291" y="2211074"/>
            <a:ext cx="1413100" cy="344192"/>
          </a:xfrm>
          <a:prstGeom prst="roundRect">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r>
              <a:rPr lang="en-US" sz="1100" dirty="0">
                <a:solidFill>
                  <a:srgbClr val="000000"/>
                </a:solidFill>
              </a:rPr>
              <a:t>Stateless Tier</a:t>
            </a:r>
          </a:p>
        </p:txBody>
      </p:sp>
      <p:sp>
        <p:nvSpPr>
          <p:cNvPr id="62" name="Rounded Rectangle 61"/>
          <p:cNvSpPr/>
          <p:nvPr/>
        </p:nvSpPr>
        <p:spPr>
          <a:xfrm>
            <a:off x="8235297" y="1819544"/>
            <a:ext cx="681093" cy="344192"/>
          </a:xfrm>
          <a:prstGeom prst="roundRect">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r>
              <a:rPr lang="en-US" sz="1100" dirty="0">
                <a:solidFill>
                  <a:srgbClr val="000000"/>
                </a:solidFill>
              </a:rPr>
              <a:t>Web Proxy</a:t>
            </a:r>
          </a:p>
        </p:txBody>
      </p:sp>
      <p:sp>
        <p:nvSpPr>
          <p:cNvPr id="63" name="Rounded Rectangle 62"/>
          <p:cNvSpPr/>
          <p:nvPr/>
        </p:nvSpPr>
        <p:spPr>
          <a:xfrm>
            <a:off x="7503288" y="1812390"/>
            <a:ext cx="630123" cy="344192"/>
          </a:xfrm>
          <a:prstGeom prst="roundRect">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r>
              <a:rPr lang="en-US" sz="1100" dirty="0">
                <a:solidFill>
                  <a:srgbClr val="000000"/>
                </a:solidFill>
              </a:rPr>
              <a:t>Web Proxy</a:t>
            </a:r>
          </a:p>
        </p:txBody>
      </p:sp>
      <p:sp>
        <p:nvSpPr>
          <p:cNvPr id="39" name="Left-Right Arrow 38"/>
          <p:cNvSpPr/>
          <p:nvPr/>
        </p:nvSpPr>
        <p:spPr>
          <a:xfrm>
            <a:off x="8973389" y="2264170"/>
            <a:ext cx="723348" cy="291096"/>
          </a:xfrm>
          <a:prstGeom prst="leftRightArrow">
            <a:avLst/>
          </a:prstGeom>
          <a:gradFill>
            <a:gsLst>
              <a:gs pos="0">
                <a:schemeClr val="accent5">
                  <a:lumMod val="20000"/>
                  <a:lumOff val="8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7155" tIns="48578" rIns="97155" bIns="48578" rtlCol="0" anchor="ctr"/>
          <a:lstStyle/>
          <a:p>
            <a:pPr algn="ctr"/>
            <a:r>
              <a:rPr lang="en-US" sz="1100" dirty="0">
                <a:solidFill>
                  <a:srgbClr val="000000"/>
                </a:solidFill>
              </a:rPr>
              <a:t>Scale</a:t>
            </a:r>
          </a:p>
        </p:txBody>
      </p:sp>
      <p:pic>
        <p:nvPicPr>
          <p:cNvPr id="48" name="Picture 47" descr="Cloud-Application-Blue.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36351" y="2057916"/>
            <a:ext cx="958990" cy="533656"/>
          </a:xfrm>
          <a:prstGeom prst="rect">
            <a:avLst/>
          </a:prstGeom>
        </p:spPr>
      </p:pic>
      <p:grpSp>
        <p:nvGrpSpPr>
          <p:cNvPr id="9" name="Group 8"/>
          <p:cNvGrpSpPr/>
          <p:nvPr/>
        </p:nvGrpSpPr>
        <p:grpSpPr>
          <a:xfrm>
            <a:off x="3276288" y="1806575"/>
            <a:ext cx="1957167" cy="748689"/>
            <a:chOff x="3040353" y="1543487"/>
            <a:chExt cx="1798775" cy="734075"/>
          </a:xfrm>
        </p:grpSpPr>
        <p:pic>
          <p:nvPicPr>
            <p:cNvPr id="49" name="Picture 48" descr="InternetExchange.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58462" y="1742744"/>
              <a:ext cx="536337" cy="534818"/>
            </a:xfrm>
            <a:prstGeom prst="rect">
              <a:avLst/>
            </a:prstGeom>
          </p:spPr>
        </p:pic>
        <p:pic>
          <p:nvPicPr>
            <p:cNvPr id="50" name="Picture 49" descr="Network.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40353" y="1543487"/>
              <a:ext cx="666650" cy="664478"/>
            </a:xfrm>
            <a:prstGeom prst="rect">
              <a:avLst/>
            </a:prstGeom>
          </p:spPr>
        </p:pic>
        <p:pic>
          <p:nvPicPr>
            <p:cNvPr id="57" name="Picture 56" descr="Router-Red.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17409" y="1943952"/>
              <a:ext cx="321719" cy="326173"/>
            </a:xfrm>
            <a:prstGeom prst="rect">
              <a:avLst/>
            </a:prstGeom>
          </p:spPr>
        </p:pic>
      </p:grpSp>
      <p:pic>
        <p:nvPicPr>
          <p:cNvPr id="58" name="Picture 57" descr="Cloud-Secure-Blue.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978003" y="2093255"/>
            <a:ext cx="958990" cy="533656"/>
          </a:xfrm>
          <a:prstGeom prst="rect">
            <a:avLst/>
          </a:prstGeom>
        </p:spPr>
      </p:pic>
      <p:grpSp>
        <p:nvGrpSpPr>
          <p:cNvPr id="10" name="Group 9"/>
          <p:cNvGrpSpPr/>
          <p:nvPr/>
        </p:nvGrpSpPr>
        <p:grpSpPr>
          <a:xfrm>
            <a:off x="3897930" y="1545096"/>
            <a:ext cx="793931" cy="1047116"/>
            <a:chOff x="3831166" y="679647"/>
            <a:chExt cx="729679" cy="1026677"/>
          </a:xfrm>
        </p:grpSpPr>
        <p:pic>
          <p:nvPicPr>
            <p:cNvPr id="40" name="Picture 39" descr="blue-silo.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922054" y="1112763"/>
              <a:ext cx="547902" cy="593561"/>
            </a:xfrm>
            <a:prstGeom prst="rect">
              <a:avLst/>
            </a:prstGeom>
          </p:spPr>
        </p:pic>
        <p:pic>
          <p:nvPicPr>
            <p:cNvPr id="59" name="Picture 58" descr="Cloud-Compliant-Red.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31166" y="679647"/>
              <a:ext cx="729679" cy="433181"/>
            </a:xfrm>
            <a:prstGeom prst="rect">
              <a:avLst/>
            </a:prstGeom>
          </p:spPr>
        </p:pic>
      </p:grpSp>
      <p:pic>
        <p:nvPicPr>
          <p:cNvPr id="66" name="Picture 65" descr="clouds_dark white.ps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8602" y="1256273"/>
            <a:ext cx="3535088" cy="1800614"/>
          </a:xfrm>
          <a:prstGeom prst="rect">
            <a:avLst/>
          </a:prstGeom>
          <a:noFill/>
        </p:spPr>
      </p:pic>
      <p:sp>
        <p:nvSpPr>
          <p:cNvPr id="16" name="TextBox 15"/>
          <p:cNvSpPr txBox="1"/>
          <p:nvPr/>
        </p:nvSpPr>
        <p:spPr>
          <a:xfrm>
            <a:off x="3545595" y="2526121"/>
            <a:ext cx="981100" cy="376684"/>
          </a:xfrm>
          <a:prstGeom prst="rect">
            <a:avLst/>
          </a:prstGeom>
          <a:noFill/>
        </p:spPr>
        <p:txBody>
          <a:bodyPr wrap="square" lIns="97155" tIns="48578" rIns="97155" bIns="48578" rtlCol="0">
            <a:spAutoFit/>
          </a:bodyPr>
          <a:lstStyle/>
          <a:p>
            <a:r>
              <a:rPr lang="en-US" dirty="0">
                <a:solidFill>
                  <a:srgbClr val="000000"/>
                </a:solidFill>
              </a:rPr>
              <a:t>Private</a:t>
            </a:r>
          </a:p>
        </p:txBody>
      </p:sp>
      <p:pic>
        <p:nvPicPr>
          <p:cNvPr id="65" name="Picture 64" descr="clouds_dark white.ps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27975" y="1237914"/>
            <a:ext cx="3535086" cy="1800614"/>
          </a:xfrm>
          <a:prstGeom prst="rect">
            <a:avLst/>
          </a:prstGeom>
          <a:noFill/>
        </p:spPr>
      </p:pic>
      <p:sp>
        <p:nvSpPr>
          <p:cNvPr id="17" name="TextBox 16"/>
          <p:cNvSpPr txBox="1"/>
          <p:nvPr/>
        </p:nvSpPr>
        <p:spPr>
          <a:xfrm>
            <a:off x="7807242" y="2526121"/>
            <a:ext cx="959143" cy="376684"/>
          </a:xfrm>
          <a:prstGeom prst="rect">
            <a:avLst/>
          </a:prstGeom>
          <a:noFill/>
        </p:spPr>
        <p:txBody>
          <a:bodyPr wrap="square" lIns="97155" tIns="48578" rIns="97155" bIns="48578" rtlCol="0">
            <a:spAutoFit/>
          </a:bodyPr>
          <a:lstStyle/>
          <a:p>
            <a:r>
              <a:rPr lang="en-US" dirty="0">
                <a:solidFill>
                  <a:srgbClr val="000000"/>
                </a:solidFill>
              </a:rPr>
              <a:t>Public</a:t>
            </a:r>
          </a:p>
        </p:txBody>
      </p:sp>
      <p:cxnSp>
        <p:nvCxnSpPr>
          <p:cNvPr id="4" name="Straight Connector 3"/>
          <p:cNvCxnSpPr/>
          <p:nvPr/>
        </p:nvCxnSpPr>
        <p:spPr>
          <a:xfrm flipH="1">
            <a:off x="5420077" y="2510633"/>
            <a:ext cx="1529499" cy="11630"/>
          </a:xfrm>
          <a:prstGeom prst="line">
            <a:avLst/>
          </a:prstGeom>
          <a:ln>
            <a:solidFill>
              <a:schemeClr val="accent3"/>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2"/>
          <a:stretch>
            <a:fillRect/>
          </a:stretch>
        </p:blipFill>
        <p:spPr>
          <a:xfrm>
            <a:off x="5912654" y="1682720"/>
            <a:ext cx="562918" cy="281459"/>
          </a:xfrm>
          <a:prstGeom prst="rect">
            <a:avLst/>
          </a:prstGeom>
        </p:spPr>
      </p:pic>
    </p:spTree>
    <p:extLst>
      <p:ext uri="{BB962C8B-B14F-4D97-AF65-F5344CB8AC3E}">
        <p14:creationId xmlns:p14="http://schemas.microsoft.com/office/powerpoint/2010/main" val="33938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par>
                                <p:cTn id="14" presetID="9" presetClass="emph" presetSubtype="0" nodeType="withEffect">
                                  <p:stCondLst>
                                    <p:cond delay="0"/>
                                  </p:stCondLst>
                                  <p:childTnLst>
                                    <p:set>
                                      <p:cBhvr rctx="PPT">
                                        <p:cTn id="15" dur="indefinite"/>
                                        <p:tgtEl>
                                          <p:spTgt spid="13"/>
                                        </p:tgtEl>
                                        <p:attrNameLst>
                                          <p:attrName>style.opacity</p:attrName>
                                        </p:attrNameLst>
                                      </p:cBhvr>
                                      <p:to>
                                        <p:strVal val="0.5"/>
                                      </p:to>
                                    </p:set>
                                    <p:animEffect filter="image" prLst="opacity: 0.5">
                                      <p:cBhvr rctx="IE">
                                        <p:cTn id="16" dur="indefinite"/>
                                        <p:tgtEl>
                                          <p:spTgt spid="13"/>
                                        </p:tgtEl>
                                      </p:cBhvr>
                                    </p:animEffec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9" presetClass="emph" presetSubtype="0" nodeType="withEffect">
                                  <p:stCondLst>
                                    <p:cond delay="0"/>
                                  </p:stCondLst>
                                  <p:childTnLst>
                                    <p:set>
                                      <p:cBhvr rctx="PPT">
                                        <p:cTn id="50" dur="indefinite"/>
                                        <p:tgtEl>
                                          <p:spTgt spid="26">
                                            <p:txEl>
                                              <p:pRg st="1" end="1"/>
                                            </p:txEl>
                                          </p:spTgt>
                                        </p:tgtEl>
                                        <p:attrNameLst>
                                          <p:attrName>style.opacity</p:attrName>
                                        </p:attrNameLst>
                                      </p:cBhvr>
                                      <p:to>
                                        <p:strVal val="0.5"/>
                                      </p:to>
                                    </p:set>
                                    <p:animEffect filter="image" prLst="opacity: 0.5">
                                      <p:cBhvr rctx="IE">
                                        <p:cTn id="51" dur="indefinite"/>
                                        <p:tgtEl>
                                          <p:spTgt spid="26">
                                            <p:txEl>
                                              <p:pRg st="1" end="1"/>
                                            </p:txEl>
                                          </p:spTgt>
                                        </p:tgtEl>
                                      </p:cBhvr>
                                    </p:animEffect>
                                  </p:childTnLst>
                                </p:cTn>
                              </p:par>
                              <p:par>
                                <p:cTn id="52" presetID="1" presetClass="exit" presetSubtype="0" fill="hold"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1"/>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5"/>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xEl>
                                              <p:pRg st="3" end="3"/>
                                            </p:txEl>
                                          </p:spTgt>
                                        </p:tgtEl>
                                        <p:attrNameLst>
                                          <p:attrName>style.visibility</p:attrName>
                                        </p:attrNameLst>
                                      </p:cBhvr>
                                      <p:to>
                                        <p:strVal val="visible"/>
                                      </p:to>
                                    </p:set>
                                  </p:childTnLst>
                                </p:cTn>
                              </p:par>
                              <p:par>
                                <p:cTn id="70" presetID="1" presetClass="exit" presetSubtype="0" fill="hold" nodeType="withEffect">
                                  <p:stCondLst>
                                    <p:cond delay="0"/>
                                  </p:stCondLst>
                                  <p:childTnLst>
                                    <p:set>
                                      <p:cBhvr>
                                        <p:cTn id="71" dur="1" fill="hold">
                                          <p:stCondLst>
                                            <p:cond delay="0"/>
                                          </p:stCondLst>
                                        </p:cTn>
                                        <p:tgtEl>
                                          <p:spTgt spid="10"/>
                                        </p:tgtEl>
                                        <p:attrNameLst>
                                          <p:attrName>style.visibility</p:attrName>
                                        </p:attrNameLst>
                                      </p:cBhvr>
                                      <p:to>
                                        <p:strVal val="hidden"/>
                                      </p:to>
                                    </p:set>
                                  </p:childTnLst>
                                </p:cTn>
                              </p:par>
                              <p:par>
                                <p:cTn id="72" presetID="9" presetClass="emph" presetSubtype="0" nodeType="withEffect">
                                  <p:stCondLst>
                                    <p:cond delay="0"/>
                                  </p:stCondLst>
                                  <p:childTnLst>
                                    <p:set>
                                      <p:cBhvr rctx="PPT">
                                        <p:cTn id="73" dur="indefinite"/>
                                        <p:tgtEl>
                                          <p:spTgt spid="26">
                                            <p:txEl>
                                              <p:pRg st="2" end="2"/>
                                            </p:txEl>
                                          </p:spTgt>
                                        </p:tgtEl>
                                        <p:attrNameLst>
                                          <p:attrName>style.opacity</p:attrName>
                                        </p:attrNameLst>
                                      </p:cBhvr>
                                      <p:to>
                                        <p:strVal val="0.5"/>
                                      </p:to>
                                    </p:set>
                                    <p:animEffect filter="image" prLst="opacity: 0.5">
                                      <p:cBhvr rctx="IE">
                                        <p:cTn id="74" dur="indefinite"/>
                                        <p:tgtEl>
                                          <p:spTgt spid="26">
                                            <p:txEl>
                                              <p:pRg st="2" end="2"/>
                                            </p:txEl>
                                          </p:spTgt>
                                        </p:tgtEl>
                                      </p:cBhvr>
                                    </p:animEffec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xEl>
                                              <p:pRg st="4" end="4"/>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4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
                                        </p:tgtEl>
                                        <p:attrNameLst>
                                          <p:attrName>style.visibility</p:attrName>
                                        </p:attrNameLst>
                                      </p:cBhvr>
                                      <p:to>
                                        <p:strVal val="hidden"/>
                                      </p:to>
                                    </p:set>
                                  </p:childTnLst>
                                </p:cTn>
                              </p:par>
                              <p:par>
                                <p:cTn id="91" presetID="9" presetClass="emph" presetSubtype="0" nodeType="withEffect">
                                  <p:stCondLst>
                                    <p:cond delay="0"/>
                                  </p:stCondLst>
                                  <p:childTnLst>
                                    <p:set>
                                      <p:cBhvr rctx="PPT">
                                        <p:cTn id="92" dur="indefinite"/>
                                        <p:tgtEl>
                                          <p:spTgt spid="26">
                                            <p:txEl>
                                              <p:pRg st="3" end="3"/>
                                            </p:txEl>
                                          </p:spTgt>
                                        </p:tgtEl>
                                        <p:attrNameLst>
                                          <p:attrName>style.opacity</p:attrName>
                                        </p:attrNameLst>
                                      </p:cBhvr>
                                      <p:to>
                                        <p:strVal val="0.5"/>
                                      </p:to>
                                    </p:set>
                                    <p:animEffect filter="image" prLst="opacity: 0.5">
                                      <p:cBhvr rctx="IE">
                                        <p:cTn id="93" dur="indefinite"/>
                                        <p:tgtEl>
                                          <p:spTgt spid="26">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6">
                                            <p:txEl>
                                              <p:pRg st="5" end="5"/>
                                            </p:txEl>
                                          </p:spTgt>
                                        </p:tgtEl>
                                        <p:attrNameLst>
                                          <p:attrName>style.visibility</p:attrName>
                                        </p:attrNameLst>
                                      </p:cBhvr>
                                      <p:to>
                                        <p:strVal val="visible"/>
                                      </p:to>
                                    </p:set>
                                  </p:childTnLst>
                                </p:cTn>
                              </p:par>
                              <p:par>
                                <p:cTn id="98" presetID="1" presetClass="exit" presetSubtype="0" fill="hold" nodeType="withEffect">
                                  <p:stCondLst>
                                    <p:cond delay="0"/>
                                  </p:stCondLst>
                                  <p:childTnLst>
                                    <p:set>
                                      <p:cBhvr>
                                        <p:cTn id="99" dur="1" fill="hold">
                                          <p:stCondLst>
                                            <p:cond delay="0"/>
                                          </p:stCondLst>
                                        </p:cTn>
                                        <p:tgtEl>
                                          <p:spTgt spid="58"/>
                                        </p:tgtEl>
                                        <p:attrNameLst>
                                          <p:attrName>style.visibility</p:attrName>
                                        </p:attrNameLst>
                                      </p:cBhvr>
                                      <p:to>
                                        <p:strVal val="hidden"/>
                                      </p:to>
                                    </p:set>
                                  </p:childTnLst>
                                </p:cTn>
                              </p:par>
                              <p:par>
                                <p:cTn id="100" presetID="9" presetClass="emph" presetSubtype="0" nodeType="withEffect">
                                  <p:stCondLst>
                                    <p:cond delay="0"/>
                                  </p:stCondLst>
                                  <p:childTnLst>
                                    <p:set>
                                      <p:cBhvr rctx="PPT">
                                        <p:cTn id="101" dur="indefinite"/>
                                        <p:tgtEl>
                                          <p:spTgt spid="26">
                                            <p:txEl>
                                              <p:pRg st="4" end="4"/>
                                            </p:txEl>
                                          </p:spTgt>
                                        </p:tgtEl>
                                        <p:attrNameLst>
                                          <p:attrName>style.opacity</p:attrName>
                                        </p:attrNameLst>
                                      </p:cBhvr>
                                      <p:to>
                                        <p:strVal val="0.5"/>
                                      </p:to>
                                    </p:set>
                                    <p:animEffect filter="image" prLst="opacity: 0.5">
                                      <p:cBhvr rctx="IE">
                                        <p:cTn id="102" dur="indefinite"/>
                                        <p:tgtEl>
                                          <p:spTgt spid="26">
                                            <p:txEl>
                                              <p:pRg st="4" end="4"/>
                                            </p:txEl>
                                          </p:spTgt>
                                        </p:tgtEl>
                                      </p:cBhvr>
                                    </p:animEffect>
                                  </p:childTnLst>
                                </p:cTn>
                              </p:par>
                              <p:par>
                                <p:cTn id="103" presetID="1" presetClass="entr" presetSubtype="0" fill="hold" nodeType="withEffect">
                                  <p:stCondLst>
                                    <p:cond delay="0"/>
                                  </p:stCondLst>
                                  <p:childTnLst>
                                    <p:set>
                                      <p:cBhvr>
                                        <p:cTn id="104" dur="1" fill="hold">
                                          <p:stCondLst>
                                            <p:cond delay="0"/>
                                          </p:stCondLst>
                                        </p:cTn>
                                        <p:tgtEl>
                                          <p:spTgt spid="206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0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6">
                                            <p:txEl>
                                              <p:pRg st="6" end="6"/>
                                            </p:txEl>
                                          </p:spTgt>
                                        </p:tgtEl>
                                        <p:attrNameLst>
                                          <p:attrName>style.visibility</p:attrName>
                                        </p:attrNameLst>
                                      </p:cBhvr>
                                      <p:to>
                                        <p:strVal val="visible"/>
                                      </p:to>
                                    </p:set>
                                  </p:childTnLst>
                                </p:cTn>
                              </p:par>
                              <p:par>
                                <p:cTn id="111" presetID="9" presetClass="emph" presetSubtype="0" nodeType="withEffect">
                                  <p:stCondLst>
                                    <p:cond delay="0"/>
                                  </p:stCondLst>
                                  <p:childTnLst>
                                    <p:set>
                                      <p:cBhvr rctx="PPT">
                                        <p:cTn id="112" dur="indefinite"/>
                                        <p:tgtEl>
                                          <p:spTgt spid="26">
                                            <p:txEl>
                                              <p:pRg st="5" end="5"/>
                                            </p:txEl>
                                          </p:spTgt>
                                        </p:tgtEl>
                                        <p:attrNameLst>
                                          <p:attrName>style.opacity</p:attrName>
                                        </p:attrNameLst>
                                      </p:cBhvr>
                                      <p:to>
                                        <p:strVal val="0.5"/>
                                      </p:to>
                                    </p:set>
                                    <p:animEffect filter="image" prLst="opacity: 0.5">
                                      <p:cBhvr rctx="IE">
                                        <p:cTn id="113" dur="indefinite"/>
                                        <p:tgtEl>
                                          <p:spTgt spid="26">
                                            <p:txEl>
                                              <p:pRg st="5" end="5"/>
                                            </p:txEl>
                                          </p:spTgt>
                                        </p:tgtEl>
                                      </p:cBhvr>
                                    </p:animEffect>
                                  </p:childTnLst>
                                </p:cTn>
                              </p:par>
                              <p:par>
                                <p:cTn id="114" presetID="1" presetClass="exit" presetSubtype="0" fill="hold" nodeType="withEffect">
                                  <p:stCondLst>
                                    <p:cond delay="0"/>
                                  </p:stCondLst>
                                  <p:childTnLst>
                                    <p:set>
                                      <p:cBhvr>
                                        <p:cTn id="115" dur="1" fill="hold">
                                          <p:stCondLst>
                                            <p:cond delay="0"/>
                                          </p:stCondLst>
                                        </p:cTn>
                                        <p:tgtEl>
                                          <p:spTgt spid="2064"/>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061"/>
                                        </p:tgtEl>
                                        <p:attrNameLst>
                                          <p:attrName>style.visibility</p:attrName>
                                        </p:attrNameLst>
                                      </p:cBhvr>
                                      <p:to>
                                        <p:strVal val="hidden"/>
                                      </p:to>
                                    </p:set>
                                  </p:childTnLst>
                                </p:cTn>
                              </p:par>
                              <p:par>
                                <p:cTn id="118" presetID="1" presetClass="entr" presetSubtype="0" fill="hold" nodeType="withEffect">
                                  <p:stCondLst>
                                    <p:cond delay="0"/>
                                  </p:stCondLst>
                                  <p:childTnLst>
                                    <p:set>
                                      <p:cBhvr>
                                        <p:cTn id="119" dur="1" fill="hold">
                                          <p:stCondLst>
                                            <p:cond delay="0"/>
                                          </p:stCondLst>
                                        </p:cTn>
                                        <p:tgtEl>
                                          <p:spTgt spid="12"/>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7"/>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30"/>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56"/>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54"/>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33"/>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55"/>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26">
                                            <p:txEl>
                                              <p:pRg st="7" end="7"/>
                                            </p:txEl>
                                          </p:spTgt>
                                        </p:tgtEl>
                                        <p:attrNameLst>
                                          <p:attrName>style.visibility</p:attrName>
                                        </p:attrNameLst>
                                      </p:cBhvr>
                                      <p:to>
                                        <p:strVal val="visible"/>
                                      </p:to>
                                    </p:set>
                                  </p:childTnLst>
                                </p:cTn>
                              </p:par>
                              <p:par>
                                <p:cTn id="142" presetID="9" presetClass="emph" presetSubtype="0" nodeType="withEffect">
                                  <p:stCondLst>
                                    <p:cond delay="0"/>
                                  </p:stCondLst>
                                  <p:childTnLst>
                                    <p:set>
                                      <p:cBhvr rctx="PPT">
                                        <p:cTn id="143" dur="indefinite"/>
                                        <p:tgtEl>
                                          <p:spTgt spid="26">
                                            <p:txEl>
                                              <p:pRg st="6" end="6"/>
                                            </p:txEl>
                                          </p:spTgt>
                                        </p:tgtEl>
                                        <p:attrNameLst>
                                          <p:attrName>style.opacity</p:attrName>
                                        </p:attrNameLst>
                                      </p:cBhvr>
                                      <p:to>
                                        <p:strVal val="0.5"/>
                                      </p:to>
                                    </p:set>
                                    <p:animEffect filter="image" prLst="opacity: 0.5">
                                      <p:cBhvr rctx="IE">
                                        <p:cTn id="144" dur="indefinite"/>
                                        <p:tgtEl>
                                          <p:spTgt spid="26">
                                            <p:txEl>
                                              <p:pRg st="6" end="6"/>
                                            </p:txEl>
                                          </p:spTgt>
                                        </p:tgtEl>
                                      </p:cBhvr>
                                    </p:animEffect>
                                  </p:childTnLst>
                                </p:cTn>
                              </p:par>
                              <p:par>
                                <p:cTn id="145" presetID="1" presetClass="exit" presetSubtype="0" fill="hold" nodeType="withEffect">
                                  <p:stCondLst>
                                    <p:cond delay="0"/>
                                  </p:stCondLst>
                                  <p:childTnLst>
                                    <p:set>
                                      <p:cBhvr>
                                        <p:cTn id="146" dur="1" fill="hold">
                                          <p:stCondLst>
                                            <p:cond delay="0"/>
                                          </p:stCondLst>
                                        </p:cTn>
                                        <p:tgtEl>
                                          <p:spTgt spid="12"/>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7"/>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5"/>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3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30"/>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56"/>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54"/>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53"/>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33"/>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55"/>
                                        </p:tgtEl>
                                        <p:attrNameLst>
                                          <p:attrName>style.visibility</p:attrName>
                                        </p:attrNameLst>
                                      </p:cBhvr>
                                      <p:to>
                                        <p:strVal val="hidden"/>
                                      </p:to>
                                    </p:set>
                                  </p:childTnLst>
                                </p:cTn>
                              </p:par>
                              <p:par>
                                <p:cTn id="165" presetID="1" presetClass="entr" presetSubtype="0" fill="hold" grpId="0" nodeType="withEffect">
                                  <p:stCondLst>
                                    <p:cond delay="0"/>
                                  </p:stCondLst>
                                  <p:childTnLst>
                                    <p:set>
                                      <p:cBhvr>
                                        <p:cTn id="166" dur="1" fill="hold">
                                          <p:stCondLst>
                                            <p:cond delay="0"/>
                                          </p:stCondLst>
                                        </p:cTn>
                                        <p:tgtEl>
                                          <p:spTgt spid="3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6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6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63"/>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6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6"/>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65"/>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66"/>
                                        </p:tgtEl>
                                        <p:attrNameLst>
                                          <p:attrName>style.visibility</p:attrName>
                                        </p:attrNameLst>
                                      </p:cBhvr>
                                      <p:to>
                                        <p:strVal val="visible"/>
                                      </p:to>
                                    </p:set>
                                  </p:childTnLst>
                                </p:cTn>
                              </p:par>
                              <p:par>
                                <p:cTn id="185" presetID="9" presetClass="emph" presetSubtype="0" nodeType="withEffect">
                                  <p:stCondLst>
                                    <p:cond delay="0"/>
                                  </p:stCondLst>
                                  <p:childTnLst>
                                    <p:set>
                                      <p:cBhvr rctx="PPT">
                                        <p:cTn id="186" dur="indefinite"/>
                                        <p:tgtEl>
                                          <p:spTgt spid="26">
                                            <p:txEl>
                                              <p:pRg st="7" end="7"/>
                                            </p:txEl>
                                          </p:spTgt>
                                        </p:tgtEl>
                                        <p:attrNameLst>
                                          <p:attrName>style.opacity</p:attrName>
                                        </p:attrNameLst>
                                      </p:cBhvr>
                                      <p:to>
                                        <p:strVal val="0.5"/>
                                      </p:to>
                                    </p:set>
                                    <p:animEffect filter="image" prLst="opacity: 0.5">
                                      <p:cBhvr rctx="IE">
                                        <p:cTn id="187" dur="indefinite"/>
                                        <p:tgtEl>
                                          <p:spTgt spid="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5" grpId="0" animBg="1"/>
      <p:bldP spid="15" grpId="1" animBg="1"/>
      <p:bldP spid="36" grpId="0" animBg="1"/>
      <p:bldP spid="38" grpId="0" animBg="1"/>
      <p:bldP spid="60" grpId="0" animBg="1"/>
      <p:bldP spid="61" grpId="0" animBg="1"/>
      <p:bldP spid="62" grpId="0" animBg="1"/>
      <p:bldP spid="63"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Hyper-V Example</a:t>
            </a:r>
            <a:endParaRPr lang="en-US" dirty="0"/>
          </a:p>
        </p:txBody>
      </p:sp>
      <p:sp>
        <p:nvSpPr>
          <p:cNvPr id="234" name="Content Placeholder 10"/>
          <p:cNvSpPr>
            <a:spLocks noGrp="1"/>
          </p:cNvSpPr>
          <p:nvPr>
            <p:ph idx="4294967295"/>
          </p:nvPr>
        </p:nvSpPr>
        <p:spPr>
          <a:xfrm>
            <a:off x="8961407" y="520700"/>
            <a:ext cx="3221037" cy="381000"/>
          </a:xfrm>
        </p:spPr>
        <p:txBody>
          <a:bodyPr/>
          <a:lstStyle/>
          <a:p>
            <a:pPr marL="0" indent="0">
              <a:buNone/>
            </a:pPr>
            <a:r>
              <a:rPr lang="en-US" sz="1400" b="1" dirty="0">
                <a:solidFill>
                  <a:schemeClr val="tx1"/>
                </a:solidFill>
              </a:rPr>
              <a:t>Customer workloads run in Azure</a:t>
            </a:r>
          </a:p>
        </p:txBody>
      </p:sp>
      <p:sp>
        <p:nvSpPr>
          <p:cNvPr id="5" name="Rectangle 4"/>
          <p:cNvSpPr/>
          <p:nvPr/>
        </p:nvSpPr>
        <p:spPr>
          <a:xfrm>
            <a:off x="1828892" y="671043"/>
            <a:ext cx="6316782" cy="6916808"/>
          </a:xfrm>
          <a:prstGeom prst="rect">
            <a:avLst/>
          </a:prstGeom>
          <a:solidFill>
            <a:srgbClr val="FF0000"/>
          </a:solidFill>
          <a:ln>
            <a:no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sp>
        <p:nvSpPr>
          <p:cNvPr id="7" name="Rectangle 6"/>
          <p:cNvSpPr/>
          <p:nvPr/>
        </p:nvSpPr>
        <p:spPr>
          <a:xfrm>
            <a:off x="2202595" y="2491970"/>
            <a:ext cx="5041616" cy="2075585"/>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8" name="TextBox 7"/>
          <p:cNvSpPr txBox="1"/>
          <p:nvPr/>
        </p:nvSpPr>
        <p:spPr>
          <a:xfrm>
            <a:off x="5635757" y="2295255"/>
            <a:ext cx="1237925" cy="659198"/>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FFFFFF"/>
                </a:solidFill>
              </a:rPr>
              <a:t>Cloud</a:t>
            </a:r>
          </a:p>
          <a:p>
            <a:pPr algn="ctr"/>
            <a:r>
              <a:rPr lang="en-US" dirty="0" smtClean="0">
                <a:solidFill>
                  <a:srgbClr val="FFFFFF"/>
                </a:solidFill>
              </a:rPr>
              <a:t>Exchange</a:t>
            </a:r>
          </a:p>
        </p:txBody>
      </p:sp>
      <p:sp>
        <p:nvSpPr>
          <p:cNvPr id="9" name="Rectangle 8"/>
          <p:cNvSpPr/>
          <p:nvPr/>
        </p:nvSpPr>
        <p:spPr>
          <a:xfrm>
            <a:off x="2522684" y="2249499"/>
            <a:ext cx="1823945" cy="1132347"/>
          </a:xfrm>
          <a:prstGeom prst="rect">
            <a:avLst/>
          </a:prstGeom>
          <a:solidFill>
            <a:srgbClr val="00BCF2"/>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10" name="TextBox 9"/>
          <p:cNvSpPr txBox="1"/>
          <p:nvPr/>
        </p:nvSpPr>
        <p:spPr>
          <a:xfrm>
            <a:off x="3454989" y="2262921"/>
            <a:ext cx="804483" cy="648326"/>
          </a:xfrm>
          <a:prstGeom prst="rect">
            <a:avLst/>
          </a:prstGeom>
          <a:noFill/>
          <a:scene3d>
            <a:camera prst="isometricBottomDown"/>
            <a:lightRig rig="threePt" dir="t"/>
          </a:scene3d>
        </p:spPr>
        <p:txBody>
          <a:bodyPr wrap="none" lIns="93415" tIns="46708" rIns="93415" bIns="46708" rtlCol="0">
            <a:spAutoFit/>
          </a:bodyPr>
          <a:lstStyle/>
          <a:p>
            <a:r>
              <a:rPr lang="en-US" dirty="0" smtClean="0">
                <a:solidFill>
                  <a:srgbClr val="FFFFFF"/>
                </a:solidFill>
              </a:rPr>
              <a:t>Azure </a:t>
            </a:r>
          </a:p>
          <a:p>
            <a:pPr algn="ctr"/>
            <a:endParaRPr lang="en-US" dirty="0">
              <a:solidFill>
                <a:srgbClr val="FFFFFF"/>
              </a:solidFill>
            </a:endParaRPr>
          </a:p>
        </p:txBody>
      </p:sp>
      <p:pic>
        <p:nvPicPr>
          <p:cNvPr id="14" name="Picture 13" descr="Logo-PlatformEquini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4" y="4451329"/>
            <a:ext cx="2873268" cy="293777"/>
          </a:xfrm>
          <a:prstGeom prst="rect">
            <a:avLst/>
          </a:prstGeom>
          <a:scene3d>
            <a:camera prst="isometricBottomDown"/>
            <a:lightRig rig="threePt" dir="t"/>
          </a:scene3d>
        </p:spPr>
      </p:pic>
      <p:sp>
        <p:nvSpPr>
          <p:cNvPr id="94" name="TextBox 93"/>
          <p:cNvSpPr txBox="1"/>
          <p:nvPr/>
        </p:nvSpPr>
        <p:spPr>
          <a:xfrm>
            <a:off x="6066180" y="2581628"/>
            <a:ext cx="46751" cy="376684"/>
          </a:xfrm>
          <a:prstGeom prst="rect">
            <a:avLst/>
          </a:prstGeom>
          <a:noFill/>
        </p:spPr>
        <p:txBody>
          <a:bodyPr wrap="square" lIns="93415" tIns="46708" rIns="93415" bIns="46708" rtlCol="0">
            <a:spAutoFit/>
          </a:bodyPr>
          <a:lstStyle/>
          <a:p>
            <a:endParaRPr lang="en-US" dirty="0">
              <a:solidFill>
                <a:srgbClr val="FFFFFF"/>
              </a:solidFill>
            </a:endParaRPr>
          </a:p>
        </p:txBody>
      </p:sp>
      <p:sp>
        <p:nvSpPr>
          <p:cNvPr id="95" name="Rectangle 94"/>
          <p:cNvSpPr/>
          <p:nvPr/>
        </p:nvSpPr>
        <p:spPr>
          <a:xfrm>
            <a:off x="4035228" y="3279977"/>
            <a:ext cx="5054903" cy="2653496"/>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21" name="Group 20"/>
          <p:cNvGrpSpPr/>
          <p:nvPr/>
        </p:nvGrpSpPr>
        <p:grpSpPr>
          <a:xfrm>
            <a:off x="8817030" y="3907645"/>
            <a:ext cx="359607" cy="376684"/>
            <a:chOff x="3965487" y="1267153"/>
            <a:chExt cx="351666" cy="369332"/>
          </a:xfrm>
        </p:grpSpPr>
        <p:sp>
          <p:nvSpPr>
            <p:cNvPr id="22" name="Oval 21"/>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 name="TextBox 22"/>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231" name="Group 230"/>
          <p:cNvGrpSpPr/>
          <p:nvPr/>
        </p:nvGrpSpPr>
        <p:grpSpPr>
          <a:xfrm>
            <a:off x="8508780" y="497233"/>
            <a:ext cx="361404" cy="376684"/>
            <a:chOff x="8509698" y="1798204"/>
            <a:chExt cx="353423" cy="369332"/>
          </a:xfrm>
        </p:grpSpPr>
        <p:sp>
          <p:nvSpPr>
            <p:cNvPr id="232" name="Oval 231"/>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3" name="TextBox 232"/>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235" name="Group 234"/>
          <p:cNvGrpSpPr/>
          <p:nvPr/>
        </p:nvGrpSpPr>
        <p:grpSpPr>
          <a:xfrm>
            <a:off x="8508780" y="1138927"/>
            <a:ext cx="361404" cy="376684"/>
            <a:chOff x="8509698" y="1798204"/>
            <a:chExt cx="353423" cy="369332"/>
          </a:xfrm>
        </p:grpSpPr>
        <p:sp>
          <p:nvSpPr>
            <p:cNvPr id="236" name="Oval 235"/>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7" name="TextBox 236"/>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238" name="Content Placeholder 10"/>
          <p:cNvSpPr txBox="1">
            <a:spLocks/>
          </p:cNvSpPr>
          <p:nvPr/>
        </p:nvSpPr>
        <p:spPr>
          <a:xfrm>
            <a:off x="8961407" y="1063939"/>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Virtualization infrastructure reside in an Equinix IBX location with Express Route</a:t>
            </a:r>
          </a:p>
        </p:txBody>
      </p:sp>
      <p:grpSp>
        <p:nvGrpSpPr>
          <p:cNvPr id="239" name="Group 238"/>
          <p:cNvGrpSpPr/>
          <p:nvPr/>
        </p:nvGrpSpPr>
        <p:grpSpPr>
          <a:xfrm>
            <a:off x="8491062" y="1893013"/>
            <a:ext cx="361404" cy="376684"/>
            <a:chOff x="8509698" y="1798204"/>
            <a:chExt cx="353423" cy="369332"/>
          </a:xfrm>
        </p:grpSpPr>
        <p:sp>
          <p:nvSpPr>
            <p:cNvPr id="240" name="Oval 239"/>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41" name="TextBox 240"/>
            <p:cNvSpPr txBox="1"/>
            <p:nvPr/>
          </p:nvSpPr>
          <p:spPr>
            <a:xfrm>
              <a:off x="8517318" y="1798204"/>
              <a:ext cx="345803" cy="369332"/>
            </a:xfrm>
            <a:prstGeom prst="rect">
              <a:avLst/>
            </a:prstGeom>
            <a:noFill/>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sp>
        <p:nvSpPr>
          <p:cNvPr id="242" name="Content Placeholder 10"/>
          <p:cNvSpPr txBox="1">
            <a:spLocks/>
          </p:cNvSpPr>
          <p:nvPr/>
        </p:nvSpPr>
        <p:spPr>
          <a:xfrm>
            <a:off x="8961407" y="1893012"/>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Customer creates virtualized environment on their internal resources</a:t>
            </a:r>
          </a:p>
        </p:txBody>
      </p:sp>
      <p:grpSp>
        <p:nvGrpSpPr>
          <p:cNvPr id="243" name="Group 242"/>
          <p:cNvGrpSpPr/>
          <p:nvPr/>
        </p:nvGrpSpPr>
        <p:grpSpPr>
          <a:xfrm>
            <a:off x="8473345" y="2709890"/>
            <a:ext cx="361404" cy="376684"/>
            <a:chOff x="8509698" y="1798204"/>
            <a:chExt cx="353423" cy="369332"/>
          </a:xfrm>
        </p:grpSpPr>
        <p:sp>
          <p:nvSpPr>
            <p:cNvPr id="244" name="Oval 243"/>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45" name="TextBox 244"/>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4</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250" name="Content Placeholder 10"/>
          <p:cNvSpPr txBox="1">
            <a:spLocks/>
          </p:cNvSpPr>
          <p:nvPr/>
        </p:nvSpPr>
        <p:spPr>
          <a:xfrm>
            <a:off x="8961407" y="2658689"/>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400" dirty="0">
                <a:solidFill>
                  <a:srgbClr val="FFFFFF"/>
                </a:solidFill>
              </a:rPr>
              <a:t>System Center orchestration tools interface into both environments</a:t>
            </a:r>
          </a:p>
          <a:p>
            <a:pPr>
              <a:spcBef>
                <a:spcPts val="0"/>
              </a:spcBef>
            </a:pPr>
            <a:r>
              <a:rPr lang="en-US" sz="1200" b="0" dirty="0">
                <a:solidFill>
                  <a:srgbClr val="FFFFFF"/>
                </a:solidFill>
              </a:rPr>
              <a:t>Scripted actions</a:t>
            </a:r>
          </a:p>
          <a:p>
            <a:pPr>
              <a:spcBef>
                <a:spcPts val="0"/>
              </a:spcBef>
            </a:pPr>
            <a:r>
              <a:rPr lang="en-US" sz="1200" b="0" dirty="0">
                <a:solidFill>
                  <a:srgbClr val="FFFFFF"/>
                </a:solidFill>
              </a:rPr>
              <a:t>Workload/data migrations </a:t>
            </a:r>
          </a:p>
        </p:txBody>
      </p:sp>
      <p:grpSp>
        <p:nvGrpSpPr>
          <p:cNvPr id="255" name="Group 254"/>
          <p:cNvGrpSpPr/>
          <p:nvPr/>
        </p:nvGrpSpPr>
        <p:grpSpPr>
          <a:xfrm>
            <a:off x="2735705" y="2421952"/>
            <a:ext cx="1236099" cy="781659"/>
            <a:chOff x="2368269" y="3300131"/>
            <a:chExt cx="1208802" cy="766402"/>
          </a:xfrm>
          <a:noFill/>
        </p:grpSpPr>
        <p:grpSp>
          <p:nvGrpSpPr>
            <p:cNvPr id="256" name="Group 255"/>
            <p:cNvGrpSpPr/>
            <p:nvPr/>
          </p:nvGrpSpPr>
          <p:grpSpPr>
            <a:xfrm>
              <a:off x="2368269" y="3324657"/>
              <a:ext cx="1208802" cy="741876"/>
              <a:chOff x="2368269" y="3324657"/>
              <a:chExt cx="1208802" cy="741876"/>
            </a:xfrm>
            <a:grpFill/>
          </p:grpSpPr>
          <p:grpSp>
            <p:nvGrpSpPr>
              <p:cNvPr id="260" name="Group 259"/>
              <p:cNvGrpSpPr/>
              <p:nvPr/>
            </p:nvGrpSpPr>
            <p:grpSpPr>
              <a:xfrm>
                <a:off x="2368269" y="3324657"/>
                <a:ext cx="1208802" cy="741876"/>
                <a:chOff x="3635997" y="1746358"/>
                <a:chExt cx="1903858" cy="1168451"/>
              </a:xfrm>
              <a:grpFill/>
            </p:grpSpPr>
            <p:sp>
              <p:nvSpPr>
                <p:cNvPr id="262" name="Rectangle 261"/>
                <p:cNvSpPr/>
                <p:nvPr/>
              </p:nvSpPr>
              <p:spPr>
                <a:xfrm>
                  <a:off x="3635997" y="2394826"/>
                  <a:ext cx="858491" cy="361468"/>
                </a:xfrm>
                <a:prstGeom prst="rect">
                  <a:avLst/>
                </a:prstGeom>
                <a:grp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3" name="Rectangle 262"/>
                <p:cNvSpPr/>
                <p:nvPr/>
              </p:nvSpPr>
              <p:spPr>
                <a:xfrm>
                  <a:off x="4168160" y="2292747"/>
                  <a:ext cx="1371695" cy="361468"/>
                </a:xfrm>
                <a:prstGeom prst="rect">
                  <a:avLst/>
                </a:prstGeom>
                <a:grp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4" name="Rectangle 263"/>
                <p:cNvSpPr/>
                <p:nvPr/>
              </p:nvSpPr>
              <p:spPr>
                <a:xfrm>
                  <a:off x="3835017" y="1746358"/>
                  <a:ext cx="1364062" cy="779845"/>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265" name="Rectangle 264"/>
                <p:cNvSpPr/>
                <p:nvPr/>
              </p:nvSpPr>
              <p:spPr>
                <a:xfrm>
                  <a:off x="4121249" y="2241205"/>
                  <a:ext cx="1382384" cy="123734"/>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6" name="Rectangle 265"/>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pic>
            <p:nvPicPr>
              <p:cNvPr id="261" name="Picture 6" descr="http://www.gravatar.com/avatar/425be63bdaaeeffd26d0172ed203019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094" y="3826765"/>
                <a:ext cx="152646" cy="152646"/>
              </a:xfrm>
              <a:prstGeom prst="rect">
                <a:avLst/>
              </a:prstGeom>
              <a:grpFill/>
              <a:scene3d>
                <a:camera prst="isometricRightUp"/>
                <a:lightRig rig="threePt" dir="t"/>
              </a:scene3d>
              <a:extLst>
                <a:ext uri="{909E8E84-426E-40dd-AFC4-6F175D3DCCD1}">
                  <a14:hiddenFill xmlns:a14="http://schemas.microsoft.com/office/drawing/2010/main" xmlns="">
                    <a:solidFill>
                      <a:srgbClr val="FFFFFF"/>
                    </a:solidFill>
                  </a14:hiddenFill>
                </a:ext>
              </a:extLst>
            </p:spPr>
          </p:pic>
        </p:grpSp>
        <p:cxnSp>
          <p:nvCxnSpPr>
            <p:cNvPr id="257" name="Straight Arrow Connector 256"/>
            <p:cNvCxnSpPr/>
            <p:nvPr/>
          </p:nvCxnSpPr>
          <p:spPr>
            <a:xfrm>
              <a:off x="2925132" y="3300131"/>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58" name="Straight Arrow Connector 257"/>
            <p:cNvCxnSpPr/>
            <p:nvPr/>
          </p:nvCxnSpPr>
          <p:spPr>
            <a:xfrm>
              <a:off x="2825640" y="3408363"/>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59" name="Straight Arrow Connector 258"/>
            <p:cNvCxnSpPr/>
            <p:nvPr/>
          </p:nvCxnSpPr>
          <p:spPr>
            <a:xfrm>
              <a:off x="2605178" y="3610612"/>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cxnSp>
        <p:nvCxnSpPr>
          <p:cNvPr id="160" name="Straight Connector 159"/>
          <p:cNvCxnSpPr/>
          <p:nvPr/>
        </p:nvCxnSpPr>
        <p:spPr>
          <a:xfrm flipH="1">
            <a:off x="4156852" y="2394492"/>
            <a:ext cx="12008" cy="1667911"/>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162" name="Group 161"/>
          <p:cNvGrpSpPr/>
          <p:nvPr/>
        </p:nvGrpSpPr>
        <p:grpSpPr>
          <a:xfrm>
            <a:off x="2758772" y="2823253"/>
            <a:ext cx="3970228" cy="1824413"/>
            <a:chOff x="3510497" y="2976077"/>
            <a:chExt cx="3882553" cy="1788803"/>
          </a:xfrm>
        </p:grpSpPr>
        <p:sp>
          <p:nvSpPr>
            <p:cNvPr id="46" name="Rectangle 45"/>
            <p:cNvSpPr/>
            <p:nvPr/>
          </p:nvSpPr>
          <p:spPr>
            <a:xfrm>
              <a:off x="3510497" y="4171401"/>
              <a:ext cx="1195692" cy="375648"/>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7" name="Rectangle 46"/>
            <p:cNvSpPr/>
            <p:nvPr/>
          </p:nvSpPr>
          <p:spPr>
            <a:xfrm>
              <a:off x="4043345" y="3734587"/>
              <a:ext cx="3349705" cy="382446"/>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8" name="Rectangle 47"/>
            <p:cNvSpPr/>
            <p:nvPr/>
          </p:nvSpPr>
          <p:spPr>
            <a:xfrm>
              <a:off x="3560912" y="2976077"/>
              <a:ext cx="3368331" cy="1025385"/>
            </a:xfrm>
            <a:prstGeom prst="rect">
              <a:avLst/>
            </a:prstGeom>
            <a:solidFill>
              <a:schemeClr val="bg1"/>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49" name="Rectangle 48"/>
            <p:cNvSpPr/>
            <p:nvPr/>
          </p:nvSpPr>
          <p:spPr>
            <a:xfrm>
              <a:off x="3976329" y="3656015"/>
              <a:ext cx="3372208" cy="143617"/>
            </a:xfrm>
            <a:prstGeom prst="rect">
              <a:avLst/>
            </a:prstGeom>
            <a:solidFill>
              <a:srgbClr val="FF0000"/>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50" name="Picture 49" descr="EthernetExch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214" y="3143727"/>
              <a:ext cx="813033" cy="810730"/>
            </a:xfrm>
            <a:prstGeom prst="rect">
              <a:avLst/>
            </a:prstGeom>
            <a:scene3d>
              <a:camera prst="isometricTopUp"/>
              <a:lightRig rig="threePt" dir="t"/>
            </a:scene3d>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349" y="3762120"/>
              <a:ext cx="525436" cy="351609"/>
            </a:xfrm>
            <a:prstGeom prst="rect">
              <a:avLst/>
            </a:prstGeom>
            <a:scene3d>
              <a:camera prst="isometricRightUp"/>
              <a:lightRig rig="threePt" dir="t"/>
            </a:scene3d>
          </p:spPr>
        </p:pic>
        <p:sp>
          <p:nvSpPr>
            <p:cNvPr id="52" name="Rectangle 51"/>
            <p:cNvSpPr/>
            <p:nvPr/>
          </p:nvSpPr>
          <p:spPr>
            <a:xfrm>
              <a:off x="4396954" y="4391836"/>
              <a:ext cx="138111" cy="373044"/>
            </a:xfrm>
            <a:prstGeom prst="rect">
              <a:avLst/>
            </a:prstGeom>
            <a:solidFill>
              <a:srgbClr val="FF0000"/>
            </a:solidFill>
            <a:ln w="25400">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cxnSp>
        <p:nvCxnSpPr>
          <p:cNvPr id="301" name="Straight Connector 300"/>
          <p:cNvCxnSpPr/>
          <p:nvPr/>
        </p:nvCxnSpPr>
        <p:spPr>
          <a:xfrm flipH="1">
            <a:off x="2469416" y="1436969"/>
            <a:ext cx="12008" cy="1667911"/>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sp>
        <p:nvSpPr>
          <p:cNvPr id="216" name="Cloud 215"/>
          <p:cNvSpPr/>
          <p:nvPr/>
        </p:nvSpPr>
        <p:spPr>
          <a:xfrm>
            <a:off x="129192" y="1201061"/>
            <a:ext cx="3677350" cy="1578753"/>
          </a:xfrm>
          <a:prstGeom prst="cloud">
            <a:avLst/>
          </a:prstGeom>
          <a:solidFill>
            <a:schemeClr val="accent1"/>
          </a:solidFill>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dirty="0" smtClean="0">
              <a:solidFill>
                <a:srgbClr val="FFFFFF"/>
              </a:solidFill>
            </a:endParaRPr>
          </a:p>
          <a:p>
            <a:pPr algn="ctr"/>
            <a:endParaRPr lang="en-US" dirty="0" smtClean="0">
              <a:solidFill>
                <a:srgbClr val="FFFFFF"/>
              </a:solidFill>
            </a:endParaRPr>
          </a:p>
        </p:txBody>
      </p:sp>
      <p:cxnSp>
        <p:nvCxnSpPr>
          <p:cNvPr id="143" name="Straight Connector 142"/>
          <p:cNvCxnSpPr/>
          <p:nvPr/>
        </p:nvCxnSpPr>
        <p:spPr>
          <a:xfrm flipH="1">
            <a:off x="4592561" y="3939820"/>
            <a:ext cx="1" cy="128200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26" name="Group 25"/>
          <p:cNvGrpSpPr/>
          <p:nvPr/>
        </p:nvGrpSpPr>
        <p:grpSpPr>
          <a:xfrm>
            <a:off x="1496554" y="1522087"/>
            <a:ext cx="768607" cy="581026"/>
            <a:chOff x="2311582" y="5067107"/>
            <a:chExt cx="751634" cy="569685"/>
          </a:xfrm>
        </p:grpSpPr>
        <p:grpSp>
          <p:nvGrpSpPr>
            <p:cNvPr id="25" name="Group 24"/>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24" name="Rectangle 23"/>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99" name="Rectangle 89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0" name="Rectangle 89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01" name="Group 900"/>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02" name="Rectangle 90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3" name="Rectangle 90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4" name="Rectangle 90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05" name="Group 904"/>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06" name="Rectangle 905"/>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7" name="Rectangle 906"/>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8" name="Rectangle 907"/>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09" name="Group 908"/>
          <p:cNvGrpSpPr/>
          <p:nvPr/>
        </p:nvGrpSpPr>
        <p:grpSpPr>
          <a:xfrm>
            <a:off x="2041718" y="1390660"/>
            <a:ext cx="768607" cy="581026"/>
            <a:chOff x="2311582" y="5067107"/>
            <a:chExt cx="751634" cy="569685"/>
          </a:xfrm>
        </p:grpSpPr>
        <p:grpSp>
          <p:nvGrpSpPr>
            <p:cNvPr id="910" name="Group 909"/>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19" name="Rectangle 918"/>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20" name="Rectangle 919"/>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21" name="Rectangle 920"/>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11" name="Group 910"/>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16" name="Rectangle 915"/>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7" name="Rectangle 916"/>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8" name="Rectangle 917"/>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12" name="Group 911"/>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13" name="Rectangle 912"/>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4" name="Rectangle 913"/>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5" name="Rectangle 914"/>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89" name="Group 988"/>
          <p:cNvGrpSpPr/>
          <p:nvPr/>
        </p:nvGrpSpPr>
        <p:grpSpPr>
          <a:xfrm>
            <a:off x="2980595" y="2017807"/>
            <a:ext cx="359607" cy="376684"/>
            <a:chOff x="3965487" y="1267153"/>
            <a:chExt cx="351666" cy="369332"/>
          </a:xfrm>
        </p:grpSpPr>
        <p:sp>
          <p:nvSpPr>
            <p:cNvPr id="990" name="Oval 989"/>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991" name="TextBox 990"/>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4</a:t>
              </a:r>
            </a:p>
          </p:txBody>
        </p:sp>
      </p:grpSp>
      <p:sp>
        <p:nvSpPr>
          <p:cNvPr id="992" name="TextBox 991"/>
          <p:cNvSpPr txBox="1"/>
          <p:nvPr/>
        </p:nvSpPr>
        <p:spPr>
          <a:xfrm>
            <a:off x="7105921" y="4501508"/>
            <a:ext cx="1841151" cy="376684"/>
          </a:xfrm>
          <a:prstGeom prst="rect">
            <a:avLst/>
          </a:prstGeom>
          <a:noFill/>
          <a:scene3d>
            <a:camera prst="isometricTopUp"/>
            <a:lightRig rig="threePt" dir="t"/>
          </a:scene3d>
        </p:spPr>
        <p:txBody>
          <a:bodyPr wrap="none" lIns="93415" tIns="46708" rIns="93415" bIns="46708" rtlCol="0">
            <a:spAutoFit/>
          </a:bodyPr>
          <a:lstStyle/>
          <a:p>
            <a:pPr algn="ctr"/>
            <a:r>
              <a:rPr lang="en-US" dirty="0" smtClean="0">
                <a:solidFill>
                  <a:srgbClr val="FFFFFF"/>
                </a:solidFill>
              </a:rPr>
              <a:t>Customer Cage</a:t>
            </a:r>
          </a:p>
        </p:txBody>
      </p:sp>
      <p:grpSp>
        <p:nvGrpSpPr>
          <p:cNvPr id="20" name="Group 19"/>
          <p:cNvGrpSpPr/>
          <p:nvPr/>
        </p:nvGrpSpPr>
        <p:grpSpPr>
          <a:xfrm>
            <a:off x="6309398" y="2553161"/>
            <a:ext cx="2533214" cy="2207155"/>
            <a:chOff x="8542068" y="4126526"/>
            <a:chExt cx="2477273" cy="2164074"/>
          </a:xfrm>
        </p:grpSpPr>
        <p:grpSp>
          <p:nvGrpSpPr>
            <p:cNvPr id="11" name="Group 10"/>
            <p:cNvGrpSpPr/>
            <p:nvPr/>
          </p:nvGrpSpPr>
          <p:grpSpPr>
            <a:xfrm>
              <a:off x="8542068" y="4328743"/>
              <a:ext cx="1682703" cy="1488899"/>
              <a:chOff x="4059937" y="4056006"/>
              <a:chExt cx="1682703" cy="1488899"/>
            </a:xfrm>
          </p:grpSpPr>
          <p:grpSp>
            <p:nvGrpSpPr>
              <p:cNvPr id="756" name="Group 755"/>
              <p:cNvGrpSpPr/>
              <p:nvPr/>
            </p:nvGrpSpPr>
            <p:grpSpPr>
              <a:xfrm>
                <a:off x="4683532" y="4056006"/>
                <a:ext cx="748053" cy="917716"/>
                <a:chOff x="3623872" y="1455329"/>
                <a:chExt cx="1693820" cy="1769905"/>
              </a:xfrm>
            </p:grpSpPr>
            <p:grpSp>
              <p:nvGrpSpPr>
                <p:cNvPr id="757" name="Group 756"/>
                <p:cNvGrpSpPr/>
                <p:nvPr/>
              </p:nvGrpSpPr>
              <p:grpSpPr>
                <a:xfrm>
                  <a:off x="4595592" y="2153881"/>
                  <a:ext cx="503993" cy="370137"/>
                  <a:chOff x="1866649" y="2963045"/>
                  <a:chExt cx="700091" cy="514153"/>
                </a:xfrm>
              </p:grpSpPr>
              <p:sp>
                <p:nvSpPr>
                  <p:cNvPr id="882" name="Flowchart: Process 881"/>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3" name="Flowchart: Process 88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4" name="Flowchart: Process 883"/>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58" name="Group 757"/>
                <p:cNvGrpSpPr/>
                <p:nvPr/>
              </p:nvGrpSpPr>
              <p:grpSpPr>
                <a:xfrm>
                  <a:off x="4595592" y="1688180"/>
                  <a:ext cx="503993" cy="370137"/>
                  <a:chOff x="3779912" y="4202381"/>
                  <a:chExt cx="503993" cy="370137"/>
                </a:xfrm>
              </p:grpSpPr>
              <p:sp>
                <p:nvSpPr>
                  <p:cNvPr id="879" name="Flowchart: Process 87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0" name="Flowchart: Process 87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1" name="Flowchart: Process 88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59" name="Group 758"/>
                <p:cNvGrpSpPr/>
                <p:nvPr/>
              </p:nvGrpSpPr>
              <p:grpSpPr>
                <a:xfrm>
                  <a:off x="4595592" y="1455329"/>
                  <a:ext cx="503993" cy="370137"/>
                  <a:chOff x="3851920" y="3906533"/>
                  <a:chExt cx="503993" cy="370137"/>
                </a:xfrm>
              </p:grpSpPr>
              <p:sp>
                <p:nvSpPr>
                  <p:cNvPr id="876" name="Flowchart: Process 87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7" name="Flowchart: Process 87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8" name="Flowchart: Process 87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0" name="Group 759"/>
                <p:cNvGrpSpPr/>
                <p:nvPr/>
              </p:nvGrpSpPr>
              <p:grpSpPr>
                <a:xfrm>
                  <a:off x="4595592" y="1921031"/>
                  <a:ext cx="503993" cy="370137"/>
                  <a:chOff x="2847757" y="4747203"/>
                  <a:chExt cx="503993" cy="370137"/>
                </a:xfrm>
              </p:grpSpPr>
              <p:sp>
                <p:nvSpPr>
                  <p:cNvPr id="873" name="Flowchart: Process 87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4" name="Flowchart: Process 87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5" name="Flowchart: Process 87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1" name="Group 760"/>
                <p:cNvGrpSpPr/>
                <p:nvPr/>
              </p:nvGrpSpPr>
              <p:grpSpPr>
                <a:xfrm>
                  <a:off x="4813699" y="2268749"/>
                  <a:ext cx="503993" cy="370137"/>
                  <a:chOff x="1866649" y="2963045"/>
                  <a:chExt cx="700091" cy="514153"/>
                </a:xfrm>
              </p:grpSpPr>
              <p:sp>
                <p:nvSpPr>
                  <p:cNvPr id="870" name="Flowchart: Process 86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1" name="Flowchart: Process 87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2" name="Flowchart: Process 87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2" name="Group 761"/>
                <p:cNvGrpSpPr/>
                <p:nvPr/>
              </p:nvGrpSpPr>
              <p:grpSpPr>
                <a:xfrm>
                  <a:off x="4813699" y="1803048"/>
                  <a:ext cx="503993" cy="370137"/>
                  <a:chOff x="3779912" y="4202381"/>
                  <a:chExt cx="503993" cy="370137"/>
                </a:xfrm>
              </p:grpSpPr>
              <p:sp>
                <p:nvSpPr>
                  <p:cNvPr id="867" name="Flowchart: Process 86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8" name="Flowchart: Process 86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9" name="Flowchart: Process 86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3" name="Group 762"/>
                <p:cNvGrpSpPr/>
                <p:nvPr/>
              </p:nvGrpSpPr>
              <p:grpSpPr>
                <a:xfrm>
                  <a:off x="4813699" y="1570197"/>
                  <a:ext cx="503993" cy="370137"/>
                  <a:chOff x="3851920" y="3906533"/>
                  <a:chExt cx="503993" cy="370137"/>
                </a:xfrm>
              </p:grpSpPr>
              <p:sp>
                <p:nvSpPr>
                  <p:cNvPr id="864" name="Flowchart: Process 86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5" name="Flowchart: Process 86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6" name="Flowchart: Process 86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4" name="Group 763"/>
                <p:cNvGrpSpPr/>
                <p:nvPr/>
              </p:nvGrpSpPr>
              <p:grpSpPr>
                <a:xfrm>
                  <a:off x="4813699" y="2035899"/>
                  <a:ext cx="503993" cy="370137"/>
                  <a:chOff x="2847757" y="4747203"/>
                  <a:chExt cx="503993" cy="370137"/>
                </a:xfrm>
              </p:grpSpPr>
              <p:sp>
                <p:nvSpPr>
                  <p:cNvPr id="861" name="Flowchart: Process 86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2" name="Flowchart: Process 86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3" name="Flowchart: Process 86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5" name="Group 764"/>
                <p:cNvGrpSpPr/>
                <p:nvPr/>
              </p:nvGrpSpPr>
              <p:grpSpPr>
                <a:xfrm>
                  <a:off x="4276608" y="2348377"/>
                  <a:ext cx="503993" cy="370137"/>
                  <a:chOff x="1866649" y="2963045"/>
                  <a:chExt cx="700091" cy="514153"/>
                </a:xfrm>
              </p:grpSpPr>
              <p:sp>
                <p:nvSpPr>
                  <p:cNvPr id="858" name="Flowchart: Process 857"/>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9" name="Flowchart: Process 85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0" name="Flowchart: Process 859"/>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6" name="Group 765"/>
                <p:cNvGrpSpPr/>
                <p:nvPr/>
              </p:nvGrpSpPr>
              <p:grpSpPr>
                <a:xfrm>
                  <a:off x="4276608" y="1882676"/>
                  <a:ext cx="503993" cy="370137"/>
                  <a:chOff x="3779912" y="4202381"/>
                  <a:chExt cx="503993" cy="370137"/>
                </a:xfrm>
              </p:grpSpPr>
              <p:sp>
                <p:nvSpPr>
                  <p:cNvPr id="855" name="Flowchart: Process 85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6" name="Flowchart: Process 85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7" name="Flowchart: Process 85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7" name="Group 766"/>
                <p:cNvGrpSpPr/>
                <p:nvPr/>
              </p:nvGrpSpPr>
              <p:grpSpPr>
                <a:xfrm>
                  <a:off x="4276608" y="1649825"/>
                  <a:ext cx="503993" cy="370137"/>
                  <a:chOff x="3851920" y="3906533"/>
                  <a:chExt cx="503993" cy="370137"/>
                </a:xfrm>
              </p:grpSpPr>
              <p:sp>
                <p:nvSpPr>
                  <p:cNvPr id="852" name="Flowchart: Process 85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3" name="Flowchart: Process 85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4" name="Flowchart: Process 85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8" name="Group 767"/>
                <p:cNvGrpSpPr/>
                <p:nvPr/>
              </p:nvGrpSpPr>
              <p:grpSpPr>
                <a:xfrm>
                  <a:off x="4276608" y="2115527"/>
                  <a:ext cx="503993" cy="370137"/>
                  <a:chOff x="2847757" y="4747203"/>
                  <a:chExt cx="503993" cy="370137"/>
                </a:xfrm>
              </p:grpSpPr>
              <p:sp>
                <p:nvSpPr>
                  <p:cNvPr id="849" name="Flowchart: Process 84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0" name="Flowchart: Process 84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1" name="Flowchart: Process 85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9" name="Group 768"/>
                <p:cNvGrpSpPr/>
                <p:nvPr/>
              </p:nvGrpSpPr>
              <p:grpSpPr>
                <a:xfrm>
                  <a:off x="4494715" y="2463245"/>
                  <a:ext cx="503993" cy="370137"/>
                  <a:chOff x="1866649" y="2963045"/>
                  <a:chExt cx="700091" cy="514153"/>
                </a:xfrm>
              </p:grpSpPr>
              <p:sp>
                <p:nvSpPr>
                  <p:cNvPr id="846" name="Flowchart: Process 845"/>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7" name="Flowchart: Process 84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8" name="Flowchart: Process 847"/>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0" name="Group 769"/>
                <p:cNvGrpSpPr/>
                <p:nvPr/>
              </p:nvGrpSpPr>
              <p:grpSpPr>
                <a:xfrm>
                  <a:off x="4494715" y="1997544"/>
                  <a:ext cx="503993" cy="370137"/>
                  <a:chOff x="3779912" y="4202381"/>
                  <a:chExt cx="503993" cy="370137"/>
                </a:xfrm>
              </p:grpSpPr>
              <p:sp>
                <p:nvSpPr>
                  <p:cNvPr id="843" name="Flowchart: Process 84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4" name="Flowchart: Process 84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5" name="Flowchart: Process 84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1" name="Group 770"/>
                <p:cNvGrpSpPr/>
                <p:nvPr/>
              </p:nvGrpSpPr>
              <p:grpSpPr>
                <a:xfrm>
                  <a:off x="4494715" y="1764693"/>
                  <a:ext cx="503993" cy="370137"/>
                  <a:chOff x="3851920" y="3906533"/>
                  <a:chExt cx="503993" cy="370137"/>
                </a:xfrm>
              </p:grpSpPr>
              <p:sp>
                <p:nvSpPr>
                  <p:cNvPr id="840" name="Flowchart: Process 83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1" name="Flowchart: Process 84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2" name="Flowchart: Process 84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2" name="Group 771"/>
                <p:cNvGrpSpPr/>
                <p:nvPr/>
              </p:nvGrpSpPr>
              <p:grpSpPr>
                <a:xfrm>
                  <a:off x="4494715" y="2230395"/>
                  <a:ext cx="503993" cy="370137"/>
                  <a:chOff x="2847757" y="4747203"/>
                  <a:chExt cx="503993" cy="370137"/>
                </a:xfrm>
              </p:grpSpPr>
              <p:sp>
                <p:nvSpPr>
                  <p:cNvPr id="837" name="Flowchart: Process 83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8" name="Flowchart: Process 83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9" name="Flowchart: Process 83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3" name="Group 772"/>
                <p:cNvGrpSpPr/>
                <p:nvPr/>
              </p:nvGrpSpPr>
              <p:grpSpPr>
                <a:xfrm>
                  <a:off x="3942856" y="2545733"/>
                  <a:ext cx="503993" cy="370137"/>
                  <a:chOff x="1866649" y="2963045"/>
                  <a:chExt cx="700091" cy="514153"/>
                </a:xfrm>
              </p:grpSpPr>
              <p:sp>
                <p:nvSpPr>
                  <p:cNvPr id="834" name="Flowchart: Process 833"/>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5" name="Flowchart: Process 834"/>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6" name="Flowchart: Process 835"/>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4" name="Group 773"/>
                <p:cNvGrpSpPr/>
                <p:nvPr/>
              </p:nvGrpSpPr>
              <p:grpSpPr>
                <a:xfrm>
                  <a:off x="3942856" y="2080032"/>
                  <a:ext cx="503993" cy="370137"/>
                  <a:chOff x="3779912" y="4202381"/>
                  <a:chExt cx="503993" cy="370137"/>
                </a:xfrm>
              </p:grpSpPr>
              <p:sp>
                <p:nvSpPr>
                  <p:cNvPr id="831" name="Flowchart: Process 830"/>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2" name="Flowchart: Process 831"/>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3" name="Flowchart: Process 832"/>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5" name="Group 774"/>
                <p:cNvGrpSpPr/>
                <p:nvPr/>
              </p:nvGrpSpPr>
              <p:grpSpPr>
                <a:xfrm>
                  <a:off x="3942856" y="1847181"/>
                  <a:ext cx="503993" cy="370137"/>
                  <a:chOff x="3851920" y="3906533"/>
                  <a:chExt cx="503993" cy="370137"/>
                </a:xfrm>
              </p:grpSpPr>
              <p:sp>
                <p:nvSpPr>
                  <p:cNvPr id="828" name="Flowchart: Process 82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9" name="Flowchart: Process 82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0" name="Flowchart: Process 82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6" name="Group 775"/>
                <p:cNvGrpSpPr/>
                <p:nvPr/>
              </p:nvGrpSpPr>
              <p:grpSpPr>
                <a:xfrm>
                  <a:off x="3942856" y="2312883"/>
                  <a:ext cx="503993" cy="370137"/>
                  <a:chOff x="2847757" y="4747203"/>
                  <a:chExt cx="503993" cy="370137"/>
                </a:xfrm>
              </p:grpSpPr>
              <p:sp>
                <p:nvSpPr>
                  <p:cNvPr id="825" name="Flowchart: Process 82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6" name="Flowchart: Process 82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7" name="Flowchart: Process 82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7" name="Group 776"/>
                <p:cNvGrpSpPr/>
                <p:nvPr/>
              </p:nvGrpSpPr>
              <p:grpSpPr>
                <a:xfrm>
                  <a:off x="4160963" y="2660601"/>
                  <a:ext cx="503993" cy="370137"/>
                  <a:chOff x="1866649" y="2963045"/>
                  <a:chExt cx="700091" cy="514153"/>
                </a:xfrm>
              </p:grpSpPr>
              <p:sp>
                <p:nvSpPr>
                  <p:cNvPr id="822" name="Flowchart: Process 821"/>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3" name="Flowchart: Process 82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4" name="Flowchart: Process 823"/>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8" name="Group 777"/>
                <p:cNvGrpSpPr/>
                <p:nvPr/>
              </p:nvGrpSpPr>
              <p:grpSpPr>
                <a:xfrm>
                  <a:off x="4160963" y="2194900"/>
                  <a:ext cx="503993" cy="370137"/>
                  <a:chOff x="3779912" y="4202381"/>
                  <a:chExt cx="503993" cy="370137"/>
                </a:xfrm>
              </p:grpSpPr>
              <p:sp>
                <p:nvSpPr>
                  <p:cNvPr id="819" name="Flowchart: Process 81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0" name="Flowchart: Process 81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1" name="Flowchart: Process 82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9" name="Group 778"/>
                <p:cNvGrpSpPr/>
                <p:nvPr/>
              </p:nvGrpSpPr>
              <p:grpSpPr>
                <a:xfrm>
                  <a:off x="4160963" y="1962049"/>
                  <a:ext cx="503993" cy="370137"/>
                  <a:chOff x="3851920" y="3906533"/>
                  <a:chExt cx="503993" cy="370137"/>
                </a:xfrm>
              </p:grpSpPr>
              <p:sp>
                <p:nvSpPr>
                  <p:cNvPr id="816" name="Flowchart: Process 81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7" name="Flowchart: Process 81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8" name="Flowchart: Process 81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0" name="Group 779"/>
                <p:cNvGrpSpPr/>
                <p:nvPr/>
              </p:nvGrpSpPr>
              <p:grpSpPr>
                <a:xfrm>
                  <a:off x="4160963" y="2427751"/>
                  <a:ext cx="503993" cy="370137"/>
                  <a:chOff x="2847757" y="4747203"/>
                  <a:chExt cx="503993" cy="370137"/>
                </a:xfrm>
              </p:grpSpPr>
              <p:sp>
                <p:nvSpPr>
                  <p:cNvPr id="813" name="Flowchart: Process 81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4" name="Flowchart: Process 81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5" name="Flowchart: Process 81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1" name="Group 780"/>
                <p:cNvGrpSpPr/>
                <p:nvPr/>
              </p:nvGrpSpPr>
              <p:grpSpPr>
                <a:xfrm>
                  <a:off x="3623872" y="2740229"/>
                  <a:ext cx="503993" cy="370137"/>
                  <a:chOff x="1866649" y="2963045"/>
                  <a:chExt cx="700091" cy="514153"/>
                </a:xfrm>
              </p:grpSpPr>
              <p:sp>
                <p:nvSpPr>
                  <p:cNvPr id="810" name="Flowchart: Process 80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1" name="Flowchart: Process 81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2" name="Flowchart: Process 81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2" name="Group 781"/>
                <p:cNvGrpSpPr/>
                <p:nvPr/>
              </p:nvGrpSpPr>
              <p:grpSpPr>
                <a:xfrm>
                  <a:off x="3623872" y="2274528"/>
                  <a:ext cx="503993" cy="370137"/>
                  <a:chOff x="3779912" y="4202381"/>
                  <a:chExt cx="503993" cy="370137"/>
                </a:xfrm>
              </p:grpSpPr>
              <p:sp>
                <p:nvSpPr>
                  <p:cNvPr id="807" name="Flowchart: Process 80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8" name="Flowchart: Process 80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9" name="Flowchart: Process 80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3" name="Group 782"/>
                <p:cNvGrpSpPr/>
                <p:nvPr/>
              </p:nvGrpSpPr>
              <p:grpSpPr>
                <a:xfrm>
                  <a:off x="3623872" y="2041677"/>
                  <a:ext cx="503993" cy="370137"/>
                  <a:chOff x="3851920" y="3906533"/>
                  <a:chExt cx="503993" cy="370137"/>
                </a:xfrm>
              </p:grpSpPr>
              <p:sp>
                <p:nvSpPr>
                  <p:cNvPr id="804" name="Flowchart: Process 80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5" name="Flowchart: Process 80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6" name="Flowchart: Process 80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4" name="Group 783"/>
                <p:cNvGrpSpPr/>
                <p:nvPr/>
              </p:nvGrpSpPr>
              <p:grpSpPr>
                <a:xfrm>
                  <a:off x="3623872" y="2507379"/>
                  <a:ext cx="503993" cy="370137"/>
                  <a:chOff x="2847757" y="4747203"/>
                  <a:chExt cx="503993" cy="370137"/>
                </a:xfrm>
              </p:grpSpPr>
              <p:sp>
                <p:nvSpPr>
                  <p:cNvPr id="801" name="Flowchart: Process 80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2" name="Flowchart: Process 80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3" name="Flowchart: Process 80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5" name="Group 784"/>
                <p:cNvGrpSpPr/>
                <p:nvPr/>
              </p:nvGrpSpPr>
              <p:grpSpPr>
                <a:xfrm>
                  <a:off x="3841979" y="2855097"/>
                  <a:ext cx="503993" cy="370137"/>
                  <a:chOff x="1866649" y="2963045"/>
                  <a:chExt cx="700091" cy="514153"/>
                </a:xfrm>
              </p:grpSpPr>
              <p:sp>
                <p:nvSpPr>
                  <p:cNvPr id="798" name="Flowchart: Process 79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9" name="Flowchart: Process 79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0" name="Flowchart: Process 79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6" name="Group 785"/>
                <p:cNvGrpSpPr/>
                <p:nvPr/>
              </p:nvGrpSpPr>
              <p:grpSpPr>
                <a:xfrm>
                  <a:off x="3841979" y="2389396"/>
                  <a:ext cx="503993" cy="370137"/>
                  <a:chOff x="3779912" y="4202381"/>
                  <a:chExt cx="503993" cy="370137"/>
                </a:xfrm>
              </p:grpSpPr>
              <p:sp>
                <p:nvSpPr>
                  <p:cNvPr id="795" name="Flowchart: Process 79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6" name="Flowchart: Process 79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7" name="Flowchart: Process 79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7" name="Group 786"/>
                <p:cNvGrpSpPr/>
                <p:nvPr/>
              </p:nvGrpSpPr>
              <p:grpSpPr>
                <a:xfrm>
                  <a:off x="3841979" y="2156545"/>
                  <a:ext cx="503993" cy="370137"/>
                  <a:chOff x="3851920" y="3906533"/>
                  <a:chExt cx="503993" cy="370137"/>
                </a:xfrm>
              </p:grpSpPr>
              <p:sp>
                <p:nvSpPr>
                  <p:cNvPr id="792" name="Flowchart: Process 79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3" name="Flowchart: Process 79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4" name="Flowchart: Process 79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8" name="Group 787"/>
                <p:cNvGrpSpPr/>
                <p:nvPr/>
              </p:nvGrpSpPr>
              <p:grpSpPr>
                <a:xfrm>
                  <a:off x="3841979" y="2622247"/>
                  <a:ext cx="503993" cy="370137"/>
                  <a:chOff x="2847757" y="4747203"/>
                  <a:chExt cx="503993" cy="370137"/>
                </a:xfrm>
              </p:grpSpPr>
              <p:sp>
                <p:nvSpPr>
                  <p:cNvPr id="789" name="Flowchart: Process 78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0" name="Flowchart: Process 78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1" name="Flowchart: Process 79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485" name="Group 484"/>
              <p:cNvGrpSpPr/>
              <p:nvPr/>
            </p:nvGrpSpPr>
            <p:grpSpPr>
              <a:xfrm>
                <a:off x="4994587" y="4183182"/>
                <a:ext cx="748053" cy="917716"/>
                <a:chOff x="3623872" y="1455329"/>
                <a:chExt cx="1693820" cy="1769905"/>
              </a:xfrm>
            </p:grpSpPr>
            <p:grpSp>
              <p:nvGrpSpPr>
                <p:cNvPr id="486" name="Group 485"/>
                <p:cNvGrpSpPr/>
                <p:nvPr/>
              </p:nvGrpSpPr>
              <p:grpSpPr>
                <a:xfrm>
                  <a:off x="4595592" y="2153881"/>
                  <a:ext cx="503993" cy="370137"/>
                  <a:chOff x="1866649" y="2963045"/>
                  <a:chExt cx="700091" cy="514153"/>
                </a:xfrm>
              </p:grpSpPr>
              <p:sp>
                <p:nvSpPr>
                  <p:cNvPr id="611" name="Flowchart: Process 610"/>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2" name="Flowchart: Process 61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3" name="Flowchart: Process 612"/>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7" name="Group 486"/>
                <p:cNvGrpSpPr/>
                <p:nvPr/>
              </p:nvGrpSpPr>
              <p:grpSpPr>
                <a:xfrm>
                  <a:off x="4595592" y="1688180"/>
                  <a:ext cx="503993" cy="370137"/>
                  <a:chOff x="3779912" y="4202381"/>
                  <a:chExt cx="503993" cy="370137"/>
                </a:xfrm>
              </p:grpSpPr>
              <p:sp>
                <p:nvSpPr>
                  <p:cNvPr id="608" name="Flowchart: Process 60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9" name="Flowchart: Process 60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0" name="Flowchart: Process 60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8" name="Group 487"/>
                <p:cNvGrpSpPr/>
                <p:nvPr/>
              </p:nvGrpSpPr>
              <p:grpSpPr>
                <a:xfrm>
                  <a:off x="4595592" y="1455329"/>
                  <a:ext cx="503993" cy="370137"/>
                  <a:chOff x="3851920" y="3906533"/>
                  <a:chExt cx="503993" cy="370137"/>
                </a:xfrm>
              </p:grpSpPr>
              <p:sp>
                <p:nvSpPr>
                  <p:cNvPr id="605" name="Flowchart: Process 60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6" name="Flowchart: Process 60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7" name="Flowchart: Process 60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9" name="Group 488"/>
                <p:cNvGrpSpPr/>
                <p:nvPr/>
              </p:nvGrpSpPr>
              <p:grpSpPr>
                <a:xfrm>
                  <a:off x="4595592" y="1921031"/>
                  <a:ext cx="503993" cy="370137"/>
                  <a:chOff x="2847757" y="4747203"/>
                  <a:chExt cx="503993" cy="370137"/>
                </a:xfrm>
              </p:grpSpPr>
              <p:sp>
                <p:nvSpPr>
                  <p:cNvPr id="602" name="Flowchart: Process 60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3" name="Flowchart: Process 60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4" name="Flowchart: Process 60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0" name="Group 489"/>
                <p:cNvGrpSpPr/>
                <p:nvPr/>
              </p:nvGrpSpPr>
              <p:grpSpPr>
                <a:xfrm>
                  <a:off x="4813699" y="2268749"/>
                  <a:ext cx="503993" cy="370137"/>
                  <a:chOff x="1866649" y="2963045"/>
                  <a:chExt cx="700091" cy="514153"/>
                </a:xfrm>
              </p:grpSpPr>
              <p:sp>
                <p:nvSpPr>
                  <p:cNvPr id="599" name="Flowchart: Process 598"/>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0" name="Flowchart: Process 59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1" name="Flowchart: Process 600"/>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1" name="Group 490"/>
                <p:cNvGrpSpPr/>
                <p:nvPr/>
              </p:nvGrpSpPr>
              <p:grpSpPr>
                <a:xfrm>
                  <a:off x="4813699" y="1803048"/>
                  <a:ext cx="503993" cy="370137"/>
                  <a:chOff x="3779912" y="4202381"/>
                  <a:chExt cx="503993" cy="370137"/>
                </a:xfrm>
              </p:grpSpPr>
              <p:sp>
                <p:nvSpPr>
                  <p:cNvPr id="596" name="Flowchart: Process 59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7" name="Flowchart: Process 59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8" name="Flowchart: Process 59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2" name="Group 491"/>
                <p:cNvGrpSpPr/>
                <p:nvPr/>
              </p:nvGrpSpPr>
              <p:grpSpPr>
                <a:xfrm>
                  <a:off x="4813699" y="1570197"/>
                  <a:ext cx="503993" cy="370137"/>
                  <a:chOff x="3851920" y="3906533"/>
                  <a:chExt cx="503993" cy="370137"/>
                </a:xfrm>
              </p:grpSpPr>
              <p:sp>
                <p:nvSpPr>
                  <p:cNvPr id="593" name="Flowchart: Process 59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4" name="Flowchart: Process 59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5" name="Flowchart: Process 59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3" name="Group 492"/>
                <p:cNvGrpSpPr/>
                <p:nvPr/>
              </p:nvGrpSpPr>
              <p:grpSpPr>
                <a:xfrm>
                  <a:off x="4813699" y="2035899"/>
                  <a:ext cx="503993" cy="370137"/>
                  <a:chOff x="2847757" y="4747203"/>
                  <a:chExt cx="503993" cy="370137"/>
                </a:xfrm>
              </p:grpSpPr>
              <p:sp>
                <p:nvSpPr>
                  <p:cNvPr id="590" name="Flowchart: Process 58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1" name="Flowchart: Process 59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2" name="Flowchart: Process 59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4" name="Group 493"/>
                <p:cNvGrpSpPr/>
                <p:nvPr/>
              </p:nvGrpSpPr>
              <p:grpSpPr>
                <a:xfrm>
                  <a:off x="4276608" y="2348377"/>
                  <a:ext cx="503993" cy="370137"/>
                  <a:chOff x="1866649" y="2963045"/>
                  <a:chExt cx="700091" cy="514153"/>
                </a:xfrm>
              </p:grpSpPr>
              <p:sp>
                <p:nvSpPr>
                  <p:cNvPr id="587" name="Flowchart: Process 586"/>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8" name="Flowchart: Process 58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9" name="Flowchart: Process 588"/>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5" name="Group 494"/>
                <p:cNvGrpSpPr/>
                <p:nvPr/>
              </p:nvGrpSpPr>
              <p:grpSpPr>
                <a:xfrm>
                  <a:off x="4276608" y="1882676"/>
                  <a:ext cx="503993" cy="370137"/>
                  <a:chOff x="3779912" y="4202381"/>
                  <a:chExt cx="503993" cy="370137"/>
                </a:xfrm>
              </p:grpSpPr>
              <p:sp>
                <p:nvSpPr>
                  <p:cNvPr id="584" name="Flowchart: Process 58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5" name="Flowchart: Process 58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6" name="Flowchart: Process 58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6" name="Group 495"/>
                <p:cNvGrpSpPr/>
                <p:nvPr/>
              </p:nvGrpSpPr>
              <p:grpSpPr>
                <a:xfrm>
                  <a:off x="4276608" y="1649825"/>
                  <a:ext cx="503993" cy="370137"/>
                  <a:chOff x="3851920" y="3906533"/>
                  <a:chExt cx="503993" cy="370137"/>
                </a:xfrm>
              </p:grpSpPr>
              <p:sp>
                <p:nvSpPr>
                  <p:cNvPr id="581" name="Flowchart: Process 58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2" name="Flowchart: Process 58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3" name="Flowchart: Process 58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7" name="Group 496"/>
                <p:cNvGrpSpPr/>
                <p:nvPr/>
              </p:nvGrpSpPr>
              <p:grpSpPr>
                <a:xfrm>
                  <a:off x="4276608" y="2115527"/>
                  <a:ext cx="503993" cy="370137"/>
                  <a:chOff x="2847757" y="4747203"/>
                  <a:chExt cx="503993" cy="370137"/>
                </a:xfrm>
              </p:grpSpPr>
              <p:sp>
                <p:nvSpPr>
                  <p:cNvPr id="578" name="Flowchart: Process 57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9" name="Flowchart: Process 57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0" name="Flowchart: Process 57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8" name="Group 497"/>
                <p:cNvGrpSpPr/>
                <p:nvPr/>
              </p:nvGrpSpPr>
              <p:grpSpPr>
                <a:xfrm>
                  <a:off x="4494715" y="2463245"/>
                  <a:ext cx="503993" cy="370137"/>
                  <a:chOff x="1866649" y="2963045"/>
                  <a:chExt cx="700091" cy="514153"/>
                </a:xfrm>
              </p:grpSpPr>
              <p:sp>
                <p:nvSpPr>
                  <p:cNvPr id="575" name="Flowchart: Process 574"/>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6" name="Flowchart: Process 575"/>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7" name="Flowchart: Process 576"/>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9" name="Group 498"/>
                <p:cNvGrpSpPr/>
                <p:nvPr/>
              </p:nvGrpSpPr>
              <p:grpSpPr>
                <a:xfrm>
                  <a:off x="4494715" y="1997544"/>
                  <a:ext cx="503993" cy="370137"/>
                  <a:chOff x="3779912" y="4202381"/>
                  <a:chExt cx="503993" cy="370137"/>
                </a:xfrm>
              </p:grpSpPr>
              <p:sp>
                <p:nvSpPr>
                  <p:cNvPr id="572" name="Flowchart: Process 571"/>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3" name="Flowchart: Process 572"/>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4" name="Flowchart: Process 573"/>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0" name="Group 499"/>
                <p:cNvGrpSpPr/>
                <p:nvPr/>
              </p:nvGrpSpPr>
              <p:grpSpPr>
                <a:xfrm>
                  <a:off x="4494715" y="1764693"/>
                  <a:ext cx="503993" cy="370137"/>
                  <a:chOff x="3851920" y="3906533"/>
                  <a:chExt cx="503993" cy="370137"/>
                </a:xfrm>
              </p:grpSpPr>
              <p:sp>
                <p:nvSpPr>
                  <p:cNvPr id="569" name="Flowchart: Process 568"/>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0" name="Flowchart: Process 569"/>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1" name="Flowchart: Process 570"/>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1" name="Group 500"/>
                <p:cNvGrpSpPr/>
                <p:nvPr/>
              </p:nvGrpSpPr>
              <p:grpSpPr>
                <a:xfrm>
                  <a:off x="4494715" y="2230395"/>
                  <a:ext cx="503993" cy="370137"/>
                  <a:chOff x="2847757" y="4747203"/>
                  <a:chExt cx="503993" cy="370137"/>
                </a:xfrm>
              </p:grpSpPr>
              <p:sp>
                <p:nvSpPr>
                  <p:cNvPr id="566" name="Flowchart: Process 565"/>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7" name="Flowchart: Process 566"/>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8" name="Flowchart: Process 567"/>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2" name="Group 501"/>
                <p:cNvGrpSpPr/>
                <p:nvPr/>
              </p:nvGrpSpPr>
              <p:grpSpPr>
                <a:xfrm>
                  <a:off x="3942856" y="2545733"/>
                  <a:ext cx="503993" cy="370137"/>
                  <a:chOff x="1866649" y="2963045"/>
                  <a:chExt cx="700091" cy="514153"/>
                </a:xfrm>
              </p:grpSpPr>
              <p:sp>
                <p:nvSpPr>
                  <p:cNvPr id="563" name="Flowchart: Process 562"/>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4" name="Flowchart: Process 563"/>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5" name="Flowchart: Process 564"/>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3" name="Group 502"/>
                <p:cNvGrpSpPr/>
                <p:nvPr/>
              </p:nvGrpSpPr>
              <p:grpSpPr>
                <a:xfrm>
                  <a:off x="3942856" y="2080032"/>
                  <a:ext cx="503993" cy="370137"/>
                  <a:chOff x="3779912" y="4202381"/>
                  <a:chExt cx="503993" cy="370137"/>
                </a:xfrm>
              </p:grpSpPr>
              <p:sp>
                <p:nvSpPr>
                  <p:cNvPr id="560" name="Flowchart: Process 559"/>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1" name="Flowchart: Process 560"/>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2" name="Flowchart: Process 56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4" name="Group 503"/>
                <p:cNvGrpSpPr/>
                <p:nvPr/>
              </p:nvGrpSpPr>
              <p:grpSpPr>
                <a:xfrm>
                  <a:off x="3942856" y="1847181"/>
                  <a:ext cx="503993" cy="370137"/>
                  <a:chOff x="3851920" y="3906533"/>
                  <a:chExt cx="503993" cy="370137"/>
                </a:xfrm>
              </p:grpSpPr>
              <p:sp>
                <p:nvSpPr>
                  <p:cNvPr id="557" name="Flowchart: Process 55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8" name="Flowchart: Process 55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9" name="Flowchart: Process 55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5" name="Group 504"/>
                <p:cNvGrpSpPr/>
                <p:nvPr/>
              </p:nvGrpSpPr>
              <p:grpSpPr>
                <a:xfrm>
                  <a:off x="3942856" y="2312883"/>
                  <a:ext cx="503993" cy="370137"/>
                  <a:chOff x="2847757" y="4747203"/>
                  <a:chExt cx="503993" cy="370137"/>
                </a:xfrm>
              </p:grpSpPr>
              <p:sp>
                <p:nvSpPr>
                  <p:cNvPr id="554" name="Flowchart: Process 55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5" name="Flowchart: Process 55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6" name="Flowchart: Process 55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6" name="Group 505"/>
                <p:cNvGrpSpPr/>
                <p:nvPr/>
              </p:nvGrpSpPr>
              <p:grpSpPr>
                <a:xfrm>
                  <a:off x="4160963" y="2660601"/>
                  <a:ext cx="503993" cy="370137"/>
                  <a:chOff x="1866649" y="2963045"/>
                  <a:chExt cx="700091" cy="514153"/>
                </a:xfrm>
              </p:grpSpPr>
              <p:sp>
                <p:nvSpPr>
                  <p:cNvPr id="551" name="Flowchart: Process 55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2" name="Flowchart: Process 55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3" name="Flowchart: Process 55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7" name="Group 506"/>
                <p:cNvGrpSpPr/>
                <p:nvPr/>
              </p:nvGrpSpPr>
              <p:grpSpPr>
                <a:xfrm>
                  <a:off x="4160963" y="2194900"/>
                  <a:ext cx="503993" cy="370137"/>
                  <a:chOff x="3779912" y="4202381"/>
                  <a:chExt cx="503993" cy="370137"/>
                </a:xfrm>
              </p:grpSpPr>
              <p:sp>
                <p:nvSpPr>
                  <p:cNvPr id="548" name="Flowchart: Process 54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9" name="Flowchart: Process 54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0" name="Flowchart: Process 54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8" name="Group 507"/>
                <p:cNvGrpSpPr/>
                <p:nvPr/>
              </p:nvGrpSpPr>
              <p:grpSpPr>
                <a:xfrm>
                  <a:off x="4160963" y="1962049"/>
                  <a:ext cx="503993" cy="370137"/>
                  <a:chOff x="3851920" y="3906533"/>
                  <a:chExt cx="503993" cy="370137"/>
                </a:xfrm>
              </p:grpSpPr>
              <p:sp>
                <p:nvSpPr>
                  <p:cNvPr id="545" name="Flowchart: Process 54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6" name="Flowchart: Process 54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7" name="Flowchart: Process 54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9" name="Group 508"/>
                <p:cNvGrpSpPr/>
                <p:nvPr/>
              </p:nvGrpSpPr>
              <p:grpSpPr>
                <a:xfrm>
                  <a:off x="4160963" y="2427751"/>
                  <a:ext cx="503993" cy="370137"/>
                  <a:chOff x="2847757" y="4747203"/>
                  <a:chExt cx="503993" cy="370137"/>
                </a:xfrm>
              </p:grpSpPr>
              <p:sp>
                <p:nvSpPr>
                  <p:cNvPr id="542" name="Flowchart: Process 54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3" name="Flowchart: Process 54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4" name="Flowchart: Process 54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0" name="Group 509"/>
                <p:cNvGrpSpPr/>
                <p:nvPr/>
              </p:nvGrpSpPr>
              <p:grpSpPr>
                <a:xfrm>
                  <a:off x="3623872" y="2740229"/>
                  <a:ext cx="503993" cy="370137"/>
                  <a:chOff x="1866649" y="2963045"/>
                  <a:chExt cx="700091" cy="514153"/>
                </a:xfrm>
              </p:grpSpPr>
              <p:sp>
                <p:nvSpPr>
                  <p:cNvPr id="539" name="Flowchart: Process 538"/>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0" name="Flowchart: Process 53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1" name="Flowchart: Process 540"/>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1" name="Group 510"/>
                <p:cNvGrpSpPr/>
                <p:nvPr/>
              </p:nvGrpSpPr>
              <p:grpSpPr>
                <a:xfrm>
                  <a:off x="3623872" y="2274528"/>
                  <a:ext cx="503993" cy="370137"/>
                  <a:chOff x="3779912" y="4202381"/>
                  <a:chExt cx="503993" cy="370137"/>
                </a:xfrm>
              </p:grpSpPr>
              <p:sp>
                <p:nvSpPr>
                  <p:cNvPr id="536" name="Flowchart: Process 53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7" name="Flowchart: Process 53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8" name="Flowchart: Process 53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2" name="Group 511"/>
                <p:cNvGrpSpPr/>
                <p:nvPr/>
              </p:nvGrpSpPr>
              <p:grpSpPr>
                <a:xfrm>
                  <a:off x="3623872" y="2041677"/>
                  <a:ext cx="503993" cy="370137"/>
                  <a:chOff x="3851920" y="3906533"/>
                  <a:chExt cx="503993" cy="370137"/>
                </a:xfrm>
              </p:grpSpPr>
              <p:sp>
                <p:nvSpPr>
                  <p:cNvPr id="533" name="Flowchart: Process 53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4" name="Flowchart: Process 53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5" name="Flowchart: Process 53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3" name="Group 512"/>
                <p:cNvGrpSpPr/>
                <p:nvPr/>
              </p:nvGrpSpPr>
              <p:grpSpPr>
                <a:xfrm>
                  <a:off x="3623872" y="2507379"/>
                  <a:ext cx="503993" cy="370137"/>
                  <a:chOff x="2847757" y="4747203"/>
                  <a:chExt cx="503993" cy="370137"/>
                </a:xfrm>
              </p:grpSpPr>
              <p:sp>
                <p:nvSpPr>
                  <p:cNvPr id="530" name="Flowchart: Process 52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1" name="Flowchart: Process 53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2" name="Flowchart: Process 53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4" name="Group 513"/>
                <p:cNvGrpSpPr/>
                <p:nvPr/>
              </p:nvGrpSpPr>
              <p:grpSpPr>
                <a:xfrm>
                  <a:off x="3841979" y="2855097"/>
                  <a:ext cx="503993" cy="370137"/>
                  <a:chOff x="1866649" y="2963045"/>
                  <a:chExt cx="700091" cy="514153"/>
                </a:xfrm>
              </p:grpSpPr>
              <p:sp>
                <p:nvSpPr>
                  <p:cNvPr id="527" name="Flowchart: Process 52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8" name="Flowchart: Process 52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9" name="Flowchart: Process 528"/>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5" name="Group 514"/>
                <p:cNvGrpSpPr/>
                <p:nvPr/>
              </p:nvGrpSpPr>
              <p:grpSpPr>
                <a:xfrm>
                  <a:off x="3841979" y="2389396"/>
                  <a:ext cx="503993" cy="370137"/>
                  <a:chOff x="3779912" y="4202381"/>
                  <a:chExt cx="503993" cy="370137"/>
                </a:xfrm>
              </p:grpSpPr>
              <p:sp>
                <p:nvSpPr>
                  <p:cNvPr id="524" name="Flowchart: Process 52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5" name="Flowchart: Process 52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6" name="Flowchart: Process 52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6" name="Group 515"/>
                <p:cNvGrpSpPr/>
                <p:nvPr/>
              </p:nvGrpSpPr>
              <p:grpSpPr>
                <a:xfrm>
                  <a:off x="3841979" y="2156545"/>
                  <a:ext cx="503993" cy="370137"/>
                  <a:chOff x="3851920" y="3906533"/>
                  <a:chExt cx="503993" cy="370137"/>
                </a:xfrm>
              </p:grpSpPr>
              <p:sp>
                <p:nvSpPr>
                  <p:cNvPr id="521" name="Flowchart: Process 52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2" name="Flowchart: Process 52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3" name="Flowchart: Process 52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7" name="Group 516"/>
                <p:cNvGrpSpPr/>
                <p:nvPr/>
              </p:nvGrpSpPr>
              <p:grpSpPr>
                <a:xfrm>
                  <a:off x="3841979" y="2622247"/>
                  <a:ext cx="503993" cy="370137"/>
                  <a:chOff x="2847757" y="4747203"/>
                  <a:chExt cx="503993" cy="370137"/>
                </a:xfrm>
              </p:grpSpPr>
              <p:sp>
                <p:nvSpPr>
                  <p:cNvPr id="518" name="Flowchart: Process 51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19" name="Flowchart: Process 51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0" name="Flowchart: Process 51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614" name="Group 613"/>
              <p:cNvGrpSpPr/>
              <p:nvPr/>
            </p:nvGrpSpPr>
            <p:grpSpPr>
              <a:xfrm>
                <a:off x="4059937" y="4455519"/>
                <a:ext cx="748053" cy="917716"/>
                <a:chOff x="3623872" y="1455329"/>
                <a:chExt cx="1693820" cy="1769905"/>
              </a:xfrm>
            </p:grpSpPr>
            <p:grpSp>
              <p:nvGrpSpPr>
                <p:cNvPr id="615" name="Group 614"/>
                <p:cNvGrpSpPr/>
                <p:nvPr/>
              </p:nvGrpSpPr>
              <p:grpSpPr>
                <a:xfrm>
                  <a:off x="4595592" y="2153881"/>
                  <a:ext cx="503993" cy="370137"/>
                  <a:chOff x="1866649" y="2963045"/>
                  <a:chExt cx="700091" cy="514153"/>
                </a:xfrm>
              </p:grpSpPr>
              <p:sp>
                <p:nvSpPr>
                  <p:cNvPr id="740" name="Flowchart: Process 739"/>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41" name="Flowchart: Process 74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42" name="Flowchart: Process 741"/>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6" name="Group 615"/>
                <p:cNvGrpSpPr/>
                <p:nvPr/>
              </p:nvGrpSpPr>
              <p:grpSpPr>
                <a:xfrm>
                  <a:off x="4595592" y="1688180"/>
                  <a:ext cx="503993" cy="370137"/>
                  <a:chOff x="3779912" y="4202381"/>
                  <a:chExt cx="503993" cy="370137"/>
                </a:xfrm>
              </p:grpSpPr>
              <p:sp>
                <p:nvSpPr>
                  <p:cNvPr id="737" name="Flowchart: Process 73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8" name="Flowchart: Process 73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9" name="Flowchart: Process 73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7" name="Group 616"/>
                <p:cNvGrpSpPr/>
                <p:nvPr/>
              </p:nvGrpSpPr>
              <p:grpSpPr>
                <a:xfrm>
                  <a:off x="4595592" y="1455329"/>
                  <a:ext cx="503993" cy="370137"/>
                  <a:chOff x="3851920" y="3906533"/>
                  <a:chExt cx="503993" cy="370137"/>
                </a:xfrm>
              </p:grpSpPr>
              <p:sp>
                <p:nvSpPr>
                  <p:cNvPr id="734" name="Flowchart: Process 73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5" name="Flowchart: Process 73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6" name="Flowchart: Process 73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8" name="Group 617"/>
                <p:cNvGrpSpPr/>
                <p:nvPr/>
              </p:nvGrpSpPr>
              <p:grpSpPr>
                <a:xfrm>
                  <a:off x="4595592" y="1921031"/>
                  <a:ext cx="503993" cy="370137"/>
                  <a:chOff x="2847757" y="4747203"/>
                  <a:chExt cx="503993" cy="370137"/>
                </a:xfrm>
              </p:grpSpPr>
              <p:sp>
                <p:nvSpPr>
                  <p:cNvPr id="731" name="Flowchart: Process 73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2" name="Flowchart: Process 73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3" name="Flowchart: Process 73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9" name="Group 618"/>
                <p:cNvGrpSpPr/>
                <p:nvPr/>
              </p:nvGrpSpPr>
              <p:grpSpPr>
                <a:xfrm>
                  <a:off x="4813699" y="2268749"/>
                  <a:ext cx="503993" cy="370137"/>
                  <a:chOff x="1866649" y="2963045"/>
                  <a:chExt cx="700091" cy="514153"/>
                </a:xfrm>
              </p:grpSpPr>
              <p:sp>
                <p:nvSpPr>
                  <p:cNvPr id="728" name="Flowchart: Process 72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9" name="Flowchart: Process 72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0" name="Flowchart: Process 72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0" name="Group 619"/>
                <p:cNvGrpSpPr/>
                <p:nvPr/>
              </p:nvGrpSpPr>
              <p:grpSpPr>
                <a:xfrm>
                  <a:off x="4813699" y="1803048"/>
                  <a:ext cx="503993" cy="370137"/>
                  <a:chOff x="3779912" y="4202381"/>
                  <a:chExt cx="503993" cy="370137"/>
                </a:xfrm>
              </p:grpSpPr>
              <p:sp>
                <p:nvSpPr>
                  <p:cNvPr id="725" name="Flowchart: Process 72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6" name="Flowchart: Process 72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7" name="Flowchart: Process 72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1" name="Group 620"/>
                <p:cNvGrpSpPr/>
                <p:nvPr/>
              </p:nvGrpSpPr>
              <p:grpSpPr>
                <a:xfrm>
                  <a:off x="4813699" y="1570197"/>
                  <a:ext cx="503993" cy="370137"/>
                  <a:chOff x="3851920" y="3906533"/>
                  <a:chExt cx="503993" cy="370137"/>
                </a:xfrm>
              </p:grpSpPr>
              <p:sp>
                <p:nvSpPr>
                  <p:cNvPr id="722" name="Flowchart: Process 72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3" name="Flowchart: Process 72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4" name="Flowchart: Process 72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2" name="Group 621"/>
                <p:cNvGrpSpPr/>
                <p:nvPr/>
              </p:nvGrpSpPr>
              <p:grpSpPr>
                <a:xfrm>
                  <a:off x="4813699" y="2035899"/>
                  <a:ext cx="503993" cy="370137"/>
                  <a:chOff x="2847757" y="4747203"/>
                  <a:chExt cx="503993" cy="370137"/>
                </a:xfrm>
              </p:grpSpPr>
              <p:sp>
                <p:nvSpPr>
                  <p:cNvPr id="719" name="Flowchart: Process 71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0" name="Flowchart: Process 71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1" name="Flowchart: Process 72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3" name="Group 622"/>
                <p:cNvGrpSpPr/>
                <p:nvPr/>
              </p:nvGrpSpPr>
              <p:grpSpPr>
                <a:xfrm>
                  <a:off x="4276608" y="2348377"/>
                  <a:ext cx="503993" cy="370137"/>
                  <a:chOff x="1866649" y="2963045"/>
                  <a:chExt cx="700091" cy="514153"/>
                </a:xfrm>
              </p:grpSpPr>
              <p:sp>
                <p:nvSpPr>
                  <p:cNvPr id="716" name="Flowchart: Process 715"/>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7" name="Flowchart: Process 71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8" name="Flowchart: Process 717"/>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4" name="Group 623"/>
                <p:cNvGrpSpPr/>
                <p:nvPr/>
              </p:nvGrpSpPr>
              <p:grpSpPr>
                <a:xfrm>
                  <a:off x="4276608" y="1882676"/>
                  <a:ext cx="503993" cy="370137"/>
                  <a:chOff x="3779912" y="4202381"/>
                  <a:chExt cx="503993" cy="370137"/>
                </a:xfrm>
              </p:grpSpPr>
              <p:sp>
                <p:nvSpPr>
                  <p:cNvPr id="713" name="Flowchart: Process 71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4" name="Flowchart: Process 71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5" name="Flowchart: Process 71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5" name="Group 624"/>
                <p:cNvGrpSpPr/>
                <p:nvPr/>
              </p:nvGrpSpPr>
              <p:grpSpPr>
                <a:xfrm>
                  <a:off x="4276608" y="1649825"/>
                  <a:ext cx="503993" cy="370137"/>
                  <a:chOff x="3851920" y="3906533"/>
                  <a:chExt cx="503993" cy="370137"/>
                </a:xfrm>
              </p:grpSpPr>
              <p:sp>
                <p:nvSpPr>
                  <p:cNvPr id="710" name="Flowchart: Process 70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1" name="Flowchart: Process 71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2" name="Flowchart: Process 71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6" name="Group 625"/>
                <p:cNvGrpSpPr/>
                <p:nvPr/>
              </p:nvGrpSpPr>
              <p:grpSpPr>
                <a:xfrm>
                  <a:off x="4276608" y="2115527"/>
                  <a:ext cx="503993" cy="370137"/>
                  <a:chOff x="2847757" y="4747203"/>
                  <a:chExt cx="503993" cy="370137"/>
                </a:xfrm>
              </p:grpSpPr>
              <p:sp>
                <p:nvSpPr>
                  <p:cNvPr id="707" name="Flowchart: Process 70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8" name="Flowchart: Process 70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9" name="Flowchart: Process 70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7" name="Group 626"/>
                <p:cNvGrpSpPr/>
                <p:nvPr/>
              </p:nvGrpSpPr>
              <p:grpSpPr>
                <a:xfrm>
                  <a:off x="4494715" y="2463245"/>
                  <a:ext cx="503993" cy="370137"/>
                  <a:chOff x="1866649" y="2963045"/>
                  <a:chExt cx="700091" cy="514153"/>
                </a:xfrm>
              </p:grpSpPr>
              <p:sp>
                <p:nvSpPr>
                  <p:cNvPr id="704" name="Flowchart: Process 703"/>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5" name="Flowchart: Process 704"/>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6" name="Flowchart: Process 705"/>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8" name="Group 627"/>
                <p:cNvGrpSpPr/>
                <p:nvPr/>
              </p:nvGrpSpPr>
              <p:grpSpPr>
                <a:xfrm>
                  <a:off x="4494715" y="1997544"/>
                  <a:ext cx="503993" cy="370137"/>
                  <a:chOff x="3779912" y="4202381"/>
                  <a:chExt cx="503993" cy="370137"/>
                </a:xfrm>
              </p:grpSpPr>
              <p:sp>
                <p:nvSpPr>
                  <p:cNvPr id="701" name="Flowchart: Process 700"/>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2" name="Flowchart: Process 701"/>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3" name="Flowchart: Process 702"/>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9" name="Group 628"/>
                <p:cNvGrpSpPr/>
                <p:nvPr/>
              </p:nvGrpSpPr>
              <p:grpSpPr>
                <a:xfrm>
                  <a:off x="4494715" y="1764693"/>
                  <a:ext cx="503993" cy="370137"/>
                  <a:chOff x="3851920" y="3906533"/>
                  <a:chExt cx="503993" cy="370137"/>
                </a:xfrm>
              </p:grpSpPr>
              <p:sp>
                <p:nvSpPr>
                  <p:cNvPr id="698" name="Flowchart: Process 69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9" name="Flowchart: Process 69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0" name="Flowchart: Process 69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0" name="Group 629"/>
                <p:cNvGrpSpPr/>
                <p:nvPr/>
              </p:nvGrpSpPr>
              <p:grpSpPr>
                <a:xfrm>
                  <a:off x="4494715" y="2230395"/>
                  <a:ext cx="503993" cy="370137"/>
                  <a:chOff x="2847757" y="4747203"/>
                  <a:chExt cx="503993" cy="370137"/>
                </a:xfrm>
              </p:grpSpPr>
              <p:sp>
                <p:nvSpPr>
                  <p:cNvPr id="695" name="Flowchart: Process 69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6" name="Flowchart: Process 69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7" name="Flowchart: Process 69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1" name="Group 630"/>
                <p:cNvGrpSpPr/>
                <p:nvPr/>
              </p:nvGrpSpPr>
              <p:grpSpPr>
                <a:xfrm>
                  <a:off x="3942856" y="2545733"/>
                  <a:ext cx="503993" cy="370137"/>
                  <a:chOff x="1866649" y="2963045"/>
                  <a:chExt cx="700091" cy="514153"/>
                </a:xfrm>
              </p:grpSpPr>
              <p:sp>
                <p:nvSpPr>
                  <p:cNvPr id="692" name="Flowchart: Process 691"/>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3" name="Flowchart: Process 69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4" name="Flowchart: Process 693"/>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2" name="Group 631"/>
                <p:cNvGrpSpPr/>
                <p:nvPr/>
              </p:nvGrpSpPr>
              <p:grpSpPr>
                <a:xfrm>
                  <a:off x="3942856" y="2080032"/>
                  <a:ext cx="503993" cy="370137"/>
                  <a:chOff x="3779912" y="4202381"/>
                  <a:chExt cx="503993" cy="370137"/>
                </a:xfrm>
              </p:grpSpPr>
              <p:sp>
                <p:nvSpPr>
                  <p:cNvPr id="689" name="Flowchart: Process 68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0" name="Flowchart: Process 68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1" name="Flowchart: Process 69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3" name="Group 632"/>
                <p:cNvGrpSpPr/>
                <p:nvPr/>
              </p:nvGrpSpPr>
              <p:grpSpPr>
                <a:xfrm>
                  <a:off x="3942856" y="1847181"/>
                  <a:ext cx="503993" cy="370137"/>
                  <a:chOff x="3851920" y="3906533"/>
                  <a:chExt cx="503993" cy="370137"/>
                </a:xfrm>
              </p:grpSpPr>
              <p:sp>
                <p:nvSpPr>
                  <p:cNvPr id="686" name="Flowchart: Process 68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7" name="Flowchart: Process 68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8" name="Flowchart: Process 68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4" name="Group 633"/>
                <p:cNvGrpSpPr/>
                <p:nvPr/>
              </p:nvGrpSpPr>
              <p:grpSpPr>
                <a:xfrm>
                  <a:off x="3942856" y="2312883"/>
                  <a:ext cx="503993" cy="370137"/>
                  <a:chOff x="2847757" y="4747203"/>
                  <a:chExt cx="503993" cy="370137"/>
                </a:xfrm>
              </p:grpSpPr>
              <p:sp>
                <p:nvSpPr>
                  <p:cNvPr id="683" name="Flowchart: Process 68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4" name="Flowchart: Process 68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5" name="Flowchart: Process 68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5" name="Group 634"/>
                <p:cNvGrpSpPr/>
                <p:nvPr/>
              </p:nvGrpSpPr>
              <p:grpSpPr>
                <a:xfrm>
                  <a:off x="4160963" y="2660601"/>
                  <a:ext cx="503993" cy="370137"/>
                  <a:chOff x="1866649" y="2963045"/>
                  <a:chExt cx="700091" cy="514153"/>
                </a:xfrm>
              </p:grpSpPr>
              <p:sp>
                <p:nvSpPr>
                  <p:cNvPr id="680" name="Flowchart: Process 67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1" name="Flowchart: Process 68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2" name="Flowchart: Process 68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6" name="Group 635"/>
                <p:cNvGrpSpPr/>
                <p:nvPr/>
              </p:nvGrpSpPr>
              <p:grpSpPr>
                <a:xfrm>
                  <a:off x="4160963" y="2194900"/>
                  <a:ext cx="503993" cy="370137"/>
                  <a:chOff x="3779912" y="4202381"/>
                  <a:chExt cx="503993" cy="370137"/>
                </a:xfrm>
              </p:grpSpPr>
              <p:sp>
                <p:nvSpPr>
                  <p:cNvPr id="677" name="Flowchart: Process 67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8" name="Flowchart: Process 67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9" name="Flowchart: Process 67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7" name="Group 636"/>
                <p:cNvGrpSpPr/>
                <p:nvPr/>
              </p:nvGrpSpPr>
              <p:grpSpPr>
                <a:xfrm>
                  <a:off x="4160963" y="1962049"/>
                  <a:ext cx="503993" cy="370137"/>
                  <a:chOff x="3851920" y="3906533"/>
                  <a:chExt cx="503993" cy="370137"/>
                </a:xfrm>
              </p:grpSpPr>
              <p:sp>
                <p:nvSpPr>
                  <p:cNvPr id="674" name="Flowchart: Process 67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5" name="Flowchart: Process 67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6" name="Flowchart: Process 67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8" name="Group 637"/>
                <p:cNvGrpSpPr/>
                <p:nvPr/>
              </p:nvGrpSpPr>
              <p:grpSpPr>
                <a:xfrm>
                  <a:off x="4160963" y="2427751"/>
                  <a:ext cx="503993" cy="370137"/>
                  <a:chOff x="2847757" y="4747203"/>
                  <a:chExt cx="503993" cy="370137"/>
                </a:xfrm>
              </p:grpSpPr>
              <p:sp>
                <p:nvSpPr>
                  <p:cNvPr id="671" name="Flowchart: Process 67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2" name="Flowchart: Process 67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3" name="Flowchart: Process 67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9" name="Group 638"/>
                <p:cNvGrpSpPr/>
                <p:nvPr/>
              </p:nvGrpSpPr>
              <p:grpSpPr>
                <a:xfrm>
                  <a:off x="3623872" y="2740229"/>
                  <a:ext cx="503993" cy="370137"/>
                  <a:chOff x="1866649" y="2963045"/>
                  <a:chExt cx="700091" cy="514153"/>
                </a:xfrm>
              </p:grpSpPr>
              <p:sp>
                <p:nvSpPr>
                  <p:cNvPr id="668" name="Flowchart: Process 66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9" name="Flowchart: Process 66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0" name="Flowchart: Process 66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0" name="Group 639"/>
                <p:cNvGrpSpPr/>
                <p:nvPr/>
              </p:nvGrpSpPr>
              <p:grpSpPr>
                <a:xfrm>
                  <a:off x="3623872" y="2274528"/>
                  <a:ext cx="503993" cy="370137"/>
                  <a:chOff x="3779912" y="4202381"/>
                  <a:chExt cx="503993" cy="370137"/>
                </a:xfrm>
              </p:grpSpPr>
              <p:sp>
                <p:nvSpPr>
                  <p:cNvPr id="665" name="Flowchart: Process 66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6" name="Flowchart: Process 66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7" name="Flowchart: Process 66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1" name="Group 640"/>
                <p:cNvGrpSpPr/>
                <p:nvPr/>
              </p:nvGrpSpPr>
              <p:grpSpPr>
                <a:xfrm>
                  <a:off x="3623872" y="2041677"/>
                  <a:ext cx="503993" cy="370137"/>
                  <a:chOff x="3851920" y="3906533"/>
                  <a:chExt cx="503993" cy="370137"/>
                </a:xfrm>
              </p:grpSpPr>
              <p:sp>
                <p:nvSpPr>
                  <p:cNvPr id="662" name="Flowchart: Process 66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3" name="Flowchart: Process 66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4" name="Flowchart: Process 66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2" name="Group 641"/>
                <p:cNvGrpSpPr/>
                <p:nvPr/>
              </p:nvGrpSpPr>
              <p:grpSpPr>
                <a:xfrm>
                  <a:off x="3623872" y="2507379"/>
                  <a:ext cx="503993" cy="370137"/>
                  <a:chOff x="2847757" y="4747203"/>
                  <a:chExt cx="503993" cy="370137"/>
                </a:xfrm>
              </p:grpSpPr>
              <p:sp>
                <p:nvSpPr>
                  <p:cNvPr id="659" name="Flowchart: Process 65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0" name="Flowchart: Process 65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1" name="Flowchart: Process 66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3" name="Group 642"/>
                <p:cNvGrpSpPr/>
                <p:nvPr/>
              </p:nvGrpSpPr>
              <p:grpSpPr>
                <a:xfrm>
                  <a:off x="3841979" y="2855097"/>
                  <a:ext cx="503993" cy="370137"/>
                  <a:chOff x="1866649" y="2963045"/>
                  <a:chExt cx="700091" cy="514153"/>
                </a:xfrm>
              </p:grpSpPr>
              <p:sp>
                <p:nvSpPr>
                  <p:cNvPr id="656" name="Flowchart: Process 655"/>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7" name="Flowchart: Process 65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8" name="Flowchart: Process 657"/>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4" name="Group 643"/>
                <p:cNvGrpSpPr/>
                <p:nvPr/>
              </p:nvGrpSpPr>
              <p:grpSpPr>
                <a:xfrm>
                  <a:off x="3841979" y="2389396"/>
                  <a:ext cx="503993" cy="370137"/>
                  <a:chOff x="3779912" y="4202381"/>
                  <a:chExt cx="503993" cy="370137"/>
                </a:xfrm>
              </p:grpSpPr>
              <p:sp>
                <p:nvSpPr>
                  <p:cNvPr id="653" name="Flowchart: Process 65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4" name="Flowchart: Process 65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5" name="Flowchart: Process 65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5" name="Group 644"/>
                <p:cNvGrpSpPr/>
                <p:nvPr/>
              </p:nvGrpSpPr>
              <p:grpSpPr>
                <a:xfrm>
                  <a:off x="3841979" y="2156545"/>
                  <a:ext cx="503993" cy="370137"/>
                  <a:chOff x="3851920" y="3906533"/>
                  <a:chExt cx="503993" cy="370137"/>
                </a:xfrm>
              </p:grpSpPr>
              <p:sp>
                <p:nvSpPr>
                  <p:cNvPr id="650" name="Flowchart: Process 64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1" name="Flowchart: Process 65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2" name="Flowchart: Process 65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6" name="Group 645"/>
                <p:cNvGrpSpPr/>
                <p:nvPr/>
              </p:nvGrpSpPr>
              <p:grpSpPr>
                <a:xfrm>
                  <a:off x="3841979" y="2622247"/>
                  <a:ext cx="503993" cy="370137"/>
                  <a:chOff x="2847757" y="4747203"/>
                  <a:chExt cx="503993" cy="370137"/>
                </a:xfrm>
              </p:grpSpPr>
              <p:sp>
                <p:nvSpPr>
                  <p:cNvPr id="647" name="Flowchart: Process 64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48" name="Flowchart: Process 64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49" name="Flowchart: Process 64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145" name="Group 144"/>
              <p:cNvGrpSpPr/>
              <p:nvPr/>
            </p:nvGrpSpPr>
            <p:grpSpPr>
              <a:xfrm>
                <a:off x="4331027" y="4627189"/>
                <a:ext cx="748053" cy="917716"/>
                <a:chOff x="3623872" y="1455329"/>
                <a:chExt cx="1693820" cy="1769905"/>
              </a:xfrm>
            </p:grpSpPr>
            <p:grpSp>
              <p:nvGrpSpPr>
                <p:cNvPr id="146" name="Group 145"/>
                <p:cNvGrpSpPr/>
                <p:nvPr/>
              </p:nvGrpSpPr>
              <p:grpSpPr>
                <a:xfrm>
                  <a:off x="4595592" y="2153881"/>
                  <a:ext cx="503993" cy="370137"/>
                  <a:chOff x="1866649" y="2963045"/>
                  <a:chExt cx="700091" cy="514153"/>
                </a:xfrm>
              </p:grpSpPr>
              <p:sp>
                <p:nvSpPr>
                  <p:cNvPr id="353" name="Flowchart: Process 352"/>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4" name="Flowchart: Process 353"/>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5" name="Flowchart: Process 354"/>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7" name="Group 146"/>
                <p:cNvGrpSpPr/>
                <p:nvPr/>
              </p:nvGrpSpPr>
              <p:grpSpPr>
                <a:xfrm>
                  <a:off x="4595592" y="1688180"/>
                  <a:ext cx="503993" cy="370137"/>
                  <a:chOff x="3779912" y="4202381"/>
                  <a:chExt cx="503993" cy="370137"/>
                </a:xfrm>
              </p:grpSpPr>
              <p:sp>
                <p:nvSpPr>
                  <p:cNvPr id="350" name="Flowchart: Process 349"/>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1" name="Flowchart: Process 350"/>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2" name="Flowchart: Process 35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8" name="Group 147"/>
                <p:cNvGrpSpPr/>
                <p:nvPr/>
              </p:nvGrpSpPr>
              <p:grpSpPr>
                <a:xfrm>
                  <a:off x="4595592" y="1455329"/>
                  <a:ext cx="503993" cy="370137"/>
                  <a:chOff x="3851920" y="3906533"/>
                  <a:chExt cx="503993" cy="370137"/>
                </a:xfrm>
              </p:grpSpPr>
              <p:sp>
                <p:nvSpPr>
                  <p:cNvPr id="347" name="Flowchart: Process 34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8" name="Flowchart: Process 34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9" name="Flowchart: Process 34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9" name="Group 148"/>
                <p:cNvGrpSpPr/>
                <p:nvPr/>
              </p:nvGrpSpPr>
              <p:grpSpPr>
                <a:xfrm>
                  <a:off x="4595592" y="1921031"/>
                  <a:ext cx="503993" cy="370137"/>
                  <a:chOff x="2847757" y="4747203"/>
                  <a:chExt cx="503993" cy="370137"/>
                </a:xfrm>
              </p:grpSpPr>
              <p:sp>
                <p:nvSpPr>
                  <p:cNvPr id="344" name="Flowchart: Process 34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5" name="Flowchart: Process 34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6" name="Flowchart: Process 34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0" name="Group 149"/>
                <p:cNvGrpSpPr/>
                <p:nvPr/>
              </p:nvGrpSpPr>
              <p:grpSpPr>
                <a:xfrm>
                  <a:off x="4813699" y="2268749"/>
                  <a:ext cx="503993" cy="370137"/>
                  <a:chOff x="1866649" y="2963045"/>
                  <a:chExt cx="700091" cy="514153"/>
                </a:xfrm>
              </p:grpSpPr>
              <p:sp>
                <p:nvSpPr>
                  <p:cNvPr id="341" name="Flowchart: Process 34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2" name="Flowchart: Process 34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3" name="Flowchart: Process 34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1" name="Group 150"/>
                <p:cNvGrpSpPr/>
                <p:nvPr/>
              </p:nvGrpSpPr>
              <p:grpSpPr>
                <a:xfrm>
                  <a:off x="4813699" y="1803048"/>
                  <a:ext cx="503993" cy="370137"/>
                  <a:chOff x="3779912" y="4202381"/>
                  <a:chExt cx="503993" cy="370137"/>
                </a:xfrm>
              </p:grpSpPr>
              <p:sp>
                <p:nvSpPr>
                  <p:cNvPr id="338" name="Flowchart: Process 33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9" name="Flowchart: Process 33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0" name="Flowchart: Process 33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2" name="Group 151"/>
                <p:cNvGrpSpPr/>
                <p:nvPr/>
              </p:nvGrpSpPr>
              <p:grpSpPr>
                <a:xfrm>
                  <a:off x="4813699" y="1570197"/>
                  <a:ext cx="503993" cy="370137"/>
                  <a:chOff x="3851920" y="3906533"/>
                  <a:chExt cx="503993" cy="370137"/>
                </a:xfrm>
              </p:grpSpPr>
              <p:sp>
                <p:nvSpPr>
                  <p:cNvPr id="335" name="Flowchart: Process 33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6" name="Flowchart: Process 33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7" name="Flowchart: Process 33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3" name="Group 152"/>
                <p:cNvGrpSpPr/>
                <p:nvPr/>
              </p:nvGrpSpPr>
              <p:grpSpPr>
                <a:xfrm>
                  <a:off x="4813699" y="2035899"/>
                  <a:ext cx="503993" cy="370137"/>
                  <a:chOff x="2847757" y="4747203"/>
                  <a:chExt cx="503993" cy="370137"/>
                </a:xfrm>
              </p:grpSpPr>
              <p:sp>
                <p:nvSpPr>
                  <p:cNvPr id="332" name="Flowchart: Process 33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3" name="Flowchart: Process 33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4" name="Flowchart: Process 33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4" name="Group 153"/>
                <p:cNvGrpSpPr/>
                <p:nvPr/>
              </p:nvGrpSpPr>
              <p:grpSpPr>
                <a:xfrm>
                  <a:off x="4276608" y="2348377"/>
                  <a:ext cx="503993" cy="370137"/>
                  <a:chOff x="1866649" y="2963045"/>
                  <a:chExt cx="700091" cy="514153"/>
                </a:xfrm>
              </p:grpSpPr>
              <p:sp>
                <p:nvSpPr>
                  <p:cNvPr id="329" name="Flowchart: Process 328"/>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0" name="Flowchart: Process 32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1" name="Flowchart: Process 330"/>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5" name="Group 154"/>
                <p:cNvGrpSpPr/>
                <p:nvPr/>
              </p:nvGrpSpPr>
              <p:grpSpPr>
                <a:xfrm>
                  <a:off x="4276608" y="1882676"/>
                  <a:ext cx="503993" cy="370137"/>
                  <a:chOff x="3779912" y="4202381"/>
                  <a:chExt cx="503993" cy="370137"/>
                </a:xfrm>
              </p:grpSpPr>
              <p:sp>
                <p:nvSpPr>
                  <p:cNvPr id="326" name="Flowchart: Process 32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7" name="Flowchart: Process 32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8" name="Flowchart: Process 32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7" name="Group 156"/>
                <p:cNvGrpSpPr/>
                <p:nvPr/>
              </p:nvGrpSpPr>
              <p:grpSpPr>
                <a:xfrm>
                  <a:off x="4276608" y="1649825"/>
                  <a:ext cx="503993" cy="370137"/>
                  <a:chOff x="3851920" y="3906533"/>
                  <a:chExt cx="503993" cy="370137"/>
                </a:xfrm>
              </p:grpSpPr>
              <p:sp>
                <p:nvSpPr>
                  <p:cNvPr id="323" name="Flowchart: Process 32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4" name="Flowchart: Process 32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5" name="Flowchart: Process 32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8" name="Group 157"/>
                <p:cNvGrpSpPr/>
                <p:nvPr/>
              </p:nvGrpSpPr>
              <p:grpSpPr>
                <a:xfrm>
                  <a:off x="4276608" y="2115527"/>
                  <a:ext cx="503993" cy="370137"/>
                  <a:chOff x="2847757" y="4747203"/>
                  <a:chExt cx="503993" cy="370137"/>
                </a:xfrm>
              </p:grpSpPr>
              <p:sp>
                <p:nvSpPr>
                  <p:cNvPr id="320" name="Flowchart: Process 31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1" name="Flowchart: Process 32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2" name="Flowchart: Process 32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9" name="Group 158"/>
                <p:cNvGrpSpPr/>
                <p:nvPr/>
              </p:nvGrpSpPr>
              <p:grpSpPr>
                <a:xfrm>
                  <a:off x="4494715" y="2463245"/>
                  <a:ext cx="503993" cy="370137"/>
                  <a:chOff x="1866649" y="2963045"/>
                  <a:chExt cx="700091" cy="514153"/>
                </a:xfrm>
              </p:grpSpPr>
              <p:sp>
                <p:nvSpPr>
                  <p:cNvPr id="317" name="Flowchart: Process 31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8" name="Flowchart: Process 31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9" name="Flowchart: Process 318"/>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1" name="Group 160"/>
                <p:cNvGrpSpPr/>
                <p:nvPr/>
              </p:nvGrpSpPr>
              <p:grpSpPr>
                <a:xfrm>
                  <a:off x="4494715" y="1997544"/>
                  <a:ext cx="503993" cy="370137"/>
                  <a:chOff x="3779912" y="4202381"/>
                  <a:chExt cx="503993" cy="370137"/>
                </a:xfrm>
              </p:grpSpPr>
              <p:sp>
                <p:nvSpPr>
                  <p:cNvPr id="314" name="Flowchart: Process 31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5" name="Flowchart: Process 31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6" name="Flowchart: Process 31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3" name="Group 162"/>
                <p:cNvGrpSpPr/>
                <p:nvPr/>
              </p:nvGrpSpPr>
              <p:grpSpPr>
                <a:xfrm>
                  <a:off x="4494715" y="1764693"/>
                  <a:ext cx="503993" cy="370137"/>
                  <a:chOff x="3851920" y="3906533"/>
                  <a:chExt cx="503993" cy="370137"/>
                </a:xfrm>
              </p:grpSpPr>
              <p:sp>
                <p:nvSpPr>
                  <p:cNvPr id="311" name="Flowchart: Process 31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2" name="Flowchart: Process 31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3" name="Flowchart: Process 31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4" name="Group 163"/>
                <p:cNvGrpSpPr/>
                <p:nvPr/>
              </p:nvGrpSpPr>
              <p:grpSpPr>
                <a:xfrm>
                  <a:off x="4494715" y="2230395"/>
                  <a:ext cx="503993" cy="370137"/>
                  <a:chOff x="2847757" y="4747203"/>
                  <a:chExt cx="503993" cy="370137"/>
                </a:xfrm>
              </p:grpSpPr>
              <p:sp>
                <p:nvSpPr>
                  <p:cNvPr id="308" name="Flowchart: Process 30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9" name="Flowchart: Process 30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0" name="Flowchart: Process 30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5" name="Group 164"/>
                <p:cNvGrpSpPr/>
                <p:nvPr/>
              </p:nvGrpSpPr>
              <p:grpSpPr>
                <a:xfrm>
                  <a:off x="3942856" y="2545733"/>
                  <a:ext cx="503993" cy="370137"/>
                  <a:chOff x="1866649" y="2963045"/>
                  <a:chExt cx="700091" cy="514153"/>
                </a:xfrm>
              </p:grpSpPr>
              <p:sp>
                <p:nvSpPr>
                  <p:cNvPr id="305" name="Flowchart: Process 304"/>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6" name="Flowchart: Process 305"/>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7" name="Flowchart: Process 306"/>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7" name="Group 166"/>
                <p:cNvGrpSpPr/>
                <p:nvPr/>
              </p:nvGrpSpPr>
              <p:grpSpPr>
                <a:xfrm>
                  <a:off x="3942856" y="2080032"/>
                  <a:ext cx="503993" cy="370137"/>
                  <a:chOff x="3779912" y="4202381"/>
                  <a:chExt cx="503993" cy="370137"/>
                </a:xfrm>
              </p:grpSpPr>
              <p:sp>
                <p:nvSpPr>
                  <p:cNvPr id="302" name="Flowchart: Process 301"/>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3" name="Flowchart: Process 302"/>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4" name="Flowchart: Process 303"/>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8" name="Group 167"/>
                <p:cNvGrpSpPr/>
                <p:nvPr/>
              </p:nvGrpSpPr>
              <p:grpSpPr>
                <a:xfrm>
                  <a:off x="3942856" y="1847181"/>
                  <a:ext cx="503993" cy="370137"/>
                  <a:chOff x="3851920" y="3906533"/>
                  <a:chExt cx="503993" cy="370137"/>
                </a:xfrm>
              </p:grpSpPr>
              <p:sp>
                <p:nvSpPr>
                  <p:cNvPr id="298" name="Flowchart: Process 29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9" name="Flowchart: Process 29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0" name="Flowchart: Process 29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9" name="Group 168"/>
                <p:cNvGrpSpPr/>
                <p:nvPr/>
              </p:nvGrpSpPr>
              <p:grpSpPr>
                <a:xfrm>
                  <a:off x="3942856" y="2312883"/>
                  <a:ext cx="503993" cy="370137"/>
                  <a:chOff x="2847757" y="4747203"/>
                  <a:chExt cx="503993" cy="370137"/>
                </a:xfrm>
              </p:grpSpPr>
              <p:sp>
                <p:nvSpPr>
                  <p:cNvPr id="295" name="Flowchart: Process 29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6" name="Flowchart: Process 29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7" name="Flowchart: Process 29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0" name="Group 169"/>
                <p:cNvGrpSpPr/>
                <p:nvPr/>
              </p:nvGrpSpPr>
              <p:grpSpPr>
                <a:xfrm>
                  <a:off x="4160963" y="2660601"/>
                  <a:ext cx="503993" cy="370137"/>
                  <a:chOff x="1866649" y="2963045"/>
                  <a:chExt cx="700091" cy="514153"/>
                </a:xfrm>
              </p:grpSpPr>
              <p:sp>
                <p:nvSpPr>
                  <p:cNvPr id="267" name="Flowchart: Process 26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3" name="Flowchart: Process 29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4" name="Flowchart: Process 293"/>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2" name="Group 171"/>
                <p:cNvGrpSpPr/>
                <p:nvPr/>
              </p:nvGrpSpPr>
              <p:grpSpPr>
                <a:xfrm>
                  <a:off x="4160963" y="2194900"/>
                  <a:ext cx="503993" cy="370137"/>
                  <a:chOff x="3779912" y="4202381"/>
                  <a:chExt cx="503993" cy="370137"/>
                </a:xfrm>
              </p:grpSpPr>
              <p:sp>
                <p:nvSpPr>
                  <p:cNvPr id="248" name="Flowchart: Process 24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9" name="Flowchart: Process 24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52" name="Flowchart: Process 25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3" name="Group 172"/>
                <p:cNvGrpSpPr/>
                <p:nvPr/>
              </p:nvGrpSpPr>
              <p:grpSpPr>
                <a:xfrm>
                  <a:off x="4160963" y="1962049"/>
                  <a:ext cx="503993" cy="370137"/>
                  <a:chOff x="3851920" y="3906533"/>
                  <a:chExt cx="503993" cy="370137"/>
                </a:xfrm>
              </p:grpSpPr>
              <p:sp>
                <p:nvSpPr>
                  <p:cNvPr id="228" name="Flowchart: Process 22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6" name="Flowchart: Process 24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7" name="Flowchart: Process 24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4" name="Group 173"/>
                <p:cNvGrpSpPr/>
                <p:nvPr/>
              </p:nvGrpSpPr>
              <p:grpSpPr>
                <a:xfrm>
                  <a:off x="4160963" y="2427751"/>
                  <a:ext cx="503993" cy="370137"/>
                  <a:chOff x="2847757" y="4747203"/>
                  <a:chExt cx="503993" cy="370137"/>
                </a:xfrm>
              </p:grpSpPr>
              <p:sp>
                <p:nvSpPr>
                  <p:cNvPr id="224" name="Flowchart: Process 22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5" name="Flowchart: Process 22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7" name="Flowchart: Process 22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6" name="Group 175"/>
                <p:cNvGrpSpPr/>
                <p:nvPr/>
              </p:nvGrpSpPr>
              <p:grpSpPr>
                <a:xfrm>
                  <a:off x="3623872" y="2740229"/>
                  <a:ext cx="503993" cy="370137"/>
                  <a:chOff x="1866649" y="2963045"/>
                  <a:chExt cx="700091" cy="514153"/>
                </a:xfrm>
              </p:grpSpPr>
              <p:sp>
                <p:nvSpPr>
                  <p:cNvPr id="221" name="Flowchart: Process 22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2" name="Flowchart: Process 22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3" name="Flowchart: Process 22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7" name="Group 176"/>
                <p:cNvGrpSpPr/>
                <p:nvPr/>
              </p:nvGrpSpPr>
              <p:grpSpPr>
                <a:xfrm>
                  <a:off x="3623872" y="2274528"/>
                  <a:ext cx="503993" cy="370137"/>
                  <a:chOff x="3779912" y="4202381"/>
                  <a:chExt cx="503993" cy="370137"/>
                </a:xfrm>
              </p:grpSpPr>
              <p:sp>
                <p:nvSpPr>
                  <p:cNvPr id="218" name="Flowchart: Process 21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19" name="Flowchart: Process 21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0" name="Flowchart: Process 21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1" name="Group 180"/>
                <p:cNvGrpSpPr/>
                <p:nvPr/>
              </p:nvGrpSpPr>
              <p:grpSpPr>
                <a:xfrm>
                  <a:off x="3623872" y="2041677"/>
                  <a:ext cx="503993" cy="370137"/>
                  <a:chOff x="3851920" y="3906533"/>
                  <a:chExt cx="503993" cy="370137"/>
                </a:xfrm>
              </p:grpSpPr>
              <p:sp>
                <p:nvSpPr>
                  <p:cNvPr id="207" name="Flowchart: Process 20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8" name="Flowchart: Process 20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9" name="Flowchart: Process 20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2" name="Group 181"/>
                <p:cNvGrpSpPr/>
                <p:nvPr/>
              </p:nvGrpSpPr>
              <p:grpSpPr>
                <a:xfrm>
                  <a:off x="3623872" y="2507379"/>
                  <a:ext cx="503993" cy="370137"/>
                  <a:chOff x="2847757" y="4747203"/>
                  <a:chExt cx="503993" cy="370137"/>
                </a:xfrm>
              </p:grpSpPr>
              <p:sp>
                <p:nvSpPr>
                  <p:cNvPr id="204" name="Flowchart: Process 20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5" name="Flowchart: Process 20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6" name="Flowchart: Process 20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3" name="Group 182"/>
                <p:cNvGrpSpPr/>
                <p:nvPr/>
              </p:nvGrpSpPr>
              <p:grpSpPr>
                <a:xfrm>
                  <a:off x="3841979" y="2855097"/>
                  <a:ext cx="503993" cy="370137"/>
                  <a:chOff x="1866649" y="2963045"/>
                  <a:chExt cx="700091" cy="514153"/>
                </a:xfrm>
              </p:grpSpPr>
              <p:sp>
                <p:nvSpPr>
                  <p:cNvPr id="201" name="Flowchart: Process 20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2" name="Flowchart: Process 20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3" name="Flowchart: Process 20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5" name="Group 184"/>
                <p:cNvGrpSpPr/>
                <p:nvPr/>
              </p:nvGrpSpPr>
              <p:grpSpPr>
                <a:xfrm>
                  <a:off x="3841979" y="2389396"/>
                  <a:ext cx="503993" cy="370137"/>
                  <a:chOff x="3779912" y="4202381"/>
                  <a:chExt cx="503993" cy="370137"/>
                </a:xfrm>
              </p:grpSpPr>
              <p:sp>
                <p:nvSpPr>
                  <p:cNvPr id="198" name="Flowchart: Process 19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9" name="Flowchart: Process 19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0" name="Flowchart: Process 19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6" name="Group 185"/>
                <p:cNvGrpSpPr/>
                <p:nvPr/>
              </p:nvGrpSpPr>
              <p:grpSpPr>
                <a:xfrm>
                  <a:off x="3841979" y="2156545"/>
                  <a:ext cx="503993" cy="370137"/>
                  <a:chOff x="3851920" y="3906533"/>
                  <a:chExt cx="503993" cy="370137"/>
                </a:xfrm>
              </p:grpSpPr>
              <p:sp>
                <p:nvSpPr>
                  <p:cNvPr id="193" name="Flowchart: Process 19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4" name="Flowchart: Process 19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6" name="Flowchart: Process 19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8" name="Group 187"/>
                <p:cNvGrpSpPr/>
                <p:nvPr/>
              </p:nvGrpSpPr>
              <p:grpSpPr>
                <a:xfrm>
                  <a:off x="3841979" y="2622247"/>
                  <a:ext cx="503993" cy="370137"/>
                  <a:chOff x="2847757" y="4747203"/>
                  <a:chExt cx="503993" cy="370137"/>
                </a:xfrm>
              </p:grpSpPr>
              <p:sp>
                <p:nvSpPr>
                  <p:cNvPr id="189" name="Flowchart: Process 18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1" name="Flowchart: Process 19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2" name="Flowchart: Process 19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grpSp>
          <p:nvGrpSpPr>
            <p:cNvPr id="6" name="Group 5"/>
            <p:cNvGrpSpPr/>
            <p:nvPr/>
          </p:nvGrpSpPr>
          <p:grpSpPr>
            <a:xfrm>
              <a:off x="9021923" y="4577732"/>
              <a:ext cx="1997418" cy="1712868"/>
              <a:chOff x="1844317" y="5111831"/>
              <a:chExt cx="1997418" cy="1712868"/>
            </a:xfrm>
          </p:grpSpPr>
          <p:grpSp>
            <p:nvGrpSpPr>
              <p:cNvPr id="885" name="Group 884"/>
              <p:cNvGrpSpPr/>
              <p:nvPr/>
            </p:nvGrpSpPr>
            <p:grpSpPr>
              <a:xfrm>
                <a:off x="2645059" y="5111831"/>
                <a:ext cx="1196676" cy="1224171"/>
                <a:chOff x="5464469" y="4200744"/>
                <a:chExt cx="2246242" cy="2297852"/>
              </a:xfrm>
            </p:grpSpPr>
            <p:sp>
              <p:nvSpPr>
                <p:cNvPr id="886" name="Rectangle 885"/>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7" name="Rectangle 886"/>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8" name="Rectangle 887"/>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9" name="Rectangle 888"/>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0" name="Oval 889"/>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891" name="Rectangle 890"/>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2" name="Rectangle 891"/>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3" name="Rectangle 892"/>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4" name="Rectangle 893"/>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5" name="Snip Same Side Corner Rectangle 894"/>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6" name="Rectangle 895"/>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7" name="Rectangle 896"/>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743" name="Group 742"/>
              <p:cNvGrpSpPr/>
              <p:nvPr/>
            </p:nvGrpSpPr>
            <p:grpSpPr>
              <a:xfrm>
                <a:off x="2251958" y="5359651"/>
                <a:ext cx="1196676" cy="1224171"/>
                <a:chOff x="5464469" y="4200744"/>
                <a:chExt cx="2246242" cy="2297852"/>
              </a:xfrm>
            </p:grpSpPr>
            <p:sp>
              <p:nvSpPr>
                <p:cNvPr id="744" name="Rectangle 743"/>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5" name="Rectangle 744"/>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6" name="Rectangle 745"/>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7" name="Rectangle 746"/>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8" name="Oval 747"/>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749" name="Rectangle 748"/>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0" name="Rectangle 749"/>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1" name="Rectangle 750"/>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2" name="Rectangle 751"/>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3" name="Snip Same Side Corner Rectangle 752"/>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4" name="Rectangle 753"/>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5" name="Rectangle 754"/>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129" name="Group 128"/>
              <p:cNvGrpSpPr/>
              <p:nvPr/>
            </p:nvGrpSpPr>
            <p:grpSpPr>
              <a:xfrm>
                <a:off x="1844317" y="5600528"/>
                <a:ext cx="1196676" cy="1224171"/>
                <a:chOff x="5464469" y="4200744"/>
                <a:chExt cx="2246242" cy="2297852"/>
              </a:xfrm>
            </p:grpSpPr>
            <p:sp>
              <p:nvSpPr>
                <p:cNvPr id="130" name="Rectangle 129"/>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1" name="Rectangle 130"/>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2" name="Rectangle 131"/>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3" name="Rectangle 132"/>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4" name="Oval 133"/>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135" name="Rectangle 134"/>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6" name="Rectangle 135"/>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7" name="Rectangle 136"/>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8" name="Rectangle 137"/>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9" name="Snip Same Side Corner Rectangle 138"/>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0" name="Rectangle 139"/>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41" name="Rectangle 140"/>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sp>
          <p:nvSpPr>
            <p:cNvPr id="898" name="Rectangle 897"/>
            <p:cNvSpPr/>
            <p:nvPr/>
          </p:nvSpPr>
          <p:spPr>
            <a:xfrm>
              <a:off x="8940611" y="4126526"/>
              <a:ext cx="1664459" cy="1670669"/>
            </a:xfrm>
            <a:prstGeom prst="rect">
              <a:avLst/>
            </a:prstGeom>
            <a:solidFill>
              <a:srgbClr val="F8971D">
                <a:alpha val="37000"/>
              </a:srgbClr>
            </a:solidFill>
            <a:ln w="25400">
              <a:solidFill>
                <a:srgbClr val="F8971D"/>
              </a:solidFill>
            </a:ln>
            <a:scene3d>
              <a:camera prst="isometricTopUp"/>
              <a:lightRig rig="balanced" dir="t"/>
            </a:scene3d>
            <a:sp3d prstMaterial="flat">
              <a:bevelT w="165100" prst="coolSlant"/>
            </a:sp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961" name="Group 960"/>
            <p:cNvGrpSpPr/>
            <p:nvPr/>
          </p:nvGrpSpPr>
          <p:grpSpPr>
            <a:xfrm>
              <a:off x="8992203" y="4737165"/>
              <a:ext cx="751634" cy="569685"/>
              <a:chOff x="2311582" y="5067107"/>
              <a:chExt cx="751634" cy="569685"/>
            </a:xfrm>
          </p:grpSpPr>
          <p:grpSp>
            <p:nvGrpSpPr>
              <p:cNvPr id="962" name="Group 961"/>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71" name="Rectangle 970"/>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2" name="Rectangle 971"/>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3" name="Rectangle 972"/>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63" name="Group 962"/>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68" name="Rectangle 967"/>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9" name="Rectangle 96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0" name="Rectangle 96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64" name="Group 963"/>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65" name="Rectangle 96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6" name="Rectangle 96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7" name="Rectangle 96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48" name="Group 947"/>
            <p:cNvGrpSpPr/>
            <p:nvPr/>
          </p:nvGrpSpPr>
          <p:grpSpPr>
            <a:xfrm>
              <a:off x="9618829" y="4641673"/>
              <a:ext cx="751634" cy="569685"/>
              <a:chOff x="2311582" y="5067107"/>
              <a:chExt cx="751634" cy="569685"/>
            </a:xfrm>
          </p:grpSpPr>
          <p:grpSp>
            <p:nvGrpSpPr>
              <p:cNvPr id="949" name="Group 948"/>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58" name="Rectangle 957"/>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9" name="Rectangle 95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0" name="Rectangle 95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50" name="Group 949"/>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55" name="Rectangle 95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6" name="Rectangle 95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7" name="Rectangle 95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51" name="Group 950"/>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52" name="Rectangle 95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3" name="Rectangle 95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4" name="Rectangle 95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35" name="Group 934"/>
            <p:cNvGrpSpPr/>
            <p:nvPr/>
          </p:nvGrpSpPr>
          <p:grpSpPr>
            <a:xfrm>
              <a:off x="9698774" y="4273916"/>
              <a:ext cx="751634" cy="569685"/>
              <a:chOff x="2311582" y="5067107"/>
              <a:chExt cx="751634" cy="569685"/>
            </a:xfrm>
          </p:grpSpPr>
          <p:grpSp>
            <p:nvGrpSpPr>
              <p:cNvPr id="936" name="Group 935"/>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45" name="Rectangle 94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6" name="Rectangle 94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7" name="Rectangle 94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37" name="Group 936"/>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42" name="Rectangle 94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3" name="Rectangle 94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4" name="Rectangle 94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38" name="Group 937"/>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39" name="Rectangle 938"/>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0" name="Rectangle 939"/>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1" name="Rectangle 940"/>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70" name="Group 69"/>
            <p:cNvGrpSpPr/>
            <p:nvPr/>
          </p:nvGrpSpPr>
          <p:grpSpPr>
            <a:xfrm>
              <a:off x="9730032" y="5081454"/>
              <a:ext cx="351666" cy="369332"/>
              <a:chOff x="3965487" y="1267153"/>
              <a:chExt cx="351666" cy="369332"/>
            </a:xfrm>
          </p:grpSpPr>
          <p:sp>
            <p:nvSpPr>
              <p:cNvPr id="71" name="Oval 70"/>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72" name="TextBox 71"/>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grpSp>
        <p:nvGrpSpPr>
          <p:cNvPr id="35" name="Group 34"/>
          <p:cNvGrpSpPr/>
          <p:nvPr/>
        </p:nvGrpSpPr>
        <p:grpSpPr>
          <a:xfrm>
            <a:off x="4089887" y="553799"/>
            <a:ext cx="2553831" cy="5319674"/>
            <a:chOff x="3999569" y="542990"/>
            <a:chExt cx="2497434" cy="5215840"/>
          </a:xfrm>
        </p:grpSpPr>
        <p:cxnSp>
          <p:nvCxnSpPr>
            <p:cNvPr id="975" name="Straight Connector 974"/>
            <p:cNvCxnSpPr/>
            <p:nvPr/>
          </p:nvCxnSpPr>
          <p:spPr>
            <a:xfrm flipH="1">
              <a:off x="3999569" y="542990"/>
              <a:ext cx="62226" cy="5215840"/>
            </a:xfrm>
            <a:prstGeom prst="line">
              <a:avLst/>
            </a:prstGeom>
            <a:ln w="57150">
              <a:solidFill>
                <a:schemeClr val="tx1"/>
              </a:solidFill>
              <a:prstDash val="dash"/>
              <a:headEnd type="triangle" w="lg" len="lg"/>
            </a:ln>
            <a:effectLst>
              <a:outerShdw blurRad="40000" dist="23000" dir="5400000" rotWithShape="0">
                <a:srgbClr val="000000">
                  <a:alpha val="35000"/>
                </a:srgbClr>
              </a:outerShdw>
            </a:effectLst>
            <a:scene3d>
              <a:camera prst="isometricTopUp"/>
              <a:lightRig rig="threePt" dir="t"/>
            </a:scene3d>
          </p:spPr>
          <p:style>
            <a:lnRef idx="3">
              <a:schemeClr val="accent2"/>
            </a:lnRef>
            <a:fillRef idx="0">
              <a:schemeClr val="accent2"/>
            </a:fillRef>
            <a:effectRef idx="2">
              <a:schemeClr val="accent2"/>
            </a:effectRef>
            <a:fontRef idx="minor">
              <a:schemeClr val="tx1"/>
            </a:fontRef>
          </p:style>
        </p:cxnSp>
        <p:cxnSp>
          <p:nvCxnSpPr>
            <p:cNvPr id="976" name="Straight Connector 975"/>
            <p:cNvCxnSpPr/>
            <p:nvPr/>
          </p:nvCxnSpPr>
          <p:spPr>
            <a:xfrm flipH="1">
              <a:off x="6485414" y="3311205"/>
              <a:ext cx="11589" cy="1353059"/>
            </a:xfrm>
            <a:prstGeom prst="line">
              <a:avLst/>
            </a:prstGeom>
            <a:ln w="57150">
              <a:solidFill>
                <a:schemeClr val="tx1"/>
              </a:solidFill>
              <a:prstDash val="dash"/>
              <a:headEnd type="triangle" w="lg" len="lg"/>
              <a:tailEnd type="none" w="lg" len="lg"/>
            </a:ln>
            <a:effectLst>
              <a:outerShdw blurRad="40000" dist="23000" dir="5400000" rotWithShape="0">
                <a:srgbClr val="000000">
                  <a:alpha val="35000"/>
                </a:srgbClr>
              </a:outerShdw>
            </a:effectLst>
            <a:scene3d>
              <a:camera prst="isometricBottomDown"/>
              <a:lightRig rig="threePt" dir="t"/>
            </a:scene3d>
          </p:spPr>
          <p:style>
            <a:lnRef idx="3">
              <a:schemeClr val="accent2"/>
            </a:lnRef>
            <a:fillRef idx="0">
              <a:schemeClr val="accent2"/>
            </a:fillRef>
            <a:effectRef idx="2">
              <a:schemeClr val="accent2"/>
            </a:effectRef>
            <a:fontRef idx="minor">
              <a:schemeClr val="tx1"/>
            </a:fontRef>
          </p:style>
        </p:cxnSp>
      </p:grpSp>
      <p:cxnSp>
        <p:nvCxnSpPr>
          <p:cNvPr id="979" name="Straight Connector 978"/>
          <p:cNvCxnSpPr/>
          <p:nvPr/>
        </p:nvCxnSpPr>
        <p:spPr>
          <a:xfrm flipH="1">
            <a:off x="4676133" y="4356521"/>
            <a:ext cx="1970958" cy="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284" name="Group 283"/>
          <p:cNvGrpSpPr/>
          <p:nvPr/>
        </p:nvGrpSpPr>
        <p:grpSpPr>
          <a:xfrm>
            <a:off x="4172909" y="4467171"/>
            <a:ext cx="1686833" cy="786103"/>
            <a:chOff x="4143400" y="3790325"/>
            <a:chExt cx="1649582" cy="770759"/>
          </a:xfrm>
        </p:grpSpPr>
        <p:sp>
          <p:nvSpPr>
            <p:cNvPr id="285" name="Rectangle 284"/>
            <p:cNvSpPr/>
            <p:nvPr/>
          </p:nvSpPr>
          <p:spPr>
            <a:xfrm>
              <a:off x="4143400" y="4292038"/>
              <a:ext cx="638985" cy="269046"/>
            </a:xfrm>
            <a:prstGeom prst="rect">
              <a:avLst/>
            </a:prstGeom>
            <a:solidFill>
              <a:schemeClr val="bg1">
                <a:lumMod val="65000"/>
              </a:schemeClr>
            </a:solidFill>
            <a:ln w="19050">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86" name="Rectangle 285"/>
            <p:cNvSpPr/>
            <p:nvPr/>
          </p:nvSpPr>
          <p:spPr>
            <a:xfrm>
              <a:off x="4529971" y="4213677"/>
              <a:ext cx="1020970" cy="269046"/>
            </a:xfrm>
            <a:prstGeom prst="rect">
              <a:avLst/>
            </a:prstGeom>
            <a:solidFill>
              <a:schemeClr val="bg1">
                <a:lumMod val="65000"/>
              </a:schemeClr>
            </a:solidFill>
            <a:ln w="19050">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rgbClr val="FFFFFF"/>
                </a:solidFill>
              </a:endParaRPr>
            </a:p>
          </p:txBody>
        </p:sp>
        <p:sp>
          <p:nvSpPr>
            <p:cNvPr id="287" name="Rectangle 286"/>
            <p:cNvSpPr/>
            <p:nvPr/>
          </p:nvSpPr>
          <p:spPr>
            <a:xfrm>
              <a:off x="4310581" y="3790325"/>
              <a:ext cx="1015289" cy="633104"/>
            </a:xfrm>
            <a:prstGeom prst="rect">
              <a:avLst/>
            </a:prstGeom>
            <a:solidFill>
              <a:schemeClr val="bg1">
                <a:lumMod val="65000"/>
              </a:schemeClr>
            </a:solidFill>
            <a:ln w="19050">
              <a:solidFill>
                <a:schemeClr val="tx1">
                  <a:lumMod val="65000"/>
                  <a:lumOff val="35000"/>
                </a:schemeClr>
              </a:solidFill>
            </a:ln>
            <a:effectLst/>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cxnSp>
          <p:nvCxnSpPr>
            <p:cNvPr id="288" name="Straight Arrow Connector 287"/>
            <p:cNvCxnSpPr/>
            <p:nvPr/>
          </p:nvCxnSpPr>
          <p:spPr>
            <a:xfrm>
              <a:off x="4793883" y="3848311"/>
              <a:ext cx="0" cy="434093"/>
            </a:xfrm>
            <a:prstGeom prst="straightConnector1">
              <a:avLst/>
            </a:prstGeom>
            <a:ln>
              <a:solidFill>
                <a:schemeClr val="accent3">
                  <a:lumMod val="50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89" name="Straight Arrow Connector 288"/>
            <p:cNvCxnSpPr/>
            <p:nvPr/>
          </p:nvCxnSpPr>
          <p:spPr>
            <a:xfrm>
              <a:off x="4694391" y="3956543"/>
              <a:ext cx="406721" cy="0"/>
            </a:xfrm>
            <a:prstGeom prst="straightConnector1">
              <a:avLst/>
            </a:prstGeom>
            <a:ln>
              <a:solidFill>
                <a:schemeClr val="accent3">
                  <a:lumMod val="50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90" name="Straight Arrow Connector 289"/>
            <p:cNvCxnSpPr/>
            <p:nvPr/>
          </p:nvCxnSpPr>
          <p:spPr>
            <a:xfrm>
              <a:off x="4473929" y="4158792"/>
              <a:ext cx="406721" cy="0"/>
            </a:xfrm>
            <a:prstGeom prst="straightConnector1">
              <a:avLst/>
            </a:prstGeom>
            <a:ln>
              <a:solidFill>
                <a:schemeClr val="accent3">
                  <a:lumMod val="50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sp>
          <p:nvSpPr>
            <p:cNvPr id="291" name="TextBox 290"/>
            <p:cNvSpPr txBox="1"/>
            <p:nvPr/>
          </p:nvSpPr>
          <p:spPr>
            <a:xfrm>
              <a:off x="4503559" y="4143192"/>
              <a:ext cx="1289423" cy="276999"/>
            </a:xfrm>
            <a:prstGeom prst="rect">
              <a:avLst/>
            </a:prstGeom>
            <a:noFill/>
            <a:effectLst>
              <a:reflection blurRad="6350" stA="50000" endA="300" endPos="55000" dir="5400000" sy="-100000" algn="bl" rotWithShape="0"/>
            </a:effectLst>
            <a:scene3d>
              <a:camera prst="isometricRightUp"/>
              <a:lightRig rig="threePt" dir="t"/>
            </a:scene3d>
          </p:spPr>
          <p:txBody>
            <a:bodyPr wrap="square" rtlCol="0">
              <a:spAutoFit/>
            </a:bodyPr>
            <a:lstStyle/>
            <a:p>
              <a:r>
                <a:rPr lang="en-US" sz="1200" dirty="0">
                  <a:solidFill>
                    <a:srgbClr val="FFFFFF"/>
                  </a:solidFill>
                </a:rPr>
                <a:t>Edge Router</a:t>
              </a:r>
            </a:p>
          </p:txBody>
        </p:sp>
      </p:grpSp>
      <p:cxnSp>
        <p:nvCxnSpPr>
          <p:cNvPr id="215" name="Straight Connector 214"/>
          <p:cNvCxnSpPr/>
          <p:nvPr/>
        </p:nvCxnSpPr>
        <p:spPr>
          <a:xfrm flipH="1">
            <a:off x="5814228" y="4456349"/>
            <a:ext cx="24016" cy="250937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3" name="Group 32"/>
          <p:cNvGrpSpPr/>
          <p:nvPr/>
        </p:nvGrpSpPr>
        <p:grpSpPr>
          <a:xfrm>
            <a:off x="6224342" y="5954913"/>
            <a:ext cx="1298679" cy="861806"/>
            <a:chOff x="6086889" y="5838679"/>
            <a:chExt cx="1270000" cy="844985"/>
          </a:xfrm>
        </p:grpSpPr>
        <p:sp>
          <p:nvSpPr>
            <p:cNvPr id="210" name="Cloud 209"/>
            <p:cNvSpPr/>
            <p:nvPr/>
          </p:nvSpPr>
          <p:spPr>
            <a:xfrm>
              <a:off x="6086889" y="5838679"/>
              <a:ext cx="1270000" cy="844985"/>
            </a:xfrm>
            <a:prstGeom prst="cloud">
              <a:avLst/>
            </a:prstGeom>
            <a:solidFill>
              <a:schemeClr val="accent6">
                <a:lumMod val="40000"/>
                <a:lumOff val="60000"/>
              </a:schemeClr>
            </a:solidFill>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smtClean="0">
                <a:solidFill>
                  <a:srgbClr val="FFFFFF"/>
                </a:solidFill>
              </a:endParaRPr>
            </a:p>
            <a:p>
              <a:pPr algn="ctr"/>
              <a:endParaRPr lang="en-US" dirty="0" smtClean="0">
                <a:solidFill>
                  <a:srgbClr val="FFFFFF"/>
                </a:solidFill>
              </a:endParaRPr>
            </a:p>
          </p:txBody>
        </p:sp>
        <p:sp>
          <p:nvSpPr>
            <p:cNvPr id="993" name="TextBox 992"/>
            <p:cNvSpPr txBox="1"/>
            <p:nvPr/>
          </p:nvSpPr>
          <p:spPr>
            <a:xfrm>
              <a:off x="6428475" y="6018010"/>
              <a:ext cx="640655" cy="362123"/>
            </a:xfrm>
            <a:prstGeom prst="rect">
              <a:avLst/>
            </a:prstGeom>
            <a:noFill/>
            <a:scene3d>
              <a:camera prst="isometricTopUp"/>
              <a:lightRig rig="threePt" dir="t"/>
            </a:scene3d>
          </p:spPr>
          <p:txBody>
            <a:bodyPr wrap="none" rtlCol="0">
              <a:spAutoFit/>
            </a:bodyPr>
            <a:lstStyle/>
            <a:p>
              <a:pPr algn="ctr"/>
              <a:r>
                <a:rPr lang="en-US" dirty="0" smtClean="0">
                  <a:solidFill>
                    <a:srgbClr val="000000"/>
                  </a:solidFill>
                </a:rPr>
                <a:t>NSP</a:t>
              </a:r>
            </a:p>
          </p:txBody>
        </p:sp>
      </p:grpSp>
      <p:cxnSp>
        <p:nvCxnSpPr>
          <p:cNvPr id="1007" name="Straight Connector 1006"/>
          <p:cNvCxnSpPr/>
          <p:nvPr/>
        </p:nvCxnSpPr>
        <p:spPr>
          <a:xfrm flipH="1">
            <a:off x="5678090" y="4274793"/>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008" name="Straight Connector 1007"/>
          <p:cNvCxnSpPr/>
          <p:nvPr/>
        </p:nvCxnSpPr>
        <p:spPr>
          <a:xfrm flipH="1">
            <a:off x="6028733" y="4070786"/>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009" name="Straight Connector 1008"/>
          <p:cNvCxnSpPr/>
          <p:nvPr/>
        </p:nvCxnSpPr>
        <p:spPr>
          <a:xfrm flipH="1">
            <a:off x="6398857" y="3857064"/>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2" name="Group 31"/>
          <p:cNvGrpSpPr/>
          <p:nvPr/>
        </p:nvGrpSpPr>
        <p:grpSpPr>
          <a:xfrm>
            <a:off x="5444922" y="3777248"/>
            <a:ext cx="2061353" cy="1761922"/>
            <a:chOff x="9543828" y="3588158"/>
            <a:chExt cx="2015832" cy="1727531"/>
          </a:xfrm>
        </p:grpSpPr>
        <p:grpSp>
          <p:nvGrpSpPr>
            <p:cNvPr id="30" name="Group 29"/>
            <p:cNvGrpSpPr/>
            <p:nvPr/>
          </p:nvGrpSpPr>
          <p:grpSpPr>
            <a:xfrm>
              <a:off x="10384250" y="3588158"/>
              <a:ext cx="1175410" cy="1223095"/>
              <a:chOff x="10294112" y="4051287"/>
              <a:chExt cx="1175410" cy="1223095"/>
            </a:xfrm>
          </p:grpSpPr>
          <p:sp>
            <p:nvSpPr>
              <p:cNvPr id="924" name="Rectangle 923"/>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5" name="Rectangle 924"/>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6" name="Rectangle 925"/>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8" name="Oval 927"/>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931" name="Rectangle 930"/>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2" name="Rectangle 931"/>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3" name="Snip Same Side Corner Rectangle 932"/>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4" name="Rectangle 933"/>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77" name="Rectangle 976"/>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78" name="Rectangle 977"/>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980" name="Group 979"/>
            <p:cNvGrpSpPr/>
            <p:nvPr/>
          </p:nvGrpSpPr>
          <p:grpSpPr>
            <a:xfrm>
              <a:off x="9958709" y="3842409"/>
              <a:ext cx="1175410" cy="1223095"/>
              <a:chOff x="10294112" y="4051287"/>
              <a:chExt cx="1175410" cy="1223095"/>
            </a:xfrm>
          </p:grpSpPr>
          <p:sp>
            <p:nvSpPr>
              <p:cNvPr id="981" name="Rectangle 980"/>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2" name="Rectangle 981"/>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3" name="Rectangle 982"/>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4" name="Oval 983"/>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985" name="Rectangle 984"/>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6" name="Rectangle 985"/>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7" name="Snip Same Side Corner Rectangle 986"/>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8" name="Rectangle 987"/>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4" name="Rectangle 993"/>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5" name="Rectangle 994"/>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996" name="Group 995"/>
            <p:cNvGrpSpPr/>
            <p:nvPr/>
          </p:nvGrpSpPr>
          <p:grpSpPr>
            <a:xfrm>
              <a:off x="9543828" y="4092594"/>
              <a:ext cx="1175410" cy="1223095"/>
              <a:chOff x="10294112" y="4051287"/>
              <a:chExt cx="1175410" cy="1223095"/>
            </a:xfrm>
          </p:grpSpPr>
          <p:sp>
            <p:nvSpPr>
              <p:cNvPr id="997" name="Rectangle 996"/>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8" name="Rectangle 997"/>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9" name="Rectangle 998"/>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0" name="Oval 999"/>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1001" name="Rectangle 1000"/>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2" name="Rectangle 1001"/>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3" name="Snip Same Side Corner Rectangle 1002"/>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4" name="Rectangle 1003"/>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5" name="Rectangle 1004"/>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6" name="Rectangle 1005"/>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grpSp>
        <p:nvGrpSpPr>
          <p:cNvPr id="15" name="Group 14"/>
          <p:cNvGrpSpPr/>
          <p:nvPr/>
        </p:nvGrpSpPr>
        <p:grpSpPr>
          <a:xfrm>
            <a:off x="2744742" y="1359951"/>
            <a:ext cx="359607" cy="376684"/>
            <a:chOff x="3965487" y="1267153"/>
            <a:chExt cx="351666" cy="369332"/>
          </a:xfrm>
        </p:grpSpPr>
        <p:sp>
          <p:nvSpPr>
            <p:cNvPr id="16" name="Oval 15"/>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17" name="TextBox 16"/>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3" name="TextBox 2"/>
          <p:cNvSpPr txBox="1"/>
          <p:nvPr/>
        </p:nvSpPr>
        <p:spPr>
          <a:xfrm rot="20113911">
            <a:off x="675842" y="1883552"/>
            <a:ext cx="114595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000000"/>
                </a:solidFill>
              </a:rPr>
              <a:t>Azure</a:t>
            </a:r>
          </a:p>
        </p:txBody>
      </p:sp>
    </p:spTree>
    <p:extLst>
      <p:ext uri="{BB962C8B-B14F-4D97-AF65-F5344CB8AC3E}">
        <p14:creationId xmlns:p14="http://schemas.microsoft.com/office/powerpoint/2010/main" val="7491631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Joining Example</a:t>
            </a:r>
            <a:endParaRPr lang="en-US" dirty="0"/>
          </a:p>
        </p:txBody>
      </p:sp>
      <p:sp>
        <p:nvSpPr>
          <p:cNvPr id="234" name="Content Placeholder 10"/>
          <p:cNvSpPr>
            <a:spLocks noGrp="1"/>
          </p:cNvSpPr>
          <p:nvPr>
            <p:ph idx="4294967295"/>
          </p:nvPr>
        </p:nvSpPr>
        <p:spPr>
          <a:xfrm>
            <a:off x="8940735" y="520700"/>
            <a:ext cx="3221037" cy="576263"/>
          </a:xfrm>
        </p:spPr>
        <p:txBody>
          <a:bodyPr/>
          <a:lstStyle/>
          <a:p>
            <a:pPr marL="0" indent="0">
              <a:buNone/>
            </a:pPr>
            <a:r>
              <a:rPr lang="en-US" sz="1400" b="1" dirty="0">
                <a:solidFill>
                  <a:schemeClr val="tx1"/>
                </a:solidFill>
              </a:rPr>
              <a:t>Systems and application running in Azure </a:t>
            </a:r>
          </a:p>
        </p:txBody>
      </p:sp>
      <p:sp>
        <p:nvSpPr>
          <p:cNvPr id="5" name="Rectangle 4"/>
          <p:cNvSpPr/>
          <p:nvPr/>
        </p:nvSpPr>
        <p:spPr>
          <a:xfrm>
            <a:off x="1828892" y="671043"/>
            <a:ext cx="6316782" cy="6916808"/>
          </a:xfrm>
          <a:prstGeom prst="rect">
            <a:avLst/>
          </a:prstGeom>
          <a:solidFill>
            <a:srgbClr val="FF0000"/>
          </a:solidFill>
          <a:ln>
            <a:no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sp>
        <p:nvSpPr>
          <p:cNvPr id="7" name="Rectangle 6"/>
          <p:cNvSpPr/>
          <p:nvPr/>
        </p:nvSpPr>
        <p:spPr>
          <a:xfrm>
            <a:off x="2202595" y="2491970"/>
            <a:ext cx="5041616" cy="2075585"/>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8" name="TextBox 7"/>
          <p:cNvSpPr txBox="1"/>
          <p:nvPr/>
        </p:nvSpPr>
        <p:spPr>
          <a:xfrm>
            <a:off x="5647049" y="2295255"/>
            <a:ext cx="1215340" cy="648326"/>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FFFFFF"/>
                </a:solidFill>
              </a:rPr>
              <a:t>Cloud</a:t>
            </a:r>
          </a:p>
          <a:p>
            <a:pPr algn="ctr"/>
            <a:r>
              <a:rPr lang="en-US" dirty="0" smtClean="0">
                <a:solidFill>
                  <a:srgbClr val="FFFFFF"/>
                </a:solidFill>
              </a:rPr>
              <a:t>Exchange</a:t>
            </a:r>
          </a:p>
        </p:txBody>
      </p:sp>
      <p:sp>
        <p:nvSpPr>
          <p:cNvPr id="9" name="Rectangle 8"/>
          <p:cNvSpPr/>
          <p:nvPr/>
        </p:nvSpPr>
        <p:spPr>
          <a:xfrm>
            <a:off x="2522684" y="2249499"/>
            <a:ext cx="1823945" cy="1132347"/>
          </a:xfrm>
          <a:prstGeom prst="rect">
            <a:avLst/>
          </a:prstGeom>
          <a:solidFill>
            <a:schemeClr val="tx2"/>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10" name="TextBox 9"/>
          <p:cNvSpPr txBox="1"/>
          <p:nvPr/>
        </p:nvSpPr>
        <p:spPr>
          <a:xfrm>
            <a:off x="3454989" y="2262921"/>
            <a:ext cx="804483" cy="648326"/>
          </a:xfrm>
          <a:prstGeom prst="rect">
            <a:avLst/>
          </a:prstGeom>
          <a:noFill/>
          <a:scene3d>
            <a:camera prst="isometricBottomDown"/>
            <a:lightRig rig="threePt" dir="t"/>
          </a:scene3d>
        </p:spPr>
        <p:txBody>
          <a:bodyPr wrap="none" lIns="93415" tIns="46708" rIns="93415" bIns="46708" rtlCol="0">
            <a:spAutoFit/>
          </a:bodyPr>
          <a:lstStyle/>
          <a:p>
            <a:r>
              <a:rPr lang="en-US" dirty="0" smtClean="0">
                <a:solidFill>
                  <a:srgbClr val="FFFFFF"/>
                </a:solidFill>
              </a:rPr>
              <a:t>Azure </a:t>
            </a:r>
          </a:p>
          <a:p>
            <a:pPr algn="ctr"/>
            <a:endParaRPr lang="en-US" dirty="0">
              <a:solidFill>
                <a:srgbClr val="FFFFFF"/>
              </a:solidFill>
            </a:endParaRPr>
          </a:p>
        </p:txBody>
      </p:sp>
      <p:pic>
        <p:nvPicPr>
          <p:cNvPr id="14" name="Picture 13" descr="Logo-PlatformEquini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4" y="4451329"/>
            <a:ext cx="2873268" cy="293777"/>
          </a:xfrm>
          <a:prstGeom prst="rect">
            <a:avLst/>
          </a:prstGeom>
          <a:scene3d>
            <a:camera prst="isometricBottomDown"/>
            <a:lightRig rig="threePt" dir="t"/>
          </a:scene3d>
        </p:spPr>
      </p:pic>
      <p:sp>
        <p:nvSpPr>
          <p:cNvPr id="94" name="TextBox 93"/>
          <p:cNvSpPr txBox="1"/>
          <p:nvPr/>
        </p:nvSpPr>
        <p:spPr>
          <a:xfrm>
            <a:off x="6066180" y="2581628"/>
            <a:ext cx="46751" cy="376684"/>
          </a:xfrm>
          <a:prstGeom prst="rect">
            <a:avLst/>
          </a:prstGeom>
          <a:noFill/>
        </p:spPr>
        <p:txBody>
          <a:bodyPr wrap="square" lIns="93415" tIns="46708" rIns="93415" bIns="46708" rtlCol="0">
            <a:spAutoFit/>
          </a:bodyPr>
          <a:lstStyle/>
          <a:p>
            <a:endParaRPr lang="en-US" dirty="0">
              <a:solidFill>
                <a:srgbClr val="FFFFFF"/>
              </a:solidFill>
            </a:endParaRPr>
          </a:p>
        </p:txBody>
      </p:sp>
      <p:sp>
        <p:nvSpPr>
          <p:cNvPr id="95" name="Rectangle 94"/>
          <p:cNvSpPr/>
          <p:nvPr/>
        </p:nvSpPr>
        <p:spPr>
          <a:xfrm>
            <a:off x="4035228" y="3279977"/>
            <a:ext cx="5054903" cy="2653496"/>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231" name="Group 230"/>
          <p:cNvGrpSpPr/>
          <p:nvPr/>
        </p:nvGrpSpPr>
        <p:grpSpPr>
          <a:xfrm>
            <a:off x="8508780" y="497233"/>
            <a:ext cx="361404" cy="376684"/>
            <a:chOff x="8509698" y="1798204"/>
            <a:chExt cx="353423" cy="369332"/>
          </a:xfrm>
        </p:grpSpPr>
        <p:sp>
          <p:nvSpPr>
            <p:cNvPr id="232" name="Oval 231"/>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3" name="TextBox 232"/>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235" name="Group 234"/>
          <p:cNvGrpSpPr/>
          <p:nvPr/>
        </p:nvGrpSpPr>
        <p:grpSpPr>
          <a:xfrm>
            <a:off x="8508780" y="1138927"/>
            <a:ext cx="361404" cy="376684"/>
            <a:chOff x="8509698" y="1798204"/>
            <a:chExt cx="353423" cy="369332"/>
          </a:xfrm>
        </p:grpSpPr>
        <p:sp>
          <p:nvSpPr>
            <p:cNvPr id="236" name="Oval 235"/>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7" name="TextBox 236"/>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238" name="Content Placeholder 10"/>
          <p:cNvSpPr txBox="1">
            <a:spLocks/>
          </p:cNvSpPr>
          <p:nvPr/>
        </p:nvSpPr>
        <p:spPr>
          <a:xfrm>
            <a:off x="8962633" y="1063939"/>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On-Premise Directory Services process authentication requests </a:t>
            </a:r>
          </a:p>
        </p:txBody>
      </p:sp>
      <p:grpSp>
        <p:nvGrpSpPr>
          <p:cNvPr id="239" name="Group 238"/>
          <p:cNvGrpSpPr/>
          <p:nvPr/>
        </p:nvGrpSpPr>
        <p:grpSpPr>
          <a:xfrm>
            <a:off x="8491062" y="1893013"/>
            <a:ext cx="361404" cy="376684"/>
            <a:chOff x="8509698" y="1798204"/>
            <a:chExt cx="353423" cy="369332"/>
          </a:xfrm>
        </p:grpSpPr>
        <p:sp>
          <p:nvSpPr>
            <p:cNvPr id="240" name="Oval 239"/>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41" name="TextBox 240"/>
            <p:cNvSpPr txBox="1"/>
            <p:nvPr/>
          </p:nvSpPr>
          <p:spPr>
            <a:xfrm>
              <a:off x="8517318" y="1798204"/>
              <a:ext cx="345803" cy="369332"/>
            </a:xfrm>
            <a:prstGeom prst="rect">
              <a:avLst/>
            </a:prstGeom>
            <a:noFill/>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sp>
        <p:nvSpPr>
          <p:cNvPr id="242" name="Content Placeholder 10"/>
          <p:cNvSpPr txBox="1">
            <a:spLocks/>
          </p:cNvSpPr>
          <p:nvPr/>
        </p:nvSpPr>
        <p:spPr>
          <a:xfrm>
            <a:off x="8972331" y="1893012"/>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Authentication token sent back into Azure over secure connection</a:t>
            </a:r>
          </a:p>
        </p:txBody>
      </p:sp>
      <p:grpSp>
        <p:nvGrpSpPr>
          <p:cNvPr id="255" name="Group 254"/>
          <p:cNvGrpSpPr/>
          <p:nvPr/>
        </p:nvGrpSpPr>
        <p:grpSpPr>
          <a:xfrm>
            <a:off x="2735705" y="2421952"/>
            <a:ext cx="1236099" cy="781659"/>
            <a:chOff x="2368269" y="3300131"/>
            <a:chExt cx="1208802" cy="766402"/>
          </a:xfrm>
          <a:noFill/>
        </p:grpSpPr>
        <p:grpSp>
          <p:nvGrpSpPr>
            <p:cNvPr id="256" name="Group 255"/>
            <p:cNvGrpSpPr/>
            <p:nvPr/>
          </p:nvGrpSpPr>
          <p:grpSpPr>
            <a:xfrm>
              <a:off x="2368269" y="3324657"/>
              <a:ext cx="1208802" cy="741876"/>
              <a:chOff x="2368269" y="3324657"/>
              <a:chExt cx="1208802" cy="741876"/>
            </a:xfrm>
            <a:grpFill/>
          </p:grpSpPr>
          <p:grpSp>
            <p:nvGrpSpPr>
              <p:cNvPr id="260" name="Group 259"/>
              <p:cNvGrpSpPr/>
              <p:nvPr/>
            </p:nvGrpSpPr>
            <p:grpSpPr>
              <a:xfrm>
                <a:off x="2368269" y="3324657"/>
                <a:ext cx="1208802" cy="741876"/>
                <a:chOff x="3635997" y="1746358"/>
                <a:chExt cx="1903858" cy="1168451"/>
              </a:xfrm>
              <a:grpFill/>
            </p:grpSpPr>
            <p:sp>
              <p:nvSpPr>
                <p:cNvPr id="262" name="Rectangle 261"/>
                <p:cNvSpPr/>
                <p:nvPr/>
              </p:nvSpPr>
              <p:spPr>
                <a:xfrm>
                  <a:off x="3635997" y="2394826"/>
                  <a:ext cx="858491" cy="361468"/>
                </a:xfrm>
                <a:prstGeom prst="rect">
                  <a:avLst/>
                </a:prstGeom>
                <a:grp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3" name="Rectangle 262"/>
                <p:cNvSpPr/>
                <p:nvPr/>
              </p:nvSpPr>
              <p:spPr>
                <a:xfrm>
                  <a:off x="4168160" y="2292747"/>
                  <a:ext cx="1371695" cy="361468"/>
                </a:xfrm>
                <a:prstGeom prst="rect">
                  <a:avLst/>
                </a:prstGeom>
                <a:grp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4" name="Rectangle 263"/>
                <p:cNvSpPr/>
                <p:nvPr/>
              </p:nvSpPr>
              <p:spPr>
                <a:xfrm>
                  <a:off x="3835017" y="1746358"/>
                  <a:ext cx="1364062" cy="779845"/>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265" name="Rectangle 264"/>
                <p:cNvSpPr/>
                <p:nvPr/>
              </p:nvSpPr>
              <p:spPr>
                <a:xfrm>
                  <a:off x="4121249" y="2241205"/>
                  <a:ext cx="1382384" cy="123734"/>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6" name="Rectangle 265"/>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pic>
            <p:nvPicPr>
              <p:cNvPr id="261" name="Picture 6" descr="http://www.gravatar.com/avatar/425be63bdaaeeffd26d0172ed203019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094" y="3826765"/>
                <a:ext cx="152646" cy="152646"/>
              </a:xfrm>
              <a:prstGeom prst="rect">
                <a:avLst/>
              </a:prstGeom>
              <a:grpFill/>
              <a:scene3d>
                <a:camera prst="isometricRightUp"/>
                <a:lightRig rig="threePt" dir="t"/>
              </a:scene3d>
              <a:extLst>
                <a:ext uri="{909E8E84-426E-40dd-AFC4-6F175D3DCCD1}">
                  <a14:hiddenFill xmlns:a14="http://schemas.microsoft.com/office/drawing/2010/main" xmlns="">
                    <a:solidFill>
                      <a:srgbClr val="FFFFFF"/>
                    </a:solidFill>
                  </a14:hiddenFill>
                </a:ext>
              </a:extLst>
            </p:spPr>
          </p:pic>
        </p:grpSp>
        <p:cxnSp>
          <p:nvCxnSpPr>
            <p:cNvPr id="257" name="Straight Arrow Connector 256"/>
            <p:cNvCxnSpPr/>
            <p:nvPr/>
          </p:nvCxnSpPr>
          <p:spPr>
            <a:xfrm>
              <a:off x="2925132" y="3300131"/>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58" name="Straight Arrow Connector 257"/>
            <p:cNvCxnSpPr/>
            <p:nvPr/>
          </p:nvCxnSpPr>
          <p:spPr>
            <a:xfrm>
              <a:off x="2825640" y="3408363"/>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59" name="Straight Arrow Connector 258"/>
            <p:cNvCxnSpPr/>
            <p:nvPr/>
          </p:nvCxnSpPr>
          <p:spPr>
            <a:xfrm>
              <a:off x="2605178" y="3610612"/>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cxnSp>
        <p:nvCxnSpPr>
          <p:cNvPr id="160" name="Straight Connector 159"/>
          <p:cNvCxnSpPr/>
          <p:nvPr/>
        </p:nvCxnSpPr>
        <p:spPr>
          <a:xfrm flipH="1">
            <a:off x="4156852" y="2394492"/>
            <a:ext cx="12008" cy="1667911"/>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162" name="Group 161"/>
          <p:cNvGrpSpPr/>
          <p:nvPr/>
        </p:nvGrpSpPr>
        <p:grpSpPr>
          <a:xfrm>
            <a:off x="2758772" y="2823253"/>
            <a:ext cx="3970228" cy="1824413"/>
            <a:chOff x="3510497" y="2976077"/>
            <a:chExt cx="3882553" cy="1788803"/>
          </a:xfrm>
        </p:grpSpPr>
        <p:sp>
          <p:nvSpPr>
            <p:cNvPr id="46" name="Rectangle 45"/>
            <p:cNvSpPr/>
            <p:nvPr/>
          </p:nvSpPr>
          <p:spPr>
            <a:xfrm>
              <a:off x="3510497" y="4171401"/>
              <a:ext cx="1195692" cy="375648"/>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7" name="Rectangle 46"/>
            <p:cNvSpPr/>
            <p:nvPr/>
          </p:nvSpPr>
          <p:spPr>
            <a:xfrm>
              <a:off x="4043345" y="3734587"/>
              <a:ext cx="3349705" cy="382446"/>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8" name="Rectangle 47"/>
            <p:cNvSpPr/>
            <p:nvPr/>
          </p:nvSpPr>
          <p:spPr>
            <a:xfrm>
              <a:off x="3560912" y="2976077"/>
              <a:ext cx="3368331" cy="1025385"/>
            </a:xfrm>
            <a:prstGeom prst="rect">
              <a:avLst/>
            </a:prstGeom>
            <a:solidFill>
              <a:schemeClr val="bg1"/>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49" name="Rectangle 48"/>
            <p:cNvSpPr/>
            <p:nvPr/>
          </p:nvSpPr>
          <p:spPr>
            <a:xfrm>
              <a:off x="3976329" y="3656015"/>
              <a:ext cx="3372208" cy="143617"/>
            </a:xfrm>
            <a:prstGeom prst="rect">
              <a:avLst/>
            </a:prstGeom>
            <a:solidFill>
              <a:srgbClr val="FF0000"/>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50" name="Picture 49" descr="EthernetExch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214" y="3143727"/>
              <a:ext cx="813033" cy="810730"/>
            </a:xfrm>
            <a:prstGeom prst="rect">
              <a:avLst/>
            </a:prstGeom>
            <a:scene3d>
              <a:camera prst="isometricTopUp"/>
              <a:lightRig rig="threePt" dir="t"/>
            </a:scene3d>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349" y="3762120"/>
              <a:ext cx="525436" cy="351609"/>
            </a:xfrm>
            <a:prstGeom prst="rect">
              <a:avLst/>
            </a:prstGeom>
            <a:scene3d>
              <a:camera prst="isometricRightUp"/>
              <a:lightRig rig="threePt" dir="t"/>
            </a:scene3d>
          </p:spPr>
        </p:pic>
        <p:sp>
          <p:nvSpPr>
            <p:cNvPr id="52" name="Rectangle 51"/>
            <p:cNvSpPr/>
            <p:nvPr/>
          </p:nvSpPr>
          <p:spPr>
            <a:xfrm>
              <a:off x="4396954" y="4391836"/>
              <a:ext cx="138111" cy="373044"/>
            </a:xfrm>
            <a:prstGeom prst="rect">
              <a:avLst/>
            </a:prstGeom>
            <a:solidFill>
              <a:srgbClr val="FF0000"/>
            </a:solidFill>
            <a:ln w="25400">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cxnSp>
        <p:nvCxnSpPr>
          <p:cNvPr id="301" name="Straight Connector 300"/>
          <p:cNvCxnSpPr/>
          <p:nvPr/>
        </p:nvCxnSpPr>
        <p:spPr>
          <a:xfrm flipH="1">
            <a:off x="2469416" y="1436969"/>
            <a:ext cx="12008" cy="1667911"/>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sp>
        <p:nvSpPr>
          <p:cNvPr id="216" name="Cloud 215"/>
          <p:cNvSpPr/>
          <p:nvPr/>
        </p:nvSpPr>
        <p:spPr>
          <a:xfrm>
            <a:off x="129192" y="1201061"/>
            <a:ext cx="3677350" cy="1578753"/>
          </a:xfrm>
          <a:prstGeom prst="cloud">
            <a:avLst/>
          </a:prstGeom>
          <a:solidFill>
            <a:schemeClr val="accent1"/>
          </a:solidFill>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dirty="0" smtClean="0">
              <a:solidFill>
                <a:srgbClr val="FFFFFF"/>
              </a:solidFill>
            </a:endParaRPr>
          </a:p>
          <a:p>
            <a:pPr algn="ctr"/>
            <a:endParaRPr lang="en-US" dirty="0" smtClean="0">
              <a:solidFill>
                <a:srgbClr val="FFFFFF"/>
              </a:solidFill>
            </a:endParaRPr>
          </a:p>
        </p:txBody>
      </p:sp>
      <p:cxnSp>
        <p:nvCxnSpPr>
          <p:cNvPr id="143" name="Straight Connector 142"/>
          <p:cNvCxnSpPr/>
          <p:nvPr/>
        </p:nvCxnSpPr>
        <p:spPr>
          <a:xfrm flipH="1">
            <a:off x="4592561" y="3939820"/>
            <a:ext cx="1" cy="128200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26" name="Group 25"/>
          <p:cNvGrpSpPr/>
          <p:nvPr/>
        </p:nvGrpSpPr>
        <p:grpSpPr>
          <a:xfrm>
            <a:off x="1496554" y="1522087"/>
            <a:ext cx="768607" cy="581026"/>
            <a:chOff x="2311582" y="5067107"/>
            <a:chExt cx="751634" cy="569685"/>
          </a:xfrm>
        </p:grpSpPr>
        <p:grpSp>
          <p:nvGrpSpPr>
            <p:cNvPr id="25" name="Group 24"/>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24" name="Rectangle 23"/>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99" name="Rectangle 89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0" name="Rectangle 89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01" name="Group 900"/>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02" name="Rectangle 90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3" name="Rectangle 90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4" name="Rectangle 90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05" name="Group 904"/>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06" name="Rectangle 905"/>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7" name="Rectangle 906"/>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8" name="Rectangle 907"/>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09" name="Group 908"/>
          <p:cNvGrpSpPr/>
          <p:nvPr/>
        </p:nvGrpSpPr>
        <p:grpSpPr>
          <a:xfrm>
            <a:off x="2041718" y="1390660"/>
            <a:ext cx="768607" cy="581026"/>
            <a:chOff x="2311582" y="5067107"/>
            <a:chExt cx="751634" cy="569685"/>
          </a:xfrm>
        </p:grpSpPr>
        <p:grpSp>
          <p:nvGrpSpPr>
            <p:cNvPr id="910" name="Group 909"/>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19" name="Rectangle 918"/>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20" name="Rectangle 919"/>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21" name="Rectangle 920"/>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11" name="Group 910"/>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16" name="Rectangle 915"/>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7" name="Rectangle 916"/>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8" name="Rectangle 917"/>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12" name="Group 911"/>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13" name="Rectangle 912"/>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4" name="Rectangle 913"/>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5" name="Rectangle 914"/>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sp>
        <p:nvSpPr>
          <p:cNvPr id="992" name="TextBox 991"/>
          <p:cNvSpPr txBox="1"/>
          <p:nvPr/>
        </p:nvSpPr>
        <p:spPr>
          <a:xfrm>
            <a:off x="7105921" y="4501508"/>
            <a:ext cx="1841151" cy="376684"/>
          </a:xfrm>
          <a:prstGeom prst="rect">
            <a:avLst/>
          </a:prstGeom>
          <a:noFill/>
          <a:scene3d>
            <a:camera prst="isometricTopUp"/>
            <a:lightRig rig="threePt" dir="t"/>
          </a:scene3d>
        </p:spPr>
        <p:txBody>
          <a:bodyPr wrap="none" lIns="93415" tIns="46708" rIns="93415" bIns="46708" rtlCol="0">
            <a:spAutoFit/>
          </a:bodyPr>
          <a:lstStyle/>
          <a:p>
            <a:pPr algn="ctr"/>
            <a:r>
              <a:rPr lang="en-US" dirty="0" smtClean="0">
                <a:solidFill>
                  <a:srgbClr val="FFFFFF"/>
                </a:solidFill>
              </a:rPr>
              <a:t>Customer Cage</a:t>
            </a:r>
          </a:p>
        </p:txBody>
      </p:sp>
      <p:grpSp>
        <p:nvGrpSpPr>
          <p:cNvPr id="20" name="Group 19"/>
          <p:cNvGrpSpPr/>
          <p:nvPr/>
        </p:nvGrpSpPr>
        <p:grpSpPr>
          <a:xfrm>
            <a:off x="6309398" y="2553161"/>
            <a:ext cx="2533214" cy="2207155"/>
            <a:chOff x="8542068" y="4126526"/>
            <a:chExt cx="2477273" cy="2164074"/>
          </a:xfrm>
        </p:grpSpPr>
        <p:grpSp>
          <p:nvGrpSpPr>
            <p:cNvPr id="11" name="Group 10"/>
            <p:cNvGrpSpPr/>
            <p:nvPr/>
          </p:nvGrpSpPr>
          <p:grpSpPr>
            <a:xfrm>
              <a:off x="8542068" y="4328743"/>
              <a:ext cx="1682703" cy="1488899"/>
              <a:chOff x="4059937" y="4056006"/>
              <a:chExt cx="1682703" cy="1488899"/>
            </a:xfrm>
          </p:grpSpPr>
          <p:grpSp>
            <p:nvGrpSpPr>
              <p:cNvPr id="756" name="Group 755"/>
              <p:cNvGrpSpPr/>
              <p:nvPr/>
            </p:nvGrpSpPr>
            <p:grpSpPr>
              <a:xfrm>
                <a:off x="4683532" y="4056006"/>
                <a:ext cx="748053" cy="917716"/>
                <a:chOff x="3623872" y="1455329"/>
                <a:chExt cx="1693820" cy="1769905"/>
              </a:xfrm>
            </p:grpSpPr>
            <p:grpSp>
              <p:nvGrpSpPr>
                <p:cNvPr id="757" name="Group 756"/>
                <p:cNvGrpSpPr/>
                <p:nvPr/>
              </p:nvGrpSpPr>
              <p:grpSpPr>
                <a:xfrm>
                  <a:off x="4595592" y="2153881"/>
                  <a:ext cx="503993" cy="370137"/>
                  <a:chOff x="1866649" y="2963045"/>
                  <a:chExt cx="700091" cy="514153"/>
                </a:xfrm>
              </p:grpSpPr>
              <p:sp>
                <p:nvSpPr>
                  <p:cNvPr id="882" name="Flowchart: Process 881"/>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3" name="Flowchart: Process 88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4" name="Flowchart: Process 883"/>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58" name="Group 757"/>
                <p:cNvGrpSpPr/>
                <p:nvPr/>
              </p:nvGrpSpPr>
              <p:grpSpPr>
                <a:xfrm>
                  <a:off x="4595592" y="1688180"/>
                  <a:ext cx="503993" cy="370137"/>
                  <a:chOff x="3779912" y="4202381"/>
                  <a:chExt cx="503993" cy="370137"/>
                </a:xfrm>
              </p:grpSpPr>
              <p:sp>
                <p:nvSpPr>
                  <p:cNvPr id="879" name="Flowchart: Process 87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0" name="Flowchart: Process 87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1" name="Flowchart: Process 88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59" name="Group 758"/>
                <p:cNvGrpSpPr/>
                <p:nvPr/>
              </p:nvGrpSpPr>
              <p:grpSpPr>
                <a:xfrm>
                  <a:off x="4595592" y="1455329"/>
                  <a:ext cx="503993" cy="370137"/>
                  <a:chOff x="3851920" y="3906533"/>
                  <a:chExt cx="503993" cy="370137"/>
                </a:xfrm>
              </p:grpSpPr>
              <p:sp>
                <p:nvSpPr>
                  <p:cNvPr id="876" name="Flowchart: Process 87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7" name="Flowchart: Process 87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8" name="Flowchart: Process 87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0" name="Group 759"/>
                <p:cNvGrpSpPr/>
                <p:nvPr/>
              </p:nvGrpSpPr>
              <p:grpSpPr>
                <a:xfrm>
                  <a:off x="4595592" y="1921031"/>
                  <a:ext cx="503993" cy="370137"/>
                  <a:chOff x="2847757" y="4747203"/>
                  <a:chExt cx="503993" cy="370137"/>
                </a:xfrm>
              </p:grpSpPr>
              <p:sp>
                <p:nvSpPr>
                  <p:cNvPr id="873" name="Flowchart: Process 87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4" name="Flowchart: Process 87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5" name="Flowchart: Process 87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1" name="Group 760"/>
                <p:cNvGrpSpPr/>
                <p:nvPr/>
              </p:nvGrpSpPr>
              <p:grpSpPr>
                <a:xfrm>
                  <a:off x="4813699" y="2268749"/>
                  <a:ext cx="503993" cy="370137"/>
                  <a:chOff x="1866649" y="2963045"/>
                  <a:chExt cx="700091" cy="514153"/>
                </a:xfrm>
              </p:grpSpPr>
              <p:sp>
                <p:nvSpPr>
                  <p:cNvPr id="870" name="Flowchart: Process 86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1" name="Flowchart: Process 87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2" name="Flowchart: Process 87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2" name="Group 761"/>
                <p:cNvGrpSpPr/>
                <p:nvPr/>
              </p:nvGrpSpPr>
              <p:grpSpPr>
                <a:xfrm>
                  <a:off x="4813699" y="1803048"/>
                  <a:ext cx="503993" cy="370137"/>
                  <a:chOff x="3779912" y="4202381"/>
                  <a:chExt cx="503993" cy="370137"/>
                </a:xfrm>
              </p:grpSpPr>
              <p:sp>
                <p:nvSpPr>
                  <p:cNvPr id="867" name="Flowchart: Process 86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8" name="Flowchart: Process 86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9" name="Flowchart: Process 86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3" name="Group 762"/>
                <p:cNvGrpSpPr/>
                <p:nvPr/>
              </p:nvGrpSpPr>
              <p:grpSpPr>
                <a:xfrm>
                  <a:off x="4813699" y="1570197"/>
                  <a:ext cx="503993" cy="370137"/>
                  <a:chOff x="3851920" y="3906533"/>
                  <a:chExt cx="503993" cy="370137"/>
                </a:xfrm>
              </p:grpSpPr>
              <p:sp>
                <p:nvSpPr>
                  <p:cNvPr id="864" name="Flowchart: Process 86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5" name="Flowchart: Process 86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6" name="Flowchart: Process 86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4" name="Group 763"/>
                <p:cNvGrpSpPr/>
                <p:nvPr/>
              </p:nvGrpSpPr>
              <p:grpSpPr>
                <a:xfrm>
                  <a:off x="4813699" y="2035899"/>
                  <a:ext cx="503993" cy="370137"/>
                  <a:chOff x="2847757" y="4747203"/>
                  <a:chExt cx="503993" cy="370137"/>
                </a:xfrm>
              </p:grpSpPr>
              <p:sp>
                <p:nvSpPr>
                  <p:cNvPr id="861" name="Flowchart: Process 86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2" name="Flowchart: Process 86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3" name="Flowchart: Process 86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5" name="Group 764"/>
                <p:cNvGrpSpPr/>
                <p:nvPr/>
              </p:nvGrpSpPr>
              <p:grpSpPr>
                <a:xfrm>
                  <a:off x="4276608" y="2348377"/>
                  <a:ext cx="503993" cy="370137"/>
                  <a:chOff x="1866649" y="2963045"/>
                  <a:chExt cx="700091" cy="514153"/>
                </a:xfrm>
              </p:grpSpPr>
              <p:sp>
                <p:nvSpPr>
                  <p:cNvPr id="858" name="Flowchart: Process 857"/>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9" name="Flowchart: Process 85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0" name="Flowchart: Process 859"/>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6" name="Group 765"/>
                <p:cNvGrpSpPr/>
                <p:nvPr/>
              </p:nvGrpSpPr>
              <p:grpSpPr>
                <a:xfrm>
                  <a:off x="4276608" y="1882676"/>
                  <a:ext cx="503993" cy="370137"/>
                  <a:chOff x="3779912" y="4202381"/>
                  <a:chExt cx="503993" cy="370137"/>
                </a:xfrm>
              </p:grpSpPr>
              <p:sp>
                <p:nvSpPr>
                  <p:cNvPr id="855" name="Flowchart: Process 85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6" name="Flowchart: Process 85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7" name="Flowchart: Process 85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7" name="Group 766"/>
                <p:cNvGrpSpPr/>
                <p:nvPr/>
              </p:nvGrpSpPr>
              <p:grpSpPr>
                <a:xfrm>
                  <a:off x="4276608" y="1649825"/>
                  <a:ext cx="503993" cy="370137"/>
                  <a:chOff x="3851920" y="3906533"/>
                  <a:chExt cx="503993" cy="370137"/>
                </a:xfrm>
              </p:grpSpPr>
              <p:sp>
                <p:nvSpPr>
                  <p:cNvPr id="852" name="Flowchart: Process 85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3" name="Flowchart: Process 85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4" name="Flowchart: Process 85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8" name="Group 767"/>
                <p:cNvGrpSpPr/>
                <p:nvPr/>
              </p:nvGrpSpPr>
              <p:grpSpPr>
                <a:xfrm>
                  <a:off x="4276608" y="2115527"/>
                  <a:ext cx="503993" cy="370137"/>
                  <a:chOff x="2847757" y="4747203"/>
                  <a:chExt cx="503993" cy="370137"/>
                </a:xfrm>
              </p:grpSpPr>
              <p:sp>
                <p:nvSpPr>
                  <p:cNvPr id="849" name="Flowchart: Process 84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0" name="Flowchart: Process 84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1" name="Flowchart: Process 85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9" name="Group 768"/>
                <p:cNvGrpSpPr/>
                <p:nvPr/>
              </p:nvGrpSpPr>
              <p:grpSpPr>
                <a:xfrm>
                  <a:off x="4494715" y="2463245"/>
                  <a:ext cx="503993" cy="370137"/>
                  <a:chOff x="1866649" y="2963045"/>
                  <a:chExt cx="700091" cy="514153"/>
                </a:xfrm>
              </p:grpSpPr>
              <p:sp>
                <p:nvSpPr>
                  <p:cNvPr id="846" name="Flowchart: Process 845"/>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7" name="Flowchart: Process 84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8" name="Flowchart: Process 847"/>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0" name="Group 769"/>
                <p:cNvGrpSpPr/>
                <p:nvPr/>
              </p:nvGrpSpPr>
              <p:grpSpPr>
                <a:xfrm>
                  <a:off x="4494715" y="1997544"/>
                  <a:ext cx="503993" cy="370137"/>
                  <a:chOff x="3779912" y="4202381"/>
                  <a:chExt cx="503993" cy="370137"/>
                </a:xfrm>
              </p:grpSpPr>
              <p:sp>
                <p:nvSpPr>
                  <p:cNvPr id="843" name="Flowchart: Process 84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4" name="Flowchart: Process 84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5" name="Flowchart: Process 84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1" name="Group 770"/>
                <p:cNvGrpSpPr/>
                <p:nvPr/>
              </p:nvGrpSpPr>
              <p:grpSpPr>
                <a:xfrm>
                  <a:off x="4494715" y="1764693"/>
                  <a:ext cx="503993" cy="370137"/>
                  <a:chOff x="3851920" y="3906533"/>
                  <a:chExt cx="503993" cy="370137"/>
                </a:xfrm>
              </p:grpSpPr>
              <p:sp>
                <p:nvSpPr>
                  <p:cNvPr id="840" name="Flowchart: Process 83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1" name="Flowchart: Process 84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2" name="Flowchart: Process 84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2" name="Group 771"/>
                <p:cNvGrpSpPr/>
                <p:nvPr/>
              </p:nvGrpSpPr>
              <p:grpSpPr>
                <a:xfrm>
                  <a:off x="4494715" y="2230395"/>
                  <a:ext cx="503993" cy="370137"/>
                  <a:chOff x="2847757" y="4747203"/>
                  <a:chExt cx="503993" cy="370137"/>
                </a:xfrm>
              </p:grpSpPr>
              <p:sp>
                <p:nvSpPr>
                  <p:cNvPr id="837" name="Flowchart: Process 83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8" name="Flowchart: Process 83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9" name="Flowchart: Process 83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3" name="Group 772"/>
                <p:cNvGrpSpPr/>
                <p:nvPr/>
              </p:nvGrpSpPr>
              <p:grpSpPr>
                <a:xfrm>
                  <a:off x="3942856" y="2545733"/>
                  <a:ext cx="503993" cy="370137"/>
                  <a:chOff x="1866649" y="2963045"/>
                  <a:chExt cx="700091" cy="514153"/>
                </a:xfrm>
              </p:grpSpPr>
              <p:sp>
                <p:nvSpPr>
                  <p:cNvPr id="834" name="Flowchart: Process 833"/>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5" name="Flowchart: Process 834"/>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6" name="Flowchart: Process 835"/>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4" name="Group 773"/>
                <p:cNvGrpSpPr/>
                <p:nvPr/>
              </p:nvGrpSpPr>
              <p:grpSpPr>
                <a:xfrm>
                  <a:off x="3942856" y="2080032"/>
                  <a:ext cx="503993" cy="370137"/>
                  <a:chOff x="3779912" y="4202381"/>
                  <a:chExt cx="503993" cy="370137"/>
                </a:xfrm>
              </p:grpSpPr>
              <p:sp>
                <p:nvSpPr>
                  <p:cNvPr id="831" name="Flowchart: Process 830"/>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2" name="Flowchart: Process 831"/>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3" name="Flowchart: Process 832"/>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5" name="Group 774"/>
                <p:cNvGrpSpPr/>
                <p:nvPr/>
              </p:nvGrpSpPr>
              <p:grpSpPr>
                <a:xfrm>
                  <a:off x="3942856" y="1847181"/>
                  <a:ext cx="503993" cy="370137"/>
                  <a:chOff x="3851920" y="3906533"/>
                  <a:chExt cx="503993" cy="370137"/>
                </a:xfrm>
              </p:grpSpPr>
              <p:sp>
                <p:nvSpPr>
                  <p:cNvPr id="828" name="Flowchart: Process 82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9" name="Flowchart: Process 82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0" name="Flowchart: Process 82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6" name="Group 775"/>
                <p:cNvGrpSpPr/>
                <p:nvPr/>
              </p:nvGrpSpPr>
              <p:grpSpPr>
                <a:xfrm>
                  <a:off x="3942856" y="2312883"/>
                  <a:ext cx="503993" cy="370137"/>
                  <a:chOff x="2847757" y="4747203"/>
                  <a:chExt cx="503993" cy="370137"/>
                </a:xfrm>
              </p:grpSpPr>
              <p:sp>
                <p:nvSpPr>
                  <p:cNvPr id="825" name="Flowchart: Process 82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6" name="Flowchart: Process 82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7" name="Flowchart: Process 82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7" name="Group 776"/>
                <p:cNvGrpSpPr/>
                <p:nvPr/>
              </p:nvGrpSpPr>
              <p:grpSpPr>
                <a:xfrm>
                  <a:off x="4160963" y="2660601"/>
                  <a:ext cx="503993" cy="370137"/>
                  <a:chOff x="1866649" y="2963045"/>
                  <a:chExt cx="700091" cy="514153"/>
                </a:xfrm>
              </p:grpSpPr>
              <p:sp>
                <p:nvSpPr>
                  <p:cNvPr id="822" name="Flowchart: Process 821"/>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3" name="Flowchart: Process 82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4" name="Flowchart: Process 823"/>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8" name="Group 777"/>
                <p:cNvGrpSpPr/>
                <p:nvPr/>
              </p:nvGrpSpPr>
              <p:grpSpPr>
                <a:xfrm>
                  <a:off x="4160963" y="2194900"/>
                  <a:ext cx="503993" cy="370137"/>
                  <a:chOff x="3779912" y="4202381"/>
                  <a:chExt cx="503993" cy="370137"/>
                </a:xfrm>
              </p:grpSpPr>
              <p:sp>
                <p:nvSpPr>
                  <p:cNvPr id="819" name="Flowchart: Process 81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0" name="Flowchart: Process 81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1" name="Flowchart: Process 82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9" name="Group 778"/>
                <p:cNvGrpSpPr/>
                <p:nvPr/>
              </p:nvGrpSpPr>
              <p:grpSpPr>
                <a:xfrm>
                  <a:off x="4160963" y="1962049"/>
                  <a:ext cx="503993" cy="370137"/>
                  <a:chOff x="3851920" y="3906533"/>
                  <a:chExt cx="503993" cy="370137"/>
                </a:xfrm>
              </p:grpSpPr>
              <p:sp>
                <p:nvSpPr>
                  <p:cNvPr id="816" name="Flowchart: Process 81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7" name="Flowchart: Process 81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8" name="Flowchart: Process 81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0" name="Group 779"/>
                <p:cNvGrpSpPr/>
                <p:nvPr/>
              </p:nvGrpSpPr>
              <p:grpSpPr>
                <a:xfrm>
                  <a:off x="4160963" y="2427751"/>
                  <a:ext cx="503993" cy="370137"/>
                  <a:chOff x="2847757" y="4747203"/>
                  <a:chExt cx="503993" cy="370137"/>
                </a:xfrm>
              </p:grpSpPr>
              <p:sp>
                <p:nvSpPr>
                  <p:cNvPr id="813" name="Flowchart: Process 81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4" name="Flowchart: Process 81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5" name="Flowchart: Process 81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1" name="Group 780"/>
                <p:cNvGrpSpPr/>
                <p:nvPr/>
              </p:nvGrpSpPr>
              <p:grpSpPr>
                <a:xfrm>
                  <a:off x="3623872" y="2740229"/>
                  <a:ext cx="503993" cy="370137"/>
                  <a:chOff x="1866649" y="2963045"/>
                  <a:chExt cx="700091" cy="514153"/>
                </a:xfrm>
              </p:grpSpPr>
              <p:sp>
                <p:nvSpPr>
                  <p:cNvPr id="810" name="Flowchart: Process 80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1" name="Flowchart: Process 81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2" name="Flowchart: Process 81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2" name="Group 781"/>
                <p:cNvGrpSpPr/>
                <p:nvPr/>
              </p:nvGrpSpPr>
              <p:grpSpPr>
                <a:xfrm>
                  <a:off x="3623872" y="2274528"/>
                  <a:ext cx="503993" cy="370137"/>
                  <a:chOff x="3779912" y="4202381"/>
                  <a:chExt cx="503993" cy="370137"/>
                </a:xfrm>
              </p:grpSpPr>
              <p:sp>
                <p:nvSpPr>
                  <p:cNvPr id="807" name="Flowchart: Process 80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8" name="Flowchart: Process 80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9" name="Flowchart: Process 80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3" name="Group 782"/>
                <p:cNvGrpSpPr/>
                <p:nvPr/>
              </p:nvGrpSpPr>
              <p:grpSpPr>
                <a:xfrm>
                  <a:off x="3623872" y="2041677"/>
                  <a:ext cx="503993" cy="370137"/>
                  <a:chOff x="3851920" y="3906533"/>
                  <a:chExt cx="503993" cy="370137"/>
                </a:xfrm>
              </p:grpSpPr>
              <p:sp>
                <p:nvSpPr>
                  <p:cNvPr id="804" name="Flowchart: Process 80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5" name="Flowchart: Process 80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6" name="Flowchart: Process 80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4" name="Group 783"/>
                <p:cNvGrpSpPr/>
                <p:nvPr/>
              </p:nvGrpSpPr>
              <p:grpSpPr>
                <a:xfrm>
                  <a:off x="3623872" y="2507379"/>
                  <a:ext cx="503993" cy="370137"/>
                  <a:chOff x="2847757" y="4747203"/>
                  <a:chExt cx="503993" cy="370137"/>
                </a:xfrm>
              </p:grpSpPr>
              <p:sp>
                <p:nvSpPr>
                  <p:cNvPr id="801" name="Flowchart: Process 80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2" name="Flowchart: Process 80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3" name="Flowchart: Process 80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5" name="Group 784"/>
                <p:cNvGrpSpPr/>
                <p:nvPr/>
              </p:nvGrpSpPr>
              <p:grpSpPr>
                <a:xfrm>
                  <a:off x="3841979" y="2855097"/>
                  <a:ext cx="503993" cy="370137"/>
                  <a:chOff x="1866649" y="2963045"/>
                  <a:chExt cx="700091" cy="514153"/>
                </a:xfrm>
              </p:grpSpPr>
              <p:sp>
                <p:nvSpPr>
                  <p:cNvPr id="798" name="Flowchart: Process 79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9" name="Flowchart: Process 79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0" name="Flowchart: Process 79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6" name="Group 785"/>
                <p:cNvGrpSpPr/>
                <p:nvPr/>
              </p:nvGrpSpPr>
              <p:grpSpPr>
                <a:xfrm>
                  <a:off x="3841979" y="2389396"/>
                  <a:ext cx="503993" cy="370137"/>
                  <a:chOff x="3779912" y="4202381"/>
                  <a:chExt cx="503993" cy="370137"/>
                </a:xfrm>
              </p:grpSpPr>
              <p:sp>
                <p:nvSpPr>
                  <p:cNvPr id="795" name="Flowchart: Process 79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6" name="Flowchart: Process 79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7" name="Flowchart: Process 79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7" name="Group 786"/>
                <p:cNvGrpSpPr/>
                <p:nvPr/>
              </p:nvGrpSpPr>
              <p:grpSpPr>
                <a:xfrm>
                  <a:off x="3841979" y="2156545"/>
                  <a:ext cx="503993" cy="370137"/>
                  <a:chOff x="3851920" y="3906533"/>
                  <a:chExt cx="503993" cy="370137"/>
                </a:xfrm>
              </p:grpSpPr>
              <p:sp>
                <p:nvSpPr>
                  <p:cNvPr id="792" name="Flowchart: Process 79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3" name="Flowchart: Process 79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4" name="Flowchart: Process 79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8" name="Group 787"/>
                <p:cNvGrpSpPr/>
                <p:nvPr/>
              </p:nvGrpSpPr>
              <p:grpSpPr>
                <a:xfrm>
                  <a:off x="3841979" y="2622247"/>
                  <a:ext cx="503993" cy="370137"/>
                  <a:chOff x="2847757" y="4747203"/>
                  <a:chExt cx="503993" cy="370137"/>
                </a:xfrm>
              </p:grpSpPr>
              <p:sp>
                <p:nvSpPr>
                  <p:cNvPr id="789" name="Flowchart: Process 78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0" name="Flowchart: Process 78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1" name="Flowchart: Process 79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485" name="Group 484"/>
              <p:cNvGrpSpPr/>
              <p:nvPr/>
            </p:nvGrpSpPr>
            <p:grpSpPr>
              <a:xfrm>
                <a:off x="4994587" y="4183182"/>
                <a:ext cx="748053" cy="917716"/>
                <a:chOff x="3623872" y="1455329"/>
                <a:chExt cx="1693820" cy="1769905"/>
              </a:xfrm>
            </p:grpSpPr>
            <p:grpSp>
              <p:nvGrpSpPr>
                <p:cNvPr id="486" name="Group 485"/>
                <p:cNvGrpSpPr/>
                <p:nvPr/>
              </p:nvGrpSpPr>
              <p:grpSpPr>
                <a:xfrm>
                  <a:off x="4595592" y="2153881"/>
                  <a:ext cx="503993" cy="370137"/>
                  <a:chOff x="1866649" y="2963045"/>
                  <a:chExt cx="700091" cy="514153"/>
                </a:xfrm>
              </p:grpSpPr>
              <p:sp>
                <p:nvSpPr>
                  <p:cNvPr id="611" name="Flowchart: Process 610"/>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2" name="Flowchart: Process 61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3" name="Flowchart: Process 612"/>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7" name="Group 486"/>
                <p:cNvGrpSpPr/>
                <p:nvPr/>
              </p:nvGrpSpPr>
              <p:grpSpPr>
                <a:xfrm>
                  <a:off x="4595592" y="1688180"/>
                  <a:ext cx="503993" cy="370137"/>
                  <a:chOff x="3779912" y="4202381"/>
                  <a:chExt cx="503993" cy="370137"/>
                </a:xfrm>
              </p:grpSpPr>
              <p:sp>
                <p:nvSpPr>
                  <p:cNvPr id="608" name="Flowchart: Process 60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9" name="Flowchart: Process 60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0" name="Flowchart: Process 60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8" name="Group 487"/>
                <p:cNvGrpSpPr/>
                <p:nvPr/>
              </p:nvGrpSpPr>
              <p:grpSpPr>
                <a:xfrm>
                  <a:off x="4595592" y="1455329"/>
                  <a:ext cx="503993" cy="370137"/>
                  <a:chOff x="3851920" y="3906533"/>
                  <a:chExt cx="503993" cy="370137"/>
                </a:xfrm>
              </p:grpSpPr>
              <p:sp>
                <p:nvSpPr>
                  <p:cNvPr id="605" name="Flowchart: Process 60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6" name="Flowchart: Process 60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7" name="Flowchart: Process 60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9" name="Group 488"/>
                <p:cNvGrpSpPr/>
                <p:nvPr/>
              </p:nvGrpSpPr>
              <p:grpSpPr>
                <a:xfrm>
                  <a:off x="4595592" y="1921031"/>
                  <a:ext cx="503993" cy="370137"/>
                  <a:chOff x="2847757" y="4747203"/>
                  <a:chExt cx="503993" cy="370137"/>
                </a:xfrm>
              </p:grpSpPr>
              <p:sp>
                <p:nvSpPr>
                  <p:cNvPr id="602" name="Flowchart: Process 60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3" name="Flowchart: Process 60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4" name="Flowchart: Process 60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0" name="Group 489"/>
                <p:cNvGrpSpPr/>
                <p:nvPr/>
              </p:nvGrpSpPr>
              <p:grpSpPr>
                <a:xfrm>
                  <a:off x="4813699" y="2268749"/>
                  <a:ext cx="503993" cy="370137"/>
                  <a:chOff x="1866649" y="2963045"/>
                  <a:chExt cx="700091" cy="514153"/>
                </a:xfrm>
              </p:grpSpPr>
              <p:sp>
                <p:nvSpPr>
                  <p:cNvPr id="599" name="Flowchart: Process 598"/>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0" name="Flowchart: Process 59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1" name="Flowchart: Process 600"/>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1" name="Group 490"/>
                <p:cNvGrpSpPr/>
                <p:nvPr/>
              </p:nvGrpSpPr>
              <p:grpSpPr>
                <a:xfrm>
                  <a:off x="4813699" y="1803048"/>
                  <a:ext cx="503993" cy="370137"/>
                  <a:chOff x="3779912" y="4202381"/>
                  <a:chExt cx="503993" cy="370137"/>
                </a:xfrm>
              </p:grpSpPr>
              <p:sp>
                <p:nvSpPr>
                  <p:cNvPr id="596" name="Flowchart: Process 59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7" name="Flowchart: Process 59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8" name="Flowchart: Process 59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2" name="Group 491"/>
                <p:cNvGrpSpPr/>
                <p:nvPr/>
              </p:nvGrpSpPr>
              <p:grpSpPr>
                <a:xfrm>
                  <a:off x="4813699" y="1570197"/>
                  <a:ext cx="503993" cy="370137"/>
                  <a:chOff x="3851920" y="3906533"/>
                  <a:chExt cx="503993" cy="370137"/>
                </a:xfrm>
              </p:grpSpPr>
              <p:sp>
                <p:nvSpPr>
                  <p:cNvPr id="593" name="Flowchart: Process 59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4" name="Flowchart: Process 59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5" name="Flowchart: Process 59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3" name="Group 492"/>
                <p:cNvGrpSpPr/>
                <p:nvPr/>
              </p:nvGrpSpPr>
              <p:grpSpPr>
                <a:xfrm>
                  <a:off x="4813699" y="2035899"/>
                  <a:ext cx="503993" cy="370137"/>
                  <a:chOff x="2847757" y="4747203"/>
                  <a:chExt cx="503993" cy="370137"/>
                </a:xfrm>
              </p:grpSpPr>
              <p:sp>
                <p:nvSpPr>
                  <p:cNvPr id="590" name="Flowchart: Process 58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1" name="Flowchart: Process 59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2" name="Flowchart: Process 59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4" name="Group 493"/>
                <p:cNvGrpSpPr/>
                <p:nvPr/>
              </p:nvGrpSpPr>
              <p:grpSpPr>
                <a:xfrm>
                  <a:off x="4276608" y="2348377"/>
                  <a:ext cx="503993" cy="370137"/>
                  <a:chOff x="1866649" y="2963045"/>
                  <a:chExt cx="700091" cy="514153"/>
                </a:xfrm>
              </p:grpSpPr>
              <p:sp>
                <p:nvSpPr>
                  <p:cNvPr id="587" name="Flowchart: Process 586"/>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8" name="Flowchart: Process 58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9" name="Flowchart: Process 588"/>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5" name="Group 494"/>
                <p:cNvGrpSpPr/>
                <p:nvPr/>
              </p:nvGrpSpPr>
              <p:grpSpPr>
                <a:xfrm>
                  <a:off x="4276608" y="1882676"/>
                  <a:ext cx="503993" cy="370137"/>
                  <a:chOff x="3779912" y="4202381"/>
                  <a:chExt cx="503993" cy="370137"/>
                </a:xfrm>
              </p:grpSpPr>
              <p:sp>
                <p:nvSpPr>
                  <p:cNvPr id="584" name="Flowchart: Process 58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5" name="Flowchart: Process 58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6" name="Flowchart: Process 58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6" name="Group 495"/>
                <p:cNvGrpSpPr/>
                <p:nvPr/>
              </p:nvGrpSpPr>
              <p:grpSpPr>
                <a:xfrm>
                  <a:off x="4276608" y="1649825"/>
                  <a:ext cx="503993" cy="370137"/>
                  <a:chOff x="3851920" y="3906533"/>
                  <a:chExt cx="503993" cy="370137"/>
                </a:xfrm>
              </p:grpSpPr>
              <p:sp>
                <p:nvSpPr>
                  <p:cNvPr id="581" name="Flowchart: Process 58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2" name="Flowchart: Process 58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3" name="Flowchart: Process 58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7" name="Group 496"/>
                <p:cNvGrpSpPr/>
                <p:nvPr/>
              </p:nvGrpSpPr>
              <p:grpSpPr>
                <a:xfrm>
                  <a:off x="4276608" y="2115527"/>
                  <a:ext cx="503993" cy="370137"/>
                  <a:chOff x="2847757" y="4747203"/>
                  <a:chExt cx="503993" cy="370137"/>
                </a:xfrm>
              </p:grpSpPr>
              <p:sp>
                <p:nvSpPr>
                  <p:cNvPr id="578" name="Flowchart: Process 57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9" name="Flowchart: Process 57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0" name="Flowchart: Process 57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8" name="Group 497"/>
                <p:cNvGrpSpPr/>
                <p:nvPr/>
              </p:nvGrpSpPr>
              <p:grpSpPr>
                <a:xfrm>
                  <a:off x="4494715" y="2463245"/>
                  <a:ext cx="503993" cy="370137"/>
                  <a:chOff x="1866649" y="2963045"/>
                  <a:chExt cx="700091" cy="514153"/>
                </a:xfrm>
              </p:grpSpPr>
              <p:sp>
                <p:nvSpPr>
                  <p:cNvPr id="575" name="Flowchart: Process 574"/>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6" name="Flowchart: Process 575"/>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7" name="Flowchart: Process 576"/>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9" name="Group 498"/>
                <p:cNvGrpSpPr/>
                <p:nvPr/>
              </p:nvGrpSpPr>
              <p:grpSpPr>
                <a:xfrm>
                  <a:off x="4494715" y="1997544"/>
                  <a:ext cx="503993" cy="370137"/>
                  <a:chOff x="3779912" y="4202381"/>
                  <a:chExt cx="503993" cy="370137"/>
                </a:xfrm>
              </p:grpSpPr>
              <p:sp>
                <p:nvSpPr>
                  <p:cNvPr id="572" name="Flowchart: Process 571"/>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3" name="Flowchart: Process 572"/>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4" name="Flowchart: Process 573"/>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0" name="Group 499"/>
                <p:cNvGrpSpPr/>
                <p:nvPr/>
              </p:nvGrpSpPr>
              <p:grpSpPr>
                <a:xfrm>
                  <a:off x="4494715" y="1764693"/>
                  <a:ext cx="503993" cy="370137"/>
                  <a:chOff x="3851920" y="3906533"/>
                  <a:chExt cx="503993" cy="370137"/>
                </a:xfrm>
              </p:grpSpPr>
              <p:sp>
                <p:nvSpPr>
                  <p:cNvPr id="569" name="Flowchart: Process 568"/>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0" name="Flowchart: Process 569"/>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1" name="Flowchart: Process 570"/>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1" name="Group 500"/>
                <p:cNvGrpSpPr/>
                <p:nvPr/>
              </p:nvGrpSpPr>
              <p:grpSpPr>
                <a:xfrm>
                  <a:off x="4494715" y="2230395"/>
                  <a:ext cx="503993" cy="370137"/>
                  <a:chOff x="2847757" y="4747203"/>
                  <a:chExt cx="503993" cy="370137"/>
                </a:xfrm>
              </p:grpSpPr>
              <p:sp>
                <p:nvSpPr>
                  <p:cNvPr id="566" name="Flowchart: Process 565"/>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7" name="Flowchart: Process 566"/>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8" name="Flowchart: Process 567"/>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2" name="Group 501"/>
                <p:cNvGrpSpPr/>
                <p:nvPr/>
              </p:nvGrpSpPr>
              <p:grpSpPr>
                <a:xfrm>
                  <a:off x="3942856" y="2545733"/>
                  <a:ext cx="503993" cy="370137"/>
                  <a:chOff x="1866649" y="2963045"/>
                  <a:chExt cx="700091" cy="514153"/>
                </a:xfrm>
              </p:grpSpPr>
              <p:sp>
                <p:nvSpPr>
                  <p:cNvPr id="563" name="Flowchart: Process 562"/>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4" name="Flowchart: Process 563"/>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5" name="Flowchart: Process 564"/>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3" name="Group 502"/>
                <p:cNvGrpSpPr/>
                <p:nvPr/>
              </p:nvGrpSpPr>
              <p:grpSpPr>
                <a:xfrm>
                  <a:off x="3942856" y="2080032"/>
                  <a:ext cx="503993" cy="370137"/>
                  <a:chOff x="3779912" y="4202381"/>
                  <a:chExt cx="503993" cy="370137"/>
                </a:xfrm>
              </p:grpSpPr>
              <p:sp>
                <p:nvSpPr>
                  <p:cNvPr id="560" name="Flowchart: Process 559"/>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1" name="Flowchart: Process 560"/>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2" name="Flowchart: Process 56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4" name="Group 503"/>
                <p:cNvGrpSpPr/>
                <p:nvPr/>
              </p:nvGrpSpPr>
              <p:grpSpPr>
                <a:xfrm>
                  <a:off x="3942856" y="1847181"/>
                  <a:ext cx="503993" cy="370137"/>
                  <a:chOff x="3851920" y="3906533"/>
                  <a:chExt cx="503993" cy="370137"/>
                </a:xfrm>
              </p:grpSpPr>
              <p:sp>
                <p:nvSpPr>
                  <p:cNvPr id="557" name="Flowchart: Process 55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8" name="Flowchart: Process 55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9" name="Flowchart: Process 55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5" name="Group 504"/>
                <p:cNvGrpSpPr/>
                <p:nvPr/>
              </p:nvGrpSpPr>
              <p:grpSpPr>
                <a:xfrm>
                  <a:off x="3942856" y="2312883"/>
                  <a:ext cx="503993" cy="370137"/>
                  <a:chOff x="2847757" y="4747203"/>
                  <a:chExt cx="503993" cy="370137"/>
                </a:xfrm>
              </p:grpSpPr>
              <p:sp>
                <p:nvSpPr>
                  <p:cNvPr id="554" name="Flowchart: Process 55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5" name="Flowchart: Process 55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6" name="Flowchart: Process 55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6" name="Group 505"/>
                <p:cNvGrpSpPr/>
                <p:nvPr/>
              </p:nvGrpSpPr>
              <p:grpSpPr>
                <a:xfrm>
                  <a:off x="4160963" y="2660601"/>
                  <a:ext cx="503993" cy="370137"/>
                  <a:chOff x="1866649" y="2963045"/>
                  <a:chExt cx="700091" cy="514153"/>
                </a:xfrm>
              </p:grpSpPr>
              <p:sp>
                <p:nvSpPr>
                  <p:cNvPr id="551" name="Flowchart: Process 55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2" name="Flowchart: Process 55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3" name="Flowchart: Process 55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7" name="Group 506"/>
                <p:cNvGrpSpPr/>
                <p:nvPr/>
              </p:nvGrpSpPr>
              <p:grpSpPr>
                <a:xfrm>
                  <a:off x="4160963" y="2194900"/>
                  <a:ext cx="503993" cy="370137"/>
                  <a:chOff x="3779912" y="4202381"/>
                  <a:chExt cx="503993" cy="370137"/>
                </a:xfrm>
              </p:grpSpPr>
              <p:sp>
                <p:nvSpPr>
                  <p:cNvPr id="548" name="Flowchart: Process 54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9" name="Flowchart: Process 54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0" name="Flowchart: Process 54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8" name="Group 507"/>
                <p:cNvGrpSpPr/>
                <p:nvPr/>
              </p:nvGrpSpPr>
              <p:grpSpPr>
                <a:xfrm>
                  <a:off x="4160963" y="1962049"/>
                  <a:ext cx="503993" cy="370137"/>
                  <a:chOff x="3851920" y="3906533"/>
                  <a:chExt cx="503993" cy="370137"/>
                </a:xfrm>
              </p:grpSpPr>
              <p:sp>
                <p:nvSpPr>
                  <p:cNvPr id="545" name="Flowchart: Process 54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6" name="Flowchart: Process 54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7" name="Flowchart: Process 54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9" name="Group 508"/>
                <p:cNvGrpSpPr/>
                <p:nvPr/>
              </p:nvGrpSpPr>
              <p:grpSpPr>
                <a:xfrm>
                  <a:off x="4160963" y="2427751"/>
                  <a:ext cx="503993" cy="370137"/>
                  <a:chOff x="2847757" y="4747203"/>
                  <a:chExt cx="503993" cy="370137"/>
                </a:xfrm>
              </p:grpSpPr>
              <p:sp>
                <p:nvSpPr>
                  <p:cNvPr id="542" name="Flowchart: Process 54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3" name="Flowchart: Process 54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4" name="Flowchart: Process 54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0" name="Group 509"/>
                <p:cNvGrpSpPr/>
                <p:nvPr/>
              </p:nvGrpSpPr>
              <p:grpSpPr>
                <a:xfrm>
                  <a:off x="3623872" y="2740229"/>
                  <a:ext cx="503993" cy="370137"/>
                  <a:chOff x="1866649" y="2963045"/>
                  <a:chExt cx="700091" cy="514153"/>
                </a:xfrm>
              </p:grpSpPr>
              <p:sp>
                <p:nvSpPr>
                  <p:cNvPr id="539" name="Flowchart: Process 538"/>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0" name="Flowchart: Process 53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1" name="Flowchart: Process 540"/>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1" name="Group 510"/>
                <p:cNvGrpSpPr/>
                <p:nvPr/>
              </p:nvGrpSpPr>
              <p:grpSpPr>
                <a:xfrm>
                  <a:off x="3623872" y="2274528"/>
                  <a:ext cx="503993" cy="370137"/>
                  <a:chOff x="3779912" y="4202381"/>
                  <a:chExt cx="503993" cy="370137"/>
                </a:xfrm>
              </p:grpSpPr>
              <p:sp>
                <p:nvSpPr>
                  <p:cNvPr id="536" name="Flowchart: Process 53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7" name="Flowchart: Process 53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8" name="Flowchart: Process 53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2" name="Group 511"/>
                <p:cNvGrpSpPr/>
                <p:nvPr/>
              </p:nvGrpSpPr>
              <p:grpSpPr>
                <a:xfrm>
                  <a:off x="3623872" y="2041677"/>
                  <a:ext cx="503993" cy="370137"/>
                  <a:chOff x="3851920" y="3906533"/>
                  <a:chExt cx="503993" cy="370137"/>
                </a:xfrm>
              </p:grpSpPr>
              <p:sp>
                <p:nvSpPr>
                  <p:cNvPr id="533" name="Flowchart: Process 53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4" name="Flowchart: Process 53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5" name="Flowchart: Process 53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3" name="Group 512"/>
                <p:cNvGrpSpPr/>
                <p:nvPr/>
              </p:nvGrpSpPr>
              <p:grpSpPr>
                <a:xfrm>
                  <a:off x="3623872" y="2507379"/>
                  <a:ext cx="503993" cy="370137"/>
                  <a:chOff x="2847757" y="4747203"/>
                  <a:chExt cx="503993" cy="370137"/>
                </a:xfrm>
              </p:grpSpPr>
              <p:sp>
                <p:nvSpPr>
                  <p:cNvPr id="530" name="Flowchart: Process 52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1" name="Flowchart: Process 53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2" name="Flowchart: Process 53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4" name="Group 513"/>
                <p:cNvGrpSpPr/>
                <p:nvPr/>
              </p:nvGrpSpPr>
              <p:grpSpPr>
                <a:xfrm>
                  <a:off x="3841979" y="2855097"/>
                  <a:ext cx="503993" cy="370137"/>
                  <a:chOff x="1866649" y="2963045"/>
                  <a:chExt cx="700091" cy="514153"/>
                </a:xfrm>
              </p:grpSpPr>
              <p:sp>
                <p:nvSpPr>
                  <p:cNvPr id="527" name="Flowchart: Process 52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8" name="Flowchart: Process 52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9" name="Flowchart: Process 528"/>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5" name="Group 514"/>
                <p:cNvGrpSpPr/>
                <p:nvPr/>
              </p:nvGrpSpPr>
              <p:grpSpPr>
                <a:xfrm>
                  <a:off x="3841979" y="2389396"/>
                  <a:ext cx="503993" cy="370137"/>
                  <a:chOff x="3779912" y="4202381"/>
                  <a:chExt cx="503993" cy="370137"/>
                </a:xfrm>
              </p:grpSpPr>
              <p:sp>
                <p:nvSpPr>
                  <p:cNvPr id="524" name="Flowchart: Process 52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5" name="Flowchart: Process 52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6" name="Flowchart: Process 52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6" name="Group 515"/>
                <p:cNvGrpSpPr/>
                <p:nvPr/>
              </p:nvGrpSpPr>
              <p:grpSpPr>
                <a:xfrm>
                  <a:off x="3841979" y="2156545"/>
                  <a:ext cx="503993" cy="370137"/>
                  <a:chOff x="3851920" y="3906533"/>
                  <a:chExt cx="503993" cy="370137"/>
                </a:xfrm>
              </p:grpSpPr>
              <p:sp>
                <p:nvSpPr>
                  <p:cNvPr id="521" name="Flowchart: Process 52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2" name="Flowchart: Process 52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3" name="Flowchart: Process 52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7" name="Group 516"/>
                <p:cNvGrpSpPr/>
                <p:nvPr/>
              </p:nvGrpSpPr>
              <p:grpSpPr>
                <a:xfrm>
                  <a:off x="3841979" y="2622247"/>
                  <a:ext cx="503993" cy="370137"/>
                  <a:chOff x="2847757" y="4747203"/>
                  <a:chExt cx="503993" cy="370137"/>
                </a:xfrm>
              </p:grpSpPr>
              <p:sp>
                <p:nvSpPr>
                  <p:cNvPr id="518" name="Flowchart: Process 51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19" name="Flowchart: Process 51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0" name="Flowchart: Process 51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614" name="Group 613"/>
              <p:cNvGrpSpPr/>
              <p:nvPr/>
            </p:nvGrpSpPr>
            <p:grpSpPr>
              <a:xfrm>
                <a:off x="4059937" y="4455519"/>
                <a:ext cx="748053" cy="917716"/>
                <a:chOff x="3623872" y="1455329"/>
                <a:chExt cx="1693820" cy="1769905"/>
              </a:xfrm>
            </p:grpSpPr>
            <p:grpSp>
              <p:nvGrpSpPr>
                <p:cNvPr id="615" name="Group 614"/>
                <p:cNvGrpSpPr/>
                <p:nvPr/>
              </p:nvGrpSpPr>
              <p:grpSpPr>
                <a:xfrm>
                  <a:off x="4595592" y="2153881"/>
                  <a:ext cx="503993" cy="370137"/>
                  <a:chOff x="1866649" y="2963045"/>
                  <a:chExt cx="700091" cy="514153"/>
                </a:xfrm>
              </p:grpSpPr>
              <p:sp>
                <p:nvSpPr>
                  <p:cNvPr id="740" name="Flowchart: Process 739"/>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41" name="Flowchart: Process 74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42" name="Flowchart: Process 741"/>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6" name="Group 615"/>
                <p:cNvGrpSpPr/>
                <p:nvPr/>
              </p:nvGrpSpPr>
              <p:grpSpPr>
                <a:xfrm>
                  <a:off x="4595592" y="1688180"/>
                  <a:ext cx="503993" cy="370137"/>
                  <a:chOff x="3779912" y="4202381"/>
                  <a:chExt cx="503993" cy="370137"/>
                </a:xfrm>
              </p:grpSpPr>
              <p:sp>
                <p:nvSpPr>
                  <p:cNvPr id="737" name="Flowchart: Process 73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8" name="Flowchart: Process 73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9" name="Flowchart: Process 73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7" name="Group 616"/>
                <p:cNvGrpSpPr/>
                <p:nvPr/>
              </p:nvGrpSpPr>
              <p:grpSpPr>
                <a:xfrm>
                  <a:off x="4595592" y="1455329"/>
                  <a:ext cx="503993" cy="370137"/>
                  <a:chOff x="3851920" y="3906533"/>
                  <a:chExt cx="503993" cy="370137"/>
                </a:xfrm>
              </p:grpSpPr>
              <p:sp>
                <p:nvSpPr>
                  <p:cNvPr id="734" name="Flowchart: Process 73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5" name="Flowchart: Process 73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6" name="Flowchart: Process 73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8" name="Group 617"/>
                <p:cNvGrpSpPr/>
                <p:nvPr/>
              </p:nvGrpSpPr>
              <p:grpSpPr>
                <a:xfrm>
                  <a:off x="4595592" y="1921031"/>
                  <a:ext cx="503993" cy="370137"/>
                  <a:chOff x="2847757" y="4747203"/>
                  <a:chExt cx="503993" cy="370137"/>
                </a:xfrm>
              </p:grpSpPr>
              <p:sp>
                <p:nvSpPr>
                  <p:cNvPr id="731" name="Flowchart: Process 73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2" name="Flowchart: Process 73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3" name="Flowchart: Process 73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9" name="Group 618"/>
                <p:cNvGrpSpPr/>
                <p:nvPr/>
              </p:nvGrpSpPr>
              <p:grpSpPr>
                <a:xfrm>
                  <a:off x="4813699" y="2268749"/>
                  <a:ext cx="503993" cy="370137"/>
                  <a:chOff x="1866649" y="2963045"/>
                  <a:chExt cx="700091" cy="514153"/>
                </a:xfrm>
              </p:grpSpPr>
              <p:sp>
                <p:nvSpPr>
                  <p:cNvPr id="728" name="Flowchart: Process 72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9" name="Flowchart: Process 72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0" name="Flowchart: Process 72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0" name="Group 619"/>
                <p:cNvGrpSpPr/>
                <p:nvPr/>
              </p:nvGrpSpPr>
              <p:grpSpPr>
                <a:xfrm>
                  <a:off x="4813699" y="1803048"/>
                  <a:ext cx="503993" cy="370137"/>
                  <a:chOff x="3779912" y="4202381"/>
                  <a:chExt cx="503993" cy="370137"/>
                </a:xfrm>
              </p:grpSpPr>
              <p:sp>
                <p:nvSpPr>
                  <p:cNvPr id="725" name="Flowchart: Process 72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6" name="Flowchart: Process 72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7" name="Flowchart: Process 72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1" name="Group 620"/>
                <p:cNvGrpSpPr/>
                <p:nvPr/>
              </p:nvGrpSpPr>
              <p:grpSpPr>
                <a:xfrm>
                  <a:off x="4813699" y="1570197"/>
                  <a:ext cx="503993" cy="370137"/>
                  <a:chOff x="3851920" y="3906533"/>
                  <a:chExt cx="503993" cy="370137"/>
                </a:xfrm>
              </p:grpSpPr>
              <p:sp>
                <p:nvSpPr>
                  <p:cNvPr id="722" name="Flowchart: Process 72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3" name="Flowchart: Process 72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4" name="Flowchart: Process 72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2" name="Group 621"/>
                <p:cNvGrpSpPr/>
                <p:nvPr/>
              </p:nvGrpSpPr>
              <p:grpSpPr>
                <a:xfrm>
                  <a:off x="4813699" y="2035899"/>
                  <a:ext cx="503993" cy="370137"/>
                  <a:chOff x="2847757" y="4747203"/>
                  <a:chExt cx="503993" cy="370137"/>
                </a:xfrm>
              </p:grpSpPr>
              <p:sp>
                <p:nvSpPr>
                  <p:cNvPr id="719" name="Flowchart: Process 71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0" name="Flowchart: Process 71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1" name="Flowchart: Process 72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3" name="Group 622"/>
                <p:cNvGrpSpPr/>
                <p:nvPr/>
              </p:nvGrpSpPr>
              <p:grpSpPr>
                <a:xfrm>
                  <a:off x="4276608" y="2348377"/>
                  <a:ext cx="503993" cy="370137"/>
                  <a:chOff x="1866649" y="2963045"/>
                  <a:chExt cx="700091" cy="514153"/>
                </a:xfrm>
              </p:grpSpPr>
              <p:sp>
                <p:nvSpPr>
                  <p:cNvPr id="716" name="Flowchart: Process 715"/>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7" name="Flowchart: Process 71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8" name="Flowchart: Process 717"/>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4" name="Group 623"/>
                <p:cNvGrpSpPr/>
                <p:nvPr/>
              </p:nvGrpSpPr>
              <p:grpSpPr>
                <a:xfrm>
                  <a:off x="4276608" y="1882676"/>
                  <a:ext cx="503993" cy="370137"/>
                  <a:chOff x="3779912" y="4202381"/>
                  <a:chExt cx="503993" cy="370137"/>
                </a:xfrm>
              </p:grpSpPr>
              <p:sp>
                <p:nvSpPr>
                  <p:cNvPr id="713" name="Flowchart: Process 71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4" name="Flowchart: Process 71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5" name="Flowchart: Process 71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5" name="Group 624"/>
                <p:cNvGrpSpPr/>
                <p:nvPr/>
              </p:nvGrpSpPr>
              <p:grpSpPr>
                <a:xfrm>
                  <a:off x="4276608" y="1649825"/>
                  <a:ext cx="503993" cy="370137"/>
                  <a:chOff x="3851920" y="3906533"/>
                  <a:chExt cx="503993" cy="370137"/>
                </a:xfrm>
              </p:grpSpPr>
              <p:sp>
                <p:nvSpPr>
                  <p:cNvPr id="710" name="Flowchart: Process 70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1" name="Flowchart: Process 71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2" name="Flowchart: Process 71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6" name="Group 625"/>
                <p:cNvGrpSpPr/>
                <p:nvPr/>
              </p:nvGrpSpPr>
              <p:grpSpPr>
                <a:xfrm>
                  <a:off x="4276608" y="2115527"/>
                  <a:ext cx="503993" cy="370137"/>
                  <a:chOff x="2847757" y="4747203"/>
                  <a:chExt cx="503993" cy="370137"/>
                </a:xfrm>
              </p:grpSpPr>
              <p:sp>
                <p:nvSpPr>
                  <p:cNvPr id="707" name="Flowchart: Process 70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8" name="Flowchart: Process 70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9" name="Flowchart: Process 70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7" name="Group 626"/>
                <p:cNvGrpSpPr/>
                <p:nvPr/>
              </p:nvGrpSpPr>
              <p:grpSpPr>
                <a:xfrm>
                  <a:off x="4494715" y="2463245"/>
                  <a:ext cx="503993" cy="370137"/>
                  <a:chOff x="1866649" y="2963045"/>
                  <a:chExt cx="700091" cy="514153"/>
                </a:xfrm>
              </p:grpSpPr>
              <p:sp>
                <p:nvSpPr>
                  <p:cNvPr id="704" name="Flowchart: Process 703"/>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5" name="Flowchart: Process 704"/>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6" name="Flowchart: Process 705"/>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8" name="Group 627"/>
                <p:cNvGrpSpPr/>
                <p:nvPr/>
              </p:nvGrpSpPr>
              <p:grpSpPr>
                <a:xfrm>
                  <a:off x="4494715" y="1997544"/>
                  <a:ext cx="503993" cy="370137"/>
                  <a:chOff x="3779912" y="4202381"/>
                  <a:chExt cx="503993" cy="370137"/>
                </a:xfrm>
              </p:grpSpPr>
              <p:sp>
                <p:nvSpPr>
                  <p:cNvPr id="701" name="Flowchart: Process 700"/>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2" name="Flowchart: Process 701"/>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3" name="Flowchart: Process 702"/>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9" name="Group 628"/>
                <p:cNvGrpSpPr/>
                <p:nvPr/>
              </p:nvGrpSpPr>
              <p:grpSpPr>
                <a:xfrm>
                  <a:off x="4494715" y="1764693"/>
                  <a:ext cx="503993" cy="370137"/>
                  <a:chOff x="3851920" y="3906533"/>
                  <a:chExt cx="503993" cy="370137"/>
                </a:xfrm>
              </p:grpSpPr>
              <p:sp>
                <p:nvSpPr>
                  <p:cNvPr id="698" name="Flowchart: Process 69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9" name="Flowchart: Process 69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0" name="Flowchart: Process 69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0" name="Group 629"/>
                <p:cNvGrpSpPr/>
                <p:nvPr/>
              </p:nvGrpSpPr>
              <p:grpSpPr>
                <a:xfrm>
                  <a:off x="4494715" y="2230395"/>
                  <a:ext cx="503993" cy="370137"/>
                  <a:chOff x="2847757" y="4747203"/>
                  <a:chExt cx="503993" cy="370137"/>
                </a:xfrm>
              </p:grpSpPr>
              <p:sp>
                <p:nvSpPr>
                  <p:cNvPr id="695" name="Flowchart: Process 69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6" name="Flowchart: Process 69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7" name="Flowchart: Process 69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1" name="Group 630"/>
                <p:cNvGrpSpPr/>
                <p:nvPr/>
              </p:nvGrpSpPr>
              <p:grpSpPr>
                <a:xfrm>
                  <a:off x="3942856" y="2545733"/>
                  <a:ext cx="503993" cy="370137"/>
                  <a:chOff x="1866649" y="2963045"/>
                  <a:chExt cx="700091" cy="514153"/>
                </a:xfrm>
              </p:grpSpPr>
              <p:sp>
                <p:nvSpPr>
                  <p:cNvPr id="692" name="Flowchart: Process 691"/>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3" name="Flowchart: Process 69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4" name="Flowchart: Process 693"/>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2" name="Group 631"/>
                <p:cNvGrpSpPr/>
                <p:nvPr/>
              </p:nvGrpSpPr>
              <p:grpSpPr>
                <a:xfrm>
                  <a:off x="3942856" y="2080032"/>
                  <a:ext cx="503993" cy="370137"/>
                  <a:chOff x="3779912" y="4202381"/>
                  <a:chExt cx="503993" cy="370137"/>
                </a:xfrm>
              </p:grpSpPr>
              <p:sp>
                <p:nvSpPr>
                  <p:cNvPr id="689" name="Flowchart: Process 68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0" name="Flowchart: Process 68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1" name="Flowchart: Process 69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3" name="Group 632"/>
                <p:cNvGrpSpPr/>
                <p:nvPr/>
              </p:nvGrpSpPr>
              <p:grpSpPr>
                <a:xfrm>
                  <a:off x="3942856" y="1847181"/>
                  <a:ext cx="503993" cy="370137"/>
                  <a:chOff x="3851920" y="3906533"/>
                  <a:chExt cx="503993" cy="370137"/>
                </a:xfrm>
              </p:grpSpPr>
              <p:sp>
                <p:nvSpPr>
                  <p:cNvPr id="686" name="Flowchart: Process 68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7" name="Flowchart: Process 68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8" name="Flowchart: Process 68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4" name="Group 633"/>
                <p:cNvGrpSpPr/>
                <p:nvPr/>
              </p:nvGrpSpPr>
              <p:grpSpPr>
                <a:xfrm>
                  <a:off x="3942856" y="2312883"/>
                  <a:ext cx="503993" cy="370137"/>
                  <a:chOff x="2847757" y="4747203"/>
                  <a:chExt cx="503993" cy="370137"/>
                </a:xfrm>
              </p:grpSpPr>
              <p:sp>
                <p:nvSpPr>
                  <p:cNvPr id="683" name="Flowchart: Process 68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4" name="Flowchart: Process 68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5" name="Flowchart: Process 68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5" name="Group 634"/>
                <p:cNvGrpSpPr/>
                <p:nvPr/>
              </p:nvGrpSpPr>
              <p:grpSpPr>
                <a:xfrm>
                  <a:off x="4160963" y="2660601"/>
                  <a:ext cx="503993" cy="370137"/>
                  <a:chOff x="1866649" y="2963045"/>
                  <a:chExt cx="700091" cy="514153"/>
                </a:xfrm>
              </p:grpSpPr>
              <p:sp>
                <p:nvSpPr>
                  <p:cNvPr id="680" name="Flowchart: Process 67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1" name="Flowchart: Process 68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2" name="Flowchart: Process 68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6" name="Group 635"/>
                <p:cNvGrpSpPr/>
                <p:nvPr/>
              </p:nvGrpSpPr>
              <p:grpSpPr>
                <a:xfrm>
                  <a:off x="4160963" y="2194900"/>
                  <a:ext cx="503993" cy="370137"/>
                  <a:chOff x="3779912" y="4202381"/>
                  <a:chExt cx="503993" cy="370137"/>
                </a:xfrm>
              </p:grpSpPr>
              <p:sp>
                <p:nvSpPr>
                  <p:cNvPr id="677" name="Flowchart: Process 67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8" name="Flowchart: Process 67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9" name="Flowchart: Process 67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7" name="Group 636"/>
                <p:cNvGrpSpPr/>
                <p:nvPr/>
              </p:nvGrpSpPr>
              <p:grpSpPr>
                <a:xfrm>
                  <a:off x="4160963" y="1962049"/>
                  <a:ext cx="503993" cy="370137"/>
                  <a:chOff x="3851920" y="3906533"/>
                  <a:chExt cx="503993" cy="370137"/>
                </a:xfrm>
              </p:grpSpPr>
              <p:sp>
                <p:nvSpPr>
                  <p:cNvPr id="674" name="Flowchart: Process 67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5" name="Flowchart: Process 67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6" name="Flowchart: Process 67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8" name="Group 637"/>
                <p:cNvGrpSpPr/>
                <p:nvPr/>
              </p:nvGrpSpPr>
              <p:grpSpPr>
                <a:xfrm>
                  <a:off x="4160963" y="2427751"/>
                  <a:ext cx="503993" cy="370137"/>
                  <a:chOff x="2847757" y="4747203"/>
                  <a:chExt cx="503993" cy="370137"/>
                </a:xfrm>
              </p:grpSpPr>
              <p:sp>
                <p:nvSpPr>
                  <p:cNvPr id="671" name="Flowchart: Process 67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2" name="Flowchart: Process 67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3" name="Flowchart: Process 67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9" name="Group 638"/>
                <p:cNvGrpSpPr/>
                <p:nvPr/>
              </p:nvGrpSpPr>
              <p:grpSpPr>
                <a:xfrm>
                  <a:off x="3623872" y="2740229"/>
                  <a:ext cx="503993" cy="370137"/>
                  <a:chOff x="1866649" y="2963045"/>
                  <a:chExt cx="700091" cy="514153"/>
                </a:xfrm>
              </p:grpSpPr>
              <p:sp>
                <p:nvSpPr>
                  <p:cNvPr id="668" name="Flowchart: Process 66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9" name="Flowchart: Process 66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0" name="Flowchart: Process 66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0" name="Group 639"/>
                <p:cNvGrpSpPr/>
                <p:nvPr/>
              </p:nvGrpSpPr>
              <p:grpSpPr>
                <a:xfrm>
                  <a:off x="3623872" y="2274528"/>
                  <a:ext cx="503993" cy="370137"/>
                  <a:chOff x="3779912" y="4202381"/>
                  <a:chExt cx="503993" cy="370137"/>
                </a:xfrm>
              </p:grpSpPr>
              <p:sp>
                <p:nvSpPr>
                  <p:cNvPr id="665" name="Flowchart: Process 66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6" name="Flowchart: Process 66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7" name="Flowchart: Process 66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1" name="Group 640"/>
                <p:cNvGrpSpPr/>
                <p:nvPr/>
              </p:nvGrpSpPr>
              <p:grpSpPr>
                <a:xfrm>
                  <a:off x="3623872" y="2041677"/>
                  <a:ext cx="503993" cy="370137"/>
                  <a:chOff x="3851920" y="3906533"/>
                  <a:chExt cx="503993" cy="370137"/>
                </a:xfrm>
              </p:grpSpPr>
              <p:sp>
                <p:nvSpPr>
                  <p:cNvPr id="662" name="Flowchart: Process 66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3" name="Flowchart: Process 66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4" name="Flowchart: Process 66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2" name="Group 641"/>
                <p:cNvGrpSpPr/>
                <p:nvPr/>
              </p:nvGrpSpPr>
              <p:grpSpPr>
                <a:xfrm>
                  <a:off x="3623872" y="2507379"/>
                  <a:ext cx="503993" cy="370137"/>
                  <a:chOff x="2847757" y="4747203"/>
                  <a:chExt cx="503993" cy="370137"/>
                </a:xfrm>
              </p:grpSpPr>
              <p:sp>
                <p:nvSpPr>
                  <p:cNvPr id="659" name="Flowchart: Process 65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0" name="Flowchart: Process 65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1" name="Flowchart: Process 66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3" name="Group 642"/>
                <p:cNvGrpSpPr/>
                <p:nvPr/>
              </p:nvGrpSpPr>
              <p:grpSpPr>
                <a:xfrm>
                  <a:off x="3841979" y="2855097"/>
                  <a:ext cx="503993" cy="370137"/>
                  <a:chOff x="1866649" y="2963045"/>
                  <a:chExt cx="700091" cy="514153"/>
                </a:xfrm>
              </p:grpSpPr>
              <p:sp>
                <p:nvSpPr>
                  <p:cNvPr id="656" name="Flowchart: Process 655"/>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7" name="Flowchart: Process 65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8" name="Flowchart: Process 657"/>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4" name="Group 643"/>
                <p:cNvGrpSpPr/>
                <p:nvPr/>
              </p:nvGrpSpPr>
              <p:grpSpPr>
                <a:xfrm>
                  <a:off x="3841979" y="2389396"/>
                  <a:ext cx="503993" cy="370137"/>
                  <a:chOff x="3779912" y="4202381"/>
                  <a:chExt cx="503993" cy="370137"/>
                </a:xfrm>
              </p:grpSpPr>
              <p:sp>
                <p:nvSpPr>
                  <p:cNvPr id="653" name="Flowchart: Process 65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4" name="Flowchart: Process 65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5" name="Flowchart: Process 65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5" name="Group 644"/>
                <p:cNvGrpSpPr/>
                <p:nvPr/>
              </p:nvGrpSpPr>
              <p:grpSpPr>
                <a:xfrm>
                  <a:off x="3841979" y="2156545"/>
                  <a:ext cx="503993" cy="370137"/>
                  <a:chOff x="3851920" y="3906533"/>
                  <a:chExt cx="503993" cy="370137"/>
                </a:xfrm>
              </p:grpSpPr>
              <p:sp>
                <p:nvSpPr>
                  <p:cNvPr id="650" name="Flowchart: Process 64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1" name="Flowchart: Process 65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2" name="Flowchart: Process 65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6" name="Group 645"/>
                <p:cNvGrpSpPr/>
                <p:nvPr/>
              </p:nvGrpSpPr>
              <p:grpSpPr>
                <a:xfrm>
                  <a:off x="3841979" y="2622247"/>
                  <a:ext cx="503993" cy="370137"/>
                  <a:chOff x="2847757" y="4747203"/>
                  <a:chExt cx="503993" cy="370137"/>
                </a:xfrm>
              </p:grpSpPr>
              <p:sp>
                <p:nvSpPr>
                  <p:cNvPr id="647" name="Flowchart: Process 64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48" name="Flowchart: Process 64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49" name="Flowchart: Process 64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145" name="Group 144"/>
              <p:cNvGrpSpPr/>
              <p:nvPr/>
            </p:nvGrpSpPr>
            <p:grpSpPr>
              <a:xfrm>
                <a:off x="4331027" y="4627189"/>
                <a:ext cx="748053" cy="917716"/>
                <a:chOff x="3623872" y="1455329"/>
                <a:chExt cx="1693820" cy="1769905"/>
              </a:xfrm>
            </p:grpSpPr>
            <p:grpSp>
              <p:nvGrpSpPr>
                <p:cNvPr id="146" name="Group 145"/>
                <p:cNvGrpSpPr/>
                <p:nvPr/>
              </p:nvGrpSpPr>
              <p:grpSpPr>
                <a:xfrm>
                  <a:off x="4595592" y="2153881"/>
                  <a:ext cx="503993" cy="370137"/>
                  <a:chOff x="1866649" y="2963045"/>
                  <a:chExt cx="700091" cy="514153"/>
                </a:xfrm>
              </p:grpSpPr>
              <p:sp>
                <p:nvSpPr>
                  <p:cNvPr id="353" name="Flowchart: Process 352"/>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4" name="Flowchart: Process 353"/>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5" name="Flowchart: Process 354"/>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7" name="Group 146"/>
                <p:cNvGrpSpPr/>
                <p:nvPr/>
              </p:nvGrpSpPr>
              <p:grpSpPr>
                <a:xfrm>
                  <a:off x="4595592" y="1688180"/>
                  <a:ext cx="503993" cy="370137"/>
                  <a:chOff x="3779912" y="4202381"/>
                  <a:chExt cx="503993" cy="370137"/>
                </a:xfrm>
              </p:grpSpPr>
              <p:sp>
                <p:nvSpPr>
                  <p:cNvPr id="350" name="Flowchart: Process 349"/>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1" name="Flowchart: Process 350"/>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2" name="Flowchart: Process 35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8" name="Group 147"/>
                <p:cNvGrpSpPr/>
                <p:nvPr/>
              </p:nvGrpSpPr>
              <p:grpSpPr>
                <a:xfrm>
                  <a:off x="4595592" y="1455329"/>
                  <a:ext cx="503993" cy="370137"/>
                  <a:chOff x="3851920" y="3906533"/>
                  <a:chExt cx="503993" cy="370137"/>
                </a:xfrm>
              </p:grpSpPr>
              <p:sp>
                <p:nvSpPr>
                  <p:cNvPr id="347" name="Flowchart: Process 34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8" name="Flowchart: Process 34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9" name="Flowchart: Process 34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9" name="Group 148"/>
                <p:cNvGrpSpPr/>
                <p:nvPr/>
              </p:nvGrpSpPr>
              <p:grpSpPr>
                <a:xfrm>
                  <a:off x="4595592" y="1921031"/>
                  <a:ext cx="503993" cy="370137"/>
                  <a:chOff x="2847757" y="4747203"/>
                  <a:chExt cx="503993" cy="370137"/>
                </a:xfrm>
              </p:grpSpPr>
              <p:sp>
                <p:nvSpPr>
                  <p:cNvPr id="344" name="Flowchart: Process 34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5" name="Flowchart: Process 34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6" name="Flowchart: Process 34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0" name="Group 149"/>
                <p:cNvGrpSpPr/>
                <p:nvPr/>
              </p:nvGrpSpPr>
              <p:grpSpPr>
                <a:xfrm>
                  <a:off x="4813699" y="2268749"/>
                  <a:ext cx="503993" cy="370137"/>
                  <a:chOff x="1866649" y="2963045"/>
                  <a:chExt cx="700091" cy="514153"/>
                </a:xfrm>
              </p:grpSpPr>
              <p:sp>
                <p:nvSpPr>
                  <p:cNvPr id="341" name="Flowchart: Process 34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2" name="Flowchart: Process 34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3" name="Flowchart: Process 34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1" name="Group 150"/>
                <p:cNvGrpSpPr/>
                <p:nvPr/>
              </p:nvGrpSpPr>
              <p:grpSpPr>
                <a:xfrm>
                  <a:off x="4813699" y="1803048"/>
                  <a:ext cx="503993" cy="370137"/>
                  <a:chOff x="3779912" y="4202381"/>
                  <a:chExt cx="503993" cy="370137"/>
                </a:xfrm>
              </p:grpSpPr>
              <p:sp>
                <p:nvSpPr>
                  <p:cNvPr id="338" name="Flowchart: Process 33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9" name="Flowchart: Process 33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0" name="Flowchart: Process 33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2" name="Group 151"/>
                <p:cNvGrpSpPr/>
                <p:nvPr/>
              </p:nvGrpSpPr>
              <p:grpSpPr>
                <a:xfrm>
                  <a:off x="4813699" y="1570197"/>
                  <a:ext cx="503993" cy="370137"/>
                  <a:chOff x="3851920" y="3906533"/>
                  <a:chExt cx="503993" cy="370137"/>
                </a:xfrm>
              </p:grpSpPr>
              <p:sp>
                <p:nvSpPr>
                  <p:cNvPr id="335" name="Flowchart: Process 33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6" name="Flowchart: Process 33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7" name="Flowchart: Process 33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3" name="Group 152"/>
                <p:cNvGrpSpPr/>
                <p:nvPr/>
              </p:nvGrpSpPr>
              <p:grpSpPr>
                <a:xfrm>
                  <a:off x="4813699" y="2035899"/>
                  <a:ext cx="503993" cy="370137"/>
                  <a:chOff x="2847757" y="4747203"/>
                  <a:chExt cx="503993" cy="370137"/>
                </a:xfrm>
              </p:grpSpPr>
              <p:sp>
                <p:nvSpPr>
                  <p:cNvPr id="332" name="Flowchart: Process 33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3" name="Flowchart: Process 33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4" name="Flowchart: Process 33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4" name="Group 153"/>
                <p:cNvGrpSpPr/>
                <p:nvPr/>
              </p:nvGrpSpPr>
              <p:grpSpPr>
                <a:xfrm>
                  <a:off x="4276608" y="2348377"/>
                  <a:ext cx="503993" cy="370137"/>
                  <a:chOff x="1866649" y="2963045"/>
                  <a:chExt cx="700091" cy="514153"/>
                </a:xfrm>
              </p:grpSpPr>
              <p:sp>
                <p:nvSpPr>
                  <p:cNvPr id="329" name="Flowchart: Process 328"/>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0" name="Flowchart: Process 32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1" name="Flowchart: Process 330"/>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5" name="Group 154"/>
                <p:cNvGrpSpPr/>
                <p:nvPr/>
              </p:nvGrpSpPr>
              <p:grpSpPr>
                <a:xfrm>
                  <a:off x="4276608" y="1882676"/>
                  <a:ext cx="503993" cy="370137"/>
                  <a:chOff x="3779912" y="4202381"/>
                  <a:chExt cx="503993" cy="370137"/>
                </a:xfrm>
              </p:grpSpPr>
              <p:sp>
                <p:nvSpPr>
                  <p:cNvPr id="326" name="Flowchart: Process 32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7" name="Flowchart: Process 32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8" name="Flowchart: Process 32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7" name="Group 156"/>
                <p:cNvGrpSpPr/>
                <p:nvPr/>
              </p:nvGrpSpPr>
              <p:grpSpPr>
                <a:xfrm>
                  <a:off x="4276608" y="1649825"/>
                  <a:ext cx="503993" cy="370137"/>
                  <a:chOff x="3851920" y="3906533"/>
                  <a:chExt cx="503993" cy="370137"/>
                </a:xfrm>
              </p:grpSpPr>
              <p:sp>
                <p:nvSpPr>
                  <p:cNvPr id="323" name="Flowchart: Process 32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4" name="Flowchart: Process 32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5" name="Flowchart: Process 32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8" name="Group 157"/>
                <p:cNvGrpSpPr/>
                <p:nvPr/>
              </p:nvGrpSpPr>
              <p:grpSpPr>
                <a:xfrm>
                  <a:off x="4276608" y="2115527"/>
                  <a:ext cx="503993" cy="370137"/>
                  <a:chOff x="2847757" y="4747203"/>
                  <a:chExt cx="503993" cy="370137"/>
                </a:xfrm>
              </p:grpSpPr>
              <p:sp>
                <p:nvSpPr>
                  <p:cNvPr id="320" name="Flowchart: Process 31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1" name="Flowchart: Process 32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2" name="Flowchart: Process 32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9" name="Group 158"/>
                <p:cNvGrpSpPr/>
                <p:nvPr/>
              </p:nvGrpSpPr>
              <p:grpSpPr>
                <a:xfrm>
                  <a:off x="4494715" y="2463245"/>
                  <a:ext cx="503993" cy="370137"/>
                  <a:chOff x="1866649" y="2963045"/>
                  <a:chExt cx="700091" cy="514153"/>
                </a:xfrm>
              </p:grpSpPr>
              <p:sp>
                <p:nvSpPr>
                  <p:cNvPr id="317" name="Flowchart: Process 31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8" name="Flowchart: Process 31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9" name="Flowchart: Process 318"/>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1" name="Group 160"/>
                <p:cNvGrpSpPr/>
                <p:nvPr/>
              </p:nvGrpSpPr>
              <p:grpSpPr>
                <a:xfrm>
                  <a:off x="4494715" y="1997544"/>
                  <a:ext cx="503993" cy="370137"/>
                  <a:chOff x="3779912" y="4202381"/>
                  <a:chExt cx="503993" cy="370137"/>
                </a:xfrm>
              </p:grpSpPr>
              <p:sp>
                <p:nvSpPr>
                  <p:cNvPr id="314" name="Flowchart: Process 31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5" name="Flowchart: Process 31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6" name="Flowchart: Process 31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3" name="Group 162"/>
                <p:cNvGrpSpPr/>
                <p:nvPr/>
              </p:nvGrpSpPr>
              <p:grpSpPr>
                <a:xfrm>
                  <a:off x="4494715" y="1764693"/>
                  <a:ext cx="503993" cy="370137"/>
                  <a:chOff x="3851920" y="3906533"/>
                  <a:chExt cx="503993" cy="370137"/>
                </a:xfrm>
              </p:grpSpPr>
              <p:sp>
                <p:nvSpPr>
                  <p:cNvPr id="311" name="Flowchart: Process 31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2" name="Flowchart: Process 31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3" name="Flowchart: Process 31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4" name="Group 163"/>
                <p:cNvGrpSpPr/>
                <p:nvPr/>
              </p:nvGrpSpPr>
              <p:grpSpPr>
                <a:xfrm>
                  <a:off x="4494715" y="2230395"/>
                  <a:ext cx="503993" cy="370137"/>
                  <a:chOff x="2847757" y="4747203"/>
                  <a:chExt cx="503993" cy="370137"/>
                </a:xfrm>
              </p:grpSpPr>
              <p:sp>
                <p:nvSpPr>
                  <p:cNvPr id="308" name="Flowchart: Process 30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9" name="Flowchart: Process 30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0" name="Flowchart: Process 30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5" name="Group 164"/>
                <p:cNvGrpSpPr/>
                <p:nvPr/>
              </p:nvGrpSpPr>
              <p:grpSpPr>
                <a:xfrm>
                  <a:off x="3942856" y="2545733"/>
                  <a:ext cx="503993" cy="370137"/>
                  <a:chOff x="1866649" y="2963045"/>
                  <a:chExt cx="700091" cy="514153"/>
                </a:xfrm>
              </p:grpSpPr>
              <p:sp>
                <p:nvSpPr>
                  <p:cNvPr id="305" name="Flowchart: Process 304"/>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6" name="Flowchart: Process 305"/>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7" name="Flowchart: Process 306"/>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7" name="Group 166"/>
                <p:cNvGrpSpPr/>
                <p:nvPr/>
              </p:nvGrpSpPr>
              <p:grpSpPr>
                <a:xfrm>
                  <a:off x="3942856" y="2080032"/>
                  <a:ext cx="503993" cy="370137"/>
                  <a:chOff x="3779912" y="4202381"/>
                  <a:chExt cx="503993" cy="370137"/>
                </a:xfrm>
              </p:grpSpPr>
              <p:sp>
                <p:nvSpPr>
                  <p:cNvPr id="302" name="Flowchart: Process 301"/>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3" name="Flowchart: Process 302"/>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4" name="Flowchart: Process 303"/>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8" name="Group 167"/>
                <p:cNvGrpSpPr/>
                <p:nvPr/>
              </p:nvGrpSpPr>
              <p:grpSpPr>
                <a:xfrm>
                  <a:off x="3942856" y="1847181"/>
                  <a:ext cx="503993" cy="370137"/>
                  <a:chOff x="3851920" y="3906533"/>
                  <a:chExt cx="503993" cy="370137"/>
                </a:xfrm>
              </p:grpSpPr>
              <p:sp>
                <p:nvSpPr>
                  <p:cNvPr id="298" name="Flowchart: Process 29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9" name="Flowchart: Process 29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0" name="Flowchart: Process 29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9" name="Group 168"/>
                <p:cNvGrpSpPr/>
                <p:nvPr/>
              </p:nvGrpSpPr>
              <p:grpSpPr>
                <a:xfrm>
                  <a:off x="3942856" y="2312883"/>
                  <a:ext cx="503993" cy="370137"/>
                  <a:chOff x="2847757" y="4747203"/>
                  <a:chExt cx="503993" cy="370137"/>
                </a:xfrm>
              </p:grpSpPr>
              <p:sp>
                <p:nvSpPr>
                  <p:cNvPr id="295" name="Flowchart: Process 29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6" name="Flowchart: Process 29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7" name="Flowchart: Process 29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0" name="Group 169"/>
                <p:cNvGrpSpPr/>
                <p:nvPr/>
              </p:nvGrpSpPr>
              <p:grpSpPr>
                <a:xfrm>
                  <a:off x="4160963" y="2660601"/>
                  <a:ext cx="503993" cy="370137"/>
                  <a:chOff x="1866649" y="2963045"/>
                  <a:chExt cx="700091" cy="514153"/>
                </a:xfrm>
              </p:grpSpPr>
              <p:sp>
                <p:nvSpPr>
                  <p:cNvPr id="267" name="Flowchart: Process 26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3" name="Flowchart: Process 29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4" name="Flowchart: Process 293"/>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2" name="Group 171"/>
                <p:cNvGrpSpPr/>
                <p:nvPr/>
              </p:nvGrpSpPr>
              <p:grpSpPr>
                <a:xfrm>
                  <a:off x="4160963" y="2194900"/>
                  <a:ext cx="503993" cy="370137"/>
                  <a:chOff x="3779912" y="4202381"/>
                  <a:chExt cx="503993" cy="370137"/>
                </a:xfrm>
              </p:grpSpPr>
              <p:sp>
                <p:nvSpPr>
                  <p:cNvPr id="248" name="Flowchart: Process 24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9" name="Flowchart: Process 24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52" name="Flowchart: Process 25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3" name="Group 172"/>
                <p:cNvGrpSpPr/>
                <p:nvPr/>
              </p:nvGrpSpPr>
              <p:grpSpPr>
                <a:xfrm>
                  <a:off x="4160963" y="1962049"/>
                  <a:ext cx="503993" cy="370137"/>
                  <a:chOff x="3851920" y="3906533"/>
                  <a:chExt cx="503993" cy="370137"/>
                </a:xfrm>
              </p:grpSpPr>
              <p:sp>
                <p:nvSpPr>
                  <p:cNvPr id="228" name="Flowchart: Process 22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6" name="Flowchart: Process 24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7" name="Flowchart: Process 24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4" name="Group 173"/>
                <p:cNvGrpSpPr/>
                <p:nvPr/>
              </p:nvGrpSpPr>
              <p:grpSpPr>
                <a:xfrm>
                  <a:off x="4160963" y="2427751"/>
                  <a:ext cx="503993" cy="370137"/>
                  <a:chOff x="2847757" y="4747203"/>
                  <a:chExt cx="503993" cy="370137"/>
                </a:xfrm>
              </p:grpSpPr>
              <p:sp>
                <p:nvSpPr>
                  <p:cNvPr id="224" name="Flowchart: Process 22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5" name="Flowchart: Process 22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7" name="Flowchart: Process 22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6" name="Group 175"/>
                <p:cNvGrpSpPr/>
                <p:nvPr/>
              </p:nvGrpSpPr>
              <p:grpSpPr>
                <a:xfrm>
                  <a:off x="3623872" y="2740229"/>
                  <a:ext cx="503993" cy="370137"/>
                  <a:chOff x="1866649" y="2963045"/>
                  <a:chExt cx="700091" cy="514153"/>
                </a:xfrm>
              </p:grpSpPr>
              <p:sp>
                <p:nvSpPr>
                  <p:cNvPr id="221" name="Flowchart: Process 22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2" name="Flowchart: Process 22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3" name="Flowchart: Process 22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7" name="Group 176"/>
                <p:cNvGrpSpPr/>
                <p:nvPr/>
              </p:nvGrpSpPr>
              <p:grpSpPr>
                <a:xfrm>
                  <a:off x="3623872" y="2274528"/>
                  <a:ext cx="503993" cy="370137"/>
                  <a:chOff x="3779912" y="4202381"/>
                  <a:chExt cx="503993" cy="370137"/>
                </a:xfrm>
              </p:grpSpPr>
              <p:sp>
                <p:nvSpPr>
                  <p:cNvPr id="218" name="Flowchart: Process 21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19" name="Flowchart: Process 21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0" name="Flowchart: Process 21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1" name="Group 180"/>
                <p:cNvGrpSpPr/>
                <p:nvPr/>
              </p:nvGrpSpPr>
              <p:grpSpPr>
                <a:xfrm>
                  <a:off x="3623872" y="2041677"/>
                  <a:ext cx="503993" cy="370137"/>
                  <a:chOff x="3851920" y="3906533"/>
                  <a:chExt cx="503993" cy="370137"/>
                </a:xfrm>
              </p:grpSpPr>
              <p:sp>
                <p:nvSpPr>
                  <p:cNvPr id="207" name="Flowchart: Process 20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8" name="Flowchart: Process 20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9" name="Flowchart: Process 20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2" name="Group 181"/>
                <p:cNvGrpSpPr/>
                <p:nvPr/>
              </p:nvGrpSpPr>
              <p:grpSpPr>
                <a:xfrm>
                  <a:off x="3623872" y="2507379"/>
                  <a:ext cx="503993" cy="370137"/>
                  <a:chOff x="2847757" y="4747203"/>
                  <a:chExt cx="503993" cy="370137"/>
                </a:xfrm>
              </p:grpSpPr>
              <p:sp>
                <p:nvSpPr>
                  <p:cNvPr id="204" name="Flowchart: Process 20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5" name="Flowchart: Process 20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6" name="Flowchart: Process 20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3" name="Group 182"/>
                <p:cNvGrpSpPr/>
                <p:nvPr/>
              </p:nvGrpSpPr>
              <p:grpSpPr>
                <a:xfrm>
                  <a:off x="3841979" y="2855097"/>
                  <a:ext cx="503993" cy="370137"/>
                  <a:chOff x="1866649" y="2963045"/>
                  <a:chExt cx="700091" cy="514153"/>
                </a:xfrm>
              </p:grpSpPr>
              <p:sp>
                <p:nvSpPr>
                  <p:cNvPr id="201" name="Flowchart: Process 20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2" name="Flowchart: Process 20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3" name="Flowchart: Process 20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5" name="Group 184"/>
                <p:cNvGrpSpPr/>
                <p:nvPr/>
              </p:nvGrpSpPr>
              <p:grpSpPr>
                <a:xfrm>
                  <a:off x="3841979" y="2389396"/>
                  <a:ext cx="503993" cy="370137"/>
                  <a:chOff x="3779912" y="4202381"/>
                  <a:chExt cx="503993" cy="370137"/>
                </a:xfrm>
              </p:grpSpPr>
              <p:sp>
                <p:nvSpPr>
                  <p:cNvPr id="198" name="Flowchart: Process 19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9" name="Flowchart: Process 19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0" name="Flowchart: Process 19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6" name="Group 185"/>
                <p:cNvGrpSpPr/>
                <p:nvPr/>
              </p:nvGrpSpPr>
              <p:grpSpPr>
                <a:xfrm>
                  <a:off x="3841979" y="2156545"/>
                  <a:ext cx="503993" cy="370137"/>
                  <a:chOff x="3851920" y="3906533"/>
                  <a:chExt cx="503993" cy="370137"/>
                </a:xfrm>
              </p:grpSpPr>
              <p:sp>
                <p:nvSpPr>
                  <p:cNvPr id="193" name="Flowchart: Process 19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4" name="Flowchart: Process 19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6" name="Flowchart: Process 19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8" name="Group 187"/>
                <p:cNvGrpSpPr/>
                <p:nvPr/>
              </p:nvGrpSpPr>
              <p:grpSpPr>
                <a:xfrm>
                  <a:off x="3841979" y="2622247"/>
                  <a:ext cx="503993" cy="370137"/>
                  <a:chOff x="2847757" y="4747203"/>
                  <a:chExt cx="503993" cy="370137"/>
                </a:xfrm>
              </p:grpSpPr>
              <p:sp>
                <p:nvSpPr>
                  <p:cNvPr id="189" name="Flowchart: Process 18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1" name="Flowchart: Process 19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2" name="Flowchart: Process 19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grpSp>
          <p:nvGrpSpPr>
            <p:cNvPr id="6" name="Group 5"/>
            <p:cNvGrpSpPr/>
            <p:nvPr/>
          </p:nvGrpSpPr>
          <p:grpSpPr>
            <a:xfrm>
              <a:off x="9021923" y="4577732"/>
              <a:ext cx="1997418" cy="1712868"/>
              <a:chOff x="1844317" y="5111831"/>
              <a:chExt cx="1997418" cy="1712868"/>
            </a:xfrm>
          </p:grpSpPr>
          <p:grpSp>
            <p:nvGrpSpPr>
              <p:cNvPr id="885" name="Group 884"/>
              <p:cNvGrpSpPr/>
              <p:nvPr/>
            </p:nvGrpSpPr>
            <p:grpSpPr>
              <a:xfrm>
                <a:off x="2645059" y="5111831"/>
                <a:ext cx="1196676" cy="1224171"/>
                <a:chOff x="5464469" y="4200744"/>
                <a:chExt cx="2246242" cy="2297852"/>
              </a:xfrm>
            </p:grpSpPr>
            <p:sp>
              <p:nvSpPr>
                <p:cNvPr id="886" name="Rectangle 885"/>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7" name="Rectangle 886"/>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8" name="Rectangle 887"/>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9" name="Rectangle 888"/>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0" name="Oval 889"/>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891" name="Rectangle 890"/>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2" name="Rectangle 891"/>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3" name="Rectangle 892"/>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4" name="Rectangle 893"/>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5" name="Snip Same Side Corner Rectangle 894"/>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6" name="Rectangle 895"/>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7" name="Rectangle 896"/>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743" name="Group 742"/>
              <p:cNvGrpSpPr/>
              <p:nvPr/>
            </p:nvGrpSpPr>
            <p:grpSpPr>
              <a:xfrm>
                <a:off x="2251958" y="5359651"/>
                <a:ext cx="1196676" cy="1224171"/>
                <a:chOff x="5464469" y="4200744"/>
                <a:chExt cx="2246242" cy="2297852"/>
              </a:xfrm>
            </p:grpSpPr>
            <p:sp>
              <p:nvSpPr>
                <p:cNvPr id="744" name="Rectangle 743"/>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5" name="Rectangle 744"/>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6" name="Rectangle 745"/>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7" name="Rectangle 746"/>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8" name="Oval 747"/>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749" name="Rectangle 748"/>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0" name="Rectangle 749"/>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1" name="Rectangle 750"/>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2" name="Rectangle 751"/>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3" name="Snip Same Side Corner Rectangle 752"/>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4" name="Rectangle 753"/>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5" name="Rectangle 754"/>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129" name="Group 128"/>
              <p:cNvGrpSpPr/>
              <p:nvPr/>
            </p:nvGrpSpPr>
            <p:grpSpPr>
              <a:xfrm>
                <a:off x="1844317" y="5600528"/>
                <a:ext cx="1196676" cy="1224171"/>
                <a:chOff x="5464469" y="4200744"/>
                <a:chExt cx="2246242" cy="2297852"/>
              </a:xfrm>
            </p:grpSpPr>
            <p:sp>
              <p:nvSpPr>
                <p:cNvPr id="130" name="Rectangle 129"/>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1" name="Rectangle 130"/>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2" name="Rectangle 131"/>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3" name="Rectangle 132"/>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4" name="Oval 133"/>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135" name="Rectangle 134"/>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6" name="Rectangle 135"/>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7" name="Rectangle 136"/>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8" name="Rectangle 137"/>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9" name="Snip Same Side Corner Rectangle 138"/>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0" name="Rectangle 139"/>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41" name="Rectangle 140"/>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sp>
          <p:nvSpPr>
            <p:cNvPr id="898" name="Rectangle 897"/>
            <p:cNvSpPr/>
            <p:nvPr/>
          </p:nvSpPr>
          <p:spPr>
            <a:xfrm>
              <a:off x="8940611" y="4126526"/>
              <a:ext cx="1664459" cy="1670669"/>
            </a:xfrm>
            <a:prstGeom prst="rect">
              <a:avLst/>
            </a:prstGeom>
            <a:solidFill>
              <a:srgbClr val="F8971D">
                <a:alpha val="37000"/>
              </a:srgbClr>
            </a:solidFill>
            <a:ln w="25400">
              <a:solidFill>
                <a:srgbClr val="F8971D"/>
              </a:solidFill>
            </a:ln>
            <a:scene3d>
              <a:camera prst="isometricTopUp"/>
              <a:lightRig rig="balanced" dir="t"/>
            </a:scene3d>
            <a:sp3d prstMaterial="flat">
              <a:bevelT w="165100" prst="coolSlant"/>
            </a:sp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961" name="Group 960"/>
            <p:cNvGrpSpPr/>
            <p:nvPr/>
          </p:nvGrpSpPr>
          <p:grpSpPr>
            <a:xfrm>
              <a:off x="8992203" y="4737165"/>
              <a:ext cx="751634" cy="569685"/>
              <a:chOff x="2311582" y="5067107"/>
              <a:chExt cx="751634" cy="569685"/>
            </a:xfrm>
          </p:grpSpPr>
          <p:grpSp>
            <p:nvGrpSpPr>
              <p:cNvPr id="962" name="Group 961"/>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71" name="Rectangle 970"/>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2" name="Rectangle 971"/>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3" name="Rectangle 972"/>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63" name="Group 962"/>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68" name="Rectangle 967"/>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9" name="Rectangle 96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0" name="Rectangle 96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64" name="Group 963"/>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65" name="Rectangle 96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6" name="Rectangle 96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7" name="Rectangle 96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48" name="Group 947"/>
            <p:cNvGrpSpPr/>
            <p:nvPr/>
          </p:nvGrpSpPr>
          <p:grpSpPr>
            <a:xfrm>
              <a:off x="9618829" y="4641673"/>
              <a:ext cx="751634" cy="569685"/>
              <a:chOff x="2311582" y="5067107"/>
              <a:chExt cx="751634" cy="569685"/>
            </a:xfrm>
          </p:grpSpPr>
          <p:grpSp>
            <p:nvGrpSpPr>
              <p:cNvPr id="949" name="Group 948"/>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58" name="Rectangle 957"/>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9" name="Rectangle 95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0" name="Rectangle 95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50" name="Group 949"/>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55" name="Rectangle 95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6" name="Rectangle 95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7" name="Rectangle 95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51" name="Group 950"/>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52" name="Rectangle 95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3" name="Rectangle 95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4" name="Rectangle 95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35" name="Group 934"/>
            <p:cNvGrpSpPr/>
            <p:nvPr/>
          </p:nvGrpSpPr>
          <p:grpSpPr>
            <a:xfrm>
              <a:off x="9698774" y="4273916"/>
              <a:ext cx="751634" cy="569685"/>
              <a:chOff x="2311582" y="5067107"/>
              <a:chExt cx="751634" cy="569685"/>
            </a:xfrm>
          </p:grpSpPr>
          <p:grpSp>
            <p:nvGrpSpPr>
              <p:cNvPr id="936" name="Group 935"/>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45" name="Rectangle 94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6" name="Rectangle 94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7" name="Rectangle 94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37" name="Group 936"/>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42" name="Rectangle 94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3" name="Rectangle 94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4" name="Rectangle 94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38" name="Group 937"/>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39" name="Rectangle 938"/>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0" name="Rectangle 939"/>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1" name="Rectangle 940"/>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cxnSp>
        <p:nvCxnSpPr>
          <p:cNvPr id="979" name="Straight Connector 978"/>
          <p:cNvCxnSpPr/>
          <p:nvPr/>
        </p:nvCxnSpPr>
        <p:spPr>
          <a:xfrm flipH="1">
            <a:off x="4676133" y="4356521"/>
            <a:ext cx="1970958" cy="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284" name="Group 283"/>
          <p:cNvGrpSpPr/>
          <p:nvPr/>
        </p:nvGrpSpPr>
        <p:grpSpPr>
          <a:xfrm>
            <a:off x="4172909" y="4467171"/>
            <a:ext cx="1686833" cy="786103"/>
            <a:chOff x="4143400" y="3790325"/>
            <a:chExt cx="1649582" cy="770759"/>
          </a:xfrm>
        </p:grpSpPr>
        <p:sp>
          <p:nvSpPr>
            <p:cNvPr id="285" name="Rectangle 284"/>
            <p:cNvSpPr/>
            <p:nvPr/>
          </p:nvSpPr>
          <p:spPr>
            <a:xfrm>
              <a:off x="4143400" y="4292038"/>
              <a:ext cx="638985" cy="269046"/>
            </a:xfrm>
            <a:prstGeom prst="rect">
              <a:avLst/>
            </a:prstGeom>
            <a:solidFill>
              <a:schemeClr val="bg1">
                <a:lumMod val="65000"/>
              </a:schemeClr>
            </a:solidFill>
            <a:ln w="19050">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86" name="Rectangle 285"/>
            <p:cNvSpPr/>
            <p:nvPr/>
          </p:nvSpPr>
          <p:spPr>
            <a:xfrm>
              <a:off x="4529971" y="4213677"/>
              <a:ext cx="1020970" cy="269046"/>
            </a:xfrm>
            <a:prstGeom prst="rect">
              <a:avLst/>
            </a:prstGeom>
            <a:solidFill>
              <a:schemeClr val="bg1">
                <a:lumMod val="65000"/>
              </a:schemeClr>
            </a:solidFill>
            <a:ln w="19050">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rgbClr val="FFFFFF"/>
                </a:solidFill>
              </a:endParaRPr>
            </a:p>
          </p:txBody>
        </p:sp>
        <p:sp>
          <p:nvSpPr>
            <p:cNvPr id="287" name="Rectangle 286"/>
            <p:cNvSpPr/>
            <p:nvPr/>
          </p:nvSpPr>
          <p:spPr>
            <a:xfrm>
              <a:off x="4310581" y="3790325"/>
              <a:ext cx="1015289" cy="633104"/>
            </a:xfrm>
            <a:prstGeom prst="rect">
              <a:avLst/>
            </a:prstGeom>
            <a:solidFill>
              <a:schemeClr val="bg1">
                <a:lumMod val="65000"/>
              </a:schemeClr>
            </a:solidFill>
            <a:ln w="19050">
              <a:solidFill>
                <a:schemeClr val="tx1">
                  <a:lumMod val="65000"/>
                  <a:lumOff val="35000"/>
                </a:schemeClr>
              </a:solidFill>
            </a:ln>
            <a:effectLst/>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cxnSp>
          <p:nvCxnSpPr>
            <p:cNvPr id="288" name="Straight Arrow Connector 287"/>
            <p:cNvCxnSpPr/>
            <p:nvPr/>
          </p:nvCxnSpPr>
          <p:spPr>
            <a:xfrm>
              <a:off x="4793883" y="3848311"/>
              <a:ext cx="0" cy="434093"/>
            </a:xfrm>
            <a:prstGeom prst="straightConnector1">
              <a:avLst/>
            </a:prstGeom>
            <a:ln>
              <a:solidFill>
                <a:schemeClr val="accent3">
                  <a:lumMod val="50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89" name="Straight Arrow Connector 288"/>
            <p:cNvCxnSpPr/>
            <p:nvPr/>
          </p:nvCxnSpPr>
          <p:spPr>
            <a:xfrm>
              <a:off x="4694391" y="3956543"/>
              <a:ext cx="406721" cy="0"/>
            </a:xfrm>
            <a:prstGeom prst="straightConnector1">
              <a:avLst/>
            </a:prstGeom>
            <a:ln>
              <a:solidFill>
                <a:schemeClr val="accent3">
                  <a:lumMod val="50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90" name="Straight Arrow Connector 289"/>
            <p:cNvCxnSpPr/>
            <p:nvPr/>
          </p:nvCxnSpPr>
          <p:spPr>
            <a:xfrm>
              <a:off x="4473929" y="4158792"/>
              <a:ext cx="406721" cy="0"/>
            </a:xfrm>
            <a:prstGeom prst="straightConnector1">
              <a:avLst/>
            </a:prstGeom>
            <a:ln>
              <a:solidFill>
                <a:schemeClr val="accent3">
                  <a:lumMod val="50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sp>
          <p:nvSpPr>
            <p:cNvPr id="291" name="TextBox 290"/>
            <p:cNvSpPr txBox="1"/>
            <p:nvPr/>
          </p:nvSpPr>
          <p:spPr>
            <a:xfrm>
              <a:off x="4503559" y="4143192"/>
              <a:ext cx="1289423" cy="276999"/>
            </a:xfrm>
            <a:prstGeom prst="rect">
              <a:avLst/>
            </a:prstGeom>
            <a:noFill/>
            <a:effectLst>
              <a:reflection blurRad="6350" stA="50000" endA="300" endPos="55000" dir="5400000" sy="-100000" algn="bl" rotWithShape="0"/>
            </a:effectLst>
            <a:scene3d>
              <a:camera prst="isometricRightUp"/>
              <a:lightRig rig="threePt" dir="t"/>
            </a:scene3d>
          </p:spPr>
          <p:txBody>
            <a:bodyPr wrap="square" rtlCol="0">
              <a:spAutoFit/>
            </a:bodyPr>
            <a:lstStyle/>
            <a:p>
              <a:r>
                <a:rPr lang="en-US" sz="1200" dirty="0">
                  <a:solidFill>
                    <a:srgbClr val="FFFFFF"/>
                  </a:solidFill>
                </a:rPr>
                <a:t>Edge Router</a:t>
              </a:r>
            </a:p>
          </p:txBody>
        </p:sp>
      </p:grpSp>
      <p:cxnSp>
        <p:nvCxnSpPr>
          <p:cNvPr id="215" name="Straight Connector 214"/>
          <p:cNvCxnSpPr/>
          <p:nvPr/>
        </p:nvCxnSpPr>
        <p:spPr>
          <a:xfrm flipH="1">
            <a:off x="5814228" y="4456349"/>
            <a:ext cx="24016" cy="250937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3" name="Group 32"/>
          <p:cNvGrpSpPr/>
          <p:nvPr/>
        </p:nvGrpSpPr>
        <p:grpSpPr>
          <a:xfrm>
            <a:off x="6224342" y="5954913"/>
            <a:ext cx="1298679" cy="861806"/>
            <a:chOff x="6086889" y="5838679"/>
            <a:chExt cx="1270000" cy="844985"/>
          </a:xfrm>
        </p:grpSpPr>
        <p:sp>
          <p:nvSpPr>
            <p:cNvPr id="210" name="Cloud 209"/>
            <p:cNvSpPr/>
            <p:nvPr/>
          </p:nvSpPr>
          <p:spPr>
            <a:xfrm>
              <a:off x="6086889" y="5838679"/>
              <a:ext cx="1270000" cy="844985"/>
            </a:xfrm>
            <a:prstGeom prst="cloud">
              <a:avLst/>
            </a:prstGeom>
            <a:solidFill>
              <a:schemeClr val="accent6">
                <a:lumMod val="40000"/>
                <a:lumOff val="60000"/>
              </a:schemeClr>
            </a:solidFill>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smtClean="0">
                <a:solidFill>
                  <a:srgbClr val="FFFFFF"/>
                </a:solidFill>
              </a:endParaRPr>
            </a:p>
            <a:p>
              <a:pPr algn="ctr"/>
              <a:endParaRPr lang="en-US" dirty="0" smtClean="0">
                <a:solidFill>
                  <a:srgbClr val="FFFFFF"/>
                </a:solidFill>
              </a:endParaRPr>
            </a:p>
          </p:txBody>
        </p:sp>
        <p:sp>
          <p:nvSpPr>
            <p:cNvPr id="993" name="TextBox 992"/>
            <p:cNvSpPr txBox="1"/>
            <p:nvPr/>
          </p:nvSpPr>
          <p:spPr>
            <a:xfrm>
              <a:off x="6428475" y="6018010"/>
              <a:ext cx="640655" cy="362123"/>
            </a:xfrm>
            <a:prstGeom prst="rect">
              <a:avLst/>
            </a:prstGeom>
            <a:noFill/>
            <a:scene3d>
              <a:camera prst="isometricTopUp"/>
              <a:lightRig rig="threePt" dir="t"/>
            </a:scene3d>
          </p:spPr>
          <p:txBody>
            <a:bodyPr wrap="none" rtlCol="0">
              <a:spAutoFit/>
            </a:bodyPr>
            <a:lstStyle/>
            <a:p>
              <a:pPr algn="ctr"/>
              <a:r>
                <a:rPr lang="en-US" dirty="0" smtClean="0">
                  <a:solidFill>
                    <a:srgbClr val="000000"/>
                  </a:solidFill>
                </a:rPr>
                <a:t>NSP</a:t>
              </a:r>
            </a:p>
          </p:txBody>
        </p:sp>
      </p:grpSp>
      <p:cxnSp>
        <p:nvCxnSpPr>
          <p:cNvPr id="1007" name="Straight Connector 1006"/>
          <p:cNvCxnSpPr/>
          <p:nvPr/>
        </p:nvCxnSpPr>
        <p:spPr>
          <a:xfrm flipH="1">
            <a:off x="5678090" y="4274793"/>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008" name="Straight Connector 1007"/>
          <p:cNvCxnSpPr/>
          <p:nvPr/>
        </p:nvCxnSpPr>
        <p:spPr>
          <a:xfrm flipH="1">
            <a:off x="6028733" y="4070786"/>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009" name="Straight Connector 1008"/>
          <p:cNvCxnSpPr/>
          <p:nvPr/>
        </p:nvCxnSpPr>
        <p:spPr>
          <a:xfrm flipH="1">
            <a:off x="6398857" y="3857064"/>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2" name="Group 31"/>
          <p:cNvGrpSpPr/>
          <p:nvPr/>
        </p:nvGrpSpPr>
        <p:grpSpPr>
          <a:xfrm>
            <a:off x="5444922" y="3777248"/>
            <a:ext cx="2061353" cy="1761922"/>
            <a:chOff x="9543828" y="3588158"/>
            <a:chExt cx="2015832" cy="1727531"/>
          </a:xfrm>
        </p:grpSpPr>
        <p:grpSp>
          <p:nvGrpSpPr>
            <p:cNvPr id="30" name="Group 29"/>
            <p:cNvGrpSpPr/>
            <p:nvPr/>
          </p:nvGrpSpPr>
          <p:grpSpPr>
            <a:xfrm>
              <a:off x="10384250" y="3588158"/>
              <a:ext cx="1175410" cy="1223095"/>
              <a:chOff x="10294112" y="4051287"/>
              <a:chExt cx="1175410" cy="1223095"/>
            </a:xfrm>
          </p:grpSpPr>
          <p:sp>
            <p:nvSpPr>
              <p:cNvPr id="924" name="Rectangle 923"/>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5" name="Rectangle 924"/>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6" name="Rectangle 925"/>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8" name="Oval 927"/>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931" name="Rectangle 930"/>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2" name="Rectangle 931"/>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3" name="Snip Same Side Corner Rectangle 932"/>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4" name="Rectangle 933"/>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77" name="Rectangle 976"/>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78" name="Rectangle 977"/>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980" name="Group 979"/>
            <p:cNvGrpSpPr/>
            <p:nvPr/>
          </p:nvGrpSpPr>
          <p:grpSpPr>
            <a:xfrm>
              <a:off x="9958709" y="3842409"/>
              <a:ext cx="1175410" cy="1223095"/>
              <a:chOff x="10294112" y="4051287"/>
              <a:chExt cx="1175410" cy="1223095"/>
            </a:xfrm>
          </p:grpSpPr>
          <p:sp>
            <p:nvSpPr>
              <p:cNvPr id="981" name="Rectangle 980"/>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2" name="Rectangle 981"/>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3" name="Rectangle 982"/>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4" name="Oval 983"/>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985" name="Rectangle 984"/>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6" name="Rectangle 985"/>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7" name="Snip Same Side Corner Rectangle 986"/>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8" name="Rectangle 987"/>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4" name="Rectangle 993"/>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5" name="Rectangle 994"/>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996" name="Group 995"/>
            <p:cNvGrpSpPr/>
            <p:nvPr/>
          </p:nvGrpSpPr>
          <p:grpSpPr>
            <a:xfrm>
              <a:off x="9543828" y="4092594"/>
              <a:ext cx="1175410" cy="1223095"/>
              <a:chOff x="10294112" y="4051287"/>
              <a:chExt cx="1175410" cy="1223095"/>
            </a:xfrm>
          </p:grpSpPr>
          <p:sp>
            <p:nvSpPr>
              <p:cNvPr id="997" name="Rectangle 996"/>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8" name="Rectangle 997"/>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9" name="Rectangle 998"/>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0" name="Oval 999"/>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1001" name="Rectangle 1000"/>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2" name="Rectangle 1001"/>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3" name="Snip Same Side Corner Rectangle 1002"/>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4" name="Rectangle 1003"/>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5" name="Rectangle 1004"/>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6" name="Rectangle 1005"/>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grpSp>
        <p:nvGrpSpPr>
          <p:cNvPr id="15" name="Group 14"/>
          <p:cNvGrpSpPr/>
          <p:nvPr/>
        </p:nvGrpSpPr>
        <p:grpSpPr>
          <a:xfrm>
            <a:off x="2744742" y="1359951"/>
            <a:ext cx="359607" cy="376684"/>
            <a:chOff x="3965487" y="1267153"/>
            <a:chExt cx="351666" cy="369332"/>
          </a:xfrm>
        </p:grpSpPr>
        <p:sp>
          <p:nvSpPr>
            <p:cNvPr id="16" name="Oval 15"/>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17" name="TextBox 16"/>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cxnSp>
        <p:nvCxnSpPr>
          <p:cNvPr id="975" name="Straight Connector 974"/>
          <p:cNvCxnSpPr/>
          <p:nvPr/>
        </p:nvCxnSpPr>
        <p:spPr>
          <a:xfrm flipH="1">
            <a:off x="4195245" y="501258"/>
            <a:ext cx="63631" cy="5319674"/>
          </a:xfrm>
          <a:prstGeom prst="line">
            <a:avLst/>
          </a:prstGeom>
          <a:ln w="57150">
            <a:solidFill>
              <a:schemeClr val="tx1"/>
            </a:solidFill>
            <a:prstDash val="dash"/>
            <a:headEnd type="triangle" w="lg" len="lg"/>
            <a:tailEnd type="triangle" w="lg" len="lg"/>
          </a:ln>
          <a:effectLst>
            <a:outerShdw blurRad="40000" dist="23000" dir="5400000" rotWithShape="0">
              <a:srgbClr val="000000">
                <a:alpha val="35000"/>
              </a:srgbClr>
            </a:outerShdw>
          </a:effectLst>
          <a:scene3d>
            <a:camera prst="isometricTopUp"/>
            <a:lightRig rig="threePt" dir="t"/>
          </a:scene3d>
        </p:spPr>
        <p:style>
          <a:lnRef idx="3">
            <a:schemeClr val="accent2"/>
          </a:lnRef>
          <a:fillRef idx="0">
            <a:schemeClr val="accent2"/>
          </a:fillRef>
          <a:effectRef idx="2">
            <a:schemeClr val="accent2"/>
          </a:effectRef>
          <a:fontRef idx="minor">
            <a:schemeClr val="tx1"/>
          </a:fontRef>
        </p:style>
      </p:cxnSp>
      <p:sp>
        <p:nvSpPr>
          <p:cNvPr id="922" name="TextBox 921"/>
          <p:cNvSpPr txBox="1"/>
          <p:nvPr/>
        </p:nvSpPr>
        <p:spPr>
          <a:xfrm>
            <a:off x="6094053" y="4318904"/>
            <a:ext cx="847489" cy="371327"/>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000000"/>
                </a:solidFill>
              </a:rPr>
              <a:t>AD DS</a:t>
            </a:r>
          </a:p>
        </p:txBody>
      </p:sp>
      <p:grpSp>
        <p:nvGrpSpPr>
          <p:cNvPr id="21" name="Group 20"/>
          <p:cNvGrpSpPr/>
          <p:nvPr/>
        </p:nvGrpSpPr>
        <p:grpSpPr>
          <a:xfrm>
            <a:off x="6049542" y="4041516"/>
            <a:ext cx="359607" cy="376684"/>
            <a:chOff x="3965487" y="1267153"/>
            <a:chExt cx="351666" cy="369332"/>
          </a:xfrm>
        </p:grpSpPr>
        <p:sp>
          <p:nvSpPr>
            <p:cNvPr id="22" name="Oval 21"/>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 name="TextBox 22"/>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923" name="Group 922"/>
          <p:cNvGrpSpPr/>
          <p:nvPr/>
        </p:nvGrpSpPr>
        <p:grpSpPr>
          <a:xfrm>
            <a:off x="2901414" y="1929844"/>
            <a:ext cx="359607" cy="376684"/>
            <a:chOff x="3965487" y="1267153"/>
            <a:chExt cx="351666" cy="369332"/>
          </a:xfrm>
        </p:grpSpPr>
        <p:sp>
          <p:nvSpPr>
            <p:cNvPr id="927" name="Oval 926"/>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929" name="TextBox 928"/>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sp>
        <p:nvSpPr>
          <p:cNvPr id="930" name="TextBox 929"/>
          <p:cNvSpPr txBox="1"/>
          <p:nvPr/>
        </p:nvSpPr>
        <p:spPr>
          <a:xfrm rot="20113911">
            <a:off x="675842" y="1883552"/>
            <a:ext cx="114595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000000"/>
                </a:solidFill>
              </a:rPr>
              <a:t>Azure</a:t>
            </a:r>
          </a:p>
        </p:txBody>
      </p:sp>
    </p:spTree>
    <p:extLst>
      <p:ext uri="{BB962C8B-B14F-4D97-AF65-F5344CB8AC3E}">
        <p14:creationId xmlns:p14="http://schemas.microsoft.com/office/powerpoint/2010/main" val="406933270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Desktop Example</a:t>
            </a:r>
            <a:endParaRPr lang="en-US" dirty="0"/>
          </a:p>
        </p:txBody>
      </p:sp>
      <p:sp>
        <p:nvSpPr>
          <p:cNvPr id="234" name="Content Placeholder 10"/>
          <p:cNvSpPr>
            <a:spLocks noGrp="1"/>
          </p:cNvSpPr>
          <p:nvPr>
            <p:ph idx="4294967295"/>
          </p:nvPr>
        </p:nvSpPr>
        <p:spPr>
          <a:xfrm>
            <a:off x="8940735" y="520700"/>
            <a:ext cx="3221037" cy="576263"/>
          </a:xfrm>
        </p:spPr>
        <p:txBody>
          <a:bodyPr/>
          <a:lstStyle/>
          <a:p>
            <a:pPr marL="0" indent="0">
              <a:buNone/>
            </a:pPr>
            <a:r>
              <a:rPr lang="en-US" sz="1400" b="1" dirty="0">
                <a:solidFill>
                  <a:schemeClr val="tx1"/>
                </a:solidFill>
              </a:rPr>
              <a:t>Remote Desktops running in Azure</a:t>
            </a:r>
          </a:p>
        </p:txBody>
      </p:sp>
      <p:sp>
        <p:nvSpPr>
          <p:cNvPr id="5" name="Rectangle 4"/>
          <p:cNvSpPr/>
          <p:nvPr/>
        </p:nvSpPr>
        <p:spPr>
          <a:xfrm>
            <a:off x="1828892" y="671043"/>
            <a:ext cx="6316782" cy="6916808"/>
          </a:xfrm>
          <a:prstGeom prst="rect">
            <a:avLst/>
          </a:prstGeom>
          <a:solidFill>
            <a:srgbClr val="FF0000"/>
          </a:solidFill>
          <a:ln>
            <a:no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a:solidFill>
                <a:srgbClr val="FFFFFF"/>
              </a:solidFill>
            </a:endParaRPr>
          </a:p>
        </p:txBody>
      </p:sp>
      <p:sp>
        <p:nvSpPr>
          <p:cNvPr id="7" name="Rectangle 6"/>
          <p:cNvSpPr/>
          <p:nvPr/>
        </p:nvSpPr>
        <p:spPr>
          <a:xfrm>
            <a:off x="2202595" y="2491970"/>
            <a:ext cx="5041616" cy="2075585"/>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8" name="TextBox 7"/>
          <p:cNvSpPr txBox="1"/>
          <p:nvPr/>
        </p:nvSpPr>
        <p:spPr>
          <a:xfrm>
            <a:off x="5635757" y="2295255"/>
            <a:ext cx="1237925" cy="659198"/>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FFFFFF"/>
                </a:solidFill>
              </a:rPr>
              <a:t>Cloud</a:t>
            </a:r>
          </a:p>
          <a:p>
            <a:pPr algn="ctr"/>
            <a:r>
              <a:rPr lang="en-US" dirty="0" smtClean="0">
                <a:solidFill>
                  <a:srgbClr val="FFFFFF"/>
                </a:solidFill>
              </a:rPr>
              <a:t>Exchange</a:t>
            </a:r>
          </a:p>
        </p:txBody>
      </p:sp>
      <p:sp>
        <p:nvSpPr>
          <p:cNvPr id="9" name="Rectangle 8"/>
          <p:cNvSpPr/>
          <p:nvPr/>
        </p:nvSpPr>
        <p:spPr>
          <a:xfrm>
            <a:off x="2522684" y="2249499"/>
            <a:ext cx="1823945" cy="1132347"/>
          </a:xfrm>
          <a:prstGeom prst="rect">
            <a:avLst/>
          </a:prstGeom>
          <a:solidFill>
            <a:schemeClr val="tx2"/>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10" name="TextBox 9"/>
          <p:cNvSpPr txBox="1"/>
          <p:nvPr/>
        </p:nvSpPr>
        <p:spPr>
          <a:xfrm>
            <a:off x="3454989" y="2262921"/>
            <a:ext cx="804483" cy="648326"/>
          </a:xfrm>
          <a:prstGeom prst="rect">
            <a:avLst/>
          </a:prstGeom>
          <a:noFill/>
          <a:scene3d>
            <a:camera prst="isometricBottomDown"/>
            <a:lightRig rig="threePt" dir="t"/>
          </a:scene3d>
        </p:spPr>
        <p:txBody>
          <a:bodyPr wrap="none" lIns="93415" tIns="46708" rIns="93415" bIns="46708" rtlCol="0">
            <a:spAutoFit/>
          </a:bodyPr>
          <a:lstStyle/>
          <a:p>
            <a:r>
              <a:rPr lang="en-US" dirty="0" smtClean="0">
                <a:solidFill>
                  <a:srgbClr val="FFFFFF"/>
                </a:solidFill>
              </a:rPr>
              <a:t>Azure </a:t>
            </a:r>
          </a:p>
          <a:p>
            <a:pPr algn="ctr"/>
            <a:endParaRPr lang="en-US" dirty="0">
              <a:solidFill>
                <a:srgbClr val="FFFFFF"/>
              </a:solidFill>
            </a:endParaRPr>
          </a:p>
        </p:txBody>
      </p:sp>
      <p:pic>
        <p:nvPicPr>
          <p:cNvPr id="14" name="Picture 13" descr="Logo-PlatformEquini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4" y="4451329"/>
            <a:ext cx="2873268" cy="293777"/>
          </a:xfrm>
          <a:prstGeom prst="rect">
            <a:avLst/>
          </a:prstGeom>
          <a:scene3d>
            <a:camera prst="isometricBottomDown"/>
            <a:lightRig rig="threePt" dir="t"/>
          </a:scene3d>
        </p:spPr>
      </p:pic>
      <p:sp>
        <p:nvSpPr>
          <p:cNvPr id="94" name="TextBox 93"/>
          <p:cNvSpPr txBox="1"/>
          <p:nvPr/>
        </p:nvSpPr>
        <p:spPr>
          <a:xfrm>
            <a:off x="6066180" y="2581628"/>
            <a:ext cx="46751" cy="376684"/>
          </a:xfrm>
          <a:prstGeom prst="rect">
            <a:avLst/>
          </a:prstGeom>
          <a:noFill/>
        </p:spPr>
        <p:txBody>
          <a:bodyPr wrap="square" lIns="93415" tIns="46708" rIns="93415" bIns="46708" rtlCol="0">
            <a:spAutoFit/>
          </a:bodyPr>
          <a:lstStyle/>
          <a:p>
            <a:endParaRPr lang="en-US" dirty="0">
              <a:solidFill>
                <a:srgbClr val="FFFFFF"/>
              </a:solidFill>
            </a:endParaRPr>
          </a:p>
        </p:txBody>
      </p:sp>
      <p:sp>
        <p:nvSpPr>
          <p:cNvPr id="95" name="Rectangle 94"/>
          <p:cNvSpPr/>
          <p:nvPr/>
        </p:nvSpPr>
        <p:spPr>
          <a:xfrm>
            <a:off x="4035228" y="3279977"/>
            <a:ext cx="5054903" cy="2653496"/>
          </a:xfrm>
          <a:prstGeom prst="rect">
            <a:avLst/>
          </a:prstGeom>
          <a:no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lIns="93415" tIns="46708" rIns="93415" bIns="46708"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231" name="Group 230"/>
          <p:cNvGrpSpPr/>
          <p:nvPr/>
        </p:nvGrpSpPr>
        <p:grpSpPr>
          <a:xfrm>
            <a:off x="8508780" y="497233"/>
            <a:ext cx="361404" cy="376684"/>
            <a:chOff x="8509698" y="1798204"/>
            <a:chExt cx="353423" cy="369332"/>
          </a:xfrm>
        </p:grpSpPr>
        <p:sp>
          <p:nvSpPr>
            <p:cNvPr id="232" name="Oval 231"/>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3" name="TextBox 232"/>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235" name="Group 234"/>
          <p:cNvGrpSpPr/>
          <p:nvPr/>
        </p:nvGrpSpPr>
        <p:grpSpPr>
          <a:xfrm>
            <a:off x="8508780" y="1138927"/>
            <a:ext cx="361404" cy="376684"/>
            <a:chOff x="8509698" y="1798204"/>
            <a:chExt cx="353423" cy="369332"/>
          </a:xfrm>
        </p:grpSpPr>
        <p:sp>
          <p:nvSpPr>
            <p:cNvPr id="236" name="Oval 235"/>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7" name="TextBox 236"/>
            <p:cNvSpPr txBox="1"/>
            <p:nvPr/>
          </p:nvSpPr>
          <p:spPr>
            <a:xfrm>
              <a:off x="8517318" y="1798204"/>
              <a:ext cx="345803" cy="369332"/>
            </a:xfrm>
            <a:prstGeom prst="rect">
              <a:avLst/>
            </a:prstGeom>
            <a:noFill/>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238" name="Content Placeholder 10"/>
          <p:cNvSpPr txBox="1">
            <a:spLocks/>
          </p:cNvSpPr>
          <p:nvPr/>
        </p:nvSpPr>
        <p:spPr>
          <a:xfrm>
            <a:off x="8962633" y="1063939"/>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Customers can choose to run select functions on-premise</a:t>
            </a:r>
          </a:p>
          <a:p>
            <a:pPr>
              <a:spcBef>
                <a:spcPts val="0"/>
              </a:spcBef>
            </a:pPr>
            <a:r>
              <a:rPr lang="en-US" sz="1400" dirty="0">
                <a:solidFill>
                  <a:srgbClr val="FFFFFF"/>
                </a:solidFill>
              </a:rPr>
              <a:t>Remote Desktop GW</a:t>
            </a:r>
          </a:p>
          <a:p>
            <a:pPr>
              <a:spcBef>
                <a:spcPts val="0"/>
              </a:spcBef>
            </a:pPr>
            <a:r>
              <a:rPr lang="en-US" sz="1400" dirty="0">
                <a:solidFill>
                  <a:srgbClr val="FFFFFF"/>
                </a:solidFill>
              </a:rPr>
              <a:t>Remote Desktop Web</a:t>
            </a:r>
          </a:p>
        </p:txBody>
      </p:sp>
      <p:grpSp>
        <p:nvGrpSpPr>
          <p:cNvPr id="239" name="Group 238"/>
          <p:cNvGrpSpPr/>
          <p:nvPr/>
        </p:nvGrpSpPr>
        <p:grpSpPr>
          <a:xfrm>
            <a:off x="8526522" y="2155349"/>
            <a:ext cx="361404" cy="376684"/>
            <a:chOff x="8509698" y="1798204"/>
            <a:chExt cx="353423" cy="369332"/>
          </a:xfrm>
        </p:grpSpPr>
        <p:sp>
          <p:nvSpPr>
            <p:cNvPr id="240" name="Oval 239"/>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41" name="TextBox 240"/>
            <p:cNvSpPr txBox="1"/>
            <p:nvPr/>
          </p:nvSpPr>
          <p:spPr>
            <a:xfrm>
              <a:off x="8517318" y="1798204"/>
              <a:ext cx="345803" cy="369332"/>
            </a:xfrm>
            <a:prstGeom prst="rect">
              <a:avLst/>
            </a:prstGeom>
            <a:noFill/>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sp>
        <p:nvSpPr>
          <p:cNvPr id="242" name="Content Placeholder 10"/>
          <p:cNvSpPr txBox="1">
            <a:spLocks/>
          </p:cNvSpPr>
          <p:nvPr/>
        </p:nvSpPr>
        <p:spPr>
          <a:xfrm>
            <a:off x="9007791" y="2155349"/>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Directory services can run on-premise to maintain security through isolation</a:t>
            </a:r>
          </a:p>
        </p:txBody>
      </p:sp>
      <p:grpSp>
        <p:nvGrpSpPr>
          <p:cNvPr id="255" name="Group 254"/>
          <p:cNvGrpSpPr/>
          <p:nvPr/>
        </p:nvGrpSpPr>
        <p:grpSpPr>
          <a:xfrm>
            <a:off x="2735705" y="2421952"/>
            <a:ext cx="1236099" cy="781659"/>
            <a:chOff x="2368269" y="3300131"/>
            <a:chExt cx="1208802" cy="766402"/>
          </a:xfrm>
          <a:noFill/>
        </p:grpSpPr>
        <p:grpSp>
          <p:nvGrpSpPr>
            <p:cNvPr id="256" name="Group 255"/>
            <p:cNvGrpSpPr/>
            <p:nvPr/>
          </p:nvGrpSpPr>
          <p:grpSpPr>
            <a:xfrm>
              <a:off x="2368269" y="3324657"/>
              <a:ext cx="1208802" cy="741876"/>
              <a:chOff x="2368269" y="3324657"/>
              <a:chExt cx="1208802" cy="741876"/>
            </a:xfrm>
            <a:grpFill/>
          </p:grpSpPr>
          <p:grpSp>
            <p:nvGrpSpPr>
              <p:cNvPr id="260" name="Group 259"/>
              <p:cNvGrpSpPr/>
              <p:nvPr/>
            </p:nvGrpSpPr>
            <p:grpSpPr>
              <a:xfrm>
                <a:off x="2368269" y="3324657"/>
                <a:ext cx="1208802" cy="741876"/>
                <a:chOff x="3635997" y="1746358"/>
                <a:chExt cx="1903858" cy="1168451"/>
              </a:xfrm>
              <a:grpFill/>
            </p:grpSpPr>
            <p:sp>
              <p:nvSpPr>
                <p:cNvPr id="262" name="Rectangle 261"/>
                <p:cNvSpPr/>
                <p:nvPr/>
              </p:nvSpPr>
              <p:spPr>
                <a:xfrm>
                  <a:off x="3635997" y="2394826"/>
                  <a:ext cx="858491" cy="361468"/>
                </a:xfrm>
                <a:prstGeom prst="rect">
                  <a:avLst/>
                </a:prstGeom>
                <a:grpFill/>
                <a:ln w="19050">
                  <a:solidFill>
                    <a:schemeClr val="tx1"/>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3" name="Rectangle 262"/>
                <p:cNvSpPr/>
                <p:nvPr/>
              </p:nvSpPr>
              <p:spPr>
                <a:xfrm>
                  <a:off x="4168160" y="2292747"/>
                  <a:ext cx="1371695" cy="361468"/>
                </a:xfrm>
                <a:prstGeom prst="rect">
                  <a:avLst/>
                </a:prstGeom>
                <a:grpFill/>
                <a:ln w="19050">
                  <a:solidFill>
                    <a:schemeClr val="tx1"/>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4" name="Rectangle 263"/>
                <p:cNvSpPr/>
                <p:nvPr/>
              </p:nvSpPr>
              <p:spPr>
                <a:xfrm>
                  <a:off x="3835017" y="1746358"/>
                  <a:ext cx="1364062" cy="779845"/>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265" name="Rectangle 264"/>
                <p:cNvSpPr/>
                <p:nvPr/>
              </p:nvSpPr>
              <p:spPr>
                <a:xfrm>
                  <a:off x="4121249" y="2241205"/>
                  <a:ext cx="1382384" cy="123734"/>
                </a:xfrm>
                <a:prstGeom prst="rect">
                  <a:avLst/>
                </a:prstGeom>
                <a:grpFill/>
                <a:ln w="19050">
                  <a:solidFill>
                    <a:schemeClr val="tx1"/>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266" name="Rectangle 265"/>
                <p:cNvSpPr/>
                <p:nvPr/>
              </p:nvSpPr>
              <p:spPr>
                <a:xfrm>
                  <a:off x="4274165" y="2553341"/>
                  <a:ext cx="110511" cy="361468"/>
                </a:xfrm>
                <a:prstGeom prst="rect">
                  <a:avLst/>
                </a:prstGeom>
                <a:grpFill/>
                <a:ln w="19050">
                  <a:solidFill>
                    <a:schemeClr val="tx1"/>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pic>
            <p:nvPicPr>
              <p:cNvPr id="261" name="Picture 6" descr="http://www.gravatar.com/avatar/425be63bdaaeeffd26d0172ed203019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094" y="3826765"/>
                <a:ext cx="152646" cy="152646"/>
              </a:xfrm>
              <a:prstGeom prst="rect">
                <a:avLst/>
              </a:prstGeom>
              <a:grpFill/>
              <a:scene3d>
                <a:camera prst="isometricRightUp"/>
                <a:lightRig rig="threePt" dir="t"/>
              </a:scene3d>
              <a:extLst>
                <a:ext uri="{909E8E84-426E-40dd-AFC4-6F175D3DCCD1}">
                  <a14:hiddenFill xmlns:a14="http://schemas.microsoft.com/office/drawing/2010/main" xmlns="">
                    <a:solidFill>
                      <a:srgbClr val="FFFFFF"/>
                    </a:solidFill>
                  </a14:hiddenFill>
                </a:ext>
              </a:extLst>
            </p:spPr>
          </p:pic>
        </p:grpSp>
        <p:cxnSp>
          <p:nvCxnSpPr>
            <p:cNvPr id="257" name="Straight Arrow Connector 256"/>
            <p:cNvCxnSpPr/>
            <p:nvPr/>
          </p:nvCxnSpPr>
          <p:spPr>
            <a:xfrm>
              <a:off x="2925132" y="3300131"/>
              <a:ext cx="0" cy="434093"/>
            </a:xfrm>
            <a:prstGeom prst="straightConnector1">
              <a:avLst/>
            </a:prstGeom>
            <a:grpFill/>
            <a:ln>
              <a:solidFill>
                <a:schemeClr val="accent5">
                  <a:lumMod val="75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58" name="Straight Arrow Connector 257"/>
            <p:cNvCxnSpPr/>
            <p:nvPr/>
          </p:nvCxnSpPr>
          <p:spPr>
            <a:xfrm>
              <a:off x="2825640" y="3408363"/>
              <a:ext cx="406721" cy="0"/>
            </a:xfrm>
            <a:prstGeom prst="straightConnector1">
              <a:avLst/>
            </a:prstGeom>
            <a:grpFill/>
            <a:ln>
              <a:solidFill>
                <a:schemeClr val="accent5">
                  <a:lumMod val="75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59" name="Straight Arrow Connector 258"/>
            <p:cNvCxnSpPr/>
            <p:nvPr/>
          </p:nvCxnSpPr>
          <p:spPr>
            <a:xfrm>
              <a:off x="2605178" y="3610612"/>
              <a:ext cx="406721" cy="0"/>
            </a:xfrm>
            <a:prstGeom prst="straightConnector1">
              <a:avLst/>
            </a:prstGeom>
            <a:grpFill/>
            <a:ln>
              <a:solidFill>
                <a:schemeClr val="accent5">
                  <a:lumMod val="75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grpSp>
      <p:cxnSp>
        <p:nvCxnSpPr>
          <p:cNvPr id="160" name="Straight Connector 159"/>
          <p:cNvCxnSpPr/>
          <p:nvPr/>
        </p:nvCxnSpPr>
        <p:spPr>
          <a:xfrm flipH="1">
            <a:off x="4156852" y="2394492"/>
            <a:ext cx="12008" cy="1667911"/>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162" name="Group 161"/>
          <p:cNvGrpSpPr/>
          <p:nvPr/>
        </p:nvGrpSpPr>
        <p:grpSpPr>
          <a:xfrm>
            <a:off x="2758772" y="2823253"/>
            <a:ext cx="3970228" cy="1824413"/>
            <a:chOff x="3510497" y="2976077"/>
            <a:chExt cx="3882553" cy="1788803"/>
          </a:xfrm>
        </p:grpSpPr>
        <p:sp>
          <p:nvSpPr>
            <p:cNvPr id="46" name="Rectangle 45"/>
            <p:cNvSpPr/>
            <p:nvPr/>
          </p:nvSpPr>
          <p:spPr>
            <a:xfrm>
              <a:off x="3510497" y="4171401"/>
              <a:ext cx="1195692" cy="375648"/>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7" name="Rectangle 46"/>
            <p:cNvSpPr/>
            <p:nvPr/>
          </p:nvSpPr>
          <p:spPr>
            <a:xfrm>
              <a:off x="4043345" y="3734587"/>
              <a:ext cx="3349705" cy="382446"/>
            </a:xfrm>
            <a:prstGeom prst="rect">
              <a:avLst/>
            </a:prstGeom>
            <a:solidFill>
              <a:schemeClr val="bg1"/>
            </a:solidFill>
            <a:ln>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sp>
          <p:nvSpPr>
            <p:cNvPr id="48" name="Rectangle 47"/>
            <p:cNvSpPr/>
            <p:nvPr/>
          </p:nvSpPr>
          <p:spPr>
            <a:xfrm>
              <a:off x="3560912" y="2976077"/>
              <a:ext cx="3368331" cy="1025385"/>
            </a:xfrm>
            <a:prstGeom prst="rect">
              <a:avLst/>
            </a:prstGeom>
            <a:solidFill>
              <a:schemeClr val="bg1"/>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sp>
          <p:nvSpPr>
            <p:cNvPr id="49" name="Rectangle 48"/>
            <p:cNvSpPr/>
            <p:nvPr/>
          </p:nvSpPr>
          <p:spPr>
            <a:xfrm>
              <a:off x="3976329" y="3656015"/>
              <a:ext cx="3372208" cy="143617"/>
            </a:xfrm>
            <a:prstGeom prst="rect">
              <a:avLst/>
            </a:prstGeom>
            <a:solidFill>
              <a:srgbClr val="FF0000"/>
            </a:solidFill>
            <a:ln w="25400">
              <a:solidFill>
                <a:schemeClr val="tx1">
                  <a:lumMod val="65000"/>
                  <a:lumOff val="3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pic>
          <p:nvPicPr>
            <p:cNvPr id="50" name="Picture 49" descr="EthernetExch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214" y="3143727"/>
              <a:ext cx="813033" cy="810730"/>
            </a:xfrm>
            <a:prstGeom prst="rect">
              <a:avLst/>
            </a:prstGeom>
            <a:scene3d>
              <a:camera prst="isometricTopUp"/>
              <a:lightRig rig="threePt" dir="t"/>
            </a:scene3d>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349" y="3762120"/>
              <a:ext cx="525436" cy="351609"/>
            </a:xfrm>
            <a:prstGeom prst="rect">
              <a:avLst/>
            </a:prstGeom>
            <a:scene3d>
              <a:camera prst="isometricRightUp"/>
              <a:lightRig rig="threePt" dir="t"/>
            </a:scene3d>
          </p:spPr>
        </p:pic>
        <p:sp>
          <p:nvSpPr>
            <p:cNvPr id="52" name="Rectangle 51"/>
            <p:cNvSpPr/>
            <p:nvPr/>
          </p:nvSpPr>
          <p:spPr>
            <a:xfrm>
              <a:off x="4396954" y="4391836"/>
              <a:ext cx="138111" cy="373044"/>
            </a:xfrm>
            <a:prstGeom prst="rect">
              <a:avLst/>
            </a:prstGeom>
            <a:solidFill>
              <a:srgbClr val="FF0000"/>
            </a:solidFill>
            <a:ln w="25400">
              <a:solidFill>
                <a:schemeClr val="tx1">
                  <a:lumMod val="65000"/>
                  <a:lumOff val="35000"/>
                </a:schemeClr>
              </a:solidFill>
            </a:ln>
            <a:effectLst>
              <a:reflection blurRad="50800" stA="280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FFFF"/>
                </a:solidFill>
              </a:endParaRPr>
            </a:p>
          </p:txBody>
        </p:sp>
      </p:grpSp>
      <p:cxnSp>
        <p:nvCxnSpPr>
          <p:cNvPr id="301" name="Straight Connector 300"/>
          <p:cNvCxnSpPr/>
          <p:nvPr/>
        </p:nvCxnSpPr>
        <p:spPr>
          <a:xfrm flipH="1">
            <a:off x="2469416" y="1436969"/>
            <a:ext cx="12008" cy="1667911"/>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sp>
        <p:nvSpPr>
          <p:cNvPr id="216" name="Cloud 215"/>
          <p:cNvSpPr/>
          <p:nvPr/>
        </p:nvSpPr>
        <p:spPr>
          <a:xfrm>
            <a:off x="129192" y="1201061"/>
            <a:ext cx="3677350" cy="1578753"/>
          </a:xfrm>
          <a:prstGeom prst="cloud">
            <a:avLst/>
          </a:prstGeom>
          <a:solidFill>
            <a:schemeClr val="accent1"/>
          </a:solidFill>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3415" tIns="46708" rIns="93415" bIns="46708" rtlCol="0" anchor="ctr"/>
          <a:lstStyle/>
          <a:p>
            <a:pPr algn="ctr"/>
            <a:endParaRPr lang="en-US" dirty="0" smtClean="0">
              <a:solidFill>
                <a:srgbClr val="FFFFFF"/>
              </a:solidFill>
            </a:endParaRPr>
          </a:p>
          <a:p>
            <a:pPr algn="ctr"/>
            <a:endParaRPr lang="en-US" dirty="0" smtClean="0">
              <a:solidFill>
                <a:srgbClr val="FFFFFF"/>
              </a:solidFill>
            </a:endParaRPr>
          </a:p>
        </p:txBody>
      </p:sp>
      <p:cxnSp>
        <p:nvCxnSpPr>
          <p:cNvPr id="143" name="Straight Connector 142"/>
          <p:cNvCxnSpPr/>
          <p:nvPr/>
        </p:nvCxnSpPr>
        <p:spPr>
          <a:xfrm flipH="1">
            <a:off x="4592561" y="3939820"/>
            <a:ext cx="1" cy="128200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26" name="Group 25"/>
          <p:cNvGrpSpPr/>
          <p:nvPr/>
        </p:nvGrpSpPr>
        <p:grpSpPr>
          <a:xfrm>
            <a:off x="1496554" y="1522087"/>
            <a:ext cx="768607" cy="581026"/>
            <a:chOff x="2311582" y="5067107"/>
            <a:chExt cx="751634" cy="569685"/>
          </a:xfrm>
        </p:grpSpPr>
        <p:grpSp>
          <p:nvGrpSpPr>
            <p:cNvPr id="25" name="Group 24"/>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24" name="Rectangle 23"/>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99" name="Rectangle 89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0" name="Rectangle 89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01" name="Group 900"/>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02" name="Rectangle 90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3" name="Rectangle 90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4" name="Rectangle 90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05" name="Group 904"/>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06" name="Rectangle 905"/>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7" name="Rectangle 906"/>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08" name="Rectangle 907"/>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09" name="Group 908"/>
          <p:cNvGrpSpPr/>
          <p:nvPr/>
        </p:nvGrpSpPr>
        <p:grpSpPr>
          <a:xfrm>
            <a:off x="2041718" y="1390660"/>
            <a:ext cx="768607" cy="581026"/>
            <a:chOff x="2311582" y="5067107"/>
            <a:chExt cx="751634" cy="569685"/>
          </a:xfrm>
        </p:grpSpPr>
        <p:grpSp>
          <p:nvGrpSpPr>
            <p:cNvPr id="910" name="Group 909"/>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19" name="Rectangle 918"/>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20" name="Rectangle 919"/>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21" name="Rectangle 920"/>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11" name="Group 910"/>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16" name="Rectangle 915"/>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7" name="Rectangle 916"/>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8" name="Rectangle 917"/>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12" name="Group 911"/>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13" name="Rectangle 912"/>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4" name="Rectangle 913"/>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15" name="Rectangle 914"/>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sp>
        <p:nvSpPr>
          <p:cNvPr id="992" name="TextBox 991"/>
          <p:cNvSpPr txBox="1"/>
          <p:nvPr/>
        </p:nvSpPr>
        <p:spPr>
          <a:xfrm>
            <a:off x="7105921" y="4501508"/>
            <a:ext cx="1841151" cy="376684"/>
          </a:xfrm>
          <a:prstGeom prst="rect">
            <a:avLst/>
          </a:prstGeom>
          <a:noFill/>
          <a:scene3d>
            <a:camera prst="isometricTopUp"/>
            <a:lightRig rig="threePt" dir="t"/>
          </a:scene3d>
        </p:spPr>
        <p:txBody>
          <a:bodyPr wrap="none" lIns="93415" tIns="46708" rIns="93415" bIns="46708" rtlCol="0">
            <a:spAutoFit/>
          </a:bodyPr>
          <a:lstStyle/>
          <a:p>
            <a:pPr algn="ctr"/>
            <a:r>
              <a:rPr lang="en-US" dirty="0" smtClean="0">
                <a:solidFill>
                  <a:srgbClr val="FFFFFF"/>
                </a:solidFill>
              </a:rPr>
              <a:t>Customer Cage</a:t>
            </a:r>
          </a:p>
        </p:txBody>
      </p:sp>
      <p:grpSp>
        <p:nvGrpSpPr>
          <p:cNvPr id="20" name="Group 19"/>
          <p:cNvGrpSpPr/>
          <p:nvPr/>
        </p:nvGrpSpPr>
        <p:grpSpPr>
          <a:xfrm>
            <a:off x="6309398" y="2553161"/>
            <a:ext cx="2533214" cy="2207155"/>
            <a:chOff x="8542068" y="4126526"/>
            <a:chExt cx="2477273" cy="2164074"/>
          </a:xfrm>
        </p:grpSpPr>
        <p:grpSp>
          <p:nvGrpSpPr>
            <p:cNvPr id="11" name="Group 10"/>
            <p:cNvGrpSpPr/>
            <p:nvPr/>
          </p:nvGrpSpPr>
          <p:grpSpPr>
            <a:xfrm>
              <a:off x="8542068" y="4328743"/>
              <a:ext cx="1682703" cy="1488899"/>
              <a:chOff x="4059937" y="4056006"/>
              <a:chExt cx="1682703" cy="1488899"/>
            </a:xfrm>
          </p:grpSpPr>
          <p:grpSp>
            <p:nvGrpSpPr>
              <p:cNvPr id="756" name="Group 755"/>
              <p:cNvGrpSpPr/>
              <p:nvPr/>
            </p:nvGrpSpPr>
            <p:grpSpPr>
              <a:xfrm>
                <a:off x="4683532" y="4056006"/>
                <a:ext cx="748053" cy="917716"/>
                <a:chOff x="3623872" y="1455329"/>
                <a:chExt cx="1693820" cy="1769905"/>
              </a:xfrm>
            </p:grpSpPr>
            <p:grpSp>
              <p:nvGrpSpPr>
                <p:cNvPr id="757" name="Group 756"/>
                <p:cNvGrpSpPr/>
                <p:nvPr/>
              </p:nvGrpSpPr>
              <p:grpSpPr>
                <a:xfrm>
                  <a:off x="4595592" y="2153881"/>
                  <a:ext cx="503993" cy="370137"/>
                  <a:chOff x="1866649" y="2963045"/>
                  <a:chExt cx="700091" cy="514153"/>
                </a:xfrm>
              </p:grpSpPr>
              <p:sp>
                <p:nvSpPr>
                  <p:cNvPr id="882" name="Flowchart: Process 881"/>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3" name="Flowchart: Process 88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4" name="Flowchart: Process 883"/>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58" name="Group 757"/>
                <p:cNvGrpSpPr/>
                <p:nvPr/>
              </p:nvGrpSpPr>
              <p:grpSpPr>
                <a:xfrm>
                  <a:off x="4595592" y="1688180"/>
                  <a:ext cx="503993" cy="370137"/>
                  <a:chOff x="3779912" y="4202381"/>
                  <a:chExt cx="503993" cy="370137"/>
                </a:xfrm>
              </p:grpSpPr>
              <p:sp>
                <p:nvSpPr>
                  <p:cNvPr id="879" name="Flowchart: Process 87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0" name="Flowchart: Process 87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81" name="Flowchart: Process 88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59" name="Group 758"/>
                <p:cNvGrpSpPr/>
                <p:nvPr/>
              </p:nvGrpSpPr>
              <p:grpSpPr>
                <a:xfrm>
                  <a:off x="4595592" y="1455329"/>
                  <a:ext cx="503993" cy="370137"/>
                  <a:chOff x="3851920" y="3906533"/>
                  <a:chExt cx="503993" cy="370137"/>
                </a:xfrm>
              </p:grpSpPr>
              <p:sp>
                <p:nvSpPr>
                  <p:cNvPr id="876" name="Flowchart: Process 87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7" name="Flowchart: Process 87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8" name="Flowchart: Process 87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0" name="Group 759"/>
                <p:cNvGrpSpPr/>
                <p:nvPr/>
              </p:nvGrpSpPr>
              <p:grpSpPr>
                <a:xfrm>
                  <a:off x="4595592" y="1921031"/>
                  <a:ext cx="503993" cy="370137"/>
                  <a:chOff x="2847757" y="4747203"/>
                  <a:chExt cx="503993" cy="370137"/>
                </a:xfrm>
              </p:grpSpPr>
              <p:sp>
                <p:nvSpPr>
                  <p:cNvPr id="873" name="Flowchart: Process 87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4" name="Flowchart: Process 87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5" name="Flowchart: Process 87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1" name="Group 760"/>
                <p:cNvGrpSpPr/>
                <p:nvPr/>
              </p:nvGrpSpPr>
              <p:grpSpPr>
                <a:xfrm>
                  <a:off x="4813699" y="2268749"/>
                  <a:ext cx="503993" cy="370137"/>
                  <a:chOff x="1866649" y="2963045"/>
                  <a:chExt cx="700091" cy="514153"/>
                </a:xfrm>
              </p:grpSpPr>
              <p:sp>
                <p:nvSpPr>
                  <p:cNvPr id="870" name="Flowchart: Process 86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1" name="Flowchart: Process 87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72" name="Flowchart: Process 87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2" name="Group 761"/>
                <p:cNvGrpSpPr/>
                <p:nvPr/>
              </p:nvGrpSpPr>
              <p:grpSpPr>
                <a:xfrm>
                  <a:off x="4813699" y="1803048"/>
                  <a:ext cx="503993" cy="370137"/>
                  <a:chOff x="3779912" y="4202381"/>
                  <a:chExt cx="503993" cy="370137"/>
                </a:xfrm>
              </p:grpSpPr>
              <p:sp>
                <p:nvSpPr>
                  <p:cNvPr id="867" name="Flowchart: Process 86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8" name="Flowchart: Process 86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9" name="Flowchart: Process 86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3" name="Group 762"/>
                <p:cNvGrpSpPr/>
                <p:nvPr/>
              </p:nvGrpSpPr>
              <p:grpSpPr>
                <a:xfrm>
                  <a:off x="4813699" y="1570197"/>
                  <a:ext cx="503993" cy="370137"/>
                  <a:chOff x="3851920" y="3906533"/>
                  <a:chExt cx="503993" cy="370137"/>
                </a:xfrm>
              </p:grpSpPr>
              <p:sp>
                <p:nvSpPr>
                  <p:cNvPr id="864" name="Flowchart: Process 86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5" name="Flowchart: Process 86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6" name="Flowchart: Process 86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4" name="Group 763"/>
                <p:cNvGrpSpPr/>
                <p:nvPr/>
              </p:nvGrpSpPr>
              <p:grpSpPr>
                <a:xfrm>
                  <a:off x="4813699" y="2035899"/>
                  <a:ext cx="503993" cy="370137"/>
                  <a:chOff x="2847757" y="4747203"/>
                  <a:chExt cx="503993" cy="370137"/>
                </a:xfrm>
              </p:grpSpPr>
              <p:sp>
                <p:nvSpPr>
                  <p:cNvPr id="861" name="Flowchart: Process 86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2" name="Flowchart: Process 86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3" name="Flowchart: Process 86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5" name="Group 764"/>
                <p:cNvGrpSpPr/>
                <p:nvPr/>
              </p:nvGrpSpPr>
              <p:grpSpPr>
                <a:xfrm>
                  <a:off x="4276608" y="2348377"/>
                  <a:ext cx="503993" cy="370137"/>
                  <a:chOff x="1866649" y="2963045"/>
                  <a:chExt cx="700091" cy="514153"/>
                </a:xfrm>
              </p:grpSpPr>
              <p:sp>
                <p:nvSpPr>
                  <p:cNvPr id="858" name="Flowchart: Process 857"/>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9" name="Flowchart: Process 85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60" name="Flowchart: Process 859"/>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6" name="Group 765"/>
                <p:cNvGrpSpPr/>
                <p:nvPr/>
              </p:nvGrpSpPr>
              <p:grpSpPr>
                <a:xfrm>
                  <a:off x="4276608" y="1882676"/>
                  <a:ext cx="503993" cy="370137"/>
                  <a:chOff x="3779912" y="4202381"/>
                  <a:chExt cx="503993" cy="370137"/>
                </a:xfrm>
              </p:grpSpPr>
              <p:sp>
                <p:nvSpPr>
                  <p:cNvPr id="855" name="Flowchart: Process 85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6" name="Flowchart: Process 85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7" name="Flowchart: Process 85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7" name="Group 766"/>
                <p:cNvGrpSpPr/>
                <p:nvPr/>
              </p:nvGrpSpPr>
              <p:grpSpPr>
                <a:xfrm>
                  <a:off x="4276608" y="1649825"/>
                  <a:ext cx="503993" cy="370137"/>
                  <a:chOff x="3851920" y="3906533"/>
                  <a:chExt cx="503993" cy="370137"/>
                </a:xfrm>
              </p:grpSpPr>
              <p:sp>
                <p:nvSpPr>
                  <p:cNvPr id="852" name="Flowchart: Process 85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3" name="Flowchart: Process 85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4" name="Flowchart: Process 85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8" name="Group 767"/>
                <p:cNvGrpSpPr/>
                <p:nvPr/>
              </p:nvGrpSpPr>
              <p:grpSpPr>
                <a:xfrm>
                  <a:off x="4276608" y="2115527"/>
                  <a:ext cx="503993" cy="370137"/>
                  <a:chOff x="2847757" y="4747203"/>
                  <a:chExt cx="503993" cy="370137"/>
                </a:xfrm>
              </p:grpSpPr>
              <p:sp>
                <p:nvSpPr>
                  <p:cNvPr id="849" name="Flowchart: Process 84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0" name="Flowchart: Process 84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51" name="Flowchart: Process 85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69" name="Group 768"/>
                <p:cNvGrpSpPr/>
                <p:nvPr/>
              </p:nvGrpSpPr>
              <p:grpSpPr>
                <a:xfrm>
                  <a:off x="4494715" y="2463245"/>
                  <a:ext cx="503993" cy="370137"/>
                  <a:chOff x="1866649" y="2963045"/>
                  <a:chExt cx="700091" cy="514153"/>
                </a:xfrm>
              </p:grpSpPr>
              <p:sp>
                <p:nvSpPr>
                  <p:cNvPr id="846" name="Flowchart: Process 845"/>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7" name="Flowchart: Process 84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8" name="Flowchart: Process 847"/>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0" name="Group 769"/>
                <p:cNvGrpSpPr/>
                <p:nvPr/>
              </p:nvGrpSpPr>
              <p:grpSpPr>
                <a:xfrm>
                  <a:off x="4494715" y="1997544"/>
                  <a:ext cx="503993" cy="370137"/>
                  <a:chOff x="3779912" y="4202381"/>
                  <a:chExt cx="503993" cy="370137"/>
                </a:xfrm>
              </p:grpSpPr>
              <p:sp>
                <p:nvSpPr>
                  <p:cNvPr id="843" name="Flowchart: Process 84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4" name="Flowchart: Process 84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5" name="Flowchart: Process 84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1" name="Group 770"/>
                <p:cNvGrpSpPr/>
                <p:nvPr/>
              </p:nvGrpSpPr>
              <p:grpSpPr>
                <a:xfrm>
                  <a:off x="4494715" y="1764693"/>
                  <a:ext cx="503993" cy="370137"/>
                  <a:chOff x="3851920" y="3906533"/>
                  <a:chExt cx="503993" cy="370137"/>
                </a:xfrm>
              </p:grpSpPr>
              <p:sp>
                <p:nvSpPr>
                  <p:cNvPr id="840" name="Flowchart: Process 83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1" name="Flowchart: Process 84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42" name="Flowchart: Process 84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2" name="Group 771"/>
                <p:cNvGrpSpPr/>
                <p:nvPr/>
              </p:nvGrpSpPr>
              <p:grpSpPr>
                <a:xfrm>
                  <a:off x="4494715" y="2230395"/>
                  <a:ext cx="503993" cy="370137"/>
                  <a:chOff x="2847757" y="4747203"/>
                  <a:chExt cx="503993" cy="370137"/>
                </a:xfrm>
              </p:grpSpPr>
              <p:sp>
                <p:nvSpPr>
                  <p:cNvPr id="837" name="Flowchart: Process 83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8" name="Flowchart: Process 83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9" name="Flowchart: Process 83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3" name="Group 772"/>
                <p:cNvGrpSpPr/>
                <p:nvPr/>
              </p:nvGrpSpPr>
              <p:grpSpPr>
                <a:xfrm>
                  <a:off x="3942856" y="2545733"/>
                  <a:ext cx="503993" cy="370137"/>
                  <a:chOff x="1866649" y="2963045"/>
                  <a:chExt cx="700091" cy="514153"/>
                </a:xfrm>
              </p:grpSpPr>
              <p:sp>
                <p:nvSpPr>
                  <p:cNvPr id="834" name="Flowchart: Process 833"/>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5" name="Flowchart: Process 834"/>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6" name="Flowchart: Process 835"/>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4" name="Group 773"/>
                <p:cNvGrpSpPr/>
                <p:nvPr/>
              </p:nvGrpSpPr>
              <p:grpSpPr>
                <a:xfrm>
                  <a:off x="3942856" y="2080032"/>
                  <a:ext cx="503993" cy="370137"/>
                  <a:chOff x="3779912" y="4202381"/>
                  <a:chExt cx="503993" cy="370137"/>
                </a:xfrm>
              </p:grpSpPr>
              <p:sp>
                <p:nvSpPr>
                  <p:cNvPr id="831" name="Flowchart: Process 830"/>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2" name="Flowchart: Process 831"/>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3" name="Flowchart: Process 832"/>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5" name="Group 774"/>
                <p:cNvGrpSpPr/>
                <p:nvPr/>
              </p:nvGrpSpPr>
              <p:grpSpPr>
                <a:xfrm>
                  <a:off x="3942856" y="1847181"/>
                  <a:ext cx="503993" cy="370137"/>
                  <a:chOff x="3851920" y="3906533"/>
                  <a:chExt cx="503993" cy="370137"/>
                </a:xfrm>
              </p:grpSpPr>
              <p:sp>
                <p:nvSpPr>
                  <p:cNvPr id="828" name="Flowchart: Process 82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9" name="Flowchart: Process 82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30" name="Flowchart: Process 82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6" name="Group 775"/>
                <p:cNvGrpSpPr/>
                <p:nvPr/>
              </p:nvGrpSpPr>
              <p:grpSpPr>
                <a:xfrm>
                  <a:off x="3942856" y="2312883"/>
                  <a:ext cx="503993" cy="370137"/>
                  <a:chOff x="2847757" y="4747203"/>
                  <a:chExt cx="503993" cy="370137"/>
                </a:xfrm>
              </p:grpSpPr>
              <p:sp>
                <p:nvSpPr>
                  <p:cNvPr id="825" name="Flowchart: Process 82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6" name="Flowchart: Process 82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7" name="Flowchart: Process 82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7" name="Group 776"/>
                <p:cNvGrpSpPr/>
                <p:nvPr/>
              </p:nvGrpSpPr>
              <p:grpSpPr>
                <a:xfrm>
                  <a:off x="4160963" y="2660601"/>
                  <a:ext cx="503993" cy="370137"/>
                  <a:chOff x="1866649" y="2963045"/>
                  <a:chExt cx="700091" cy="514153"/>
                </a:xfrm>
              </p:grpSpPr>
              <p:sp>
                <p:nvSpPr>
                  <p:cNvPr id="822" name="Flowchart: Process 821"/>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3" name="Flowchart: Process 82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4" name="Flowchart: Process 823"/>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8" name="Group 777"/>
                <p:cNvGrpSpPr/>
                <p:nvPr/>
              </p:nvGrpSpPr>
              <p:grpSpPr>
                <a:xfrm>
                  <a:off x="4160963" y="2194900"/>
                  <a:ext cx="503993" cy="370137"/>
                  <a:chOff x="3779912" y="4202381"/>
                  <a:chExt cx="503993" cy="370137"/>
                </a:xfrm>
              </p:grpSpPr>
              <p:sp>
                <p:nvSpPr>
                  <p:cNvPr id="819" name="Flowchart: Process 81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0" name="Flowchart: Process 81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21" name="Flowchart: Process 82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79" name="Group 778"/>
                <p:cNvGrpSpPr/>
                <p:nvPr/>
              </p:nvGrpSpPr>
              <p:grpSpPr>
                <a:xfrm>
                  <a:off x="4160963" y="1962049"/>
                  <a:ext cx="503993" cy="370137"/>
                  <a:chOff x="3851920" y="3906533"/>
                  <a:chExt cx="503993" cy="370137"/>
                </a:xfrm>
              </p:grpSpPr>
              <p:sp>
                <p:nvSpPr>
                  <p:cNvPr id="816" name="Flowchart: Process 81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7" name="Flowchart: Process 81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8" name="Flowchart: Process 81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0" name="Group 779"/>
                <p:cNvGrpSpPr/>
                <p:nvPr/>
              </p:nvGrpSpPr>
              <p:grpSpPr>
                <a:xfrm>
                  <a:off x="4160963" y="2427751"/>
                  <a:ext cx="503993" cy="370137"/>
                  <a:chOff x="2847757" y="4747203"/>
                  <a:chExt cx="503993" cy="370137"/>
                </a:xfrm>
              </p:grpSpPr>
              <p:sp>
                <p:nvSpPr>
                  <p:cNvPr id="813" name="Flowchart: Process 81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4" name="Flowchart: Process 81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5" name="Flowchart: Process 81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1" name="Group 780"/>
                <p:cNvGrpSpPr/>
                <p:nvPr/>
              </p:nvGrpSpPr>
              <p:grpSpPr>
                <a:xfrm>
                  <a:off x="3623872" y="2740229"/>
                  <a:ext cx="503993" cy="370137"/>
                  <a:chOff x="1866649" y="2963045"/>
                  <a:chExt cx="700091" cy="514153"/>
                </a:xfrm>
              </p:grpSpPr>
              <p:sp>
                <p:nvSpPr>
                  <p:cNvPr id="810" name="Flowchart: Process 80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1" name="Flowchart: Process 81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12" name="Flowchart: Process 81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2" name="Group 781"/>
                <p:cNvGrpSpPr/>
                <p:nvPr/>
              </p:nvGrpSpPr>
              <p:grpSpPr>
                <a:xfrm>
                  <a:off x="3623872" y="2274528"/>
                  <a:ext cx="503993" cy="370137"/>
                  <a:chOff x="3779912" y="4202381"/>
                  <a:chExt cx="503993" cy="370137"/>
                </a:xfrm>
              </p:grpSpPr>
              <p:sp>
                <p:nvSpPr>
                  <p:cNvPr id="807" name="Flowchart: Process 80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8" name="Flowchart: Process 80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9" name="Flowchart: Process 80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3" name="Group 782"/>
                <p:cNvGrpSpPr/>
                <p:nvPr/>
              </p:nvGrpSpPr>
              <p:grpSpPr>
                <a:xfrm>
                  <a:off x="3623872" y="2041677"/>
                  <a:ext cx="503993" cy="370137"/>
                  <a:chOff x="3851920" y="3906533"/>
                  <a:chExt cx="503993" cy="370137"/>
                </a:xfrm>
              </p:grpSpPr>
              <p:sp>
                <p:nvSpPr>
                  <p:cNvPr id="804" name="Flowchart: Process 80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5" name="Flowchart: Process 80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6" name="Flowchart: Process 80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4" name="Group 783"/>
                <p:cNvGrpSpPr/>
                <p:nvPr/>
              </p:nvGrpSpPr>
              <p:grpSpPr>
                <a:xfrm>
                  <a:off x="3623872" y="2507379"/>
                  <a:ext cx="503993" cy="370137"/>
                  <a:chOff x="2847757" y="4747203"/>
                  <a:chExt cx="503993" cy="370137"/>
                </a:xfrm>
              </p:grpSpPr>
              <p:sp>
                <p:nvSpPr>
                  <p:cNvPr id="801" name="Flowchart: Process 80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2" name="Flowchart: Process 80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3" name="Flowchart: Process 80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5" name="Group 784"/>
                <p:cNvGrpSpPr/>
                <p:nvPr/>
              </p:nvGrpSpPr>
              <p:grpSpPr>
                <a:xfrm>
                  <a:off x="3841979" y="2855097"/>
                  <a:ext cx="503993" cy="370137"/>
                  <a:chOff x="1866649" y="2963045"/>
                  <a:chExt cx="700091" cy="514153"/>
                </a:xfrm>
              </p:grpSpPr>
              <p:sp>
                <p:nvSpPr>
                  <p:cNvPr id="798" name="Flowchart: Process 79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9" name="Flowchart: Process 79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800" name="Flowchart: Process 79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6" name="Group 785"/>
                <p:cNvGrpSpPr/>
                <p:nvPr/>
              </p:nvGrpSpPr>
              <p:grpSpPr>
                <a:xfrm>
                  <a:off x="3841979" y="2389396"/>
                  <a:ext cx="503993" cy="370137"/>
                  <a:chOff x="3779912" y="4202381"/>
                  <a:chExt cx="503993" cy="370137"/>
                </a:xfrm>
              </p:grpSpPr>
              <p:sp>
                <p:nvSpPr>
                  <p:cNvPr id="795" name="Flowchart: Process 79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6" name="Flowchart: Process 79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7" name="Flowchart: Process 79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7" name="Group 786"/>
                <p:cNvGrpSpPr/>
                <p:nvPr/>
              </p:nvGrpSpPr>
              <p:grpSpPr>
                <a:xfrm>
                  <a:off x="3841979" y="2156545"/>
                  <a:ext cx="503993" cy="370137"/>
                  <a:chOff x="3851920" y="3906533"/>
                  <a:chExt cx="503993" cy="370137"/>
                </a:xfrm>
              </p:grpSpPr>
              <p:sp>
                <p:nvSpPr>
                  <p:cNvPr id="792" name="Flowchart: Process 79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3" name="Flowchart: Process 79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4" name="Flowchart: Process 79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788" name="Group 787"/>
                <p:cNvGrpSpPr/>
                <p:nvPr/>
              </p:nvGrpSpPr>
              <p:grpSpPr>
                <a:xfrm>
                  <a:off x="3841979" y="2622247"/>
                  <a:ext cx="503993" cy="370137"/>
                  <a:chOff x="2847757" y="4747203"/>
                  <a:chExt cx="503993" cy="370137"/>
                </a:xfrm>
              </p:grpSpPr>
              <p:sp>
                <p:nvSpPr>
                  <p:cNvPr id="789" name="Flowchart: Process 78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0" name="Flowchart: Process 78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91" name="Flowchart: Process 79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485" name="Group 484"/>
              <p:cNvGrpSpPr/>
              <p:nvPr/>
            </p:nvGrpSpPr>
            <p:grpSpPr>
              <a:xfrm>
                <a:off x="4994587" y="4183182"/>
                <a:ext cx="748053" cy="917716"/>
                <a:chOff x="3623872" y="1455329"/>
                <a:chExt cx="1693820" cy="1769905"/>
              </a:xfrm>
            </p:grpSpPr>
            <p:grpSp>
              <p:nvGrpSpPr>
                <p:cNvPr id="486" name="Group 485"/>
                <p:cNvGrpSpPr/>
                <p:nvPr/>
              </p:nvGrpSpPr>
              <p:grpSpPr>
                <a:xfrm>
                  <a:off x="4595592" y="2153881"/>
                  <a:ext cx="503993" cy="370137"/>
                  <a:chOff x="1866649" y="2963045"/>
                  <a:chExt cx="700091" cy="514153"/>
                </a:xfrm>
              </p:grpSpPr>
              <p:sp>
                <p:nvSpPr>
                  <p:cNvPr id="611" name="Flowchart: Process 610"/>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2" name="Flowchart: Process 61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3" name="Flowchart: Process 612"/>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7" name="Group 486"/>
                <p:cNvGrpSpPr/>
                <p:nvPr/>
              </p:nvGrpSpPr>
              <p:grpSpPr>
                <a:xfrm>
                  <a:off x="4595592" y="1688180"/>
                  <a:ext cx="503993" cy="370137"/>
                  <a:chOff x="3779912" y="4202381"/>
                  <a:chExt cx="503993" cy="370137"/>
                </a:xfrm>
              </p:grpSpPr>
              <p:sp>
                <p:nvSpPr>
                  <p:cNvPr id="608" name="Flowchart: Process 60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9" name="Flowchart: Process 60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10" name="Flowchart: Process 60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8" name="Group 487"/>
                <p:cNvGrpSpPr/>
                <p:nvPr/>
              </p:nvGrpSpPr>
              <p:grpSpPr>
                <a:xfrm>
                  <a:off x="4595592" y="1455329"/>
                  <a:ext cx="503993" cy="370137"/>
                  <a:chOff x="3851920" y="3906533"/>
                  <a:chExt cx="503993" cy="370137"/>
                </a:xfrm>
              </p:grpSpPr>
              <p:sp>
                <p:nvSpPr>
                  <p:cNvPr id="605" name="Flowchart: Process 60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6" name="Flowchart: Process 60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7" name="Flowchart: Process 60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89" name="Group 488"/>
                <p:cNvGrpSpPr/>
                <p:nvPr/>
              </p:nvGrpSpPr>
              <p:grpSpPr>
                <a:xfrm>
                  <a:off x="4595592" y="1921031"/>
                  <a:ext cx="503993" cy="370137"/>
                  <a:chOff x="2847757" y="4747203"/>
                  <a:chExt cx="503993" cy="370137"/>
                </a:xfrm>
              </p:grpSpPr>
              <p:sp>
                <p:nvSpPr>
                  <p:cNvPr id="602" name="Flowchart: Process 60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3" name="Flowchart: Process 60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4" name="Flowchart: Process 60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0" name="Group 489"/>
                <p:cNvGrpSpPr/>
                <p:nvPr/>
              </p:nvGrpSpPr>
              <p:grpSpPr>
                <a:xfrm>
                  <a:off x="4813699" y="2268749"/>
                  <a:ext cx="503993" cy="370137"/>
                  <a:chOff x="1866649" y="2963045"/>
                  <a:chExt cx="700091" cy="514153"/>
                </a:xfrm>
              </p:grpSpPr>
              <p:sp>
                <p:nvSpPr>
                  <p:cNvPr id="599" name="Flowchart: Process 598"/>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0" name="Flowchart: Process 59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01" name="Flowchart: Process 600"/>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1" name="Group 490"/>
                <p:cNvGrpSpPr/>
                <p:nvPr/>
              </p:nvGrpSpPr>
              <p:grpSpPr>
                <a:xfrm>
                  <a:off x="4813699" y="1803048"/>
                  <a:ext cx="503993" cy="370137"/>
                  <a:chOff x="3779912" y="4202381"/>
                  <a:chExt cx="503993" cy="370137"/>
                </a:xfrm>
              </p:grpSpPr>
              <p:sp>
                <p:nvSpPr>
                  <p:cNvPr id="596" name="Flowchart: Process 59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7" name="Flowchart: Process 59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8" name="Flowchart: Process 59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2" name="Group 491"/>
                <p:cNvGrpSpPr/>
                <p:nvPr/>
              </p:nvGrpSpPr>
              <p:grpSpPr>
                <a:xfrm>
                  <a:off x="4813699" y="1570197"/>
                  <a:ext cx="503993" cy="370137"/>
                  <a:chOff x="3851920" y="3906533"/>
                  <a:chExt cx="503993" cy="370137"/>
                </a:xfrm>
              </p:grpSpPr>
              <p:sp>
                <p:nvSpPr>
                  <p:cNvPr id="593" name="Flowchart: Process 59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4" name="Flowchart: Process 59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5" name="Flowchart: Process 59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3" name="Group 492"/>
                <p:cNvGrpSpPr/>
                <p:nvPr/>
              </p:nvGrpSpPr>
              <p:grpSpPr>
                <a:xfrm>
                  <a:off x="4813699" y="2035899"/>
                  <a:ext cx="503993" cy="370137"/>
                  <a:chOff x="2847757" y="4747203"/>
                  <a:chExt cx="503993" cy="370137"/>
                </a:xfrm>
              </p:grpSpPr>
              <p:sp>
                <p:nvSpPr>
                  <p:cNvPr id="590" name="Flowchart: Process 58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1" name="Flowchart: Process 59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92" name="Flowchart: Process 59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4" name="Group 493"/>
                <p:cNvGrpSpPr/>
                <p:nvPr/>
              </p:nvGrpSpPr>
              <p:grpSpPr>
                <a:xfrm>
                  <a:off x="4276608" y="2348377"/>
                  <a:ext cx="503993" cy="370137"/>
                  <a:chOff x="1866649" y="2963045"/>
                  <a:chExt cx="700091" cy="514153"/>
                </a:xfrm>
              </p:grpSpPr>
              <p:sp>
                <p:nvSpPr>
                  <p:cNvPr id="587" name="Flowchart: Process 586"/>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8" name="Flowchart: Process 58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9" name="Flowchart: Process 588"/>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5" name="Group 494"/>
                <p:cNvGrpSpPr/>
                <p:nvPr/>
              </p:nvGrpSpPr>
              <p:grpSpPr>
                <a:xfrm>
                  <a:off x="4276608" y="1882676"/>
                  <a:ext cx="503993" cy="370137"/>
                  <a:chOff x="3779912" y="4202381"/>
                  <a:chExt cx="503993" cy="370137"/>
                </a:xfrm>
              </p:grpSpPr>
              <p:sp>
                <p:nvSpPr>
                  <p:cNvPr id="584" name="Flowchart: Process 58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5" name="Flowchart: Process 58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6" name="Flowchart: Process 58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6" name="Group 495"/>
                <p:cNvGrpSpPr/>
                <p:nvPr/>
              </p:nvGrpSpPr>
              <p:grpSpPr>
                <a:xfrm>
                  <a:off x="4276608" y="1649825"/>
                  <a:ext cx="503993" cy="370137"/>
                  <a:chOff x="3851920" y="3906533"/>
                  <a:chExt cx="503993" cy="370137"/>
                </a:xfrm>
              </p:grpSpPr>
              <p:sp>
                <p:nvSpPr>
                  <p:cNvPr id="581" name="Flowchart: Process 58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2" name="Flowchart: Process 58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3" name="Flowchart: Process 58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7" name="Group 496"/>
                <p:cNvGrpSpPr/>
                <p:nvPr/>
              </p:nvGrpSpPr>
              <p:grpSpPr>
                <a:xfrm>
                  <a:off x="4276608" y="2115527"/>
                  <a:ext cx="503993" cy="370137"/>
                  <a:chOff x="2847757" y="4747203"/>
                  <a:chExt cx="503993" cy="370137"/>
                </a:xfrm>
              </p:grpSpPr>
              <p:sp>
                <p:nvSpPr>
                  <p:cNvPr id="578" name="Flowchart: Process 57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9" name="Flowchart: Process 57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80" name="Flowchart: Process 57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8" name="Group 497"/>
                <p:cNvGrpSpPr/>
                <p:nvPr/>
              </p:nvGrpSpPr>
              <p:grpSpPr>
                <a:xfrm>
                  <a:off x="4494715" y="2463245"/>
                  <a:ext cx="503993" cy="370137"/>
                  <a:chOff x="1866649" y="2963045"/>
                  <a:chExt cx="700091" cy="514153"/>
                </a:xfrm>
              </p:grpSpPr>
              <p:sp>
                <p:nvSpPr>
                  <p:cNvPr id="575" name="Flowchart: Process 574"/>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6" name="Flowchart: Process 575"/>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7" name="Flowchart: Process 576"/>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499" name="Group 498"/>
                <p:cNvGrpSpPr/>
                <p:nvPr/>
              </p:nvGrpSpPr>
              <p:grpSpPr>
                <a:xfrm>
                  <a:off x="4494715" y="1997544"/>
                  <a:ext cx="503993" cy="370137"/>
                  <a:chOff x="3779912" y="4202381"/>
                  <a:chExt cx="503993" cy="370137"/>
                </a:xfrm>
              </p:grpSpPr>
              <p:sp>
                <p:nvSpPr>
                  <p:cNvPr id="572" name="Flowchart: Process 571"/>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3" name="Flowchart: Process 572"/>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4" name="Flowchart: Process 573"/>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0" name="Group 499"/>
                <p:cNvGrpSpPr/>
                <p:nvPr/>
              </p:nvGrpSpPr>
              <p:grpSpPr>
                <a:xfrm>
                  <a:off x="4494715" y="1764693"/>
                  <a:ext cx="503993" cy="370137"/>
                  <a:chOff x="3851920" y="3906533"/>
                  <a:chExt cx="503993" cy="370137"/>
                </a:xfrm>
              </p:grpSpPr>
              <p:sp>
                <p:nvSpPr>
                  <p:cNvPr id="569" name="Flowchart: Process 568"/>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0" name="Flowchart: Process 569"/>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71" name="Flowchart: Process 570"/>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1" name="Group 500"/>
                <p:cNvGrpSpPr/>
                <p:nvPr/>
              </p:nvGrpSpPr>
              <p:grpSpPr>
                <a:xfrm>
                  <a:off x="4494715" y="2230395"/>
                  <a:ext cx="503993" cy="370137"/>
                  <a:chOff x="2847757" y="4747203"/>
                  <a:chExt cx="503993" cy="370137"/>
                </a:xfrm>
              </p:grpSpPr>
              <p:sp>
                <p:nvSpPr>
                  <p:cNvPr id="566" name="Flowchart: Process 565"/>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7" name="Flowchart: Process 566"/>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8" name="Flowchart: Process 567"/>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2" name="Group 501"/>
                <p:cNvGrpSpPr/>
                <p:nvPr/>
              </p:nvGrpSpPr>
              <p:grpSpPr>
                <a:xfrm>
                  <a:off x="3942856" y="2545733"/>
                  <a:ext cx="503993" cy="370137"/>
                  <a:chOff x="1866649" y="2963045"/>
                  <a:chExt cx="700091" cy="514153"/>
                </a:xfrm>
              </p:grpSpPr>
              <p:sp>
                <p:nvSpPr>
                  <p:cNvPr id="563" name="Flowchart: Process 562"/>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4" name="Flowchart: Process 563"/>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5" name="Flowchart: Process 564"/>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3" name="Group 502"/>
                <p:cNvGrpSpPr/>
                <p:nvPr/>
              </p:nvGrpSpPr>
              <p:grpSpPr>
                <a:xfrm>
                  <a:off x="3942856" y="2080032"/>
                  <a:ext cx="503993" cy="370137"/>
                  <a:chOff x="3779912" y="4202381"/>
                  <a:chExt cx="503993" cy="370137"/>
                </a:xfrm>
              </p:grpSpPr>
              <p:sp>
                <p:nvSpPr>
                  <p:cNvPr id="560" name="Flowchart: Process 559"/>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1" name="Flowchart: Process 560"/>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62" name="Flowchart: Process 56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4" name="Group 503"/>
                <p:cNvGrpSpPr/>
                <p:nvPr/>
              </p:nvGrpSpPr>
              <p:grpSpPr>
                <a:xfrm>
                  <a:off x="3942856" y="1847181"/>
                  <a:ext cx="503993" cy="370137"/>
                  <a:chOff x="3851920" y="3906533"/>
                  <a:chExt cx="503993" cy="370137"/>
                </a:xfrm>
              </p:grpSpPr>
              <p:sp>
                <p:nvSpPr>
                  <p:cNvPr id="557" name="Flowchart: Process 55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8" name="Flowchart: Process 55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9" name="Flowchart: Process 55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5" name="Group 504"/>
                <p:cNvGrpSpPr/>
                <p:nvPr/>
              </p:nvGrpSpPr>
              <p:grpSpPr>
                <a:xfrm>
                  <a:off x="3942856" y="2312883"/>
                  <a:ext cx="503993" cy="370137"/>
                  <a:chOff x="2847757" y="4747203"/>
                  <a:chExt cx="503993" cy="370137"/>
                </a:xfrm>
              </p:grpSpPr>
              <p:sp>
                <p:nvSpPr>
                  <p:cNvPr id="554" name="Flowchart: Process 55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5" name="Flowchart: Process 55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6" name="Flowchart: Process 55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6" name="Group 505"/>
                <p:cNvGrpSpPr/>
                <p:nvPr/>
              </p:nvGrpSpPr>
              <p:grpSpPr>
                <a:xfrm>
                  <a:off x="4160963" y="2660601"/>
                  <a:ext cx="503993" cy="370137"/>
                  <a:chOff x="1866649" y="2963045"/>
                  <a:chExt cx="700091" cy="514153"/>
                </a:xfrm>
              </p:grpSpPr>
              <p:sp>
                <p:nvSpPr>
                  <p:cNvPr id="551" name="Flowchart: Process 55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2" name="Flowchart: Process 55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3" name="Flowchart: Process 55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7" name="Group 506"/>
                <p:cNvGrpSpPr/>
                <p:nvPr/>
              </p:nvGrpSpPr>
              <p:grpSpPr>
                <a:xfrm>
                  <a:off x="4160963" y="2194900"/>
                  <a:ext cx="503993" cy="370137"/>
                  <a:chOff x="3779912" y="4202381"/>
                  <a:chExt cx="503993" cy="370137"/>
                </a:xfrm>
              </p:grpSpPr>
              <p:sp>
                <p:nvSpPr>
                  <p:cNvPr id="548" name="Flowchart: Process 54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9" name="Flowchart: Process 54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50" name="Flowchart: Process 54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8" name="Group 507"/>
                <p:cNvGrpSpPr/>
                <p:nvPr/>
              </p:nvGrpSpPr>
              <p:grpSpPr>
                <a:xfrm>
                  <a:off x="4160963" y="1962049"/>
                  <a:ext cx="503993" cy="370137"/>
                  <a:chOff x="3851920" y="3906533"/>
                  <a:chExt cx="503993" cy="370137"/>
                </a:xfrm>
              </p:grpSpPr>
              <p:sp>
                <p:nvSpPr>
                  <p:cNvPr id="545" name="Flowchart: Process 54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6" name="Flowchart: Process 54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7" name="Flowchart: Process 54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09" name="Group 508"/>
                <p:cNvGrpSpPr/>
                <p:nvPr/>
              </p:nvGrpSpPr>
              <p:grpSpPr>
                <a:xfrm>
                  <a:off x="4160963" y="2427751"/>
                  <a:ext cx="503993" cy="370137"/>
                  <a:chOff x="2847757" y="4747203"/>
                  <a:chExt cx="503993" cy="370137"/>
                </a:xfrm>
              </p:grpSpPr>
              <p:sp>
                <p:nvSpPr>
                  <p:cNvPr id="542" name="Flowchart: Process 54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3" name="Flowchart: Process 54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4" name="Flowchart: Process 54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0" name="Group 509"/>
                <p:cNvGrpSpPr/>
                <p:nvPr/>
              </p:nvGrpSpPr>
              <p:grpSpPr>
                <a:xfrm>
                  <a:off x="3623872" y="2740229"/>
                  <a:ext cx="503993" cy="370137"/>
                  <a:chOff x="1866649" y="2963045"/>
                  <a:chExt cx="700091" cy="514153"/>
                </a:xfrm>
              </p:grpSpPr>
              <p:sp>
                <p:nvSpPr>
                  <p:cNvPr id="539" name="Flowchart: Process 538"/>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0" name="Flowchart: Process 53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41" name="Flowchart: Process 540"/>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1" name="Group 510"/>
                <p:cNvGrpSpPr/>
                <p:nvPr/>
              </p:nvGrpSpPr>
              <p:grpSpPr>
                <a:xfrm>
                  <a:off x="3623872" y="2274528"/>
                  <a:ext cx="503993" cy="370137"/>
                  <a:chOff x="3779912" y="4202381"/>
                  <a:chExt cx="503993" cy="370137"/>
                </a:xfrm>
              </p:grpSpPr>
              <p:sp>
                <p:nvSpPr>
                  <p:cNvPr id="536" name="Flowchart: Process 53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7" name="Flowchart: Process 53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8" name="Flowchart: Process 53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2" name="Group 511"/>
                <p:cNvGrpSpPr/>
                <p:nvPr/>
              </p:nvGrpSpPr>
              <p:grpSpPr>
                <a:xfrm>
                  <a:off x="3623872" y="2041677"/>
                  <a:ext cx="503993" cy="370137"/>
                  <a:chOff x="3851920" y="3906533"/>
                  <a:chExt cx="503993" cy="370137"/>
                </a:xfrm>
              </p:grpSpPr>
              <p:sp>
                <p:nvSpPr>
                  <p:cNvPr id="533" name="Flowchart: Process 53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4" name="Flowchart: Process 53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5" name="Flowchart: Process 53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3" name="Group 512"/>
                <p:cNvGrpSpPr/>
                <p:nvPr/>
              </p:nvGrpSpPr>
              <p:grpSpPr>
                <a:xfrm>
                  <a:off x="3623872" y="2507379"/>
                  <a:ext cx="503993" cy="370137"/>
                  <a:chOff x="2847757" y="4747203"/>
                  <a:chExt cx="503993" cy="370137"/>
                </a:xfrm>
              </p:grpSpPr>
              <p:sp>
                <p:nvSpPr>
                  <p:cNvPr id="530" name="Flowchart: Process 52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1" name="Flowchart: Process 53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32" name="Flowchart: Process 53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4" name="Group 513"/>
                <p:cNvGrpSpPr/>
                <p:nvPr/>
              </p:nvGrpSpPr>
              <p:grpSpPr>
                <a:xfrm>
                  <a:off x="3841979" y="2855097"/>
                  <a:ext cx="503993" cy="370137"/>
                  <a:chOff x="1866649" y="2963045"/>
                  <a:chExt cx="700091" cy="514153"/>
                </a:xfrm>
              </p:grpSpPr>
              <p:sp>
                <p:nvSpPr>
                  <p:cNvPr id="527" name="Flowchart: Process 52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8" name="Flowchart: Process 52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9" name="Flowchart: Process 528"/>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5" name="Group 514"/>
                <p:cNvGrpSpPr/>
                <p:nvPr/>
              </p:nvGrpSpPr>
              <p:grpSpPr>
                <a:xfrm>
                  <a:off x="3841979" y="2389396"/>
                  <a:ext cx="503993" cy="370137"/>
                  <a:chOff x="3779912" y="4202381"/>
                  <a:chExt cx="503993" cy="370137"/>
                </a:xfrm>
              </p:grpSpPr>
              <p:sp>
                <p:nvSpPr>
                  <p:cNvPr id="524" name="Flowchart: Process 52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5" name="Flowchart: Process 52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6" name="Flowchart: Process 52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6" name="Group 515"/>
                <p:cNvGrpSpPr/>
                <p:nvPr/>
              </p:nvGrpSpPr>
              <p:grpSpPr>
                <a:xfrm>
                  <a:off x="3841979" y="2156545"/>
                  <a:ext cx="503993" cy="370137"/>
                  <a:chOff x="3851920" y="3906533"/>
                  <a:chExt cx="503993" cy="370137"/>
                </a:xfrm>
              </p:grpSpPr>
              <p:sp>
                <p:nvSpPr>
                  <p:cNvPr id="521" name="Flowchart: Process 52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2" name="Flowchart: Process 52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3" name="Flowchart: Process 52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517" name="Group 516"/>
                <p:cNvGrpSpPr/>
                <p:nvPr/>
              </p:nvGrpSpPr>
              <p:grpSpPr>
                <a:xfrm>
                  <a:off x="3841979" y="2622247"/>
                  <a:ext cx="503993" cy="370137"/>
                  <a:chOff x="2847757" y="4747203"/>
                  <a:chExt cx="503993" cy="370137"/>
                </a:xfrm>
              </p:grpSpPr>
              <p:sp>
                <p:nvSpPr>
                  <p:cNvPr id="518" name="Flowchart: Process 51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19" name="Flowchart: Process 51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520" name="Flowchart: Process 51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614" name="Group 613"/>
              <p:cNvGrpSpPr/>
              <p:nvPr/>
            </p:nvGrpSpPr>
            <p:grpSpPr>
              <a:xfrm>
                <a:off x="4059937" y="4455519"/>
                <a:ext cx="748053" cy="917716"/>
                <a:chOff x="3623872" y="1455329"/>
                <a:chExt cx="1693820" cy="1769905"/>
              </a:xfrm>
            </p:grpSpPr>
            <p:grpSp>
              <p:nvGrpSpPr>
                <p:cNvPr id="615" name="Group 614"/>
                <p:cNvGrpSpPr/>
                <p:nvPr/>
              </p:nvGrpSpPr>
              <p:grpSpPr>
                <a:xfrm>
                  <a:off x="4595592" y="2153881"/>
                  <a:ext cx="503993" cy="370137"/>
                  <a:chOff x="1866649" y="2963045"/>
                  <a:chExt cx="700091" cy="514153"/>
                </a:xfrm>
              </p:grpSpPr>
              <p:sp>
                <p:nvSpPr>
                  <p:cNvPr id="740" name="Flowchart: Process 739"/>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41" name="Flowchart: Process 74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42" name="Flowchart: Process 741"/>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6" name="Group 615"/>
                <p:cNvGrpSpPr/>
                <p:nvPr/>
              </p:nvGrpSpPr>
              <p:grpSpPr>
                <a:xfrm>
                  <a:off x="4595592" y="1688180"/>
                  <a:ext cx="503993" cy="370137"/>
                  <a:chOff x="3779912" y="4202381"/>
                  <a:chExt cx="503993" cy="370137"/>
                </a:xfrm>
              </p:grpSpPr>
              <p:sp>
                <p:nvSpPr>
                  <p:cNvPr id="737" name="Flowchart: Process 73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8" name="Flowchart: Process 73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9" name="Flowchart: Process 73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7" name="Group 616"/>
                <p:cNvGrpSpPr/>
                <p:nvPr/>
              </p:nvGrpSpPr>
              <p:grpSpPr>
                <a:xfrm>
                  <a:off x="4595592" y="1455329"/>
                  <a:ext cx="503993" cy="370137"/>
                  <a:chOff x="3851920" y="3906533"/>
                  <a:chExt cx="503993" cy="370137"/>
                </a:xfrm>
              </p:grpSpPr>
              <p:sp>
                <p:nvSpPr>
                  <p:cNvPr id="734" name="Flowchart: Process 73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5" name="Flowchart: Process 73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6" name="Flowchart: Process 73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8" name="Group 617"/>
                <p:cNvGrpSpPr/>
                <p:nvPr/>
              </p:nvGrpSpPr>
              <p:grpSpPr>
                <a:xfrm>
                  <a:off x="4595592" y="1921031"/>
                  <a:ext cx="503993" cy="370137"/>
                  <a:chOff x="2847757" y="4747203"/>
                  <a:chExt cx="503993" cy="370137"/>
                </a:xfrm>
              </p:grpSpPr>
              <p:sp>
                <p:nvSpPr>
                  <p:cNvPr id="731" name="Flowchart: Process 73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2" name="Flowchart: Process 73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3" name="Flowchart: Process 73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19" name="Group 618"/>
                <p:cNvGrpSpPr/>
                <p:nvPr/>
              </p:nvGrpSpPr>
              <p:grpSpPr>
                <a:xfrm>
                  <a:off x="4813699" y="2268749"/>
                  <a:ext cx="503993" cy="370137"/>
                  <a:chOff x="1866649" y="2963045"/>
                  <a:chExt cx="700091" cy="514153"/>
                </a:xfrm>
              </p:grpSpPr>
              <p:sp>
                <p:nvSpPr>
                  <p:cNvPr id="728" name="Flowchart: Process 72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9" name="Flowchart: Process 72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30" name="Flowchart: Process 72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0" name="Group 619"/>
                <p:cNvGrpSpPr/>
                <p:nvPr/>
              </p:nvGrpSpPr>
              <p:grpSpPr>
                <a:xfrm>
                  <a:off x="4813699" y="1803048"/>
                  <a:ext cx="503993" cy="370137"/>
                  <a:chOff x="3779912" y="4202381"/>
                  <a:chExt cx="503993" cy="370137"/>
                </a:xfrm>
              </p:grpSpPr>
              <p:sp>
                <p:nvSpPr>
                  <p:cNvPr id="725" name="Flowchart: Process 72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6" name="Flowchart: Process 72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7" name="Flowchart: Process 72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1" name="Group 620"/>
                <p:cNvGrpSpPr/>
                <p:nvPr/>
              </p:nvGrpSpPr>
              <p:grpSpPr>
                <a:xfrm>
                  <a:off x="4813699" y="1570197"/>
                  <a:ext cx="503993" cy="370137"/>
                  <a:chOff x="3851920" y="3906533"/>
                  <a:chExt cx="503993" cy="370137"/>
                </a:xfrm>
              </p:grpSpPr>
              <p:sp>
                <p:nvSpPr>
                  <p:cNvPr id="722" name="Flowchart: Process 72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3" name="Flowchart: Process 72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4" name="Flowchart: Process 72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2" name="Group 621"/>
                <p:cNvGrpSpPr/>
                <p:nvPr/>
              </p:nvGrpSpPr>
              <p:grpSpPr>
                <a:xfrm>
                  <a:off x="4813699" y="2035899"/>
                  <a:ext cx="503993" cy="370137"/>
                  <a:chOff x="2847757" y="4747203"/>
                  <a:chExt cx="503993" cy="370137"/>
                </a:xfrm>
              </p:grpSpPr>
              <p:sp>
                <p:nvSpPr>
                  <p:cNvPr id="719" name="Flowchart: Process 71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0" name="Flowchart: Process 71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21" name="Flowchart: Process 72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3" name="Group 622"/>
                <p:cNvGrpSpPr/>
                <p:nvPr/>
              </p:nvGrpSpPr>
              <p:grpSpPr>
                <a:xfrm>
                  <a:off x="4276608" y="2348377"/>
                  <a:ext cx="503993" cy="370137"/>
                  <a:chOff x="1866649" y="2963045"/>
                  <a:chExt cx="700091" cy="514153"/>
                </a:xfrm>
              </p:grpSpPr>
              <p:sp>
                <p:nvSpPr>
                  <p:cNvPr id="716" name="Flowchart: Process 715"/>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7" name="Flowchart: Process 71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8" name="Flowchart: Process 717"/>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4" name="Group 623"/>
                <p:cNvGrpSpPr/>
                <p:nvPr/>
              </p:nvGrpSpPr>
              <p:grpSpPr>
                <a:xfrm>
                  <a:off x="4276608" y="1882676"/>
                  <a:ext cx="503993" cy="370137"/>
                  <a:chOff x="3779912" y="4202381"/>
                  <a:chExt cx="503993" cy="370137"/>
                </a:xfrm>
              </p:grpSpPr>
              <p:sp>
                <p:nvSpPr>
                  <p:cNvPr id="713" name="Flowchart: Process 71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4" name="Flowchart: Process 71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5" name="Flowchart: Process 71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5" name="Group 624"/>
                <p:cNvGrpSpPr/>
                <p:nvPr/>
              </p:nvGrpSpPr>
              <p:grpSpPr>
                <a:xfrm>
                  <a:off x="4276608" y="1649825"/>
                  <a:ext cx="503993" cy="370137"/>
                  <a:chOff x="3851920" y="3906533"/>
                  <a:chExt cx="503993" cy="370137"/>
                </a:xfrm>
              </p:grpSpPr>
              <p:sp>
                <p:nvSpPr>
                  <p:cNvPr id="710" name="Flowchart: Process 70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1" name="Flowchart: Process 71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12" name="Flowchart: Process 71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6" name="Group 625"/>
                <p:cNvGrpSpPr/>
                <p:nvPr/>
              </p:nvGrpSpPr>
              <p:grpSpPr>
                <a:xfrm>
                  <a:off x="4276608" y="2115527"/>
                  <a:ext cx="503993" cy="370137"/>
                  <a:chOff x="2847757" y="4747203"/>
                  <a:chExt cx="503993" cy="370137"/>
                </a:xfrm>
              </p:grpSpPr>
              <p:sp>
                <p:nvSpPr>
                  <p:cNvPr id="707" name="Flowchart: Process 70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8" name="Flowchart: Process 70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9" name="Flowchart: Process 70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7" name="Group 626"/>
                <p:cNvGrpSpPr/>
                <p:nvPr/>
              </p:nvGrpSpPr>
              <p:grpSpPr>
                <a:xfrm>
                  <a:off x="4494715" y="2463245"/>
                  <a:ext cx="503993" cy="370137"/>
                  <a:chOff x="1866649" y="2963045"/>
                  <a:chExt cx="700091" cy="514153"/>
                </a:xfrm>
              </p:grpSpPr>
              <p:sp>
                <p:nvSpPr>
                  <p:cNvPr id="704" name="Flowchart: Process 703"/>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5" name="Flowchart: Process 704"/>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6" name="Flowchart: Process 705"/>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8" name="Group 627"/>
                <p:cNvGrpSpPr/>
                <p:nvPr/>
              </p:nvGrpSpPr>
              <p:grpSpPr>
                <a:xfrm>
                  <a:off x="4494715" y="1997544"/>
                  <a:ext cx="503993" cy="370137"/>
                  <a:chOff x="3779912" y="4202381"/>
                  <a:chExt cx="503993" cy="370137"/>
                </a:xfrm>
              </p:grpSpPr>
              <p:sp>
                <p:nvSpPr>
                  <p:cNvPr id="701" name="Flowchart: Process 700"/>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2" name="Flowchart: Process 701"/>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3" name="Flowchart: Process 702"/>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29" name="Group 628"/>
                <p:cNvGrpSpPr/>
                <p:nvPr/>
              </p:nvGrpSpPr>
              <p:grpSpPr>
                <a:xfrm>
                  <a:off x="4494715" y="1764693"/>
                  <a:ext cx="503993" cy="370137"/>
                  <a:chOff x="3851920" y="3906533"/>
                  <a:chExt cx="503993" cy="370137"/>
                </a:xfrm>
              </p:grpSpPr>
              <p:sp>
                <p:nvSpPr>
                  <p:cNvPr id="698" name="Flowchart: Process 69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9" name="Flowchart: Process 69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700" name="Flowchart: Process 69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0" name="Group 629"/>
                <p:cNvGrpSpPr/>
                <p:nvPr/>
              </p:nvGrpSpPr>
              <p:grpSpPr>
                <a:xfrm>
                  <a:off x="4494715" y="2230395"/>
                  <a:ext cx="503993" cy="370137"/>
                  <a:chOff x="2847757" y="4747203"/>
                  <a:chExt cx="503993" cy="370137"/>
                </a:xfrm>
              </p:grpSpPr>
              <p:sp>
                <p:nvSpPr>
                  <p:cNvPr id="695" name="Flowchart: Process 69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6" name="Flowchart: Process 69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7" name="Flowchart: Process 69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1" name="Group 630"/>
                <p:cNvGrpSpPr/>
                <p:nvPr/>
              </p:nvGrpSpPr>
              <p:grpSpPr>
                <a:xfrm>
                  <a:off x="3942856" y="2545733"/>
                  <a:ext cx="503993" cy="370137"/>
                  <a:chOff x="1866649" y="2963045"/>
                  <a:chExt cx="700091" cy="514153"/>
                </a:xfrm>
              </p:grpSpPr>
              <p:sp>
                <p:nvSpPr>
                  <p:cNvPr id="692" name="Flowchart: Process 691"/>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3" name="Flowchart: Process 69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4" name="Flowchart: Process 693"/>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2" name="Group 631"/>
                <p:cNvGrpSpPr/>
                <p:nvPr/>
              </p:nvGrpSpPr>
              <p:grpSpPr>
                <a:xfrm>
                  <a:off x="3942856" y="2080032"/>
                  <a:ext cx="503993" cy="370137"/>
                  <a:chOff x="3779912" y="4202381"/>
                  <a:chExt cx="503993" cy="370137"/>
                </a:xfrm>
              </p:grpSpPr>
              <p:sp>
                <p:nvSpPr>
                  <p:cNvPr id="689" name="Flowchart: Process 688"/>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0" name="Flowchart: Process 689"/>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91" name="Flowchart: Process 690"/>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3" name="Group 632"/>
                <p:cNvGrpSpPr/>
                <p:nvPr/>
              </p:nvGrpSpPr>
              <p:grpSpPr>
                <a:xfrm>
                  <a:off x="3942856" y="1847181"/>
                  <a:ext cx="503993" cy="370137"/>
                  <a:chOff x="3851920" y="3906533"/>
                  <a:chExt cx="503993" cy="370137"/>
                </a:xfrm>
              </p:grpSpPr>
              <p:sp>
                <p:nvSpPr>
                  <p:cNvPr id="686" name="Flowchart: Process 685"/>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7" name="Flowchart: Process 686"/>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8" name="Flowchart: Process 687"/>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4" name="Group 633"/>
                <p:cNvGrpSpPr/>
                <p:nvPr/>
              </p:nvGrpSpPr>
              <p:grpSpPr>
                <a:xfrm>
                  <a:off x="3942856" y="2312883"/>
                  <a:ext cx="503993" cy="370137"/>
                  <a:chOff x="2847757" y="4747203"/>
                  <a:chExt cx="503993" cy="370137"/>
                </a:xfrm>
              </p:grpSpPr>
              <p:sp>
                <p:nvSpPr>
                  <p:cNvPr id="683" name="Flowchart: Process 682"/>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4" name="Flowchart: Process 683"/>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5" name="Flowchart: Process 684"/>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5" name="Group 634"/>
                <p:cNvGrpSpPr/>
                <p:nvPr/>
              </p:nvGrpSpPr>
              <p:grpSpPr>
                <a:xfrm>
                  <a:off x="4160963" y="2660601"/>
                  <a:ext cx="503993" cy="370137"/>
                  <a:chOff x="1866649" y="2963045"/>
                  <a:chExt cx="700091" cy="514153"/>
                </a:xfrm>
              </p:grpSpPr>
              <p:sp>
                <p:nvSpPr>
                  <p:cNvPr id="680" name="Flowchart: Process 679"/>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1" name="Flowchart: Process 680"/>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82" name="Flowchart: Process 681"/>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6" name="Group 635"/>
                <p:cNvGrpSpPr/>
                <p:nvPr/>
              </p:nvGrpSpPr>
              <p:grpSpPr>
                <a:xfrm>
                  <a:off x="4160963" y="2194900"/>
                  <a:ext cx="503993" cy="370137"/>
                  <a:chOff x="3779912" y="4202381"/>
                  <a:chExt cx="503993" cy="370137"/>
                </a:xfrm>
              </p:grpSpPr>
              <p:sp>
                <p:nvSpPr>
                  <p:cNvPr id="677" name="Flowchart: Process 676"/>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8" name="Flowchart: Process 677"/>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9" name="Flowchart: Process 678"/>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7" name="Group 636"/>
                <p:cNvGrpSpPr/>
                <p:nvPr/>
              </p:nvGrpSpPr>
              <p:grpSpPr>
                <a:xfrm>
                  <a:off x="4160963" y="1962049"/>
                  <a:ext cx="503993" cy="370137"/>
                  <a:chOff x="3851920" y="3906533"/>
                  <a:chExt cx="503993" cy="370137"/>
                </a:xfrm>
              </p:grpSpPr>
              <p:sp>
                <p:nvSpPr>
                  <p:cNvPr id="674" name="Flowchart: Process 673"/>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5" name="Flowchart: Process 674"/>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6" name="Flowchart: Process 67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8" name="Group 637"/>
                <p:cNvGrpSpPr/>
                <p:nvPr/>
              </p:nvGrpSpPr>
              <p:grpSpPr>
                <a:xfrm>
                  <a:off x="4160963" y="2427751"/>
                  <a:ext cx="503993" cy="370137"/>
                  <a:chOff x="2847757" y="4747203"/>
                  <a:chExt cx="503993" cy="370137"/>
                </a:xfrm>
              </p:grpSpPr>
              <p:sp>
                <p:nvSpPr>
                  <p:cNvPr id="671" name="Flowchart: Process 670"/>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2" name="Flowchart: Process 671"/>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3" name="Flowchart: Process 672"/>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39" name="Group 638"/>
                <p:cNvGrpSpPr/>
                <p:nvPr/>
              </p:nvGrpSpPr>
              <p:grpSpPr>
                <a:xfrm>
                  <a:off x="3623872" y="2740229"/>
                  <a:ext cx="503993" cy="370137"/>
                  <a:chOff x="1866649" y="2963045"/>
                  <a:chExt cx="700091" cy="514153"/>
                </a:xfrm>
              </p:grpSpPr>
              <p:sp>
                <p:nvSpPr>
                  <p:cNvPr id="668" name="Flowchart: Process 667"/>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9" name="Flowchart: Process 668"/>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70" name="Flowchart: Process 669"/>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0" name="Group 639"/>
                <p:cNvGrpSpPr/>
                <p:nvPr/>
              </p:nvGrpSpPr>
              <p:grpSpPr>
                <a:xfrm>
                  <a:off x="3623872" y="2274528"/>
                  <a:ext cx="503993" cy="370137"/>
                  <a:chOff x="3779912" y="4202381"/>
                  <a:chExt cx="503993" cy="370137"/>
                </a:xfrm>
              </p:grpSpPr>
              <p:sp>
                <p:nvSpPr>
                  <p:cNvPr id="665" name="Flowchart: Process 664"/>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6" name="Flowchart: Process 665"/>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7" name="Flowchart: Process 666"/>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1" name="Group 640"/>
                <p:cNvGrpSpPr/>
                <p:nvPr/>
              </p:nvGrpSpPr>
              <p:grpSpPr>
                <a:xfrm>
                  <a:off x="3623872" y="2041677"/>
                  <a:ext cx="503993" cy="370137"/>
                  <a:chOff x="3851920" y="3906533"/>
                  <a:chExt cx="503993" cy="370137"/>
                </a:xfrm>
              </p:grpSpPr>
              <p:sp>
                <p:nvSpPr>
                  <p:cNvPr id="662" name="Flowchart: Process 661"/>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3" name="Flowchart: Process 662"/>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4" name="Flowchart: Process 663"/>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2" name="Group 641"/>
                <p:cNvGrpSpPr/>
                <p:nvPr/>
              </p:nvGrpSpPr>
              <p:grpSpPr>
                <a:xfrm>
                  <a:off x="3623872" y="2507379"/>
                  <a:ext cx="503993" cy="370137"/>
                  <a:chOff x="2847757" y="4747203"/>
                  <a:chExt cx="503993" cy="370137"/>
                </a:xfrm>
              </p:grpSpPr>
              <p:sp>
                <p:nvSpPr>
                  <p:cNvPr id="659" name="Flowchart: Process 65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0" name="Flowchart: Process 659"/>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61" name="Flowchart: Process 660"/>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3" name="Group 642"/>
                <p:cNvGrpSpPr/>
                <p:nvPr/>
              </p:nvGrpSpPr>
              <p:grpSpPr>
                <a:xfrm>
                  <a:off x="3841979" y="2855097"/>
                  <a:ext cx="503993" cy="370137"/>
                  <a:chOff x="1866649" y="2963045"/>
                  <a:chExt cx="700091" cy="514153"/>
                </a:xfrm>
              </p:grpSpPr>
              <p:sp>
                <p:nvSpPr>
                  <p:cNvPr id="656" name="Flowchart: Process 655"/>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7" name="Flowchart: Process 656"/>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8" name="Flowchart: Process 657"/>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4" name="Group 643"/>
                <p:cNvGrpSpPr/>
                <p:nvPr/>
              </p:nvGrpSpPr>
              <p:grpSpPr>
                <a:xfrm>
                  <a:off x="3841979" y="2389396"/>
                  <a:ext cx="503993" cy="370137"/>
                  <a:chOff x="3779912" y="4202381"/>
                  <a:chExt cx="503993" cy="370137"/>
                </a:xfrm>
              </p:grpSpPr>
              <p:sp>
                <p:nvSpPr>
                  <p:cNvPr id="653" name="Flowchart: Process 652"/>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4" name="Flowchart: Process 653"/>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5" name="Flowchart: Process 654"/>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5" name="Group 644"/>
                <p:cNvGrpSpPr/>
                <p:nvPr/>
              </p:nvGrpSpPr>
              <p:grpSpPr>
                <a:xfrm>
                  <a:off x="3841979" y="2156545"/>
                  <a:ext cx="503993" cy="370137"/>
                  <a:chOff x="3851920" y="3906533"/>
                  <a:chExt cx="503993" cy="370137"/>
                </a:xfrm>
              </p:grpSpPr>
              <p:sp>
                <p:nvSpPr>
                  <p:cNvPr id="650" name="Flowchart: Process 649"/>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1" name="Flowchart: Process 650"/>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52" name="Flowchart: Process 651"/>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646" name="Group 645"/>
                <p:cNvGrpSpPr/>
                <p:nvPr/>
              </p:nvGrpSpPr>
              <p:grpSpPr>
                <a:xfrm>
                  <a:off x="3841979" y="2622247"/>
                  <a:ext cx="503993" cy="370137"/>
                  <a:chOff x="2847757" y="4747203"/>
                  <a:chExt cx="503993" cy="370137"/>
                </a:xfrm>
              </p:grpSpPr>
              <p:sp>
                <p:nvSpPr>
                  <p:cNvPr id="647" name="Flowchart: Process 646"/>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48" name="Flowchart: Process 647"/>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649" name="Flowchart: Process 648"/>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nvGrpSpPr>
              <p:cNvPr id="145" name="Group 144"/>
              <p:cNvGrpSpPr/>
              <p:nvPr/>
            </p:nvGrpSpPr>
            <p:grpSpPr>
              <a:xfrm>
                <a:off x="4331027" y="4627189"/>
                <a:ext cx="748053" cy="917716"/>
                <a:chOff x="3623872" y="1455329"/>
                <a:chExt cx="1693820" cy="1769905"/>
              </a:xfrm>
            </p:grpSpPr>
            <p:grpSp>
              <p:nvGrpSpPr>
                <p:cNvPr id="146" name="Group 145"/>
                <p:cNvGrpSpPr/>
                <p:nvPr/>
              </p:nvGrpSpPr>
              <p:grpSpPr>
                <a:xfrm>
                  <a:off x="4595592" y="2153881"/>
                  <a:ext cx="503993" cy="370137"/>
                  <a:chOff x="1866649" y="2963045"/>
                  <a:chExt cx="700091" cy="514153"/>
                </a:xfrm>
              </p:grpSpPr>
              <p:sp>
                <p:nvSpPr>
                  <p:cNvPr id="353" name="Flowchart: Process 352"/>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4" name="Flowchart: Process 353"/>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5" name="Flowchart: Process 354"/>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7" name="Group 146"/>
                <p:cNvGrpSpPr/>
                <p:nvPr/>
              </p:nvGrpSpPr>
              <p:grpSpPr>
                <a:xfrm>
                  <a:off x="4595592" y="1688180"/>
                  <a:ext cx="503993" cy="370137"/>
                  <a:chOff x="3779912" y="4202381"/>
                  <a:chExt cx="503993" cy="370137"/>
                </a:xfrm>
              </p:grpSpPr>
              <p:sp>
                <p:nvSpPr>
                  <p:cNvPr id="350" name="Flowchart: Process 349"/>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1" name="Flowchart: Process 350"/>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52" name="Flowchart: Process 35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8" name="Group 147"/>
                <p:cNvGrpSpPr/>
                <p:nvPr/>
              </p:nvGrpSpPr>
              <p:grpSpPr>
                <a:xfrm>
                  <a:off x="4595592" y="1455329"/>
                  <a:ext cx="503993" cy="370137"/>
                  <a:chOff x="3851920" y="3906533"/>
                  <a:chExt cx="503993" cy="370137"/>
                </a:xfrm>
              </p:grpSpPr>
              <p:sp>
                <p:nvSpPr>
                  <p:cNvPr id="347" name="Flowchart: Process 34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8" name="Flowchart: Process 34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9" name="Flowchart: Process 34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49" name="Group 148"/>
                <p:cNvGrpSpPr/>
                <p:nvPr/>
              </p:nvGrpSpPr>
              <p:grpSpPr>
                <a:xfrm>
                  <a:off x="4595592" y="1921031"/>
                  <a:ext cx="503993" cy="370137"/>
                  <a:chOff x="2847757" y="4747203"/>
                  <a:chExt cx="503993" cy="370137"/>
                </a:xfrm>
              </p:grpSpPr>
              <p:sp>
                <p:nvSpPr>
                  <p:cNvPr id="344" name="Flowchart: Process 34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5" name="Flowchart: Process 34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6" name="Flowchart: Process 34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0" name="Group 149"/>
                <p:cNvGrpSpPr/>
                <p:nvPr/>
              </p:nvGrpSpPr>
              <p:grpSpPr>
                <a:xfrm>
                  <a:off x="4813699" y="2268749"/>
                  <a:ext cx="503993" cy="370137"/>
                  <a:chOff x="1866649" y="2963045"/>
                  <a:chExt cx="700091" cy="514153"/>
                </a:xfrm>
              </p:grpSpPr>
              <p:sp>
                <p:nvSpPr>
                  <p:cNvPr id="341" name="Flowchart: Process 34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2" name="Flowchart: Process 34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3" name="Flowchart: Process 34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1" name="Group 150"/>
                <p:cNvGrpSpPr/>
                <p:nvPr/>
              </p:nvGrpSpPr>
              <p:grpSpPr>
                <a:xfrm>
                  <a:off x="4813699" y="1803048"/>
                  <a:ext cx="503993" cy="370137"/>
                  <a:chOff x="3779912" y="4202381"/>
                  <a:chExt cx="503993" cy="370137"/>
                </a:xfrm>
              </p:grpSpPr>
              <p:sp>
                <p:nvSpPr>
                  <p:cNvPr id="338" name="Flowchart: Process 33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9" name="Flowchart: Process 33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40" name="Flowchart: Process 33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2" name="Group 151"/>
                <p:cNvGrpSpPr/>
                <p:nvPr/>
              </p:nvGrpSpPr>
              <p:grpSpPr>
                <a:xfrm>
                  <a:off x="4813699" y="1570197"/>
                  <a:ext cx="503993" cy="370137"/>
                  <a:chOff x="3851920" y="3906533"/>
                  <a:chExt cx="503993" cy="370137"/>
                </a:xfrm>
              </p:grpSpPr>
              <p:sp>
                <p:nvSpPr>
                  <p:cNvPr id="335" name="Flowchart: Process 334"/>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6" name="Flowchart: Process 33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7" name="Flowchart: Process 33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3" name="Group 152"/>
                <p:cNvGrpSpPr/>
                <p:nvPr/>
              </p:nvGrpSpPr>
              <p:grpSpPr>
                <a:xfrm>
                  <a:off x="4813699" y="2035899"/>
                  <a:ext cx="503993" cy="370137"/>
                  <a:chOff x="2847757" y="4747203"/>
                  <a:chExt cx="503993" cy="370137"/>
                </a:xfrm>
              </p:grpSpPr>
              <p:sp>
                <p:nvSpPr>
                  <p:cNvPr id="332" name="Flowchart: Process 331"/>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3" name="Flowchart: Process 332"/>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4" name="Flowchart: Process 333"/>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4" name="Group 153"/>
                <p:cNvGrpSpPr/>
                <p:nvPr/>
              </p:nvGrpSpPr>
              <p:grpSpPr>
                <a:xfrm>
                  <a:off x="4276608" y="2348377"/>
                  <a:ext cx="503993" cy="370137"/>
                  <a:chOff x="1866649" y="2963045"/>
                  <a:chExt cx="700091" cy="514153"/>
                </a:xfrm>
              </p:grpSpPr>
              <p:sp>
                <p:nvSpPr>
                  <p:cNvPr id="329" name="Flowchart: Process 328"/>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0" name="Flowchart: Process 329"/>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31" name="Flowchart: Process 330"/>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5" name="Group 154"/>
                <p:cNvGrpSpPr/>
                <p:nvPr/>
              </p:nvGrpSpPr>
              <p:grpSpPr>
                <a:xfrm>
                  <a:off x="4276608" y="1882676"/>
                  <a:ext cx="503993" cy="370137"/>
                  <a:chOff x="3779912" y="4202381"/>
                  <a:chExt cx="503993" cy="370137"/>
                </a:xfrm>
              </p:grpSpPr>
              <p:sp>
                <p:nvSpPr>
                  <p:cNvPr id="326" name="Flowchart: Process 325"/>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7" name="Flowchart: Process 326"/>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8" name="Flowchart: Process 327"/>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7" name="Group 156"/>
                <p:cNvGrpSpPr/>
                <p:nvPr/>
              </p:nvGrpSpPr>
              <p:grpSpPr>
                <a:xfrm>
                  <a:off x="4276608" y="1649825"/>
                  <a:ext cx="503993" cy="370137"/>
                  <a:chOff x="3851920" y="3906533"/>
                  <a:chExt cx="503993" cy="370137"/>
                </a:xfrm>
              </p:grpSpPr>
              <p:sp>
                <p:nvSpPr>
                  <p:cNvPr id="323" name="Flowchart: Process 32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4" name="Flowchart: Process 32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5" name="Flowchart: Process 324"/>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8" name="Group 157"/>
                <p:cNvGrpSpPr/>
                <p:nvPr/>
              </p:nvGrpSpPr>
              <p:grpSpPr>
                <a:xfrm>
                  <a:off x="4276608" y="2115527"/>
                  <a:ext cx="503993" cy="370137"/>
                  <a:chOff x="2847757" y="4747203"/>
                  <a:chExt cx="503993" cy="370137"/>
                </a:xfrm>
              </p:grpSpPr>
              <p:sp>
                <p:nvSpPr>
                  <p:cNvPr id="320" name="Flowchart: Process 319"/>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1" name="Flowchart: Process 32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22" name="Flowchart: Process 32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59" name="Group 158"/>
                <p:cNvGrpSpPr/>
                <p:nvPr/>
              </p:nvGrpSpPr>
              <p:grpSpPr>
                <a:xfrm>
                  <a:off x="4494715" y="2463245"/>
                  <a:ext cx="503993" cy="370137"/>
                  <a:chOff x="1866649" y="2963045"/>
                  <a:chExt cx="700091" cy="514153"/>
                </a:xfrm>
              </p:grpSpPr>
              <p:sp>
                <p:nvSpPr>
                  <p:cNvPr id="317" name="Flowchart: Process 31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8" name="Flowchart: Process 317"/>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9" name="Flowchart: Process 318"/>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1" name="Group 160"/>
                <p:cNvGrpSpPr/>
                <p:nvPr/>
              </p:nvGrpSpPr>
              <p:grpSpPr>
                <a:xfrm>
                  <a:off x="4494715" y="1997544"/>
                  <a:ext cx="503993" cy="370137"/>
                  <a:chOff x="3779912" y="4202381"/>
                  <a:chExt cx="503993" cy="370137"/>
                </a:xfrm>
              </p:grpSpPr>
              <p:sp>
                <p:nvSpPr>
                  <p:cNvPr id="314" name="Flowchart: Process 313"/>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5" name="Flowchart: Process 314"/>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6" name="Flowchart: Process 315"/>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3" name="Group 162"/>
                <p:cNvGrpSpPr/>
                <p:nvPr/>
              </p:nvGrpSpPr>
              <p:grpSpPr>
                <a:xfrm>
                  <a:off x="4494715" y="1764693"/>
                  <a:ext cx="503993" cy="370137"/>
                  <a:chOff x="3851920" y="3906533"/>
                  <a:chExt cx="503993" cy="370137"/>
                </a:xfrm>
              </p:grpSpPr>
              <p:sp>
                <p:nvSpPr>
                  <p:cNvPr id="311" name="Flowchart: Process 310"/>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2" name="Flowchart: Process 311"/>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3" name="Flowchart: Process 312"/>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4" name="Group 163"/>
                <p:cNvGrpSpPr/>
                <p:nvPr/>
              </p:nvGrpSpPr>
              <p:grpSpPr>
                <a:xfrm>
                  <a:off x="4494715" y="2230395"/>
                  <a:ext cx="503993" cy="370137"/>
                  <a:chOff x="2847757" y="4747203"/>
                  <a:chExt cx="503993" cy="370137"/>
                </a:xfrm>
              </p:grpSpPr>
              <p:sp>
                <p:nvSpPr>
                  <p:cNvPr id="308" name="Flowchart: Process 307"/>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9" name="Flowchart: Process 308"/>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10" name="Flowchart: Process 309"/>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5" name="Group 164"/>
                <p:cNvGrpSpPr/>
                <p:nvPr/>
              </p:nvGrpSpPr>
              <p:grpSpPr>
                <a:xfrm>
                  <a:off x="3942856" y="2545733"/>
                  <a:ext cx="503993" cy="370137"/>
                  <a:chOff x="1866649" y="2963045"/>
                  <a:chExt cx="700091" cy="514153"/>
                </a:xfrm>
              </p:grpSpPr>
              <p:sp>
                <p:nvSpPr>
                  <p:cNvPr id="305" name="Flowchart: Process 304"/>
                  <p:cNvSpPr/>
                  <p:nvPr/>
                </p:nvSpPr>
                <p:spPr>
                  <a:xfrm>
                    <a:off x="2032535" y="3138587"/>
                    <a:ext cx="534205" cy="288032"/>
                  </a:xfrm>
                  <a:prstGeom prst="flowChartProcess">
                    <a:avLst/>
                  </a:prstGeom>
                  <a:solidFill>
                    <a:schemeClr val="tx1">
                      <a:lumMod val="95000"/>
                      <a:lumOff val="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6" name="Flowchart: Process 305"/>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7" name="Flowchart: Process 306"/>
                  <p:cNvSpPr/>
                  <p:nvPr/>
                </p:nvSpPr>
                <p:spPr>
                  <a:xfrm>
                    <a:off x="1866649" y="3189166"/>
                    <a:ext cx="288032" cy="288032"/>
                  </a:xfrm>
                  <a:prstGeom prst="flowChartProcess">
                    <a:avLst/>
                  </a:prstGeom>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7" name="Group 166"/>
                <p:cNvGrpSpPr/>
                <p:nvPr/>
              </p:nvGrpSpPr>
              <p:grpSpPr>
                <a:xfrm>
                  <a:off x="3942856" y="2080032"/>
                  <a:ext cx="503993" cy="370137"/>
                  <a:chOff x="3779912" y="4202381"/>
                  <a:chExt cx="503993" cy="370137"/>
                </a:xfrm>
              </p:grpSpPr>
              <p:sp>
                <p:nvSpPr>
                  <p:cNvPr id="302" name="Flowchart: Process 301"/>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3" name="Flowchart: Process 302"/>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4" name="Flowchart: Process 303"/>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8" name="Group 167"/>
                <p:cNvGrpSpPr/>
                <p:nvPr/>
              </p:nvGrpSpPr>
              <p:grpSpPr>
                <a:xfrm>
                  <a:off x="3942856" y="1847181"/>
                  <a:ext cx="503993" cy="370137"/>
                  <a:chOff x="3851920" y="3906533"/>
                  <a:chExt cx="503993" cy="370137"/>
                </a:xfrm>
              </p:grpSpPr>
              <p:sp>
                <p:nvSpPr>
                  <p:cNvPr id="298" name="Flowchart: Process 29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9" name="Flowchart: Process 298"/>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300" name="Flowchart: Process 299"/>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69" name="Group 168"/>
                <p:cNvGrpSpPr/>
                <p:nvPr/>
              </p:nvGrpSpPr>
              <p:grpSpPr>
                <a:xfrm>
                  <a:off x="3942856" y="2312883"/>
                  <a:ext cx="503993" cy="370137"/>
                  <a:chOff x="2847757" y="4747203"/>
                  <a:chExt cx="503993" cy="370137"/>
                </a:xfrm>
              </p:grpSpPr>
              <p:sp>
                <p:nvSpPr>
                  <p:cNvPr id="295" name="Flowchart: Process 294"/>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6" name="Flowchart: Process 295"/>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7" name="Flowchart: Process 29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0" name="Group 169"/>
                <p:cNvGrpSpPr/>
                <p:nvPr/>
              </p:nvGrpSpPr>
              <p:grpSpPr>
                <a:xfrm>
                  <a:off x="4160963" y="2660601"/>
                  <a:ext cx="503993" cy="370137"/>
                  <a:chOff x="1866649" y="2963045"/>
                  <a:chExt cx="700091" cy="514153"/>
                </a:xfrm>
              </p:grpSpPr>
              <p:sp>
                <p:nvSpPr>
                  <p:cNvPr id="267" name="Flowchart: Process 266"/>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3" name="Flowchart: Process 292"/>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94" name="Flowchart: Process 293"/>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2" name="Group 171"/>
                <p:cNvGrpSpPr/>
                <p:nvPr/>
              </p:nvGrpSpPr>
              <p:grpSpPr>
                <a:xfrm>
                  <a:off x="4160963" y="2194900"/>
                  <a:ext cx="503993" cy="370137"/>
                  <a:chOff x="3779912" y="4202381"/>
                  <a:chExt cx="503993" cy="370137"/>
                </a:xfrm>
              </p:grpSpPr>
              <p:sp>
                <p:nvSpPr>
                  <p:cNvPr id="248" name="Flowchart: Process 24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9" name="Flowchart: Process 24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52" name="Flowchart: Process 251"/>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3" name="Group 172"/>
                <p:cNvGrpSpPr/>
                <p:nvPr/>
              </p:nvGrpSpPr>
              <p:grpSpPr>
                <a:xfrm>
                  <a:off x="4160963" y="1962049"/>
                  <a:ext cx="503993" cy="370137"/>
                  <a:chOff x="3851920" y="3906533"/>
                  <a:chExt cx="503993" cy="370137"/>
                </a:xfrm>
              </p:grpSpPr>
              <p:sp>
                <p:nvSpPr>
                  <p:cNvPr id="228" name="Flowchart: Process 227"/>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6" name="Flowchart: Process 245"/>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47" name="Flowchart: Process 246"/>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4" name="Group 173"/>
                <p:cNvGrpSpPr/>
                <p:nvPr/>
              </p:nvGrpSpPr>
              <p:grpSpPr>
                <a:xfrm>
                  <a:off x="4160963" y="2427751"/>
                  <a:ext cx="503993" cy="370137"/>
                  <a:chOff x="2847757" y="4747203"/>
                  <a:chExt cx="503993" cy="370137"/>
                </a:xfrm>
              </p:grpSpPr>
              <p:sp>
                <p:nvSpPr>
                  <p:cNvPr id="224" name="Flowchart: Process 22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5" name="Flowchart: Process 22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7" name="Flowchart: Process 226"/>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6" name="Group 175"/>
                <p:cNvGrpSpPr/>
                <p:nvPr/>
              </p:nvGrpSpPr>
              <p:grpSpPr>
                <a:xfrm>
                  <a:off x="3623872" y="2740229"/>
                  <a:ext cx="503993" cy="370137"/>
                  <a:chOff x="1866649" y="2963045"/>
                  <a:chExt cx="700091" cy="514153"/>
                </a:xfrm>
              </p:grpSpPr>
              <p:sp>
                <p:nvSpPr>
                  <p:cNvPr id="221" name="Flowchart: Process 22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2" name="Flowchart: Process 22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3" name="Flowchart: Process 22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77" name="Group 176"/>
                <p:cNvGrpSpPr/>
                <p:nvPr/>
              </p:nvGrpSpPr>
              <p:grpSpPr>
                <a:xfrm>
                  <a:off x="3623872" y="2274528"/>
                  <a:ext cx="503993" cy="370137"/>
                  <a:chOff x="3779912" y="4202381"/>
                  <a:chExt cx="503993" cy="370137"/>
                </a:xfrm>
              </p:grpSpPr>
              <p:sp>
                <p:nvSpPr>
                  <p:cNvPr id="218" name="Flowchart: Process 21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19" name="Flowchart: Process 21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20" name="Flowchart: Process 21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1" name="Group 180"/>
                <p:cNvGrpSpPr/>
                <p:nvPr/>
              </p:nvGrpSpPr>
              <p:grpSpPr>
                <a:xfrm>
                  <a:off x="3623872" y="2041677"/>
                  <a:ext cx="503993" cy="370137"/>
                  <a:chOff x="3851920" y="3906533"/>
                  <a:chExt cx="503993" cy="370137"/>
                </a:xfrm>
              </p:grpSpPr>
              <p:sp>
                <p:nvSpPr>
                  <p:cNvPr id="207" name="Flowchart: Process 206"/>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8" name="Flowchart: Process 207"/>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9" name="Flowchart: Process 208"/>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2" name="Group 181"/>
                <p:cNvGrpSpPr/>
                <p:nvPr/>
              </p:nvGrpSpPr>
              <p:grpSpPr>
                <a:xfrm>
                  <a:off x="3623872" y="2507379"/>
                  <a:ext cx="503993" cy="370137"/>
                  <a:chOff x="2847757" y="4747203"/>
                  <a:chExt cx="503993" cy="370137"/>
                </a:xfrm>
              </p:grpSpPr>
              <p:sp>
                <p:nvSpPr>
                  <p:cNvPr id="204" name="Flowchart: Process 203"/>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5" name="Flowchart: Process 204"/>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6" name="Flowchart: Process 205"/>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3" name="Group 182"/>
                <p:cNvGrpSpPr/>
                <p:nvPr/>
              </p:nvGrpSpPr>
              <p:grpSpPr>
                <a:xfrm>
                  <a:off x="3841979" y="2855097"/>
                  <a:ext cx="503993" cy="370137"/>
                  <a:chOff x="1866649" y="2963045"/>
                  <a:chExt cx="700091" cy="514153"/>
                </a:xfrm>
              </p:grpSpPr>
              <p:sp>
                <p:nvSpPr>
                  <p:cNvPr id="201" name="Flowchart: Process 200"/>
                  <p:cNvSpPr/>
                  <p:nvPr/>
                </p:nvSpPr>
                <p:spPr>
                  <a:xfrm>
                    <a:off x="2032535" y="3138587"/>
                    <a:ext cx="534205" cy="288032"/>
                  </a:xfrm>
                  <a:prstGeom prst="flowChartProcess">
                    <a:avLst/>
                  </a:prstGeom>
                  <a:solidFill>
                    <a:schemeClr val="tx1">
                      <a:lumMod val="95000"/>
                      <a:lumOff val="5000"/>
                    </a:schemeClr>
                  </a:solidFill>
                  <a:ln>
                    <a:no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2" name="Flowchart: Process 201"/>
                  <p:cNvSpPr/>
                  <p:nvPr/>
                </p:nvSpPr>
                <p:spPr>
                  <a:xfrm>
                    <a:off x="1931747" y="2963045"/>
                    <a:ext cx="534205" cy="288032"/>
                  </a:xfrm>
                  <a:prstGeom prst="flowChartProcess">
                    <a:avLst/>
                  </a:prstGeom>
                  <a:solidFill>
                    <a:schemeClr val="tx1">
                      <a:lumMod val="75000"/>
                      <a:lumOff val="2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3" name="Flowchart: Process 202"/>
                  <p:cNvSpPr/>
                  <p:nvPr/>
                </p:nvSpPr>
                <p:spPr>
                  <a:xfrm>
                    <a:off x="1866649" y="3189166"/>
                    <a:ext cx="288032" cy="288032"/>
                  </a:xfrm>
                  <a:prstGeom prst="flowChartProcess">
                    <a:avLst/>
                  </a:prstGeom>
                  <a:ln>
                    <a:no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5" name="Group 184"/>
                <p:cNvGrpSpPr/>
                <p:nvPr/>
              </p:nvGrpSpPr>
              <p:grpSpPr>
                <a:xfrm>
                  <a:off x="3841979" y="2389396"/>
                  <a:ext cx="503993" cy="370137"/>
                  <a:chOff x="3779912" y="4202381"/>
                  <a:chExt cx="503993" cy="370137"/>
                </a:xfrm>
              </p:grpSpPr>
              <p:sp>
                <p:nvSpPr>
                  <p:cNvPr id="198" name="Flowchart: Process 197"/>
                  <p:cNvSpPr/>
                  <p:nvPr/>
                </p:nvSpPr>
                <p:spPr>
                  <a:xfrm>
                    <a:off x="3899333" y="4328753"/>
                    <a:ext cx="384572" cy="207353"/>
                  </a:xfrm>
                  <a:prstGeom prst="flowChartProcess">
                    <a:avLst/>
                  </a:prstGeom>
                  <a:solidFill>
                    <a:schemeClr val="tx1">
                      <a:lumMod val="75000"/>
                      <a:lumOff val="25000"/>
                      <a:alpha val="80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9" name="Flowchart: Process 198"/>
                  <p:cNvSpPr/>
                  <p:nvPr/>
                </p:nvSpPr>
                <p:spPr>
                  <a:xfrm>
                    <a:off x="3826776" y="4202381"/>
                    <a:ext cx="384572" cy="207353"/>
                  </a:xfrm>
                  <a:prstGeom prst="flowChartProcess">
                    <a:avLst/>
                  </a:prstGeom>
                  <a:solidFill>
                    <a:schemeClr val="tx1">
                      <a:lumMod val="75000"/>
                      <a:lumOff val="25000"/>
                      <a:alpha val="80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00" name="Flowchart: Process 199"/>
                  <p:cNvSpPr/>
                  <p:nvPr/>
                </p:nvSpPr>
                <p:spPr>
                  <a:xfrm>
                    <a:off x="3779912" y="4365165"/>
                    <a:ext cx="207353" cy="207353"/>
                  </a:xfrm>
                  <a:prstGeom prst="flowChartProcess">
                    <a:avLst/>
                  </a:prstGeom>
                  <a:solidFill>
                    <a:schemeClr val="tx1">
                      <a:lumMod val="75000"/>
                      <a:lumOff val="25000"/>
                      <a:alpha val="80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6" name="Group 185"/>
                <p:cNvGrpSpPr/>
                <p:nvPr/>
              </p:nvGrpSpPr>
              <p:grpSpPr>
                <a:xfrm>
                  <a:off x="3841979" y="2156545"/>
                  <a:ext cx="503993" cy="370137"/>
                  <a:chOff x="3851920" y="3906533"/>
                  <a:chExt cx="503993" cy="370137"/>
                </a:xfrm>
              </p:grpSpPr>
              <p:sp>
                <p:nvSpPr>
                  <p:cNvPr id="193" name="Flowchart: Process 192"/>
                  <p:cNvSpPr/>
                  <p:nvPr/>
                </p:nvSpPr>
                <p:spPr>
                  <a:xfrm>
                    <a:off x="3971341" y="4032905"/>
                    <a:ext cx="384572" cy="207353"/>
                  </a:xfrm>
                  <a:prstGeom prst="flowChartProcess">
                    <a:avLst/>
                  </a:prstGeom>
                  <a:solidFill>
                    <a:schemeClr val="tx1">
                      <a:lumMod val="75000"/>
                      <a:lumOff val="25000"/>
                      <a:alpha val="65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4" name="Flowchart: Process 193"/>
                  <p:cNvSpPr/>
                  <p:nvPr/>
                </p:nvSpPr>
                <p:spPr>
                  <a:xfrm>
                    <a:off x="3898784" y="3906533"/>
                    <a:ext cx="384572" cy="207353"/>
                  </a:xfrm>
                  <a:prstGeom prst="flowChartProcess">
                    <a:avLst/>
                  </a:prstGeom>
                  <a:solidFill>
                    <a:schemeClr val="tx1">
                      <a:lumMod val="75000"/>
                      <a:lumOff val="25000"/>
                      <a:alpha val="65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6" name="Flowchart: Process 195"/>
                  <p:cNvSpPr/>
                  <p:nvPr/>
                </p:nvSpPr>
                <p:spPr>
                  <a:xfrm>
                    <a:off x="3851920" y="4069317"/>
                    <a:ext cx="207353" cy="207353"/>
                  </a:xfrm>
                  <a:prstGeom prst="flowChartProcess">
                    <a:avLst/>
                  </a:prstGeom>
                  <a:solidFill>
                    <a:schemeClr val="tx1">
                      <a:lumMod val="75000"/>
                      <a:lumOff val="25000"/>
                      <a:alpha val="65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nvGrpSpPr>
                <p:cNvPr id="188" name="Group 187"/>
                <p:cNvGrpSpPr/>
                <p:nvPr/>
              </p:nvGrpSpPr>
              <p:grpSpPr>
                <a:xfrm>
                  <a:off x="3841979" y="2622247"/>
                  <a:ext cx="503993" cy="370137"/>
                  <a:chOff x="2847757" y="4747203"/>
                  <a:chExt cx="503993" cy="370137"/>
                </a:xfrm>
              </p:grpSpPr>
              <p:sp>
                <p:nvSpPr>
                  <p:cNvPr id="189" name="Flowchart: Process 188"/>
                  <p:cNvSpPr/>
                  <p:nvPr/>
                </p:nvSpPr>
                <p:spPr>
                  <a:xfrm>
                    <a:off x="2967178" y="4873575"/>
                    <a:ext cx="384572" cy="207353"/>
                  </a:xfrm>
                  <a:prstGeom prst="flowChartProcess">
                    <a:avLst/>
                  </a:prstGeom>
                  <a:solidFill>
                    <a:schemeClr val="tx1">
                      <a:lumMod val="75000"/>
                      <a:lumOff val="25000"/>
                      <a:alpha val="92000"/>
                    </a:schemeClr>
                  </a:solidFill>
                  <a:ln>
                    <a:noFill/>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1" name="Flowchart: Process 190"/>
                  <p:cNvSpPr/>
                  <p:nvPr/>
                </p:nvSpPr>
                <p:spPr>
                  <a:xfrm>
                    <a:off x="2894621" y="4747203"/>
                    <a:ext cx="384572" cy="207353"/>
                  </a:xfrm>
                  <a:prstGeom prst="flowChartProcess">
                    <a:avLst/>
                  </a:prstGeom>
                  <a:solidFill>
                    <a:schemeClr val="tx1">
                      <a:lumMod val="75000"/>
                      <a:lumOff val="25000"/>
                      <a:alpha val="92000"/>
                    </a:schemeClr>
                  </a:solidFill>
                  <a:ln>
                    <a:noFill/>
                  </a:ln>
                  <a:scene3d>
                    <a:camera prst="isometricTop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192" name="Flowchart: Process 191"/>
                  <p:cNvSpPr/>
                  <p:nvPr/>
                </p:nvSpPr>
                <p:spPr>
                  <a:xfrm>
                    <a:off x="2847757" y="4909987"/>
                    <a:ext cx="207353" cy="207353"/>
                  </a:xfrm>
                  <a:prstGeom prst="flowChartProcess">
                    <a:avLst/>
                  </a:prstGeom>
                  <a:solidFill>
                    <a:schemeClr val="tx1">
                      <a:lumMod val="75000"/>
                      <a:lumOff val="25000"/>
                      <a:alpha val="92000"/>
                    </a:schemeClr>
                  </a:solidFill>
                  <a:ln>
                    <a:noFill/>
                  </a:ln>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grpSp>
          </p:grpSp>
        </p:grpSp>
        <p:grpSp>
          <p:nvGrpSpPr>
            <p:cNvPr id="6" name="Group 5"/>
            <p:cNvGrpSpPr/>
            <p:nvPr/>
          </p:nvGrpSpPr>
          <p:grpSpPr>
            <a:xfrm>
              <a:off x="9021923" y="4577732"/>
              <a:ext cx="1997418" cy="1712868"/>
              <a:chOff x="1844317" y="5111831"/>
              <a:chExt cx="1997418" cy="1712868"/>
            </a:xfrm>
          </p:grpSpPr>
          <p:grpSp>
            <p:nvGrpSpPr>
              <p:cNvPr id="885" name="Group 884"/>
              <p:cNvGrpSpPr/>
              <p:nvPr/>
            </p:nvGrpSpPr>
            <p:grpSpPr>
              <a:xfrm>
                <a:off x="2645059" y="5111831"/>
                <a:ext cx="1196676" cy="1224171"/>
                <a:chOff x="5464469" y="4200744"/>
                <a:chExt cx="2246242" cy="2297852"/>
              </a:xfrm>
            </p:grpSpPr>
            <p:sp>
              <p:nvSpPr>
                <p:cNvPr id="886" name="Rectangle 885"/>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7" name="Rectangle 886"/>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8" name="Rectangle 887"/>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89" name="Rectangle 888"/>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0" name="Oval 889"/>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891" name="Rectangle 890"/>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2" name="Rectangle 891"/>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3" name="Rectangle 892"/>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4" name="Rectangle 893"/>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5" name="Snip Same Side Corner Rectangle 894"/>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96" name="Rectangle 895"/>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897" name="Rectangle 896"/>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743" name="Group 742"/>
              <p:cNvGrpSpPr/>
              <p:nvPr/>
            </p:nvGrpSpPr>
            <p:grpSpPr>
              <a:xfrm>
                <a:off x="2251958" y="5359651"/>
                <a:ext cx="1196676" cy="1224171"/>
                <a:chOff x="5464469" y="4200744"/>
                <a:chExt cx="2246242" cy="2297852"/>
              </a:xfrm>
            </p:grpSpPr>
            <p:sp>
              <p:nvSpPr>
                <p:cNvPr id="744" name="Rectangle 743"/>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5" name="Rectangle 744"/>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6" name="Rectangle 745"/>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7" name="Rectangle 746"/>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48" name="Oval 747"/>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749" name="Rectangle 748"/>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0" name="Rectangle 749"/>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1" name="Rectangle 750"/>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2" name="Rectangle 751"/>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3" name="Snip Same Side Corner Rectangle 752"/>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54" name="Rectangle 753"/>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755" name="Rectangle 754"/>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129" name="Group 128"/>
              <p:cNvGrpSpPr/>
              <p:nvPr/>
            </p:nvGrpSpPr>
            <p:grpSpPr>
              <a:xfrm>
                <a:off x="1844317" y="5600528"/>
                <a:ext cx="1196676" cy="1224171"/>
                <a:chOff x="5464469" y="4200744"/>
                <a:chExt cx="2246242" cy="2297852"/>
              </a:xfrm>
            </p:grpSpPr>
            <p:sp>
              <p:nvSpPr>
                <p:cNvPr id="130" name="Rectangle 129"/>
                <p:cNvSpPr/>
                <p:nvPr/>
              </p:nvSpPr>
              <p:spPr>
                <a:xfrm>
                  <a:off x="6813524" y="5286128"/>
                  <a:ext cx="897187" cy="1210447"/>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1" name="Rectangle 130"/>
                <p:cNvSpPr/>
                <p:nvPr/>
              </p:nvSpPr>
              <p:spPr>
                <a:xfrm>
                  <a:off x="5464469" y="5106091"/>
                  <a:ext cx="1686872" cy="1203874"/>
                </a:xfrm>
                <a:prstGeom prst="rect">
                  <a:avLst/>
                </a:prstGeom>
                <a:gradFill>
                  <a:gsLst>
                    <a:gs pos="0">
                      <a:schemeClr val="tx1">
                        <a:lumMod val="85000"/>
                        <a:lumOff val="15000"/>
                      </a:schemeClr>
                    </a:gs>
                    <a:gs pos="100000">
                      <a:schemeClr val="tx1">
                        <a:lumMod val="75000"/>
                        <a:lumOff val="25000"/>
                      </a:schemeClr>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2" name="Rectangle 131"/>
                <p:cNvSpPr/>
                <p:nvPr/>
              </p:nvSpPr>
              <p:spPr>
                <a:xfrm>
                  <a:off x="6216697" y="4200744"/>
                  <a:ext cx="902476" cy="1716412"/>
                </a:xfrm>
                <a:prstGeom prst="rect">
                  <a:avLst/>
                </a:prstGeom>
                <a:gradFill>
                  <a:gsLst>
                    <a:gs pos="0">
                      <a:schemeClr val="tx1">
                        <a:lumMod val="85000"/>
                        <a:lumOff val="15000"/>
                      </a:schemeClr>
                    </a:gs>
                    <a:gs pos="100000">
                      <a:schemeClr val="tx1">
                        <a:lumMod val="75000"/>
                        <a:lumOff val="25000"/>
                      </a:schemeClr>
                    </a:gs>
                  </a:gsLst>
                </a:gradFill>
                <a:ln>
                  <a:no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3" name="Rectangle 132"/>
                <p:cNvSpPr/>
                <p:nvPr/>
              </p:nvSpPr>
              <p:spPr>
                <a:xfrm>
                  <a:off x="5922476" y="5536725"/>
                  <a:ext cx="722945" cy="143705"/>
                </a:xfrm>
                <a:prstGeom prst="rect">
                  <a:avLst/>
                </a:prstGeom>
                <a:gradFill>
                  <a:gsLst>
                    <a:gs pos="0">
                      <a:srgbClr val="2C2C2C"/>
                    </a:gs>
                    <a:gs pos="100000">
                      <a:schemeClr val="tx1"/>
                    </a:gs>
                  </a:gsLst>
                </a:gradFill>
                <a:ln>
                  <a:no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4" name="Oval 133"/>
                <p:cNvSpPr/>
                <p:nvPr/>
              </p:nvSpPr>
              <p:spPr>
                <a:xfrm>
                  <a:off x="7451404" y="5301948"/>
                  <a:ext cx="80326" cy="80326"/>
                </a:xfrm>
                <a:prstGeom prst="ellipse">
                  <a:avLst/>
                </a:prstGeom>
                <a:solidFill>
                  <a:schemeClr val="tx1"/>
                </a:solidFill>
                <a:ln w="19050">
                  <a:solidFill>
                    <a:schemeClr val="accent6">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135" name="Rectangle 134"/>
                <p:cNvSpPr/>
                <p:nvPr/>
              </p:nvSpPr>
              <p:spPr>
                <a:xfrm>
                  <a:off x="6989556" y="5614997"/>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6" name="Rectangle 135"/>
                <p:cNvSpPr/>
                <p:nvPr/>
              </p:nvSpPr>
              <p:spPr>
                <a:xfrm>
                  <a:off x="7130490" y="5529718"/>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37" name="Rectangle 136"/>
                <p:cNvSpPr/>
                <p:nvPr/>
              </p:nvSpPr>
              <p:spPr>
                <a:xfrm>
                  <a:off x="7092712" y="5547233"/>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8" name="Rectangle 137"/>
                <p:cNvSpPr/>
                <p:nvPr/>
              </p:nvSpPr>
              <p:spPr>
                <a:xfrm>
                  <a:off x="7008280" y="5598255"/>
                  <a:ext cx="51001" cy="51001"/>
                </a:xfrm>
                <a:prstGeom prst="rect">
                  <a:avLst/>
                </a:prstGeom>
                <a:solidFill>
                  <a:srgbClr val="00B050"/>
                </a:solidFill>
                <a:ln>
                  <a:no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9" name="Snip Same Side Corner Rectangle 138"/>
                <p:cNvSpPr/>
                <p:nvPr/>
              </p:nvSpPr>
              <p:spPr>
                <a:xfrm rot="10800000">
                  <a:off x="5825696" y="5276476"/>
                  <a:ext cx="963928" cy="227253"/>
                </a:xfrm>
                <a:prstGeom prst="snip2SameRect">
                  <a:avLst>
                    <a:gd name="adj1" fmla="val 50000"/>
                    <a:gd name="adj2" fmla="val 18829"/>
                  </a:avLst>
                </a:prstGeom>
                <a:gradFill>
                  <a:gsLst>
                    <a:gs pos="0">
                      <a:schemeClr val="tx1">
                        <a:lumMod val="85000"/>
                        <a:lumOff val="15000"/>
                      </a:schemeClr>
                    </a:gs>
                    <a:gs pos="100000">
                      <a:schemeClr val="tx1">
                        <a:lumMod val="75000"/>
                        <a:lumOff val="25000"/>
                      </a:schemeClr>
                    </a:gs>
                  </a:gsLst>
                  <a:lin ang="16200000" scaled="0"/>
                </a:gradFill>
                <a:ln w="6350">
                  <a:no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0" name="Rectangle 139"/>
                <p:cNvSpPr/>
                <p:nvPr/>
              </p:nvSpPr>
              <p:spPr>
                <a:xfrm>
                  <a:off x="7268612" y="5451220"/>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41" name="Rectangle 140"/>
                <p:cNvSpPr/>
                <p:nvPr/>
              </p:nvSpPr>
              <p:spPr>
                <a:xfrm>
                  <a:off x="7412436" y="5370489"/>
                  <a:ext cx="119294" cy="883599"/>
                </a:xfrm>
                <a:prstGeom prst="rect">
                  <a:avLst/>
                </a:prstGeom>
                <a:gradFill>
                  <a:gsLst>
                    <a:gs pos="0">
                      <a:srgbClr val="2C2C2C"/>
                    </a:gs>
                    <a:gs pos="100000">
                      <a:schemeClr val="tx1"/>
                    </a:gs>
                  </a:gsLst>
                </a:gradFill>
                <a:ln>
                  <a:no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sp>
          <p:nvSpPr>
            <p:cNvPr id="898" name="Rectangle 897"/>
            <p:cNvSpPr/>
            <p:nvPr/>
          </p:nvSpPr>
          <p:spPr>
            <a:xfrm>
              <a:off x="8940611" y="4126526"/>
              <a:ext cx="1664459" cy="1670669"/>
            </a:xfrm>
            <a:prstGeom prst="rect">
              <a:avLst/>
            </a:prstGeom>
            <a:solidFill>
              <a:srgbClr val="F8971D">
                <a:alpha val="37000"/>
              </a:srgbClr>
            </a:solidFill>
            <a:ln w="25400">
              <a:solidFill>
                <a:srgbClr val="F8971D"/>
              </a:solidFill>
            </a:ln>
            <a:scene3d>
              <a:camera prst="isometricTopUp"/>
              <a:lightRig rig="balanced" dir="t"/>
            </a:scene3d>
            <a:sp3d prstMaterial="flat">
              <a:bevelT w="165100" prst="coolSlant"/>
            </a:sp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0000"/>
                </a:solidFill>
              </a:endParaRPr>
            </a:p>
          </p:txBody>
        </p:sp>
        <p:grpSp>
          <p:nvGrpSpPr>
            <p:cNvPr id="961" name="Group 960"/>
            <p:cNvGrpSpPr/>
            <p:nvPr/>
          </p:nvGrpSpPr>
          <p:grpSpPr>
            <a:xfrm>
              <a:off x="8992203" y="4737165"/>
              <a:ext cx="751634" cy="569685"/>
              <a:chOff x="2311582" y="5067107"/>
              <a:chExt cx="751634" cy="569685"/>
            </a:xfrm>
          </p:grpSpPr>
          <p:grpSp>
            <p:nvGrpSpPr>
              <p:cNvPr id="962" name="Group 961"/>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71" name="Rectangle 970"/>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2" name="Rectangle 971"/>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3" name="Rectangle 972"/>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63" name="Group 962"/>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68" name="Rectangle 967"/>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9" name="Rectangle 96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0" name="Rectangle 96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64" name="Group 963"/>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65" name="Rectangle 96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6" name="Rectangle 96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7" name="Rectangle 96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48" name="Group 947"/>
            <p:cNvGrpSpPr/>
            <p:nvPr/>
          </p:nvGrpSpPr>
          <p:grpSpPr>
            <a:xfrm>
              <a:off x="9618829" y="4641673"/>
              <a:ext cx="751634" cy="569685"/>
              <a:chOff x="2311582" y="5067107"/>
              <a:chExt cx="751634" cy="569685"/>
            </a:xfrm>
          </p:grpSpPr>
          <p:grpSp>
            <p:nvGrpSpPr>
              <p:cNvPr id="949" name="Group 948"/>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58" name="Rectangle 957"/>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9" name="Rectangle 958"/>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0" name="Rectangle 959"/>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50" name="Group 949"/>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55" name="Rectangle 95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6" name="Rectangle 95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7" name="Rectangle 95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51" name="Group 950"/>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52" name="Rectangle 95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3" name="Rectangle 95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4" name="Rectangle 95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935" name="Group 934"/>
            <p:cNvGrpSpPr/>
            <p:nvPr/>
          </p:nvGrpSpPr>
          <p:grpSpPr>
            <a:xfrm>
              <a:off x="9698774" y="4273916"/>
              <a:ext cx="751634" cy="569685"/>
              <a:chOff x="2311582" y="5067107"/>
              <a:chExt cx="751634" cy="569685"/>
            </a:xfrm>
          </p:grpSpPr>
          <p:grpSp>
            <p:nvGrpSpPr>
              <p:cNvPr id="936" name="Group 935"/>
              <p:cNvGrpSpPr/>
              <p:nvPr/>
            </p:nvGrpSpPr>
            <p:grpSpPr>
              <a:xfrm>
                <a:off x="2502375" y="5174059"/>
                <a:ext cx="363710" cy="339223"/>
                <a:chOff x="3323684" y="5754396"/>
                <a:chExt cx="363710" cy="339223"/>
              </a:xfrm>
              <a:solidFill>
                <a:schemeClr val="accent5">
                  <a:lumMod val="20000"/>
                  <a:lumOff val="80000"/>
                  <a:alpha val="47000"/>
                </a:schemeClr>
              </a:solidFill>
              <a:effectLst/>
            </p:grpSpPr>
            <p:sp>
              <p:nvSpPr>
                <p:cNvPr id="945" name="Rectangle 944"/>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6" name="Rectangle 945"/>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7" name="Rectangle 946"/>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37" name="Group 936"/>
              <p:cNvGrpSpPr/>
              <p:nvPr/>
            </p:nvGrpSpPr>
            <p:grpSpPr>
              <a:xfrm>
                <a:off x="2311582" y="5067107"/>
                <a:ext cx="363710" cy="339223"/>
                <a:chOff x="3323684" y="5754396"/>
                <a:chExt cx="363710" cy="339223"/>
              </a:xfrm>
              <a:solidFill>
                <a:schemeClr val="accent5">
                  <a:lumMod val="20000"/>
                  <a:lumOff val="80000"/>
                  <a:alpha val="47000"/>
                </a:schemeClr>
              </a:solidFill>
              <a:effectLst/>
            </p:grpSpPr>
            <p:sp>
              <p:nvSpPr>
                <p:cNvPr id="942" name="Rectangle 941"/>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3" name="Rectangle 942"/>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4" name="Rectangle 943"/>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938" name="Group 937"/>
              <p:cNvGrpSpPr/>
              <p:nvPr/>
            </p:nvGrpSpPr>
            <p:grpSpPr>
              <a:xfrm>
                <a:off x="2699506" y="5297569"/>
                <a:ext cx="363710" cy="339223"/>
                <a:chOff x="3323684" y="5754396"/>
                <a:chExt cx="363710" cy="339223"/>
              </a:xfrm>
              <a:solidFill>
                <a:schemeClr val="accent5">
                  <a:lumMod val="20000"/>
                  <a:lumOff val="80000"/>
                  <a:alpha val="47000"/>
                </a:schemeClr>
              </a:solidFill>
              <a:effectLst/>
            </p:grpSpPr>
            <p:sp>
              <p:nvSpPr>
                <p:cNvPr id="939" name="Rectangle 938"/>
                <p:cNvSpPr/>
                <p:nvPr/>
              </p:nvSpPr>
              <p:spPr>
                <a:xfrm>
                  <a:off x="3323684" y="5885222"/>
                  <a:ext cx="202947" cy="208397"/>
                </a:xfrm>
                <a:prstGeom prst="rect">
                  <a:avLst/>
                </a:prstGeom>
                <a:grpFill/>
                <a:ln>
                  <a:solidFill>
                    <a:schemeClr val="accent5">
                      <a:lumMod val="60000"/>
                      <a:lumOff val="40000"/>
                    </a:schemeClr>
                  </a:solidFill>
                </a:ln>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0" name="Rectangle 939"/>
                <p:cNvSpPr/>
                <p:nvPr/>
              </p:nvSpPr>
              <p:spPr>
                <a:xfrm>
                  <a:off x="3393951" y="5754396"/>
                  <a:ext cx="220462" cy="208397"/>
                </a:xfrm>
                <a:prstGeom prst="rect">
                  <a:avLst/>
                </a:prstGeom>
                <a:grpFill/>
                <a:ln>
                  <a:solidFill>
                    <a:schemeClr val="accent5">
                      <a:lumMod val="60000"/>
                      <a:lumOff val="40000"/>
                    </a:schemeClr>
                  </a:solidFill>
                </a:ln>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1" name="Rectangle 940"/>
                <p:cNvSpPr/>
                <p:nvPr/>
              </p:nvSpPr>
              <p:spPr>
                <a:xfrm>
                  <a:off x="3466932" y="5882985"/>
                  <a:ext cx="220462" cy="208397"/>
                </a:xfrm>
                <a:prstGeom prst="rect">
                  <a:avLst/>
                </a:prstGeom>
                <a:grpFill/>
                <a:ln>
                  <a:solidFill>
                    <a:schemeClr val="accent5">
                      <a:lumMod val="60000"/>
                      <a:lumOff val="40000"/>
                    </a:schemeClr>
                  </a:solidFill>
                </a:ln>
                <a:scene3d>
                  <a:camera prst="isometricRight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cxnSp>
        <p:nvCxnSpPr>
          <p:cNvPr id="979" name="Straight Connector 978"/>
          <p:cNvCxnSpPr/>
          <p:nvPr/>
        </p:nvCxnSpPr>
        <p:spPr>
          <a:xfrm flipH="1">
            <a:off x="4676133" y="4356521"/>
            <a:ext cx="1970958" cy="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284" name="Group 283"/>
          <p:cNvGrpSpPr/>
          <p:nvPr/>
        </p:nvGrpSpPr>
        <p:grpSpPr>
          <a:xfrm>
            <a:off x="4172909" y="4467171"/>
            <a:ext cx="1686833" cy="786103"/>
            <a:chOff x="4143400" y="3790325"/>
            <a:chExt cx="1649582" cy="770759"/>
          </a:xfrm>
        </p:grpSpPr>
        <p:sp>
          <p:nvSpPr>
            <p:cNvPr id="285" name="Rectangle 284"/>
            <p:cNvSpPr/>
            <p:nvPr/>
          </p:nvSpPr>
          <p:spPr>
            <a:xfrm>
              <a:off x="4143400" y="4292038"/>
              <a:ext cx="638985" cy="269046"/>
            </a:xfrm>
            <a:prstGeom prst="rect">
              <a:avLst/>
            </a:prstGeom>
            <a:solidFill>
              <a:schemeClr val="bg1">
                <a:lumMod val="65000"/>
              </a:schemeClr>
            </a:solidFill>
            <a:ln w="19050">
              <a:solidFill>
                <a:schemeClr val="tx1">
                  <a:lumMod val="65000"/>
                  <a:lumOff val="35000"/>
                </a:schemeClr>
              </a:solidFill>
            </a:ln>
            <a:effectLst>
              <a:reflection blurRad="6350" stA="50000" endA="300" endPos="55000" dir="5400000" sy="-100000" algn="bl" rotWithShape="0"/>
            </a:effectLst>
            <a:scene3d>
              <a:camera prst="isometricLeftDown"/>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rgbClr val="FFFFFF"/>
                </a:solidFill>
              </a:endParaRPr>
            </a:p>
          </p:txBody>
        </p:sp>
        <p:sp>
          <p:nvSpPr>
            <p:cNvPr id="286" name="Rectangle 285"/>
            <p:cNvSpPr/>
            <p:nvPr/>
          </p:nvSpPr>
          <p:spPr>
            <a:xfrm>
              <a:off x="4529971" y="4213677"/>
              <a:ext cx="1020970" cy="269046"/>
            </a:xfrm>
            <a:prstGeom prst="rect">
              <a:avLst/>
            </a:prstGeom>
            <a:solidFill>
              <a:schemeClr val="bg1">
                <a:lumMod val="65000"/>
              </a:schemeClr>
            </a:solidFill>
            <a:ln w="19050">
              <a:solidFill>
                <a:schemeClr val="tx1">
                  <a:lumMod val="65000"/>
                  <a:lumOff val="35000"/>
                </a:schemeClr>
              </a:solidFill>
            </a:ln>
            <a:effectLst>
              <a:reflection blurRad="6350" stA="50000" endA="300" endPos="55000" dir="5400000" sy="-100000" algn="bl" rotWithShape="0"/>
            </a:effectLst>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rgbClr val="FFFFFF"/>
                </a:solidFill>
              </a:endParaRPr>
            </a:p>
          </p:txBody>
        </p:sp>
        <p:sp>
          <p:nvSpPr>
            <p:cNvPr id="287" name="Rectangle 286"/>
            <p:cNvSpPr/>
            <p:nvPr/>
          </p:nvSpPr>
          <p:spPr>
            <a:xfrm>
              <a:off x="4310581" y="3790325"/>
              <a:ext cx="1015289" cy="633104"/>
            </a:xfrm>
            <a:prstGeom prst="rect">
              <a:avLst/>
            </a:prstGeom>
            <a:solidFill>
              <a:schemeClr val="bg1">
                <a:lumMod val="65000"/>
              </a:schemeClr>
            </a:solidFill>
            <a:ln w="19050">
              <a:solidFill>
                <a:schemeClr val="tx1">
                  <a:lumMod val="65000"/>
                  <a:lumOff val="35000"/>
                </a:schemeClr>
              </a:solidFill>
            </a:ln>
            <a:effectLst/>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cxnSp>
          <p:nvCxnSpPr>
            <p:cNvPr id="288" name="Straight Arrow Connector 287"/>
            <p:cNvCxnSpPr/>
            <p:nvPr/>
          </p:nvCxnSpPr>
          <p:spPr>
            <a:xfrm>
              <a:off x="4793883" y="3848311"/>
              <a:ext cx="0" cy="434093"/>
            </a:xfrm>
            <a:prstGeom prst="straightConnector1">
              <a:avLst/>
            </a:prstGeom>
            <a:ln>
              <a:solidFill>
                <a:schemeClr val="accent3">
                  <a:lumMod val="50000"/>
                </a:schemeClr>
              </a:solidFill>
              <a:headEnd type="triangl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89" name="Straight Arrow Connector 288"/>
            <p:cNvCxnSpPr/>
            <p:nvPr/>
          </p:nvCxnSpPr>
          <p:spPr>
            <a:xfrm>
              <a:off x="4694391" y="3956543"/>
              <a:ext cx="406721" cy="0"/>
            </a:xfrm>
            <a:prstGeom prst="straightConnector1">
              <a:avLst/>
            </a:prstGeom>
            <a:ln>
              <a:solidFill>
                <a:schemeClr val="accent3">
                  <a:lumMod val="50000"/>
                </a:schemeClr>
              </a:solidFill>
              <a:headEnd type="none" w="lg" len="med"/>
              <a:tailEnd type="triangl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cxnSp>
          <p:nvCxnSpPr>
            <p:cNvPr id="290" name="Straight Arrow Connector 289"/>
            <p:cNvCxnSpPr/>
            <p:nvPr/>
          </p:nvCxnSpPr>
          <p:spPr>
            <a:xfrm>
              <a:off x="4473929" y="4158792"/>
              <a:ext cx="406721" cy="0"/>
            </a:xfrm>
            <a:prstGeom prst="straightConnector1">
              <a:avLst/>
            </a:prstGeom>
            <a:ln>
              <a:solidFill>
                <a:schemeClr val="accent3">
                  <a:lumMod val="50000"/>
                </a:schemeClr>
              </a:solidFill>
              <a:headEnd type="triangle" w="lg" len="med"/>
              <a:tailEnd type="none" w="lg" len="med"/>
            </a:ln>
            <a:scene3d>
              <a:camera prst="isometricTopUp"/>
              <a:lightRig rig="freezing" dir="t"/>
            </a:scene3d>
            <a:sp3d>
              <a:bevelT/>
            </a:sp3d>
          </p:spPr>
          <p:style>
            <a:lnRef idx="3">
              <a:schemeClr val="accent1"/>
            </a:lnRef>
            <a:fillRef idx="0">
              <a:schemeClr val="accent1"/>
            </a:fillRef>
            <a:effectRef idx="2">
              <a:schemeClr val="accent1"/>
            </a:effectRef>
            <a:fontRef idx="minor">
              <a:schemeClr val="tx1"/>
            </a:fontRef>
          </p:style>
        </p:cxnSp>
        <p:sp>
          <p:nvSpPr>
            <p:cNvPr id="291" name="TextBox 290"/>
            <p:cNvSpPr txBox="1"/>
            <p:nvPr/>
          </p:nvSpPr>
          <p:spPr>
            <a:xfrm>
              <a:off x="4503559" y="4143192"/>
              <a:ext cx="1289423" cy="276999"/>
            </a:xfrm>
            <a:prstGeom prst="rect">
              <a:avLst/>
            </a:prstGeom>
            <a:noFill/>
            <a:effectLst>
              <a:reflection blurRad="6350" stA="50000" endA="300" endPos="55000" dir="5400000" sy="-100000" algn="bl" rotWithShape="0"/>
            </a:effectLst>
            <a:scene3d>
              <a:camera prst="isometricRightUp"/>
              <a:lightRig rig="threePt" dir="t"/>
            </a:scene3d>
          </p:spPr>
          <p:txBody>
            <a:bodyPr wrap="square" rtlCol="0">
              <a:spAutoFit/>
            </a:bodyPr>
            <a:lstStyle/>
            <a:p>
              <a:r>
                <a:rPr lang="en-US" sz="1200" dirty="0">
                  <a:solidFill>
                    <a:srgbClr val="FFFFFF"/>
                  </a:solidFill>
                </a:rPr>
                <a:t>Edge Router</a:t>
              </a:r>
            </a:p>
          </p:txBody>
        </p:sp>
      </p:grpSp>
      <p:cxnSp>
        <p:nvCxnSpPr>
          <p:cNvPr id="215" name="Straight Connector 214"/>
          <p:cNvCxnSpPr/>
          <p:nvPr/>
        </p:nvCxnSpPr>
        <p:spPr>
          <a:xfrm flipH="1">
            <a:off x="5814228" y="4456349"/>
            <a:ext cx="24016" cy="2509370"/>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3" name="Group 32"/>
          <p:cNvGrpSpPr/>
          <p:nvPr/>
        </p:nvGrpSpPr>
        <p:grpSpPr>
          <a:xfrm>
            <a:off x="6224342" y="5954913"/>
            <a:ext cx="1298679" cy="861806"/>
            <a:chOff x="6086889" y="5838679"/>
            <a:chExt cx="1270000" cy="844985"/>
          </a:xfrm>
        </p:grpSpPr>
        <p:sp>
          <p:nvSpPr>
            <p:cNvPr id="210" name="Cloud 209"/>
            <p:cNvSpPr/>
            <p:nvPr/>
          </p:nvSpPr>
          <p:spPr>
            <a:xfrm>
              <a:off x="6086889" y="5838679"/>
              <a:ext cx="1270000" cy="844985"/>
            </a:xfrm>
            <a:prstGeom prst="cloud">
              <a:avLst/>
            </a:prstGeom>
            <a:solidFill>
              <a:schemeClr val="accent6">
                <a:lumMod val="40000"/>
                <a:lumOff val="60000"/>
              </a:schemeClr>
            </a:solidFill>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smtClean="0">
                <a:solidFill>
                  <a:srgbClr val="FFFFFF"/>
                </a:solidFill>
              </a:endParaRPr>
            </a:p>
            <a:p>
              <a:pPr algn="ctr"/>
              <a:endParaRPr lang="en-US" dirty="0" smtClean="0">
                <a:solidFill>
                  <a:srgbClr val="FFFFFF"/>
                </a:solidFill>
              </a:endParaRPr>
            </a:p>
          </p:txBody>
        </p:sp>
        <p:sp>
          <p:nvSpPr>
            <p:cNvPr id="993" name="TextBox 992"/>
            <p:cNvSpPr txBox="1"/>
            <p:nvPr/>
          </p:nvSpPr>
          <p:spPr>
            <a:xfrm>
              <a:off x="6428475" y="6018010"/>
              <a:ext cx="640655" cy="362123"/>
            </a:xfrm>
            <a:prstGeom prst="rect">
              <a:avLst/>
            </a:prstGeom>
            <a:noFill/>
            <a:scene3d>
              <a:camera prst="isometricTopUp"/>
              <a:lightRig rig="threePt" dir="t"/>
            </a:scene3d>
          </p:spPr>
          <p:txBody>
            <a:bodyPr wrap="none" rtlCol="0">
              <a:spAutoFit/>
            </a:bodyPr>
            <a:lstStyle/>
            <a:p>
              <a:pPr algn="ctr"/>
              <a:r>
                <a:rPr lang="en-US" dirty="0" smtClean="0">
                  <a:solidFill>
                    <a:srgbClr val="000000"/>
                  </a:solidFill>
                </a:rPr>
                <a:t>NSP</a:t>
              </a:r>
            </a:p>
          </p:txBody>
        </p:sp>
      </p:grpSp>
      <p:cxnSp>
        <p:nvCxnSpPr>
          <p:cNvPr id="1007" name="Straight Connector 1006"/>
          <p:cNvCxnSpPr/>
          <p:nvPr/>
        </p:nvCxnSpPr>
        <p:spPr>
          <a:xfrm flipH="1">
            <a:off x="5678090" y="4274793"/>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008" name="Straight Connector 1007"/>
          <p:cNvCxnSpPr/>
          <p:nvPr/>
        </p:nvCxnSpPr>
        <p:spPr>
          <a:xfrm flipH="1">
            <a:off x="6028733" y="4070786"/>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cxnSp>
        <p:nvCxnSpPr>
          <p:cNvPr id="1009" name="Straight Connector 1008"/>
          <p:cNvCxnSpPr/>
          <p:nvPr/>
        </p:nvCxnSpPr>
        <p:spPr>
          <a:xfrm flipH="1">
            <a:off x="6398857" y="3857064"/>
            <a:ext cx="8840" cy="923679"/>
          </a:xfrm>
          <a:prstGeom prst="line">
            <a:avLst/>
          </a:prstGeom>
          <a:ln>
            <a:solidFill>
              <a:schemeClr val="accent4"/>
            </a:solidFill>
          </a:ln>
          <a:effectLst>
            <a:outerShdw blurRad="40000" dist="23000" dir="5400000" rotWithShape="0">
              <a:srgbClr val="000000">
                <a:alpha val="35000"/>
              </a:srgbClr>
            </a:outerShdw>
          </a:effectLst>
          <a:scene3d>
            <a:camera prst="isometricTopUp"/>
            <a:lightRig rig="threePt" dir="t"/>
          </a:scene3d>
          <a:sp3d>
            <a:bevelT w="25400" h="25400"/>
          </a:sp3d>
        </p:spPr>
        <p:style>
          <a:lnRef idx="3">
            <a:schemeClr val="accent2"/>
          </a:lnRef>
          <a:fillRef idx="0">
            <a:schemeClr val="accent2"/>
          </a:fillRef>
          <a:effectRef idx="2">
            <a:schemeClr val="accent2"/>
          </a:effectRef>
          <a:fontRef idx="minor">
            <a:schemeClr val="tx1"/>
          </a:fontRef>
        </p:style>
      </p:cxnSp>
      <p:grpSp>
        <p:nvGrpSpPr>
          <p:cNvPr id="32" name="Group 31"/>
          <p:cNvGrpSpPr/>
          <p:nvPr/>
        </p:nvGrpSpPr>
        <p:grpSpPr>
          <a:xfrm>
            <a:off x="5444922" y="3777248"/>
            <a:ext cx="2061353" cy="1761922"/>
            <a:chOff x="9543828" y="3588158"/>
            <a:chExt cx="2015832" cy="1727531"/>
          </a:xfrm>
        </p:grpSpPr>
        <p:grpSp>
          <p:nvGrpSpPr>
            <p:cNvPr id="30" name="Group 29"/>
            <p:cNvGrpSpPr/>
            <p:nvPr/>
          </p:nvGrpSpPr>
          <p:grpSpPr>
            <a:xfrm>
              <a:off x="10384250" y="3588158"/>
              <a:ext cx="1175410" cy="1223095"/>
              <a:chOff x="10294112" y="4051287"/>
              <a:chExt cx="1175410" cy="1223095"/>
            </a:xfrm>
          </p:grpSpPr>
          <p:sp>
            <p:nvSpPr>
              <p:cNvPr id="924" name="Rectangle 923"/>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5" name="Rectangle 924"/>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6" name="Rectangle 925"/>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28" name="Oval 927"/>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931" name="Rectangle 930"/>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2" name="Rectangle 931"/>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3" name="Snip Same Side Corner Rectangle 932"/>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34" name="Rectangle 933"/>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77" name="Rectangle 976"/>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78" name="Rectangle 977"/>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980" name="Group 979"/>
            <p:cNvGrpSpPr/>
            <p:nvPr/>
          </p:nvGrpSpPr>
          <p:grpSpPr>
            <a:xfrm>
              <a:off x="9958709" y="3842409"/>
              <a:ext cx="1175410" cy="1223095"/>
              <a:chOff x="10294112" y="4051287"/>
              <a:chExt cx="1175410" cy="1223095"/>
            </a:xfrm>
          </p:grpSpPr>
          <p:sp>
            <p:nvSpPr>
              <p:cNvPr id="981" name="Rectangle 980"/>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2" name="Rectangle 981"/>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3" name="Rectangle 982"/>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84" name="Oval 983"/>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985" name="Rectangle 984"/>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6" name="Rectangle 985"/>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7" name="Snip Same Side Corner Rectangle 986"/>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88" name="Rectangle 987"/>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4" name="Rectangle 993"/>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5" name="Rectangle 994"/>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nvGrpSpPr>
            <p:cNvPr id="996" name="Group 995"/>
            <p:cNvGrpSpPr/>
            <p:nvPr/>
          </p:nvGrpSpPr>
          <p:grpSpPr>
            <a:xfrm>
              <a:off x="9543828" y="4092594"/>
              <a:ext cx="1175410" cy="1223095"/>
              <a:chOff x="10294112" y="4051287"/>
              <a:chExt cx="1175410" cy="1223095"/>
            </a:xfrm>
          </p:grpSpPr>
          <p:sp>
            <p:nvSpPr>
              <p:cNvPr id="997" name="Rectangle 996"/>
              <p:cNvSpPr/>
              <p:nvPr/>
            </p:nvSpPr>
            <p:spPr>
              <a:xfrm>
                <a:off x="10991549" y="4629521"/>
                <a:ext cx="477973" cy="644861"/>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8" name="Rectangle 997"/>
              <p:cNvSpPr/>
              <p:nvPr/>
            </p:nvSpPr>
            <p:spPr>
              <a:xfrm>
                <a:off x="10294112" y="4544240"/>
                <a:ext cx="898674" cy="641359"/>
              </a:xfrm>
              <a:prstGeom prst="rect">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reflection blurRad="6350" stA="50000" endA="300" endPos="55000" dir="5400000" sy="-100000" algn="bl" rotWithShape="0"/>
              </a:effectLst>
              <a:scene3d>
                <a:camera prst="isometricLeftDown"/>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999" name="Rectangle 998"/>
              <p:cNvSpPr/>
              <p:nvPr/>
            </p:nvSpPr>
            <p:spPr>
              <a:xfrm>
                <a:off x="10673592" y="4051287"/>
                <a:ext cx="480790" cy="914411"/>
              </a:xfrm>
              <a:prstGeom prst="rect">
                <a:avLst/>
              </a:prstGeom>
              <a:solidFill>
                <a:schemeClr val="accent6">
                  <a:lumMod val="60000"/>
                  <a:lumOff val="40000"/>
                </a:schemeClr>
              </a:solidFill>
              <a:ln>
                <a:solidFill>
                  <a:schemeClr val="accent5">
                    <a:lumMod val="75000"/>
                  </a:schemeClr>
                </a:solidFill>
              </a:ln>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0" name="Oval 999"/>
              <p:cNvSpPr/>
              <p:nvPr/>
            </p:nvSpPr>
            <p:spPr>
              <a:xfrm>
                <a:off x="11331377" y="4637949"/>
                <a:ext cx="42793" cy="42793"/>
              </a:xfrm>
              <a:prstGeom prst="ellipse">
                <a:avLst/>
              </a:prstGeom>
              <a:solidFill>
                <a:schemeClr val="accent6">
                  <a:lumMod val="60000"/>
                  <a:lumOff val="40000"/>
                </a:schemeClr>
              </a:solidFill>
              <a:ln w="19050">
                <a:solidFill>
                  <a:schemeClr val="accent5">
                    <a:lumMod val="75000"/>
                  </a:schemeClr>
                </a:solidFill>
                <a:prstDash val="lgDashDotDot"/>
              </a:ln>
              <a:effectLst>
                <a:glow rad="63500">
                  <a:schemeClr val="accent6">
                    <a:satMod val="175000"/>
                    <a:alpha val="40000"/>
                  </a:schemeClr>
                </a:glow>
              </a:effectLst>
              <a:scene3d>
                <a:camera prst="isometricRightUp"/>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0000"/>
                  </a:solidFill>
                </a:endParaRPr>
              </a:p>
            </p:txBody>
          </p:sp>
          <p:sp>
            <p:nvSpPr>
              <p:cNvPr id="1001" name="Rectangle 1000"/>
              <p:cNvSpPr/>
              <p:nvPr/>
            </p:nvSpPr>
            <p:spPr>
              <a:xfrm>
                <a:off x="11140286" y="4768623"/>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2" name="Rectangle 1001"/>
              <p:cNvSpPr/>
              <p:nvPr/>
            </p:nvSpPr>
            <p:spPr>
              <a:xfrm>
                <a:off x="11095305" y="4795805"/>
                <a:ext cx="27171" cy="27171"/>
              </a:xfrm>
              <a:prstGeom prst="rect">
                <a:avLst/>
              </a:prstGeom>
              <a:solidFill>
                <a:schemeClr val="accent6">
                  <a:lumMod val="60000"/>
                  <a:lumOff val="40000"/>
                </a:schemeClr>
              </a:solidFill>
              <a:ln>
                <a:solidFill>
                  <a:schemeClr val="accent5">
                    <a:lumMod val="75000"/>
                  </a:schemeClr>
                </a:solidFill>
              </a:ln>
              <a:effectLst>
                <a:glow rad="63500">
                  <a:schemeClr val="accent3">
                    <a:satMod val="175000"/>
                    <a:alpha val="40000"/>
                  </a:schemeClr>
                </a:glo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3" name="Snip Same Side Corner Rectangle 1002"/>
              <p:cNvSpPr/>
              <p:nvPr/>
            </p:nvSpPr>
            <p:spPr>
              <a:xfrm rot="10800000">
                <a:off x="10456276" y="4614970"/>
                <a:ext cx="513529" cy="499898"/>
              </a:xfrm>
              <a:prstGeom prst="snip2SameRect">
                <a:avLst>
                  <a:gd name="adj1" fmla="val 50000"/>
                  <a:gd name="adj2" fmla="val 18829"/>
                </a:avLst>
              </a:prstGeom>
              <a:solidFill>
                <a:schemeClr val="accent6">
                  <a:lumMod val="60000"/>
                  <a:lumOff val="40000"/>
                </a:schemeClr>
              </a:solidFill>
              <a:ln w="6350">
                <a:solidFill>
                  <a:schemeClr val="accent5">
                    <a:lumMod val="75000"/>
                  </a:schemeClr>
                </a:solidFill>
              </a:ln>
              <a:effectLst>
                <a:innerShdw blurRad="63500" dist="50800" dir="18900000">
                  <a:prstClr val="black">
                    <a:alpha val="50000"/>
                  </a:prstClr>
                </a:inn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04" name="Rectangle 1003"/>
              <p:cNvSpPr/>
              <p:nvPr/>
            </p:nvSpPr>
            <p:spPr>
              <a:xfrm>
                <a:off x="11030029" y="483252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5" name="Rectangle 1004"/>
              <p:cNvSpPr/>
              <p:nvPr/>
            </p:nvSpPr>
            <p:spPr>
              <a:xfrm>
                <a:off x="11030029" y="4934745"/>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sp>
            <p:nvSpPr>
              <p:cNvPr id="1006" name="Rectangle 1005"/>
              <p:cNvSpPr/>
              <p:nvPr/>
            </p:nvSpPr>
            <p:spPr>
              <a:xfrm>
                <a:off x="11030045" y="5032546"/>
                <a:ext cx="415297" cy="74561"/>
              </a:xfrm>
              <a:prstGeom prst="rect">
                <a:avLst/>
              </a:prstGeom>
              <a:solidFill>
                <a:schemeClr val="accent6">
                  <a:lumMod val="60000"/>
                  <a:lumOff val="40000"/>
                </a:schemeClr>
              </a:solidFill>
              <a:ln>
                <a:solidFill>
                  <a:schemeClr val="accent5">
                    <a:lumMod val="75000"/>
                  </a:schemeClr>
                </a:solidFill>
              </a:ln>
              <a:effectLst>
                <a:innerShdw blurRad="63500" dist="50800" dir="2700000">
                  <a:prstClr val="black">
                    <a:alpha val="50000"/>
                  </a:prstClr>
                </a:innerShdw>
              </a:effectLst>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scene3d>
                  <a:camera prst="isometricRightUp"/>
                  <a:lightRig rig="threePt" dir="t"/>
                </a:scene3d>
              </a:bodyPr>
              <a:lstStyle/>
              <a:p>
                <a:pPr algn="ctr"/>
                <a:endParaRPr lang="en-GB">
                  <a:solidFill>
                    <a:srgbClr val="FFFFFF"/>
                  </a:solidFill>
                </a:endParaRPr>
              </a:p>
            </p:txBody>
          </p:sp>
        </p:grpSp>
      </p:grpSp>
      <p:grpSp>
        <p:nvGrpSpPr>
          <p:cNvPr id="15" name="Group 14"/>
          <p:cNvGrpSpPr/>
          <p:nvPr/>
        </p:nvGrpSpPr>
        <p:grpSpPr>
          <a:xfrm>
            <a:off x="2744742" y="1359951"/>
            <a:ext cx="359607" cy="376684"/>
            <a:chOff x="3965487" y="1267153"/>
            <a:chExt cx="351666" cy="369332"/>
          </a:xfrm>
        </p:grpSpPr>
        <p:sp>
          <p:nvSpPr>
            <p:cNvPr id="16" name="Oval 15"/>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17" name="TextBox 16"/>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1</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cxnSp>
        <p:nvCxnSpPr>
          <p:cNvPr id="975" name="Straight Connector 974"/>
          <p:cNvCxnSpPr/>
          <p:nvPr/>
        </p:nvCxnSpPr>
        <p:spPr>
          <a:xfrm flipH="1">
            <a:off x="4195245" y="501258"/>
            <a:ext cx="63631" cy="5319674"/>
          </a:xfrm>
          <a:prstGeom prst="line">
            <a:avLst/>
          </a:prstGeom>
          <a:ln w="57150">
            <a:solidFill>
              <a:schemeClr val="tx1"/>
            </a:solidFill>
            <a:prstDash val="dash"/>
            <a:headEnd type="triangle" w="lg" len="lg"/>
            <a:tailEnd type="triangle" w="lg" len="lg"/>
          </a:ln>
          <a:effectLst>
            <a:outerShdw blurRad="40000" dist="23000" dir="5400000" rotWithShape="0">
              <a:srgbClr val="000000">
                <a:alpha val="35000"/>
              </a:srgbClr>
            </a:outerShdw>
          </a:effectLst>
          <a:scene3d>
            <a:camera prst="isometricTopUp"/>
            <a:lightRig rig="threePt" dir="t"/>
          </a:scene3d>
        </p:spPr>
        <p:style>
          <a:lnRef idx="3">
            <a:schemeClr val="accent2"/>
          </a:lnRef>
          <a:fillRef idx="0">
            <a:schemeClr val="accent2"/>
          </a:fillRef>
          <a:effectRef idx="2">
            <a:schemeClr val="accent2"/>
          </a:effectRef>
          <a:fontRef idx="minor">
            <a:schemeClr val="tx1"/>
          </a:fontRef>
        </p:style>
      </p:cxnSp>
      <p:sp>
        <p:nvSpPr>
          <p:cNvPr id="922" name="TextBox 921"/>
          <p:cNvSpPr txBox="1"/>
          <p:nvPr/>
        </p:nvSpPr>
        <p:spPr>
          <a:xfrm>
            <a:off x="6133326" y="4331588"/>
            <a:ext cx="847489" cy="371327"/>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000000"/>
                </a:solidFill>
              </a:rPr>
              <a:t>AD DS</a:t>
            </a:r>
          </a:p>
        </p:txBody>
      </p:sp>
      <p:grpSp>
        <p:nvGrpSpPr>
          <p:cNvPr id="21" name="Group 20"/>
          <p:cNvGrpSpPr/>
          <p:nvPr/>
        </p:nvGrpSpPr>
        <p:grpSpPr>
          <a:xfrm>
            <a:off x="5667278" y="4318146"/>
            <a:ext cx="359607" cy="376684"/>
            <a:chOff x="3965487" y="1267153"/>
            <a:chExt cx="351666" cy="369332"/>
          </a:xfrm>
        </p:grpSpPr>
        <p:sp>
          <p:nvSpPr>
            <p:cNvPr id="22" name="Oval 21"/>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23" name="TextBox 22"/>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2</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grpSp>
        <p:nvGrpSpPr>
          <p:cNvPr id="923" name="Group 922"/>
          <p:cNvGrpSpPr/>
          <p:nvPr/>
        </p:nvGrpSpPr>
        <p:grpSpPr>
          <a:xfrm>
            <a:off x="6482314" y="3768833"/>
            <a:ext cx="359607" cy="376684"/>
            <a:chOff x="3965487" y="1267153"/>
            <a:chExt cx="351666" cy="369332"/>
          </a:xfrm>
        </p:grpSpPr>
        <p:sp>
          <p:nvSpPr>
            <p:cNvPr id="927" name="Oval 926"/>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929" name="TextBox 928"/>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smtClean="0">
                  <a:solidFill>
                    <a:srgbClr val="000000"/>
                  </a:solidFill>
                  <a:effectLst>
                    <a:innerShdw blurRad="63500" dist="50800" dir="2700000">
                      <a:prstClr val="black">
                        <a:alpha val="50000"/>
                      </a:prstClr>
                    </a:innerShdw>
                    <a:reflection blurRad="6350" stA="60000" endA="900" endPos="60000" dist="139700" dir="5400000" sy="-100000" algn="bl" rotWithShape="0"/>
                  </a:effectLst>
                </a:rPr>
                <a:t>4</a:t>
              </a:r>
              <a:endPar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endParaRPr>
            </a:p>
          </p:txBody>
        </p:sp>
      </p:grpSp>
      <p:sp>
        <p:nvSpPr>
          <p:cNvPr id="930" name="TextBox 929"/>
          <p:cNvSpPr txBox="1"/>
          <p:nvPr/>
        </p:nvSpPr>
        <p:spPr>
          <a:xfrm>
            <a:off x="6593779" y="4067787"/>
            <a:ext cx="687154" cy="376684"/>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000000"/>
                </a:solidFill>
              </a:rPr>
              <a:t>Data</a:t>
            </a:r>
          </a:p>
        </p:txBody>
      </p:sp>
      <p:sp>
        <p:nvSpPr>
          <p:cNvPr id="974" name="TextBox 973"/>
          <p:cNvSpPr txBox="1"/>
          <p:nvPr/>
        </p:nvSpPr>
        <p:spPr>
          <a:xfrm>
            <a:off x="5810609" y="4605992"/>
            <a:ext cx="647113" cy="371327"/>
          </a:xfrm>
          <a:prstGeom prst="rect">
            <a:avLst/>
          </a:prstGeom>
          <a:noFill/>
          <a:scene3d>
            <a:camera prst="isometricBottomDown"/>
            <a:lightRig rig="threePt" dir="t"/>
          </a:scene3d>
        </p:spPr>
        <p:txBody>
          <a:bodyPr wrap="none" lIns="93415" tIns="46708" rIns="93415" bIns="46708" rtlCol="0">
            <a:spAutoFit/>
          </a:bodyPr>
          <a:lstStyle/>
          <a:p>
            <a:pPr algn="ctr"/>
            <a:r>
              <a:rPr lang="en-US" dirty="0" smtClean="0">
                <a:solidFill>
                  <a:srgbClr val="000000"/>
                </a:solidFill>
              </a:rPr>
              <a:t>RD *</a:t>
            </a:r>
          </a:p>
        </p:txBody>
      </p:sp>
      <p:grpSp>
        <p:nvGrpSpPr>
          <p:cNvPr id="976" name="Group 975"/>
          <p:cNvGrpSpPr/>
          <p:nvPr/>
        </p:nvGrpSpPr>
        <p:grpSpPr>
          <a:xfrm>
            <a:off x="6072662" y="4042796"/>
            <a:ext cx="359607" cy="376684"/>
            <a:chOff x="3965487" y="1267153"/>
            <a:chExt cx="351666" cy="369332"/>
          </a:xfrm>
        </p:grpSpPr>
        <p:sp>
          <p:nvSpPr>
            <p:cNvPr id="989" name="Oval 988"/>
            <p:cNvSpPr/>
            <p:nvPr/>
          </p:nvSpPr>
          <p:spPr>
            <a:xfrm>
              <a:off x="3965487" y="1293344"/>
              <a:ext cx="318770" cy="318770"/>
            </a:xfrm>
            <a:prstGeom prst="ellipse">
              <a:avLst/>
            </a:prstGeom>
            <a:solidFill>
              <a:schemeClr val="accent5">
                <a:lumMod val="75000"/>
              </a:schemeClr>
            </a:solidFill>
            <a:ln>
              <a:noFill/>
            </a:ln>
            <a:effectLst>
              <a:reflection blurRad="6350" stA="50000" endA="300" endPos="550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990" name="TextBox 989"/>
            <p:cNvSpPr txBox="1"/>
            <p:nvPr/>
          </p:nvSpPr>
          <p:spPr>
            <a:xfrm>
              <a:off x="3971350" y="1267153"/>
              <a:ext cx="345803" cy="369332"/>
            </a:xfrm>
            <a:prstGeom prst="rect">
              <a:avLst/>
            </a:prstGeom>
            <a:noFill/>
            <a:scene3d>
              <a:camera prst="isometricRightUp"/>
              <a:lightRig rig="threePt" dir="t"/>
            </a:scene3d>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3</a:t>
              </a:r>
            </a:p>
          </p:txBody>
        </p:sp>
      </p:grpSp>
      <p:grpSp>
        <p:nvGrpSpPr>
          <p:cNvPr id="991" name="Group 990"/>
          <p:cNvGrpSpPr/>
          <p:nvPr/>
        </p:nvGrpSpPr>
        <p:grpSpPr>
          <a:xfrm>
            <a:off x="8505942" y="5230793"/>
            <a:ext cx="361404" cy="376684"/>
            <a:chOff x="8509698" y="1798204"/>
            <a:chExt cx="353423" cy="369332"/>
          </a:xfrm>
        </p:grpSpPr>
        <p:sp>
          <p:nvSpPr>
            <p:cNvPr id="1010" name="Oval 1009"/>
            <p:cNvSpPr/>
            <p:nvPr/>
          </p:nvSpPr>
          <p:spPr>
            <a:xfrm>
              <a:off x="8509698" y="1820643"/>
              <a:ext cx="318770" cy="3187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76200" contourW="69850">
                <a:bevelB h="38100"/>
              </a:sp3d>
            </a:bodyPr>
            <a:lstStyle/>
            <a:p>
              <a:pPr algn="ctr"/>
              <a:endParaRPr lang="en-GB">
                <a:solidFill>
                  <a:srgbClr val="FFFFFF"/>
                </a:solidFill>
              </a:endParaRPr>
            </a:p>
          </p:txBody>
        </p:sp>
        <p:sp>
          <p:nvSpPr>
            <p:cNvPr id="1011" name="TextBox 1010"/>
            <p:cNvSpPr txBox="1"/>
            <p:nvPr/>
          </p:nvSpPr>
          <p:spPr>
            <a:xfrm>
              <a:off x="8517318" y="1798204"/>
              <a:ext cx="345803" cy="369332"/>
            </a:xfrm>
            <a:prstGeom prst="rect">
              <a:avLst/>
            </a:prstGeom>
            <a:noFill/>
          </p:spPr>
          <p:txBody>
            <a:bodyPr wrap="square" rtlCol="0">
              <a:spAutoFit/>
            </a:bodyPr>
            <a:lstStyle/>
            <a:p>
              <a:r>
                <a:rPr lang="en-GB" b="1" dirty="0">
                  <a:solidFill>
                    <a:srgbClr val="000000"/>
                  </a:solidFill>
                  <a:effectLst>
                    <a:innerShdw blurRad="63500" dist="50800" dir="2700000">
                      <a:prstClr val="black">
                        <a:alpha val="50000"/>
                      </a:prstClr>
                    </a:innerShdw>
                    <a:reflection blurRad="6350" stA="60000" endA="900" endPos="60000" dist="139700" dir="5400000" sy="-100000" algn="bl" rotWithShape="0"/>
                  </a:effectLst>
                </a:rPr>
                <a:t>4</a:t>
              </a:r>
            </a:p>
          </p:txBody>
        </p:sp>
      </p:grpSp>
      <p:sp>
        <p:nvSpPr>
          <p:cNvPr id="1012" name="Content Placeholder 10"/>
          <p:cNvSpPr txBox="1">
            <a:spLocks/>
          </p:cNvSpPr>
          <p:nvPr/>
        </p:nvSpPr>
        <p:spPr>
          <a:xfrm>
            <a:off x="8987210" y="5230793"/>
            <a:ext cx="3220785" cy="830050"/>
          </a:xfrm>
          <a:prstGeom prst="rect">
            <a:avLst/>
          </a:prstGeom>
        </p:spPr>
        <p:txBody>
          <a:bodyPr lIns="93415" tIns="46708" rIns="93415" bIns="46708"/>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FFFFFF"/>
                </a:solidFill>
              </a:rPr>
              <a:t>User information can remain on-premise</a:t>
            </a:r>
          </a:p>
          <a:p>
            <a:pPr>
              <a:spcBef>
                <a:spcPts val="0"/>
              </a:spcBef>
            </a:pPr>
            <a:r>
              <a:rPr lang="en-US" sz="1400" dirty="0">
                <a:solidFill>
                  <a:srgbClr val="FFFFFF"/>
                </a:solidFill>
              </a:rPr>
              <a:t>File shares</a:t>
            </a:r>
          </a:p>
          <a:p>
            <a:pPr>
              <a:spcBef>
                <a:spcPts val="0"/>
              </a:spcBef>
            </a:pPr>
            <a:r>
              <a:rPr lang="en-US" sz="1400" dirty="0">
                <a:solidFill>
                  <a:srgbClr val="FFFFFF"/>
                </a:solidFill>
              </a:rPr>
              <a:t>User data</a:t>
            </a:r>
          </a:p>
        </p:txBody>
      </p:sp>
      <p:sp>
        <p:nvSpPr>
          <p:cNvPr id="1013" name="TextBox 1012"/>
          <p:cNvSpPr txBox="1"/>
          <p:nvPr/>
        </p:nvSpPr>
        <p:spPr>
          <a:xfrm rot="20113911">
            <a:off x="675842" y="1883552"/>
            <a:ext cx="114595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000000"/>
                </a:solidFill>
              </a:rPr>
              <a:t>Azure</a:t>
            </a:r>
          </a:p>
        </p:txBody>
      </p:sp>
    </p:spTree>
    <p:extLst>
      <p:ext uri="{BB962C8B-B14F-4D97-AF65-F5344CB8AC3E}">
        <p14:creationId xmlns:p14="http://schemas.microsoft.com/office/powerpoint/2010/main" val="282675574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99487" tIns="49743" rIns="99487" bIns="49743"/>
          <a:lstStyle/>
          <a:p>
            <a:r>
              <a:rPr lang="en-US" dirty="0" err="1"/>
              <a:t>Accelera</a:t>
            </a:r>
            <a:r>
              <a:rPr lang="en-US" dirty="0"/>
              <a:t> Solutions </a:t>
            </a:r>
            <a:r>
              <a:rPr lang="en-US" dirty="0" smtClean="0"/>
              <a:t>with ExpressRoute</a:t>
            </a:r>
            <a:endParaRPr lang="en-US" dirty="0"/>
          </a:p>
        </p:txBody>
      </p:sp>
      <p:sp>
        <p:nvSpPr>
          <p:cNvPr id="53" name="Content Placeholder 4"/>
          <p:cNvSpPr>
            <a:spLocks noGrp="1"/>
          </p:cNvSpPr>
          <p:nvPr>
            <p:ph idx="4294967295"/>
          </p:nvPr>
        </p:nvSpPr>
        <p:spPr>
          <a:xfrm>
            <a:off x="677600" y="4556756"/>
            <a:ext cx="5076825" cy="1905567"/>
          </a:xfrm>
          <a:prstGeom prst="rect">
            <a:avLst/>
          </a:prstGeom>
        </p:spPr>
        <p:txBody>
          <a:bodyPr lIns="99487" tIns="49743" rIns="99487" bIns="49743"/>
          <a:lstStyle/>
          <a:p>
            <a:r>
              <a:rPr lang="en-US" sz="1800" b="0" dirty="0">
                <a:solidFill>
                  <a:schemeClr val="tx1"/>
                </a:solidFill>
              </a:rPr>
              <a:t>Combines the best of custom solutions and flexibility with high performance, scalability, and Microsoft’s industry </a:t>
            </a:r>
            <a:r>
              <a:rPr lang="en-US" sz="1800" dirty="0">
                <a:solidFill>
                  <a:schemeClr val="tx1"/>
                </a:solidFill>
              </a:rPr>
              <a:t>leading</a:t>
            </a:r>
            <a:r>
              <a:rPr lang="en-US" sz="1800" b="0" dirty="0">
                <a:solidFill>
                  <a:schemeClr val="tx1"/>
                </a:solidFill>
              </a:rPr>
              <a:t> Azure Cloud</a:t>
            </a:r>
          </a:p>
          <a:p>
            <a:r>
              <a:rPr lang="en-US" sz="1800" b="0" dirty="0">
                <a:solidFill>
                  <a:schemeClr val="tx1"/>
                </a:solidFill>
              </a:rPr>
              <a:t>Custom VDI capability tailored to the client’s needs, integration with the client’s existing environment, minimal initial capital investments, rapid capacity expansion</a:t>
            </a:r>
          </a:p>
        </p:txBody>
      </p:sp>
      <p:sp>
        <p:nvSpPr>
          <p:cNvPr id="32" name="Content Placeholder 4"/>
          <p:cNvSpPr txBox="1">
            <a:spLocks/>
          </p:cNvSpPr>
          <p:nvPr/>
        </p:nvSpPr>
        <p:spPr>
          <a:xfrm>
            <a:off x="6627625" y="4540300"/>
            <a:ext cx="5076952" cy="2614522"/>
          </a:xfrm>
          <a:prstGeom prst="rect">
            <a:avLst/>
          </a:prstGeom>
        </p:spPr>
        <p:txBody>
          <a:bodyPr lIns="99487" tIns="49743" rIns="99487" bIns="49743"/>
          <a:lstStyle>
            <a:lvl1pPr marL="228600" indent="-228600" algn="l" defTabSz="457200" rtl="0" eaLnBrk="1" latinLnBrk="0" hangingPunct="1">
              <a:spcBef>
                <a:spcPts val="800"/>
              </a:spcBef>
              <a:buFont typeface="Arial"/>
              <a:buChar char="•"/>
              <a:defRPr sz="2000" b="1" kern="1200">
                <a:solidFill>
                  <a:schemeClr val="accent3"/>
                </a:solidFill>
                <a:latin typeface="+mn-lt"/>
                <a:ea typeface="+mn-ea"/>
                <a:cs typeface="+mn-cs"/>
              </a:defRPr>
            </a:lvl1pPr>
            <a:lvl2pPr marL="466344" indent="-228600" algn="l" defTabSz="457200" rtl="0" eaLnBrk="1" latinLnBrk="0" hangingPunct="1">
              <a:spcBef>
                <a:spcPts val="200"/>
              </a:spcBef>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200"/>
              </a:spcBef>
              <a:buFont typeface="Wingdings" charset="2"/>
              <a:buChar char="§"/>
              <a:defRPr sz="1600" kern="1200">
                <a:solidFill>
                  <a:schemeClr val="tx1"/>
                </a:solidFill>
                <a:latin typeface="+mn-lt"/>
                <a:ea typeface="+mn-ea"/>
                <a:cs typeface="+mn-cs"/>
              </a:defRPr>
            </a:lvl3pPr>
            <a:lvl4pPr marL="960120" indent="-228600" algn="l" defTabSz="457200" rtl="0" eaLnBrk="1" latinLnBrk="0" hangingPunct="1">
              <a:spcBef>
                <a:spcPts val="200"/>
              </a:spcBef>
              <a:buFont typeface="Lucida Grande"/>
              <a:buChar char="»"/>
              <a:defRPr sz="1400" kern="1200">
                <a:solidFill>
                  <a:schemeClr val="tx1"/>
                </a:solidFill>
                <a:latin typeface="+mn-lt"/>
                <a:ea typeface="+mn-ea"/>
                <a:cs typeface="+mn-cs"/>
              </a:defRPr>
            </a:lvl4pPr>
            <a:lvl5pPr marL="777240" indent="-137160" algn="l" defTabSz="457200" rtl="0" eaLnBrk="1" latinLnBrk="0" hangingPunct="1">
              <a:spcBef>
                <a:spcPct val="20000"/>
              </a:spcBef>
              <a:buFont typeface="Arial"/>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defTabSz="932742">
              <a:lnSpc>
                <a:spcPct val="90000"/>
              </a:lnSpc>
              <a:spcBef>
                <a:spcPct val="20000"/>
              </a:spcBef>
              <a:buClr>
                <a:srgbClr val="FFFFFF"/>
              </a:buClr>
              <a:buSzPct val="100000"/>
              <a:buFont typeface="Arial"/>
              <a:buBlip>
                <a:blip r:embed="rId3"/>
              </a:buBlip>
            </a:pPr>
            <a:r>
              <a:rPr lang="en-US" sz="1800" b="0" dirty="0" smtClean="0">
                <a:solidFill>
                  <a:srgbClr val="FFFFFF"/>
                </a:solidFill>
                <a:latin typeface="Segoe UI Light"/>
              </a:rPr>
              <a:t>Higher </a:t>
            </a:r>
            <a:r>
              <a:rPr lang="en-US" sz="1800" b="0" dirty="0">
                <a:solidFill>
                  <a:srgbClr val="FFFFFF"/>
                </a:solidFill>
                <a:latin typeface="Segoe UI Light"/>
              </a:rPr>
              <a:t>performance access to Azure</a:t>
            </a:r>
          </a:p>
          <a:p>
            <a:pPr marL="342900" indent="-342900" defTabSz="932742">
              <a:lnSpc>
                <a:spcPct val="90000"/>
              </a:lnSpc>
              <a:spcBef>
                <a:spcPct val="20000"/>
              </a:spcBef>
              <a:buClr>
                <a:srgbClr val="FFFFFF"/>
              </a:buClr>
              <a:buSzPct val="100000"/>
              <a:buFont typeface="Arial"/>
              <a:buBlip>
                <a:blip r:embed="rId3"/>
              </a:buBlip>
            </a:pPr>
            <a:r>
              <a:rPr lang="en-US" sz="1800" b="0" dirty="0">
                <a:solidFill>
                  <a:srgbClr val="FFFFFF"/>
                </a:solidFill>
                <a:latin typeface="Segoe UI Light"/>
              </a:rPr>
              <a:t>Increased reliability and security</a:t>
            </a:r>
          </a:p>
          <a:p>
            <a:pPr marL="342900" indent="-342900" defTabSz="932742">
              <a:lnSpc>
                <a:spcPct val="90000"/>
              </a:lnSpc>
              <a:spcBef>
                <a:spcPct val="20000"/>
              </a:spcBef>
              <a:buClr>
                <a:srgbClr val="FFFFFF"/>
              </a:buClr>
              <a:buSzPct val="100000"/>
              <a:buFont typeface="Arial"/>
              <a:buBlip>
                <a:blip r:embed="rId3"/>
              </a:buBlip>
            </a:pPr>
            <a:r>
              <a:rPr lang="en-US" sz="1800" b="0" dirty="0">
                <a:solidFill>
                  <a:srgbClr val="FFFFFF"/>
                </a:solidFill>
                <a:latin typeface="Segoe UI Light"/>
              </a:rPr>
              <a:t>ExpressRoute costs less than paying an ISP for access to Azure over Internet</a:t>
            </a:r>
          </a:p>
          <a:p>
            <a:pPr marL="342900" indent="-342900" defTabSz="932742">
              <a:lnSpc>
                <a:spcPct val="90000"/>
              </a:lnSpc>
              <a:spcBef>
                <a:spcPct val="20000"/>
              </a:spcBef>
              <a:buClr>
                <a:srgbClr val="FFFFFF"/>
              </a:buClr>
              <a:buSzPct val="100000"/>
              <a:buFont typeface="Arial"/>
              <a:buBlip>
                <a:blip r:embed="rId3"/>
              </a:buBlip>
            </a:pPr>
            <a:r>
              <a:rPr lang="en-US" sz="1800" b="0" dirty="0">
                <a:solidFill>
                  <a:srgbClr val="FFFFFF"/>
                </a:solidFill>
                <a:latin typeface="Segoe UI Light"/>
              </a:rPr>
              <a:t>Reduce initial hardware CAPEX by over $300k</a:t>
            </a:r>
          </a:p>
          <a:p>
            <a:pPr marL="342900" indent="-342900" defTabSz="932742">
              <a:lnSpc>
                <a:spcPct val="90000"/>
              </a:lnSpc>
              <a:spcBef>
                <a:spcPct val="20000"/>
              </a:spcBef>
              <a:buClr>
                <a:srgbClr val="FFFFFF"/>
              </a:buClr>
              <a:buSzPct val="100000"/>
              <a:buFont typeface="Arial"/>
              <a:buBlip>
                <a:blip r:embed="rId3"/>
              </a:buBlip>
            </a:pPr>
            <a:r>
              <a:rPr lang="en-US" sz="1800" b="0" dirty="0">
                <a:solidFill>
                  <a:srgbClr val="FFFFFF"/>
                </a:solidFill>
                <a:latin typeface="Segoe UI Light"/>
              </a:rPr>
              <a:t>Up to 30% overall IT savings over 5 year term</a:t>
            </a:r>
          </a:p>
        </p:txBody>
      </p:sp>
      <p:grpSp>
        <p:nvGrpSpPr>
          <p:cNvPr id="8" name="Group 7"/>
          <p:cNvGrpSpPr/>
          <p:nvPr/>
        </p:nvGrpSpPr>
        <p:grpSpPr>
          <a:xfrm>
            <a:off x="635094" y="1117436"/>
            <a:ext cx="11069483" cy="3202777"/>
            <a:chOff x="469467" y="882724"/>
            <a:chExt cx="11069483" cy="3202777"/>
          </a:xfrm>
        </p:grpSpPr>
        <p:pic>
          <p:nvPicPr>
            <p:cNvPr id="6" name="Picture 5"/>
            <p:cNvPicPr>
              <a:picLocks noChangeAspect="1"/>
            </p:cNvPicPr>
            <p:nvPr/>
          </p:nvPicPr>
          <p:blipFill>
            <a:blip r:embed="rId4"/>
            <a:stretch>
              <a:fillRect/>
            </a:stretch>
          </p:blipFill>
          <p:spPr>
            <a:xfrm>
              <a:off x="469467" y="882724"/>
              <a:ext cx="11069483" cy="3202777"/>
            </a:xfrm>
            <a:prstGeom prst="rect">
              <a:avLst/>
            </a:prstGeom>
          </p:spPr>
        </p:pic>
        <p:grpSp>
          <p:nvGrpSpPr>
            <p:cNvPr id="7" name="Group 6"/>
            <p:cNvGrpSpPr/>
            <p:nvPr/>
          </p:nvGrpSpPr>
          <p:grpSpPr>
            <a:xfrm>
              <a:off x="2103482" y="2491434"/>
              <a:ext cx="2176982" cy="914390"/>
              <a:chOff x="3160130" y="4493118"/>
              <a:chExt cx="2359860" cy="1002012"/>
            </a:xfrm>
          </p:grpSpPr>
          <p:sp>
            <p:nvSpPr>
              <p:cNvPr id="5" name="Cloud 4"/>
              <p:cNvSpPr/>
              <p:nvPr/>
            </p:nvSpPr>
            <p:spPr bwMode="auto">
              <a:xfrm rot="313068">
                <a:off x="3160130" y="4493118"/>
                <a:ext cx="2359860" cy="1002012"/>
              </a:xfrm>
              <a:prstGeom prst="cloud">
                <a:avLst/>
              </a:prstGeom>
              <a:solidFill>
                <a:schemeClr val="tx1"/>
              </a:solidFill>
              <a:ln>
                <a:solidFill>
                  <a:schemeClr val="bg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3657944" y="4639187"/>
                <a:ext cx="1371586" cy="686855"/>
              </a:xfrm>
              <a:prstGeom prst="rect">
                <a:avLst/>
              </a:prstGeom>
              <a:solidFill>
                <a:srgbClr val="FFFFFF"/>
              </a:solidFill>
            </p:spPr>
            <p:txBody>
              <a:bodyPr wrap="square" lIns="182880" tIns="146304" rIns="182880" bIns="146304" rtlCol="0">
                <a:spAutoFit/>
              </a:bodyPr>
              <a:lstStyle/>
              <a:p>
                <a:pPr algn="ctr">
                  <a:lnSpc>
                    <a:spcPct val="90000"/>
                  </a:lnSpc>
                  <a:spcAft>
                    <a:spcPts val="600"/>
                  </a:spcAft>
                </a:pPr>
                <a:r>
                  <a:rPr lang="en-US" sz="1400" dirty="0" smtClean="0">
                    <a:solidFill>
                      <a:srgbClr val="000000">
                        <a:lumMod val="85000"/>
                        <a:lumOff val="15000"/>
                      </a:srgbClr>
                    </a:solidFill>
                  </a:rPr>
                  <a:t>Private Networks</a:t>
                </a:r>
              </a:p>
            </p:txBody>
          </p:sp>
        </p:grpSp>
      </p:grpSp>
      <p:sp>
        <p:nvSpPr>
          <p:cNvPr id="2" name="TextBox 1"/>
          <p:cNvSpPr txBox="1"/>
          <p:nvPr/>
        </p:nvSpPr>
        <p:spPr>
          <a:xfrm>
            <a:off x="510124" y="1034970"/>
            <a:ext cx="1679876" cy="355757"/>
          </a:xfrm>
          <a:prstGeom prst="rect">
            <a:avLst/>
          </a:prstGeom>
          <a:noFill/>
        </p:spPr>
        <p:txBody>
          <a:bodyPr wrap="none" lIns="124358" tIns="62179" rIns="124358" bIns="62179" rtlCol="0">
            <a:spAutoFit/>
          </a:bodyPr>
          <a:lstStyle/>
          <a:p>
            <a:r>
              <a:rPr lang="en-US" sz="1500" dirty="0">
                <a:solidFill>
                  <a:srgbClr val="000000"/>
                </a:solidFill>
              </a:rPr>
              <a:t>Enterprise Users</a:t>
            </a:r>
          </a:p>
        </p:txBody>
      </p:sp>
    </p:spTree>
    <p:extLst>
      <p:ext uri="{BB962C8B-B14F-4D97-AF65-F5344CB8AC3E}">
        <p14:creationId xmlns:p14="http://schemas.microsoft.com/office/powerpoint/2010/main" val="73225404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custDataLst>
              <p:tags r:id="rId1"/>
            </p:custDataLst>
          </p:nvPr>
        </p:nvGrpSpPr>
        <p:grpSpPr>
          <a:xfrm>
            <a:off x="6745128" y="1155760"/>
            <a:ext cx="4915561" cy="3236865"/>
            <a:chOff x="849626" y="1273593"/>
            <a:chExt cx="3607949" cy="2317541"/>
          </a:xfrm>
        </p:grpSpPr>
        <p:grpSp>
          <p:nvGrpSpPr>
            <p:cNvPr id="9" name="Group 8"/>
            <p:cNvGrpSpPr/>
            <p:nvPr>
              <p:custDataLst>
                <p:tags r:id="rId2"/>
              </p:custDataLst>
            </p:nvPr>
          </p:nvGrpSpPr>
          <p:grpSpPr>
            <a:xfrm>
              <a:off x="1037781" y="2403259"/>
              <a:ext cx="3139927" cy="1187875"/>
              <a:chOff x="1059609" y="2399032"/>
              <a:chExt cx="7012940" cy="2438400"/>
            </a:xfrm>
          </p:grpSpPr>
          <p:pic>
            <p:nvPicPr>
              <p:cNvPr id="28" name="Picture 2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59609" y="2399032"/>
                <a:ext cx="7012940" cy="2438400"/>
              </a:xfrm>
              <a:prstGeom prst="rect">
                <a:avLst/>
              </a:prstGeom>
            </p:spPr>
          </p:pic>
          <p:pic>
            <p:nvPicPr>
              <p:cNvPr id="29" name="Picture 28" descr="Logo-PlatformEquinix.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641232" y="3777388"/>
                <a:ext cx="3840480" cy="393700"/>
              </a:xfrm>
              <a:prstGeom prst="rect">
                <a:avLst/>
              </a:prstGeom>
            </p:spPr>
          </p:pic>
        </p:grpSp>
        <p:sp>
          <p:nvSpPr>
            <p:cNvPr id="13" name="Cloud 12"/>
            <p:cNvSpPr/>
            <p:nvPr>
              <p:custDataLst>
                <p:tags r:id="rId3"/>
              </p:custDataLst>
            </p:nvPr>
          </p:nvSpPr>
          <p:spPr>
            <a:xfrm>
              <a:off x="2051016" y="1273593"/>
              <a:ext cx="2001883" cy="1033936"/>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rgbClr val="000000"/>
                  </a:solidFill>
                </a:rPr>
                <a:t>Internet</a:t>
              </a:r>
              <a:endParaRPr lang="en-US" dirty="0">
                <a:solidFill>
                  <a:srgbClr val="000000"/>
                </a:solidFill>
              </a:endParaRPr>
            </a:p>
          </p:txBody>
        </p:sp>
        <p:cxnSp>
          <p:nvCxnSpPr>
            <p:cNvPr id="14" name="Elbow Connector 13"/>
            <p:cNvCxnSpPr/>
            <p:nvPr>
              <p:custDataLst>
                <p:tags r:id="rId4"/>
              </p:custDataLst>
            </p:nvPr>
          </p:nvCxnSpPr>
          <p:spPr>
            <a:xfrm flipV="1">
              <a:off x="1401252" y="2555045"/>
              <a:ext cx="434456" cy="262305"/>
            </a:xfrm>
            <a:prstGeom prst="bentConnector3">
              <a:avLst>
                <a:gd name="adj1" fmla="val 50000"/>
              </a:avLst>
            </a:prstGeom>
            <a:ln>
              <a:solidFill>
                <a:srgbClr val="002050"/>
              </a:solidFill>
            </a:ln>
          </p:spPr>
          <p:style>
            <a:lnRef idx="2">
              <a:schemeClr val="accent1"/>
            </a:lnRef>
            <a:fillRef idx="0">
              <a:schemeClr val="accent1"/>
            </a:fillRef>
            <a:effectRef idx="1">
              <a:schemeClr val="accent1"/>
            </a:effectRef>
            <a:fontRef idx="minor">
              <a:schemeClr val="tx1"/>
            </a:fontRef>
          </p:style>
        </p:cxnSp>
        <p:cxnSp>
          <p:nvCxnSpPr>
            <p:cNvPr id="15" name="Elbow Connector 14"/>
            <p:cNvCxnSpPr>
              <a:endCxn id="2" idx="1"/>
            </p:cNvCxnSpPr>
            <p:nvPr>
              <p:custDataLst>
                <p:tags r:id="rId5"/>
              </p:custDataLst>
            </p:nvPr>
          </p:nvCxnSpPr>
          <p:spPr>
            <a:xfrm>
              <a:off x="2461167" y="2866189"/>
              <a:ext cx="218765" cy="16105"/>
            </a:xfrm>
            <a:prstGeom prst="bentConnector3">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custDataLst>
                <p:tags r:id="rId6"/>
              </p:custDataLst>
            </p:nvPr>
          </p:nvSpPr>
          <p:spPr>
            <a:xfrm>
              <a:off x="3963121" y="2163241"/>
              <a:ext cx="494454" cy="220363"/>
            </a:xfrm>
            <a:prstGeom prst="rect">
              <a:avLst/>
            </a:prstGeom>
            <a:solidFill>
              <a:schemeClr val="accent3"/>
            </a:solidFill>
          </p:spPr>
          <p:txBody>
            <a:bodyPr wrap="none" rtlCol="0">
              <a:spAutoFit/>
            </a:bodyPr>
            <a:lstStyle/>
            <a:p>
              <a:r>
                <a:rPr lang="en-US" sz="1400" dirty="0">
                  <a:solidFill>
                    <a:srgbClr val="000000"/>
                  </a:solidFill>
                </a:rPr>
                <a:t>Public</a:t>
              </a:r>
            </a:p>
          </p:txBody>
        </p:sp>
        <p:sp>
          <p:nvSpPr>
            <p:cNvPr id="17" name="TextBox 16"/>
            <p:cNvSpPr txBox="1"/>
            <p:nvPr>
              <p:custDataLst>
                <p:tags r:id="rId7"/>
              </p:custDataLst>
            </p:nvPr>
          </p:nvSpPr>
          <p:spPr>
            <a:xfrm>
              <a:off x="1145786" y="2001121"/>
              <a:ext cx="545672" cy="220363"/>
            </a:xfrm>
            <a:prstGeom prst="rect">
              <a:avLst/>
            </a:prstGeom>
            <a:solidFill>
              <a:schemeClr val="tx2"/>
            </a:solidFill>
          </p:spPr>
          <p:txBody>
            <a:bodyPr wrap="none" rtlCol="0">
              <a:spAutoFit/>
            </a:bodyPr>
            <a:lstStyle/>
            <a:p>
              <a:r>
                <a:rPr lang="en-US" sz="1400" dirty="0">
                  <a:solidFill>
                    <a:srgbClr val="000000"/>
                  </a:solidFill>
                </a:rPr>
                <a:t>Private</a:t>
              </a:r>
            </a:p>
          </p:txBody>
        </p:sp>
        <p:sp>
          <p:nvSpPr>
            <p:cNvPr id="18" name="TextBox 17"/>
            <p:cNvSpPr txBox="1"/>
            <p:nvPr>
              <p:custDataLst>
                <p:tags r:id="rId8"/>
              </p:custDataLst>
            </p:nvPr>
          </p:nvSpPr>
          <p:spPr>
            <a:xfrm>
              <a:off x="2466613" y="2821115"/>
              <a:ext cx="427334" cy="154254"/>
            </a:xfrm>
            <a:prstGeom prst="rect">
              <a:avLst/>
            </a:prstGeom>
            <a:noFill/>
          </p:spPr>
          <p:txBody>
            <a:bodyPr wrap="none" rtlCol="0">
              <a:spAutoFit/>
            </a:bodyPr>
            <a:lstStyle/>
            <a:p>
              <a:r>
                <a:rPr lang="en-US" sz="800" dirty="0">
                  <a:solidFill>
                    <a:srgbClr val="FFFFFF"/>
                  </a:solidFill>
                </a:rPr>
                <a:t>Test Lab</a:t>
              </a:r>
            </a:p>
          </p:txBody>
        </p:sp>
        <p:sp>
          <p:nvSpPr>
            <p:cNvPr id="19" name="TextBox 18"/>
            <p:cNvSpPr txBox="1"/>
            <p:nvPr>
              <p:custDataLst>
                <p:tags r:id="rId9"/>
              </p:custDataLst>
            </p:nvPr>
          </p:nvSpPr>
          <p:spPr>
            <a:xfrm>
              <a:off x="2235803" y="2410120"/>
              <a:ext cx="286144" cy="154254"/>
            </a:xfrm>
            <a:prstGeom prst="rect">
              <a:avLst/>
            </a:prstGeom>
            <a:noFill/>
          </p:spPr>
          <p:txBody>
            <a:bodyPr wrap="none" rtlCol="0">
              <a:spAutoFit/>
            </a:bodyPr>
            <a:lstStyle/>
            <a:p>
              <a:r>
                <a:rPr lang="en-US" sz="800" b="1" dirty="0">
                  <a:solidFill>
                    <a:srgbClr val="FFFFFF"/>
                  </a:solidFill>
                </a:rPr>
                <a:t>1Gb</a:t>
              </a:r>
            </a:p>
          </p:txBody>
        </p:sp>
        <p:sp>
          <p:nvSpPr>
            <p:cNvPr id="21" name="Freeform 20"/>
            <p:cNvSpPr/>
            <p:nvPr>
              <p:custDataLst>
                <p:tags r:id="rId10"/>
              </p:custDataLst>
            </p:nvPr>
          </p:nvSpPr>
          <p:spPr>
            <a:xfrm>
              <a:off x="849626" y="1733553"/>
              <a:ext cx="2909684" cy="893682"/>
            </a:xfrm>
            <a:custGeom>
              <a:avLst/>
              <a:gdLst>
                <a:gd name="connsiteX0" fmla="*/ 0 w 2909684"/>
                <a:gd name="connsiteY0" fmla="*/ 893682 h 893682"/>
                <a:gd name="connsiteX1" fmla="*/ 0 w 2909684"/>
                <a:gd name="connsiteY1" fmla="*/ 13439 h 893682"/>
                <a:gd name="connsiteX2" fmla="*/ 1290206 w 2909684"/>
                <a:gd name="connsiteY2" fmla="*/ 0 h 893682"/>
                <a:gd name="connsiteX3" fmla="*/ 1720275 w 2909684"/>
                <a:gd name="connsiteY3" fmla="*/ 241899 h 893682"/>
                <a:gd name="connsiteX4" fmla="*/ 2620731 w 2909684"/>
                <a:gd name="connsiteY4" fmla="*/ 288935 h 893682"/>
                <a:gd name="connsiteX5" fmla="*/ 2909684 w 2909684"/>
                <a:gd name="connsiteY5" fmla="*/ 288935 h 893682"/>
                <a:gd name="connsiteX6" fmla="*/ 2802167 w 2909684"/>
                <a:gd name="connsiteY6" fmla="*/ 799610 h 893682"/>
                <a:gd name="connsiteX7" fmla="*/ 2143624 w 2909684"/>
                <a:gd name="connsiteY7" fmla="*/ 819769 h 893682"/>
                <a:gd name="connsiteX8" fmla="*/ 2143624 w 2909684"/>
                <a:gd name="connsiteY8" fmla="*/ 819769 h 8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684" h="893682">
                  <a:moveTo>
                    <a:pt x="0" y="893682"/>
                  </a:moveTo>
                  <a:lnTo>
                    <a:pt x="0" y="13439"/>
                  </a:lnTo>
                  <a:lnTo>
                    <a:pt x="1290206" y="0"/>
                  </a:lnTo>
                  <a:lnTo>
                    <a:pt x="1720275" y="241899"/>
                  </a:lnTo>
                  <a:lnTo>
                    <a:pt x="2620731" y="288935"/>
                  </a:lnTo>
                  <a:lnTo>
                    <a:pt x="2909684" y="288935"/>
                  </a:lnTo>
                  <a:lnTo>
                    <a:pt x="2802167" y="799610"/>
                  </a:lnTo>
                  <a:lnTo>
                    <a:pt x="2143624" y="819769"/>
                  </a:lnTo>
                  <a:lnTo>
                    <a:pt x="2143624" y="819769"/>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pic>
          <p:nvPicPr>
            <p:cNvPr id="22" name="Picture 21" descr="Router-Blue.png"/>
            <p:cNvPicPr>
              <a:picLocks noChangeAspect="1"/>
            </p:cNvPicPr>
            <p:nvPr>
              <p:custDataLst>
                <p:tags r:id="rId11"/>
              </p:custDataLst>
            </p:nvPr>
          </p:nvPicPr>
          <p:blipFill>
            <a:blip r:embed="rId21" cstate="screen">
              <a:extLst>
                <a:ext uri="{28A0092B-C50C-407E-A947-70E740481C1C}">
                  <a14:useLocalDpi xmlns:a14="http://schemas.microsoft.com/office/drawing/2010/main"/>
                </a:ext>
              </a:extLst>
            </a:blip>
            <a:stretch>
              <a:fillRect/>
            </a:stretch>
          </p:blipFill>
          <p:spPr>
            <a:xfrm>
              <a:off x="2039782" y="1647653"/>
              <a:ext cx="215461" cy="217690"/>
            </a:xfrm>
            <a:prstGeom prst="rect">
              <a:avLst/>
            </a:prstGeom>
          </p:spPr>
        </p:pic>
        <p:pic>
          <p:nvPicPr>
            <p:cNvPr id="23" name="Picture 22" descr="Router-Blue.png"/>
            <p:cNvPicPr>
              <a:picLocks noChangeAspect="1"/>
            </p:cNvPicPr>
            <p:nvPr>
              <p:custDataLst>
                <p:tags r:id="rId12"/>
              </p:custDataLst>
            </p:nvPr>
          </p:nvPicPr>
          <p:blipFill>
            <a:blip r:embed="rId21" cstate="screen">
              <a:extLst>
                <a:ext uri="{28A0092B-C50C-407E-A947-70E740481C1C}">
                  <a14:useLocalDpi xmlns:a14="http://schemas.microsoft.com/office/drawing/2010/main"/>
                </a:ext>
              </a:extLst>
            </a:blip>
            <a:stretch>
              <a:fillRect/>
            </a:stretch>
          </p:blipFill>
          <p:spPr>
            <a:xfrm>
              <a:off x="3653350" y="1915436"/>
              <a:ext cx="215461" cy="217690"/>
            </a:xfrm>
            <a:prstGeom prst="rect">
              <a:avLst/>
            </a:prstGeom>
          </p:spPr>
        </p:pic>
        <p:pic>
          <p:nvPicPr>
            <p:cNvPr id="24" name="Picture 23" descr="Router-Blue.png"/>
            <p:cNvPicPr>
              <a:picLocks noChangeAspect="1"/>
            </p:cNvPicPr>
            <p:nvPr>
              <p:custDataLst>
                <p:tags r:id="rId13"/>
              </p:custDataLst>
            </p:nvPr>
          </p:nvPicPr>
          <p:blipFill>
            <a:blip r:embed="rId21" cstate="screen">
              <a:extLst>
                <a:ext uri="{28A0092B-C50C-407E-A947-70E740481C1C}">
                  <a14:useLocalDpi xmlns:a14="http://schemas.microsoft.com/office/drawing/2010/main"/>
                </a:ext>
              </a:extLst>
            </a:blip>
            <a:stretch>
              <a:fillRect/>
            </a:stretch>
          </p:blipFill>
          <p:spPr>
            <a:xfrm>
              <a:off x="3339795" y="1915436"/>
              <a:ext cx="215461" cy="217690"/>
            </a:xfrm>
            <a:prstGeom prst="rect">
              <a:avLst/>
            </a:prstGeom>
          </p:spPr>
        </p:pic>
        <p:pic>
          <p:nvPicPr>
            <p:cNvPr id="25" name="Picture 24" descr="Router-Blue.png"/>
            <p:cNvPicPr>
              <a:picLocks noChangeAspect="1"/>
            </p:cNvPicPr>
            <p:nvPr>
              <p:custDataLst>
                <p:tags r:id="rId14"/>
              </p:custDataLst>
            </p:nvPr>
          </p:nvPicPr>
          <p:blipFill>
            <a:blip r:embed="rId21" cstate="screen">
              <a:extLst>
                <a:ext uri="{28A0092B-C50C-407E-A947-70E740481C1C}">
                  <a14:useLocalDpi xmlns:a14="http://schemas.microsoft.com/office/drawing/2010/main"/>
                </a:ext>
              </a:extLst>
            </a:blip>
            <a:stretch>
              <a:fillRect/>
            </a:stretch>
          </p:blipFill>
          <p:spPr>
            <a:xfrm>
              <a:off x="2448012" y="1864126"/>
              <a:ext cx="215461" cy="217690"/>
            </a:xfrm>
            <a:prstGeom prst="rect">
              <a:avLst/>
            </a:prstGeom>
          </p:spPr>
        </p:pic>
        <p:pic>
          <p:nvPicPr>
            <p:cNvPr id="26" name="Picture 25" descr="Router-Blue.png"/>
            <p:cNvPicPr>
              <a:picLocks noChangeAspect="1"/>
            </p:cNvPicPr>
            <p:nvPr>
              <p:custDataLst>
                <p:tags r:id="rId15"/>
              </p:custDataLst>
            </p:nvPr>
          </p:nvPicPr>
          <p:blipFill>
            <a:blip r:embed="rId21" cstate="screen">
              <a:extLst>
                <a:ext uri="{28A0092B-C50C-407E-A947-70E740481C1C}">
                  <a14:useLocalDpi xmlns:a14="http://schemas.microsoft.com/office/drawing/2010/main"/>
                </a:ext>
              </a:extLst>
            </a:blip>
            <a:stretch>
              <a:fillRect/>
            </a:stretch>
          </p:blipFill>
          <p:spPr>
            <a:xfrm>
              <a:off x="3555256" y="2428035"/>
              <a:ext cx="215461" cy="217690"/>
            </a:xfrm>
            <a:prstGeom prst="rect">
              <a:avLst/>
            </a:prstGeom>
          </p:spPr>
        </p:pic>
        <p:sp>
          <p:nvSpPr>
            <p:cNvPr id="27" name="TextBox 26"/>
            <p:cNvSpPr txBox="1"/>
            <p:nvPr>
              <p:custDataLst>
                <p:tags r:id="rId16"/>
              </p:custDataLst>
            </p:nvPr>
          </p:nvSpPr>
          <p:spPr>
            <a:xfrm>
              <a:off x="3032379" y="2410120"/>
              <a:ext cx="286144" cy="154254"/>
            </a:xfrm>
            <a:prstGeom prst="rect">
              <a:avLst/>
            </a:prstGeom>
            <a:noFill/>
          </p:spPr>
          <p:txBody>
            <a:bodyPr wrap="none" rtlCol="0">
              <a:spAutoFit/>
            </a:bodyPr>
            <a:lstStyle/>
            <a:p>
              <a:r>
                <a:rPr lang="en-US" sz="800" b="1" dirty="0">
                  <a:solidFill>
                    <a:srgbClr val="FFFFFF"/>
                  </a:solidFill>
                </a:rPr>
                <a:t>1Gb</a:t>
              </a:r>
            </a:p>
          </p:txBody>
        </p:sp>
      </p:grpSp>
      <p:sp>
        <p:nvSpPr>
          <p:cNvPr id="55" name="TextBox 54"/>
          <p:cNvSpPr txBox="1"/>
          <p:nvPr/>
        </p:nvSpPr>
        <p:spPr>
          <a:xfrm>
            <a:off x="5457420" y="3907187"/>
            <a:ext cx="1952607" cy="494904"/>
          </a:xfrm>
          <a:prstGeom prst="rect">
            <a:avLst/>
          </a:prstGeom>
          <a:noFill/>
        </p:spPr>
        <p:txBody>
          <a:bodyPr wrap="none" lIns="124358" tIns="62179" rIns="124358" bIns="62179" rtlCol="0">
            <a:spAutoFit/>
          </a:bodyPr>
          <a:lstStyle/>
          <a:p>
            <a:r>
              <a:rPr lang="en-US" sz="2400" b="1" i="1" dirty="0" smtClean="0">
                <a:solidFill>
                  <a:srgbClr val="FFFFFF"/>
                </a:solidFill>
              </a:rPr>
              <a:t>36% Faster</a:t>
            </a:r>
            <a:endParaRPr lang="en-US" sz="2400" b="1" i="1" dirty="0">
              <a:solidFill>
                <a:srgbClr val="FFFFFF"/>
              </a:solidFill>
            </a:endParaRPr>
          </a:p>
        </p:txBody>
      </p:sp>
      <p:pic>
        <p:nvPicPr>
          <p:cNvPr id="2" name="Picture 1"/>
          <p:cNvPicPr>
            <a:picLocks noChangeAspect="1"/>
          </p:cNvPicPr>
          <p:nvPr/>
        </p:nvPicPr>
        <p:blipFill>
          <a:blip r:embed="rId22"/>
          <a:stretch>
            <a:fillRect/>
          </a:stretch>
        </p:blipFill>
        <p:spPr>
          <a:xfrm>
            <a:off x="8993772" y="2582381"/>
            <a:ext cx="669842" cy="771302"/>
          </a:xfrm>
          <a:prstGeom prst="rect">
            <a:avLst/>
          </a:prstGeom>
          <a:solidFill>
            <a:schemeClr val="bg1"/>
          </a:solidFill>
        </p:spPr>
      </p:pic>
      <p:sp>
        <p:nvSpPr>
          <p:cNvPr id="4" name="Title 3"/>
          <p:cNvSpPr>
            <a:spLocks noGrp="1"/>
          </p:cNvSpPr>
          <p:nvPr>
            <p:ph type="title"/>
          </p:nvPr>
        </p:nvSpPr>
        <p:spPr/>
        <p:txBody>
          <a:bodyPr lIns="99487" tIns="49743" rIns="99487" bIns="49743"/>
          <a:lstStyle/>
          <a:p>
            <a:r>
              <a:rPr lang="en-US" dirty="0" err="1"/>
              <a:t>NetApp</a:t>
            </a:r>
            <a:r>
              <a:rPr lang="en-US" dirty="0"/>
              <a:t> Performance on ExpressRoute </a:t>
            </a:r>
          </a:p>
        </p:txBody>
      </p:sp>
      <p:sp>
        <p:nvSpPr>
          <p:cNvPr id="53" name="Content Placeholder 4"/>
          <p:cNvSpPr>
            <a:spLocks noGrp="1"/>
          </p:cNvSpPr>
          <p:nvPr>
            <p:ph idx="4294967295"/>
          </p:nvPr>
        </p:nvSpPr>
        <p:spPr>
          <a:xfrm>
            <a:off x="120664" y="2320268"/>
            <a:ext cx="4725988" cy="3097213"/>
          </a:xfrm>
          <a:prstGeom prst="rect">
            <a:avLst/>
          </a:prstGeom>
        </p:spPr>
        <p:txBody>
          <a:bodyPr lIns="99487" tIns="49743" rIns="99487" bIns="49743"/>
          <a:lstStyle/>
          <a:p>
            <a:r>
              <a:rPr lang="en-US" sz="2200" b="0" dirty="0">
                <a:solidFill>
                  <a:schemeClr val="tx1"/>
                </a:solidFill>
              </a:rPr>
              <a:t>Tested performance from Microsoft Azure over Equinix Cloud </a:t>
            </a:r>
            <a:r>
              <a:rPr lang="en-US" sz="2200" b="0" dirty="0" smtClean="0">
                <a:solidFill>
                  <a:schemeClr val="tx1"/>
                </a:solidFill>
              </a:rPr>
              <a:t>Exchange vs. </a:t>
            </a:r>
            <a:r>
              <a:rPr lang="en-US" sz="2200" b="0" dirty="0">
                <a:solidFill>
                  <a:schemeClr val="tx1"/>
                </a:solidFill>
              </a:rPr>
              <a:t>access over Public Internet</a:t>
            </a:r>
          </a:p>
          <a:p>
            <a:r>
              <a:rPr lang="en-US" sz="2200" b="0" dirty="0">
                <a:solidFill>
                  <a:schemeClr val="tx1"/>
                </a:solidFill>
              </a:rPr>
              <a:t>Overall, 36% performance improvement</a:t>
            </a:r>
          </a:p>
          <a:p>
            <a:r>
              <a:rPr lang="en-US" sz="2200" b="0" dirty="0">
                <a:solidFill>
                  <a:schemeClr val="tx1"/>
                </a:solidFill>
              </a:rPr>
              <a:t>Ability to failover from local implementation to Azure with no performance change</a:t>
            </a:r>
          </a:p>
        </p:txBody>
      </p:sp>
      <p:pic>
        <p:nvPicPr>
          <p:cNvPr id="43" name="Picture 42" descr="Cloud-Blank-Blue.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90035" y="2398315"/>
            <a:ext cx="2844799" cy="1453723"/>
          </a:xfrm>
          <a:prstGeom prst="rect">
            <a:avLst/>
          </a:prstGeom>
        </p:spPr>
      </p:pic>
      <p:pic>
        <p:nvPicPr>
          <p:cNvPr id="45" name="Picture 44"/>
          <p:cNvPicPr>
            <a:picLocks noChangeAspect="1"/>
          </p:cNvPicPr>
          <p:nvPr/>
        </p:nvPicPr>
        <p:blipFill rotWithShape="1">
          <a:blip r:embed="rId24">
            <a:extLst>
              <a:ext uri="{28A0092B-C50C-407E-A947-70E740481C1C}">
                <a14:useLocalDpi xmlns:a14="http://schemas.microsoft.com/office/drawing/2010/main" val="0"/>
              </a:ext>
            </a:extLst>
          </a:blip>
          <a:srcRect t="22484"/>
          <a:stretch/>
        </p:blipFill>
        <p:spPr>
          <a:xfrm>
            <a:off x="7948998" y="2515350"/>
            <a:ext cx="721224" cy="732075"/>
          </a:xfrm>
          <a:prstGeom prst="rect">
            <a:avLst/>
          </a:prstGeom>
        </p:spPr>
      </p:pic>
      <p:sp>
        <p:nvSpPr>
          <p:cNvPr id="46" name="TextBox 45"/>
          <p:cNvSpPr txBox="1"/>
          <p:nvPr/>
        </p:nvSpPr>
        <p:spPr>
          <a:xfrm>
            <a:off x="7895738" y="3155966"/>
            <a:ext cx="907102" cy="433349"/>
          </a:xfrm>
          <a:prstGeom prst="rect">
            <a:avLst/>
          </a:prstGeom>
          <a:noFill/>
        </p:spPr>
        <p:txBody>
          <a:bodyPr wrap="square" lIns="0" tIns="62179" rIns="0" bIns="62179" rtlCol="0">
            <a:spAutoFit/>
          </a:bodyPr>
          <a:lstStyle/>
          <a:p>
            <a:pPr algn="ctr"/>
            <a:r>
              <a:rPr lang="en-US" sz="1000" b="1" dirty="0">
                <a:solidFill>
                  <a:srgbClr val="FFFFFF"/>
                </a:solidFill>
                <a:latin typeface="Arial"/>
                <a:cs typeface="Arial"/>
              </a:rPr>
              <a:t>Equinix Cloud Exchange</a:t>
            </a:r>
            <a:endParaRPr lang="en-US" sz="1900" b="1" dirty="0">
              <a:solidFill>
                <a:srgbClr val="FFFFFF"/>
              </a:solidFill>
              <a:latin typeface="Arial"/>
              <a:cs typeface="Arial"/>
            </a:endParaRPr>
          </a:p>
        </p:txBody>
      </p:sp>
      <p:pic>
        <p:nvPicPr>
          <p:cNvPr id="52" name="Picture 2" descr="C:\Users\nrecord\Desktop\MS-Azure_rgb_Blue-636x146.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2341" y="3240092"/>
            <a:ext cx="2190012" cy="50266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0" name="Table 29"/>
          <p:cNvGraphicFramePr>
            <a:graphicFrameLocks noGrp="1"/>
          </p:cNvGraphicFramePr>
          <p:nvPr>
            <p:extLst/>
          </p:nvPr>
        </p:nvGraphicFramePr>
        <p:xfrm>
          <a:off x="6895110" y="4540183"/>
          <a:ext cx="4626589" cy="2157444"/>
        </p:xfrm>
        <a:graphic>
          <a:graphicData uri="http://schemas.openxmlformats.org/drawingml/2006/table">
            <a:tbl>
              <a:tblPr/>
              <a:tblGrid>
                <a:gridCol w="2970936"/>
                <a:gridCol w="1655653"/>
              </a:tblGrid>
              <a:tr h="265965">
                <a:tc>
                  <a:txBody>
                    <a:bodyPr/>
                    <a:lstStyle/>
                    <a:p>
                      <a:pPr algn="l" fontAlgn="b"/>
                      <a:r>
                        <a:rPr lang="en-US" sz="1600" b="1" i="0" u="sng" strike="noStrike" dirty="0" smtClean="0">
                          <a:solidFill>
                            <a:schemeClr val="tx1"/>
                          </a:solidFill>
                          <a:effectLst/>
                          <a:latin typeface="Calibri"/>
                        </a:rPr>
                        <a:t>Test:</a:t>
                      </a:r>
                      <a:endParaRPr lang="en-US" sz="1600" b="1" i="0" u="sng"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l" fontAlgn="b"/>
                      <a:r>
                        <a:rPr lang="en-US" sz="1600" b="1" i="0" u="sng" strike="noStrike" dirty="0">
                          <a:solidFill>
                            <a:schemeClr val="tx1"/>
                          </a:solidFill>
                          <a:effectLst/>
                          <a:latin typeface="Calibri"/>
                        </a:rPr>
                        <a:t>% Improvement</a:t>
                      </a:r>
                    </a:p>
                  </a:txBody>
                  <a:tcPr marL="17273" marR="17273" marT="17270" marB="0" anchor="b">
                    <a:lnL>
                      <a:noFill/>
                    </a:lnL>
                    <a:lnR>
                      <a:noFill/>
                    </a:lnR>
                    <a:lnT>
                      <a:noFill/>
                    </a:lnT>
                    <a:lnB>
                      <a:noFill/>
                    </a:lnB>
                  </a:tcPr>
                </a:tc>
              </a:tr>
              <a:tr h="265965">
                <a:tc>
                  <a:txBody>
                    <a:bodyPr/>
                    <a:lstStyle/>
                    <a:p>
                      <a:pPr algn="l" fontAlgn="b"/>
                      <a:r>
                        <a:rPr lang="en-US" sz="1600" b="0" i="0" u="none" strike="noStrike" dirty="0" smtClean="0">
                          <a:solidFill>
                            <a:schemeClr val="tx1"/>
                          </a:solidFill>
                          <a:effectLst/>
                          <a:latin typeface="Calibri"/>
                        </a:rPr>
                        <a:t>Average </a:t>
                      </a:r>
                      <a:r>
                        <a:rPr lang="en-US" sz="1600" b="0" i="0" u="none" strike="noStrike" dirty="0" err="1" smtClean="0">
                          <a:solidFill>
                            <a:schemeClr val="tx1"/>
                          </a:solidFill>
                          <a:effectLst/>
                          <a:latin typeface="Calibri"/>
                        </a:rPr>
                        <a:t>IOps</a:t>
                      </a:r>
                      <a:endParaRPr lang="en-US" sz="1600" b="0" i="0" u="none"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r" fontAlgn="b"/>
                      <a:r>
                        <a:rPr lang="en-US" sz="1600" b="0" i="0" u="none" strike="noStrike">
                          <a:solidFill>
                            <a:schemeClr val="tx1"/>
                          </a:solidFill>
                          <a:effectLst/>
                          <a:latin typeface="Calibri"/>
                        </a:rPr>
                        <a:t>35.90%</a:t>
                      </a:r>
                    </a:p>
                  </a:txBody>
                  <a:tcPr marL="17273" marR="17273" marT="17270" marB="0" anchor="b">
                    <a:lnL>
                      <a:noFill/>
                    </a:lnL>
                    <a:lnR>
                      <a:noFill/>
                    </a:lnR>
                    <a:lnT>
                      <a:noFill/>
                    </a:lnT>
                    <a:lnB>
                      <a:noFill/>
                    </a:lnB>
                  </a:tcPr>
                </a:tc>
              </a:tr>
              <a:tr h="265965">
                <a:tc>
                  <a:txBody>
                    <a:bodyPr/>
                    <a:lstStyle/>
                    <a:p>
                      <a:pPr algn="l" fontAlgn="b"/>
                      <a:r>
                        <a:rPr lang="en-US" sz="1600" b="0" i="0" u="none" strike="noStrike" dirty="0">
                          <a:solidFill>
                            <a:schemeClr val="tx1"/>
                          </a:solidFill>
                          <a:effectLst/>
                          <a:latin typeface="Calibri"/>
                        </a:rPr>
                        <a:t>Read </a:t>
                      </a:r>
                      <a:r>
                        <a:rPr lang="en-US" sz="1600" b="0" i="0" u="none" strike="noStrike" dirty="0" err="1">
                          <a:solidFill>
                            <a:schemeClr val="tx1"/>
                          </a:solidFill>
                          <a:effectLst/>
                          <a:latin typeface="Calibri"/>
                        </a:rPr>
                        <a:t>IOps</a:t>
                      </a:r>
                      <a:endParaRPr lang="en-US" sz="1600" b="0" i="0" u="none"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r" fontAlgn="b"/>
                      <a:r>
                        <a:rPr lang="en-US" sz="1600" b="0" i="0" u="none" strike="noStrike" dirty="0">
                          <a:solidFill>
                            <a:schemeClr val="tx1"/>
                          </a:solidFill>
                          <a:effectLst/>
                          <a:latin typeface="Calibri"/>
                        </a:rPr>
                        <a:t>35.83%</a:t>
                      </a:r>
                    </a:p>
                  </a:txBody>
                  <a:tcPr marL="17273" marR="17273" marT="17270" marB="0" anchor="b">
                    <a:lnL>
                      <a:noFill/>
                    </a:lnL>
                    <a:lnR>
                      <a:noFill/>
                    </a:lnR>
                    <a:lnT>
                      <a:noFill/>
                    </a:lnT>
                    <a:lnB>
                      <a:noFill/>
                    </a:lnB>
                  </a:tcPr>
                </a:tc>
              </a:tr>
              <a:tr h="265965">
                <a:tc>
                  <a:txBody>
                    <a:bodyPr/>
                    <a:lstStyle/>
                    <a:p>
                      <a:pPr algn="l" fontAlgn="b"/>
                      <a:r>
                        <a:rPr lang="en-US" sz="1600" b="0" i="0" u="none" strike="noStrike" dirty="0">
                          <a:solidFill>
                            <a:schemeClr val="tx1"/>
                          </a:solidFill>
                          <a:effectLst/>
                          <a:latin typeface="Calibri"/>
                        </a:rPr>
                        <a:t>Write </a:t>
                      </a:r>
                      <a:r>
                        <a:rPr lang="en-US" sz="1600" b="0" i="0" u="none" strike="noStrike" dirty="0" err="1">
                          <a:solidFill>
                            <a:schemeClr val="tx1"/>
                          </a:solidFill>
                          <a:effectLst/>
                          <a:latin typeface="Calibri"/>
                        </a:rPr>
                        <a:t>IOps</a:t>
                      </a:r>
                      <a:endParaRPr lang="en-US" sz="1600" b="0" i="0" u="none"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r" fontAlgn="b"/>
                      <a:r>
                        <a:rPr lang="en-US" sz="1600" b="0" i="0" u="none" strike="noStrike">
                          <a:solidFill>
                            <a:schemeClr val="tx1"/>
                          </a:solidFill>
                          <a:effectLst/>
                          <a:latin typeface="Calibri"/>
                        </a:rPr>
                        <a:t>35.97%</a:t>
                      </a:r>
                    </a:p>
                  </a:txBody>
                  <a:tcPr marL="17273" marR="17273" marT="17270" marB="0" anchor="b">
                    <a:lnL>
                      <a:noFill/>
                    </a:lnL>
                    <a:lnR>
                      <a:noFill/>
                    </a:lnR>
                    <a:lnT>
                      <a:noFill/>
                    </a:lnT>
                    <a:lnB>
                      <a:noFill/>
                    </a:lnB>
                  </a:tcPr>
                </a:tc>
              </a:tr>
              <a:tr h="265965">
                <a:tc>
                  <a:txBody>
                    <a:bodyPr/>
                    <a:lstStyle/>
                    <a:p>
                      <a:pPr algn="l" fontAlgn="b"/>
                      <a:r>
                        <a:rPr lang="en-US" sz="1600" b="0" i="0" u="none" strike="noStrike" dirty="0" smtClean="0">
                          <a:solidFill>
                            <a:schemeClr val="tx1"/>
                          </a:solidFill>
                          <a:effectLst/>
                          <a:latin typeface="Calibri"/>
                        </a:rPr>
                        <a:t>Average </a:t>
                      </a:r>
                      <a:r>
                        <a:rPr lang="en-US" sz="1600" b="0" i="0" u="none" strike="noStrike" dirty="0" err="1" smtClean="0">
                          <a:solidFill>
                            <a:schemeClr val="tx1"/>
                          </a:solidFill>
                          <a:effectLst/>
                          <a:latin typeface="Calibri"/>
                        </a:rPr>
                        <a:t>MBps</a:t>
                      </a:r>
                      <a:endParaRPr lang="en-US" sz="1600" b="0" i="0" u="none"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r" fontAlgn="b"/>
                      <a:r>
                        <a:rPr lang="en-US" sz="1600" b="0" i="0" u="none" strike="noStrike">
                          <a:solidFill>
                            <a:schemeClr val="tx1"/>
                          </a:solidFill>
                          <a:effectLst/>
                          <a:latin typeface="Calibri"/>
                        </a:rPr>
                        <a:t>35.90%</a:t>
                      </a:r>
                    </a:p>
                  </a:txBody>
                  <a:tcPr marL="17273" marR="17273" marT="17270" marB="0" anchor="b">
                    <a:lnL>
                      <a:noFill/>
                    </a:lnL>
                    <a:lnR>
                      <a:noFill/>
                    </a:lnR>
                    <a:lnT>
                      <a:noFill/>
                    </a:lnT>
                    <a:lnB>
                      <a:noFill/>
                    </a:lnB>
                  </a:tcPr>
                </a:tc>
              </a:tr>
              <a:tr h="265965">
                <a:tc>
                  <a:txBody>
                    <a:bodyPr/>
                    <a:lstStyle/>
                    <a:p>
                      <a:pPr algn="l" fontAlgn="b"/>
                      <a:r>
                        <a:rPr lang="en-US" sz="1600" b="0" i="0" u="none" strike="noStrike" dirty="0">
                          <a:solidFill>
                            <a:schemeClr val="tx1"/>
                          </a:solidFill>
                          <a:effectLst/>
                          <a:latin typeface="Calibri"/>
                        </a:rPr>
                        <a:t>Read </a:t>
                      </a:r>
                      <a:r>
                        <a:rPr lang="en-US" sz="1600" b="0" i="0" u="none" strike="noStrike" dirty="0" err="1">
                          <a:solidFill>
                            <a:schemeClr val="tx1"/>
                          </a:solidFill>
                          <a:effectLst/>
                          <a:latin typeface="Calibri"/>
                        </a:rPr>
                        <a:t>MBps</a:t>
                      </a:r>
                      <a:endParaRPr lang="en-US" sz="1600" b="0" i="0" u="none"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r" fontAlgn="b"/>
                      <a:r>
                        <a:rPr lang="en-US" sz="1600" b="0" i="0" u="none" strike="noStrike">
                          <a:solidFill>
                            <a:schemeClr val="tx1"/>
                          </a:solidFill>
                          <a:effectLst/>
                          <a:latin typeface="Calibri"/>
                        </a:rPr>
                        <a:t>35.83%</a:t>
                      </a:r>
                    </a:p>
                  </a:txBody>
                  <a:tcPr marL="17273" marR="17273" marT="17270" marB="0" anchor="b">
                    <a:lnL>
                      <a:noFill/>
                    </a:lnL>
                    <a:lnR>
                      <a:noFill/>
                    </a:lnR>
                    <a:lnT>
                      <a:noFill/>
                    </a:lnT>
                    <a:lnB>
                      <a:noFill/>
                    </a:lnB>
                  </a:tcPr>
                </a:tc>
              </a:tr>
              <a:tr h="265965">
                <a:tc>
                  <a:txBody>
                    <a:bodyPr/>
                    <a:lstStyle/>
                    <a:p>
                      <a:pPr algn="l" fontAlgn="b"/>
                      <a:r>
                        <a:rPr lang="en-US" sz="1600" b="0" i="0" u="none" strike="noStrike" dirty="0">
                          <a:solidFill>
                            <a:schemeClr val="tx1"/>
                          </a:solidFill>
                          <a:effectLst/>
                          <a:latin typeface="Calibri"/>
                        </a:rPr>
                        <a:t>Write </a:t>
                      </a:r>
                      <a:r>
                        <a:rPr lang="en-US" sz="1600" b="0" i="0" u="none" strike="noStrike" dirty="0" err="1">
                          <a:solidFill>
                            <a:schemeClr val="tx1"/>
                          </a:solidFill>
                          <a:effectLst/>
                          <a:latin typeface="Calibri"/>
                        </a:rPr>
                        <a:t>MBps</a:t>
                      </a:r>
                      <a:endParaRPr lang="en-US" sz="1600" b="0" i="0" u="none" strike="noStrike" dirty="0">
                        <a:solidFill>
                          <a:schemeClr val="tx1"/>
                        </a:solidFill>
                        <a:effectLst/>
                        <a:latin typeface="Calibri"/>
                      </a:endParaRPr>
                    </a:p>
                  </a:txBody>
                  <a:tcPr marL="17273" marR="17273" marT="17270" marB="0" anchor="b">
                    <a:lnL>
                      <a:noFill/>
                    </a:lnL>
                    <a:lnR>
                      <a:noFill/>
                    </a:lnR>
                    <a:lnT>
                      <a:noFill/>
                    </a:lnT>
                    <a:lnB>
                      <a:noFill/>
                    </a:lnB>
                  </a:tcPr>
                </a:tc>
                <a:tc>
                  <a:txBody>
                    <a:bodyPr/>
                    <a:lstStyle/>
                    <a:p>
                      <a:pPr algn="r" fontAlgn="b"/>
                      <a:r>
                        <a:rPr lang="en-US" sz="1600" b="0" i="0" u="none" strike="noStrike">
                          <a:solidFill>
                            <a:schemeClr val="tx1"/>
                          </a:solidFill>
                          <a:effectLst/>
                          <a:latin typeface="Calibri"/>
                        </a:rPr>
                        <a:t>35.97%</a:t>
                      </a:r>
                    </a:p>
                  </a:txBody>
                  <a:tcPr marL="17273" marR="17273" marT="17270" marB="0" anchor="b">
                    <a:lnL>
                      <a:noFill/>
                    </a:lnL>
                    <a:lnR>
                      <a:noFill/>
                    </a:lnR>
                    <a:lnT>
                      <a:noFill/>
                    </a:lnT>
                    <a:lnB>
                      <a:noFill/>
                    </a:lnB>
                  </a:tcPr>
                </a:tc>
              </a:tr>
              <a:tr h="295689">
                <a:tc>
                  <a:txBody>
                    <a:bodyPr/>
                    <a:lstStyle/>
                    <a:p>
                      <a:pPr algn="l" fontAlgn="b"/>
                      <a:r>
                        <a:rPr lang="en-US" sz="1600" b="0" i="0" u="none" strike="noStrike" dirty="0">
                          <a:solidFill>
                            <a:schemeClr val="tx1"/>
                          </a:solidFill>
                          <a:effectLst/>
                          <a:latin typeface="Calibri"/>
                        </a:rPr>
                        <a:t>Transactions per Second</a:t>
                      </a:r>
                    </a:p>
                  </a:txBody>
                  <a:tcPr marL="17273" marR="17273" marT="17270" marB="0" anchor="b">
                    <a:lnL>
                      <a:noFill/>
                    </a:lnL>
                    <a:lnR>
                      <a:noFill/>
                    </a:lnR>
                    <a:lnT>
                      <a:noFill/>
                    </a:lnT>
                    <a:lnB>
                      <a:noFill/>
                    </a:lnB>
                  </a:tcPr>
                </a:tc>
                <a:tc>
                  <a:txBody>
                    <a:bodyPr/>
                    <a:lstStyle/>
                    <a:p>
                      <a:pPr algn="r" fontAlgn="b"/>
                      <a:r>
                        <a:rPr lang="en-US" sz="1600" b="0" i="0" u="none" strike="noStrike" dirty="0">
                          <a:solidFill>
                            <a:schemeClr val="tx1"/>
                          </a:solidFill>
                          <a:effectLst/>
                          <a:latin typeface="Calibri"/>
                        </a:rPr>
                        <a:t>35.90%</a:t>
                      </a:r>
                    </a:p>
                  </a:txBody>
                  <a:tcPr marL="17273" marR="17273" marT="17270" marB="0" anchor="b">
                    <a:lnL>
                      <a:noFill/>
                    </a:lnL>
                    <a:lnR>
                      <a:noFill/>
                    </a:lnR>
                    <a:lnT>
                      <a:noFill/>
                    </a:lnT>
                    <a:lnB>
                      <a:noFill/>
                    </a:lnB>
                  </a:tcPr>
                </a:tc>
              </a:tr>
            </a:tbl>
          </a:graphicData>
        </a:graphic>
      </p:graphicFrame>
    </p:spTree>
    <p:extLst>
      <p:ext uri="{BB962C8B-B14F-4D97-AF65-F5344CB8AC3E}">
        <p14:creationId xmlns:p14="http://schemas.microsoft.com/office/powerpoint/2010/main" val="357558157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ExpressRoute Demo</a:t>
            </a:r>
            <a:endParaRPr lang="en-US" dirty="0"/>
          </a:p>
        </p:txBody>
      </p:sp>
      <p:sp>
        <p:nvSpPr>
          <p:cNvPr id="3" name="Text Placeholder 2"/>
          <p:cNvSpPr>
            <a:spLocks noGrp="1"/>
          </p:cNvSpPr>
          <p:nvPr>
            <p:ph type="body" sz="quarter" idx="14"/>
          </p:nvPr>
        </p:nvSpPr>
        <p:spPr/>
        <p:txBody>
          <a:bodyPr/>
          <a:lstStyle/>
          <a:p>
            <a:r>
              <a:rPr lang="en-US" b="1" dirty="0" smtClean="0"/>
              <a:t>Ganesh Srinivasan</a:t>
            </a:r>
          </a:p>
          <a:p>
            <a:r>
              <a:rPr lang="en-US" dirty="0" smtClean="0"/>
              <a:t>Microsoft Corporation</a:t>
            </a:r>
            <a:endParaRPr lang="en-US" dirty="0"/>
          </a:p>
        </p:txBody>
      </p:sp>
    </p:spTree>
    <p:extLst>
      <p:ext uri="{BB962C8B-B14F-4D97-AF65-F5344CB8AC3E}">
        <p14:creationId xmlns:p14="http://schemas.microsoft.com/office/powerpoint/2010/main" val="1473764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62134" y="1148013"/>
            <a:ext cx="11951056" cy="2739423"/>
          </a:xfrm>
          <a:prstGeom prst="rect">
            <a:avLst/>
          </a:prstGeom>
          <a:solidFill>
            <a:schemeClr val="accent1"/>
          </a:solidFill>
          <a:ln w="25400">
            <a:solidFill>
              <a:schemeClr val="accent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38" name="Rectangle 37"/>
          <p:cNvSpPr/>
          <p:nvPr/>
        </p:nvSpPr>
        <p:spPr bwMode="auto">
          <a:xfrm>
            <a:off x="8871819" y="1174051"/>
            <a:ext cx="1404261" cy="2713385"/>
          </a:xfrm>
          <a:prstGeom prst="rect">
            <a:avLst/>
          </a:prstGeom>
          <a:solidFill>
            <a:schemeClr val="tx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40" name="Rectangle 39"/>
          <p:cNvSpPr/>
          <p:nvPr/>
        </p:nvSpPr>
        <p:spPr bwMode="auto">
          <a:xfrm>
            <a:off x="5599594" y="1175429"/>
            <a:ext cx="1513754" cy="2712007"/>
          </a:xfrm>
          <a:prstGeom prst="rect">
            <a:avLst/>
          </a:prstGeom>
          <a:solidFill>
            <a:schemeClr val="tx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42" name="Rectangle 41"/>
          <p:cNvSpPr/>
          <p:nvPr/>
        </p:nvSpPr>
        <p:spPr bwMode="auto">
          <a:xfrm>
            <a:off x="7192187" y="1169943"/>
            <a:ext cx="1487488" cy="2717493"/>
          </a:xfrm>
          <a:prstGeom prst="rect">
            <a:avLst/>
          </a:prstGeom>
          <a:solidFill>
            <a:schemeClr val="tx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68" name="Rectangle 67"/>
          <p:cNvSpPr/>
          <p:nvPr/>
        </p:nvSpPr>
        <p:spPr bwMode="auto">
          <a:xfrm>
            <a:off x="10545062" y="1174051"/>
            <a:ext cx="1404261" cy="2713385"/>
          </a:xfrm>
          <a:prstGeom prst="rect">
            <a:avLst/>
          </a:prstGeom>
          <a:solidFill>
            <a:schemeClr val="tx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ExpressRoute and SharePoint DR</a:t>
            </a:r>
            <a:endParaRPr lang="en-US" dirty="0"/>
          </a:p>
        </p:txBody>
      </p:sp>
      <p:sp>
        <p:nvSpPr>
          <p:cNvPr id="4" name="Rectangle 3"/>
          <p:cNvSpPr/>
          <p:nvPr/>
        </p:nvSpPr>
        <p:spPr bwMode="auto">
          <a:xfrm>
            <a:off x="229081" y="4266769"/>
            <a:ext cx="11973249" cy="2669923"/>
          </a:xfrm>
          <a:prstGeom prst="rect">
            <a:avLst/>
          </a:prstGeom>
          <a:solidFill>
            <a:schemeClr val="tx2"/>
          </a:solidFill>
          <a:ln w="254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endParaRPr>
          </a:p>
        </p:txBody>
      </p:sp>
      <p:sp>
        <p:nvSpPr>
          <p:cNvPr id="5" name="Rectangle 4"/>
          <p:cNvSpPr/>
          <p:nvPr/>
        </p:nvSpPr>
        <p:spPr bwMode="auto">
          <a:xfrm>
            <a:off x="10548712" y="4286340"/>
            <a:ext cx="1424111" cy="2644866"/>
          </a:xfrm>
          <a:prstGeom prst="rect">
            <a:avLst/>
          </a:prstGeom>
          <a:solidFill>
            <a:schemeClr val="tx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7" name="Group 6"/>
          <p:cNvGrpSpPr/>
          <p:nvPr/>
        </p:nvGrpSpPr>
        <p:grpSpPr>
          <a:xfrm>
            <a:off x="10666410" y="1472891"/>
            <a:ext cx="1224513" cy="1061322"/>
            <a:chOff x="564311" y="3134966"/>
            <a:chExt cx="1200612" cy="1040606"/>
          </a:xfrm>
        </p:grpSpPr>
        <p:sp>
          <p:nvSpPr>
            <p:cNvPr id="8" name="Freeform 24"/>
            <p:cNvSpPr>
              <a:spLocks noEditPoints="1"/>
            </p:cNvSpPr>
            <p:nvPr/>
          </p:nvSpPr>
          <p:spPr bwMode="black">
            <a:xfrm>
              <a:off x="564311" y="3134966"/>
              <a:ext cx="1153530" cy="104060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505050"/>
                </a:solidFill>
              </a:endParaRPr>
            </a:p>
          </p:txBody>
        </p:sp>
        <p:sp>
          <p:nvSpPr>
            <p:cNvPr id="9" name="TextBox 8"/>
            <p:cNvSpPr txBox="1"/>
            <p:nvPr/>
          </p:nvSpPr>
          <p:spPr>
            <a:xfrm>
              <a:off x="786107" y="3198712"/>
              <a:ext cx="978816"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Active Directory</a:t>
              </a:r>
            </a:p>
          </p:txBody>
        </p:sp>
      </p:grpSp>
      <p:grpSp>
        <p:nvGrpSpPr>
          <p:cNvPr id="10" name="Group 9"/>
          <p:cNvGrpSpPr/>
          <p:nvPr/>
        </p:nvGrpSpPr>
        <p:grpSpPr>
          <a:xfrm>
            <a:off x="5814754" y="1563072"/>
            <a:ext cx="1237774" cy="967654"/>
            <a:chOff x="600665" y="4320351"/>
            <a:chExt cx="1213614" cy="948767"/>
          </a:xfrm>
        </p:grpSpPr>
        <p:sp>
          <p:nvSpPr>
            <p:cNvPr id="11" name="Freeform 24"/>
            <p:cNvSpPr>
              <a:spLocks noEditPoints="1"/>
            </p:cNvSpPr>
            <p:nvPr/>
          </p:nvSpPr>
          <p:spPr bwMode="black">
            <a:xfrm>
              <a:off x="600665" y="4320351"/>
              <a:ext cx="1051724" cy="948767"/>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12" name="TextBox 11"/>
            <p:cNvSpPr txBox="1"/>
            <p:nvPr/>
          </p:nvSpPr>
          <p:spPr>
            <a:xfrm>
              <a:off x="670816" y="4419206"/>
              <a:ext cx="1143463"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SharePoint</a:t>
              </a:r>
            </a:p>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      WEB</a:t>
              </a:r>
            </a:p>
          </p:txBody>
        </p:sp>
      </p:grpSp>
      <p:sp>
        <p:nvSpPr>
          <p:cNvPr id="13" name="TextBox 12"/>
          <p:cNvSpPr txBox="1"/>
          <p:nvPr/>
        </p:nvSpPr>
        <p:spPr>
          <a:xfrm>
            <a:off x="429636" y="1292451"/>
            <a:ext cx="2965922" cy="288137"/>
          </a:xfrm>
          <a:prstGeom prst="rect">
            <a:avLst/>
          </a:prstGeom>
          <a:noFill/>
        </p:spPr>
        <p:txBody>
          <a:bodyPr wrap="square" lIns="0" tIns="0" rIns="0" bIns="0" rtlCol="0">
            <a:spAutoFit/>
          </a:bodyPr>
          <a:lstStyle/>
          <a:p>
            <a:pPr>
              <a:lnSpc>
                <a:spcPct val="90000"/>
              </a:lnSpc>
              <a:spcBef>
                <a:spcPct val="20000"/>
              </a:spcBef>
              <a:buSzPct val="80000"/>
            </a:pPr>
            <a:r>
              <a:rPr lang="en-US" sz="2040" b="1" dirty="0" err="1">
                <a:solidFill>
                  <a:srgbClr val="FFFFFF"/>
                </a:solidFill>
              </a:rPr>
              <a:t>Equinix</a:t>
            </a:r>
            <a:r>
              <a:rPr lang="en-US" sz="2040" b="1" dirty="0">
                <a:solidFill>
                  <a:srgbClr val="FFFFFF"/>
                </a:solidFill>
              </a:rPr>
              <a:t> – Silicon Valley</a:t>
            </a:r>
          </a:p>
        </p:txBody>
      </p:sp>
      <p:grpSp>
        <p:nvGrpSpPr>
          <p:cNvPr id="14" name="Group 13"/>
          <p:cNvGrpSpPr/>
          <p:nvPr/>
        </p:nvGrpSpPr>
        <p:grpSpPr>
          <a:xfrm>
            <a:off x="10666410" y="2717674"/>
            <a:ext cx="1224513" cy="1061322"/>
            <a:chOff x="564311" y="3134966"/>
            <a:chExt cx="1200612" cy="1040606"/>
          </a:xfrm>
        </p:grpSpPr>
        <p:sp>
          <p:nvSpPr>
            <p:cNvPr id="15" name="Freeform 24"/>
            <p:cNvSpPr>
              <a:spLocks noEditPoints="1"/>
            </p:cNvSpPr>
            <p:nvPr/>
          </p:nvSpPr>
          <p:spPr bwMode="black">
            <a:xfrm>
              <a:off x="564311" y="3134966"/>
              <a:ext cx="1153530" cy="104060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16" name="TextBox 15"/>
            <p:cNvSpPr txBox="1"/>
            <p:nvPr/>
          </p:nvSpPr>
          <p:spPr>
            <a:xfrm>
              <a:off x="786107" y="3198712"/>
              <a:ext cx="978816"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Active Directory</a:t>
              </a:r>
            </a:p>
          </p:txBody>
        </p:sp>
      </p:grpSp>
      <p:grpSp>
        <p:nvGrpSpPr>
          <p:cNvPr id="17" name="Group 16"/>
          <p:cNvGrpSpPr/>
          <p:nvPr/>
        </p:nvGrpSpPr>
        <p:grpSpPr>
          <a:xfrm>
            <a:off x="7293565" y="2659221"/>
            <a:ext cx="1223643" cy="967654"/>
            <a:chOff x="600665" y="4320351"/>
            <a:chExt cx="1199759" cy="948767"/>
          </a:xfrm>
        </p:grpSpPr>
        <p:sp>
          <p:nvSpPr>
            <p:cNvPr id="18" name="Freeform 24"/>
            <p:cNvSpPr>
              <a:spLocks noEditPoints="1"/>
            </p:cNvSpPr>
            <p:nvPr/>
          </p:nvSpPr>
          <p:spPr bwMode="black">
            <a:xfrm>
              <a:off x="600665" y="4320351"/>
              <a:ext cx="1051724" cy="948767"/>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19" name="TextBox 18"/>
            <p:cNvSpPr txBox="1"/>
            <p:nvPr/>
          </p:nvSpPr>
          <p:spPr>
            <a:xfrm>
              <a:off x="656961" y="4405351"/>
              <a:ext cx="1143463"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SharePoint</a:t>
              </a:r>
            </a:p>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       App</a:t>
              </a:r>
            </a:p>
          </p:txBody>
        </p:sp>
      </p:grpSp>
      <p:pic>
        <p:nvPicPr>
          <p:cNvPr id="20" name="Picture 19"/>
          <p:cNvPicPr>
            <a:picLocks noChangeAspect="1"/>
          </p:cNvPicPr>
          <p:nvPr/>
        </p:nvPicPr>
        <p:blipFill>
          <a:blip r:embed="rId2">
            <a:biLevel thresh="25000"/>
          </a:blip>
          <a:stretch>
            <a:fillRect/>
          </a:stretch>
        </p:blipFill>
        <p:spPr>
          <a:xfrm rot="16200000">
            <a:off x="3046297" y="3006570"/>
            <a:ext cx="651203" cy="862594"/>
          </a:xfrm>
          <a:prstGeom prst="rect">
            <a:avLst/>
          </a:prstGeom>
        </p:spPr>
      </p:pic>
      <p:sp>
        <p:nvSpPr>
          <p:cNvPr id="21" name="TextBox 20"/>
          <p:cNvSpPr txBox="1"/>
          <p:nvPr/>
        </p:nvSpPr>
        <p:spPr>
          <a:xfrm>
            <a:off x="2776669" y="2634248"/>
            <a:ext cx="1438281" cy="448164"/>
          </a:xfrm>
          <a:prstGeom prst="rect">
            <a:avLst/>
          </a:prstGeom>
          <a:noFill/>
        </p:spPr>
        <p:txBody>
          <a:bodyPr wrap="square" lIns="0" tIns="0" rIns="0" bIns="0" rtlCol="0">
            <a:spAutoFit/>
          </a:bodyPr>
          <a:lstStyle/>
          <a:p>
            <a:pPr>
              <a:lnSpc>
                <a:spcPct val="90000"/>
              </a:lnSpc>
              <a:spcBef>
                <a:spcPct val="20000"/>
              </a:spcBef>
              <a:buSzPct val="80000"/>
            </a:pPr>
            <a:r>
              <a:rPr lang="en-US" sz="1428" dirty="0">
                <a:solidFill>
                  <a:srgbClr val="FFFFFF"/>
                </a:solidFill>
              </a:rPr>
              <a:t> F5 BIG IP </a:t>
            </a:r>
          </a:p>
          <a:p>
            <a:pPr>
              <a:lnSpc>
                <a:spcPct val="90000"/>
              </a:lnSpc>
              <a:spcBef>
                <a:spcPct val="20000"/>
              </a:spcBef>
              <a:buSzPct val="80000"/>
            </a:pPr>
            <a:r>
              <a:rPr lang="en-US" sz="1428" dirty="0">
                <a:solidFill>
                  <a:srgbClr val="FFFFFF"/>
                </a:solidFill>
              </a:rPr>
              <a:t>Load Balancer</a:t>
            </a:r>
          </a:p>
        </p:txBody>
      </p:sp>
      <p:pic>
        <p:nvPicPr>
          <p:cNvPr id="22" name="Picture 21"/>
          <p:cNvPicPr>
            <a:picLocks noChangeAspect="1"/>
          </p:cNvPicPr>
          <p:nvPr/>
        </p:nvPicPr>
        <p:blipFill>
          <a:blip r:embed="rId3">
            <a:biLevel thresh="25000"/>
          </a:blip>
          <a:stretch>
            <a:fillRect/>
          </a:stretch>
        </p:blipFill>
        <p:spPr>
          <a:xfrm>
            <a:off x="1962342" y="2314416"/>
            <a:ext cx="341396" cy="358007"/>
          </a:xfrm>
          <a:prstGeom prst="rect">
            <a:avLst/>
          </a:prstGeom>
        </p:spPr>
      </p:pic>
      <p:pic>
        <p:nvPicPr>
          <p:cNvPr id="23" name="Picture 22"/>
          <p:cNvPicPr>
            <a:picLocks noChangeAspect="1"/>
          </p:cNvPicPr>
          <p:nvPr/>
        </p:nvPicPr>
        <p:blipFill>
          <a:blip r:embed="rId3">
            <a:biLevel thresh="25000"/>
          </a:blip>
          <a:stretch>
            <a:fillRect/>
          </a:stretch>
        </p:blipFill>
        <p:spPr>
          <a:xfrm>
            <a:off x="1375118" y="2452295"/>
            <a:ext cx="341396" cy="358007"/>
          </a:xfrm>
          <a:prstGeom prst="rect">
            <a:avLst/>
          </a:prstGeom>
        </p:spPr>
      </p:pic>
      <p:pic>
        <p:nvPicPr>
          <p:cNvPr id="24" name="Picture 23"/>
          <p:cNvPicPr>
            <a:picLocks noChangeAspect="1"/>
          </p:cNvPicPr>
          <p:nvPr/>
        </p:nvPicPr>
        <p:blipFill>
          <a:blip r:embed="rId3">
            <a:biLevel thresh="25000"/>
          </a:blip>
          <a:stretch>
            <a:fillRect/>
          </a:stretch>
        </p:blipFill>
        <p:spPr>
          <a:xfrm>
            <a:off x="1367502" y="3215244"/>
            <a:ext cx="341396" cy="358007"/>
          </a:xfrm>
          <a:prstGeom prst="rect">
            <a:avLst/>
          </a:prstGeom>
        </p:spPr>
      </p:pic>
      <p:pic>
        <p:nvPicPr>
          <p:cNvPr id="25" name="Picture 24"/>
          <p:cNvPicPr>
            <a:picLocks noChangeAspect="1"/>
          </p:cNvPicPr>
          <p:nvPr/>
        </p:nvPicPr>
        <p:blipFill>
          <a:blip r:embed="rId3">
            <a:biLevel thresh="25000"/>
          </a:blip>
          <a:stretch>
            <a:fillRect/>
          </a:stretch>
        </p:blipFill>
        <p:spPr>
          <a:xfrm>
            <a:off x="1897543" y="3359437"/>
            <a:ext cx="341396" cy="358007"/>
          </a:xfrm>
          <a:prstGeom prst="rect">
            <a:avLst/>
          </a:prstGeom>
        </p:spPr>
      </p:pic>
      <p:grpSp>
        <p:nvGrpSpPr>
          <p:cNvPr id="26" name="Group 25"/>
          <p:cNvGrpSpPr/>
          <p:nvPr/>
        </p:nvGrpSpPr>
        <p:grpSpPr>
          <a:xfrm>
            <a:off x="7281213" y="1566559"/>
            <a:ext cx="1223643" cy="967654"/>
            <a:chOff x="600665" y="4320351"/>
            <a:chExt cx="1199759" cy="948767"/>
          </a:xfrm>
        </p:grpSpPr>
        <p:sp>
          <p:nvSpPr>
            <p:cNvPr id="27" name="Freeform 24"/>
            <p:cNvSpPr>
              <a:spLocks noEditPoints="1"/>
            </p:cNvSpPr>
            <p:nvPr/>
          </p:nvSpPr>
          <p:spPr bwMode="black">
            <a:xfrm>
              <a:off x="600665" y="4320351"/>
              <a:ext cx="1051724" cy="948767"/>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28" name="TextBox 27"/>
            <p:cNvSpPr txBox="1"/>
            <p:nvPr/>
          </p:nvSpPr>
          <p:spPr>
            <a:xfrm>
              <a:off x="656961" y="4405351"/>
              <a:ext cx="1143463"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SharePoint</a:t>
              </a:r>
            </a:p>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       App</a:t>
              </a:r>
            </a:p>
          </p:txBody>
        </p:sp>
      </p:grpSp>
      <p:grpSp>
        <p:nvGrpSpPr>
          <p:cNvPr id="29" name="Group 28"/>
          <p:cNvGrpSpPr/>
          <p:nvPr/>
        </p:nvGrpSpPr>
        <p:grpSpPr>
          <a:xfrm>
            <a:off x="9085720" y="1617075"/>
            <a:ext cx="1075005" cy="967654"/>
            <a:chOff x="2675349" y="5461074"/>
            <a:chExt cx="1054022" cy="948767"/>
          </a:xfrm>
        </p:grpSpPr>
        <p:sp>
          <p:nvSpPr>
            <p:cNvPr id="30" name="Freeform 24"/>
            <p:cNvSpPr>
              <a:spLocks noEditPoints="1"/>
            </p:cNvSpPr>
            <p:nvPr/>
          </p:nvSpPr>
          <p:spPr bwMode="black">
            <a:xfrm>
              <a:off x="2675349" y="5461074"/>
              <a:ext cx="1051724" cy="948767"/>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31" name="TextBox 30"/>
            <p:cNvSpPr txBox="1"/>
            <p:nvPr/>
          </p:nvSpPr>
          <p:spPr>
            <a:xfrm>
              <a:off x="2906515" y="5524384"/>
              <a:ext cx="822856"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SQL </a:t>
              </a:r>
              <a:br>
                <a:rPr lang="en-US" sz="1020" dirty="0">
                  <a:solidFill>
                    <a:srgbClr val="000000">
                      <a:lumMod val="85000"/>
                      <a:lumOff val="15000"/>
                    </a:srgbClr>
                  </a:solidFill>
                  <a:ea typeface="Segoe UI" panose="020B0502040204020203" pitchFamily="34" charset="0"/>
                  <a:cs typeface="Segoe UI" panose="020B0502040204020203" pitchFamily="34" charset="0"/>
                </a:rPr>
              </a:br>
              <a:r>
                <a:rPr lang="en-US" sz="1020" dirty="0">
                  <a:solidFill>
                    <a:srgbClr val="000000">
                      <a:lumMod val="85000"/>
                      <a:lumOff val="15000"/>
                    </a:srgbClr>
                  </a:solidFill>
                  <a:ea typeface="Segoe UI" panose="020B0502040204020203" pitchFamily="34" charset="0"/>
                  <a:cs typeface="Segoe UI" panose="020B0502040204020203" pitchFamily="34" charset="0"/>
                </a:rPr>
                <a:t>Witness</a:t>
              </a:r>
            </a:p>
          </p:txBody>
        </p:sp>
      </p:grpSp>
      <p:grpSp>
        <p:nvGrpSpPr>
          <p:cNvPr id="32" name="Group 31"/>
          <p:cNvGrpSpPr/>
          <p:nvPr/>
        </p:nvGrpSpPr>
        <p:grpSpPr>
          <a:xfrm>
            <a:off x="9085720" y="2679659"/>
            <a:ext cx="1075005" cy="967654"/>
            <a:chOff x="2675349" y="5461074"/>
            <a:chExt cx="1054022" cy="948767"/>
          </a:xfrm>
        </p:grpSpPr>
        <p:sp>
          <p:nvSpPr>
            <p:cNvPr id="33" name="Freeform 24"/>
            <p:cNvSpPr>
              <a:spLocks noEditPoints="1"/>
            </p:cNvSpPr>
            <p:nvPr/>
          </p:nvSpPr>
          <p:spPr bwMode="black">
            <a:xfrm>
              <a:off x="2675349" y="5461074"/>
              <a:ext cx="1051724" cy="948767"/>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34" name="TextBox 33"/>
            <p:cNvSpPr txBox="1"/>
            <p:nvPr/>
          </p:nvSpPr>
          <p:spPr>
            <a:xfrm>
              <a:off x="2906515" y="5524384"/>
              <a:ext cx="822856"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SQL Primary</a:t>
              </a:r>
            </a:p>
          </p:txBody>
        </p:sp>
      </p:grpSp>
      <p:grpSp>
        <p:nvGrpSpPr>
          <p:cNvPr id="35" name="Group 34"/>
          <p:cNvGrpSpPr/>
          <p:nvPr/>
        </p:nvGrpSpPr>
        <p:grpSpPr>
          <a:xfrm>
            <a:off x="5792380" y="2665287"/>
            <a:ext cx="1237774" cy="967654"/>
            <a:chOff x="600665" y="4320351"/>
            <a:chExt cx="1213614" cy="948767"/>
          </a:xfrm>
        </p:grpSpPr>
        <p:sp>
          <p:nvSpPr>
            <p:cNvPr id="36" name="Freeform 24"/>
            <p:cNvSpPr>
              <a:spLocks noEditPoints="1"/>
            </p:cNvSpPr>
            <p:nvPr/>
          </p:nvSpPr>
          <p:spPr bwMode="black">
            <a:xfrm>
              <a:off x="600665" y="4320351"/>
              <a:ext cx="1051724" cy="948767"/>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3247" tIns="46623" rIns="93247" bIns="46623" numCol="1" anchor="t" anchorCtr="0" compatLnSpc="1">
              <a:prstTxWarp prst="textNoShape">
                <a:avLst/>
              </a:prstTxWarp>
            </a:bodyPr>
            <a:lstStyle/>
            <a:p>
              <a:pPr defTabSz="951060"/>
              <a:endParaRPr lang="en-US" sz="1836">
                <a:solidFill>
                  <a:srgbClr val="000000">
                    <a:lumMod val="85000"/>
                    <a:lumOff val="15000"/>
                  </a:srgbClr>
                </a:solidFill>
              </a:endParaRPr>
            </a:p>
          </p:txBody>
        </p:sp>
        <p:sp>
          <p:nvSpPr>
            <p:cNvPr id="37" name="TextBox 36"/>
            <p:cNvSpPr txBox="1"/>
            <p:nvPr/>
          </p:nvSpPr>
          <p:spPr>
            <a:xfrm>
              <a:off x="670816" y="4419206"/>
              <a:ext cx="1143463" cy="609355"/>
            </a:xfrm>
            <a:prstGeom prst="rect">
              <a:avLst/>
            </a:prstGeom>
            <a:noFill/>
            <a:ln>
              <a:noFill/>
            </a:ln>
          </p:spPr>
          <p:txBody>
            <a:bodyPr wrap="square" lIns="186494" tIns="149195" rIns="186494" bIns="149195" rtlCol="0">
              <a:spAutoFit/>
            </a:bodyPr>
            <a:lstStyle/>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SharePoint</a:t>
              </a:r>
            </a:p>
            <a:p>
              <a:pPr defTabSz="951060"/>
              <a:r>
                <a:rPr lang="en-US" sz="1020" dirty="0">
                  <a:solidFill>
                    <a:srgbClr val="000000">
                      <a:lumMod val="85000"/>
                      <a:lumOff val="15000"/>
                    </a:srgbClr>
                  </a:solidFill>
                  <a:ea typeface="Segoe UI" panose="020B0502040204020203" pitchFamily="34" charset="0"/>
                  <a:cs typeface="Segoe UI" panose="020B0502040204020203" pitchFamily="34" charset="0"/>
                </a:rPr>
                <a:t>      WEB</a:t>
              </a:r>
            </a:p>
          </p:txBody>
        </p:sp>
      </p:grpSp>
      <p:sp>
        <p:nvSpPr>
          <p:cNvPr id="39" name="TextBox 38"/>
          <p:cNvSpPr txBox="1"/>
          <p:nvPr/>
        </p:nvSpPr>
        <p:spPr>
          <a:xfrm>
            <a:off x="8996817" y="1284222"/>
            <a:ext cx="1279263" cy="201683"/>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SQL Always On</a:t>
            </a:r>
          </a:p>
        </p:txBody>
      </p:sp>
      <p:sp>
        <p:nvSpPr>
          <p:cNvPr id="44" name="Rectangle 43"/>
          <p:cNvSpPr/>
          <p:nvPr/>
        </p:nvSpPr>
        <p:spPr bwMode="auto">
          <a:xfrm>
            <a:off x="5558559" y="4286340"/>
            <a:ext cx="1554790" cy="2650352"/>
          </a:xfrm>
          <a:prstGeom prst="rect">
            <a:avLst/>
          </a:prstGeom>
          <a:solidFill>
            <a:schemeClr val="tx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45" name="Picture 44"/>
          <p:cNvPicPr>
            <a:picLocks noChangeAspect="1"/>
          </p:cNvPicPr>
          <p:nvPr/>
        </p:nvPicPr>
        <p:blipFill>
          <a:blip r:embed="rId4"/>
          <a:stretch>
            <a:fillRect/>
          </a:stretch>
        </p:blipFill>
        <p:spPr>
          <a:xfrm>
            <a:off x="5754078" y="4836806"/>
            <a:ext cx="1096566" cy="876255"/>
          </a:xfrm>
          <a:prstGeom prst="rect">
            <a:avLst/>
          </a:prstGeom>
        </p:spPr>
      </p:pic>
      <p:pic>
        <p:nvPicPr>
          <p:cNvPr id="46" name="Picture 45"/>
          <p:cNvPicPr>
            <a:picLocks noChangeAspect="1"/>
          </p:cNvPicPr>
          <p:nvPr/>
        </p:nvPicPr>
        <p:blipFill>
          <a:blip r:embed="rId4"/>
          <a:stretch>
            <a:fillRect/>
          </a:stretch>
        </p:blipFill>
        <p:spPr>
          <a:xfrm>
            <a:off x="5754078" y="5873177"/>
            <a:ext cx="1096566" cy="876255"/>
          </a:xfrm>
          <a:prstGeom prst="rect">
            <a:avLst/>
          </a:prstGeom>
        </p:spPr>
      </p:pic>
      <p:sp>
        <p:nvSpPr>
          <p:cNvPr id="47" name="TextBox 46"/>
          <p:cNvSpPr txBox="1"/>
          <p:nvPr/>
        </p:nvSpPr>
        <p:spPr>
          <a:xfrm>
            <a:off x="5673185" y="4488170"/>
            <a:ext cx="1604866" cy="201683"/>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AVSET: SPWEB</a:t>
            </a:r>
          </a:p>
        </p:txBody>
      </p:sp>
      <p:sp>
        <p:nvSpPr>
          <p:cNvPr id="48" name="Rectangle 47"/>
          <p:cNvSpPr/>
          <p:nvPr/>
        </p:nvSpPr>
        <p:spPr bwMode="auto">
          <a:xfrm>
            <a:off x="7187640" y="4286340"/>
            <a:ext cx="1518301" cy="2644866"/>
          </a:xfrm>
          <a:prstGeom prst="rect">
            <a:avLst/>
          </a:prstGeom>
          <a:solidFill>
            <a:schemeClr val="tx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49" name="Picture 48"/>
          <p:cNvPicPr>
            <a:picLocks noChangeAspect="1"/>
          </p:cNvPicPr>
          <p:nvPr/>
        </p:nvPicPr>
        <p:blipFill>
          <a:blip r:embed="rId4"/>
          <a:stretch>
            <a:fillRect/>
          </a:stretch>
        </p:blipFill>
        <p:spPr>
          <a:xfrm>
            <a:off x="7409083" y="4850083"/>
            <a:ext cx="1096566" cy="876255"/>
          </a:xfrm>
          <a:prstGeom prst="rect">
            <a:avLst/>
          </a:prstGeom>
        </p:spPr>
      </p:pic>
      <p:pic>
        <p:nvPicPr>
          <p:cNvPr id="50" name="Picture 49"/>
          <p:cNvPicPr>
            <a:picLocks noChangeAspect="1"/>
          </p:cNvPicPr>
          <p:nvPr/>
        </p:nvPicPr>
        <p:blipFill>
          <a:blip r:embed="rId4"/>
          <a:stretch>
            <a:fillRect/>
          </a:stretch>
        </p:blipFill>
        <p:spPr>
          <a:xfrm>
            <a:off x="7409083" y="5886455"/>
            <a:ext cx="1096566" cy="876255"/>
          </a:xfrm>
          <a:prstGeom prst="rect">
            <a:avLst/>
          </a:prstGeom>
        </p:spPr>
      </p:pic>
      <p:sp>
        <p:nvSpPr>
          <p:cNvPr id="51" name="TextBox 50"/>
          <p:cNvSpPr txBox="1"/>
          <p:nvPr/>
        </p:nvSpPr>
        <p:spPr>
          <a:xfrm>
            <a:off x="7328190" y="4501447"/>
            <a:ext cx="1604866" cy="201683"/>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AVSET: SPAPP</a:t>
            </a:r>
          </a:p>
        </p:txBody>
      </p:sp>
      <p:sp>
        <p:nvSpPr>
          <p:cNvPr id="52" name="Rectangle 51"/>
          <p:cNvSpPr/>
          <p:nvPr/>
        </p:nvSpPr>
        <p:spPr bwMode="auto">
          <a:xfrm>
            <a:off x="8884636" y="4286340"/>
            <a:ext cx="1424111" cy="2648974"/>
          </a:xfrm>
          <a:prstGeom prst="rect">
            <a:avLst/>
          </a:prstGeom>
          <a:solidFill>
            <a:schemeClr val="tx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53" name="Picture 52"/>
          <p:cNvPicPr>
            <a:picLocks noChangeAspect="1"/>
          </p:cNvPicPr>
          <p:nvPr/>
        </p:nvPicPr>
        <p:blipFill>
          <a:blip r:embed="rId4"/>
          <a:stretch>
            <a:fillRect/>
          </a:stretch>
        </p:blipFill>
        <p:spPr>
          <a:xfrm>
            <a:off x="9061815" y="4850083"/>
            <a:ext cx="1096566" cy="876255"/>
          </a:xfrm>
          <a:prstGeom prst="rect">
            <a:avLst/>
          </a:prstGeom>
        </p:spPr>
      </p:pic>
      <p:sp>
        <p:nvSpPr>
          <p:cNvPr id="54" name="TextBox 53"/>
          <p:cNvSpPr txBox="1"/>
          <p:nvPr/>
        </p:nvSpPr>
        <p:spPr>
          <a:xfrm>
            <a:off x="9112210" y="4487295"/>
            <a:ext cx="1604866" cy="201683"/>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SQL Replica</a:t>
            </a:r>
          </a:p>
        </p:txBody>
      </p:sp>
      <p:sp>
        <p:nvSpPr>
          <p:cNvPr id="55" name="TextBox 54"/>
          <p:cNvSpPr txBox="1"/>
          <p:nvPr/>
        </p:nvSpPr>
        <p:spPr>
          <a:xfrm>
            <a:off x="10653599" y="4501447"/>
            <a:ext cx="1604866" cy="201683"/>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AVSET: AD</a:t>
            </a:r>
          </a:p>
        </p:txBody>
      </p:sp>
      <p:sp>
        <p:nvSpPr>
          <p:cNvPr id="56" name="Rectangle 55"/>
          <p:cNvSpPr/>
          <p:nvPr/>
        </p:nvSpPr>
        <p:spPr bwMode="auto">
          <a:xfrm>
            <a:off x="5599594" y="3906199"/>
            <a:ext cx="6373229" cy="361378"/>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defTabSz="932290" fontAlgn="base">
              <a:spcBef>
                <a:spcPct val="0"/>
              </a:spcBef>
              <a:spcAft>
                <a:spcPct val="0"/>
              </a:spcAft>
            </a:pPr>
            <a:r>
              <a:rPr lang="en-US" sz="1836" b="1" dirty="0">
                <a:solidFill>
                  <a:srgbClr val="FFFFFF"/>
                </a:solidFill>
              </a:rPr>
              <a:t>ExpressRoute Circuit (1Gps)</a:t>
            </a:r>
          </a:p>
        </p:txBody>
      </p:sp>
      <p:sp>
        <p:nvSpPr>
          <p:cNvPr id="57" name="TextBox 56"/>
          <p:cNvSpPr txBox="1"/>
          <p:nvPr/>
        </p:nvSpPr>
        <p:spPr>
          <a:xfrm>
            <a:off x="8996818" y="5887612"/>
            <a:ext cx="1161564" cy="694643"/>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Sync Commit </a:t>
            </a:r>
          </a:p>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for </a:t>
            </a:r>
          </a:p>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Auto-Failover</a:t>
            </a:r>
          </a:p>
        </p:txBody>
      </p:sp>
      <p:sp>
        <p:nvSpPr>
          <p:cNvPr id="58" name="Up-Down Arrow 57"/>
          <p:cNvSpPr/>
          <p:nvPr/>
        </p:nvSpPr>
        <p:spPr bwMode="auto">
          <a:xfrm>
            <a:off x="11071687" y="3679910"/>
            <a:ext cx="365188" cy="850578"/>
          </a:xfrm>
          <a:prstGeom prst="up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59" name="Up-Down Arrow 58"/>
          <p:cNvSpPr/>
          <p:nvPr/>
        </p:nvSpPr>
        <p:spPr bwMode="auto">
          <a:xfrm>
            <a:off x="9476051" y="3650869"/>
            <a:ext cx="365188" cy="850578"/>
          </a:xfrm>
          <a:prstGeom prst="up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60" name="TextBox 59"/>
          <p:cNvSpPr txBox="1"/>
          <p:nvPr/>
        </p:nvSpPr>
        <p:spPr>
          <a:xfrm>
            <a:off x="10666410" y="5936095"/>
            <a:ext cx="1161564" cy="403366"/>
          </a:xfrm>
          <a:prstGeom prst="rect">
            <a:avLst/>
          </a:prstGeom>
          <a:noFill/>
        </p:spPr>
        <p:txBody>
          <a:bodyPr wrap="square" lIns="0" tIns="0" rIns="0" bIns="0" rtlCol="0">
            <a:spAutoFit/>
          </a:bodyPr>
          <a:lstStyle/>
          <a:p>
            <a:pPr>
              <a:lnSpc>
                <a:spcPct val="90000"/>
              </a:lnSpc>
              <a:spcBef>
                <a:spcPct val="20000"/>
              </a:spcBef>
              <a:buSzPct val="80000"/>
            </a:pPr>
            <a:r>
              <a:rPr lang="en-US" sz="1428" dirty="0">
                <a:gradFill>
                  <a:gsLst>
                    <a:gs pos="0">
                      <a:srgbClr val="292929">
                        <a:lumMod val="90000"/>
                        <a:lumOff val="10000"/>
                      </a:srgbClr>
                    </a:gs>
                    <a:gs pos="86000">
                      <a:srgbClr val="292929">
                        <a:lumMod val="90000"/>
                        <a:lumOff val="10000"/>
                      </a:srgbClr>
                    </a:gs>
                  </a:gsLst>
                  <a:lin ang="5400000" scaled="0"/>
                </a:gradFill>
              </a:rPr>
              <a:t>Domain Controller</a:t>
            </a:r>
          </a:p>
        </p:txBody>
      </p:sp>
      <p:pic>
        <p:nvPicPr>
          <p:cNvPr id="67" name="Picture 66"/>
          <p:cNvPicPr>
            <a:picLocks noChangeAspect="1"/>
          </p:cNvPicPr>
          <p:nvPr/>
        </p:nvPicPr>
        <p:blipFill>
          <a:blip r:embed="rId4"/>
          <a:stretch>
            <a:fillRect/>
          </a:stretch>
        </p:blipFill>
        <p:spPr>
          <a:xfrm>
            <a:off x="10653598" y="4836806"/>
            <a:ext cx="1096566" cy="876255"/>
          </a:xfrm>
          <a:prstGeom prst="rect">
            <a:avLst/>
          </a:prstGeom>
        </p:spPr>
      </p:pic>
      <p:sp>
        <p:nvSpPr>
          <p:cNvPr id="61" name="TextBox 60"/>
          <p:cNvSpPr txBox="1"/>
          <p:nvPr/>
        </p:nvSpPr>
        <p:spPr>
          <a:xfrm>
            <a:off x="469578" y="4444918"/>
            <a:ext cx="3661090" cy="288137"/>
          </a:xfrm>
          <a:prstGeom prst="rect">
            <a:avLst/>
          </a:prstGeom>
          <a:noFill/>
        </p:spPr>
        <p:txBody>
          <a:bodyPr wrap="square" lIns="0" tIns="0" rIns="0" bIns="0" rtlCol="0">
            <a:spAutoFit/>
          </a:bodyPr>
          <a:lstStyle/>
          <a:p>
            <a:pPr>
              <a:lnSpc>
                <a:spcPct val="90000"/>
              </a:lnSpc>
              <a:spcBef>
                <a:spcPct val="20000"/>
              </a:spcBef>
              <a:buSzPct val="80000"/>
            </a:pPr>
            <a:r>
              <a:rPr lang="en-US" sz="2040" b="1" dirty="0">
                <a:solidFill>
                  <a:srgbClr val="FFFFFF"/>
                </a:solidFill>
              </a:rPr>
              <a:t>Microsoft Azure - West US</a:t>
            </a:r>
          </a:p>
        </p:txBody>
      </p:sp>
    </p:spTree>
    <p:extLst>
      <p:ext uri="{BB962C8B-B14F-4D97-AF65-F5344CB8AC3E}">
        <p14:creationId xmlns:p14="http://schemas.microsoft.com/office/powerpoint/2010/main" val="78658807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125661"/>
            <a:ext cx="6402388" cy="2103119"/>
          </a:xfrm>
        </p:spPr>
        <p:txBody>
          <a:bodyPr/>
          <a:lstStyle/>
          <a:p>
            <a:r>
              <a:rPr lang="en-US" dirty="0" err="1" smtClean="0"/>
              <a:t>Zadara</a:t>
            </a:r>
            <a:r>
              <a:rPr lang="en-US" dirty="0" smtClean="0"/>
              <a:t> Storage via </a:t>
            </a:r>
            <a:r>
              <a:rPr lang="en-US" dirty="0" err="1" smtClean="0"/>
              <a:t>ExpressRoute</a:t>
            </a:r>
            <a:endParaRPr lang="en-US" dirty="0"/>
          </a:p>
        </p:txBody>
      </p:sp>
      <p:sp>
        <p:nvSpPr>
          <p:cNvPr id="3" name="Text Placeholder 2"/>
          <p:cNvSpPr>
            <a:spLocks noGrp="1"/>
          </p:cNvSpPr>
          <p:nvPr>
            <p:ph type="body" sz="quarter" idx="14"/>
          </p:nvPr>
        </p:nvSpPr>
        <p:spPr/>
        <p:txBody>
          <a:bodyPr/>
          <a:lstStyle/>
          <a:p>
            <a:r>
              <a:rPr lang="en-US" b="1" dirty="0" smtClean="0"/>
              <a:t>Noam Shendar</a:t>
            </a:r>
          </a:p>
          <a:p>
            <a:r>
              <a:rPr lang="en-US" dirty="0" smtClean="0"/>
              <a:t>VP Business Development</a:t>
            </a:r>
          </a:p>
          <a:p>
            <a:r>
              <a:rPr lang="en-US" dirty="0" err="1" smtClean="0"/>
              <a:t>Zadara</a:t>
            </a:r>
            <a:r>
              <a:rPr lang="en-US" dirty="0" smtClean="0"/>
              <a:t> Storage, Inc.</a:t>
            </a:r>
            <a:endParaRPr lang="en-US" dirty="0"/>
          </a:p>
        </p:txBody>
      </p:sp>
    </p:spTree>
    <p:extLst>
      <p:ext uri="{BB962C8B-B14F-4D97-AF65-F5344CB8AC3E}">
        <p14:creationId xmlns:p14="http://schemas.microsoft.com/office/powerpoint/2010/main" val="4999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16393" y="1381275"/>
            <a:ext cx="4249129" cy="3203338"/>
          </a:xfrm>
          <a:prstGeom prst="rect">
            <a:avLst/>
          </a:prstGeom>
          <a:noFill/>
        </p:spPr>
        <p:txBody>
          <a:bodyPr wrap="square" lIns="124358" tIns="62179" rIns="124358" bIns="62179" rtlCol="0">
            <a:spAutoFit/>
          </a:bodyPr>
          <a:lstStyle/>
          <a:p>
            <a:pPr marL="388620" indent="-388620">
              <a:buFont typeface="Wingdings" charset="2"/>
              <a:buChar char="Ø"/>
            </a:pPr>
            <a:endParaRPr lang="en-US" sz="2000" dirty="0">
              <a:solidFill>
                <a:srgbClr val="FFFFFF"/>
              </a:solidFill>
              <a:cs typeface="Calibri"/>
            </a:endParaRPr>
          </a:p>
          <a:p>
            <a:pPr marL="388620" indent="-388620">
              <a:buFont typeface="Wingdings" charset="2"/>
              <a:buChar char="Ø"/>
            </a:pPr>
            <a:r>
              <a:rPr lang="en-US" sz="2000" dirty="0">
                <a:solidFill>
                  <a:srgbClr val="FFFFFF"/>
                </a:solidFill>
                <a:cs typeface="Calibri"/>
              </a:rPr>
              <a:t>Defined controller performance</a:t>
            </a:r>
          </a:p>
          <a:p>
            <a:pPr marL="388620" indent="-388620">
              <a:buFont typeface="Wingdings" charset="2"/>
              <a:buChar char="Ø"/>
            </a:pPr>
            <a:r>
              <a:rPr lang="en-US" sz="2000" dirty="0">
                <a:solidFill>
                  <a:srgbClr val="FFFFFF"/>
                </a:solidFill>
                <a:cs typeface="Calibri"/>
              </a:rPr>
              <a:t>Cache amount</a:t>
            </a:r>
          </a:p>
          <a:p>
            <a:pPr marL="388620" indent="-388620">
              <a:buFont typeface="Wingdings" charset="2"/>
              <a:buChar char="Ø"/>
            </a:pPr>
            <a:r>
              <a:rPr lang="en-US" sz="2000" dirty="0">
                <a:solidFill>
                  <a:srgbClr val="FFFFFF"/>
                </a:solidFill>
                <a:cs typeface="Calibri"/>
              </a:rPr>
              <a:t>Drive types</a:t>
            </a:r>
          </a:p>
          <a:p>
            <a:pPr marL="388620" indent="-388620">
              <a:buFont typeface="Wingdings" charset="2"/>
              <a:buChar char="Ø"/>
            </a:pPr>
            <a:r>
              <a:rPr lang="en-US" sz="2000" dirty="0">
                <a:solidFill>
                  <a:srgbClr val="FFFFFF"/>
                </a:solidFill>
                <a:cs typeface="Calibri"/>
              </a:rPr>
              <a:t>Raid types</a:t>
            </a:r>
          </a:p>
          <a:p>
            <a:pPr marL="388620" indent="-388620">
              <a:buFont typeface="Wingdings" charset="2"/>
              <a:buChar char="Ø"/>
            </a:pPr>
            <a:r>
              <a:rPr lang="en-US" sz="2000" dirty="0">
                <a:solidFill>
                  <a:srgbClr val="FFFFFF"/>
                </a:solidFill>
                <a:cs typeface="Calibri"/>
              </a:rPr>
              <a:t>Throughput for large files</a:t>
            </a:r>
          </a:p>
          <a:p>
            <a:pPr marL="388620" indent="-388620">
              <a:buFont typeface="Wingdings" charset="2"/>
              <a:buChar char="Ø"/>
            </a:pPr>
            <a:r>
              <a:rPr lang="en-US" sz="2000" dirty="0">
                <a:solidFill>
                  <a:srgbClr val="FFFFFF"/>
                </a:solidFill>
                <a:cs typeface="Calibri"/>
              </a:rPr>
              <a:t>Low latency</a:t>
            </a:r>
          </a:p>
          <a:p>
            <a:pPr marL="388620" indent="-388620">
              <a:buFont typeface="Wingdings" charset="2"/>
              <a:buChar char="Ø"/>
            </a:pPr>
            <a:r>
              <a:rPr lang="en-US" sz="2000" dirty="0" err="1">
                <a:solidFill>
                  <a:srgbClr val="FFFFFF"/>
                </a:solidFill>
                <a:cs typeface="Calibri"/>
              </a:rPr>
              <a:t>Block+file</a:t>
            </a:r>
            <a:r>
              <a:rPr lang="en-US" sz="2000" dirty="0">
                <a:solidFill>
                  <a:srgbClr val="FFFFFF"/>
                </a:solidFill>
                <a:cs typeface="Calibri"/>
              </a:rPr>
              <a:t> based access</a:t>
            </a:r>
          </a:p>
          <a:p>
            <a:pPr marL="388620" indent="-388620">
              <a:buFont typeface="Wingdings" charset="2"/>
              <a:buChar char="Ø"/>
            </a:pPr>
            <a:r>
              <a:rPr lang="en-US" sz="2000" dirty="0">
                <a:solidFill>
                  <a:srgbClr val="FFFFFF"/>
                </a:solidFill>
                <a:cs typeface="Calibri"/>
              </a:rPr>
              <a:t>Uptime</a:t>
            </a:r>
          </a:p>
          <a:p>
            <a:pPr marL="388620" indent="-388620">
              <a:buFont typeface="Wingdings" charset="2"/>
              <a:buChar char="Ø"/>
            </a:pPr>
            <a:r>
              <a:rPr lang="en-US" sz="2000" dirty="0">
                <a:solidFill>
                  <a:srgbClr val="FFFFFF"/>
                </a:solidFill>
                <a:cs typeface="Calibri"/>
              </a:rPr>
              <a:t>Cluster capable</a:t>
            </a:r>
          </a:p>
        </p:txBody>
      </p:sp>
      <p:sp>
        <p:nvSpPr>
          <p:cNvPr id="8" name="TextBox 7"/>
          <p:cNvSpPr txBox="1"/>
          <p:nvPr/>
        </p:nvSpPr>
        <p:spPr>
          <a:xfrm>
            <a:off x="7565522" y="1967227"/>
            <a:ext cx="4663678" cy="2587785"/>
          </a:xfrm>
          <a:prstGeom prst="rect">
            <a:avLst/>
          </a:prstGeom>
          <a:noFill/>
        </p:spPr>
        <p:txBody>
          <a:bodyPr wrap="square" lIns="124358" tIns="62179" rIns="124358" bIns="62179" rtlCol="0">
            <a:spAutoFit/>
          </a:bodyPr>
          <a:lstStyle/>
          <a:p>
            <a:pPr marL="388620" indent="-388620">
              <a:buFont typeface="Wingdings" charset="2"/>
              <a:buChar char="Ø"/>
            </a:pPr>
            <a:endParaRPr lang="en-US" sz="2000" dirty="0">
              <a:solidFill>
                <a:srgbClr val="FFFFFF"/>
              </a:solidFill>
              <a:cs typeface="Calibri"/>
            </a:endParaRPr>
          </a:p>
          <a:p>
            <a:pPr marL="388620" indent="-388620">
              <a:buFont typeface="Wingdings" charset="2"/>
              <a:buChar char="Ø"/>
            </a:pPr>
            <a:r>
              <a:rPr lang="en-US" sz="2000" dirty="0">
                <a:solidFill>
                  <a:srgbClr val="FFFFFF"/>
                </a:solidFill>
                <a:cs typeface="Calibri"/>
              </a:rPr>
              <a:t>Affordable</a:t>
            </a:r>
          </a:p>
          <a:p>
            <a:pPr marL="388620" indent="-388620">
              <a:buFont typeface="Wingdings" charset="2"/>
              <a:buChar char="Ø"/>
            </a:pPr>
            <a:r>
              <a:rPr lang="en-US" sz="2000" dirty="0">
                <a:solidFill>
                  <a:srgbClr val="FFFFFF"/>
                </a:solidFill>
                <a:cs typeface="Calibri"/>
              </a:rPr>
              <a:t>Elastic</a:t>
            </a:r>
          </a:p>
          <a:p>
            <a:pPr marL="388620" indent="-388620">
              <a:buFont typeface="Wingdings" charset="2"/>
              <a:buChar char="Ø"/>
            </a:pPr>
            <a:r>
              <a:rPr lang="en-US" sz="2000" dirty="0">
                <a:solidFill>
                  <a:srgbClr val="FFFFFF"/>
                </a:solidFill>
                <a:cs typeface="Calibri"/>
              </a:rPr>
              <a:t>Easily modified</a:t>
            </a:r>
          </a:p>
          <a:p>
            <a:pPr marL="388620" indent="-388620">
              <a:buFont typeface="Wingdings" charset="2"/>
              <a:buChar char="Ø"/>
            </a:pPr>
            <a:r>
              <a:rPr lang="en-US" sz="2000" dirty="0">
                <a:solidFill>
                  <a:srgbClr val="FFFFFF"/>
                </a:solidFill>
                <a:cs typeface="Calibri"/>
              </a:rPr>
              <a:t>Designed for multiple admins</a:t>
            </a:r>
          </a:p>
          <a:p>
            <a:pPr marL="388620" indent="-388620">
              <a:buFont typeface="Wingdings" charset="2"/>
              <a:buChar char="Ø"/>
            </a:pPr>
            <a:r>
              <a:rPr lang="en-US" sz="2000" dirty="0">
                <a:solidFill>
                  <a:srgbClr val="FFFFFF"/>
                </a:solidFill>
                <a:cs typeface="Calibri"/>
              </a:rPr>
              <a:t>Performance isolation</a:t>
            </a:r>
          </a:p>
          <a:p>
            <a:pPr marL="388620" indent="-388620">
              <a:buFont typeface="Wingdings" charset="2"/>
              <a:buChar char="Ø"/>
            </a:pPr>
            <a:r>
              <a:rPr lang="en-US" sz="2000" dirty="0">
                <a:solidFill>
                  <a:srgbClr val="FFFFFF"/>
                </a:solidFill>
                <a:cs typeface="Calibri"/>
              </a:rPr>
              <a:t>No up front costs</a:t>
            </a:r>
          </a:p>
          <a:p>
            <a:pPr marL="388620" indent="-388620">
              <a:buFont typeface="Wingdings" charset="2"/>
              <a:buChar char="Ø"/>
            </a:pPr>
            <a:r>
              <a:rPr lang="en-US" sz="2000" dirty="0">
                <a:solidFill>
                  <a:srgbClr val="FFFFFF"/>
                </a:solidFill>
                <a:cs typeface="Calibri"/>
              </a:rPr>
              <a:t>No commitment or short term</a:t>
            </a:r>
          </a:p>
        </p:txBody>
      </p:sp>
      <p:pic>
        <p:nvPicPr>
          <p:cNvPr id="10" name="Picture 13" descr="logo.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518187" y="5307702"/>
            <a:ext cx="2590932" cy="665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Up Arrow Callout 10"/>
          <p:cNvSpPr/>
          <p:nvPr/>
        </p:nvSpPr>
        <p:spPr>
          <a:xfrm>
            <a:off x="4249129" y="4685969"/>
            <a:ext cx="2798207" cy="1243471"/>
          </a:xfrm>
          <a:prstGeom prst="upArrowCallout">
            <a:avLst/>
          </a:prstGeom>
          <a:solidFill>
            <a:srgbClr val="61AE42"/>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en-US" sz="2000" dirty="0" smtClean="0">
                <a:solidFill>
                  <a:srgbClr val="FFFFFF"/>
                </a:solidFill>
              </a:rPr>
              <a:t>Enterprise Storage</a:t>
            </a:r>
            <a:endParaRPr lang="en-US" sz="2000" dirty="0">
              <a:solidFill>
                <a:srgbClr val="FFFFFF"/>
              </a:solidFill>
            </a:endParaRPr>
          </a:p>
        </p:txBody>
      </p:sp>
      <p:sp>
        <p:nvSpPr>
          <p:cNvPr id="12" name="Up Arrow Callout 11"/>
          <p:cNvSpPr/>
          <p:nvPr/>
        </p:nvSpPr>
        <p:spPr>
          <a:xfrm>
            <a:off x="8083709" y="4685969"/>
            <a:ext cx="2798207" cy="1243471"/>
          </a:xfrm>
          <a:prstGeom prst="upArrowCallout">
            <a:avLst/>
          </a:prstGeom>
          <a:solidFill>
            <a:srgbClr val="002060"/>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en-US" sz="2000" dirty="0">
                <a:solidFill>
                  <a:srgbClr val="FFFFFF"/>
                </a:solidFill>
              </a:rPr>
              <a:t>a</a:t>
            </a:r>
            <a:r>
              <a:rPr lang="en-US" sz="2000" dirty="0" smtClean="0">
                <a:solidFill>
                  <a:srgbClr val="FFFFFF"/>
                </a:solidFill>
              </a:rPr>
              <a:t>s a Service</a:t>
            </a:r>
            <a:endParaRPr lang="en-US" sz="2000" dirty="0">
              <a:solidFill>
                <a:srgbClr val="FFFFFF"/>
              </a:solidFill>
            </a:endParaRPr>
          </a:p>
        </p:txBody>
      </p:sp>
      <p:sp>
        <p:nvSpPr>
          <p:cNvPr id="13" name="TextBox 12"/>
          <p:cNvSpPr txBox="1"/>
          <p:nvPr/>
        </p:nvSpPr>
        <p:spPr>
          <a:xfrm>
            <a:off x="3316394" y="5144683"/>
            <a:ext cx="700487" cy="1048902"/>
          </a:xfrm>
          <a:prstGeom prst="rect">
            <a:avLst/>
          </a:prstGeom>
          <a:noFill/>
        </p:spPr>
        <p:txBody>
          <a:bodyPr wrap="none" lIns="124358" tIns="62179" rIns="124358" bIns="62179" rtlCol="0">
            <a:spAutoFit/>
          </a:bodyPr>
          <a:lstStyle/>
          <a:p>
            <a:r>
              <a:rPr lang="en-US" sz="6000" b="1" dirty="0">
                <a:solidFill>
                  <a:srgbClr val="002060"/>
                </a:solidFill>
              </a:rPr>
              <a:t>=</a:t>
            </a:r>
          </a:p>
        </p:txBody>
      </p:sp>
      <p:sp>
        <p:nvSpPr>
          <p:cNvPr id="14" name="TextBox 13"/>
          <p:cNvSpPr txBox="1"/>
          <p:nvPr/>
        </p:nvSpPr>
        <p:spPr>
          <a:xfrm>
            <a:off x="7243061" y="5144683"/>
            <a:ext cx="700487" cy="1048902"/>
          </a:xfrm>
          <a:prstGeom prst="rect">
            <a:avLst/>
          </a:prstGeom>
          <a:noFill/>
        </p:spPr>
        <p:txBody>
          <a:bodyPr wrap="none" lIns="124358" tIns="62179" rIns="124358" bIns="62179" rtlCol="0">
            <a:spAutoFit/>
          </a:bodyPr>
          <a:lstStyle/>
          <a:p>
            <a:r>
              <a:rPr lang="en-US" sz="6000" b="1" dirty="0">
                <a:solidFill>
                  <a:srgbClr val="002060"/>
                </a:solidFill>
              </a:rPr>
              <a:t>+</a:t>
            </a:r>
          </a:p>
        </p:txBody>
      </p:sp>
      <p:sp>
        <p:nvSpPr>
          <p:cNvPr id="15" name="Title 16"/>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marL="282575" indent="-282575" algn="l" defTabSz="932742" rtl="0" eaLnBrk="1" latinLnBrk="0" hangingPunct="1">
              <a:lnSpc>
                <a:spcPct val="90000"/>
              </a:lnSpc>
              <a:spcBef>
                <a:spcPct val="0"/>
              </a:spcBef>
              <a:buNone/>
              <a:tabLst>
                <a:tab pos="282575" algn="l"/>
              </a:tabLst>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400" dirty="0">
                <a:gradFill>
                  <a:gsLst>
                    <a:gs pos="1250">
                      <a:srgbClr val="FFFFFF"/>
                    </a:gs>
                    <a:gs pos="100000">
                      <a:srgbClr val="FFFFFF"/>
                    </a:gs>
                  </a:gsLst>
                  <a:lin ang="5400000" scaled="0"/>
                </a:gradFill>
              </a:rPr>
              <a:t>Enterprise </a:t>
            </a:r>
            <a:r>
              <a:rPr sz="5400" dirty="0" smtClean="0">
                <a:gradFill>
                  <a:gsLst>
                    <a:gs pos="1250">
                      <a:srgbClr val="FFFFFF"/>
                    </a:gs>
                    <a:gs pos="100000">
                      <a:srgbClr val="FFFFFF"/>
                    </a:gs>
                  </a:gsLst>
                  <a:lin ang="5400000" scaled="0"/>
                </a:gradFill>
              </a:rPr>
              <a:t>Storage . . . </a:t>
            </a:r>
            <a:r>
              <a:rPr sz="5400" i="1" dirty="0">
                <a:gradFill>
                  <a:gsLst>
                    <a:gs pos="1250">
                      <a:srgbClr val="FFFFFF"/>
                    </a:gs>
                    <a:gs pos="100000">
                      <a:srgbClr val="FFFFFF"/>
                    </a:gs>
                  </a:gsLst>
                  <a:lin ang="5400000" scaled="0"/>
                </a:gradFill>
              </a:rPr>
              <a:t>as a </a:t>
            </a:r>
            <a:r>
              <a:rPr sz="5400" i="1" dirty="0" smtClean="0">
                <a:gradFill>
                  <a:gsLst>
                    <a:gs pos="1250">
                      <a:srgbClr val="FFFFFF"/>
                    </a:gs>
                    <a:gs pos="100000">
                      <a:srgbClr val="FFFFFF"/>
                    </a:gs>
                  </a:gsLst>
                  <a:lin ang="5400000" scaled="0"/>
                </a:gradFill>
              </a:rPr>
              <a:t>Service . . .</a:t>
            </a:r>
            <a:endParaRPr sz="5400" dirty="0">
              <a:gradFill>
                <a:gsLst>
                  <a:gs pos="1250">
                    <a:srgbClr val="FFFFFF"/>
                  </a:gs>
                  <a:gs pos="100000">
                    <a:srgbClr val="FFFFFF"/>
                  </a:gs>
                </a:gsLst>
                <a:lin ang="5400000" scaled="0"/>
              </a:gradFill>
            </a:endParaRPr>
          </a:p>
        </p:txBody>
      </p:sp>
      <p:pic>
        <p:nvPicPr>
          <p:cNvPr id="5" name="Picture 4" descr="VPSA_v200.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228" y="1423993"/>
            <a:ext cx="2353010" cy="2217096"/>
          </a:xfrm>
          <a:prstGeom prst="rect">
            <a:avLst/>
          </a:prstGeom>
        </p:spPr>
      </p:pic>
      <p:sp>
        <p:nvSpPr>
          <p:cNvPr id="17" name="Rectangle 16"/>
          <p:cNvSpPr/>
          <p:nvPr/>
        </p:nvSpPr>
        <p:spPr>
          <a:xfrm>
            <a:off x="288069" y="3252160"/>
            <a:ext cx="2009334" cy="707886"/>
          </a:xfrm>
          <a:prstGeom prst="rect">
            <a:avLst/>
          </a:prstGeom>
        </p:spPr>
        <p:txBody>
          <a:bodyPr wrap="none">
            <a:spAutoFit/>
          </a:bodyPr>
          <a:lstStyle/>
          <a:p>
            <a:pPr algn="ctr"/>
            <a:r>
              <a:rPr lang="en-US" sz="2000" dirty="0" smtClean="0">
                <a:solidFill>
                  <a:srgbClr val="000000"/>
                </a:solidFill>
                <a:cs typeface="Calibri"/>
              </a:rPr>
              <a:t>Virtual Private</a:t>
            </a:r>
          </a:p>
          <a:p>
            <a:pPr algn="ctr"/>
            <a:r>
              <a:rPr lang="en-US" sz="2000" dirty="0" smtClean="0">
                <a:solidFill>
                  <a:srgbClr val="000000"/>
                </a:solidFill>
                <a:cs typeface="Calibri"/>
              </a:rPr>
              <a:t>Storage Array™</a:t>
            </a:r>
            <a:endParaRPr lang="en-US" sz="2000" dirty="0">
              <a:solidFill>
                <a:srgbClr val="000000"/>
              </a:solidFill>
            </a:endParaRPr>
          </a:p>
        </p:txBody>
      </p:sp>
    </p:spTree>
    <p:extLst>
      <p:ext uri="{BB962C8B-B14F-4D97-AF65-F5344CB8AC3E}">
        <p14:creationId xmlns:p14="http://schemas.microsoft.com/office/powerpoint/2010/main" val="34407376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878964"/>
            <a:ext cx="11887200" cy="3447098"/>
          </a:xfrm>
        </p:spPr>
        <p:txBody>
          <a:bodyPr/>
          <a:lstStyle/>
          <a:p>
            <a:r>
              <a:rPr lang="en-US" dirty="0" smtClean="0"/>
              <a:t>ExpressRoute Overview</a:t>
            </a:r>
          </a:p>
          <a:p>
            <a:endParaRPr lang="en-US" dirty="0" smtClean="0"/>
          </a:p>
          <a:p>
            <a:r>
              <a:rPr lang="en-US" dirty="0" smtClean="0"/>
              <a:t>Equinix and ExpressRoute</a:t>
            </a:r>
          </a:p>
          <a:p>
            <a:endParaRPr lang="en-US" dirty="0" smtClean="0"/>
          </a:p>
          <a:p>
            <a:r>
              <a:rPr lang="en-US" dirty="0" err="1" smtClean="0"/>
              <a:t>Zadara</a:t>
            </a:r>
            <a:r>
              <a:rPr lang="en-US" dirty="0" smtClean="0"/>
              <a:t> Storage and ExpressRoute</a:t>
            </a:r>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48004986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1245" y="1792426"/>
            <a:ext cx="4060432" cy="2357475"/>
          </a:xfrm>
          <a:prstGeom prst="roundRect">
            <a:avLst>
              <a:gd name="adj" fmla="val 11142"/>
            </a:avLst>
          </a:prstGeom>
          <a:ln w="57150" cmpd="thinThick">
            <a:solidFill>
              <a:srgbClr val="FFFFFF"/>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124358" tIns="62179" rIns="124358" bIns="62179" rtlCol="0" anchor="ctr"/>
          <a:lstStyle/>
          <a:p>
            <a:pPr algn="ctr"/>
            <a:endParaRPr lang="en-US">
              <a:solidFill>
                <a:srgbClr val="002060"/>
              </a:solidFill>
            </a:endParaRPr>
          </a:p>
        </p:txBody>
      </p:sp>
      <p:sp>
        <p:nvSpPr>
          <p:cNvPr id="5" name="TextBox 4"/>
          <p:cNvSpPr txBox="1"/>
          <p:nvPr/>
        </p:nvSpPr>
        <p:spPr>
          <a:xfrm>
            <a:off x="1269542" y="1111297"/>
            <a:ext cx="3503838" cy="556460"/>
          </a:xfrm>
          <a:prstGeom prst="rect">
            <a:avLst/>
          </a:prstGeom>
          <a:noFill/>
        </p:spPr>
        <p:txBody>
          <a:bodyPr wrap="none" lIns="124358" tIns="62179" rIns="124358" bIns="62179" rtlCol="0">
            <a:spAutoFit/>
          </a:bodyPr>
          <a:lstStyle/>
          <a:p>
            <a:pPr algn="ctr"/>
            <a:r>
              <a:rPr lang="en-US" sz="2800" dirty="0">
                <a:solidFill>
                  <a:srgbClr val="FFFFFF"/>
                </a:solidFill>
                <a:latin typeface="Segoe UI Light"/>
              </a:rPr>
              <a:t>At Service Providers</a:t>
            </a:r>
          </a:p>
        </p:txBody>
      </p:sp>
      <p:sp>
        <p:nvSpPr>
          <p:cNvPr id="8" name="Rounded Rectangle 7"/>
          <p:cNvSpPr/>
          <p:nvPr/>
        </p:nvSpPr>
        <p:spPr>
          <a:xfrm>
            <a:off x="970957" y="4927816"/>
            <a:ext cx="4060432" cy="1678372"/>
          </a:xfrm>
          <a:prstGeom prst="roundRect">
            <a:avLst>
              <a:gd name="adj" fmla="val 18158"/>
            </a:avLst>
          </a:prstGeom>
          <a:ln w="57150" cmpd="thinThick">
            <a:solidFill>
              <a:srgbClr val="FFFFFF"/>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124358" tIns="62179" rIns="124358" bIns="62179" rtlCol="0" anchor="ctr"/>
          <a:lstStyle/>
          <a:p>
            <a:pPr algn="ctr"/>
            <a:endParaRPr lang="en-US">
              <a:solidFill>
                <a:srgbClr val="002060"/>
              </a:solidFill>
            </a:endParaRPr>
          </a:p>
        </p:txBody>
      </p:sp>
      <p:sp>
        <p:nvSpPr>
          <p:cNvPr id="9" name="TextBox 8"/>
          <p:cNvSpPr txBox="1"/>
          <p:nvPr/>
        </p:nvSpPr>
        <p:spPr>
          <a:xfrm>
            <a:off x="1478671" y="4256491"/>
            <a:ext cx="3045004" cy="556460"/>
          </a:xfrm>
          <a:prstGeom prst="rect">
            <a:avLst/>
          </a:prstGeom>
          <a:noFill/>
        </p:spPr>
        <p:txBody>
          <a:bodyPr wrap="none" lIns="124358" tIns="62179" rIns="124358" bIns="62179" rtlCol="0">
            <a:spAutoFit/>
          </a:bodyPr>
          <a:lstStyle/>
          <a:p>
            <a:pPr algn="ctr"/>
            <a:r>
              <a:rPr lang="en-US" sz="2800" dirty="0">
                <a:solidFill>
                  <a:srgbClr val="FFFFFF"/>
                </a:solidFill>
                <a:latin typeface="Segoe UI Light"/>
              </a:rPr>
              <a:t>At </a:t>
            </a:r>
            <a:r>
              <a:rPr lang="en-US" sz="2800" dirty="0" err="1">
                <a:solidFill>
                  <a:srgbClr val="FFFFFF"/>
                </a:solidFill>
                <a:latin typeface="Segoe UI Light"/>
              </a:rPr>
              <a:t>Colo</a:t>
            </a:r>
            <a:r>
              <a:rPr lang="en-US" sz="2800" dirty="0">
                <a:solidFill>
                  <a:srgbClr val="FFFFFF"/>
                </a:solidFill>
                <a:latin typeface="Segoe UI Light"/>
              </a:rPr>
              <a:t> Providers</a:t>
            </a:r>
          </a:p>
        </p:txBody>
      </p:sp>
      <p:sp>
        <p:nvSpPr>
          <p:cNvPr id="10" name="Rounded Rectangle 9"/>
          <p:cNvSpPr/>
          <p:nvPr/>
        </p:nvSpPr>
        <p:spPr>
          <a:xfrm>
            <a:off x="7369828" y="1792426"/>
            <a:ext cx="4060432" cy="4051291"/>
          </a:xfrm>
          <a:prstGeom prst="roundRect">
            <a:avLst>
              <a:gd name="adj" fmla="val 9485"/>
            </a:avLst>
          </a:prstGeom>
          <a:ln w="57150" cmpd="thinThick">
            <a:solidFill>
              <a:srgbClr val="FFFFFF"/>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124358" tIns="62179" rIns="124358" bIns="62179" rtlCol="0" anchor="ctr"/>
          <a:lstStyle/>
          <a:p>
            <a:pPr algn="ctr"/>
            <a:endParaRPr lang="en-US" dirty="0">
              <a:solidFill>
                <a:srgbClr val="002060"/>
              </a:solidFill>
            </a:endParaRPr>
          </a:p>
        </p:txBody>
      </p:sp>
      <p:sp>
        <p:nvSpPr>
          <p:cNvPr id="11" name="TextBox 10"/>
          <p:cNvSpPr txBox="1"/>
          <p:nvPr/>
        </p:nvSpPr>
        <p:spPr>
          <a:xfrm>
            <a:off x="8326646" y="1111297"/>
            <a:ext cx="2146796" cy="556460"/>
          </a:xfrm>
          <a:prstGeom prst="rect">
            <a:avLst/>
          </a:prstGeom>
          <a:noFill/>
        </p:spPr>
        <p:txBody>
          <a:bodyPr wrap="none" lIns="124358" tIns="62179" rIns="124358" bIns="62179" rtlCol="0">
            <a:spAutoFit/>
          </a:bodyPr>
          <a:lstStyle/>
          <a:p>
            <a:pPr algn="ctr"/>
            <a:r>
              <a:rPr lang="en-US" sz="2800" dirty="0">
                <a:solidFill>
                  <a:srgbClr val="FFFFFF"/>
                </a:solidFill>
                <a:latin typeface="Segoe UI Light"/>
              </a:rPr>
              <a:t>On Premise</a:t>
            </a:r>
          </a:p>
        </p:txBody>
      </p:sp>
      <p:sp>
        <p:nvSpPr>
          <p:cNvPr id="14" name="TextBox 13"/>
          <p:cNvSpPr txBox="1"/>
          <p:nvPr/>
        </p:nvSpPr>
        <p:spPr>
          <a:xfrm>
            <a:off x="7897301" y="4411652"/>
            <a:ext cx="3005481" cy="1356679"/>
          </a:xfrm>
          <a:prstGeom prst="rect">
            <a:avLst/>
          </a:prstGeom>
          <a:noFill/>
        </p:spPr>
        <p:txBody>
          <a:bodyPr wrap="square" lIns="124358" tIns="62179" rIns="124358" bIns="62179" rtlCol="0">
            <a:spAutoFit/>
          </a:bodyPr>
          <a:lstStyle/>
          <a:p>
            <a:pPr marL="224536" indent="-224536">
              <a:buFont typeface="Arial"/>
              <a:buChar char="•"/>
            </a:pPr>
            <a:r>
              <a:rPr lang="en-US" sz="2000" dirty="0" smtClean="0">
                <a:solidFill>
                  <a:srgbClr val="002060"/>
                </a:solidFill>
              </a:rPr>
              <a:t>Pure </a:t>
            </a:r>
            <a:r>
              <a:rPr lang="en-US" sz="2000" dirty="0" err="1" smtClean="0">
                <a:solidFill>
                  <a:srgbClr val="002060"/>
                </a:solidFill>
              </a:rPr>
              <a:t>OpEx</a:t>
            </a:r>
            <a:endParaRPr lang="en-US" sz="2000" dirty="0" smtClean="0">
              <a:solidFill>
                <a:srgbClr val="002060"/>
              </a:solidFill>
            </a:endParaRPr>
          </a:p>
          <a:p>
            <a:pPr marL="224536" indent="-224536">
              <a:buFont typeface="Arial"/>
              <a:buChar char="•"/>
            </a:pPr>
            <a:r>
              <a:rPr lang="en-US" sz="2000" dirty="0" smtClean="0">
                <a:solidFill>
                  <a:srgbClr val="002060"/>
                </a:solidFill>
              </a:rPr>
              <a:t>Scales smoothly</a:t>
            </a:r>
            <a:br>
              <a:rPr lang="en-US" sz="2000" dirty="0" smtClean="0">
                <a:solidFill>
                  <a:srgbClr val="002060"/>
                </a:solidFill>
              </a:rPr>
            </a:br>
            <a:r>
              <a:rPr lang="en-US" sz="2000" dirty="0" smtClean="0">
                <a:solidFill>
                  <a:srgbClr val="002060"/>
                </a:solidFill>
              </a:rPr>
              <a:t>to &gt; 100PB</a:t>
            </a:r>
          </a:p>
          <a:p>
            <a:pPr marL="224536" indent="-224536">
              <a:buFont typeface="Arial"/>
              <a:buChar char="•"/>
            </a:pPr>
            <a:r>
              <a:rPr lang="en-US" sz="2000" dirty="0" smtClean="0">
                <a:solidFill>
                  <a:srgbClr val="002060"/>
                </a:solidFill>
              </a:rPr>
              <a:t>Six-Month Commit</a:t>
            </a:r>
            <a:endParaRPr lang="en-US" sz="2000" dirty="0">
              <a:solidFill>
                <a:srgbClr val="002060"/>
              </a:solidFill>
            </a:endParaRPr>
          </a:p>
        </p:txBody>
      </p:sp>
      <p:pic>
        <p:nvPicPr>
          <p:cNvPr id="15" name="Picture 14"/>
          <p:cNvPicPr>
            <a:picLocks/>
          </p:cNvPicPr>
          <p:nvPr/>
        </p:nvPicPr>
        <p:blipFill>
          <a:blip r:embed="rId2">
            <a:clrChange>
              <a:clrFrom>
                <a:srgbClr val="FFFFFF"/>
              </a:clrFrom>
              <a:clrTo>
                <a:srgbClr val="FFFFFF">
                  <a:alpha val="0"/>
                </a:srgbClr>
              </a:clrTo>
            </a:clrChange>
          </a:blip>
          <a:stretch>
            <a:fillRect/>
          </a:stretch>
        </p:blipFill>
        <p:spPr>
          <a:xfrm>
            <a:off x="2754018" y="4747732"/>
            <a:ext cx="2157947" cy="1455420"/>
          </a:xfrm>
          <a:prstGeom prst="rect">
            <a:avLst/>
          </a:prstGeom>
        </p:spPr>
      </p:pic>
      <p:pic>
        <p:nvPicPr>
          <p:cNvPr id="16" name="Picture 15"/>
          <p:cNvPicPr>
            <a:picLocks/>
          </p:cNvPicPr>
          <p:nvPr/>
        </p:nvPicPr>
        <p:blipFill rotWithShape="1">
          <a:blip r:embed="rId3">
            <a:clrChange>
              <a:clrFrom>
                <a:srgbClr val="FFFFFF"/>
              </a:clrFrom>
              <a:clrTo>
                <a:srgbClr val="FFFFFF">
                  <a:alpha val="0"/>
                </a:srgbClr>
              </a:clrTo>
            </a:clrChange>
          </a:blip>
          <a:srcRect b="42857"/>
          <a:stretch/>
        </p:blipFill>
        <p:spPr>
          <a:xfrm>
            <a:off x="1257175" y="5662583"/>
            <a:ext cx="1553312" cy="907145"/>
          </a:xfrm>
          <a:prstGeom prst="rect">
            <a:avLst/>
          </a:prstGeom>
        </p:spPr>
      </p:pic>
      <p:pic>
        <p:nvPicPr>
          <p:cNvPr id="17" name="Picture 16"/>
          <p:cNvPicPr>
            <a:picLocks/>
          </p:cNvPicPr>
          <p:nvPr/>
        </p:nvPicPr>
        <p:blipFill>
          <a:blip r:embed="rId4"/>
          <a:stretch>
            <a:fillRect/>
          </a:stretch>
        </p:blipFill>
        <p:spPr>
          <a:xfrm>
            <a:off x="3128901" y="6072629"/>
            <a:ext cx="1463111" cy="346075"/>
          </a:xfrm>
          <a:prstGeom prst="rect">
            <a:avLst/>
          </a:prstGeom>
        </p:spPr>
      </p:pic>
      <p:pic>
        <p:nvPicPr>
          <p:cNvPr id="19" name="Picture 18" descr="CoreSite_logo_stacked.jpg"/>
          <p:cNvPicPr>
            <a:picLocks/>
          </p:cNvPicPr>
          <p:nvPr/>
        </p:nvPicPr>
        <p:blipFill>
          <a:blip r:embed="rId5">
            <a:extLst>
              <a:ext uri="{28A0092B-C50C-407E-A947-70E740481C1C}">
                <a14:useLocalDpi xmlns:a14="http://schemas.microsoft.com/office/drawing/2010/main" val="0"/>
              </a:ext>
            </a:extLst>
          </a:blip>
          <a:stretch>
            <a:fillRect/>
          </a:stretch>
        </p:blipFill>
        <p:spPr>
          <a:xfrm>
            <a:off x="1296485" y="5100127"/>
            <a:ext cx="1463111" cy="743590"/>
          </a:xfrm>
          <a:prstGeom prst="rect">
            <a:avLst/>
          </a:prstGeom>
        </p:spPr>
      </p:pic>
      <p:pic>
        <p:nvPicPr>
          <p:cNvPr id="20" name="Picture 19" descr="AWS_LOGO_CMYK.png"/>
          <p:cNvPicPr>
            <a:picLocks/>
          </p:cNvPicPr>
          <p:nvPr/>
        </p:nvPicPr>
        <p:blipFill>
          <a:blip r:embed="rId6" cstate="print">
            <a:extLst>
              <a:ext uri="{28A0092B-C50C-407E-A947-70E740481C1C}">
                <a14:useLocalDpi xmlns:a14="http://schemas.microsoft.com/office/drawing/2010/main"/>
              </a:ext>
            </a:extLst>
          </a:blip>
          <a:stretch>
            <a:fillRect/>
          </a:stretch>
        </p:blipFill>
        <p:spPr>
          <a:xfrm>
            <a:off x="3335495" y="3460863"/>
            <a:ext cx="1323597" cy="488515"/>
          </a:xfrm>
          <a:prstGeom prst="rect">
            <a:avLst/>
          </a:prstGeom>
        </p:spPr>
      </p:pic>
      <p:pic>
        <p:nvPicPr>
          <p:cNvPr id="21" name="Picture 20"/>
          <p:cNvPicPr>
            <a:picLocks/>
          </p:cNvPicPr>
          <p:nvPr/>
        </p:nvPicPr>
        <p:blipFill>
          <a:blip r:embed="rId7"/>
          <a:stretch>
            <a:fillRect/>
          </a:stretch>
        </p:blipFill>
        <p:spPr>
          <a:xfrm>
            <a:off x="3254360" y="2979315"/>
            <a:ext cx="1481328" cy="349207"/>
          </a:xfrm>
          <a:prstGeom prst="rect">
            <a:avLst/>
          </a:prstGeom>
        </p:spPr>
      </p:pic>
      <p:pic>
        <p:nvPicPr>
          <p:cNvPr id="22" name="Picture 21"/>
          <p:cNvPicPr>
            <a:picLocks/>
          </p:cNvPicPr>
          <p:nvPr/>
        </p:nvPicPr>
        <p:blipFill>
          <a:blip r:embed="rId8">
            <a:clrChange>
              <a:clrFrom>
                <a:srgbClr val="FFFFFF"/>
              </a:clrFrom>
              <a:clrTo>
                <a:srgbClr val="FFFFFF">
                  <a:alpha val="0"/>
                </a:srgbClr>
              </a:clrTo>
            </a:clrChange>
          </a:blip>
          <a:stretch>
            <a:fillRect/>
          </a:stretch>
        </p:blipFill>
        <p:spPr>
          <a:xfrm>
            <a:off x="1867215" y="3201224"/>
            <a:ext cx="1333500" cy="470035"/>
          </a:xfrm>
          <a:prstGeom prst="rect">
            <a:avLst/>
          </a:prstGeom>
        </p:spPr>
      </p:pic>
      <p:pic>
        <p:nvPicPr>
          <p:cNvPr id="23" name="Picture 22"/>
          <p:cNvPicPr>
            <a:picLocks/>
          </p:cNvPicPr>
          <p:nvPr/>
        </p:nvPicPr>
        <p:blipFill>
          <a:blip r:embed="rId9">
            <a:clrChange>
              <a:clrFrom>
                <a:srgbClr val="FFFFFF"/>
              </a:clrFrom>
              <a:clrTo>
                <a:srgbClr val="FFFFFF">
                  <a:alpha val="0"/>
                </a:srgbClr>
              </a:clrTo>
            </a:clrChange>
          </a:blip>
          <a:stretch>
            <a:fillRect/>
          </a:stretch>
        </p:blipFill>
        <p:spPr>
          <a:xfrm>
            <a:off x="1106011" y="3555900"/>
            <a:ext cx="1531620" cy="519221"/>
          </a:xfrm>
          <a:prstGeom prst="rect">
            <a:avLst/>
          </a:prstGeom>
        </p:spPr>
      </p:pic>
      <p:pic>
        <p:nvPicPr>
          <p:cNvPr id="24" name="Picture 23" descr="Serenitaas Logo.fw.png"/>
          <p:cNvPicPr>
            <a:picLocks/>
          </p:cNvPicPr>
          <p:nvPr/>
        </p:nvPicPr>
        <p:blipFill rotWithShape="1">
          <a:blip r:embed="rId10">
            <a:extLst>
              <a:ext uri="{28A0092B-C50C-407E-A947-70E740481C1C}">
                <a14:useLocalDpi xmlns:a14="http://schemas.microsoft.com/office/drawing/2010/main" val="0"/>
              </a:ext>
            </a:extLst>
          </a:blip>
          <a:srcRect t="1" b="27550"/>
          <a:stretch/>
        </p:blipFill>
        <p:spPr>
          <a:xfrm>
            <a:off x="1199815" y="2929099"/>
            <a:ext cx="1794387" cy="266473"/>
          </a:xfrm>
          <a:prstGeom prst="rect">
            <a:avLst/>
          </a:prstGeom>
        </p:spPr>
      </p:pic>
      <p:cxnSp>
        <p:nvCxnSpPr>
          <p:cNvPr id="26" name="Straight Connector 25"/>
          <p:cNvCxnSpPr>
            <a:endCxn id="4" idx="3"/>
          </p:cNvCxnSpPr>
          <p:nvPr/>
        </p:nvCxnSpPr>
        <p:spPr>
          <a:xfrm flipH="1">
            <a:off x="5051677" y="2959996"/>
            <a:ext cx="2318152" cy="11168"/>
          </a:xfrm>
          <a:prstGeom prst="line">
            <a:avLst/>
          </a:prstGeom>
          <a:ln w="57150" cmpd="sng">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31389" y="5357250"/>
            <a:ext cx="2338440" cy="2"/>
          </a:xfrm>
          <a:prstGeom prst="line">
            <a:avLst/>
          </a:prstGeom>
          <a:ln w="57150" cmpd="sng">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451323" y="2476128"/>
            <a:ext cx="1520022" cy="433349"/>
          </a:xfrm>
          <a:prstGeom prst="rect">
            <a:avLst/>
          </a:prstGeom>
          <a:noFill/>
        </p:spPr>
        <p:txBody>
          <a:bodyPr wrap="none" lIns="124358" tIns="62179" rIns="124358" bIns="62179" rtlCol="0">
            <a:spAutoFit/>
          </a:bodyPr>
          <a:lstStyle/>
          <a:p>
            <a:pPr algn="ctr"/>
            <a:r>
              <a:rPr lang="en-US" sz="2000" dirty="0" smtClean="0">
                <a:solidFill>
                  <a:srgbClr val="FFFFFF"/>
                </a:solidFill>
              </a:rPr>
              <a:t>Replication</a:t>
            </a:r>
            <a:endParaRPr lang="en-US" sz="2000" dirty="0">
              <a:solidFill>
                <a:srgbClr val="FFFFFF"/>
              </a:solidFill>
            </a:endParaRPr>
          </a:p>
        </p:txBody>
      </p:sp>
      <p:sp>
        <p:nvSpPr>
          <p:cNvPr id="33" name="TextBox 32"/>
          <p:cNvSpPr txBox="1"/>
          <p:nvPr/>
        </p:nvSpPr>
        <p:spPr>
          <a:xfrm>
            <a:off x="5451323" y="4868847"/>
            <a:ext cx="1520022" cy="433349"/>
          </a:xfrm>
          <a:prstGeom prst="rect">
            <a:avLst/>
          </a:prstGeom>
          <a:noFill/>
        </p:spPr>
        <p:txBody>
          <a:bodyPr wrap="none" lIns="124358" tIns="62179" rIns="124358" bIns="62179" rtlCol="0">
            <a:spAutoFit/>
          </a:bodyPr>
          <a:lstStyle/>
          <a:p>
            <a:pPr algn="ctr"/>
            <a:r>
              <a:rPr lang="en-US" sz="2000" dirty="0" smtClean="0">
                <a:solidFill>
                  <a:srgbClr val="FFFFFF"/>
                </a:solidFill>
              </a:rPr>
              <a:t>Replication</a:t>
            </a:r>
            <a:endParaRPr lang="en-US" sz="2000" dirty="0">
              <a:solidFill>
                <a:srgbClr val="FFFFFF"/>
              </a:solidFill>
            </a:endParaRPr>
          </a:p>
        </p:txBody>
      </p:sp>
      <p:sp>
        <p:nvSpPr>
          <p:cNvPr id="6" name="Title 5"/>
          <p:cNvSpPr>
            <a:spLocks noGrp="1"/>
          </p:cNvSpPr>
          <p:nvPr>
            <p:ph type="title"/>
          </p:nvPr>
        </p:nvSpPr>
        <p:spPr/>
        <p:txBody>
          <a:bodyPr/>
          <a:lstStyle/>
          <a:p>
            <a:r>
              <a:rPr lang="en-US" dirty="0" smtClean="0"/>
              <a:t>. . . Everywhere</a:t>
            </a:r>
            <a:endParaRPr lang="en-US" dirty="0"/>
          </a:p>
        </p:txBody>
      </p:sp>
      <p:pic>
        <p:nvPicPr>
          <p:cNvPr id="28" name="Picture 27"/>
          <p:cNvPicPr>
            <a:picLocks noChangeAspect="1"/>
          </p:cNvPicPr>
          <p:nvPr/>
        </p:nvPicPr>
        <p:blipFill rotWithShape="1">
          <a:blip r:embed="rId11">
            <a:clrChange>
              <a:clrFrom>
                <a:srgbClr val="000000"/>
              </a:clrFrom>
              <a:clrTo>
                <a:srgbClr val="000000">
                  <a:alpha val="0"/>
                </a:srgbClr>
              </a:clrTo>
            </a:clrChange>
          </a:blip>
          <a:srcRect t="12521" b="38347"/>
          <a:stretch/>
        </p:blipFill>
        <p:spPr>
          <a:xfrm>
            <a:off x="7974858" y="3738790"/>
            <a:ext cx="2850372" cy="600107"/>
          </a:xfrm>
          <a:prstGeom prst="rect">
            <a:avLst/>
          </a:prstGeom>
        </p:spPr>
      </p:pic>
      <p:pic>
        <p:nvPicPr>
          <p:cNvPr id="29" name="Picture 28"/>
          <p:cNvPicPr>
            <a:picLocks noChangeAspect="1"/>
          </p:cNvPicPr>
          <p:nvPr/>
        </p:nvPicPr>
        <p:blipFill rotWithShape="1">
          <a:blip r:embed="rId11">
            <a:clrChange>
              <a:clrFrom>
                <a:srgbClr val="000000"/>
              </a:clrFrom>
              <a:clrTo>
                <a:srgbClr val="000000">
                  <a:alpha val="0"/>
                </a:srgbClr>
              </a:clrTo>
            </a:clrChange>
          </a:blip>
          <a:srcRect t="12521" b="38347"/>
          <a:stretch/>
        </p:blipFill>
        <p:spPr>
          <a:xfrm>
            <a:off x="7977207" y="3155653"/>
            <a:ext cx="2850372" cy="600107"/>
          </a:xfrm>
          <a:prstGeom prst="rect">
            <a:avLst/>
          </a:prstGeom>
        </p:spPr>
      </p:pic>
      <p:pic>
        <p:nvPicPr>
          <p:cNvPr id="30" name="Picture 29"/>
          <p:cNvPicPr>
            <a:picLocks noChangeAspect="1"/>
          </p:cNvPicPr>
          <p:nvPr/>
        </p:nvPicPr>
        <p:blipFill rotWithShape="1">
          <a:blip r:embed="rId11">
            <a:clrChange>
              <a:clrFrom>
                <a:srgbClr val="000000"/>
              </a:clrFrom>
              <a:clrTo>
                <a:srgbClr val="000000">
                  <a:alpha val="0"/>
                </a:srgbClr>
              </a:clrTo>
            </a:clrChange>
          </a:blip>
          <a:srcRect t="12521" b="38347"/>
          <a:stretch/>
        </p:blipFill>
        <p:spPr>
          <a:xfrm>
            <a:off x="7979556" y="2572516"/>
            <a:ext cx="2850372" cy="600107"/>
          </a:xfrm>
          <a:prstGeom prst="rect">
            <a:avLst/>
          </a:prstGeom>
        </p:spPr>
      </p:pic>
      <p:pic>
        <p:nvPicPr>
          <p:cNvPr id="31" name="Picture 30"/>
          <p:cNvPicPr>
            <a:picLocks noChangeAspect="1"/>
          </p:cNvPicPr>
          <p:nvPr/>
        </p:nvPicPr>
        <p:blipFill rotWithShape="1">
          <a:blip r:embed="rId11">
            <a:clrChange>
              <a:clrFrom>
                <a:srgbClr val="000000"/>
              </a:clrFrom>
              <a:clrTo>
                <a:srgbClr val="000000">
                  <a:alpha val="0"/>
                </a:srgbClr>
              </a:clrTo>
            </a:clrChange>
          </a:blip>
          <a:srcRect t="12521" b="38347"/>
          <a:stretch/>
        </p:blipFill>
        <p:spPr>
          <a:xfrm>
            <a:off x="7981905" y="1989379"/>
            <a:ext cx="2850372" cy="600107"/>
          </a:xfrm>
          <a:prstGeom prst="rect">
            <a:avLst/>
          </a:prstGeom>
        </p:spPr>
      </p:pic>
      <p:pic>
        <p:nvPicPr>
          <p:cNvPr id="34" name="Picture 33"/>
          <p:cNvPicPr>
            <a:picLocks noChangeAspect="1"/>
          </p:cNvPicPr>
          <p:nvPr/>
        </p:nvPicPr>
        <p:blipFill>
          <a:blip r:embed="rId12"/>
          <a:stretch>
            <a:fillRect/>
          </a:stretch>
        </p:blipFill>
        <p:spPr>
          <a:xfrm>
            <a:off x="1342088" y="2156941"/>
            <a:ext cx="3362608" cy="427968"/>
          </a:xfrm>
          <a:prstGeom prst="rect">
            <a:avLst/>
          </a:prstGeom>
        </p:spPr>
      </p:pic>
    </p:spTree>
    <p:extLst>
      <p:ext uri="{BB962C8B-B14F-4D97-AF65-F5344CB8AC3E}">
        <p14:creationId xmlns:p14="http://schemas.microsoft.com/office/powerpoint/2010/main" val="3689443620"/>
      </p:ext>
    </p:extLst>
  </p:cSld>
  <p:clrMapOvr>
    <a:masterClrMapping/>
  </p:clrMapOvr>
  <mc:AlternateContent xmlns:mc="http://schemas.openxmlformats.org/markup-compatibility/2006" xmlns:p14="http://schemas.microsoft.com/office/powerpoint/2010/main">
    <mc:Choice Requires="p14">
      <p:transition spd="slow" p14:dur="1500" advTm="8000">
        <p14:vortex dir="r"/>
      </p:transition>
    </mc:Choice>
    <mc:Fallback xmlns="">
      <p:transition spd="slow" advTm="8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Footprint – Cloud Locations</a:t>
            </a:r>
            <a:endParaRPr lang="en-US" dirty="0"/>
          </a:p>
        </p:txBody>
      </p:sp>
      <p:pic>
        <p:nvPicPr>
          <p:cNvPr id="3" name="Picture 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49861" y="1530882"/>
            <a:ext cx="11829684" cy="4315953"/>
          </a:xfrm>
          <a:prstGeom prst="rect">
            <a:avLst/>
          </a:prstGeom>
        </p:spPr>
      </p:pic>
      <p:pic>
        <p:nvPicPr>
          <p:cNvPr id="9" name="Picture 8"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2383658" y="2331508"/>
            <a:ext cx="505273" cy="361292"/>
          </a:xfrm>
          <a:prstGeom prst="rect">
            <a:avLst/>
          </a:prstGeom>
          <a:effectLst>
            <a:glow rad="63500">
              <a:schemeClr val="accent5">
                <a:satMod val="175000"/>
                <a:alpha val="40000"/>
              </a:schemeClr>
            </a:glow>
          </a:effectLst>
        </p:spPr>
      </p:pic>
      <p:pic>
        <p:nvPicPr>
          <p:cNvPr id="16" name="Picture 15"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2487295" y="2720093"/>
            <a:ext cx="505273" cy="361292"/>
          </a:xfrm>
          <a:prstGeom prst="rect">
            <a:avLst/>
          </a:prstGeom>
          <a:effectLst>
            <a:glow rad="63500">
              <a:schemeClr val="accent5">
                <a:satMod val="175000"/>
                <a:alpha val="40000"/>
              </a:schemeClr>
            </a:glow>
          </a:effectLst>
        </p:spPr>
      </p:pic>
      <p:pic>
        <p:nvPicPr>
          <p:cNvPr id="18" name="Picture 17"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932736" y="2720093"/>
            <a:ext cx="505273" cy="361292"/>
          </a:xfrm>
          <a:prstGeom prst="rect">
            <a:avLst/>
          </a:prstGeom>
          <a:effectLst>
            <a:glow rad="63500">
              <a:schemeClr val="accent5">
                <a:satMod val="175000"/>
                <a:alpha val="40000"/>
              </a:schemeClr>
            </a:glow>
          </a:effectLst>
        </p:spPr>
      </p:pic>
      <p:pic>
        <p:nvPicPr>
          <p:cNvPr id="19" name="Picture 18"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4974590" y="2176074"/>
            <a:ext cx="505273" cy="361292"/>
          </a:xfrm>
          <a:prstGeom prst="rect">
            <a:avLst/>
          </a:prstGeom>
          <a:effectLst>
            <a:glow rad="63500">
              <a:schemeClr val="accent5">
                <a:satMod val="175000"/>
                <a:alpha val="40000"/>
              </a:schemeClr>
            </a:glow>
          </a:effectLst>
        </p:spPr>
      </p:pic>
      <p:pic>
        <p:nvPicPr>
          <p:cNvPr id="20" name="Picture 19"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5596414" y="2331508"/>
            <a:ext cx="505273" cy="361292"/>
          </a:xfrm>
          <a:prstGeom prst="rect">
            <a:avLst/>
          </a:prstGeom>
          <a:effectLst>
            <a:glow rad="63500">
              <a:schemeClr val="accent5">
                <a:satMod val="175000"/>
                <a:alpha val="40000"/>
              </a:schemeClr>
            </a:glow>
          </a:effectLst>
        </p:spPr>
      </p:pic>
      <p:pic>
        <p:nvPicPr>
          <p:cNvPr id="21" name="Picture 20"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9120082" y="3808130"/>
            <a:ext cx="505273" cy="361292"/>
          </a:xfrm>
          <a:prstGeom prst="rect">
            <a:avLst/>
          </a:prstGeom>
          <a:effectLst>
            <a:glow rad="63500">
              <a:schemeClr val="accent5">
                <a:satMod val="175000"/>
                <a:alpha val="40000"/>
              </a:schemeClr>
            </a:glow>
          </a:effectLst>
        </p:spPr>
      </p:pic>
      <p:pic>
        <p:nvPicPr>
          <p:cNvPr id="22" name="Picture 21"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10260092" y="2720093"/>
            <a:ext cx="505273" cy="361292"/>
          </a:xfrm>
          <a:prstGeom prst="rect">
            <a:avLst/>
          </a:prstGeom>
          <a:effectLst>
            <a:glow rad="63500">
              <a:schemeClr val="accent5">
                <a:satMod val="175000"/>
                <a:alpha val="40000"/>
              </a:schemeClr>
            </a:glow>
          </a:effectLst>
        </p:spPr>
      </p:pic>
      <p:pic>
        <p:nvPicPr>
          <p:cNvPr id="31" name="Picture 30"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10485475" y="4906519"/>
            <a:ext cx="505273" cy="361292"/>
          </a:xfrm>
          <a:prstGeom prst="rect">
            <a:avLst/>
          </a:prstGeom>
          <a:effectLst>
            <a:glow rad="63500">
              <a:schemeClr val="accent5">
                <a:satMod val="175000"/>
                <a:alpha val="40000"/>
              </a:schemeClr>
            </a:glow>
          </a:effectLst>
        </p:spPr>
      </p:pic>
      <p:pic>
        <p:nvPicPr>
          <p:cNvPr id="30" name="Picture 29" descr="WindowsAzure_transparent1.png"/>
          <p:cNvPicPr>
            <a:picLocks noChangeAspect="1"/>
          </p:cNvPicPr>
          <p:nvPr/>
        </p:nvPicPr>
        <p:blipFill rotWithShape="1">
          <a:blip r:embed="rId4" cstate="print">
            <a:extLst>
              <a:ext uri="{28A0092B-C50C-407E-A947-70E740481C1C}">
                <a14:useLocalDpi xmlns:a14="http://schemas.microsoft.com/office/drawing/2010/main" val="0"/>
              </a:ext>
            </a:extLst>
          </a:blip>
          <a:srcRect r="81515"/>
          <a:stretch/>
        </p:blipFill>
        <p:spPr>
          <a:xfrm>
            <a:off x="2999449" y="2738200"/>
            <a:ext cx="514981" cy="316749"/>
          </a:xfrm>
          <a:prstGeom prst="rect">
            <a:avLst/>
          </a:prstGeom>
        </p:spPr>
      </p:pic>
      <p:pic>
        <p:nvPicPr>
          <p:cNvPr id="33" name="Picture 32" descr="WindowsAzure_transparent1.png"/>
          <p:cNvPicPr>
            <a:picLocks noChangeAspect="1"/>
          </p:cNvPicPr>
          <p:nvPr/>
        </p:nvPicPr>
        <p:blipFill rotWithShape="1">
          <a:blip r:embed="rId4" cstate="print">
            <a:extLst>
              <a:ext uri="{28A0092B-C50C-407E-A947-70E740481C1C}">
                <a14:useLocalDpi xmlns:a14="http://schemas.microsoft.com/office/drawing/2010/main" val="0"/>
              </a:ext>
            </a:extLst>
          </a:blip>
          <a:srcRect r="81515"/>
          <a:stretch/>
        </p:blipFill>
        <p:spPr>
          <a:xfrm>
            <a:off x="314118" y="2576886"/>
            <a:ext cx="514981" cy="316749"/>
          </a:xfrm>
          <a:prstGeom prst="rect">
            <a:avLst/>
          </a:prstGeom>
        </p:spPr>
      </p:pic>
      <p:pic>
        <p:nvPicPr>
          <p:cNvPr id="17" name="Picture 16"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829099" y="2564659"/>
            <a:ext cx="505273" cy="361292"/>
          </a:xfrm>
          <a:prstGeom prst="rect">
            <a:avLst/>
          </a:prstGeom>
          <a:effectLst>
            <a:glow rad="63500">
              <a:schemeClr val="accent5">
                <a:satMod val="175000"/>
                <a:alpha val="40000"/>
              </a:schemeClr>
            </a:glow>
          </a:effectLst>
        </p:spPr>
      </p:pic>
      <p:pic>
        <p:nvPicPr>
          <p:cNvPr id="34" name="Picture 33" descr="WindowsAzure_transparent1.png"/>
          <p:cNvPicPr>
            <a:picLocks noChangeAspect="1"/>
          </p:cNvPicPr>
          <p:nvPr/>
        </p:nvPicPr>
        <p:blipFill rotWithShape="1">
          <a:blip r:embed="rId4" cstate="print">
            <a:extLst>
              <a:ext uri="{28A0092B-C50C-407E-A947-70E740481C1C}">
                <a14:useLocalDpi xmlns:a14="http://schemas.microsoft.com/office/drawing/2010/main" val="0"/>
              </a:ext>
            </a:extLst>
          </a:blip>
          <a:srcRect r="81515"/>
          <a:stretch/>
        </p:blipFill>
        <p:spPr>
          <a:xfrm>
            <a:off x="4338381" y="5047243"/>
            <a:ext cx="514981" cy="316749"/>
          </a:xfrm>
          <a:prstGeom prst="rect">
            <a:avLst/>
          </a:prstGeom>
        </p:spPr>
      </p:pic>
      <p:pic>
        <p:nvPicPr>
          <p:cNvPr id="35" name="Picture 34" descr="logo_final.png"/>
          <p:cNvPicPr>
            <a:picLocks noChangeAspect="1"/>
          </p:cNvPicPr>
          <p:nvPr/>
        </p:nvPicPr>
        <p:blipFill rotWithShape="1">
          <a:blip r:embed="rId3" cstate="print">
            <a:extLst>
              <a:ext uri="{28A0092B-C50C-407E-A947-70E740481C1C}">
                <a14:useLocalDpi xmlns:a14="http://schemas.microsoft.com/office/drawing/2010/main"/>
              </a:ext>
            </a:extLst>
          </a:blip>
          <a:srcRect t="-1900"/>
          <a:stretch/>
        </p:blipFill>
        <p:spPr>
          <a:xfrm>
            <a:off x="4348089" y="5421287"/>
            <a:ext cx="505273" cy="361292"/>
          </a:xfrm>
          <a:prstGeom prst="rect">
            <a:avLst/>
          </a:prstGeom>
          <a:effectLst>
            <a:glow rad="63500">
              <a:schemeClr val="accent5">
                <a:satMod val="175000"/>
                <a:alpha val="40000"/>
              </a:schemeClr>
            </a:glow>
          </a:effectLst>
        </p:spPr>
      </p:pic>
      <p:sp>
        <p:nvSpPr>
          <p:cNvPr id="5" name="TextBox 4"/>
          <p:cNvSpPr txBox="1"/>
          <p:nvPr/>
        </p:nvSpPr>
        <p:spPr>
          <a:xfrm>
            <a:off x="4853361" y="4983647"/>
            <a:ext cx="2521048" cy="389109"/>
          </a:xfrm>
          <a:prstGeom prst="rect">
            <a:avLst/>
          </a:prstGeom>
          <a:noFill/>
        </p:spPr>
        <p:txBody>
          <a:bodyPr wrap="none" lIns="111026" tIns="55513" rIns="111026" bIns="55513" rtlCol="0">
            <a:spAutoFit/>
          </a:bodyPr>
          <a:lstStyle/>
          <a:p>
            <a:r>
              <a:rPr lang="en-US" dirty="0" err="1" smtClean="0">
                <a:solidFill>
                  <a:srgbClr val="FFFFFF"/>
                </a:solidFill>
              </a:rPr>
              <a:t>Zadara</a:t>
            </a:r>
            <a:r>
              <a:rPr lang="en-US" dirty="0" smtClean="0">
                <a:solidFill>
                  <a:srgbClr val="FFFFFF"/>
                </a:solidFill>
              </a:rPr>
              <a:t> Azure Regions</a:t>
            </a:r>
            <a:endParaRPr lang="en-US" dirty="0">
              <a:solidFill>
                <a:srgbClr val="FFFFFF"/>
              </a:solidFill>
            </a:endParaRPr>
          </a:p>
        </p:txBody>
      </p:sp>
      <p:sp>
        <p:nvSpPr>
          <p:cNvPr id="37" name="TextBox 36"/>
          <p:cNvSpPr txBox="1"/>
          <p:nvPr/>
        </p:nvSpPr>
        <p:spPr>
          <a:xfrm>
            <a:off x="4853362" y="5397422"/>
            <a:ext cx="2508086" cy="389109"/>
          </a:xfrm>
          <a:prstGeom prst="rect">
            <a:avLst/>
          </a:prstGeom>
          <a:noFill/>
        </p:spPr>
        <p:txBody>
          <a:bodyPr wrap="none" lIns="111026" tIns="55513" rIns="111026" bIns="55513" rtlCol="0">
            <a:spAutoFit/>
          </a:bodyPr>
          <a:lstStyle/>
          <a:p>
            <a:r>
              <a:rPr lang="en-US" dirty="0" smtClean="0">
                <a:solidFill>
                  <a:srgbClr val="FFFFFF"/>
                </a:solidFill>
              </a:rPr>
              <a:t>Other </a:t>
            </a:r>
            <a:r>
              <a:rPr lang="en-US" dirty="0" err="1" smtClean="0">
                <a:solidFill>
                  <a:srgbClr val="FFFFFF"/>
                </a:solidFill>
              </a:rPr>
              <a:t>Zadara</a:t>
            </a:r>
            <a:r>
              <a:rPr lang="en-US" dirty="0" smtClean="0">
                <a:solidFill>
                  <a:srgbClr val="FFFFFF"/>
                </a:solidFill>
              </a:rPr>
              <a:t> Regions</a:t>
            </a:r>
            <a:endParaRPr lang="en-US" dirty="0">
              <a:solidFill>
                <a:srgbClr val="FFFFFF"/>
              </a:solidFill>
            </a:endParaRPr>
          </a:p>
        </p:txBody>
      </p:sp>
    </p:spTree>
    <p:extLst>
      <p:ext uri="{BB962C8B-B14F-4D97-AF65-F5344CB8AC3E}">
        <p14:creationId xmlns:p14="http://schemas.microsoft.com/office/powerpoint/2010/main" val="2097168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ounded Rectangle 557"/>
          <p:cNvSpPr/>
          <p:nvPr/>
        </p:nvSpPr>
        <p:spPr>
          <a:xfrm>
            <a:off x="714135" y="1512909"/>
            <a:ext cx="11055522" cy="2238204"/>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83281" tIns="41641" rIns="83281" bIns="41641" anchor="ctr"/>
          <a:lstStyle/>
          <a:p>
            <a:pPr algn="ctr">
              <a:defRPr/>
            </a:pPr>
            <a:endParaRPr lang="en-US" dirty="0">
              <a:solidFill>
                <a:srgbClr val="FFFFFF"/>
              </a:solidFill>
              <a:latin typeface="Segoe UI Light"/>
              <a:cs typeface="Arial"/>
            </a:endParaRPr>
          </a:p>
        </p:txBody>
      </p:sp>
      <p:sp>
        <p:nvSpPr>
          <p:cNvPr id="561" name="Rounded Rectangle 560"/>
          <p:cNvSpPr/>
          <p:nvPr/>
        </p:nvSpPr>
        <p:spPr>
          <a:xfrm>
            <a:off x="942659" y="1722167"/>
            <a:ext cx="1750058" cy="1243471"/>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lIns="83281" tIns="41641" rIns="83281" bIns="41641" anchor="ctr"/>
          <a:lstStyle/>
          <a:p>
            <a:pPr algn="ctr">
              <a:defRPr/>
            </a:pPr>
            <a:endParaRPr lang="en-US" dirty="0">
              <a:solidFill>
                <a:srgbClr val="FFFFFF"/>
              </a:solidFill>
              <a:latin typeface="Segoe UI Light"/>
              <a:cs typeface="Arial"/>
            </a:endParaRPr>
          </a:p>
        </p:txBody>
      </p:sp>
      <p:sp>
        <p:nvSpPr>
          <p:cNvPr id="562" name="TextBox 32"/>
          <p:cNvSpPr txBox="1">
            <a:spLocks noChangeArrowheads="1"/>
          </p:cNvSpPr>
          <p:nvPr/>
        </p:nvSpPr>
        <p:spPr bwMode="auto">
          <a:xfrm>
            <a:off x="1003095" y="2637902"/>
            <a:ext cx="1629186" cy="253372"/>
          </a:xfrm>
          <a:prstGeom prst="rect">
            <a:avLst/>
          </a:prstGeom>
          <a:noFill/>
          <a:ln w="9525">
            <a:noFill/>
            <a:miter lim="800000"/>
            <a:headEnd/>
            <a:tailEnd/>
          </a:ln>
        </p:spPr>
        <p:txBody>
          <a:bodyPr wrap="square" lIns="83281" tIns="41641" rIns="83281" bIns="41641">
            <a:spAutoFit/>
          </a:bodyPr>
          <a:lstStyle/>
          <a:p>
            <a:pPr algn="ctr"/>
            <a:r>
              <a:rPr lang="en-US" sz="1100" dirty="0">
                <a:solidFill>
                  <a:srgbClr val="F7981F"/>
                </a:solidFill>
                <a:latin typeface="Segoe UI Light"/>
                <a:ea typeface="Verdana" pitchFamily="34" charset="0"/>
                <a:cs typeface="Arial"/>
              </a:rPr>
              <a:t>VMs for App 1</a:t>
            </a:r>
          </a:p>
        </p:txBody>
      </p:sp>
      <p:pic>
        <p:nvPicPr>
          <p:cNvPr id="568" name="Picture 567"/>
          <p:cNvPicPr>
            <a:picLocks noChangeAspect="1"/>
          </p:cNvPicPr>
          <p:nvPr/>
        </p:nvPicPr>
        <p:blipFill>
          <a:blip r:embed="rId3"/>
          <a:stretch>
            <a:fillRect/>
          </a:stretch>
        </p:blipFill>
        <p:spPr>
          <a:xfrm>
            <a:off x="1472749" y="2032537"/>
            <a:ext cx="590425" cy="494846"/>
          </a:xfrm>
          <a:prstGeom prst="rect">
            <a:avLst/>
          </a:prstGeom>
        </p:spPr>
      </p:pic>
      <p:sp>
        <p:nvSpPr>
          <p:cNvPr id="569" name="Cloud 568"/>
          <p:cNvSpPr/>
          <p:nvPr/>
        </p:nvSpPr>
        <p:spPr>
          <a:xfrm>
            <a:off x="828243" y="4761432"/>
            <a:ext cx="3690227" cy="1739945"/>
          </a:xfrm>
          <a:prstGeom prst="cloud">
            <a:avLst/>
          </a:prstGeom>
          <a:ln/>
        </p:spPr>
        <p:style>
          <a:lnRef idx="2">
            <a:schemeClr val="accent2">
              <a:shade val="50000"/>
            </a:schemeClr>
          </a:lnRef>
          <a:fillRef idx="1">
            <a:schemeClr val="accent2"/>
          </a:fillRef>
          <a:effectRef idx="0">
            <a:schemeClr val="accent2"/>
          </a:effectRef>
          <a:fontRef idx="minor">
            <a:schemeClr val="lt1"/>
          </a:fontRef>
        </p:style>
        <p:txBody>
          <a:bodyPr lIns="83281" tIns="41641" rIns="83281" bIns="41641" rtlCol="0" anchor="ctr"/>
          <a:lstStyle/>
          <a:p>
            <a:pPr algn="ctr"/>
            <a:endParaRPr lang="en-US" dirty="0">
              <a:solidFill>
                <a:srgbClr val="000099"/>
              </a:solidFill>
              <a:latin typeface="Segoe UI Light"/>
            </a:endParaRPr>
          </a:p>
          <a:p>
            <a:pPr algn="ctr"/>
            <a:endParaRPr lang="en-US" dirty="0">
              <a:solidFill>
                <a:srgbClr val="000099"/>
              </a:solidFill>
              <a:latin typeface="Segoe UI Light"/>
            </a:endParaRPr>
          </a:p>
        </p:txBody>
      </p:sp>
      <p:grpSp>
        <p:nvGrpSpPr>
          <p:cNvPr id="572" name="Group 571"/>
          <p:cNvGrpSpPr/>
          <p:nvPr/>
        </p:nvGrpSpPr>
        <p:grpSpPr>
          <a:xfrm>
            <a:off x="2752366" y="5177152"/>
            <a:ext cx="609069" cy="519239"/>
            <a:chOff x="4876800" y="457200"/>
            <a:chExt cx="3223148" cy="3352800"/>
          </a:xfrm>
        </p:grpSpPr>
        <p:sp>
          <p:nvSpPr>
            <p:cNvPr id="573" name="Rectangle 572"/>
            <p:cNvSpPr/>
            <p:nvPr/>
          </p:nvSpPr>
          <p:spPr>
            <a:xfrm>
              <a:off x="6420515" y="457200"/>
              <a:ext cx="1651611" cy="56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74" name="Rectangle 573"/>
            <p:cNvSpPr/>
            <p:nvPr/>
          </p:nvSpPr>
          <p:spPr>
            <a:xfrm>
              <a:off x="4877377" y="457200"/>
              <a:ext cx="3222571" cy="3352800"/>
            </a:xfrm>
            <a:prstGeom prst="rect">
              <a:avLst/>
            </a:prstGeom>
            <a:solidFill>
              <a:schemeClr val="bg1"/>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75" name="Rectangle 574"/>
            <p:cNvSpPr/>
            <p:nvPr/>
          </p:nvSpPr>
          <p:spPr>
            <a:xfrm>
              <a:off x="4877379" y="1098692"/>
              <a:ext cx="3175464" cy="4909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cxnSp>
          <p:nvCxnSpPr>
            <p:cNvPr id="576" name="Straight Connector 575"/>
            <p:cNvCxnSpPr/>
            <p:nvPr/>
          </p:nvCxnSpPr>
          <p:spPr>
            <a:xfrm rot="5400000">
              <a:off x="6155886" y="748205"/>
              <a:ext cx="54829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77" name="Flowchart: Magnetic Disk 1874"/>
            <p:cNvSpPr/>
            <p:nvPr/>
          </p:nvSpPr>
          <p:spPr>
            <a:xfrm>
              <a:off x="5101499" y="3214508"/>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78" name="Flowchart: Magnetic Disk 1875"/>
            <p:cNvSpPr/>
            <p:nvPr/>
          </p:nvSpPr>
          <p:spPr>
            <a:xfrm>
              <a:off x="5795312" y="3222866"/>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79" name="Flowchart: Magnetic Disk 1876"/>
            <p:cNvSpPr/>
            <p:nvPr/>
          </p:nvSpPr>
          <p:spPr>
            <a:xfrm>
              <a:off x="6489124" y="3231223"/>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0" name="Flowchart: Magnetic Disk 1877"/>
            <p:cNvSpPr/>
            <p:nvPr/>
          </p:nvSpPr>
          <p:spPr>
            <a:xfrm>
              <a:off x="7182936" y="3239581"/>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1" name="Flowchart: Magnetic Disk 1878"/>
            <p:cNvSpPr/>
            <p:nvPr/>
          </p:nvSpPr>
          <p:spPr>
            <a:xfrm>
              <a:off x="5071337" y="2570855"/>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2" name="Flowchart: Magnetic Disk 1879"/>
            <p:cNvSpPr/>
            <p:nvPr/>
          </p:nvSpPr>
          <p:spPr>
            <a:xfrm>
              <a:off x="5765149" y="2579212"/>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3" name="Flowchart: Magnetic Disk 1880"/>
            <p:cNvSpPr/>
            <p:nvPr/>
          </p:nvSpPr>
          <p:spPr>
            <a:xfrm>
              <a:off x="6458961" y="2587570"/>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4" name="Flowchart: Magnetic Disk 1881"/>
            <p:cNvSpPr/>
            <p:nvPr/>
          </p:nvSpPr>
          <p:spPr>
            <a:xfrm>
              <a:off x="7152773" y="2595927"/>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5" name="Flowchart: Magnetic Disk 1882"/>
            <p:cNvSpPr/>
            <p:nvPr/>
          </p:nvSpPr>
          <p:spPr>
            <a:xfrm>
              <a:off x="5069323" y="1927201"/>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6" name="Flowchart: Magnetic Disk 1883"/>
            <p:cNvSpPr/>
            <p:nvPr/>
          </p:nvSpPr>
          <p:spPr>
            <a:xfrm>
              <a:off x="5763135" y="1935558"/>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7" name="Flowchart: Magnetic Disk 1884"/>
            <p:cNvSpPr/>
            <p:nvPr/>
          </p:nvSpPr>
          <p:spPr>
            <a:xfrm>
              <a:off x="6456947" y="1943916"/>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588" name="Flowchart: Magnetic Disk 1885"/>
            <p:cNvSpPr/>
            <p:nvPr/>
          </p:nvSpPr>
          <p:spPr>
            <a:xfrm>
              <a:off x="7150760" y="1952273"/>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grpSp>
          <p:nvGrpSpPr>
            <p:cNvPr id="589" name="Group 112"/>
            <p:cNvGrpSpPr>
              <a:grpSpLocks/>
            </p:cNvGrpSpPr>
            <p:nvPr/>
          </p:nvGrpSpPr>
          <p:grpSpPr bwMode="auto">
            <a:xfrm>
              <a:off x="4876800" y="552231"/>
              <a:ext cx="1525084" cy="546461"/>
              <a:chOff x="5486400" y="762000"/>
              <a:chExt cx="2286000" cy="1036638"/>
            </a:xfrm>
            <a:noFill/>
          </p:grpSpPr>
          <p:pic>
            <p:nvPicPr>
              <p:cNvPr id="593" name="Picture 44" descr="Server-Virtual-Single.png"/>
              <p:cNvPicPr>
                <a:picLocks noChangeAspect="1"/>
              </p:cNvPicPr>
              <p:nvPr/>
            </p:nvPicPr>
            <p:blipFill>
              <a:blip r:embed="rId4" cstate="print"/>
              <a:srcRect/>
              <a:stretch>
                <a:fillRect/>
              </a:stretch>
            </p:blipFill>
            <p:spPr bwMode="auto">
              <a:xfrm>
                <a:off x="5486400" y="762000"/>
                <a:ext cx="2286000" cy="1036638"/>
              </a:xfrm>
              <a:prstGeom prst="rect">
                <a:avLst/>
              </a:prstGeom>
              <a:grpFill/>
              <a:ln w="9525">
                <a:noFill/>
                <a:miter lim="800000"/>
                <a:headEnd/>
                <a:tailEnd/>
              </a:ln>
            </p:spPr>
          </p:pic>
          <p:pic>
            <p:nvPicPr>
              <p:cNvPr id="594" name="Picture 19" descr="web2"/>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858000" y="990600"/>
                <a:ext cx="557212" cy="379880"/>
              </a:xfrm>
              <a:prstGeom prst="rect">
                <a:avLst/>
              </a:prstGeom>
              <a:grpFill/>
              <a:ln w="9525">
                <a:noFill/>
                <a:miter lim="800000"/>
                <a:headEnd/>
                <a:tailEnd/>
              </a:ln>
            </p:spPr>
          </p:pic>
        </p:grpSp>
        <p:grpSp>
          <p:nvGrpSpPr>
            <p:cNvPr id="590" name="Group 112"/>
            <p:cNvGrpSpPr>
              <a:grpSpLocks/>
            </p:cNvGrpSpPr>
            <p:nvPr/>
          </p:nvGrpSpPr>
          <p:grpSpPr bwMode="auto">
            <a:xfrm>
              <a:off x="6453116" y="542353"/>
              <a:ext cx="1525084" cy="546461"/>
              <a:chOff x="5486400" y="762000"/>
              <a:chExt cx="2286000" cy="1036638"/>
            </a:xfrm>
            <a:noFill/>
          </p:grpSpPr>
          <p:pic>
            <p:nvPicPr>
              <p:cNvPr id="591" name="Picture 44" descr="Server-Virtual-Single.png"/>
              <p:cNvPicPr>
                <a:picLocks noChangeAspect="1"/>
              </p:cNvPicPr>
              <p:nvPr/>
            </p:nvPicPr>
            <p:blipFill>
              <a:blip r:embed="rId4" cstate="print"/>
              <a:srcRect/>
              <a:stretch>
                <a:fillRect/>
              </a:stretch>
            </p:blipFill>
            <p:spPr bwMode="auto">
              <a:xfrm>
                <a:off x="5486400" y="762000"/>
                <a:ext cx="2286000" cy="1036638"/>
              </a:xfrm>
              <a:prstGeom prst="rect">
                <a:avLst/>
              </a:prstGeom>
              <a:grpFill/>
              <a:ln w="9525">
                <a:noFill/>
                <a:miter lim="800000"/>
                <a:headEnd/>
                <a:tailEnd/>
              </a:ln>
            </p:spPr>
          </p:pic>
          <p:pic>
            <p:nvPicPr>
              <p:cNvPr id="592" name="Picture 19" descr="web2"/>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858000" y="990600"/>
                <a:ext cx="557212" cy="379880"/>
              </a:xfrm>
              <a:prstGeom prst="rect">
                <a:avLst/>
              </a:prstGeom>
              <a:grpFill/>
              <a:ln w="9525">
                <a:noFill/>
                <a:miter lim="800000"/>
                <a:headEnd/>
                <a:tailEnd/>
              </a:ln>
            </p:spPr>
          </p:pic>
        </p:grpSp>
      </p:grpSp>
      <p:cxnSp>
        <p:nvCxnSpPr>
          <p:cNvPr id="2048" name="Elbow Connector 2047"/>
          <p:cNvCxnSpPr/>
          <p:nvPr/>
        </p:nvCxnSpPr>
        <p:spPr>
          <a:xfrm rot="5400000" flipH="1" flipV="1">
            <a:off x="2562329" y="4852456"/>
            <a:ext cx="646388" cy="3008"/>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97" name="Elbow Connector 596"/>
          <p:cNvCxnSpPr/>
          <p:nvPr/>
        </p:nvCxnSpPr>
        <p:spPr>
          <a:xfrm rot="5400000" flipH="1" flipV="1">
            <a:off x="2907648" y="4865641"/>
            <a:ext cx="646388" cy="3008"/>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0" name="Elbow Connector 599"/>
          <p:cNvCxnSpPr>
            <a:endCxn id="98" idx="2"/>
          </p:cNvCxnSpPr>
          <p:nvPr/>
        </p:nvCxnSpPr>
        <p:spPr>
          <a:xfrm rot="5400000" flipH="1" flipV="1">
            <a:off x="3250767" y="2775445"/>
            <a:ext cx="843138" cy="1240134"/>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3" name="Elbow Connector 602"/>
          <p:cNvCxnSpPr>
            <a:endCxn id="561" idx="2"/>
          </p:cNvCxnSpPr>
          <p:nvPr/>
        </p:nvCxnSpPr>
        <p:spPr>
          <a:xfrm rot="16200000" flipV="1">
            <a:off x="2009258" y="2774071"/>
            <a:ext cx="851442" cy="1234576"/>
          </a:xfrm>
          <a:prstGeom prst="bentConnector3">
            <a:avLst>
              <a:gd name="adj1" fmla="val 49025"/>
            </a:avLst>
          </a:prstGeom>
          <a:ln>
            <a:tailEnd type="arrow"/>
          </a:ln>
        </p:spPr>
        <p:style>
          <a:lnRef idx="2">
            <a:schemeClr val="accent2"/>
          </a:lnRef>
          <a:fillRef idx="0">
            <a:schemeClr val="accent2"/>
          </a:fillRef>
          <a:effectRef idx="1">
            <a:schemeClr val="accent2"/>
          </a:effectRef>
          <a:fontRef idx="minor">
            <a:schemeClr val="tx1"/>
          </a:fontRef>
        </p:style>
      </p:cxnSp>
      <p:grpSp>
        <p:nvGrpSpPr>
          <p:cNvPr id="606" name="Group 605"/>
          <p:cNvGrpSpPr/>
          <p:nvPr/>
        </p:nvGrpSpPr>
        <p:grpSpPr>
          <a:xfrm>
            <a:off x="828243" y="1620372"/>
            <a:ext cx="4431649" cy="1897590"/>
            <a:chOff x="4614863" y="760413"/>
            <a:chExt cx="1752600" cy="1733550"/>
          </a:xfrm>
        </p:grpSpPr>
        <p:sp>
          <p:nvSpPr>
            <p:cNvPr id="607" name="Rounded Rectangle 606"/>
            <p:cNvSpPr/>
            <p:nvPr/>
          </p:nvSpPr>
          <p:spPr>
            <a:xfrm>
              <a:off x="4614863" y="760413"/>
              <a:ext cx="1752600" cy="1733550"/>
            </a:xfrm>
            <a:prstGeom prst="roundRect">
              <a:avLst>
                <a:gd name="adj" fmla="val 9818"/>
              </a:avLst>
            </a:prstGeom>
            <a:noFill/>
            <a:ln w="1905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Segoe UI Light"/>
                <a:cs typeface="Arial"/>
              </a:endParaRPr>
            </a:p>
          </p:txBody>
        </p:sp>
        <p:sp>
          <p:nvSpPr>
            <p:cNvPr id="608" name="TextBox 33"/>
            <p:cNvSpPr txBox="1">
              <a:spLocks noChangeArrowheads="1"/>
            </p:cNvSpPr>
            <p:nvPr/>
          </p:nvSpPr>
          <p:spPr bwMode="auto">
            <a:xfrm>
              <a:off x="4659742" y="2067971"/>
              <a:ext cx="1673257" cy="295229"/>
            </a:xfrm>
            <a:prstGeom prst="rect">
              <a:avLst/>
            </a:prstGeom>
            <a:noFill/>
            <a:ln w="9525">
              <a:noFill/>
              <a:miter lim="800000"/>
              <a:headEnd/>
              <a:tailEnd/>
            </a:ln>
          </p:spPr>
          <p:txBody>
            <a:bodyPr wrap="square">
              <a:spAutoFit/>
            </a:bodyPr>
            <a:lstStyle/>
            <a:p>
              <a:pPr algn="ctr"/>
              <a:r>
                <a:rPr lang="en-US" sz="1500" dirty="0">
                  <a:solidFill>
                    <a:srgbClr val="FFFFFF"/>
                  </a:solidFill>
                  <a:latin typeface="Segoe UI Light"/>
                  <a:ea typeface="Verdana" pitchFamily="34" charset="0"/>
                  <a:cs typeface="Arial"/>
                </a:rPr>
                <a:t>Azure US West</a:t>
              </a:r>
            </a:p>
          </p:txBody>
        </p:sp>
      </p:grpSp>
      <p:sp>
        <p:nvSpPr>
          <p:cNvPr id="622" name="Rounded Rectangle 621"/>
          <p:cNvSpPr/>
          <p:nvPr/>
        </p:nvSpPr>
        <p:spPr>
          <a:xfrm>
            <a:off x="7341009" y="1730471"/>
            <a:ext cx="1750058" cy="1243471"/>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lIns="83281" tIns="41641" rIns="83281" bIns="41641" anchor="ctr"/>
          <a:lstStyle/>
          <a:p>
            <a:pPr algn="ctr">
              <a:defRPr/>
            </a:pPr>
            <a:endParaRPr lang="en-US" dirty="0">
              <a:solidFill>
                <a:srgbClr val="FFFFFF"/>
              </a:solidFill>
              <a:latin typeface="Segoe UI Light"/>
              <a:cs typeface="Arial"/>
            </a:endParaRPr>
          </a:p>
        </p:txBody>
      </p:sp>
      <p:sp>
        <p:nvSpPr>
          <p:cNvPr id="623" name="TextBox 32"/>
          <p:cNvSpPr txBox="1">
            <a:spLocks noChangeArrowheads="1"/>
          </p:cNvSpPr>
          <p:nvPr/>
        </p:nvSpPr>
        <p:spPr bwMode="auto">
          <a:xfrm>
            <a:off x="7401444" y="2647523"/>
            <a:ext cx="1629186" cy="253372"/>
          </a:xfrm>
          <a:prstGeom prst="rect">
            <a:avLst/>
          </a:prstGeom>
          <a:noFill/>
          <a:ln w="9525">
            <a:noFill/>
            <a:miter lim="800000"/>
            <a:headEnd/>
            <a:tailEnd/>
          </a:ln>
        </p:spPr>
        <p:txBody>
          <a:bodyPr wrap="square" lIns="83281" tIns="41641" rIns="83281" bIns="41641">
            <a:spAutoFit/>
          </a:bodyPr>
          <a:lstStyle/>
          <a:p>
            <a:pPr algn="ctr"/>
            <a:r>
              <a:rPr lang="en-US" sz="1100" dirty="0">
                <a:solidFill>
                  <a:srgbClr val="F7981F"/>
                </a:solidFill>
                <a:latin typeface="Segoe UI Light"/>
                <a:ea typeface="Verdana" pitchFamily="34" charset="0"/>
                <a:cs typeface="Arial"/>
              </a:rPr>
              <a:t>DR VMs for App 1</a:t>
            </a:r>
          </a:p>
        </p:txBody>
      </p:sp>
      <p:pic>
        <p:nvPicPr>
          <p:cNvPr id="628" name="Picture 627"/>
          <p:cNvPicPr>
            <a:picLocks noChangeAspect="1"/>
          </p:cNvPicPr>
          <p:nvPr/>
        </p:nvPicPr>
        <p:blipFill>
          <a:blip r:embed="rId3"/>
          <a:stretch>
            <a:fillRect/>
          </a:stretch>
        </p:blipFill>
        <p:spPr>
          <a:xfrm>
            <a:off x="7920824" y="2042159"/>
            <a:ext cx="590425" cy="494846"/>
          </a:xfrm>
          <a:prstGeom prst="rect">
            <a:avLst/>
          </a:prstGeom>
        </p:spPr>
      </p:pic>
      <p:cxnSp>
        <p:nvCxnSpPr>
          <p:cNvPr id="629" name="Elbow Connector 628"/>
          <p:cNvCxnSpPr>
            <a:endCxn id="107" idx="2"/>
          </p:cNvCxnSpPr>
          <p:nvPr/>
        </p:nvCxnSpPr>
        <p:spPr>
          <a:xfrm rot="5400000" flipH="1" flipV="1">
            <a:off x="9628415" y="2779060"/>
            <a:ext cx="844456" cy="1234226"/>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30" name="Elbow Connector 629"/>
          <p:cNvCxnSpPr>
            <a:endCxn id="622" idx="2"/>
          </p:cNvCxnSpPr>
          <p:nvPr/>
        </p:nvCxnSpPr>
        <p:spPr>
          <a:xfrm rot="16200000" flipV="1">
            <a:off x="8402558" y="2787427"/>
            <a:ext cx="844456" cy="1217489"/>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grpSp>
        <p:nvGrpSpPr>
          <p:cNvPr id="631" name="Group 630"/>
          <p:cNvGrpSpPr/>
          <p:nvPr/>
        </p:nvGrpSpPr>
        <p:grpSpPr>
          <a:xfrm>
            <a:off x="7227034" y="1621690"/>
            <a:ext cx="4431649" cy="1897590"/>
            <a:chOff x="4614863" y="760413"/>
            <a:chExt cx="1752600" cy="1733550"/>
          </a:xfrm>
        </p:grpSpPr>
        <p:sp>
          <p:nvSpPr>
            <p:cNvPr id="632" name="Rounded Rectangle 631"/>
            <p:cNvSpPr/>
            <p:nvPr/>
          </p:nvSpPr>
          <p:spPr>
            <a:xfrm>
              <a:off x="4614863" y="760413"/>
              <a:ext cx="1752600" cy="1733550"/>
            </a:xfrm>
            <a:prstGeom prst="roundRect">
              <a:avLst>
                <a:gd name="adj" fmla="val 9818"/>
              </a:avLst>
            </a:prstGeom>
            <a:noFill/>
            <a:ln w="1905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Segoe UI Light"/>
                <a:cs typeface="Arial"/>
              </a:endParaRPr>
            </a:p>
          </p:txBody>
        </p:sp>
        <p:sp>
          <p:nvSpPr>
            <p:cNvPr id="633" name="TextBox 33"/>
            <p:cNvSpPr txBox="1">
              <a:spLocks noChangeArrowheads="1"/>
            </p:cNvSpPr>
            <p:nvPr/>
          </p:nvSpPr>
          <p:spPr bwMode="auto">
            <a:xfrm>
              <a:off x="4658481" y="2067971"/>
              <a:ext cx="1662484" cy="295229"/>
            </a:xfrm>
            <a:prstGeom prst="rect">
              <a:avLst/>
            </a:prstGeom>
            <a:noFill/>
            <a:ln w="9525">
              <a:noFill/>
              <a:miter lim="800000"/>
              <a:headEnd/>
              <a:tailEnd/>
            </a:ln>
          </p:spPr>
          <p:txBody>
            <a:bodyPr wrap="square">
              <a:spAutoFit/>
            </a:bodyPr>
            <a:lstStyle/>
            <a:p>
              <a:pPr algn="ctr"/>
              <a:r>
                <a:rPr lang="en-US" sz="1500" dirty="0">
                  <a:solidFill>
                    <a:srgbClr val="FFFFFF"/>
                  </a:solidFill>
                  <a:latin typeface="Segoe UI Light"/>
                  <a:ea typeface="Verdana" pitchFamily="34" charset="0"/>
                  <a:cs typeface="Arial"/>
                </a:rPr>
                <a:t>Azure US East</a:t>
              </a:r>
            </a:p>
          </p:txBody>
        </p:sp>
      </p:grpSp>
      <p:sp>
        <p:nvSpPr>
          <p:cNvPr id="634" name="Cloud 633"/>
          <p:cNvSpPr/>
          <p:nvPr/>
        </p:nvSpPr>
        <p:spPr>
          <a:xfrm>
            <a:off x="8246943" y="4774804"/>
            <a:ext cx="3295840" cy="1739945"/>
          </a:xfrm>
          <a:prstGeom prst="cloud">
            <a:avLst/>
          </a:prstGeom>
          <a:ln/>
        </p:spPr>
        <p:style>
          <a:lnRef idx="2">
            <a:schemeClr val="accent2">
              <a:shade val="50000"/>
            </a:schemeClr>
          </a:lnRef>
          <a:fillRef idx="1">
            <a:schemeClr val="accent2"/>
          </a:fillRef>
          <a:effectRef idx="0">
            <a:schemeClr val="accent2"/>
          </a:effectRef>
          <a:fontRef idx="minor">
            <a:schemeClr val="lt1"/>
          </a:fontRef>
        </p:style>
        <p:txBody>
          <a:bodyPr lIns="83281" tIns="41641" rIns="83281" bIns="41641" rtlCol="0" anchor="ctr"/>
          <a:lstStyle/>
          <a:p>
            <a:pPr algn="ctr"/>
            <a:endParaRPr lang="en-US" dirty="0">
              <a:solidFill>
                <a:srgbClr val="000099"/>
              </a:solidFill>
              <a:latin typeface="Segoe UI Light"/>
            </a:endParaRPr>
          </a:p>
          <a:p>
            <a:pPr algn="ctr"/>
            <a:endParaRPr lang="en-US" dirty="0">
              <a:solidFill>
                <a:srgbClr val="000099"/>
              </a:solidFill>
              <a:latin typeface="Segoe UI Light"/>
            </a:endParaRPr>
          </a:p>
        </p:txBody>
      </p:sp>
      <p:grpSp>
        <p:nvGrpSpPr>
          <p:cNvPr id="636" name="Group 635"/>
          <p:cNvGrpSpPr/>
          <p:nvPr/>
        </p:nvGrpSpPr>
        <p:grpSpPr>
          <a:xfrm>
            <a:off x="9141197" y="5190524"/>
            <a:ext cx="609069" cy="519239"/>
            <a:chOff x="4876800" y="457200"/>
            <a:chExt cx="3223148" cy="3352800"/>
          </a:xfrm>
        </p:grpSpPr>
        <p:sp>
          <p:nvSpPr>
            <p:cNvPr id="637" name="Rectangle 636"/>
            <p:cNvSpPr/>
            <p:nvPr/>
          </p:nvSpPr>
          <p:spPr>
            <a:xfrm>
              <a:off x="6420515" y="457200"/>
              <a:ext cx="1651611" cy="56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38" name="Rectangle 637"/>
            <p:cNvSpPr/>
            <p:nvPr/>
          </p:nvSpPr>
          <p:spPr>
            <a:xfrm>
              <a:off x="4877377" y="457200"/>
              <a:ext cx="3222571" cy="3352800"/>
            </a:xfrm>
            <a:prstGeom prst="rect">
              <a:avLst/>
            </a:prstGeom>
            <a:solidFill>
              <a:schemeClr val="bg1"/>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39" name="Rectangle 638"/>
            <p:cNvSpPr/>
            <p:nvPr/>
          </p:nvSpPr>
          <p:spPr>
            <a:xfrm>
              <a:off x="4877379" y="1098692"/>
              <a:ext cx="3175464" cy="4909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cxnSp>
          <p:nvCxnSpPr>
            <p:cNvPr id="640" name="Straight Connector 639"/>
            <p:cNvCxnSpPr/>
            <p:nvPr/>
          </p:nvCxnSpPr>
          <p:spPr>
            <a:xfrm rot="5400000">
              <a:off x="6155886" y="748205"/>
              <a:ext cx="54829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41" name="Flowchart: Magnetic Disk 1874"/>
            <p:cNvSpPr/>
            <p:nvPr/>
          </p:nvSpPr>
          <p:spPr>
            <a:xfrm>
              <a:off x="5101499" y="3214508"/>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2" name="Flowchart: Magnetic Disk 1875"/>
            <p:cNvSpPr/>
            <p:nvPr/>
          </p:nvSpPr>
          <p:spPr>
            <a:xfrm>
              <a:off x="5795312" y="3222866"/>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3" name="Flowchart: Magnetic Disk 1876"/>
            <p:cNvSpPr/>
            <p:nvPr/>
          </p:nvSpPr>
          <p:spPr>
            <a:xfrm>
              <a:off x="6489124" y="3231223"/>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4" name="Flowchart: Magnetic Disk 1877"/>
            <p:cNvSpPr/>
            <p:nvPr/>
          </p:nvSpPr>
          <p:spPr>
            <a:xfrm>
              <a:off x="7182936" y="3239581"/>
              <a:ext cx="564353" cy="318255"/>
            </a:xfrm>
            <a:prstGeom prst="flowChartMagneticDisk">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5" name="Flowchart: Magnetic Disk 1878"/>
            <p:cNvSpPr/>
            <p:nvPr/>
          </p:nvSpPr>
          <p:spPr>
            <a:xfrm>
              <a:off x="5071337" y="2570855"/>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6" name="Flowchart: Magnetic Disk 1879"/>
            <p:cNvSpPr/>
            <p:nvPr/>
          </p:nvSpPr>
          <p:spPr>
            <a:xfrm>
              <a:off x="5765149" y="2579212"/>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7" name="Flowchart: Magnetic Disk 1880"/>
            <p:cNvSpPr/>
            <p:nvPr/>
          </p:nvSpPr>
          <p:spPr>
            <a:xfrm>
              <a:off x="6458961" y="2587570"/>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8" name="Flowchart: Magnetic Disk 1881"/>
            <p:cNvSpPr/>
            <p:nvPr/>
          </p:nvSpPr>
          <p:spPr>
            <a:xfrm>
              <a:off x="7152773" y="2595927"/>
              <a:ext cx="564353" cy="318255"/>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49" name="Flowchart: Magnetic Disk 1882"/>
            <p:cNvSpPr/>
            <p:nvPr/>
          </p:nvSpPr>
          <p:spPr>
            <a:xfrm>
              <a:off x="5069323" y="1927201"/>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50" name="Flowchart: Magnetic Disk 1883"/>
            <p:cNvSpPr/>
            <p:nvPr/>
          </p:nvSpPr>
          <p:spPr>
            <a:xfrm>
              <a:off x="5763135" y="1935558"/>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51" name="Flowchart: Magnetic Disk 1884"/>
            <p:cNvSpPr/>
            <p:nvPr/>
          </p:nvSpPr>
          <p:spPr>
            <a:xfrm>
              <a:off x="6456947" y="1943916"/>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sp>
          <p:nvSpPr>
            <p:cNvPr id="652" name="Flowchart: Magnetic Disk 1885"/>
            <p:cNvSpPr/>
            <p:nvPr/>
          </p:nvSpPr>
          <p:spPr>
            <a:xfrm>
              <a:off x="7150760" y="1952273"/>
              <a:ext cx="564353" cy="318255"/>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grpSp>
          <p:nvGrpSpPr>
            <p:cNvPr id="653" name="Group 112"/>
            <p:cNvGrpSpPr>
              <a:grpSpLocks/>
            </p:cNvGrpSpPr>
            <p:nvPr/>
          </p:nvGrpSpPr>
          <p:grpSpPr bwMode="auto">
            <a:xfrm>
              <a:off x="4876800" y="552231"/>
              <a:ext cx="1525084" cy="546461"/>
              <a:chOff x="5486400" y="762000"/>
              <a:chExt cx="2286000" cy="1036638"/>
            </a:xfrm>
            <a:noFill/>
          </p:grpSpPr>
          <p:pic>
            <p:nvPicPr>
              <p:cNvPr id="657" name="Picture 44" descr="Server-Virtual-Single.png"/>
              <p:cNvPicPr>
                <a:picLocks noChangeAspect="1"/>
              </p:cNvPicPr>
              <p:nvPr/>
            </p:nvPicPr>
            <p:blipFill>
              <a:blip r:embed="rId4" cstate="print"/>
              <a:srcRect/>
              <a:stretch>
                <a:fillRect/>
              </a:stretch>
            </p:blipFill>
            <p:spPr bwMode="auto">
              <a:xfrm>
                <a:off x="5486400" y="762000"/>
                <a:ext cx="2286000" cy="1036638"/>
              </a:xfrm>
              <a:prstGeom prst="rect">
                <a:avLst/>
              </a:prstGeom>
              <a:grpFill/>
              <a:ln w="9525">
                <a:noFill/>
                <a:miter lim="800000"/>
                <a:headEnd/>
                <a:tailEnd/>
              </a:ln>
            </p:spPr>
          </p:pic>
          <p:pic>
            <p:nvPicPr>
              <p:cNvPr id="658" name="Picture 19" descr="web2"/>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858000" y="990600"/>
                <a:ext cx="557212" cy="379880"/>
              </a:xfrm>
              <a:prstGeom prst="rect">
                <a:avLst/>
              </a:prstGeom>
              <a:grpFill/>
              <a:ln w="9525">
                <a:noFill/>
                <a:miter lim="800000"/>
                <a:headEnd/>
                <a:tailEnd/>
              </a:ln>
            </p:spPr>
          </p:pic>
        </p:grpSp>
        <p:grpSp>
          <p:nvGrpSpPr>
            <p:cNvPr id="654" name="Group 112"/>
            <p:cNvGrpSpPr>
              <a:grpSpLocks/>
            </p:cNvGrpSpPr>
            <p:nvPr/>
          </p:nvGrpSpPr>
          <p:grpSpPr bwMode="auto">
            <a:xfrm>
              <a:off x="6453116" y="542353"/>
              <a:ext cx="1525084" cy="546461"/>
              <a:chOff x="5486400" y="762000"/>
              <a:chExt cx="2286000" cy="1036638"/>
            </a:xfrm>
            <a:noFill/>
          </p:grpSpPr>
          <p:pic>
            <p:nvPicPr>
              <p:cNvPr id="655" name="Picture 44" descr="Server-Virtual-Single.png"/>
              <p:cNvPicPr>
                <a:picLocks noChangeAspect="1"/>
              </p:cNvPicPr>
              <p:nvPr/>
            </p:nvPicPr>
            <p:blipFill>
              <a:blip r:embed="rId4" cstate="print"/>
              <a:srcRect/>
              <a:stretch>
                <a:fillRect/>
              </a:stretch>
            </p:blipFill>
            <p:spPr bwMode="auto">
              <a:xfrm>
                <a:off x="5486400" y="762000"/>
                <a:ext cx="2286000" cy="1036638"/>
              </a:xfrm>
              <a:prstGeom prst="rect">
                <a:avLst/>
              </a:prstGeom>
              <a:grpFill/>
              <a:ln w="9525">
                <a:noFill/>
                <a:miter lim="800000"/>
                <a:headEnd/>
                <a:tailEnd/>
              </a:ln>
            </p:spPr>
          </p:pic>
          <p:pic>
            <p:nvPicPr>
              <p:cNvPr id="656" name="Picture 19" descr="web2"/>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858000" y="990600"/>
                <a:ext cx="557212" cy="379880"/>
              </a:xfrm>
              <a:prstGeom prst="rect">
                <a:avLst/>
              </a:prstGeom>
              <a:grpFill/>
              <a:ln w="9525">
                <a:noFill/>
                <a:miter lim="800000"/>
                <a:headEnd/>
                <a:tailEnd/>
              </a:ln>
            </p:spPr>
          </p:pic>
        </p:grpSp>
      </p:grpSp>
      <p:cxnSp>
        <p:nvCxnSpPr>
          <p:cNvPr id="659" name="Elbow Connector 658"/>
          <p:cNvCxnSpPr/>
          <p:nvPr/>
        </p:nvCxnSpPr>
        <p:spPr>
          <a:xfrm rot="5400000" flipH="1" flipV="1">
            <a:off x="8951160" y="4865828"/>
            <a:ext cx="646388" cy="3008"/>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60" name="Elbow Connector 659"/>
          <p:cNvCxnSpPr/>
          <p:nvPr/>
        </p:nvCxnSpPr>
        <p:spPr>
          <a:xfrm rot="5400000" flipH="1" flipV="1">
            <a:off x="9296478" y="4879014"/>
            <a:ext cx="646388" cy="3008"/>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662" name="TextBox 661"/>
          <p:cNvSpPr txBox="1"/>
          <p:nvPr/>
        </p:nvSpPr>
        <p:spPr>
          <a:xfrm>
            <a:off x="2093753" y="5849469"/>
            <a:ext cx="2021387" cy="330317"/>
          </a:xfrm>
          <a:prstGeom prst="rect">
            <a:avLst/>
          </a:prstGeom>
          <a:noFill/>
        </p:spPr>
        <p:txBody>
          <a:bodyPr wrap="square" lIns="83281" tIns="41641" rIns="83281" bIns="41641" rtlCol="0">
            <a:spAutoFit/>
          </a:bodyPr>
          <a:lstStyle/>
          <a:p>
            <a:r>
              <a:rPr lang="en-US" sz="1600" dirty="0" err="1">
                <a:solidFill>
                  <a:srgbClr val="002050"/>
                </a:solidFill>
                <a:latin typeface="Segoe UI Light"/>
              </a:rPr>
              <a:t>Zadara</a:t>
            </a:r>
            <a:r>
              <a:rPr lang="en-US" sz="1600" dirty="0">
                <a:solidFill>
                  <a:srgbClr val="002050"/>
                </a:solidFill>
                <a:latin typeface="Segoe UI Light"/>
              </a:rPr>
              <a:t> Cloud West</a:t>
            </a:r>
          </a:p>
        </p:txBody>
      </p:sp>
      <p:sp>
        <p:nvSpPr>
          <p:cNvPr id="570" name="TextBox 569"/>
          <p:cNvSpPr txBox="1"/>
          <p:nvPr/>
        </p:nvSpPr>
        <p:spPr>
          <a:xfrm>
            <a:off x="8592609" y="5875551"/>
            <a:ext cx="2021387" cy="330317"/>
          </a:xfrm>
          <a:prstGeom prst="rect">
            <a:avLst/>
          </a:prstGeom>
          <a:noFill/>
        </p:spPr>
        <p:txBody>
          <a:bodyPr wrap="square" lIns="83281" tIns="41641" rIns="83281" bIns="41641" rtlCol="0">
            <a:spAutoFit/>
          </a:bodyPr>
          <a:lstStyle/>
          <a:p>
            <a:r>
              <a:rPr lang="en-US" sz="1600" dirty="0" err="1">
                <a:solidFill>
                  <a:srgbClr val="002050"/>
                </a:solidFill>
                <a:latin typeface="Segoe UI Light"/>
              </a:rPr>
              <a:t>Zadara</a:t>
            </a:r>
            <a:r>
              <a:rPr lang="en-US" sz="1600" dirty="0">
                <a:solidFill>
                  <a:srgbClr val="002050"/>
                </a:solidFill>
                <a:latin typeface="Segoe UI Light"/>
              </a:rPr>
              <a:t> Cloud East</a:t>
            </a:r>
          </a:p>
        </p:txBody>
      </p:sp>
      <p:sp>
        <p:nvSpPr>
          <p:cNvPr id="2058" name="Left-Right Arrow 2057"/>
          <p:cNvSpPr/>
          <p:nvPr/>
        </p:nvSpPr>
        <p:spPr>
          <a:xfrm>
            <a:off x="3451778" y="5384882"/>
            <a:ext cx="5622183" cy="146193"/>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3281" tIns="41641" rIns="83281" bIns="41641" rtlCol="0" anchor="ctr"/>
          <a:lstStyle/>
          <a:p>
            <a:pPr algn="ctr"/>
            <a:endParaRPr lang="en-US">
              <a:solidFill>
                <a:srgbClr val="FFFFFF"/>
              </a:solidFill>
              <a:latin typeface="Segoe UI Light"/>
            </a:endParaRPr>
          </a:p>
        </p:txBody>
      </p:sp>
      <p:sp>
        <p:nvSpPr>
          <p:cNvPr id="2059" name="TextBox 2058"/>
          <p:cNvSpPr txBox="1"/>
          <p:nvPr/>
        </p:nvSpPr>
        <p:spPr>
          <a:xfrm>
            <a:off x="4755212" y="4594530"/>
            <a:ext cx="3324571" cy="822759"/>
          </a:xfrm>
          <a:prstGeom prst="rect">
            <a:avLst/>
          </a:prstGeom>
          <a:noFill/>
        </p:spPr>
        <p:txBody>
          <a:bodyPr wrap="square" lIns="83281" tIns="41641" rIns="83281" bIns="41641" rtlCol="0">
            <a:spAutoFit/>
          </a:bodyPr>
          <a:lstStyle/>
          <a:p>
            <a:pPr algn="ctr"/>
            <a:r>
              <a:rPr lang="en-US" sz="1600" dirty="0">
                <a:solidFill>
                  <a:srgbClr val="FFFFFF"/>
                </a:solidFill>
                <a:latin typeface="Segoe UI Light"/>
              </a:rPr>
              <a:t>Secure Remote Replication</a:t>
            </a:r>
          </a:p>
          <a:p>
            <a:pPr algn="ctr"/>
            <a:r>
              <a:rPr lang="en-US" sz="1600" dirty="0">
                <a:solidFill>
                  <a:srgbClr val="FFFFFF"/>
                </a:solidFill>
                <a:latin typeface="Segoe UI Light"/>
              </a:rPr>
              <a:t>Asynchronous and Compressed</a:t>
            </a:r>
          </a:p>
          <a:p>
            <a:pPr algn="ctr"/>
            <a:r>
              <a:rPr lang="en-US" sz="1600" dirty="0">
                <a:solidFill>
                  <a:srgbClr val="FFFFFF"/>
                </a:solidFill>
                <a:latin typeface="Segoe UI Light"/>
              </a:rPr>
              <a:t>Over the Public Internet</a:t>
            </a:r>
          </a:p>
        </p:txBody>
      </p:sp>
      <p:sp>
        <p:nvSpPr>
          <p:cNvPr id="3" name="Title 2"/>
          <p:cNvSpPr>
            <a:spLocks noGrp="1"/>
          </p:cNvSpPr>
          <p:nvPr>
            <p:ph type="title"/>
          </p:nvPr>
        </p:nvSpPr>
        <p:spPr/>
        <p:txBody>
          <a:bodyPr/>
          <a:lstStyle/>
          <a:p>
            <a:r>
              <a:rPr lang="en-US" dirty="0" err="1" smtClean="0">
                <a:latin typeface="+mn-lt"/>
              </a:rPr>
              <a:t>Zadara</a:t>
            </a:r>
            <a:r>
              <a:rPr lang="en-US" dirty="0" smtClean="0">
                <a:latin typeface="+mn-lt"/>
              </a:rPr>
              <a:t> via </a:t>
            </a:r>
            <a:r>
              <a:rPr lang="en-US" dirty="0" err="1" smtClean="0">
                <a:latin typeface="+mn-lt"/>
              </a:rPr>
              <a:t>ExpressRoute</a:t>
            </a:r>
            <a:endParaRPr lang="en-US" dirty="0">
              <a:latin typeface="+mn-lt"/>
            </a:endParaRPr>
          </a:p>
        </p:txBody>
      </p:sp>
      <p:sp>
        <p:nvSpPr>
          <p:cNvPr id="98" name="Rounded Rectangle 97"/>
          <p:cNvSpPr/>
          <p:nvPr/>
        </p:nvSpPr>
        <p:spPr>
          <a:xfrm>
            <a:off x="3417371" y="1730471"/>
            <a:ext cx="1750058" cy="1243471"/>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lIns="83281" tIns="41641" rIns="83281" bIns="41641" anchor="ctr"/>
          <a:lstStyle/>
          <a:p>
            <a:pPr algn="ctr">
              <a:defRPr/>
            </a:pPr>
            <a:endParaRPr lang="en-US" dirty="0">
              <a:solidFill>
                <a:srgbClr val="FFFFFF"/>
              </a:solidFill>
              <a:latin typeface="Segoe UI Light"/>
              <a:cs typeface="Arial"/>
            </a:endParaRPr>
          </a:p>
        </p:txBody>
      </p:sp>
      <p:sp>
        <p:nvSpPr>
          <p:cNvPr id="99" name="TextBox 32"/>
          <p:cNvSpPr txBox="1">
            <a:spLocks noChangeArrowheads="1"/>
          </p:cNvSpPr>
          <p:nvPr/>
        </p:nvSpPr>
        <p:spPr bwMode="auto">
          <a:xfrm>
            <a:off x="3477807" y="2646205"/>
            <a:ext cx="1629186" cy="253372"/>
          </a:xfrm>
          <a:prstGeom prst="rect">
            <a:avLst/>
          </a:prstGeom>
          <a:noFill/>
          <a:ln w="9525">
            <a:noFill/>
            <a:miter lim="800000"/>
            <a:headEnd/>
            <a:tailEnd/>
          </a:ln>
        </p:spPr>
        <p:txBody>
          <a:bodyPr wrap="square" lIns="83281" tIns="41641" rIns="83281" bIns="41641">
            <a:spAutoFit/>
          </a:bodyPr>
          <a:lstStyle/>
          <a:p>
            <a:pPr algn="ctr"/>
            <a:r>
              <a:rPr lang="en-US" sz="1100" dirty="0">
                <a:solidFill>
                  <a:srgbClr val="F7981F"/>
                </a:solidFill>
                <a:latin typeface="Segoe UI Light"/>
                <a:ea typeface="Verdana" pitchFamily="34" charset="0"/>
                <a:cs typeface="Arial"/>
              </a:rPr>
              <a:t>VMs for App 2</a:t>
            </a:r>
          </a:p>
        </p:txBody>
      </p:sp>
      <p:pic>
        <p:nvPicPr>
          <p:cNvPr id="100" name="Picture 99"/>
          <p:cNvPicPr>
            <a:picLocks noChangeAspect="1"/>
          </p:cNvPicPr>
          <p:nvPr/>
        </p:nvPicPr>
        <p:blipFill>
          <a:blip r:embed="rId3"/>
          <a:stretch>
            <a:fillRect/>
          </a:stretch>
        </p:blipFill>
        <p:spPr>
          <a:xfrm>
            <a:off x="3947460" y="2040840"/>
            <a:ext cx="590425" cy="494846"/>
          </a:xfrm>
          <a:prstGeom prst="rect">
            <a:avLst/>
          </a:prstGeom>
        </p:spPr>
      </p:pic>
      <p:sp>
        <p:nvSpPr>
          <p:cNvPr id="107" name="Rounded Rectangle 106"/>
          <p:cNvSpPr/>
          <p:nvPr/>
        </p:nvSpPr>
        <p:spPr>
          <a:xfrm>
            <a:off x="9792725" y="1730471"/>
            <a:ext cx="1750058" cy="1243471"/>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lIns="83281" tIns="41641" rIns="83281" bIns="41641" anchor="ctr"/>
          <a:lstStyle/>
          <a:p>
            <a:pPr algn="ctr">
              <a:defRPr/>
            </a:pPr>
            <a:endParaRPr lang="en-US" dirty="0">
              <a:solidFill>
                <a:srgbClr val="FFFFFF"/>
              </a:solidFill>
              <a:latin typeface="Segoe UI Light"/>
              <a:cs typeface="Arial"/>
            </a:endParaRPr>
          </a:p>
        </p:txBody>
      </p:sp>
      <p:sp>
        <p:nvSpPr>
          <p:cNvPr id="108" name="TextBox 32"/>
          <p:cNvSpPr txBox="1">
            <a:spLocks noChangeArrowheads="1"/>
          </p:cNvSpPr>
          <p:nvPr/>
        </p:nvSpPr>
        <p:spPr bwMode="auto">
          <a:xfrm>
            <a:off x="9853159" y="2647523"/>
            <a:ext cx="1629186" cy="253372"/>
          </a:xfrm>
          <a:prstGeom prst="rect">
            <a:avLst/>
          </a:prstGeom>
          <a:noFill/>
          <a:ln w="9525">
            <a:noFill/>
            <a:miter lim="800000"/>
            <a:headEnd/>
            <a:tailEnd/>
          </a:ln>
        </p:spPr>
        <p:txBody>
          <a:bodyPr wrap="square" lIns="83281" tIns="41641" rIns="83281" bIns="41641">
            <a:spAutoFit/>
          </a:bodyPr>
          <a:lstStyle/>
          <a:p>
            <a:pPr algn="ctr"/>
            <a:r>
              <a:rPr lang="en-US" sz="1100" dirty="0">
                <a:solidFill>
                  <a:srgbClr val="F7981F"/>
                </a:solidFill>
                <a:latin typeface="Segoe UI Light"/>
                <a:ea typeface="Verdana" pitchFamily="34" charset="0"/>
                <a:cs typeface="Arial"/>
              </a:rPr>
              <a:t>DR VMs for App 2</a:t>
            </a:r>
          </a:p>
        </p:txBody>
      </p:sp>
      <p:pic>
        <p:nvPicPr>
          <p:cNvPr id="109" name="Picture 108"/>
          <p:cNvPicPr>
            <a:picLocks noChangeAspect="1"/>
          </p:cNvPicPr>
          <p:nvPr/>
        </p:nvPicPr>
        <p:blipFill>
          <a:blip r:embed="rId3"/>
          <a:stretch>
            <a:fillRect/>
          </a:stretch>
        </p:blipFill>
        <p:spPr>
          <a:xfrm>
            <a:off x="10372540" y="2042159"/>
            <a:ext cx="590425" cy="494846"/>
          </a:xfrm>
          <a:prstGeom prst="rect">
            <a:avLst/>
          </a:prstGeom>
        </p:spPr>
      </p:pic>
      <p:pic>
        <p:nvPicPr>
          <p:cNvPr id="4" name="Picture 3"/>
          <p:cNvPicPr>
            <a:picLocks/>
          </p:cNvPicPr>
          <p:nvPr/>
        </p:nvPicPr>
        <p:blipFill>
          <a:blip r:embed="rId6"/>
          <a:stretch>
            <a:fillRect/>
          </a:stretch>
        </p:blipFill>
        <p:spPr>
          <a:xfrm>
            <a:off x="1403263" y="5116585"/>
            <a:ext cx="828855" cy="414490"/>
          </a:xfrm>
          <a:prstGeom prst="rect">
            <a:avLst/>
          </a:prstGeom>
        </p:spPr>
      </p:pic>
      <p:sp>
        <p:nvSpPr>
          <p:cNvPr id="104" name="TextBox 103"/>
          <p:cNvSpPr txBox="1"/>
          <p:nvPr/>
        </p:nvSpPr>
        <p:spPr>
          <a:xfrm>
            <a:off x="640458" y="3864998"/>
            <a:ext cx="1911139" cy="576538"/>
          </a:xfrm>
          <a:prstGeom prst="rect">
            <a:avLst/>
          </a:prstGeom>
          <a:noFill/>
        </p:spPr>
        <p:txBody>
          <a:bodyPr wrap="square" lIns="83281" tIns="41641" rIns="83281" bIns="41641" rtlCol="0">
            <a:spAutoFit/>
          </a:bodyPr>
          <a:lstStyle/>
          <a:p>
            <a:pPr algn="r"/>
            <a:r>
              <a:rPr lang="en-US" sz="1600" dirty="0">
                <a:solidFill>
                  <a:srgbClr val="FFFFFF"/>
                </a:solidFill>
                <a:latin typeface="Segoe UI Light"/>
              </a:rPr>
              <a:t>Windows Azure</a:t>
            </a:r>
          </a:p>
          <a:p>
            <a:pPr algn="r"/>
            <a:r>
              <a:rPr lang="en-US" sz="1600" dirty="0" err="1">
                <a:solidFill>
                  <a:srgbClr val="FFFFFF"/>
                </a:solidFill>
                <a:latin typeface="Segoe UI Light"/>
              </a:rPr>
              <a:t>ExpressRoute</a:t>
            </a:r>
            <a:endParaRPr lang="en-US" sz="1600" dirty="0">
              <a:solidFill>
                <a:srgbClr val="FFFFFF"/>
              </a:solidFill>
              <a:latin typeface="Segoe UI Light"/>
            </a:endParaRPr>
          </a:p>
        </p:txBody>
      </p:sp>
      <p:sp>
        <p:nvSpPr>
          <p:cNvPr id="6" name="Oval 5"/>
          <p:cNvSpPr/>
          <p:nvPr/>
        </p:nvSpPr>
        <p:spPr>
          <a:xfrm>
            <a:off x="5676234" y="3289504"/>
            <a:ext cx="112653" cy="112638"/>
          </a:xfrm>
          <a:prstGeom prst="ellipse">
            <a:avLst/>
          </a:prstGeom>
          <a:solidFill>
            <a:srgbClr val="FFFFFF"/>
          </a:solidFill>
          <a:ln>
            <a:noFill/>
          </a:ln>
          <a:effectLst/>
        </p:spPr>
        <p:style>
          <a:lnRef idx="1">
            <a:schemeClr val="accent2"/>
          </a:lnRef>
          <a:fillRef idx="3">
            <a:schemeClr val="accent2"/>
          </a:fillRef>
          <a:effectRef idx="2">
            <a:schemeClr val="accent2"/>
          </a:effectRef>
          <a:fontRef idx="minor">
            <a:schemeClr val="lt1"/>
          </a:fontRef>
        </p:style>
        <p:txBody>
          <a:bodyPr lIns="111026" tIns="55513" rIns="111026" bIns="55513" rtlCol="0" anchor="ctr"/>
          <a:lstStyle/>
          <a:p>
            <a:pPr algn="ctr"/>
            <a:endParaRPr lang="en-US">
              <a:solidFill>
                <a:srgbClr val="FFFFFF"/>
              </a:solidFill>
              <a:latin typeface="Segoe UI Light"/>
            </a:endParaRPr>
          </a:p>
        </p:txBody>
      </p:sp>
      <p:sp>
        <p:nvSpPr>
          <p:cNvPr id="112" name="Oval 111"/>
          <p:cNvSpPr/>
          <p:nvPr/>
        </p:nvSpPr>
        <p:spPr>
          <a:xfrm>
            <a:off x="6202697" y="3289504"/>
            <a:ext cx="112653" cy="112638"/>
          </a:xfrm>
          <a:prstGeom prst="ellipse">
            <a:avLst/>
          </a:prstGeom>
          <a:solidFill>
            <a:srgbClr val="FFFFFF"/>
          </a:solidFill>
          <a:ln>
            <a:noFill/>
          </a:ln>
          <a:effectLst/>
        </p:spPr>
        <p:style>
          <a:lnRef idx="1">
            <a:schemeClr val="accent2"/>
          </a:lnRef>
          <a:fillRef idx="3">
            <a:schemeClr val="accent2"/>
          </a:fillRef>
          <a:effectRef idx="2">
            <a:schemeClr val="accent2"/>
          </a:effectRef>
          <a:fontRef idx="minor">
            <a:schemeClr val="lt1"/>
          </a:fontRef>
        </p:style>
        <p:txBody>
          <a:bodyPr lIns="111026" tIns="55513" rIns="111026" bIns="55513" rtlCol="0" anchor="ctr"/>
          <a:lstStyle/>
          <a:p>
            <a:pPr algn="ctr"/>
            <a:endParaRPr lang="en-US">
              <a:solidFill>
                <a:srgbClr val="FFFFFF"/>
              </a:solidFill>
              <a:latin typeface="Segoe UI Light"/>
            </a:endParaRPr>
          </a:p>
        </p:txBody>
      </p:sp>
      <p:sp>
        <p:nvSpPr>
          <p:cNvPr id="113" name="Oval 112"/>
          <p:cNvSpPr/>
          <p:nvPr/>
        </p:nvSpPr>
        <p:spPr>
          <a:xfrm>
            <a:off x="6729159" y="3289504"/>
            <a:ext cx="112653" cy="112638"/>
          </a:xfrm>
          <a:prstGeom prst="ellipse">
            <a:avLst/>
          </a:prstGeom>
          <a:solidFill>
            <a:srgbClr val="FFFFFF"/>
          </a:solidFill>
          <a:ln>
            <a:noFill/>
          </a:ln>
          <a:effectLst/>
        </p:spPr>
        <p:style>
          <a:lnRef idx="1">
            <a:schemeClr val="accent2"/>
          </a:lnRef>
          <a:fillRef idx="3">
            <a:schemeClr val="accent2"/>
          </a:fillRef>
          <a:effectRef idx="2">
            <a:schemeClr val="accent2"/>
          </a:effectRef>
          <a:fontRef idx="minor">
            <a:schemeClr val="lt1"/>
          </a:fontRef>
        </p:style>
        <p:txBody>
          <a:bodyPr lIns="111026" tIns="55513" rIns="111026" bIns="55513" rtlCol="0" anchor="ctr"/>
          <a:lstStyle/>
          <a:p>
            <a:pPr algn="ctr"/>
            <a:endParaRPr lang="en-US">
              <a:solidFill>
                <a:srgbClr val="FFFFFF"/>
              </a:solidFill>
              <a:latin typeface="Segoe UI Light"/>
            </a:endParaRPr>
          </a:p>
        </p:txBody>
      </p:sp>
      <p:sp>
        <p:nvSpPr>
          <p:cNvPr id="114" name="Oval 113"/>
          <p:cNvSpPr/>
          <p:nvPr/>
        </p:nvSpPr>
        <p:spPr>
          <a:xfrm>
            <a:off x="5675825" y="4172483"/>
            <a:ext cx="112653" cy="112638"/>
          </a:xfrm>
          <a:prstGeom prst="ellipse">
            <a:avLst/>
          </a:prstGeom>
          <a:solidFill>
            <a:srgbClr val="FFFFFF"/>
          </a:solidFill>
          <a:ln>
            <a:noFill/>
          </a:ln>
          <a:effectLst/>
        </p:spPr>
        <p:style>
          <a:lnRef idx="1">
            <a:schemeClr val="accent2"/>
          </a:lnRef>
          <a:fillRef idx="3">
            <a:schemeClr val="accent2"/>
          </a:fillRef>
          <a:effectRef idx="2">
            <a:schemeClr val="accent2"/>
          </a:effectRef>
          <a:fontRef idx="minor">
            <a:schemeClr val="lt1"/>
          </a:fontRef>
        </p:style>
        <p:txBody>
          <a:bodyPr lIns="111026" tIns="55513" rIns="111026" bIns="55513" rtlCol="0" anchor="ctr"/>
          <a:lstStyle/>
          <a:p>
            <a:pPr algn="ctr"/>
            <a:endParaRPr lang="en-US">
              <a:solidFill>
                <a:srgbClr val="FFFFFF"/>
              </a:solidFill>
              <a:latin typeface="Segoe UI Light"/>
            </a:endParaRPr>
          </a:p>
        </p:txBody>
      </p:sp>
      <p:sp>
        <p:nvSpPr>
          <p:cNvPr id="115" name="Oval 114"/>
          <p:cNvSpPr/>
          <p:nvPr/>
        </p:nvSpPr>
        <p:spPr>
          <a:xfrm>
            <a:off x="6202287" y="4172483"/>
            <a:ext cx="112653" cy="112638"/>
          </a:xfrm>
          <a:prstGeom prst="ellipse">
            <a:avLst/>
          </a:prstGeom>
          <a:solidFill>
            <a:srgbClr val="FFFFFF"/>
          </a:solidFill>
          <a:ln>
            <a:noFill/>
          </a:ln>
          <a:effectLst/>
        </p:spPr>
        <p:style>
          <a:lnRef idx="1">
            <a:schemeClr val="accent2"/>
          </a:lnRef>
          <a:fillRef idx="3">
            <a:schemeClr val="accent2"/>
          </a:fillRef>
          <a:effectRef idx="2">
            <a:schemeClr val="accent2"/>
          </a:effectRef>
          <a:fontRef idx="minor">
            <a:schemeClr val="lt1"/>
          </a:fontRef>
        </p:style>
        <p:txBody>
          <a:bodyPr lIns="111026" tIns="55513" rIns="111026" bIns="55513" rtlCol="0" anchor="ctr"/>
          <a:lstStyle/>
          <a:p>
            <a:pPr algn="ctr"/>
            <a:endParaRPr lang="en-US">
              <a:solidFill>
                <a:srgbClr val="FFFFFF"/>
              </a:solidFill>
              <a:latin typeface="Segoe UI Light"/>
            </a:endParaRPr>
          </a:p>
        </p:txBody>
      </p:sp>
      <p:sp>
        <p:nvSpPr>
          <p:cNvPr id="116" name="Oval 115"/>
          <p:cNvSpPr/>
          <p:nvPr/>
        </p:nvSpPr>
        <p:spPr>
          <a:xfrm>
            <a:off x="6728750" y="4172483"/>
            <a:ext cx="112653" cy="112638"/>
          </a:xfrm>
          <a:prstGeom prst="ellipse">
            <a:avLst/>
          </a:prstGeom>
          <a:solidFill>
            <a:srgbClr val="FFFFFF"/>
          </a:solidFill>
          <a:ln>
            <a:noFill/>
          </a:ln>
          <a:effectLst/>
        </p:spPr>
        <p:style>
          <a:lnRef idx="1">
            <a:schemeClr val="accent2"/>
          </a:lnRef>
          <a:fillRef idx="3">
            <a:schemeClr val="accent2"/>
          </a:fillRef>
          <a:effectRef idx="2">
            <a:schemeClr val="accent2"/>
          </a:effectRef>
          <a:fontRef idx="minor">
            <a:schemeClr val="lt1"/>
          </a:fontRef>
        </p:style>
        <p:txBody>
          <a:bodyPr lIns="111026" tIns="55513" rIns="111026" bIns="55513" rtlCol="0" anchor="ctr"/>
          <a:lstStyle/>
          <a:p>
            <a:pPr algn="ctr"/>
            <a:endParaRPr lang="en-US">
              <a:solidFill>
                <a:srgbClr val="FFFFFF"/>
              </a:solidFill>
              <a:latin typeface="Segoe UI Light"/>
            </a:endParaRPr>
          </a:p>
        </p:txBody>
      </p:sp>
      <p:sp>
        <p:nvSpPr>
          <p:cNvPr id="8" name="TextBox 7"/>
          <p:cNvSpPr txBox="1"/>
          <p:nvPr/>
        </p:nvSpPr>
        <p:spPr>
          <a:xfrm>
            <a:off x="1037925" y="5417481"/>
            <a:ext cx="1562969" cy="419887"/>
          </a:xfrm>
          <a:prstGeom prst="rect">
            <a:avLst/>
          </a:prstGeom>
          <a:noFill/>
        </p:spPr>
        <p:txBody>
          <a:bodyPr wrap="square" lIns="111026" tIns="55513" rIns="111026" bIns="55513" rtlCol="0">
            <a:spAutoFit/>
          </a:bodyPr>
          <a:lstStyle/>
          <a:p>
            <a:pPr algn="ctr">
              <a:lnSpc>
                <a:spcPct val="130000"/>
              </a:lnSpc>
            </a:pPr>
            <a:r>
              <a:rPr lang="en-US" sz="1600" dirty="0">
                <a:solidFill>
                  <a:srgbClr val="000000"/>
                </a:solidFill>
                <a:latin typeface="Segoe UI Light"/>
              </a:rPr>
              <a:t>Silicon Valley</a:t>
            </a:r>
          </a:p>
        </p:txBody>
      </p:sp>
      <p:sp>
        <p:nvSpPr>
          <p:cNvPr id="10" name="Oval 9"/>
          <p:cNvSpPr/>
          <p:nvPr/>
        </p:nvSpPr>
        <p:spPr>
          <a:xfrm>
            <a:off x="2561776" y="3833717"/>
            <a:ext cx="998088" cy="748460"/>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900" dirty="0">
                <a:solidFill>
                  <a:srgbClr val="FFFFFF"/>
                </a:solidFill>
                <a:latin typeface="Segoe UI Light"/>
              </a:rPr>
              <a:t>10G</a:t>
            </a:r>
          </a:p>
        </p:txBody>
      </p:sp>
      <p:sp>
        <p:nvSpPr>
          <p:cNvPr id="106" name="Oval 105"/>
          <p:cNvSpPr/>
          <p:nvPr/>
        </p:nvSpPr>
        <p:spPr>
          <a:xfrm>
            <a:off x="8935078" y="3830074"/>
            <a:ext cx="998088" cy="748460"/>
          </a:xfrm>
          <a:prstGeom prst="ellipse">
            <a:avLst/>
          </a:prstGeom>
        </p:spPr>
        <p:style>
          <a:lnRef idx="1">
            <a:schemeClr val="accent1"/>
          </a:lnRef>
          <a:fillRef idx="3">
            <a:schemeClr val="accent1"/>
          </a:fillRef>
          <a:effectRef idx="2">
            <a:schemeClr val="accent1"/>
          </a:effectRef>
          <a:fontRef idx="minor">
            <a:schemeClr val="lt1"/>
          </a:fontRef>
        </p:style>
        <p:txBody>
          <a:bodyPr lIns="111026" tIns="55513" rIns="111026" bIns="55513" rtlCol="0" anchor="ctr"/>
          <a:lstStyle/>
          <a:p>
            <a:pPr algn="ctr"/>
            <a:r>
              <a:rPr lang="en-US" sz="1900" dirty="0">
                <a:solidFill>
                  <a:srgbClr val="FFFFFF"/>
                </a:solidFill>
                <a:latin typeface="Segoe UI Light"/>
              </a:rPr>
              <a:t>10G</a:t>
            </a:r>
          </a:p>
        </p:txBody>
      </p:sp>
      <p:pic>
        <p:nvPicPr>
          <p:cNvPr id="110" name="Picture 109"/>
          <p:cNvPicPr>
            <a:picLocks/>
          </p:cNvPicPr>
          <p:nvPr/>
        </p:nvPicPr>
        <p:blipFill>
          <a:blip r:embed="rId6"/>
          <a:stretch>
            <a:fillRect/>
          </a:stretch>
        </p:blipFill>
        <p:spPr>
          <a:xfrm>
            <a:off x="10205767" y="5051725"/>
            <a:ext cx="828855" cy="414490"/>
          </a:xfrm>
          <a:prstGeom prst="rect">
            <a:avLst/>
          </a:prstGeom>
        </p:spPr>
      </p:pic>
      <p:sp>
        <p:nvSpPr>
          <p:cNvPr id="111" name="TextBox 110"/>
          <p:cNvSpPr txBox="1"/>
          <p:nvPr/>
        </p:nvSpPr>
        <p:spPr>
          <a:xfrm>
            <a:off x="9722125" y="5336027"/>
            <a:ext cx="1799574" cy="419887"/>
          </a:xfrm>
          <a:prstGeom prst="rect">
            <a:avLst/>
          </a:prstGeom>
          <a:noFill/>
        </p:spPr>
        <p:txBody>
          <a:bodyPr wrap="square" lIns="111026" tIns="55513" rIns="111026" bIns="55513" rtlCol="0">
            <a:spAutoFit/>
          </a:bodyPr>
          <a:lstStyle/>
          <a:p>
            <a:pPr algn="ctr">
              <a:lnSpc>
                <a:spcPct val="130000"/>
              </a:lnSpc>
            </a:pPr>
            <a:r>
              <a:rPr lang="en-US" sz="1600" dirty="0">
                <a:solidFill>
                  <a:srgbClr val="000000"/>
                </a:solidFill>
                <a:latin typeface="Segoe UI Light"/>
              </a:rPr>
              <a:t>Washington, DC</a:t>
            </a:r>
          </a:p>
        </p:txBody>
      </p:sp>
      <p:sp>
        <p:nvSpPr>
          <p:cNvPr id="101" name="TextBox 100"/>
          <p:cNvSpPr txBox="1"/>
          <p:nvPr/>
        </p:nvSpPr>
        <p:spPr>
          <a:xfrm>
            <a:off x="9961375" y="3864998"/>
            <a:ext cx="1911139" cy="576538"/>
          </a:xfrm>
          <a:prstGeom prst="rect">
            <a:avLst/>
          </a:prstGeom>
          <a:noFill/>
        </p:spPr>
        <p:txBody>
          <a:bodyPr wrap="square" lIns="83281" tIns="41641" rIns="83281" bIns="41641" rtlCol="0">
            <a:spAutoFit/>
          </a:bodyPr>
          <a:lstStyle/>
          <a:p>
            <a:r>
              <a:rPr lang="en-US" sz="1600" dirty="0">
                <a:solidFill>
                  <a:srgbClr val="FFFFFF"/>
                </a:solidFill>
                <a:latin typeface="Segoe UI Light"/>
              </a:rPr>
              <a:t>Windows Azure</a:t>
            </a:r>
          </a:p>
          <a:p>
            <a:r>
              <a:rPr lang="en-US" sz="1600" dirty="0" err="1">
                <a:solidFill>
                  <a:srgbClr val="FFFFFF"/>
                </a:solidFill>
                <a:latin typeface="Segoe UI Light"/>
              </a:rPr>
              <a:t>ExpressRoute</a:t>
            </a:r>
            <a:endParaRPr lang="en-US" sz="1600" dirty="0">
              <a:solidFill>
                <a:srgbClr val="FFFFFF"/>
              </a:solidFill>
              <a:latin typeface="Segoe UI Light"/>
            </a:endParaRPr>
          </a:p>
        </p:txBody>
      </p:sp>
    </p:spTree>
    <p:extLst>
      <p:ext uri="{BB962C8B-B14F-4D97-AF65-F5344CB8AC3E}">
        <p14:creationId xmlns:p14="http://schemas.microsoft.com/office/powerpoint/2010/main" val="2242252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Needs </a:t>
            </a:r>
            <a:br>
              <a:rPr lang="en-US" dirty="0" smtClean="0"/>
            </a:br>
            <a:r>
              <a:rPr lang="en-US" dirty="0" err="1" smtClean="0"/>
              <a:t>Zadara</a:t>
            </a:r>
            <a:r>
              <a:rPr lang="en-US" dirty="0" smtClean="0"/>
              <a:t> Storage?</a:t>
            </a:r>
            <a:endParaRPr lang="en-US" dirty="0"/>
          </a:p>
        </p:txBody>
      </p:sp>
    </p:spTree>
    <p:extLst>
      <p:ext uri="{BB962C8B-B14F-4D97-AF65-F5344CB8AC3E}">
        <p14:creationId xmlns:p14="http://schemas.microsoft.com/office/powerpoint/2010/main" val="148747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Block Storage Choices at Azure </a:t>
            </a:r>
            <a:r>
              <a:rPr lang="en-US" dirty="0" err="1" smtClean="0"/>
              <a:t>IaaS</a:t>
            </a:r>
            <a:endParaRPr lang="en-US" dirty="0"/>
          </a:p>
        </p:txBody>
      </p:sp>
      <p:graphicFrame>
        <p:nvGraphicFramePr>
          <p:cNvPr id="5" name="Table 4"/>
          <p:cNvGraphicFramePr>
            <a:graphicFrameLocks noGrp="1"/>
          </p:cNvGraphicFramePr>
          <p:nvPr>
            <p:extLst/>
          </p:nvPr>
        </p:nvGraphicFramePr>
        <p:xfrm>
          <a:off x="896140" y="1631779"/>
          <a:ext cx="5596414" cy="4507582"/>
        </p:xfrm>
        <a:graphic>
          <a:graphicData uri="http://schemas.openxmlformats.org/drawingml/2006/table">
            <a:tbl>
              <a:tblPr>
                <a:tableStyleId>{0505E3EF-67EA-436B-97B2-0124C06EBD24}</a:tableStyleId>
              </a:tblPr>
              <a:tblGrid>
                <a:gridCol w="2798207"/>
                <a:gridCol w="2798207"/>
              </a:tblGrid>
              <a:tr h="2253791">
                <a:tc>
                  <a:txBody>
                    <a:bodyPr/>
                    <a:lstStyle/>
                    <a:p>
                      <a:endParaRPr lang="en-US" sz="1800" dirty="0"/>
                    </a:p>
                  </a:txBody>
                  <a:tcPr marL="124365" marR="124365" marT="46630" marB="46630">
                    <a:lnL w="12700" cmpd="sng">
                      <a:noFill/>
                    </a:lnL>
                    <a:lnR w="12700" cap="flat" cmpd="sng" algn="ctr">
                      <a:solidFill>
                        <a:srgbClr val="68217A"/>
                      </a:solidFill>
                      <a:prstDash val="solid"/>
                      <a:round/>
                      <a:headEnd type="none" w="med" len="med"/>
                      <a:tailEnd type="none" w="med" len="med"/>
                    </a:lnR>
                    <a:lnT w="12700" cmpd="sng">
                      <a:noFill/>
                    </a:lnT>
                    <a:lnB w="12700" cap="flat" cmpd="sng" algn="ctr">
                      <a:solidFill>
                        <a:srgbClr val="68217A"/>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4365" marR="124365" marT="46630" marB="46630">
                    <a:lnL w="12700" cap="flat" cmpd="sng" algn="ctr">
                      <a:solidFill>
                        <a:srgbClr val="68217A"/>
                      </a:solidFill>
                      <a:prstDash val="solid"/>
                      <a:round/>
                      <a:headEnd type="none" w="med" len="med"/>
                      <a:tailEnd type="none" w="med" len="med"/>
                    </a:lnL>
                    <a:lnR w="12700" cmpd="sng">
                      <a:noFill/>
                    </a:lnR>
                    <a:lnT w="12700" cmpd="sng">
                      <a:noFill/>
                    </a:lnT>
                    <a:lnB w="12700" cap="flat" cmpd="sng" algn="ctr">
                      <a:solidFill>
                        <a:srgbClr val="68217A"/>
                      </a:solidFill>
                      <a:prstDash val="solid"/>
                      <a:round/>
                      <a:headEnd type="none" w="med" len="med"/>
                      <a:tailEnd type="none" w="med" len="med"/>
                    </a:lnB>
                    <a:lnTlToBr w="12700" cmpd="sng">
                      <a:noFill/>
                      <a:prstDash val="solid"/>
                    </a:lnTlToBr>
                    <a:lnBlToTr w="12700" cmpd="sng">
                      <a:noFill/>
                      <a:prstDash val="solid"/>
                    </a:lnBlToTr>
                  </a:tcPr>
                </a:tc>
              </a:tr>
              <a:tr h="2253791">
                <a:tc>
                  <a:txBody>
                    <a:bodyPr/>
                    <a:lstStyle/>
                    <a:p>
                      <a:pPr algn="ctr"/>
                      <a:r>
                        <a:rPr lang="en-US" sz="4800" dirty="0" smtClean="0">
                          <a:solidFill>
                            <a:schemeClr val="accent3"/>
                          </a:solidFill>
                        </a:rPr>
                        <a:t>X</a:t>
                      </a:r>
                      <a:endParaRPr lang="en-US" sz="4800" dirty="0">
                        <a:solidFill>
                          <a:schemeClr val="accent3"/>
                        </a:solidFill>
                      </a:endParaRPr>
                    </a:p>
                  </a:txBody>
                  <a:tcPr marL="124365" marR="124365" marT="46630" marB="46630" anchor="ctr">
                    <a:lnL w="12700" cmpd="sng">
                      <a:noFill/>
                    </a:lnL>
                    <a:lnR w="12700" cap="flat" cmpd="sng" algn="ctr">
                      <a:solidFill>
                        <a:srgbClr val="68217A"/>
                      </a:solidFill>
                      <a:prstDash val="solid"/>
                      <a:round/>
                      <a:headEnd type="none" w="med" len="med"/>
                      <a:tailEnd type="none" w="med" len="med"/>
                    </a:lnR>
                    <a:lnT w="12700" cap="flat" cmpd="sng" algn="ctr">
                      <a:solidFill>
                        <a:srgbClr val="6821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800" dirty="0"/>
                    </a:p>
                  </a:txBody>
                  <a:tcPr marL="124365" marR="124365" marT="46630" marB="46630">
                    <a:lnL w="12700" cap="flat" cmpd="sng" algn="ctr">
                      <a:solidFill>
                        <a:srgbClr val="68217A"/>
                      </a:solidFill>
                      <a:prstDash val="solid"/>
                      <a:round/>
                      <a:headEnd type="none" w="med" len="med"/>
                      <a:tailEnd type="none" w="med" len="med"/>
                    </a:lnL>
                    <a:lnR w="12700" cmpd="sng">
                      <a:noFill/>
                    </a:lnR>
                    <a:lnT w="12700" cap="flat" cmpd="sng" algn="ctr">
                      <a:solidFill>
                        <a:srgbClr val="68217A"/>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6" name="TextBox 5"/>
          <p:cNvSpPr txBox="1"/>
          <p:nvPr/>
        </p:nvSpPr>
        <p:spPr>
          <a:xfrm rot="16200000">
            <a:off x="-368353" y="3677749"/>
            <a:ext cx="1856165" cy="389109"/>
          </a:xfrm>
          <a:prstGeom prst="rect">
            <a:avLst/>
          </a:prstGeom>
          <a:noFill/>
        </p:spPr>
        <p:txBody>
          <a:bodyPr wrap="none" lIns="111026" tIns="55513" rIns="111026" bIns="55513" rtlCol="0">
            <a:spAutoFit/>
          </a:bodyPr>
          <a:lstStyle/>
          <a:p>
            <a:pPr defTabSz="1110264"/>
            <a:r>
              <a:rPr lang="en-US" dirty="0" smtClean="0">
                <a:solidFill>
                  <a:srgbClr val="FFFFFF"/>
                </a:solidFill>
              </a:rPr>
              <a:t>Performance </a:t>
            </a:r>
            <a:r>
              <a:rPr lang="en-US" dirty="0" smtClean="0">
                <a:solidFill>
                  <a:srgbClr val="FFFFFF"/>
                </a:solidFill>
                <a:sym typeface="Wingdings"/>
              </a:rPr>
              <a:t></a:t>
            </a:r>
            <a:endParaRPr lang="en-US" dirty="0">
              <a:solidFill>
                <a:srgbClr val="FFFFFF"/>
              </a:solidFill>
            </a:endParaRPr>
          </a:p>
        </p:txBody>
      </p:sp>
      <p:sp>
        <p:nvSpPr>
          <p:cNvPr id="7" name="TextBox 6"/>
          <p:cNvSpPr txBox="1"/>
          <p:nvPr/>
        </p:nvSpPr>
        <p:spPr>
          <a:xfrm>
            <a:off x="2845870" y="6217079"/>
            <a:ext cx="1677398" cy="389109"/>
          </a:xfrm>
          <a:prstGeom prst="rect">
            <a:avLst/>
          </a:prstGeom>
          <a:noFill/>
        </p:spPr>
        <p:txBody>
          <a:bodyPr wrap="none" lIns="111026" tIns="55513" rIns="111026" bIns="55513" rtlCol="0">
            <a:spAutoFit/>
          </a:bodyPr>
          <a:lstStyle/>
          <a:p>
            <a:pPr defTabSz="1110264"/>
            <a:r>
              <a:rPr lang="en-US" dirty="0" smtClean="0">
                <a:solidFill>
                  <a:srgbClr val="FFFFFF"/>
                </a:solidFill>
              </a:rPr>
              <a:t>Availability </a:t>
            </a:r>
            <a:r>
              <a:rPr lang="en-US" dirty="0" smtClean="0">
                <a:solidFill>
                  <a:srgbClr val="FFFFFF"/>
                </a:solidFill>
                <a:sym typeface="Wingdings"/>
              </a:rPr>
              <a:t></a:t>
            </a:r>
            <a:endParaRPr lang="en-US" dirty="0">
              <a:solidFill>
                <a:srgbClr val="FFFFFF"/>
              </a:solidFill>
            </a:endParaRPr>
          </a:p>
        </p:txBody>
      </p:sp>
      <p:sp>
        <p:nvSpPr>
          <p:cNvPr id="12" name="Oval 11"/>
          <p:cNvSpPr/>
          <p:nvPr/>
        </p:nvSpPr>
        <p:spPr>
          <a:xfrm>
            <a:off x="4615173" y="4585023"/>
            <a:ext cx="951081" cy="932603"/>
          </a:xfrm>
          <a:prstGeom prst="ellipse">
            <a:avLst/>
          </a:prstGeom>
        </p:spPr>
        <p:style>
          <a:lnRef idx="1">
            <a:schemeClr val="accent1"/>
          </a:lnRef>
          <a:fillRef idx="3">
            <a:schemeClr val="accent1"/>
          </a:fillRef>
          <a:effectRef idx="2">
            <a:schemeClr val="accent1"/>
          </a:effectRef>
          <a:fontRef idx="minor">
            <a:schemeClr val="lt1"/>
          </a:fontRef>
        </p:style>
        <p:txBody>
          <a:bodyPr lIns="0" tIns="55513" rIns="0" bIns="55513" rtlCol="0" anchor="ctr"/>
          <a:lstStyle/>
          <a:p>
            <a:pPr algn="ctr" defTabSz="1110264"/>
            <a:r>
              <a:rPr lang="en-US" dirty="0" smtClean="0">
                <a:solidFill>
                  <a:prstClr val="white"/>
                </a:solidFill>
                <a:latin typeface="Calibri"/>
              </a:rPr>
              <a:t>Drive</a:t>
            </a:r>
            <a:endParaRPr lang="en-US" dirty="0">
              <a:solidFill>
                <a:prstClr val="white"/>
              </a:solidFill>
              <a:latin typeface="Calibri"/>
            </a:endParaRPr>
          </a:p>
        </p:txBody>
      </p:sp>
      <p:sp>
        <p:nvSpPr>
          <p:cNvPr id="13" name="Oval 12"/>
          <p:cNvSpPr/>
          <p:nvPr/>
        </p:nvSpPr>
        <p:spPr>
          <a:xfrm>
            <a:off x="1816966" y="2329053"/>
            <a:ext cx="951081" cy="932603"/>
          </a:xfrm>
          <a:prstGeom prst="ellipse">
            <a:avLst/>
          </a:prstGeom>
        </p:spPr>
        <p:style>
          <a:lnRef idx="1">
            <a:schemeClr val="accent1"/>
          </a:lnRef>
          <a:fillRef idx="3">
            <a:schemeClr val="accent1"/>
          </a:fillRef>
          <a:effectRef idx="2">
            <a:schemeClr val="accent1"/>
          </a:effectRef>
          <a:fontRef idx="minor">
            <a:schemeClr val="lt1"/>
          </a:fontRef>
        </p:style>
        <p:txBody>
          <a:bodyPr lIns="0" tIns="55513" rIns="0" bIns="55513" rtlCol="0" anchor="ctr"/>
          <a:lstStyle/>
          <a:p>
            <a:pPr algn="ctr" defTabSz="1110264"/>
            <a:r>
              <a:rPr lang="en-US" dirty="0" smtClean="0">
                <a:solidFill>
                  <a:prstClr val="white"/>
                </a:solidFill>
                <a:latin typeface="Calibri"/>
              </a:rPr>
              <a:t>Local</a:t>
            </a:r>
          </a:p>
          <a:p>
            <a:pPr algn="ctr" defTabSz="1110264"/>
            <a:r>
              <a:rPr lang="en-US" dirty="0" smtClean="0">
                <a:solidFill>
                  <a:prstClr val="white"/>
                </a:solidFill>
                <a:latin typeface="Calibri"/>
              </a:rPr>
              <a:t>(VM)</a:t>
            </a:r>
          </a:p>
        </p:txBody>
      </p:sp>
      <p:pic>
        <p:nvPicPr>
          <p:cNvPr id="14" name="Picture 13" descr="Zadara Horizontal JPEG.JPG"/>
          <p:cNvPicPr>
            <a:picLocks/>
          </p:cNvPicPr>
          <p:nvPr/>
        </p:nvPicPr>
        <p:blipFill rotWithShape="1">
          <a:blip r:embed="rId2" cstate="print">
            <a:clrChange>
              <a:clrFrom>
                <a:srgbClr val="FFFFFF"/>
              </a:clrFrom>
              <a:clrTo>
                <a:srgbClr val="FFFFFF">
                  <a:alpha val="0"/>
                </a:srgbClr>
              </a:clrTo>
            </a:clrChange>
          </a:blip>
          <a:srcRect l="-1" r="73423"/>
          <a:stretch/>
        </p:blipFill>
        <p:spPr>
          <a:xfrm>
            <a:off x="4662254" y="2369001"/>
            <a:ext cx="796870" cy="852708"/>
          </a:xfrm>
          <a:prstGeom prst="rect">
            <a:avLst/>
          </a:prstGeom>
        </p:spPr>
      </p:pic>
      <p:sp>
        <p:nvSpPr>
          <p:cNvPr id="15" name="Rectangle 14"/>
          <p:cNvSpPr/>
          <p:nvPr/>
        </p:nvSpPr>
        <p:spPr>
          <a:xfrm>
            <a:off x="7047336" y="1268595"/>
            <a:ext cx="4974590" cy="4727732"/>
          </a:xfrm>
          <a:prstGeom prst="rect">
            <a:avLst/>
          </a:prstGeom>
        </p:spPr>
        <p:txBody>
          <a:bodyPr wrap="square" lIns="111026" tIns="55513" rIns="111026" bIns="55513">
            <a:spAutoFit/>
          </a:bodyPr>
          <a:lstStyle/>
          <a:p>
            <a:pPr marL="342900" indent="-342900">
              <a:lnSpc>
                <a:spcPct val="90000"/>
              </a:lnSpc>
              <a:spcBef>
                <a:spcPct val="20000"/>
              </a:spcBef>
              <a:buClr>
                <a:srgbClr val="00BCF2"/>
              </a:buClr>
              <a:buSzPct val="100000"/>
              <a:buFontTx/>
              <a:buBlip>
                <a:blip r:embed="rId3"/>
              </a:buBlip>
            </a:pPr>
            <a:r>
              <a:rPr lang="en-US" sz="3200" dirty="0" err="1" smtClean="0">
                <a:gradFill>
                  <a:gsLst>
                    <a:gs pos="13869">
                      <a:srgbClr val="00BCF2"/>
                    </a:gs>
                    <a:gs pos="42000">
                      <a:srgbClr val="00BCF2"/>
                    </a:gs>
                  </a:gsLst>
                  <a:lin ang="5400000" scaled="0"/>
                </a:gradFill>
                <a:latin typeface="Segoe UI Light"/>
              </a:rPr>
              <a:t>Zadara</a:t>
            </a:r>
            <a:r>
              <a:rPr lang="en-US" sz="3200" dirty="0" smtClean="0">
                <a:gradFill>
                  <a:gsLst>
                    <a:gs pos="13869">
                      <a:srgbClr val="00BCF2"/>
                    </a:gs>
                    <a:gs pos="42000">
                      <a:srgbClr val="00BCF2"/>
                    </a:gs>
                  </a:gsLst>
                  <a:lin ang="5400000" scaled="0"/>
                </a:gradFill>
                <a:latin typeface="Segoe UI Light"/>
              </a:rPr>
              <a:t> Storage </a:t>
            </a:r>
            <a:br>
              <a:rPr lang="en-US" sz="3200" dirty="0" smtClean="0">
                <a:gradFill>
                  <a:gsLst>
                    <a:gs pos="13869">
                      <a:srgbClr val="00BCF2"/>
                    </a:gs>
                    <a:gs pos="42000">
                      <a:srgbClr val="00BCF2"/>
                    </a:gs>
                  </a:gsLst>
                  <a:lin ang="5400000" scaled="0"/>
                </a:gradFill>
                <a:latin typeface="Segoe UI Light"/>
              </a:rPr>
            </a:br>
            <a:r>
              <a:rPr lang="en-US" sz="3200" dirty="0" smtClean="0">
                <a:gradFill>
                  <a:gsLst>
                    <a:gs pos="13869">
                      <a:srgbClr val="00BCF2"/>
                    </a:gs>
                    <a:gs pos="42000">
                      <a:srgbClr val="00BCF2"/>
                    </a:gs>
                  </a:gsLst>
                  <a:lin ang="5400000" scaled="0"/>
                </a:gradFill>
                <a:latin typeface="Segoe UI Light"/>
              </a:rPr>
              <a:t>Unique Capabilities:</a:t>
            </a:r>
            <a:endParaRPr lang="en-US" sz="3200" dirty="0">
              <a:gradFill>
                <a:gsLst>
                  <a:gs pos="13869">
                    <a:srgbClr val="00BCF2"/>
                  </a:gs>
                  <a:gs pos="42000">
                    <a:srgbClr val="00BCF2"/>
                  </a:gs>
                </a:gsLst>
                <a:lin ang="5400000" scaled="0"/>
              </a:gradFill>
              <a:latin typeface="Segoe UI Light"/>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Large volumes</a:t>
            </a: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Data Encryption</a:t>
            </a: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RAID Selection</a:t>
            </a:r>
            <a:endParaRPr lang="en-US" sz="2000" dirty="0">
              <a:solidFill>
                <a:srgbClr val="FFFFFF"/>
              </a:solidFill>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Drive </a:t>
            </a:r>
            <a:r>
              <a:rPr lang="en-US" sz="2000" dirty="0">
                <a:solidFill>
                  <a:srgbClr val="FFFFFF"/>
                </a:solidFill>
              </a:rPr>
              <a:t>Type </a:t>
            </a:r>
            <a:r>
              <a:rPr lang="en-US" sz="2000" dirty="0" smtClean="0">
                <a:solidFill>
                  <a:srgbClr val="FFFFFF"/>
                </a:solidFill>
              </a:rPr>
              <a:t>Selection</a:t>
            </a:r>
            <a:endParaRPr lang="en-US" sz="2000" dirty="0">
              <a:solidFill>
                <a:srgbClr val="FFFFFF"/>
              </a:solidFill>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High </a:t>
            </a:r>
            <a:r>
              <a:rPr lang="en-US" sz="2000" dirty="0">
                <a:solidFill>
                  <a:srgbClr val="FFFFFF"/>
                </a:solidFill>
              </a:rPr>
              <a:t>IO with </a:t>
            </a:r>
            <a:r>
              <a:rPr lang="en-US" sz="2000" dirty="0" smtClean="0">
                <a:solidFill>
                  <a:srgbClr val="FFFFFF"/>
                </a:solidFill>
              </a:rPr>
              <a:t>HA</a:t>
            </a:r>
            <a:endParaRPr lang="en-US" sz="2000" dirty="0">
              <a:solidFill>
                <a:srgbClr val="FFFFFF"/>
              </a:solidFill>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Complete Monitoring</a:t>
            </a:r>
            <a:endParaRPr lang="en-US" sz="2000" dirty="0">
              <a:solidFill>
                <a:srgbClr val="FFFFFF"/>
              </a:solidFill>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Clustering </a:t>
            </a:r>
            <a:r>
              <a:rPr lang="en-US" sz="2000" dirty="0">
                <a:solidFill>
                  <a:srgbClr val="FFFFFF"/>
                </a:solidFill>
              </a:rPr>
              <a:t>/ Vol. </a:t>
            </a:r>
            <a:r>
              <a:rPr lang="en-US" sz="2000" dirty="0" smtClean="0">
                <a:solidFill>
                  <a:srgbClr val="FFFFFF"/>
                </a:solidFill>
              </a:rPr>
              <a:t>Sharing (SQL)</a:t>
            </a:r>
            <a:endParaRPr lang="en-US" sz="2000" dirty="0">
              <a:solidFill>
                <a:srgbClr val="FFFFFF"/>
              </a:solidFill>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NFS </a:t>
            </a:r>
            <a:r>
              <a:rPr lang="en-US" sz="2000" dirty="0">
                <a:solidFill>
                  <a:srgbClr val="FFFFFF"/>
                </a:solidFill>
              </a:rPr>
              <a:t>/ CIFS / File </a:t>
            </a:r>
            <a:r>
              <a:rPr lang="en-US" sz="2000" dirty="0" smtClean="0">
                <a:solidFill>
                  <a:srgbClr val="FFFFFF"/>
                </a:solidFill>
              </a:rPr>
              <a:t>Storage</a:t>
            </a:r>
            <a:endParaRPr lang="en-US" sz="2000" dirty="0">
              <a:solidFill>
                <a:srgbClr val="FFFFFF"/>
              </a:solidFill>
            </a:endParaRP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Remote Replication</a:t>
            </a: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100</a:t>
            </a:r>
            <a:r>
              <a:rPr lang="en-US" sz="2000" dirty="0">
                <a:solidFill>
                  <a:srgbClr val="FFFFFF"/>
                </a:solidFill>
              </a:rPr>
              <a:t>% </a:t>
            </a:r>
            <a:r>
              <a:rPr lang="en-US" sz="2000" dirty="0" smtClean="0">
                <a:solidFill>
                  <a:srgbClr val="FFFFFF"/>
                </a:solidFill>
              </a:rPr>
              <a:t>SLA</a:t>
            </a:r>
          </a:p>
          <a:p>
            <a:pPr marL="584200" lvl="1" indent="-241300">
              <a:lnSpc>
                <a:spcPct val="90000"/>
              </a:lnSpc>
              <a:spcBef>
                <a:spcPct val="20000"/>
              </a:spcBef>
              <a:buClr>
                <a:srgbClr val="FFFFFF"/>
              </a:buClr>
              <a:buSzPct val="100000"/>
              <a:buFontTx/>
              <a:buBlip>
                <a:blip r:embed="rId3"/>
              </a:buBlip>
            </a:pPr>
            <a:r>
              <a:rPr lang="en-US" sz="2000" dirty="0" smtClean="0">
                <a:solidFill>
                  <a:srgbClr val="FFFFFF"/>
                </a:solidFill>
              </a:rPr>
              <a:t>Live</a:t>
            </a:r>
            <a:r>
              <a:rPr lang="en-US" sz="2000" dirty="0">
                <a:solidFill>
                  <a:srgbClr val="FFFFFF"/>
                </a:solidFill>
              </a:rPr>
              <a:t>, 24x7 Support Included</a:t>
            </a:r>
          </a:p>
        </p:txBody>
      </p:sp>
      <p:sp>
        <p:nvSpPr>
          <p:cNvPr id="17" name="TextBox 16"/>
          <p:cNvSpPr txBox="1"/>
          <p:nvPr/>
        </p:nvSpPr>
        <p:spPr>
          <a:xfrm>
            <a:off x="4980422" y="5639645"/>
            <a:ext cx="352598" cy="389109"/>
          </a:xfrm>
          <a:prstGeom prst="rect">
            <a:avLst/>
          </a:prstGeom>
          <a:noFill/>
        </p:spPr>
        <p:txBody>
          <a:bodyPr wrap="none" lIns="111026" tIns="55513" rIns="111026" bIns="55513" rtlCol="0">
            <a:spAutoFit/>
          </a:bodyPr>
          <a:lstStyle/>
          <a:p>
            <a:r>
              <a:rPr lang="en-US" dirty="0" smtClean="0">
                <a:solidFill>
                  <a:srgbClr val="000000"/>
                </a:solidFill>
              </a:rPr>
              <a:t>$</a:t>
            </a:r>
            <a:endParaRPr lang="en-US" dirty="0">
              <a:solidFill>
                <a:srgbClr val="000000"/>
              </a:solidFill>
            </a:endParaRPr>
          </a:p>
        </p:txBody>
      </p:sp>
      <p:sp>
        <p:nvSpPr>
          <p:cNvPr id="18" name="TextBox 17"/>
          <p:cNvSpPr txBox="1"/>
          <p:nvPr/>
        </p:nvSpPr>
        <p:spPr>
          <a:xfrm>
            <a:off x="4924512" y="3261657"/>
            <a:ext cx="480976" cy="389109"/>
          </a:xfrm>
          <a:prstGeom prst="rect">
            <a:avLst/>
          </a:prstGeom>
          <a:noFill/>
        </p:spPr>
        <p:txBody>
          <a:bodyPr wrap="none" lIns="111026" tIns="55513" rIns="111026" bIns="55513" rtlCol="0">
            <a:spAutoFit/>
          </a:bodyPr>
          <a:lstStyle/>
          <a:p>
            <a:pPr algn="ct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000551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Common Customer Usage Scenarios</a:t>
            </a:r>
            <a:endParaRPr lang="en-US" dirty="0">
              <a:solidFill>
                <a:srgbClr val="FFFFFF"/>
              </a:solidFill>
            </a:endParaRPr>
          </a:p>
        </p:txBody>
      </p:sp>
      <p:pic>
        <p:nvPicPr>
          <p:cNvPr id="6" name="Picture 5" descr="j0316887.jpg"/>
          <p:cNvPicPr>
            <a:picLocks/>
          </p:cNvPicPr>
          <p:nvPr/>
        </p:nvPicPr>
        <p:blipFill rotWithShape="1">
          <a:blip r:embed="rId2">
            <a:extLst>
              <a:ext uri="{28A0092B-C50C-407E-A947-70E740481C1C}">
                <a14:useLocalDpi xmlns:a14="http://schemas.microsoft.com/office/drawing/2010/main" val="0"/>
              </a:ext>
            </a:extLst>
          </a:blip>
          <a:srcRect b="10433"/>
          <a:stretch/>
        </p:blipFill>
        <p:spPr>
          <a:xfrm>
            <a:off x="10507795" y="1798841"/>
            <a:ext cx="1476268" cy="1994735"/>
          </a:xfrm>
          <a:prstGeom prst="rect">
            <a:avLst/>
          </a:prstGeom>
        </p:spPr>
      </p:pic>
      <p:sp>
        <p:nvSpPr>
          <p:cNvPr id="8" name="Rectangle 7"/>
          <p:cNvSpPr/>
          <p:nvPr/>
        </p:nvSpPr>
        <p:spPr>
          <a:xfrm>
            <a:off x="5968491" y="1865932"/>
            <a:ext cx="4539304" cy="1589438"/>
          </a:xfrm>
          <a:prstGeom prst="rect">
            <a:avLst/>
          </a:prstGeom>
        </p:spPr>
        <p:txBody>
          <a:bodyPr wrap="none" lIns="111026" tIns="55513" rIns="111026" bIns="55513">
            <a:spAutoFit/>
          </a:bodyPr>
          <a:lstStyle/>
          <a:p>
            <a:pPr algn="r"/>
            <a:r>
              <a:rPr lang="en-US" sz="2400" dirty="0" smtClean="0">
                <a:solidFill>
                  <a:srgbClr val="00BCF2"/>
                </a:solidFill>
              </a:rPr>
              <a:t>DATABASES</a:t>
            </a:r>
            <a:r>
              <a:rPr lang="en-US" sz="2400" dirty="0">
                <a:solidFill>
                  <a:srgbClr val="FFFFFF"/>
                </a:solidFill>
              </a:rPr>
              <a:t/>
            </a:r>
            <a:br>
              <a:rPr lang="en-US" sz="2400" dirty="0">
                <a:solidFill>
                  <a:srgbClr val="FFFFFF"/>
                </a:solidFill>
              </a:rPr>
            </a:br>
            <a:r>
              <a:rPr lang="en-US" sz="2400" dirty="0">
                <a:solidFill>
                  <a:srgbClr val="FFFFFF"/>
                </a:solidFill>
              </a:rPr>
              <a:t>random IOPS,</a:t>
            </a:r>
            <a:br>
              <a:rPr lang="en-US" sz="2400" dirty="0">
                <a:solidFill>
                  <a:srgbClr val="FFFFFF"/>
                </a:solidFill>
              </a:rPr>
            </a:br>
            <a:r>
              <a:rPr lang="en-US" sz="2400" dirty="0" smtClean="0">
                <a:solidFill>
                  <a:srgbClr val="FFFFFF"/>
                </a:solidFill>
              </a:rPr>
              <a:t>clustering </a:t>
            </a:r>
            <a:br>
              <a:rPr lang="en-US" sz="2400" dirty="0" smtClean="0">
                <a:solidFill>
                  <a:srgbClr val="FFFFFF"/>
                </a:solidFill>
              </a:rPr>
            </a:br>
            <a:r>
              <a:rPr lang="en-US" sz="2400" dirty="0" smtClean="0">
                <a:solidFill>
                  <a:srgbClr val="FFFFFF"/>
                </a:solidFill>
              </a:rPr>
              <a:t>for SQL</a:t>
            </a:r>
            <a:endParaRPr lang="en-US" sz="1100" dirty="0">
              <a:solidFill>
                <a:srgbClr val="FFFFFF"/>
              </a:solidFill>
            </a:endParaRPr>
          </a:p>
        </p:txBody>
      </p:sp>
      <p:sp>
        <p:nvSpPr>
          <p:cNvPr id="9" name="Rectangle 8"/>
          <p:cNvSpPr/>
          <p:nvPr/>
        </p:nvSpPr>
        <p:spPr>
          <a:xfrm>
            <a:off x="7215007" y="3831619"/>
            <a:ext cx="3011725" cy="1220106"/>
          </a:xfrm>
          <a:prstGeom prst="rect">
            <a:avLst/>
          </a:prstGeom>
        </p:spPr>
        <p:txBody>
          <a:bodyPr wrap="square" lIns="111026" tIns="55513" rIns="111026" bIns="55513">
            <a:spAutoFit/>
          </a:bodyPr>
          <a:lstStyle/>
          <a:p>
            <a:r>
              <a:rPr lang="en-US" sz="2400" dirty="0" smtClean="0">
                <a:solidFill>
                  <a:srgbClr val="00BCF2"/>
                </a:solidFill>
              </a:rPr>
              <a:t>GEOSPATIAL</a:t>
            </a:r>
            <a:endParaRPr lang="en-US" sz="2400" dirty="0">
              <a:solidFill>
                <a:srgbClr val="00BCF2"/>
              </a:solidFill>
            </a:endParaRPr>
          </a:p>
          <a:p>
            <a:r>
              <a:rPr lang="en-US" sz="2400" dirty="0">
                <a:solidFill>
                  <a:srgbClr val="FFFFFF"/>
                </a:solidFill>
              </a:rPr>
              <a:t>large, POSIX-</a:t>
            </a:r>
          </a:p>
          <a:p>
            <a:r>
              <a:rPr lang="en-US" sz="2400" dirty="0">
                <a:solidFill>
                  <a:srgbClr val="FFFFFF"/>
                </a:solidFill>
              </a:rPr>
              <a:t>compliant file store</a:t>
            </a:r>
            <a:endParaRPr lang="en-US" sz="1100" dirty="0">
              <a:solidFill>
                <a:srgbClr val="FFFFFF"/>
              </a:solidFill>
            </a:endParaRPr>
          </a:p>
        </p:txBody>
      </p:sp>
      <p:sp>
        <p:nvSpPr>
          <p:cNvPr id="10" name="Rectangle 9"/>
          <p:cNvSpPr/>
          <p:nvPr/>
        </p:nvSpPr>
        <p:spPr>
          <a:xfrm>
            <a:off x="1653727" y="3042312"/>
            <a:ext cx="2499934" cy="1589438"/>
          </a:xfrm>
          <a:prstGeom prst="rect">
            <a:avLst/>
          </a:prstGeom>
        </p:spPr>
        <p:txBody>
          <a:bodyPr wrap="none" lIns="111026" tIns="55513" rIns="111026" bIns="55513">
            <a:spAutoFit/>
          </a:bodyPr>
          <a:lstStyle/>
          <a:p>
            <a:pPr algn="ctr">
              <a:spcBef>
                <a:spcPct val="20000"/>
              </a:spcBef>
            </a:pPr>
            <a:r>
              <a:rPr lang="en-US" sz="2400" dirty="0" smtClean="0">
                <a:solidFill>
                  <a:srgbClr val="00BCF2"/>
                </a:solidFill>
              </a:rPr>
              <a:t>EDUCATION</a:t>
            </a:r>
            <a:r>
              <a:rPr lang="en-US" sz="2400" dirty="0">
                <a:solidFill>
                  <a:srgbClr val="FFFFFF"/>
                </a:solidFill>
              </a:rPr>
              <a:t/>
            </a:r>
            <a:br>
              <a:rPr lang="en-US" sz="2400" dirty="0">
                <a:solidFill>
                  <a:srgbClr val="FFFFFF"/>
                </a:solidFill>
              </a:rPr>
            </a:br>
            <a:r>
              <a:rPr lang="en-US" sz="2400" dirty="0" smtClean="0">
                <a:solidFill>
                  <a:srgbClr val="FFFFFF"/>
                </a:solidFill>
              </a:rPr>
              <a:t>encryption</a:t>
            </a:r>
            <a:r>
              <a:rPr lang="en-US" sz="2400" dirty="0">
                <a:solidFill>
                  <a:srgbClr val="FFFFFF"/>
                </a:solidFill>
              </a:rPr>
              <a:t>, </a:t>
            </a:r>
            <a:br>
              <a:rPr lang="en-US" sz="2400" dirty="0">
                <a:solidFill>
                  <a:srgbClr val="FFFFFF"/>
                </a:solidFill>
              </a:rPr>
            </a:br>
            <a:r>
              <a:rPr lang="en-US" sz="2400" dirty="0">
                <a:solidFill>
                  <a:srgbClr val="FFFFFF"/>
                </a:solidFill>
              </a:rPr>
              <a:t>scale, and agility</a:t>
            </a:r>
            <a:br>
              <a:rPr lang="en-US" sz="2400" dirty="0">
                <a:solidFill>
                  <a:srgbClr val="FFFFFF"/>
                </a:solidFill>
              </a:rPr>
            </a:br>
            <a:r>
              <a:rPr lang="en-US" sz="2400" dirty="0">
                <a:solidFill>
                  <a:srgbClr val="FFFFFF"/>
                </a:solidFill>
              </a:rPr>
              <a:t>for projects</a:t>
            </a:r>
          </a:p>
        </p:txBody>
      </p:sp>
      <p:sp>
        <p:nvSpPr>
          <p:cNvPr id="11" name="Rectangle 10"/>
          <p:cNvSpPr/>
          <p:nvPr/>
        </p:nvSpPr>
        <p:spPr>
          <a:xfrm>
            <a:off x="3117266" y="5590339"/>
            <a:ext cx="5441394" cy="850774"/>
          </a:xfrm>
          <a:prstGeom prst="rect">
            <a:avLst/>
          </a:prstGeom>
        </p:spPr>
        <p:txBody>
          <a:bodyPr wrap="none" lIns="111026" tIns="55513" rIns="111026" bIns="55513">
            <a:spAutoFit/>
          </a:bodyPr>
          <a:lstStyle/>
          <a:p>
            <a:r>
              <a:rPr lang="en-US" sz="2400" dirty="0" smtClean="0">
                <a:solidFill>
                  <a:srgbClr val="00BCF2"/>
                </a:solidFill>
              </a:rPr>
              <a:t>ENTERPRISE NAS:</a:t>
            </a:r>
            <a:r>
              <a:rPr lang="en-US" sz="2400" dirty="0" smtClean="0">
                <a:solidFill>
                  <a:srgbClr val="FFFFFF"/>
                </a:solidFill>
              </a:rPr>
              <a:t> </a:t>
            </a:r>
            <a:r>
              <a:rPr lang="en-US" sz="2400" dirty="0">
                <a:solidFill>
                  <a:srgbClr val="FFFFFF"/>
                </a:solidFill>
              </a:rPr>
              <a:t>scalable, isolated </a:t>
            </a:r>
            <a:br>
              <a:rPr lang="en-US" sz="2400" dirty="0">
                <a:solidFill>
                  <a:srgbClr val="FFFFFF"/>
                </a:solidFill>
              </a:rPr>
            </a:br>
            <a:r>
              <a:rPr lang="en-US" sz="2400" dirty="0" smtClean="0">
                <a:solidFill>
                  <a:srgbClr val="FFFFFF"/>
                </a:solidFill>
              </a:rPr>
              <a:t>file storage for CAD, </a:t>
            </a:r>
            <a:r>
              <a:rPr lang="en-US" sz="2400" dirty="0">
                <a:solidFill>
                  <a:srgbClr val="FFFFFF"/>
                </a:solidFill>
              </a:rPr>
              <a:t>Media, Big Data</a:t>
            </a:r>
            <a:endParaRPr lang="en-US" sz="1100" dirty="0">
              <a:solidFill>
                <a:srgbClr val="FFFFFF"/>
              </a:solidFill>
            </a:endParaRPr>
          </a:p>
        </p:txBody>
      </p:sp>
      <p:pic>
        <p:nvPicPr>
          <p:cNvPr id="3" name="Picture 2"/>
          <p:cNvPicPr>
            <a:picLocks/>
          </p:cNvPicPr>
          <p:nvPr/>
        </p:nvPicPr>
        <p:blipFill rotWithShape="1">
          <a:blip r:embed="rId3"/>
          <a:srcRect t="-1" b="23310"/>
          <a:stretch/>
        </p:blipFill>
        <p:spPr>
          <a:xfrm>
            <a:off x="1076802" y="5326042"/>
            <a:ext cx="1752600" cy="1185798"/>
          </a:xfrm>
          <a:prstGeom prst="rect">
            <a:avLst/>
          </a:prstGeom>
          <a:ln>
            <a:solidFill>
              <a:schemeClr val="tx1"/>
            </a:solidFill>
          </a:ln>
        </p:spPr>
      </p:pic>
      <p:pic>
        <p:nvPicPr>
          <p:cNvPr id="5" name="Picture 4"/>
          <p:cNvPicPr>
            <a:picLocks/>
          </p:cNvPicPr>
          <p:nvPr/>
        </p:nvPicPr>
        <p:blipFill rotWithShape="1">
          <a:blip r:embed="rId4"/>
          <a:srcRect b="8598"/>
          <a:stretch/>
        </p:blipFill>
        <p:spPr>
          <a:xfrm>
            <a:off x="569680" y="1828924"/>
            <a:ext cx="2540000" cy="1816618"/>
          </a:xfrm>
          <a:prstGeom prst="rect">
            <a:avLst/>
          </a:prstGeom>
        </p:spPr>
      </p:pic>
      <p:pic>
        <p:nvPicPr>
          <p:cNvPr id="12" name="Picture 11"/>
          <p:cNvPicPr>
            <a:picLocks/>
          </p:cNvPicPr>
          <p:nvPr/>
        </p:nvPicPr>
        <p:blipFill>
          <a:blip r:embed="rId5"/>
          <a:stretch>
            <a:fillRect/>
          </a:stretch>
        </p:blipFill>
        <p:spPr>
          <a:xfrm>
            <a:off x="5212408" y="3139567"/>
            <a:ext cx="1839214" cy="1803937"/>
          </a:xfrm>
          <a:prstGeom prst="rect">
            <a:avLst/>
          </a:prstGeom>
        </p:spPr>
      </p:pic>
    </p:spTree>
    <p:extLst>
      <p:ext uri="{BB962C8B-B14F-4D97-AF65-F5344CB8AC3E}">
        <p14:creationId xmlns:p14="http://schemas.microsoft.com/office/powerpoint/2010/main" val="186209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VPSA™ in Action</a:t>
            </a:r>
          </a:p>
        </p:txBody>
      </p:sp>
      <p:sp>
        <p:nvSpPr>
          <p:cNvPr id="5" name="Text Placeholder 4"/>
          <p:cNvSpPr>
            <a:spLocks noGrp="1"/>
          </p:cNvSpPr>
          <p:nvPr>
            <p:ph type="body" sz="quarter" idx="14"/>
          </p:nvPr>
        </p:nvSpPr>
        <p:spPr/>
        <p:txBody>
          <a:bodyPr/>
          <a:lstStyle/>
          <a:p>
            <a:r>
              <a:rPr lang="en-US" dirty="0" smtClean="0"/>
              <a:t>Noam Shendar</a:t>
            </a:r>
            <a:endParaRPr lang="en-US" dirty="0"/>
          </a:p>
        </p:txBody>
      </p:sp>
    </p:spTree>
    <p:extLst>
      <p:ext uri="{BB962C8B-B14F-4D97-AF65-F5344CB8AC3E}">
        <p14:creationId xmlns:p14="http://schemas.microsoft.com/office/powerpoint/2010/main" val="224138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783122"/>
          </a:xfrm>
        </p:spPr>
        <p:txBody>
          <a:bodyPr/>
          <a:lstStyle/>
          <a:p>
            <a:r>
              <a:rPr lang="en-US" dirty="0"/>
              <a:t>Useful Contacts</a:t>
            </a:r>
          </a:p>
          <a:p>
            <a:pPr lvl="1"/>
            <a:r>
              <a:rPr lang="en-US" sz="1800" b="1" dirty="0"/>
              <a:t>ExpressRoute Sales:</a:t>
            </a:r>
            <a:r>
              <a:rPr lang="en-US" sz="1800" dirty="0"/>
              <a:t> </a:t>
            </a:r>
            <a:r>
              <a:rPr lang="en-US" sz="1800" dirty="0" smtClean="0">
                <a:hlinkClick r:id="rId2"/>
              </a:rPr>
              <a:t>ExpressRouteSales@microsoft.com</a:t>
            </a:r>
            <a:r>
              <a:rPr lang="en-US" sz="1800" dirty="0" smtClean="0"/>
              <a:t> </a:t>
            </a:r>
            <a:endParaRPr lang="en-US" sz="1800" dirty="0"/>
          </a:p>
          <a:p>
            <a:pPr lvl="1"/>
            <a:r>
              <a:rPr lang="en-US" sz="1800" b="1" dirty="0"/>
              <a:t>Equinix Sales</a:t>
            </a:r>
            <a:r>
              <a:rPr lang="en-US" sz="1800" b="1" dirty="0" smtClean="0"/>
              <a:t>: </a:t>
            </a:r>
            <a:r>
              <a:rPr lang="en-US" sz="1800" dirty="0" smtClean="0">
                <a:hlinkClick r:id="rId3"/>
              </a:rPr>
              <a:t>ExpressRouteInfo@equinix.com</a:t>
            </a:r>
            <a:r>
              <a:rPr lang="en-US" sz="1800" dirty="0" smtClean="0"/>
              <a:t> </a:t>
            </a:r>
            <a:endParaRPr lang="en-US" sz="1800" dirty="0"/>
          </a:p>
          <a:p>
            <a:pPr lvl="1"/>
            <a:r>
              <a:rPr lang="en-US" sz="1800" b="1" dirty="0" err="1"/>
              <a:t>Zadara</a:t>
            </a:r>
            <a:r>
              <a:rPr lang="en-US" sz="1800" b="1" dirty="0"/>
              <a:t> </a:t>
            </a:r>
            <a:r>
              <a:rPr lang="en-US" sz="1800" b="1" dirty="0" smtClean="0"/>
              <a:t>Storage:</a:t>
            </a:r>
            <a:r>
              <a:rPr lang="en-US" sz="1800" dirty="0" smtClean="0"/>
              <a:t> </a:t>
            </a:r>
            <a:r>
              <a:rPr lang="en-US" sz="1800" dirty="0" smtClean="0">
                <a:hlinkClick r:id="rId4"/>
              </a:rPr>
              <a:t>Noam@ZadaraStorage.com</a:t>
            </a:r>
            <a:r>
              <a:rPr lang="en-US" sz="1800" dirty="0" smtClean="0"/>
              <a:t> Twitter</a:t>
            </a:r>
            <a:r>
              <a:rPr lang="en-US" sz="1800" dirty="0"/>
              <a:t>: @</a:t>
            </a:r>
            <a:r>
              <a:rPr lang="en-US" sz="1800" dirty="0" err="1" smtClean="0"/>
              <a:t>NoamShen</a:t>
            </a:r>
            <a:endParaRPr lang="en-US" sz="1800" dirty="0"/>
          </a:p>
          <a:p>
            <a:r>
              <a:rPr lang="en-US" dirty="0" smtClean="0"/>
              <a:t>Documentation</a:t>
            </a:r>
          </a:p>
          <a:p>
            <a:pPr lvl="1"/>
            <a:r>
              <a:rPr lang="en-US" dirty="0" smtClean="0"/>
              <a:t>ExpressRoute</a:t>
            </a:r>
          </a:p>
          <a:p>
            <a:pPr lvl="2"/>
            <a:r>
              <a:rPr lang="en-US" sz="1800" u="sng" dirty="0" smtClean="0">
                <a:hlinkClick r:id="rId5"/>
              </a:rPr>
              <a:t>Azure </a:t>
            </a:r>
            <a:r>
              <a:rPr lang="en-US" sz="1800" u="sng" dirty="0">
                <a:hlinkClick r:id="rId5"/>
              </a:rPr>
              <a:t>ExpressRoute overview</a:t>
            </a:r>
            <a:endParaRPr lang="en-US" sz="1800" dirty="0"/>
          </a:p>
          <a:p>
            <a:pPr lvl="2"/>
            <a:r>
              <a:rPr lang="en-US" sz="1800" u="sng" dirty="0">
                <a:hlinkClick r:id="rId6"/>
              </a:rPr>
              <a:t>Azure ExpressRoute technical overview</a:t>
            </a:r>
            <a:endParaRPr lang="en-US" sz="1800" dirty="0"/>
          </a:p>
          <a:p>
            <a:pPr lvl="2"/>
            <a:r>
              <a:rPr lang="en-US" sz="1800" u="sng" dirty="0">
                <a:hlinkClick r:id="rId7"/>
              </a:rPr>
              <a:t>Azure ExpressRoute FAQs</a:t>
            </a:r>
            <a:endParaRPr lang="en-US" sz="1800" dirty="0"/>
          </a:p>
          <a:p>
            <a:pPr lvl="2"/>
            <a:r>
              <a:rPr lang="en-US" sz="1800" u="sng" dirty="0">
                <a:hlinkClick r:id="rId8"/>
              </a:rPr>
              <a:t>Azure ExpressRoute API reference for customers</a:t>
            </a:r>
            <a:endParaRPr lang="en-US" sz="1800" dirty="0"/>
          </a:p>
          <a:p>
            <a:pPr lvl="2"/>
            <a:r>
              <a:rPr lang="en-US" sz="1800" u="sng" dirty="0">
                <a:hlinkClick r:id="rId9"/>
              </a:rPr>
              <a:t>Azure PowerShell </a:t>
            </a:r>
            <a:r>
              <a:rPr lang="en-US" sz="1800" u="sng" dirty="0" err="1">
                <a:hlinkClick r:id="rId9"/>
              </a:rPr>
              <a:t>cmdlet</a:t>
            </a:r>
            <a:r>
              <a:rPr lang="en-US" sz="1800" u="sng" dirty="0">
                <a:hlinkClick r:id="rId9"/>
              </a:rPr>
              <a:t> reference for </a:t>
            </a:r>
            <a:r>
              <a:rPr lang="en-US" sz="1800" u="sng" dirty="0" smtClean="0">
                <a:hlinkClick r:id="rId9"/>
              </a:rPr>
              <a:t>customers</a:t>
            </a:r>
            <a:endParaRPr lang="en-US" sz="1800" dirty="0"/>
          </a:p>
          <a:p>
            <a:pPr lvl="1"/>
            <a:r>
              <a:rPr lang="en-US" dirty="0" smtClean="0"/>
              <a:t>Equinix</a:t>
            </a:r>
          </a:p>
          <a:p>
            <a:pPr lvl="2"/>
            <a:r>
              <a:rPr lang="en-US" sz="1800" dirty="0" smtClean="0">
                <a:hlinkClick r:id="rId10"/>
              </a:rPr>
              <a:t>Equinix and ExpressRoute</a:t>
            </a:r>
            <a:endParaRPr lang="en-US" dirty="0" smtClean="0"/>
          </a:p>
          <a:p>
            <a:pPr lvl="1"/>
            <a:r>
              <a:rPr lang="en-US" dirty="0" err="1" smtClean="0"/>
              <a:t>Zadara</a:t>
            </a:r>
            <a:r>
              <a:rPr lang="en-US" dirty="0" smtClean="0"/>
              <a:t> Storage</a:t>
            </a:r>
          </a:p>
          <a:p>
            <a:pPr lvl="2"/>
            <a:r>
              <a:rPr lang="en-US" sz="1800" dirty="0" smtClean="0">
                <a:hlinkClick r:id="rId11"/>
              </a:rPr>
              <a:t>VPSA and Azure</a:t>
            </a:r>
            <a:endParaRPr lang="en-US" sz="1800" dirty="0" smtClean="0"/>
          </a:p>
        </p:txBody>
      </p:sp>
      <p:sp>
        <p:nvSpPr>
          <p:cNvPr id="3" name="Title 2"/>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64277159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50778"/>
          </a:xfrm>
        </p:spPr>
        <p:txBody>
          <a:bodyPr/>
          <a:lstStyle/>
          <a:p>
            <a:r>
              <a:rPr lang="en-US" sz="2400" dirty="0"/>
              <a:t>DEV-B312	</a:t>
            </a:r>
            <a:r>
              <a:rPr lang="en-US" sz="2400" dirty="0" smtClean="0"/>
              <a:t>What’s </a:t>
            </a:r>
            <a:r>
              <a:rPr lang="en-US" sz="2400" dirty="0"/>
              <a:t>new in Windows Azure </a:t>
            </a:r>
            <a:r>
              <a:rPr lang="en-US" sz="2400" dirty="0" err="1"/>
              <a:t>IaaS</a:t>
            </a:r>
            <a:endParaRPr lang="en-US" sz="2400" dirty="0"/>
          </a:p>
          <a:p>
            <a:r>
              <a:rPr lang="en-US" sz="2400" dirty="0"/>
              <a:t>DEV-B346	What’s new in Windows Azure Networking</a:t>
            </a:r>
          </a:p>
          <a:p>
            <a:r>
              <a:rPr lang="en-US" sz="2400" dirty="0"/>
              <a:t>DEV-B311	Building highly available and scalable applications in Windows Azure</a:t>
            </a:r>
          </a:p>
          <a:p>
            <a:r>
              <a:rPr lang="en-US" sz="2400" dirty="0"/>
              <a:t>DEV-B360	Extending your premises to Windows Azure with Virtual Networks and ExpressRoute</a:t>
            </a:r>
          </a:p>
          <a:p>
            <a:r>
              <a:rPr lang="en-US" sz="2400" dirty="0"/>
              <a:t>DEV-B415	ExpressRoute: Connecting private and public clouds through Exchange Providers</a:t>
            </a:r>
          </a:p>
          <a:p>
            <a:r>
              <a:rPr lang="en-US" sz="2400" dirty="0"/>
              <a:t>DEV-B422	ExpressRoute: Connecting private and public clouds through WAN providers</a:t>
            </a:r>
          </a:p>
          <a:p>
            <a:r>
              <a:rPr lang="en-US" sz="2400" dirty="0"/>
              <a:t>DEV-B324	Security and Windows Azure </a:t>
            </a:r>
            <a:r>
              <a:rPr lang="en-US" sz="2400" dirty="0" err="1"/>
              <a:t>IaaS</a:t>
            </a:r>
            <a:endParaRPr lang="en-US" sz="2400" dirty="0"/>
          </a:p>
          <a:p>
            <a:r>
              <a:rPr lang="en-US" sz="2400" dirty="0"/>
              <a:t>DEV-B328	Running your Dev/Test in Windows Azure</a:t>
            </a:r>
          </a:p>
          <a:p>
            <a:r>
              <a:rPr lang="en-US" sz="2400" dirty="0"/>
              <a:t>DEV-B375	Public Cloud Security: Surviving in a Hostile Multitenant Environment 	</a:t>
            </a:r>
          </a:p>
          <a:p>
            <a:r>
              <a:rPr lang="en-US" sz="2400" dirty="0"/>
              <a:t>DEV-B334	Disaster Recovery and Windows Azure </a:t>
            </a:r>
            <a:r>
              <a:rPr lang="en-US" sz="2400" dirty="0" err="1"/>
              <a:t>IaaS</a:t>
            </a:r>
            <a:endParaRPr lang="en-US" sz="2400" dirty="0"/>
          </a:p>
          <a:p>
            <a:r>
              <a:rPr lang="en-US" sz="2400" dirty="0"/>
              <a:t>DEV-B338	</a:t>
            </a:r>
            <a:r>
              <a:rPr lang="en-US" sz="2400" dirty="0" err="1"/>
              <a:t>IaaS</a:t>
            </a:r>
            <a:r>
              <a:rPr lang="en-US" sz="2400" dirty="0"/>
              <a:t>: Hosting a Microsoft SharePoint 2013 Farm on Windows Azure</a:t>
            </a:r>
          </a:p>
          <a:p>
            <a:r>
              <a:rPr lang="en-US" sz="2400" dirty="0"/>
              <a:t>DEV-B361	Oracle in Windows Azure</a:t>
            </a:r>
          </a:p>
        </p:txBody>
      </p:sp>
      <p:sp>
        <p:nvSpPr>
          <p:cNvPr id="3" name="Title 2"/>
          <p:cNvSpPr>
            <a:spLocks noGrp="1"/>
          </p:cNvSpPr>
          <p:nvPr>
            <p:ph type="title"/>
          </p:nvPr>
        </p:nvSpPr>
        <p:spPr/>
        <p:txBody>
          <a:bodyPr/>
          <a:lstStyle/>
          <a:p>
            <a:r>
              <a:rPr lang="en-US" dirty="0" smtClean="0"/>
              <a:t>Related Sessions</a:t>
            </a:r>
            <a:endParaRPr lang="en-US" dirty="0"/>
          </a:p>
        </p:txBody>
      </p:sp>
    </p:spTree>
    <p:extLst>
      <p:ext uri="{BB962C8B-B14F-4D97-AF65-F5344CB8AC3E}">
        <p14:creationId xmlns:p14="http://schemas.microsoft.com/office/powerpoint/2010/main" val="111292896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000000"/>
                      </a:gs>
                      <a:gs pos="100000">
                        <a:srgbClr val="00000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rgbClr val="000000"/>
                      </a:gs>
                      <a:gs pos="100000">
                        <a:srgbClr val="000000"/>
                      </a:gs>
                    </a:gsLst>
                    <a:lin ang="5400000" scaled="0"/>
                  </a:gradFill>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000000"/>
                      </a:gs>
                      <a:gs pos="100000">
                        <a:srgbClr val="00000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000000"/>
                      </a:gs>
                      <a:gs pos="100000">
                        <a:srgbClr val="000000"/>
                      </a:gs>
                    </a:gsLst>
                    <a:lin ang="5400000" scaled="0"/>
                  </a:gradFill>
                  <a:ea typeface="Segoe UI" pitchFamily="34" charset="0"/>
                  <a:cs typeface="Segoe UI" pitchFamily="34" charset="0"/>
                </a:rPr>
                <a:t>Sessions on Demand</a:t>
              </a:r>
              <a:endParaRPr lang="en-US" sz="1600" dirty="0">
                <a:gradFill>
                  <a:gsLst>
                    <a:gs pos="1250">
                      <a:srgbClr val="000000"/>
                    </a:gs>
                    <a:gs pos="100000">
                      <a:srgbClr val="00000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421871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6227576" y="1211263"/>
            <a:ext cx="5972362" cy="5585785"/>
            <a:chOff x="6227576" y="1211263"/>
            <a:chExt cx="5972362" cy="5585785"/>
          </a:xfrm>
        </p:grpSpPr>
        <p:grpSp>
          <p:nvGrpSpPr>
            <p:cNvPr id="169" name="Group 168"/>
            <p:cNvGrpSpPr/>
            <p:nvPr/>
          </p:nvGrpSpPr>
          <p:grpSpPr>
            <a:xfrm>
              <a:off x="6227576" y="1211263"/>
              <a:ext cx="5972362" cy="5585785"/>
              <a:chOff x="6227576" y="1211263"/>
              <a:chExt cx="5972362" cy="5585785"/>
            </a:xfrm>
          </p:grpSpPr>
          <p:sp>
            <p:nvSpPr>
              <p:cNvPr id="167" name="Rectangle 166"/>
              <p:cNvSpPr/>
              <p:nvPr/>
            </p:nvSpPr>
            <p:spPr bwMode="auto">
              <a:xfrm>
                <a:off x="6227576" y="1211263"/>
                <a:ext cx="5972362" cy="5585785"/>
              </a:xfrm>
              <a:prstGeom prst="rect">
                <a:avLst/>
              </a:prstGeom>
              <a:solidFill>
                <a:schemeClr val="tx2">
                  <a:lumMod val="75000"/>
                  <a:alpha val="45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b="1" spc="-50" dirty="0">
                  <a:gradFill>
                    <a:gsLst>
                      <a:gs pos="86726">
                        <a:srgbClr val="EFEFEF"/>
                      </a:gs>
                      <a:gs pos="36283">
                        <a:srgbClr val="EFEFEF"/>
                      </a:gs>
                    </a:gsLst>
                    <a:lin ang="5400000" scaled="0"/>
                  </a:gradFill>
                  <a:latin typeface="Segoe UI Light"/>
                </a:endParaRPr>
              </a:p>
            </p:txBody>
          </p:sp>
          <p:sp>
            <p:nvSpPr>
              <p:cNvPr id="81" name="Content Placeholder 1"/>
              <p:cNvSpPr txBox="1">
                <a:spLocks/>
              </p:cNvSpPr>
              <p:nvPr/>
            </p:nvSpPr>
            <p:spPr bwMode="gray">
              <a:xfrm>
                <a:off x="6386186" y="5107355"/>
                <a:ext cx="5680352" cy="1689693"/>
              </a:xfrm>
              <a:prstGeom prst="rect">
                <a:avLst/>
              </a:prstGeom>
            </p:spPr>
            <p:txBody>
              <a:bodyPr wrap="square">
                <a:spAutoFit/>
              </a:bodyPr>
              <a:lstStyle>
                <a:lvl1pPr marL="0" indent="0" algn="l" defTabSz="914400" rtl="0" eaLnBrk="1" latinLnBrk="0" hangingPunct="1">
                  <a:lnSpc>
                    <a:spcPct val="100000"/>
                  </a:lnSpc>
                  <a:spcBef>
                    <a:spcPts val="0"/>
                  </a:spcBef>
                  <a:spcAft>
                    <a:spcPts val="800"/>
                  </a:spcAft>
                  <a:buFont typeface="Arial"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itchFamily="34" charset="0"/>
                  <a:buNone/>
                  <a:defRPr sz="2000" kern="1200">
                    <a:solidFill>
                      <a:schemeClr val="bg2"/>
                    </a:solidFill>
                    <a:latin typeface="+mn-lt"/>
                    <a:ea typeface="+mn-ea"/>
                    <a:cs typeface="+mn-cs"/>
                  </a:defRPr>
                </a:lvl2pPr>
                <a:lvl3pPr marL="228600" indent="-228600" algn="l" defTabSz="914400" rtl="0" eaLnBrk="1" latinLnBrk="0" hangingPunct="1">
                  <a:lnSpc>
                    <a:spcPct val="100000"/>
                  </a:lnSpc>
                  <a:spcBef>
                    <a:spcPts val="0"/>
                  </a:spcBef>
                  <a:buSzPct val="80000"/>
                  <a:buFont typeface="Arial" pitchFamily="34" charset="0"/>
                  <a:buChar char="•"/>
                  <a:defRPr sz="2000" kern="1200">
                    <a:solidFill>
                      <a:schemeClr val="bg2"/>
                    </a:solidFill>
                    <a:latin typeface="+mn-lt"/>
                    <a:ea typeface="+mn-ea"/>
                    <a:cs typeface="+mn-cs"/>
                  </a:defRPr>
                </a:lvl3pPr>
                <a:lvl4pPr marL="458788" indent="-228600" algn="l" defTabSz="914400" rtl="0" eaLnBrk="1" latinLnBrk="0" hangingPunct="1">
                  <a:lnSpc>
                    <a:spcPct val="100000"/>
                  </a:lnSpc>
                  <a:spcBef>
                    <a:spcPts val="0"/>
                  </a:spcBef>
                  <a:buSzPct val="80000"/>
                  <a:buFont typeface="Arial" pitchFamily="34" charset="0"/>
                  <a:buChar char="–"/>
                  <a:defRPr sz="1800" kern="1200">
                    <a:solidFill>
                      <a:schemeClr val="bg2"/>
                    </a:solidFill>
                    <a:latin typeface="+mn-lt"/>
                    <a:ea typeface="+mn-ea"/>
                    <a:cs typeface="+mn-cs"/>
                  </a:defRPr>
                </a:lvl4pPr>
                <a:lvl5pPr marL="688975" indent="-228600" algn="l" defTabSz="914400" rtl="0" eaLnBrk="1" latinLnBrk="0" hangingPunct="1">
                  <a:lnSpc>
                    <a:spcPct val="100000"/>
                  </a:lnSpc>
                  <a:spcBef>
                    <a:spcPts val="0"/>
                  </a:spcBef>
                  <a:buSzPct val="80000"/>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19879">
                  <a:spcAft>
                    <a:spcPts val="0"/>
                  </a:spcAft>
                </a:pPr>
                <a:r>
                  <a:rPr lang="en-US" sz="2400" dirty="0">
                    <a:gradFill>
                      <a:gsLst>
                        <a:gs pos="13869">
                          <a:srgbClr val="00BCF2"/>
                        </a:gs>
                        <a:gs pos="42000">
                          <a:srgbClr val="00BCF2"/>
                        </a:gs>
                      </a:gsLst>
                      <a:lin ang="5400000" scaled="0"/>
                    </a:gradFill>
                    <a:effectLst>
                      <a:outerShdw blurRad="38100" dist="38100" dir="2700000" algn="tl">
                        <a:srgbClr val="000000">
                          <a:alpha val="43137"/>
                        </a:srgbClr>
                      </a:outerShdw>
                    </a:effectLst>
                    <a:cs typeface="Segoe UI" panose="020B0502040204020203" pitchFamily="34" charset="0"/>
                  </a:rPr>
                  <a:t>Cloud on your WAN</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a:gradFill>
                      <a:gsLst>
                        <a:gs pos="1250">
                          <a:srgbClr val="FFFFFF"/>
                        </a:gs>
                        <a:gs pos="100000">
                          <a:srgbClr val="FFFFFF"/>
                        </a:gs>
                      </a:gsLst>
                      <a:lin ang="5400000" scaled="0"/>
                    </a:gradFill>
                  </a:rPr>
                  <a:t>Avoids risks from exposure to Internet</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a:gradFill>
                      <a:gsLst>
                        <a:gs pos="1250">
                          <a:srgbClr val="FFFFFF"/>
                        </a:gs>
                        <a:gs pos="100000">
                          <a:srgbClr val="FFFFFF"/>
                        </a:gs>
                      </a:gsLst>
                      <a:lin ang="5400000" scaled="0"/>
                    </a:gradFill>
                  </a:rPr>
                  <a:t>Avoids complexity and added costs</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a:gradFill>
                      <a:gsLst>
                        <a:gs pos="1250">
                          <a:srgbClr val="FFFFFF"/>
                        </a:gs>
                        <a:gs pos="100000">
                          <a:srgbClr val="FFFFFF"/>
                        </a:gs>
                      </a:gsLst>
                      <a:lin ang="5400000" scaled="0"/>
                    </a:gradFill>
                  </a:rPr>
                  <a:t>Provides lower latency, higher bandwidth and greater availability</a:t>
                </a:r>
              </a:p>
            </p:txBody>
          </p:sp>
          <p:sp>
            <p:nvSpPr>
              <p:cNvPr id="116" name="Freeform 5"/>
              <p:cNvSpPr>
                <a:spLocks noEditPoints="1"/>
              </p:cNvSpPr>
              <p:nvPr/>
            </p:nvSpPr>
            <p:spPr bwMode="black">
              <a:xfrm>
                <a:off x="6956077" y="2007733"/>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7" name="Freeform 5"/>
              <p:cNvSpPr>
                <a:spLocks noEditPoints="1"/>
              </p:cNvSpPr>
              <p:nvPr/>
            </p:nvSpPr>
            <p:spPr bwMode="black">
              <a:xfrm>
                <a:off x="8204309" y="1307345"/>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8" name="Freeform 5"/>
              <p:cNvSpPr>
                <a:spLocks noEditPoints="1"/>
              </p:cNvSpPr>
              <p:nvPr/>
            </p:nvSpPr>
            <p:spPr bwMode="black">
              <a:xfrm>
                <a:off x="6956077" y="3552197"/>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22" name="Freeform 539"/>
              <p:cNvSpPr>
                <a:spLocks noChangeAspect="1"/>
              </p:cNvSpPr>
              <p:nvPr/>
            </p:nvSpPr>
            <p:spPr bwMode="auto">
              <a:xfrm>
                <a:off x="10319514" y="1648975"/>
                <a:ext cx="1694290" cy="9314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23" name="TextBox 122"/>
              <p:cNvSpPr txBox="1"/>
              <p:nvPr/>
            </p:nvSpPr>
            <p:spPr>
              <a:xfrm>
                <a:off x="10476660" y="1945498"/>
                <a:ext cx="1569982"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effectLst>
                      <a:outerShdw blurRad="38100" dist="38100" dir="2700000" algn="tl">
                        <a:srgbClr val="000000">
                          <a:alpha val="43137"/>
                        </a:srgbClr>
                      </a:outerShdw>
                    </a:effectLst>
                  </a:rPr>
                  <a:t>Public Cloud</a:t>
                </a:r>
              </a:p>
            </p:txBody>
          </p:sp>
          <p:sp>
            <p:nvSpPr>
              <p:cNvPr id="124" name="Oval 123"/>
              <p:cNvSpPr/>
              <p:nvPr/>
            </p:nvSpPr>
            <p:spPr bwMode="auto">
              <a:xfrm>
                <a:off x="8504784" y="2952364"/>
                <a:ext cx="1117050" cy="1117050"/>
              </a:xfrm>
              <a:prstGeom prst="ellipse">
                <a:avLst/>
              </a:prstGeom>
              <a:solidFill>
                <a:schemeClr val="tx2"/>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600" b="1" spc="-50" dirty="0" smtClean="0">
                    <a:solidFill>
                      <a:srgbClr val="FFFFFF"/>
                    </a:solidFill>
                    <a:effectLst>
                      <a:outerShdw blurRad="38100" dist="38100" dir="2700000" algn="tl">
                        <a:srgbClr val="000000">
                          <a:alpha val="43137"/>
                        </a:srgbClr>
                      </a:outerShdw>
                    </a:effectLst>
                  </a:rPr>
                  <a:t>Private Network</a:t>
                </a:r>
                <a:endParaRPr lang="en-US" sz="1600" b="1" spc="-50" dirty="0">
                  <a:solidFill>
                    <a:srgbClr val="FFFFFF"/>
                  </a:solidFill>
                  <a:effectLst>
                    <a:outerShdw blurRad="38100" dist="38100" dir="2700000" algn="tl">
                      <a:srgbClr val="000000">
                        <a:alpha val="43137"/>
                      </a:srgbClr>
                    </a:outerShdw>
                  </a:effectLst>
                </a:endParaRPr>
              </a:p>
            </p:txBody>
          </p:sp>
          <p:cxnSp>
            <p:nvCxnSpPr>
              <p:cNvPr id="125" name="Straight Arrow Connector 124"/>
              <p:cNvCxnSpPr/>
              <p:nvPr/>
            </p:nvCxnSpPr>
            <p:spPr>
              <a:xfrm flipH="1" flipV="1">
                <a:off x="7771541" y="3057543"/>
                <a:ext cx="691032" cy="252859"/>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7771427" y="3709717"/>
                <a:ext cx="691146" cy="221096"/>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flipV="1">
                <a:off x="8701319" y="2523441"/>
                <a:ext cx="134421" cy="390828"/>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9570764" y="2604769"/>
                <a:ext cx="808083" cy="529081"/>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333452" y="4670295"/>
                <a:ext cx="164673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Customer DC</a:t>
                </a:r>
              </a:p>
            </p:txBody>
          </p:sp>
          <p:sp>
            <p:nvSpPr>
              <p:cNvPr id="161" name="TextBox 160"/>
              <p:cNvSpPr txBox="1"/>
              <p:nvPr/>
            </p:nvSpPr>
            <p:spPr>
              <a:xfrm>
                <a:off x="6333452" y="3121935"/>
                <a:ext cx="1854931"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Customer site 1</a:t>
                </a:r>
              </a:p>
            </p:txBody>
          </p:sp>
          <p:sp>
            <p:nvSpPr>
              <p:cNvPr id="162" name="TextBox 161"/>
              <p:cNvSpPr txBox="1"/>
              <p:nvPr/>
            </p:nvSpPr>
            <p:spPr>
              <a:xfrm>
                <a:off x="6333452" y="1236055"/>
                <a:ext cx="1854931"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Customer site 2</a:t>
                </a:r>
              </a:p>
            </p:txBody>
          </p:sp>
        </p:grpSp>
        <p:sp>
          <p:nvSpPr>
            <p:cNvPr id="158" name="Oval 157"/>
            <p:cNvSpPr/>
            <p:nvPr/>
          </p:nvSpPr>
          <p:spPr bwMode="auto">
            <a:xfrm>
              <a:off x="10447377" y="3300873"/>
              <a:ext cx="1348487" cy="1348487"/>
            </a:xfrm>
            <a:prstGeom prst="ellipse">
              <a:avLst/>
            </a:prstGeom>
            <a:solidFill>
              <a:schemeClr val="tx1"/>
            </a:solid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159" name="Freeform 61"/>
            <p:cNvSpPr>
              <a:spLocks noChangeAspect="1" noEditPoints="1"/>
            </p:cNvSpPr>
            <p:nvPr/>
          </p:nvSpPr>
          <p:spPr bwMode="auto">
            <a:xfrm>
              <a:off x="10847497" y="3450693"/>
              <a:ext cx="548247" cy="411764"/>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70" name="TextBox 169"/>
            <p:cNvSpPr txBox="1"/>
            <p:nvPr/>
          </p:nvSpPr>
          <p:spPr>
            <a:xfrm>
              <a:off x="10619042" y="3795020"/>
              <a:ext cx="1021369" cy="738664"/>
            </a:xfrm>
            <a:prstGeom prst="rect">
              <a:avLst/>
            </a:prstGeom>
            <a:noFill/>
          </p:spPr>
          <p:txBody>
            <a:bodyPr wrap="none" lIns="182880" tIns="146304" rIns="182880" bIns="146304" rtlCol="0">
              <a:spAutoFit/>
            </a:bodyPr>
            <a:lstStyle/>
            <a:p>
              <a:pPr algn="ctr" defTabSz="932503">
                <a:lnSpc>
                  <a:spcPct val="90000"/>
                </a:lnSpc>
              </a:pPr>
              <a:r>
                <a:rPr lang="en-US" sz="1600" spc="-50" dirty="0">
                  <a:gradFill>
                    <a:gsLst>
                      <a:gs pos="4425">
                        <a:srgbClr val="000000"/>
                      </a:gs>
                      <a:gs pos="72000">
                        <a:srgbClr val="000000"/>
                      </a:gs>
                    </a:gsLst>
                    <a:lin ang="5400000" scaled="0"/>
                  </a:gradFill>
                </a:rPr>
                <a:t>Public </a:t>
              </a:r>
              <a:br>
                <a:rPr lang="en-US" sz="1600" spc="-50" dirty="0">
                  <a:gradFill>
                    <a:gsLst>
                      <a:gs pos="4425">
                        <a:srgbClr val="000000"/>
                      </a:gs>
                      <a:gs pos="72000">
                        <a:srgbClr val="000000"/>
                      </a:gs>
                    </a:gsLst>
                    <a:lin ang="5400000" scaled="0"/>
                  </a:gradFill>
                </a:rPr>
              </a:br>
              <a:r>
                <a:rPr lang="en-US" sz="1600" spc="-50" dirty="0">
                  <a:gradFill>
                    <a:gsLst>
                      <a:gs pos="4425">
                        <a:srgbClr val="000000"/>
                      </a:gs>
                      <a:gs pos="72000">
                        <a:srgbClr val="000000"/>
                      </a:gs>
                    </a:gsLst>
                    <a:lin ang="5400000" scaled="0"/>
                  </a:gradFill>
                </a:rPr>
                <a:t>internet</a:t>
              </a:r>
            </a:p>
          </p:txBody>
        </p:sp>
      </p:grpSp>
      <p:sp>
        <p:nvSpPr>
          <p:cNvPr id="166" name="Chevron 165"/>
          <p:cNvSpPr/>
          <p:nvPr/>
        </p:nvSpPr>
        <p:spPr>
          <a:xfrm>
            <a:off x="5761037" y="3529587"/>
            <a:ext cx="827096" cy="1339275"/>
          </a:xfrm>
          <a:prstGeom prst="chevron">
            <a:avLst/>
          </a:prstGeom>
          <a:solidFill>
            <a:schemeClr val="tx1"/>
          </a:solidFill>
          <a:ln w="127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677">
              <a:solidFill>
                <a:srgbClr val="505050"/>
              </a:solidFill>
            </a:endParaRPr>
          </a:p>
        </p:txBody>
      </p:sp>
      <p:sp>
        <p:nvSpPr>
          <p:cNvPr id="2" name="Title 1"/>
          <p:cNvSpPr>
            <a:spLocks noGrp="1"/>
          </p:cNvSpPr>
          <p:nvPr>
            <p:ph type="title"/>
          </p:nvPr>
        </p:nvSpPr>
        <p:spPr/>
        <p:txBody>
          <a:bodyPr/>
          <a:lstStyle/>
          <a:p>
            <a:r>
              <a:rPr lang="en-US" dirty="0" smtClean="0"/>
              <a:t>Customers want Cloud on their networks</a:t>
            </a:r>
            <a:endParaRPr lang="en-US" dirty="0"/>
          </a:p>
        </p:txBody>
      </p:sp>
      <p:grpSp>
        <p:nvGrpSpPr>
          <p:cNvPr id="4" name="Group 3"/>
          <p:cNvGrpSpPr/>
          <p:nvPr/>
        </p:nvGrpSpPr>
        <p:grpSpPr>
          <a:xfrm>
            <a:off x="182689" y="1236055"/>
            <a:ext cx="5930912" cy="5311655"/>
            <a:chOff x="182689" y="1236055"/>
            <a:chExt cx="5930912" cy="5311655"/>
          </a:xfrm>
        </p:grpSpPr>
        <p:grpSp>
          <p:nvGrpSpPr>
            <p:cNvPr id="168" name="Group 167"/>
            <p:cNvGrpSpPr/>
            <p:nvPr/>
          </p:nvGrpSpPr>
          <p:grpSpPr>
            <a:xfrm>
              <a:off x="182689" y="1236055"/>
              <a:ext cx="5930912" cy="5311655"/>
              <a:chOff x="182689" y="1236055"/>
              <a:chExt cx="5930912" cy="5311655"/>
            </a:xfrm>
          </p:grpSpPr>
          <p:sp>
            <p:nvSpPr>
              <p:cNvPr id="77" name="Freeform 5"/>
              <p:cNvSpPr>
                <a:spLocks noEditPoints="1"/>
              </p:cNvSpPr>
              <p:nvPr/>
            </p:nvSpPr>
            <p:spPr bwMode="black">
              <a:xfrm>
                <a:off x="696045" y="2007733"/>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8" name="Freeform 5"/>
              <p:cNvSpPr>
                <a:spLocks noEditPoints="1"/>
              </p:cNvSpPr>
              <p:nvPr/>
            </p:nvSpPr>
            <p:spPr bwMode="black">
              <a:xfrm>
                <a:off x="1802739" y="1307345"/>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9" name="Freeform 5"/>
              <p:cNvSpPr>
                <a:spLocks noEditPoints="1"/>
              </p:cNvSpPr>
              <p:nvPr/>
            </p:nvSpPr>
            <p:spPr bwMode="black">
              <a:xfrm>
                <a:off x="696045" y="3552197"/>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0" name="Content Placeholder 1"/>
              <p:cNvSpPr txBox="1">
                <a:spLocks/>
              </p:cNvSpPr>
              <p:nvPr/>
            </p:nvSpPr>
            <p:spPr bwMode="gray">
              <a:xfrm>
                <a:off x="312739" y="5107316"/>
                <a:ext cx="5800862" cy="1440394"/>
              </a:xfrm>
              <a:prstGeom prst="rect">
                <a:avLst/>
              </a:prstGeom>
            </p:spPr>
            <p:txBody>
              <a:bodyPr wrap="square">
                <a:spAutoFit/>
              </a:bodyPr>
              <a:lstStyle>
                <a:lvl1pPr marL="0" indent="0" algn="l" defTabSz="914400" rtl="0" eaLnBrk="1" latinLnBrk="0" hangingPunct="1">
                  <a:lnSpc>
                    <a:spcPct val="100000"/>
                  </a:lnSpc>
                  <a:spcBef>
                    <a:spcPts val="0"/>
                  </a:spcBef>
                  <a:spcAft>
                    <a:spcPts val="800"/>
                  </a:spcAft>
                  <a:buFont typeface="Arial"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itchFamily="34" charset="0"/>
                  <a:buNone/>
                  <a:defRPr sz="2000" kern="1200">
                    <a:solidFill>
                      <a:schemeClr val="bg2"/>
                    </a:solidFill>
                    <a:latin typeface="+mn-lt"/>
                    <a:ea typeface="+mn-ea"/>
                    <a:cs typeface="+mn-cs"/>
                  </a:defRPr>
                </a:lvl2pPr>
                <a:lvl3pPr marL="228600" indent="-228600" algn="l" defTabSz="914400" rtl="0" eaLnBrk="1" latinLnBrk="0" hangingPunct="1">
                  <a:lnSpc>
                    <a:spcPct val="100000"/>
                  </a:lnSpc>
                  <a:spcBef>
                    <a:spcPts val="0"/>
                  </a:spcBef>
                  <a:buSzPct val="80000"/>
                  <a:buFont typeface="Arial" pitchFamily="34" charset="0"/>
                  <a:buChar char="•"/>
                  <a:defRPr sz="2000" kern="1200">
                    <a:solidFill>
                      <a:schemeClr val="bg2"/>
                    </a:solidFill>
                    <a:latin typeface="+mn-lt"/>
                    <a:ea typeface="+mn-ea"/>
                    <a:cs typeface="+mn-cs"/>
                  </a:defRPr>
                </a:lvl3pPr>
                <a:lvl4pPr marL="458788" indent="-228600" algn="l" defTabSz="914400" rtl="0" eaLnBrk="1" latinLnBrk="0" hangingPunct="1">
                  <a:lnSpc>
                    <a:spcPct val="100000"/>
                  </a:lnSpc>
                  <a:spcBef>
                    <a:spcPts val="0"/>
                  </a:spcBef>
                  <a:buSzPct val="80000"/>
                  <a:buFont typeface="Arial" pitchFamily="34" charset="0"/>
                  <a:buChar char="–"/>
                  <a:defRPr sz="1800" kern="1200">
                    <a:solidFill>
                      <a:schemeClr val="bg2"/>
                    </a:solidFill>
                    <a:latin typeface="+mn-lt"/>
                    <a:ea typeface="+mn-ea"/>
                    <a:cs typeface="+mn-cs"/>
                  </a:defRPr>
                </a:lvl4pPr>
                <a:lvl5pPr marL="688975" indent="-228600" algn="l" defTabSz="914400" rtl="0" eaLnBrk="1" latinLnBrk="0" hangingPunct="1">
                  <a:lnSpc>
                    <a:spcPct val="100000"/>
                  </a:lnSpc>
                  <a:spcBef>
                    <a:spcPts val="0"/>
                  </a:spcBef>
                  <a:buSzPct val="80000"/>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19879">
                  <a:spcAft>
                    <a:spcPts val="0"/>
                  </a:spcAft>
                </a:pPr>
                <a:r>
                  <a:rPr lang="en-US" sz="2400" dirty="0">
                    <a:gradFill>
                      <a:gsLst>
                        <a:gs pos="13869">
                          <a:srgbClr val="00BCF2"/>
                        </a:gs>
                        <a:gs pos="42000">
                          <a:srgbClr val="00BCF2"/>
                        </a:gs>
                      </a:gsLst>
                      <a:lin ang="5400000" scaled="0"/>
                    </a:gradFill>
                    <a:effectLst>
                      <a:outerShdw blurRad="38100" dist="38100" dir="2700000" algn="tl">
                        <a:srgbClr val="000000">
                          <a:alpha val="43137"/>
                        </a:srgbClr>
                      </a:outerShdw>
                    </a:effectLst>
                    <a:cs typeface="Segoe UI" panose="020B0502040204020203" pitchFamily="34" charset="0"/>
                  </a:rPr>
                  <a:t>IPsec VPN over Internet</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a:gradFill>
                      <a:gsLst>
                        <a:gs pos="1250">
                          <a:srgbClr val="FFFFFF"/>
                        </a:gs>
                        <a:gs pos="100000">
                          <a:srgbClr val="FFFFFF"/>
                        </a:gs>
                      </a:gsLst>
                      <a:lin ang="5400000" scaled="0"/>
                    </a:gradFill>
                  </a:rPr>
                  <a:t>Greater networking costs and </a:t>
                </a:r>
                <a:r>
                  <a:rPr lang="en-US" sz="1800" dirty="0" smtClean="0">
                    <a:gradFill>
                      <a:gsLst>
                        <a:gs pos="1250">
                          <a:srgbClr val="FFFFFF"/>
                        </a:gs>
                        <a:gs pos="100000">
                          <a:srgbClr val="FFFFFF"/>
                        </a:gs>
                      </a:gsLst>
                      <a:lin ang="5400000" scaled="0"/>
                    </a:gradFill>
                  </a:rPr>
                  <a:t>higher latency</a:t>
                </a:r>
                <a:endParaRPr lang="en-US" sz="1800" dirty="0">
                  <a:gradFill>
                    <a:gsLst>
                      <a:gs pos="1250">
                        <a:srgbClr val="FFFFFF"/>
                      </a:gs>
                      <a:gs pos="100000">
                        <a:srgbClr val="FFFFFF"/>
                      </a:gs>
                    </a:gsLst>
                    <a:lin ang="5400000" scaled="0"/>
                  </a:gradFill>
                </a:endParaRP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a:gradFill>
                      <a:gsLst>
                        <a:gs pos="1250">
                          <a:srgbClr val="FFFFFF"/>
                        </a:gs>
                        <a:gs pos="100000">
                          <a:srgbClr val="FFFFFF"/>
                        </a:gs>
                      </a:gsLst>
                      <a:lin ang="5400000" scaled="0"/>
                    </a:gradFill>
                  </a:rPr>
                  <a:t>Data </a:t>
                </a:r>
                <a:r>
                  <a:rPr lang="en-US" sz="1800" dirty="0" smtClean="0">
                    <a:gradFill>
                      <a:gsLst>
                        <a:gs pos="1250">
                          <a:srgbClr val="FFFFFF"/>
                        </a:gs>
                        <a:gs pos="100000">
                          <a:srgbClr val="FFFFFF"/>
                        </a:gs>
                      </a:gsLst>
                      <a:lin ang="5400000" scaled="0"/>
                    </a:gradFill>
                  </a:rPr>
                  <a:t>traverses the </a:t>
                </a:r>
                <a:r>
                  <a:rPr lang="en-US" sz="1800" dirty="0">
                    <a:gradFill>
                      <a:gsLst>
                        <a:gs pos="1250">
                          <a:srgbClr val="FFFFFF"/>
                        </a:gs>
                        <a:gs pos="100000">
                          <a:srgbClr val="FFFFFF"/>
                        </a:gs>
                      </a:gsLst>
                      <a:lin ang="5400000" scaled="0"/>
                    </a:gradFill>
                  </a:rPr>
                  <a:t>Internet to </a:t>
                </a:r>
                <a:r>
                  <a:rPr lang="en-US" sz="1800" dirty="0" smtClean="0">
                    <a:gradFill>
                      <a:gsLst>
                        <a:gs pos="1250">
                          <a:srgbClr val="FFFFFF"/>
                        </a:gs>
                        <a:gs pos="100000">
                          <a:srgbClr val="FFFFFF"/>
                        </a:gs>
                      </a:gsLst>
                      <a:lin ang="5400000" scaled="0"/>
                    </a:gradFill>
                  </a:rPr>
                  <a:t>reach public </a:t>
                </a:r>
                <a:r>
                  <a:rPr lang="en-US" sz="1800" dirty="0">
                    <a:gradFill>
                      <a:gsLst>
                        <a:gs pos="1250">
                          <a:srgbClr val="FFFFFF"/>
                        </a:gs>
                        <a:gs pos="100000">
                          <a:srgbClr val="FFFFFF"/>
                        </a:gs>
                      </a:gsLst>
                      <a:lin ang="5400000" scaled="0"/>
                    </a:gradFill>
                  </a:rPr>
                  <a:t>c</a:t>
                </a:r>
                <a:r>
                  <a:rPr lang="en-US" sz="1800" dirty="0" smtClean="0">
                    <a:gradFill>
                      <a:gsLst>
                        <a:gs pos="1250">
                          <a:srgbClr val="FFFFFF"/>
                        </a:gs>
                        <a:gs pos="100000">
                          <a:srgbClr val="FFFFFF"/>
                        </a:gs>
                      </a:gsLst>
                      <a:lin ang="5400000" scaled="0"/>
                    </a:gradFill>
                  </a:rPr>
                  <a:t>loud</a:t>
                </a:r>
                <a:endParaRPr lang="en-US" sz="1800" dirty="0">
                  <a:gradFill>
                    <a:gsLst>
                      <a:gs pos="1250">
                        <a:srgbClr val="FFFFFF"/>
                      </a:gs>
                      <a:gs pos="100000">
                        <a:srgbClr val="FFFFFF"/>
                      </a:gs>
                    </a:gsLst>
                    <a:lin ang="5400000" scaled="0"/>
                  </a:gradFill>
                </a:endParaRP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smtClean="0">
                    <a:gradFill>
                      <a:gsLst>
                        <a:gs pos="1250">
                          <a:srgbClr val="FFFFFF"/>
                        </a:gs>
                        <a:gs pos="100000">
                          <a:srgbClr val="FFFFFF"/>
                        </a:gs>
                      </a:gsLst>
                      <a:lin ang="5400000" scaled="0"/>
                    </a:gradFill>
                  </a:rPr>
                  <a:t>Limited bandwidth</a:t>
                </a:r>
                <a:endParaRPr lang="en-US" sz="1800" dirty="0">
                  <a:gradFill>
                    <a:gsLst>
                      <a:gs pos="1250">
                        <a:srgbClr val="FFFFFF"/>
                      </a:gs>
                      <a:gs pos="100000">
                        <a:srgbClr val="FFFFFF"/>
                      </a:gs>
                    </a:gsLst>
                    <a:lin ang="5400000" scaled="0"/>
                  </a:gradFill>
                </a:endParaRPr>
              </a:p>
            </p:txBody>
          </p:sp>
          <p:sp>
            <p:nvSpPr>
              <p:cNvPr id="85" name="Freeform 539"/>
              <p:cNvSpPr>
                <a:spLocks noChangeAspect="1"/>
              </p:cNvSpPr>
              <p:nvPr/>
            </p:nvSpPr>
            <p:spPr bwMode="auto">
              <a:xfrm>
                <a:off x="4059482" y="1648975"/>
                <a:ext cx="1694290" cy="9314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7" name="TextBox 86"/>
              <p:cNvSpPr txBox="1"/>
              <p:nvPr/>
            </p:nvSpPr>
            <p:spPr>
              <a:xfrm>
                <a:off x="4170378" y="1938579"/>
                <a:ext cx="1622880"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effectLst>
                      <a:outerShdw blurRad="38100" dist="38100" dir="2700000" algn="tl">
                        <a:srgbClr val="000000">
                          <a:alpha val="43137"/>
                        </a:srgbClr>
                      </a:outerShdw>
                    </a:effectLst>
                  </a:rPr>
                  <a:t>Public Cloud</a:t>
                </a:r>
              </a:p>
            </p:txBody>
          </p:sp>
          <p:sp>
            <p:nvSpPr>
              <p:cNvPr id="88" name="Oval 87"/>
              <p:cNvSpPr/>
              <p:nvPr/>
            </p:nvSpPr>
            <p:spPr bwMode="auto">
              <a:xfrm>
                <a:off x="2244752" y="2952364"/>
                <a:ext cx="1117050" cy="1117050"/>
              </a:xfrm>
              <a:prstGeom prst="ellipse">
                <a:avLst/>
              </a:prstGeom>
              <a:solidFill>
                <a:schemeClr val="tx2"/>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600" b="1" spc="-50" dirty="0" smtClean="0">
                    <a:solidFill>
                      <a:srgbClr val="FFFFFF"/>
                    </a:solidFill>
                    <a:effectLst>
                      <a:outerShdw blurRad="38100" dist="38100" dir="2700000" algn="tl">
                        <a:srgbClr val="000000">
                          <a:alpha val="43137"/>
                        </a:srgbClr>
                      </a:outerShdw>
                    </a:effectLst>
                  </a:rPr>
                  <a:t>Private Network</a:t>
                </a:r>
                <a:endParaRPr lang="en-US" sz="1600" b="1" spc="-50" dirty="0">
                  <a:solidFill>
                    <a:srgbClr val="FFFFFF"/>
                  </a:solidFill>
                  <a:effectLst>
                    <a:outerShdw blurRad="38100" dist="38100" dir="2700000" algn="tl">
                      <a:srgbClr val="000000">
                        <a:alpha val="43137"/>
                      </a:srgbClr>
                    </a:outerShdw>
                  </a:effectLst>
                </a:endParaRPr>
              </a:p>
            </p:txBody>
          </p:sp>
          <p:cxnSp>
            <p:nvCxnSpPr>
              <p:cNvPr id="89" name="Straight Arrow Connector 88"/>
              <p:cNvCxnSpPr/>
              <p:nvPr/>
            </p:nvCxnSpPr>
            <p:spPr>
              <a:xfrm flipH="1" flipV="1">
                <a:off x="1511509" y="3057543"/>
                <a:ext cx="691032" cy="252859"/>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1511395" y="3709717"/>
                <a:ext cx="691146" cy="221096"/>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2441287" y="2523441"/>
                <a:ext cx="134421" cy="390828"/>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4922837" y="2602571"/>
                <a:ext cx="11874" cy="895676"/>
                <a:chOff x="4922837" y="2530001"/>
                <a:chExt cx="11874" cy="895676"/>
              </a:xfrm>
            </p:grpSpPr>
            <p:cxnSp>
              <p:nvCxnSpPr>
                <p:cNvPr id="102" name="Straight Arrow Connector 101"/>
                <p:cNvCxnSpPr/>
                <p:nvPr/>
              </p:nvCxnSpPr>
              <p:spPr>
                <a:xfrm flipV="1">
                  <a:off x="4922837" y="2530001"/>
                  <a:ext cx="0" cy="623396"/>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934711" y="2902582"/>
                  <a:ext cx="0" cy="523095"/>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grpSp>
          <p:sp>
            <p:nvSpPr>
              <p:cNvPr id="163" name="TextBox 162"/>
              <p:cNvSpPr txBox="1"/>
              <p:nvPr/>
            </p:nvSpPr>
            <p:spPr>
              <a:xfrm>
                <a:off x="182689" y="4670295"/>
                <a:ext cx="164673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rPr>
                  <a:t>Customer DC</a:t>
                </a:r>
              </a:p>
            </p:txBody>
          </p:sp>
          <p:sp>
            <p:nvSpPr>
              <p:cNvPr id="164" name="TextBox 163"/>
              <p:cNvSpPr txBox="1"/>
              <p:nvPr/>
            </p:nvSpPr>
            <p:spPr>
              <a:xfrm>
                <a:off x="182689" y="3121935"/>
                <a:ext cx="1854931"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rPr>
                  <a:t>Customer site 1</a:t>
                </a:r>
              </a:p>
            </p:txBody>
          </p:sp>
          <p:sp>
            <p:nvSpPr>
              <p:cNvPr id="165" name="TextBox 164"/>
              <p:cNvSpPr txBox="1"/>
              <p:nvPr/>
            </p:nvSpPr>
            <p:spPr>
              <a:xfrm>
                <a:off x="182689" y="1236055"/>
                <a:ext cx="1854931"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rPr>
                  <a:t>Customer site 2</a:t>
                </a:r>
              </a:p>
            </p:txBody>
          </p:sp>
          <p:sp>
            <p:nvSpPr>
              <p:cNvPr id="129" name="Oval 128"/>
              <p:cNvSpPr/>
              <p:nvPr/>
            </p:nvSpPr>
            <p:spPr bwMode="auto">
              <a:xfrm>
                <a:off x="4239555" y="3515299"/>
                <a:ext cx="1348487" cy="1348487"/>
              </a:xfrm>
              <a:prstGeom prst="ellipse">
                <a:avLst/>
              </a:prstGeom>
              <a:solidFill>
                <a:schemeClr val="tx1"/>
              </a:solid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83" name="Freeform 61"/>
              <p:cNvSpPr>
                <a:spLocks noChangeAspect="1" noEditPoints="1"/>
              </p:cNvSpPr>
              <p:nvPr/>
            </p:nvSpPr>
            <p:spPr bwMode="auto">
              <a:xfrm>
                <a:off x="4639675" y="3665119"/>
                <a:ext cx="548247" cy="411764"/>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4" name="TextBox 83"/>
              <p:cNvSpPr txBox="1"/>
              <p:nvPr/>
            </p:nvSpPr>
            <p:spPr>
              <a:xfrm>
                <a:off x="4411220" y="4009446"/>
                <a:ext cx="1021369" cy="738664"/>
              </a:xfrm>
              <a:prstGeom prst="rect">
                <a:avLst/>
              </a:prstGeom>
              <a:noFill/>
            </p:spPr>
            <p:txBody>
              <a:bodyPr wrap="none" lIns="182880" tIns="146304" rIns="182880" bIns="146304" rtlCol="0">
                <a:spAutoFit/>
              </a:bodyPr>
              <a:lstStyle/>
              <a:p>
                <a:pPr algn="ctr" defTabSz="932503">
                  <a:lnSpc>
                    <a:spcPct val="90000"/>
                  </a:lnSpc>
                </a:pPr>
                <a:r>
                  <a:rPr lang="en-US" sz="1600" spc="-50" dirty="0">
                    <a:gradFill>
                      <a:gsLst>
                        <a:gs pos="4425">
                          <a:srgbClr val="000000"/>
                        </a:gs>
                        <a:gs pos="72000">
                          <a:srgbClr val="000000"/>
                        </a:gs>
                      </a:gsLst>
                      <a:lin ang="5400000" scaled="0"/>
                    </a:gradFill>
                  </a:rPr>
                  <a:t>Public </a:t>
                </a:r>
                <a:br>
                  <a:rPr lang="en-US" sz="1600" spc="-50" dirty="0">
                    <a:gradFill>
                      <a:gsLst>
                        <a:gs pos="4425">
                          <a:srgbClr val="000000"/>
                        </a:gs>
                        <a:gs pos="72000">
                          <a:srgbClr val="000000"/>
                        </a:gs>
                      </a:gsLst>
                      <a:lin ang="5400000" scaled="0"/>
                    </a:gradFill>
                  </a:rPr>
                </a:br>
                <a:r>
                  <a:rPr lang="en-US" sz="1600" spc="-50" dirty="0">
                    <a:gradFill>
                      <a:gsLst>
                        <a:gs pos="4425">
                          <a:srgbClr val="000000"/>
                        </a:gs>
                        <a:gs pos="72000">
                          <a:srgbClr val="000000"/>
                        </a:gs>
                      </a:gsLst>
                      <a:lin ang="5400000" scaled="0"/>
                    </a:gradFill>
                  </a:rPr>
                  <a:t>internet</a:t>
                </a:r>
              </a:p>
            </p:txBody>
          </p:sp>
        </p:grpSp>
        <p:cxnSp>
          <p:nvCxnSpPr>
            <p:cNvPr id="44" name="Straight Arrow Connector 43"/>
            <p:cNvCxnSpPr/>
            <p:nvPr/>
          </p:nvCxnSpPr>
          <p:spPr>
            <a:xfrm flipH="1">
              <a:off x="1756853" y="4422044"/>
              <a:ext cx="2310170" cy="11407"/>
            </a:xfrm>
            <a:prstGeom prst="straightConnector1">
              <a:avLst/>
            </a:prstGeom>
            <a:ln w="44450" cap="sq">
              <a:solidFill>
                <a:schemeClr val="accent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763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par>
                                <p:cTn id="13" presetID="10" presetClass="entr" presetSubtype="0" fill="hold" nodeType="withEffect">
                                  <p:stCondLst>
                                    <p:cond delay="25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322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63422635"/>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2014 </a:t>
            </a:r>
            <a:r>
              <a:rPr lang="en-US" sz="700" dirty="0">
                <a:gradFill>
                  <a:gsLst>
                    <a:gs pos="0">
                      <a:srgbClr val="FFFFFF"/>
                    </a:gs>
                    <a:gs pos="100000">
                      <a:srgbClr val="FFFFFF"/>
                    </a:gs>
                  </a:gsLst>
                  <a:lin ang="5400000" scaled="0"/>
                </a:gradFill>
                <a:cs typeface="Segoe UI" pitchFamily="34" charset="0"/>
              </a:rPr>
              <a:t>Microsoft Corporation. All rights reserved. Microsoft, Windows, </a:t>
            </a:r>
            <a:r>
              <a:rPr lang="en-US" sz="700" dirty="0" smtClean="0">
                <a:gradFill>
                  <a:gsLst>
                    <a:gs pos="0">
                      <a:srgbClr val="FFFFFF"/>
                    </a:gs>
                    <a:gs pos="100000">
                      <a:srgbClr val="FFFFFF"/>
                    </a:gs>
                  </a:gsLst>
                  <a:lin ang="5400000" scaled="0"/>
                </a:gradFill>
                <a:cs typeface="Segoe UI" pitchFamily="34" charset="0"/>
              </a:rPr>
              <a:t>and </a:t>
            </a:r>
            <a:r>
              <a:rPr lang="en-US" sz="700" dirty="0">
                <a:gradFill>
                  <a:gsLst>
                    <a:gs pos="0">
                      <a:srgbClr val="FFFFFF"/>
                    </a:gs>
                    <a:gs pos="100000">
                      <a:srgbClr val="FFFFFF"/>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9233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6096000" y="2760141"/>
            <a:ext cx="6103937" cy="1215647"/>
            <a:chOff x="6096000" y="2760141"/>
            <a:chExt cx="6103937" cy="1215647"/>
          </a:xfrm>
          <a:solidFill>
            <a:schemeClr val="accent1">
              <a:lumMod val="50000"/>
            </a:schemeClr>
          </a:solidFill>
        </p:grpSpPr>
        <p:sp>
          <p:nvSpPr>
            <p:cNvPr id="17" name="Rectangle 16"/>
            <p:cNvSpPr/>
            <p:nvPr/>
          </p:nvSpPr>
          <p:spPr bwMode="auto">
            <a:xfrm>
              <a:off x="6096000" y="2760141"/>
              <a:ext cx="6103937" cy="121564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Security</a:t>
              </a:r>
              <a:endParaRPr lang="en-US" sz="3200" b="1" spc="-50" dirty="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endParaRPr>
            </a:p>
          </p:txBody>
        </p:sp>
        <p:sp>
          <p:nvSpPr>
            <p:cNvPr id="22" name="Freeform 26"/>
            <p:cNvSpPr>
              <a:spLocks noChangeAspect="1" noEditPoints="1"/>
            </p:cNvSpPr>
            <p:nvPr/>
          </p:nvSpPr>
          <p:spPr bwMode="auto">
            <a:xfrm>
              <a:off x="11189998" y="2944996"/>
              <a:ext cx="610116" cy="797142"/>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b="1">
                <a:solidFill>
                  <a:srgbClr val="505050"/>
                </a:solidFill>
                <a:effectLst>
                  <a:outerShdw blurRad="38100" dist="38100" dir="2700000" algn="tl">
                    <a:srgbClr val="000000">
                      <a:alpha val="43137"/>
                    </a:srgbClr>
                  </a:outerShdw>
                </a:effectLst>
                <a:latin typeface="Segoe UI Light"/>
              </a:endParaRPr>
            </a:p>
          </p:txBody>
        </p:sp>
      </p:grpSp>
      <p:grpSp>
        <p:nvGrpSpPr>
          <p:cNvPr id="28" name="Group 27"/>
          <p:cNvGrpSpPr/>
          <p:nvPr/>
        </p:nvGrpSpPr>
        <p:grpSpPr>
          <a:xfrm>
            <a:off x="6096000" y="5405816"/>
            <a:ext cx="6103937" cy="1215647"/>
            <a:chOff x="6096000" y="5405816"/>
            <a:chExt cx="6103937" cy="1215647"/>
          </a:xfrm>
          <a:solidFill>
            <a:schemeClr val="accent1">
              <a:lumMod val="50000"/>
            </a:schemeClr>
          </a:solidFill>
        </p:grpSpPr>
        <p:sp>
          <p:nvSpPr>
            <p:cNvPr id="20" name="Rectangle 19"/>
            <p:cNvSpPr/>
            <p:nvPr/>
          </p:nvSpPr>
          <p:spPr bwMode="auto">
            <a:xfrm>
              <a:off x="6096000" y="5405816"/>
              <a:ext cx="6103937" cy="121564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Lower cost</a:t>
              </a:r>
              <a:endParaRPr lang="en-US" sz="3200" b="1" spc="-50" dirty="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endParaRPr>
            </a:p>
          </p:txBody>
        </p:sp>
        <p:grpSp>
          <p:nvGrpSpPr>
            <p:cNvPr id="25" name="Group 24"/>
            <p:cNvGrpSpPr/>
            <p:nvPr/>
          </p:nvGrpSpPr>
          <p:grpSpPr>
            <a:xfrm>
              <a:off x="11033577" y="5540932"/>
              <a:ext cx="941632" cy="945413"/>
              <a:chOff x="11033577" y="5540932"/>
              <a:chExt cx="941632" cy="945413"/>
            </a:xfrm>
            <a:grpFill/>
          </p:grpSpPr>
          <p:sp>
            <p:nvSpPr>
              <p:cNvPr id="24" name="Right Arrow 23"/>
              <p:cNvSpPr/>
              <p:nvPr/>
            </p:nvSpPr>
            <p:spPr bwMode="auto">
              <a:xfrm rot="5400000">
                <a:off x="11031686" y="5542823"/>
                <a:ext cx="945413" cy="941632"/>
              </a:xfrm>
              <a:prstGeom prst="rightArrow">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b="1"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endParaRPr>
              </a:p>
            </p:txBody>
          </p:sp>
          <p:sp>
            <p:nvSpPr>
              <p:cNvPr id="23" name="Freeform 9"/>
              <p:cNvSpPr>
                <a:spLocks noChangeAspect="1"/>
              </p:cNvSpPr>
              <p:nvPr/>
            </p:nvSpPr>
            <p:spPr bwMode="black">
              <a:xfrm>
                <a:off x="11344904" y="5619150"/>
                <a:ext cx="318976" cy="549876"/>
              </a:xfrm>
              <a:custGeom>
                <a:avLst/>
                <a:gdLst>
                  <a:gd name="T0" fmla="*/ 219 w 339"/>
                  <a:gd name="T1" fmla="*/ 584 h 584"/>
                  <a:gd name="T2" fmla="*/ 219 w 339"/>
                  <a:gd name="T3" fmla="*/ 511 h 584"/>
                  <a:gd name="T4" fmla="*/ 339 w 339"/>
                  <a:gd name="T5" fmla="*/ 373 h 584"/>
                  <a:gd name="T6" fmla="*/ 214 w 339"/>
                  <a:gd name="T7" fmla="*/ 230 h 584"/>
                  <a:gd name="T8" fmla="*/ 146 w 339"/>
                  <a:gd name="T9" fmla="*/ 190 h 584"/>
                  <a:gd name="T10" fmla="*/ 186 w 339"/>
                  <a:gd name="T11" fmla="*/ 169 h 584"/>
                  <a:gd name="T12" fmla="*/ 274 w 339"/>
                  <a:gd name="T13" fmla="*/ 191 h 584"/>
                  <a:gd name="T14" fmla="*/ 294 w 339"/>
                  <a:gd name="T15" fmla="*/ 200 h 584"/>
                  <a:gd name="T16" fmla="*/ 300 w 339"/>
                  <a:gd name="T17" fmla="*/ 180 h 584"/>
                  <a:gd name="T18" fmla="*/ 324 w 339"/>
                  <a:gd name="T19" fmla="*/ 89 h 584"/>
                  <a:gd name="T20" fmla="*/ 310 w 339"/>
                  <a:gd name="T21" fmla="*/ 83 h 584"/>
                  <a:gd name="T22" fmla="*/ 222 w 339"/>
                  <a:gd name="T23" fmla="*/ 61 h 584"/>
                  <a:gd name="T24" fmla="*/ 222 w 339"/>
                  <a:gd name="T25" fmla="*/ 0 h 584"/>
                  <a:gd name="T26" fmla="*/ 121 w 339"/>
                  <a:gd name="T27" fmla="*/ 0 h 584"/>
                  <a:gd name="T28" fmla="*/ 121 w 339"/>
                  <a:gd name="T29" fmla="*/ 68 h 584"/>
                  <a:gd name="T30" fmla="*/ 7 w 339"/>
                  <a:gd name="T31" fmla="*/ 201 h 584"/>
                  <a:gd name="T32" fmla="*/ 140 w 339"/>
                  <a:gd name="T33" fmla="*/ 341 h 584"/>
                  <a:gd name="T34" fmla="*/ 200 w 339"/>
                  <a:gd name="T35" fmla="*/ 383 h 584"/>
                  <a:gd name="T36" fmla="*/ 153 w 339"/>
                  <a:gd name="T37" fmla="*/ 407 h 584"/>
                  <a:gd name="T38" fmla="*/ 50 w 339"/>
                  <a:gd name="T39" fmla="*/ 379 h 584"/>
                  <a:gd name="T40" fmla="*/ 30 w 339"/>
                  <a:gd name="T41" fmla="*/ 369 h 584"/>
                  <a:gd name="T42" fmla="*/ 0 w 339"/>
                  <a:gd name="T43" fmla="*/ 483 h 584"/>
                  <a:gd name="T44" fmla="*/ 0 w 339"/>
                  <a:gd name="T45" fmla="*/ 483 h 584"/>
                  <a:gd name="T46" fmla="*/ 12 w 339"/>
                  <a:gd name="T47" fmla="*/ 489 h 584"/>
                  <a:gd name="T48" fmla="*/ 118 w 339"/>
                  <a:gd name="T49" fmla="*/ 518 h 584"/>
                  <a:gd name="T50" fmla="*/ 118 w 339"/>
                  <a:gd name="T51" fmla="*/ 584 h 584"/>
                  <a:gd name="T52" fmla="*/ 219 w 339"/>
                  <a:gd name="T53"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9" h="584">
                    <a:moveTo>
                      <a:pt x="219" y="584"/>
                    </a:moveTo>
                    <a:cubicBezTo>
                      <a:pt x="219" y="511"/>
                      <a:pt x="219" y="511"/>
                      <a:pt x="219" y="511"/>
                    </a:cubicBezTo>
                    <a:cubicBezTo>
                      <a:pt x="293" y="493"/>
                      <a:pt x="339" y="442"/>
                      <a:pt x="339" y="373"/>
                    </a:cubicBezTo>
                    <a:cubicBezTo>
                      <a:pt x="339" y="304"/>
                      <a:pt x="301" y="261"/>
                      <a:pt x="214" y="230"/>
                    </a:cubicBezTo>
                    <a:cubicBezTo>
                      <a:pt x="182" y="219"/>
                      <a:pt x="146" y="203"/>
                      <a:pt x="146" y="190"/>
                    </a:cubicBezTo>
                    <a:cubicBezTo>
                      <a:pt x="146" y="172"/>
                      <a:pt x="171" y="169"/>
                      <a:pt x="186" y="169"/>
                    </a:cubicBezTo>
                    <a:cubicBezTo>
                      <a:pt x="230" y="169"/>
                      <a:pt x="258" y="183"/>
                      <a:pt x="274" y="191"/>
                    </a:cubicBezTo>
                    <a:cubicBezTo>
                      <a:pt x="294" y="200"/>
                      <a:pt x="294" y="200"/>
                      <a:pt x="294" y="200"/>
                    </a:cubicBezTo>
                    <a:cubicBezTo>
                      <a:pt x="300" y="180"/>
                      <a:pt x="300" y="180"/>
                      <a:pt x="300" y="180"/>
                    </a:cubicBezTo>
                    <a:cubicBezTo>
                      <a:pt x="324" y="89"/>
                      <a:pt x="324" y="89"/>
                      <a:pt x="324" y="89"/>
                    </a:cubicBezTo>
                    <a:cubicBezTo>
                      <a:pt x="310" y="83"/>
                      <a:pt x="310" y="83"/>
                      <a:pt x="310" y="83"/>
                    </a:cubicBezTo>
                    <a:cubicBezTo>
                      <a:pt x="293" y="75"/>
                      <a:pt x="264" y="64"/>
                      <a:pt x="222" y="61"/>
                    </a:cubicBezTo>
                    <a:cubicBezTo>
                      <a:pt x="222" y="0"/>
                      <a:pt x="222" y="0"/>
                      <a:pt x="222" y="0"/>
                    </a:cubicBezTo>
                    <a:cubicBezTo>
                      <a:pt x="121" y="0"/>
                      <a:pt x="121" y="0"/>
                      <a:pt x="121" y="0"/>
                    </a:cubicBezTo>
                    <a:cubicBezTo>
                      <a:pt x="121" y="68"/>
                      <a:pt x="121" y="68"/>
                      <a:pt x="121" y="68"/>
                    </a:cubicBezTo>
                    <a:cubicBezTo>
                      <a:pt x="51" y="86"/>
                      <a:pt x="7" y="136"/>
                      <a:pt x="7" y="201"/>
                    </a:cubicBezTo>
                    <a:cubicBezTo>
                      <a:pt x="7" y="286"/>
                      <a:pt x="78" y="320"/>
                      <a:pt x="140" y="341"/>
                    </a:cubicBezTo>
                    <a:cubicBezTo>
                      <a:pt x="193" y="359"/>
                      <a:pt x="200" y="372"/>
                      <a:pt x="200" y="383"/>
                    </a:cubicBezTo>
                    <a:cubicBezTo>
                      <a:pt x="200" y="400"/>
                      <a:pt x="176" y="407"/>
                      <a:pt x="153" y="407"/>
                    </a:cubicBezTo>
                    <a:cubicBezTo>
                      <a:pt x="107" y="407"/>
                      <a:pt x="68" y="390"/>
                      <a:pt x="50" y="379"/>
                    </a:cubicBezTo>
                    <a:cubicBezTo>
                      <a:pt x="30" y="369"/>
                      <a:pt x="30" y="369"/>
                      <a:pt x="30" y="369"/>
                    </a:cubicBezTo>
                    <a:cubicBezTo>
                      <a:pt x="0" y="483"/>
                      <a:pt x="0" y="483"/>
                      <a:pt x="0" y="483"/>
                    </a:cubicBezTo>
                    <a:cubicBezTo>
                      <a:pt x="0" y="483"/>
                      <a:pt x="0" y="483"/>
                      <a:pt x="0" y="483"/>
                    </a:cubicBezTo>
                    <a:cubicBezTo>
                      <a:pt x="12" y="489"/>
                      <a:pt x="12" y="489"/>
                      <a:pt x="12" y="489"/>
                    </a:cubicBezTo>
                    <a:cubicBezTo>
                      <a:pt x="39" y="504"/>
                      <a:pt x="79" y="515"/>
                      <a:pt x="118" y="518"/>
                    </a:cubicBezTo>
                    <a:cubicBezTo>
                      <a:pt x="118" y="584"/>
                      <a:pt x="118" y="584"/>
                      <a:pt x="118" y="584"/>
                    </a:cubicBezTo>
                    <a:lnTo>
                      <a:pt x="219" y="584"/>
                    </a:lnTo>
                    <a:close/>
                  </a:path>
                </a:pathLst>
              </a:custGeom>
              <a:grpFill/>
              <a:ln w="31750" cap="sq">
                <a:noFill/>
                <a:miter lim="800000"/>
                <a:headEnd/>
                <a:tailEnd/>
              </a:ln>
              <a:extLst/>
            </p:spPr>
            <p:txBody>
              <a:bodyPr vert="horz" wrap="square" lIns="91440" tIns="45720" rIns="91440" bIns="45720" numCol="1" anchor="t" anchorCtr="0" compatLnSpc="1">
                <a:prstTxWarp prst="textNoShape">
                  <a:avLst/>
                </a:prstTxWarp>
              </a:bodyPr>
              <a:lstStyle/>
              <a:p>
                <a:pPr defTabSz="932503"/>
                <a:endParaRPr lang="en-US" b="1">
                  <a:solidFill>
                    <a:srgbClr val="505050"/>
                  </a:solidFill>
                  <a:effectLst>
                    <a:outerShdw blurRad="38100" dist="38100" dir="2700000" algn="tl">
                      <a:srgbClr val="000000">
                        <a:alpha val="43137"/>
                      </a:srgbClr>
                    </a:outerShdw>
                  </a:effectLst>
                  <a:latin typeface="Segoe UI Light"/>
                </a:endParaRPr>
              </a:p>
            </p:txBody>
          </p:sp>
        </p:grpSp>
      </p:grpSp>
      <p:grpSp>
        <p:nvGrpSpPr>
          <p:cNvPr id="26" name="Group 25"/>
          <p:cNvGrpSpPr/>
          <p:nvPr/>
        </p:nvGrpSpPr>
        <p:grpSpPr>
          <a:xfrm>
            <a:off x="6096000" y="1437303"/>
            <a:ext cx="6103937" cy="1215647"/>
            <a:chOff x="6096000" y="1437303"/>
            <a:chExt cx="6103937" cy="1215647"/>
          </a:xfrm>
          <a:solidFill>
            <a:schemeClr val="accent1">
              <a:lumMod val="50000"/>
            </a:schemeClr>
          </a:solidFill>
        </p:grpSpPr>
        <p:sp>
          <p:nvSpPr>
            <p:cNvPr id="15" name="Rectangle 14"/>
            <p:cNvSpPr/>
            <p:nvPr/>
          </p:nvSpPr>
          <p:spPr bwMode="auto">
            <a:xfrm>
              <a:off x="6096000" y="1437303"/>
              <a:ext cx="6103937" cy="121564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Predictable performance</a:t>
              </a:r>
            </a:p>
          </p:txBody>
        </p:sp>
        <p:sp>
          <p:nvSpPr>
            <p:cNvPr id="21" name="Freeform 529"/>
            <p:cNvSpPr>
              <a:spLocks noChangeAspect="1"/>
            </p:cNvSpPr>
            <p:nvPr/>
          </p:nvSpPr>
          <p:spPr bwMode="auto">
            <a:xfrm>
              <a:off x="11134660" y="1698171"/>
              <a:ext cx="812421" cy="643944"/>
            </a:xfrm>
            <a:custGeom>
              <a:avLst/>
              <a:gdLst>
                <a:gd name="T0" fmla="*/ 365 w 413"/>
                <a:gd name="T1" fmla="*/ 18 h 310"/>
                <a:gd name="T2" fmla="*/ 151 w 413"/>
                <a:gd name="T3" fmla="*/ 228 h 310"/>
                <a:gd name="T4" fmla="*/ 73 w 413"/>
                <a:gd name="T5" fmla="*/ 152 h 310"/>
                <a:gd name="T6" fmla="*/ 45 w 413"/>
                <a:gd name="T7" fmla="*/ 181 h 310"/>
                <a:gd name="T8" fmla="*/ 136 w 413"/>
                <a:gd name="T9" fmla="*/ 271 h 310"/>
                <a:gd name="T10" fmla="*/ 165 w 413"/>
                <a:gd name="T11" fmla="*/ 271 h 310"/>
                <a:gd name="T12" fmla="*/ 221 w 413"/>
                <a:gd name="T13" fmla="*/ 217 h 310"/>
                <a:gd name="T14" fmla="*/ 221 w 413"/>
                <a:gd name="T15" fmla="*/ 292 h 310"/>
                <a:gd name="T16" fmla="*/ 19 w 413"/>
                <a:gd name="T17" fmla="*/ 292 h 310"/>
                <a:gd name="T18" fmla="*/ 19 w 413"/>
                <a:gd name="T19" fmla="*/ 90 h 310"/>
                <a:gd name="T20" fmla="*/ 221 w 413"/>
                <a:gd name="T21" fmla="*/ 90 h 310"/>
                <a:gd name="T22" fmla="*/ 221 w 413"/>
                <a:gd name="T23" fmla="*/ 140 h 310"/>
                <a:gd name="T24" fmla="*/ 240 w 413"/>
                <a:gd name="T25" fmla="*/ 121 h 310"/>
                <a:gd name="T26" fmla="*/ 240 w 413"/>
                <a:gd name="T27" fmla="*/ 82 h 310"/>
                <a:gd name="T28" fmla="*/ 229 w 413"/>
                <a:gd name="T29" fmla="*/ 71 h 310"/>
                <a:gd name="T30" fmla="*/ 11 w 413"/>
                <a:gd name="T31" fmla="*/ 71 h 310"/>
                <a:gd name="T32" fmla="*/ 0 w 413"/>
                <a:gd name="T33" fmla="*/ 82 h 310"/>
                <a:gd name="T34" fmla="*/ 0 w 413"/>
                <a:gd name="T35" fmla="*/ 299 h 310"/>
                <a:gd name="T36" fmla="*/ 11 w 413"/>
                <a:gd name="T37" fmla="*/ 310 h 310"/>
                <a:gd name="T38" fmla="*/ 229 w 413"/>
                <a:gd name="T39" fmla="*/ 310 h 310"/>
                <a:gd name="T40" fmla="*/ 240 w 413"/>
                <a:gd name="T41" fmla="*/ 299 h 310"/>
                <a:gd name="T42" fmla="*/ 240 w 413"/>
                <a:gd name="T43" fmla="*/ 198 h 310"/>
                <a:gd name="T44" fmla="*/ 394 w 413"/>
                <a:gd name="T45" fmla="*/ 47 h 310"/>
                <a:gd name="T46" fmla="*/ 365 w 413"/>
                <a:gd name="T47" fmla="*/ 1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3" h="310">
                  <a:moveTo>
                    <a:pt x="365" y="18"/>
                  </a:moveTo>
                  <a:cubicBezTo>
                    <a:pt x="294" y="88"/>
                    <a:pt x="222" y="158"/>
                    <a:pt x="151" y="228"/>
                  </a:cubicBezTo>
                  <a:cubicBezTo>
                    <a:pt x="125" y="203"/>
                    <a:pt x="99" y="178"/>
                    <a:pt x="73" y="152"/>
                  </a:cubicBezTo>
                  <a:cubicBezTo>
                    <a:pt x="55" y="134"/>
                    <a:pt x="26" y="163"/>
                    <a:pt x="45" y="181"/>
                  </a:cubicBezTo>
                  <a:cubicBezTo>
                    <a:pt x="75" y="211"/>
                    <a:pt x="106" y="241"/>
                    <a:pt x="136" y="271"/>
                  </a:cubicBezTo>
                  <a:cubicBezTo>
                    <a:pt x="144" y="279"/>
                    <a:pt x="157" y="279"/>
                    <a:pt x="165" y="271"/>
                  </a:cubicBezTo>
                  <a:cubicBezTo>
                    <a:pt x="184" y="253"/>
                    <a:pt x="202" y="235"/>
                    <a:pt x="221" y="217"/>
                  </a:cubicBezTo>
                  <a:cubicBezTo>
                    <a:pt x="221" y="292"/>
                    <a:pt x="221" y="292"/>
                    <a:pt x="221" y="292"/>
                  </a:cubicBezTo>
                  <a:cubicBezTo>
                    <a:pt x="19" y="292"/>
                    <a:pt x="19" y="292"/>
                    <a:pt x="19" y="292"/>
                  </a:cubicBezTo>
                  <a:cubicBezTo>
                    <a:pt x="19" y="90"/>
                    <a:pt x="19" y="90"/>
                    <a:pt x="19" y="90"/>
                  </a:cubicBezTo>
                  <a:cubicBezTo>
                    <a:pt x="221" y="90"/>
                    <a:pt x="221" y="90"/>
                    <a:pt x="221" y="90"/>
                  </a:cubicBezTo>
                  <a:cubicBezTo>
                    <a:pt x="221" y="140"/>
                    <a:pt x="221" y="140"/>
                    <a:pt x="221" y="140"/>
                  </a:cubicBezTo>
                  <a:cubicBezTo>
                    <a:pt x="240" y="121"/>
                    <a:pt x="240" y="121"/>
                    <a:pt x="240" y="121"/>
                  </a:cubicBezTo>
                  <a:cubicBezTo>
                    <a:pt x="240" y="82"/>
                    <a:pt x="240" y="82"/>
                    <a:pt x="240" y="82"/>
                  </a:cubicBezTo>
                  <a:cubicBezTo>
                    <a:pt x="240" y="76"/>
                    <a:pt x="235" y="71"/>
                    <a:pt x="229" y="71"/>
                  </a:cubicBezTo>
                  <a:cubicBezTo>
                    <a:pt x="11" y="71"/>
                    <a:pt x="11" y="71"/>
                    <a:pt x="11" y="71"/>
                  </a:cubicBezTo>
                  <a:cubicBezTo>
                    <a:pt x="5" y="71"/>
                    <a:pt x="0" y="76"/>
                    <a:pt x="0" y="82"/>
                  </a:cubicBezTo>
                  <a:cubicBezTo>
                    <a:pt x="0" y="299"/>
                    <a:pt x="0" y="299"/>
                    <a:pt x="0" y="299"/>
                  </a:cubicBezTo>
                  <a:cubicBezTo>
                    <a:pt x="0" y="305"/>
                    <a:pt x="5" y="310"/>
                    <a:pt x="11" y="310"/>
                  </a:cubicBezTo>
                  <a:cubicBezTo>
                    <a:pt x="229" y="310"/>
                    <a:pt x="229" y="310"/>
                    <a:pt x="229" y="310"/>
                  </a:cubicBezTo>
                  <a:cubicBezTo>
                    <a:pt x="235" y="310"/>
                    <a:pt x="240" y="305"/>
                    <a:pt x="240" y="299"/>
                  </a:cubicBezTo>
                  <a:cubicBezTo>
                    <a:pt x="240" y="198"/>
                    <a:pt x="240" y="198"/>
                    <a:pt x="240" y="198"/>
                  </a:cubicBezTo>
                  <a:cubicBezTo>
                    <a:pt x="291" y="148"/>
                    <a:pt x="343" y="98"/>
                    <a:pt x="394" y="47"/>
                  </a:cubicBezTo>
                  <a:cubicBezTo>
                    <a:pt x="413" y="29"/>
                    <a:pt x="384" y="0"/>
                    <a:pt x="365" y="18"/>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32503"/>
              <a:endParaRPr lang="en-US" b="1">
                <a:solidFill>
                  <a:srgbClr val="505050"/>
                </a:solidFill>
                <a:effectLst>
                  <a:outerShdw blurRad="38100" dist="38100" dir="2700000" algn="tl">
                    <a:srgbClr val="000000">
                      <a:alpha val="43137"/>
                    </a:srgbClr>
                  </a:outerShdw>
                </a:effectLst>
                <a:latin typeface="Segoe UI Light"/>
              </a:endParaRPr>
            </a:p>
          </p:txBody>
        </p:sp>
      </p:grpSp>
      <p:grpSp>
        <p:nvGrpSpPr>
          <p:cNvPr id="3" name="Group 2"/>
          <p:cNvGrpSpPr/>
          <p:nvPr/>
        </p:nvGrpSpPr>
        <p:grpSpPr>
          <a:xfrm>
            <a:off x="6096000" y="4082978"/>
            <a:ext cx="6103937" cy="1215647"/>
            <a:chOff x="6096000" y="4082978"/>
            <a:chExt cx="6103937" cy="1215647"/>
          </a:xfrm>
          <a:solidFill>
            <a:schemeClr val="accent1">
              <a:lumMod val="50000"/>
            </a:schemeClr>
          </a:solidFill>
        </p:grpSpPr>
        <p:sp>
          <p:nvSpPr>
            <p:cNvPr id="19" name="Rectangle 18"/>
            <p:cNvSpPr/>
            <p:nvPr/>
          </p:nvSpPr>
          <p:spPr bwMode="auto">
            <a:xfrm>
              <a:off x="6096000" y="4082978"/>
              <a:ext cx="6103937" cy="121564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High throughput</a:t>
              </a:r>
              <a:endParaRPr lang="en-US" sz="3200" b="1" spc="-50" dirty="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endParaRPr>
            </a:p>
          </p:txBody>
        </p:sp>
        <p:sp>
          <p:nvSpPr>
            <p:cNvPr id="38" name="Freeform 83"/>
            <p:cNvSpPr>
              <a:spLocks noEditPoints="1"/>
            </p:cNvSpPr>
            <p:nvPr/>
          </p:nvSpPr>
          <p:spPr bwMode="black">
            <a:xfrm>
              <a:off x="11098652" y="4249371"/>
              <a:ext cx="787571" cy="831382"/>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grpFill/>
            <a:ln>
              <a:noFill/>
            </a:ln>
          </p:spPr>
          <p:txBody>
            <a:bodyPr vert="horz" wrap="square" lIns="0" tIns="41153" rIns="82305" bIns="41153" numCol="1" anchor="t" anchorCtr="0" compatLnSpc="1">
              <a:prstTxWarp prst="textNoShape">
                <a:avLst/>
              </a:prstTxWarp>
            </a:bodyPr>
            <a:lstStyle/>
            <a:p>
              <a:pPr algn="ctr" defTabSz="914363"/>
              <a:endParaRPr lang="en-US" sz="1600" b="1">
                <a:gradFill>
                  <a:gsLst>
                    <a:gs pos="0">
                      <a:srgbClr val="FFFFFF"/>
                    </a:gs>
                    <a:gs pos="100000">
                      <a:srgbClr val="FFFFFF"/>
                    </a:gs>
                  </a:gsLst>
                  <a:lin ang="5400000" scaled="0"/>
                </a:gradFill>
                <a:effectLst>
                  <a:outerShdw blurRad="38100" dist="38100" dir="2700000" algn="tl">
                    <a:srgbClr val="000000">
                      <a:alpha val="43137"/>
                    </a:srgbClr>
                  </a:outerShdw>
                </a:effectLst>
                <a:latin typeface="Segoe UI Light"/>
              </a:endParaRPr>
            </a:p>
          </p:txBody>
        </p:sp>
      </p:grpSp>
      <p:sp>
        <p:nvSpPr>
          <p:cNvPr id="4" name="Title 3"/>
          <p:cNvSpPr>
            <a:spLocks noGrp="1"/>
          </p:cNvSpPr>
          <p:nvPr>
            <p:ph type="title"/>
          </p:nvPr>
        </p:nvSpPr>
        <p:spPr/>
        <p:txBody>
          <a:bodyPr/>
          <a:lstStyle/>
          <a:p>
            <a:r>
              <a:rPr lang="en-US" dirty="0" smtClean="0"/>
              <a:t>What is </a:t>
            </a:r>
            <a:r>
              <a:rPr lang="en-US" dirty="0" err="1" smtClean="0"/>
              <a:t>ExpressRoute</a:t>
            </a:r>
            <a:r>
              <a:rPr lang="en-US" dirty="0" smtClean="0"/>
              <a:t>?</a:t>
            </a:r>
            <a:endParaRPr lang="en-US" dirty="0"/>
          </a:p>
        </p:txBody>
      </p:sp>
      <p:sp>
        <p:nvSpPr>
          <p:cNvPr id="6" name="Content Placeholder 4"/>
          <p:cNvSpPr txBox="1">
            <a:spLocks/>
          </p:cNvSpPr>
          <p:nvPr/>
        </p:nvSpPr>
        <p:spPr>
          <a:xfrm>
            <a:off x="6218237" y="1861968"/>
            <a:ext cx="4872395" cy="4437962"/>
          </a:xfrm>
          <a:prstGeom prst="rect">
            <a:avLst/>
          </a:prstGeom>
        </p:spPr>
        <p:txBody>
          <a:bodyPr vert="horz" lIns="93260" tIns="46630" rIns="93260" bIns="46630" rtlCol="0">
            <a:normAutofit/>
          </a:bodyPr>
          <a:lst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en-US" sz="2856" dirty="0">
              <a:solidFill>
                <a:srgbClr val="505050"/>
              </a:solidFill>
            </a:endParaRPr>
          </a:p>
        </p:txBody>
      </p:sp>
      <p:sp>
        <p:nvSpPr>
          <p:cNvPr id="7" name="Content Placeholder 4"/>
          <p:cNvSpPr txBox="1">
            <a:spLocks/>
          </p:cNvSpPr>
          <p:nvPr/>
        </p:nvSpPr>
        <p:spPr>
          <a:xfrm>
            <a:off x="5935714" y="1861968"/>
            <a:ext cx="4872395" cy="4437962"/>
          </a:xfrm>
          <a:prstGeom prst="rect">
            <a:avLst/>
          </a:prstGeom>
        </p:spPr>
        <p:txBody>
          <a:bodyPr vert="horz" lIns="93260" tIns="46630" rIns="93260" bIns="46630" rtlCol="0">
            <a:normAutofit/>
          </a:bodyPr>
          <a:lst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en-US" sz="2856" dirty="0">
              <a:solidFill>
                <a:srgbClr val="505050"/>
              </a:solidFill>
            </a:endParaRPr>
          </a:p>
        </p:txBody>
      </p:sp>
      <p:sp useBgFill="1">
        <p:nvSpPr>
          <p:cNvPr id="2" name="Rectangle 1"/>
          <p:cNvSpPr/>
          <p:nvPr/>
        </p:nvSpPr>
        <p:spPr bwMode="auto">
          <a:xfrm>
            <a:off x="39371" y="1065632"/>
            <a:ext cx="6096000" cy="578167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205103" y="1437304"/>
            <a:ext cx="5647745" cy="5184160"/>
            <a:chOff x="205103" y="1437304"/>
            <a:chExt cx="5647745" cy="5184160"/>
          </a:xfrm>
        </p:grpSpPr>
        <p:grpSp>
          <p:nvGrpSpPr>
            <p:cNvPr id="30" name="Group 29"/>
            <p:cNvGrpSpPr/>
            <p:nvPr/>
          </p:nvGrpSpPr>
          <p:grpSpPr>
            <a:xfrm>
              <a:off x="205103" y="1437304"/>
              <a:ext cx="5647745" cy="5184160"/>
              <a:chOff x="6227576" y="1172109"/>
              <a:chExt cx="5972362" cy="5624940"/>
            </a:xfrm>
          </p:grpSpPr>
          <p:sp>
            <p:nvSpPr>
              <p:cNvPr id="34" name="Rectangle 33"/>
              <p:cNvSpPr/>
              <p:nvPr/>
            </p:nvSpPr>
            <p:spPr bwMode="auto">
              <a:xfrm>
                <a:off x="6227576" y="1172109"/>
                <a:ext cx="5972362" cy="5624940"/>
              </a:xfrm>
              <a:prstGeom prst="rect">
                <a:avLst/>
              </a:prstGeom>
              <a:solidFill>
                <a:schemeClr val="tx2">
                  <a:lumMod val="75000"/>
                  <a:alpha val="45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b="1" spc="-50" dirty="0">
                  <a:gradFill>
                    <a:gsLst>
                      <a:gs pos="86726">
                        <a:srgbClr val="EFEFEF"/>
                      </a:gs>
                      <a:gs pos="36283">
                        <a:srgbClr val="EFEFEF"/>
                      </a:gs>
                    </a:gsLst>
                    <a:lin ang="5400000" scaled="0"/>
                  </a:gradFill>
                  <a:latin typeface="Segoe UI Light"/>
                </a:endParaRPr>
              </a:p>
            </p:txBody>
          </p:sp>
          <p:sp>
            <p:nvSpPr>
              <p:cNvPr id="35" name="Content Placeholder 1"/>
              <p:cNvSpPr txBox="1">
                <a:spLocks/>
              </p:cNvSpPr>
              <p:nvPr/>
            </p:nvSpPr>
            <p:spPr bwMode="gray">
              <a:xfrm>
                <a:off x="6386186" y="5455044"/>
                <a:ext cx="5680352" cy="1102019"/>
              </a:xfrm>
              <a:prstGeom prst="rect">
                <a:avLst/>
              </a:prstGeom>
            </p:spPr>
            <p:txBody>
              <a:bodyPr wrap="square">
                <a:spAutoFit/>
              </a:bodyPr>
              <a:lstStyle>
                <a:lvl1pPr marL="0" indent="0" algn="l" defTabSz="914400" rtl="0" eaLnBrk="1" latinLnBrk="0" hangingPunct="1">
                  <a:lnSpc>
                    <a:spcPct val="100000"/>
                  </a:lnSpc>
                  <a:spcBef>
                    <a:spcPts val="0"/>
                  </a:spcBef>
                  <a:spcAft>
                    <a:spcPts val="800"/>
                  </a:spcAft>
                  <a:buFont typeface="Arial"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itchFamily="34" charset="0"/>
                  <a:buNone/>
                  <a:defRPr sz="2000" kern="1200">
                    <a:solidFill>
                      <a:schemeClr val="bg2"/>
                    </a:solidFill>
                    <a:latin typeface="+mn-lt"/>
                    <a:ea typeface="+mn-ea"/>
                    <a:cs typeface="+mn-cs"/>
                  </a:defRPr>
                </a:lvl2pPr>
                <a:lvl3pPr marL="228600" indent="-228600" algn="l" defTabSz="914400" rtl="0" eaLnBrk="1" latinLnBrk="0" hangingPunct="1">
                  <a:lnSpc>
                    <a:spcPct val="100000"/>
                  </a:lnSpc>
                  <a:spcBef>
                    <a:spcPts val="0"/>
                  </a:spcBef>
                  <a:buSzPct val="80000"/>
                  <a:buFont typeface="Arial" pitchFamily="34" charset="0"/>
                  <a:buChar char="•"/>
                  <a:defRPr sz="2000" kern="1200">
                    <a:solidFill>
                      <a:schemeClr val="bg2"/>
                    </a:solidFill>
                    <a:latin typeface="+mn-lt"/>
                    <a:ea typeface="+mn-ea"/>
                    <a:cs typeface="+mn-cs"/>
                  </a:defRPr>
                </a:lvl3pPr>
                <a:lvl4pPr marL="458788" indent="-228600" algn="l" defTabSz="914400" rtl="0" eaLnBrk="1" latinLnBrk="0" hangingPunct="1">
                  <a:lnSpc>
                    <a:spcPct val="100000"/>
                  </a:lnSpc>
                  <a:spcBef>
                    <a:spcPts val="0"/>
                  </a:spcBef>
                  <a:buSzPct val="80000"/>
                  <a:buFont typeface="Arial" pitchFamily="34" charset="0"/>
                  <a:buChar char="–"/>
                  <a:defRPr sz="1800" kern="1200">
                    <a:solidFill>
                      <a:schemeClr val="bg2"/>
                    </a:solidFill>
                    <a:latin typeface="+mn-lt"/>
                    <a:ea typeface="+mn-ea"/>
                    <a:cs typeface="+mn-cs"/>
                  </a:defRPr>
                </a:lvl4pPr>
                <a:lvl5pPr marL="688975" indent="-228600" algn="l" defTabSz="914400" rtl="0" eaLnBrk="1" latinLnBrk="0" hangingPunct="1">
                  <a:lnSpc>
                    <a:spcPct val="100000"/>
                  </a:lnSpc>
                  <a:spcBef>
                    <a:spcPts val="0"/>
                  </a:spcBef>
                  <a:buSzPct val="80000"/>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19879">
                  <a:spcAft>
                    <a:spcPts val="0"/>
                  </a:spcAft>
                </a:pPr>
                <a:r>
                  <a:rPr lang="en-US" dirty="0" smtClean="0">
                    <a:gradFill>
                      <a:gsLst>
                        <a:gs pos="13869">
                          <a:srgbClr val="00BCF2"/>
                        </a:gs>
                        <a:gs pos="42000">
                          <a:srgbClr val="00BCF2"/>
                        </a:gs>
                      </a:gsLst>
                      <a:lin ang="5400000" scaled="0"/>
                    </a:gradFill>
                    <a:effectLst>
                      <a:outerShdw blurRad="38100" dist="38100" dir="2700000" algn="tl">
                        <a:srgbClr val="000000">
                          <a:alpha val="43137"/>
                        </a:srgbClr>
                      </a:outerShdw>
                    </a:effectLst>
                    <a:cs typeface="Segoe UI" panose="020B0502040204020203" pitchFamily="34" charset="0"/>
                  </a:rPr>
                  <a:t>Connect your private network with Azure via secure, high-throughput, low latency connections bypassing the Internet</a:t>
                </a:r>
                <a:endParaRPr lang="en-US" sz="1600" dirty="0">
                  <a:gradFill>
                    <a:gsLst>
                      <a:gs pos="1250">
                        <a:srgbClr val="FFFFFF"/>
                      </a:gs>
                      <a:gs pos="100000">
                        <a:srgbClr val="FFFFFF"/>
                      </a:gs>
                    </a:gsLst>
                    <a:lin ang="5400000" scaled="0"/>
                  </a:gradFill>
                </a:endParaRPr>
              </a:p>
            </p:txBody>
          </p:sp>
          <p:sp>
            <p:nvSpPr>
              <p:cNvPr id="36" name="Freeform 5"/>
              <p:cNvSpPr>
                <a:spLocks noEditPoints="1"/>
              </p:cNvSpPr>
              <p:nvPr/>
            </p:nvSpPr>
            <p:spPr bwMode="black">
              <a:xfrm>
                <a:off x="6956077" y="2007733"/>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37" name="Freeform 5"/>
              <p:cNvSpPr>
                <a:spLocks noEditPoints="1"/>
              </p:cNvSpPr>
              <p:nvPr/>
            </p:nvSpPr>
            <p:spPr bwMode="black">
              <a:xfrm>
                <a:off x="8204309" y="1307345"/>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39" name="Freeform 5"/>
              <p:cNvSpPr>
                <a:spLocks noEditPoints="1"/>
              </p:cNvSpPr>
              <p:nvPr/>
            </p:nvSpPr>
            <p:spPr bwMode="black">
              <a:xfrm>
                <a:off x="6956077" y="3552197"/>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40" name="Freeform 539"/>
              <p:cNvSpPr>
                <a:spLocks noChangeAspect="1"/>
              </p:cNvSpPr>
              <p:nvPr/>
            </p:nvSpPr>
            <p:spPr bwMode="auto">
              <a:xfrm>
                <a:off x="10319514" y="1648975"/>
                <a:ext cx="1694290" cy="9314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41" name="TextBox 40"/>
              <p:cNvSpPr txBox="1"/>
              <p:nvPr/>
            </p:nvSpPr>
            <p:spPr>
              <a:xfrm>
                <a:off x="10786885" y="1956841"/>
                <a:ext cx="917752"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effectLst>
                      <a:outerShdw blurRad="38100" dist="38100" dir="2700000" algn="tl">
                        <a:srgbClr val="000000">
                          <a:alpha val="43137"/>
                        </a:srgbClr>
                      </a:outerShdw>
                    </a:effectLst>
                  </a:rPr>
                  <a:t>Azure</a:t>
                </a:r>
              </a:p>
            </p:txBody>
          </p:sp>
          <p:sp>
            <p:nvSpPr>
              <p:cNvPr id="42" name="Oval 41"/>
              <p:cNvSpPr/>
              <p:nvPr/>
            </p:nvSpPr>
            <p:spPr bwMode="auto">
              <a:xfrm>
                <a:off x="8504784" y="2952364"/>
                <a:ext cx="1117050" cy="1117050"/>
              </a:xfrm>
              <a:prstGeom prst="ellipse">
                <a:avLst/>
              </a:prstGeom>
              <a:solidFill>
                <a:schemeClr val="tx2"/>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400" b="1" spc="-50" dirty="0" smtClean="0">
                    <a:solidFill>
                      <a:srgbClr val="FFFFFF"/>
                    </a:solidFill>
                    <a:effectLst>
                      <a:outerShdw blurRad="38100" dist="38100" dir="2700000" algn="tl">
                        <a:srgbClr val="000000">
                          <a:alpha val="43137"/>
                        </a:srgbClr>
                      </a:outerShdw>
                    </a:effectLst>
                  </a:rPr>
                  <a:t>Private Network</a:t>
                </a:r>
                <a:endParaRPr lang="en-US" sz="1400" b="1" spc="-50" dirty="0">
                  <a:solidFill>
                    <a:srgbClr val="FFFFFF"/>
                  </a:solidFill>
                  <a:effectLst>
                    <a:outerShdw blurRad="38100" dist="38100" dir="2700000" algn="tl">
                      <a:srgbClr val="000000">
                        <a:alpha val="43137"/>
                      </a:srgbClr>
                    </a:outerShdw>
                  </a:effectLst>
                </a:endParaRPr>
              </a:p>
            </p:txBody>
          </p:sp>
          <p:cxnSp>
            <p:nvCxnSpPr>
              <p:cNvPr id="43" name="Straight Arrow Connector 42"/>
              <p:cNvCxnSpPr/>
              <p:nvPr/>
            </p:nvCxnSpPr>
            <p:spPr>
              <a:xfrm flipH="1" flipV="1">
                <a:off x="7771541" y="3057543"/>
                <a:ext cx="691032" cy="252859"/>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771427" y="3709717"/>
                <a:ext cx="691146" cy="221096"/>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8701319" y="2523441"/>
                <a:ext cx="134421" cy="390828"/>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570764" y="2604769"/>
                <a:ext cx="808083" cy="529081"/>
              </a:xfrm>
              <a:prstGeom prst="straightConnector1">
                <a:avLst/>
              </a:prstGeom>
              <a:ln w="44450">
                <a:solidFill>
                  <a:srgbClr val="FFFF00">
                    <a:alpha val="50000"/>
                  </a:srgbClr>
                </a:solidFill>
                <a:headEnd type="triangle" w="lg" len="lg"/>
                <a:tailEnd type="triangle" w="lg" len="lg"/>
              </a:ln>
            </p:spPr>
            <p:style>
              <a:lnRef idx="3">
                <a:schemeClr val="accent5"/>
              </a:lnRef>
              <a:fillRef idx="0">
                <a:schemeClr val="accent5"/>
              </a:fillRef>
              <a:effectRef idx="2">
                <a:schemeClr val="accent5"/>
              </a:effectRef>
              <a:fontRef idx="minor">
                <a:schemeClr val="tx1"/>
              </a:fontRef>
            </p:style>
          </p:cxnSp>
          <p:sp>
            <p:nvSpPr>
              <p:cNvPr id="47" name="TextBox 46"/>
              <p:cNvSpPr txBox="1"/>
              <p:nvPr/>
            </p:nvSpPr>
            <p:spPr>
              <a:xfrm>
                <a:off x="6333452" y="4670295"/>
                <a:ext cx="164673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Customer DC</a:t>
                </a:r>
              </a:p>
            </p:txBody>
          </p:sp>
          <p:sp>
            <p:nvSpPr>
              <p:cNvPr id="48" name="TextBox 47"/>
              <p:cNvSpPr txBox="1"/>
              <p:nvPr/>
            </p:nvSpPr>
            <p:spPr>
              <a:xfrm>
                <a:off x="6333452" y="3121935"/>
                <a:ext cx="1854931"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Customer site 1</a:t>
                </a:r>
              </a:p>
            </p:txBody>
          </p:sp>
          <p:sp>
            <p:nvSpPr>
              <p:cNvPr id="49" name="TextBox 48"/>
              <p:cNvSpPr txBox="1"/>
              <p:nvPr/>
            </p:nvSpPr>
            <p:spPr>
              <a:xfrm>
                <a:off x="6333452" y="1236055"/>
                <a:ext cx="1854931"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Customer site 2</a:t>
                </a:r>
              </a:p>
            </p:txBody>
          </p:sp>
        </p:grpSp>
        <p:sp>
          <p:nvSpPr>
            <p:cNvPr id="5" name="TextBox 4"/>
            <p:cNvSpPr txBox="1"/>
            <p:nvPr/>
          </p:nvSpPr>
          <p:spPr>
            <a:xfrm>
              <a:off x="3604951" y="2894244"/>
              <a:ext cx="1566198" cy="517065"/>
            </a:xfrm>
            <a:prstGeom prst="rect">
              <a:avLst/>
            </a:prstGeom>
            <a:noFill/>
          </p:spPr>
          <p:txBody>
            <a:bodyPr wrap="none" lIns="182880" tIns="146304" rIns="182880" bIns="146304" rtlCol="0">
              <a:spAutoFit/>
            </a:bodyPr>
            <a:lstStyle/>
            <a:p>
              <a:pPr>
                <a:lnSpc>
                  <a:spcPct val="90000"/>
                </a:lnSpc>
                <a:spcAft>
                  <a:spcPts val="600"/>
                </a:spcAft>
              </a:pPr>
              <a:r>
                <a:rPr lang="en-US" sz="1600" dirty="0" err="1" smtClean="0">
                  <a:gradFill>
                    <a:gsLst>
                      <a:gs pos="2917">
                        <a:srgbClr val="FFFFFF"/>
                      </a:gs>
                      <a:gs pos="30000">
                        <a:srgbClr val="FFFFFF"/>
                      </a:gs>
                    </a:gsLst>
                    <a:lin ang="5400000" scaled="0"/>
                  </a:gradFill>
                </a:rPr>
                <a:t>ExpressRoute</a:t>
              </a:r>
              <a:endParaRPr lang="en-US" sz="1600" dirty="0" smtClean="0">
                <a:gradFill>
                  <a:gsLst>
                    <a:gs pos="2917">
                      <a:srgbClr val="FFFFFF"/>
                    </a:gs>
                    <a:gs pos="30000">
                      <a:srgbClr val="FFFFFF"/>
                    </a:gs>
                  </a:gsLst>
                  <a:lin ang="5400000" scaled="0"/>
                </a:gradFill>
              </a:endParaRPr>
            </a:p>
          </p:txBody>
        </p:sp>
      </p:grpSp>
    </p:spTree>
    <p:extLst>
      <p:ext uri="{BB962C8B-B14F-4D97-AF65-F5344CB8AC3E}">
        <p14:creationId xmlns:p14="http://schemas.microsoft.com/office/powerpoint/2010/main" val="427051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1+#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Enterprise workloads </a:t>
            </a:r>
            <a:endParaRPr lang="en-US" dirty="0"/>
          </a:p>
        </p:txBody>
      </p:sp>
      <p:grpSp>
        <p:nvGrpSpPr>
          <p:cNvPr id="5" name="Group 4"/>
          <p:cNvGrpSpPr/>
          <p:nvPr/>
        </p:nvGrpSpPr>
        <p:grpSpPr>
          <a:xfrm>
            <a:off x="4276247" y="1190643"/>
            <a:ext cx="3938622" cy="2565208"/>
            <a:chOff x="4276247" y="1190643"/>
            <a:chExt cx="3938622" cy="2565208"/>
          </a:xfrm>
        </p:grpSpPr>
        <p:sp>
          <p:nvSpPr>
            <p:cNvPr id="44" name="Rectangle 43"/>
            <p:cNvSpPr/>
            <p:nvPr/>
          </p:nvSpPr>
          <p:spPr bwMode="auto">
            <a:xfrm>
              <a:off x="4276247" y="1190643"/>
              <a:ext cx="3938622" cy="2565208"/>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86726">
                        <a:srgbClr val="EFEFEF"/>
                      </a:gs>
                      <a:gs pos="36283">
                        <a:srgbClr val="EFEFEF"/>
                      </a:gs>
                    </a:gsLst>
                    <a:lin ang="5400000" scaled="0"/>
                  </a:gradFill>
                  <a:latin typeface="Segoe UI Light"/>
                </a:rPr>
                <a:t>Dev/test </a:t>
              </a:r>
              <a:r>
                <a:rPr lang="en-US" sz="3200" b="1" spc="-50" dirty="0">
                  <a:gradFill>
                    <a:gsLst>
                      <a:gs pos="86726">
                        <a:srgbClr val="EFEFEF"/>
                      </a:gs>
                      <a:gs pos="36283">
                        <a:srgbClr val="EFEFEF"/>
                      </a:gs>
                    </a:gsLst>
                    <a:lin ang="5400000" scaled="0"/>
                  </a:gradFill>
                  <a:latin typeface="Segoe UI Light"/>
                </a:rPr>
                <a:t>l</a:t>
              </a:r>
              <a:r>
                <a:rPr lang="en-US" sz="3200" b="1" spc="-50" dirty="0" smtClean="0">
                  <a:gradFill>
                    <a:gsLst>
                      <a:gs pos="86726">
                        <a:srgbClr val="EFEFEF"/>
                      </a:gs>
                      <a:gs pos="36283">
                        <a:srgbClr val="EFEFEF"/>
                      </a:gs>
                    </a:gsLst>
                    <a:lin ang="5400000" scaled="0"/>
                  </a:gradFill>
                  <a:latin typeface="Segoe UI Light"/>
                </a:rPr>
                <a:t>ab</a:t>
              </a:r>
              <a:endParaRPr lang="en-US" sz="3200" b="1" spc="-50" dirty="0">
                <a:gradFill>
                  <a:gsLst>
                    <a:gs pos="86726">
                      <a:srgbClr val="EFEFEF"/>
                    </a:gs>
                    <a:gs pos="36283">
                      <a:srgbClr val="EFEFEF"/>
                    </a:gs>
                  </a:gsLst>
                  <a:lin ang="5400000" scaled="0"/>
                </a:gradFill>
                <a:latin typeface="Segoe UI Light"/>
              </a:endParaRPr>
            </a:p>
          </p:txBody>
        </p:sp>
        <p:sp>
          <p:nvSpPr>
            <p:cNvPr id="15" name="Freeform 7"/>
            <p:cNvSpPr>
              <a:spLocks noChangeAspect="1" noEditPoints="1"/>
            </p:cNvSpPr>
            <p:nvPr/>
          </p:nvSpPr>
          <p:spPr bwMode="black">
            <a:xfrm>
              <a:off x="6666673" y="2255838"/>
              <a:ext cx="1314462" cy="1301157"/>
            </a:xfrm>
            <a:custGeom>
              <a:avLst/>
              <a:gdLst>
                <a:gd name="T0" fmla="*/ 64 w 209"/>
                <a:gd name="T1" fmla="*/ 38 h 207"/>
                <a:gd name="T2" fmla="*/ 64 w 209"/>
                <a:gd name="T3" fmla="*/ 38 h 207"/>
                <a:gd name="T4" fmla="*/ 76 w 209"/>
                <a:gd name="T5" fmla="*/ 51 h 207"/>
                <a:gd name="T6" fmla="*/ 51 w 209"/>
                <a:gd name="T7" fmla="*/ 75 h 207"/>
                <a:gd name="T8" fmla="*/ 39 w 209"/>
                <a:gd name="T9" fmla="*/ 63 h 207"/>
                <a:gd name="T10" fmla="*/ 64 w 209"/>
                <a:gd name="T11" fmla="*/ 38 h 207"/>
                <a:gd name="T12" fmla="*/ 172 w 209"/>
                <a:gd name="T13" fmla="*/ 207 h 207"/>
                <a:gd name="T14" fmla="*/ 147 w 209"/>
                <a:gd name="T15" fmla="*/ 196 h 207"/>
                <a:gd name="T16" fmla="*/ 35 w 209"/>
                <a:gd name="T17" fmla="*/ 85 h 207"/>
                <a:gd name="T18" fmla="*/ 0 w 209"/>
                <a:gd name="T19" fmla="*/ 76 h 207"/>
                <a:gd name="T20" fmla="*/ 26 w 209"/>
                <a:gd name="T21" fmla="*/ 50 h 207"/>
                <a:gd name="T22" fmla="*/ 16 w 209"/>
                <a:gd name="T23" fmla="*/ 40 h 207"/>
                <a:gd name="T24" fmla="*/ 40 w 209"/>
                <a:gd name="T25" fmla="*/ 16 h 207"/>
                <a:gd name="T26" fmla="*/ 51 w 209"/>
                <a:gd name="T27" fmla="*/ 25 h 207"/>
                <a:gd name="T28" fmla="*/ 70 w 209"/>
                <a:gd name="T29" fmla="*/ 6 h 207"/>
                <a:gd name="T30" fmla="*/ 77 w 209"/>
                <a:gd name="T31" fmla="*/ 0 h 207"/>
                <a:gd name="T32" fmla="*/ 85 w 209"/>
                <a:gd name="T33" fmla="*/ 34 h 207"/>
                <a:gd name="T34" fmla="*/ 198 w 209"/>
                <a:gd name="T35" fmla="*/ 146 h 207"/>
                <a:gd name="T36" fmla="*/ 209 w 209"/>
                <a:gd name="T37" fmla="*/ 171 h 207"/>
                <a:gd name="T38" fmla="*/ 198 w 209"/>
                <a:gd name="T39" fmla="*/ 196 h 207"/>
                <a:gd name="T40" fmla="*/ 172 w 209"/>
                <a:gd name="T41" fmla="*/ 207 h 207"/>
                <a:gd name="T42" fmla="*/ 21 w 209"/>
                <a:gd name="T43" fmla="*/ 70 h 207"/>
                <a:gd name="T44" fmla="*/ 21 w 209"/>
                <a:gd name="T45" fmla="*/ 70 h 207"/>
                <a:gd name="T46" fmla="*/ 40 w 209"/>
                <a:gd name="T47" fmla="*/ 75 h 207"/>
                <a:gd name="T48" fmla="*/ 154 w 209"/>
                <a:gd name="T49" fmla="*/ 189 h 207"/>
                <a:gd name="T50" fmla="*/ 172 w 209"/>
                <a:gd name="T51" fmla="*/ 196 h 207"/>
                <a:gd name="T52" fmla="*/ 191 w 209"/>
                <a:gd name="T53" fmla="*/ 189 h 207"/>
                <a:gd name="T54" fmla="*/ 198 w 209"/>
                <a:gd name="T55" fmla="*/ 171 h 207"/>
                <a:gd name="T56" fmla="*/ 191 w 209"/>
                <a:gd name="T57" fmla="*/ 154 h 207"/>
                <a:gd name="T58" fmla="*/ 75 w 209"/>
                <a:gd name="T59" fmla="*/ 39 h 207"/>
                <a:gd name="T60" fmla="*/ 71 w 209"/>
                <a:gd name="T61" fmla="*/ 20 h 207"/>
                <a:gd name="T62" fmla="*/ 21 w 209"/>
                <a:gd name="T63" fmla="*/ 70 h 207"/>
                <a:gd name="T64" fmla="*/ 184 w 209"/>
                <a:gd name="T65" fmla="*/ 183 h 207"/>
                <a:gd name="T66" fmla="*/ 160 w 209"/>
                <a:gd name="T67" fmla="*/ 183 h 207"/>
                <a:gd name="T68" fmla="*/ 67 w 209"/>
                <a:gd name="T69" fmla="*/ 90 h 207"/>
                <a:gd name="T70" fmla="*/ 113 w 209"/>
                <a:gd name="T71" fmla="*/ 90 h 207"/>
                <a:gd name="T72" fmla="*/ 184 w 209"/>
                <a:gd name="T73" fmla="*/ 159 h 207"/>
                <a:gd name="T74" fmla="*/ 184 w 209"/>
                <a:gd name="T75" fmla="*/ 183 h 207"/>
                <a:gd name="T76" fmla="*/ 102 w 209"/>
                <a:gd name="T77" fmla="*/ 111 h 207"/>
                <a:gd name="T78" fmla="*/ 102 w 209"/>
                <a:gd name="T79" fmla="*/ 105 h 207"/>
                <a:gd name="T80" fmla="*/ 95 w 209"/>
                <a:gd name="T81" fmla="*/ 105 h 207"/>
                <a:gd name="T82" fmla="*/ 95 w 209"/>
                <a:gd name="T83" fmla="*/ 111 h 207"/>
                <a:gd name="T84" fmla="*/ 102 w 209"/>
                <a:gd name="T85" fmla="*/ 111 h 207"/>
                <a:gd name="T86" fmla="*/ 128 w 209"/>
                <a:gd name="T87" fmla="*/ 131 h 207"/>
                <a:gd name="T88" fmla="*/ 128 w 209"/>
                <a:gd name="T89" fmla="*/ 127 h 207"/>
                <a:gd name="T90" fmla="*/ 124 w 209"/>
                <a:gd name="T91" fmla="*/ 127 h 207"/>
                <a:gd name="T92" fmla="*/ 124 w 209"/>
                <a:gd name="T93" fmla="*/ 131 h 207"/>
                <a:gd name="T94" fmla="*/ 128 w 209"/>
                <a:gd name="T95" fmla="*/ 131 h 207"/>
                <a:gd name="T96" fmla="*/ 147 w 209"/>
                <a:gd name="T97" fmla="*/ 137 h 207"/>
                <a:gd name="T98" fmla="*/ 147 w 209"/>
                <a:gd name="T99" fmla="*/ 143 h 207"/>
                <a:gd name="T100" fmla="*/ 154 w 209"/>
                <a:gd name="T101" fmla="*/ 143 h 207"/>
                <a:gd name="T102" fmla="*/ 154 w 209"/>
                <a:gd name="T103" fmla="*/ 137 h 207"/>
                <a:gd name="T104" fmla="*/ 147 w 209"/>
                <a:gd name="T105" fmla="*/ 137 h 207"/>
                <a:gd name="T106" fmla="*/ 156 w 209"/>
                <a:gd name="T107" fmla="*/ 157 h 207"/>
                <a:gd name="T108" fmla="*/ 156 w 209"/>
                <a:gd name="T109" fmla="*/ 153 h 207"/>
                <a:gd name="T110" fmla="*/ 152 w 209"/>
                <a:gd name="T111" fmla="*/ 153 h 207"/>
                <a:gd name="T112" fmla="*/ 152 w 209"/>
                <a:gd name="T113" fmla="*/ 157 h 207"/>
                <a:gd name="T114" fmla="*/ 156 w 209"/>
                <a:gd name="T115" fmla="*/ 15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207">
                  <a:moveTo>
                    <a:pt x="64" y="38"/>
                  </a:moveTo>
                  <a:cubicBezTo>
                    <a:pt x="64" y="38"/>
                    <a:pt x="64" y="38"/>
                    <a:pt x="64" y="38"/>
                  </a:cubicBezTo>
                  <a:cubicBezTo>
                    <a:pt x="76" y="51"/>
                    <a:pt x="76" y="51"/>
                    <a:pt x="76" y="51"/>
                  </a:cubicBezTo>
                  <a:cubicBezTo>
                    <a:pt x="51" y="75"/>
                    <a:pt x="51" y="75"/>
                    <a:pt x="51" y="75"/>
                  </a:cubicBezTo>
                  <a:cubicBezTo>
                    <a:pt x="39" y="63"/>
                    <a:pt x="39" y="63"/>
                    <a:pt x="39" y="63"/>
                  </a:cubicBezTo>
                  <a:cubicBezTo>
                    <a:pt x="64" y="38"/>
                    <a:pt x="64" y="38"/>
                    <a:pt x="64" y="38"/>
                  </a:cubicBezTo>
                  <a:close/>
                  <a:moveTo>
                    <a:pt x="172" y="207"/>
                  </a:moveTo>
                  <a:cubicBezTo>
                    <a:pt x="163" y="207"/>
                    <a:pt x="154" y="204"/>
                    <a:pt x="147" y="196"/>
                  </a:cubicBezTo>
                  <a:cubicBezTo>
                    <a:pt x="147" y="196"/>
                    <a:pt x="147" y="196"/>
                    <a:pt x="35" y="85"/>
                  </a:cubicBezTo>
                  <a:cubicBezTo>
                    <a:pt x="35" y="85"/>
                    <a:pt x="35" y="85"/>
                    <a:pt x="0" y="76"/>
                  </a:cubicBezTo>
                  <a:cubicBezTo>
                    <a:pt x="0" y="76"/>
                    <a:pt x="0" y="76"/>
                    <a:pt x="26" y="50"/>
                  </a:cubicBezTo>
                  <a:cubicBezTo>
                    <a:pt x="26" y="50"/>
                    <a:pt x="26" y="50"/>
                    <a:pt x="16" y="40"/>
                  </a:cubicBezTo>
                  <a:cubicBezTo>
                    <a:pt x="16" y="40"/>
                    <a:pt x="16" y="40"/>
                    <a:pt x="40" y="16"/>
                  </a:cubicBezTo>
                  <a:cubicBezTo>
                    <a:pt x="40" y="16"/>
                    <a:pt x="40" y="16"/>
                    <a:pt x="51" y="25"/>
                  </a:cubicBezTo>
                  <a:cubicBezTo>
                    <a:pt x="51" y="25"/>
                    <a:pt x="51" y="25"/>
                    <a:pt x="70" y="6"/>
                  </a:cubicBezTo>
                  <a:cubicBezTo>
                    <a:pt x="70" y="6"/>
                    <a:pt x="70" y="6"/>
                    <a:pt x="77" y="0"/>
                  </a:cubicBezTo>
                  <a:cubicBezTo>
                    <a:pt x="77" y="0"/>
                    <a:pt x="77" y="0"/>
                    <a:pt x="85" y="34"/>
                  </a:cubicBezTo>
                  <a:cubicBezTo>
                    <a:pt x="85" y="34"/>
                    <a:pt x="85" y="34"/>
                    <a:pt x="198" y="146"/>
                  </a:cubicBezTo>
                  <a:cubicBezTo>
                    <a:pt x="204" y="153"/>
                    <a:pt x="209" y="162"/>
                    <a:pt x="209" y="171"/>
                  </a:cubicBezTo>
                  <a:cubicBezTo>
                    <a:pt x="209" y="180"/>
                    <a:pt x="204" y="190"/>
                    <a:pt x="198" y="196"/>
                  </a:cubicBezTo>
                  <a:cubicBezTo>
                    <a:pt x="191" y="204"/>
                    <a:pt x="182" y="207"/>
                    <a:pt x="172" y="207"/>
                  </a:cubicBezTo>
                  <a:close/>
                  <a:moveTo>
                    <a:pt x="21" y="70"/>
                  </a:moveTo>
                  <a:cubicBezTo>
                    <a:pt x="21" y="70"/>
                    <a:pt x="21" y="70"/>
                    <a:pt x="21" y="70"/>
                  </a:cubicBezTo>
                  <a:cubicBezTo>
                    <a:pt x="40" y="75"/>
                    <a:pt x="40" y="75"/>
                    <a:pt x="40" y="75"/>
                  </a:cubicBezTo>
                  <a:cubicBezTo>
                    <a:pt x="40" y="75"/>
                    <a:pt x="40" y="75"/>
                    <a:pt x="154" y="189"/>
                  </a:cubicBezTo>
                  <a:cubicBezTo>
                    <a:pt x="160" y="194"/>
                    <a:pt x="166" y="196"/>
                    <a:pt x="172" y="196"/>
                  </a:cubicBezTo>
                  <a:cubicBezTo>
                    <a:pt x="179" y="196"/>
                    <a:pt x="185" y="194"/>
                    <a:pt x="191" y="189"/>
                  </a:cubicBezTo>
                  <a:cubicBezTo>
                    <a:pt x="195" y="185"/>
                    <a:pt x="198" y="178"/>
                    <a:pt x="198" y="171"/>
                  </a:cubicBezTo>
                  <a:cubicBezTo>
                    <a:pt x="198" y="164"/>
                    <a:pt x="195" y="158"/>
                    <a:pt x="191" y="154"/>
                  </a:cubicBezTo>
                  <a:cubicBezTo>
                    <a:pt x="191" y="154"/>
                    <a:pt x="191" y="154"/>
                    <a:pt x="75" y="39"/>
                  </a:cubicBezTo>
                  <a:cubicBezTo>
                    <a:pt x="75" y="39"/>
                    <a:pt x="75" y="39"/>
                    <a:pt x="71" y="20"/>
                  </a:cubicBezTo>
                  <a:cubicBezTo>
                    <a:pt x="71" y="20"/>
                    <a:pt x="71" y="20"/>
                    <a:pt x="21" y="70"/>
                  </a:cubicBezTo>
                  <a:close/>
                  <a:moveTo>
                    <a:pt x="184" y="183"/>
                  </a:moveTo>
                  <a:cubicBezTo>
                    <a:pt x="177" y="189"/>
                    <a:pt x="167" y="189"/>
                    <a:pt x="160" y="183"/>
                  </a:cubicBezTo>
                  <a:cubicBezTo>
                    <a:pt x="160" y="183"/>
                    <a:pt x="160" y="183"/>
                    <a:pt x="67" y="90"/>
                  </a:cubicBezTo>
                  <a:cubicBezTo>
                    <a:pt x="67" y="90"/>
                    <a:pt x="67" y="90"/>
                    <a:pt x="113" y="90"/>
                  </a:cubicBezTo>
                  <a:cubicBezTo>
                    <a:pt x="113" y="90"/>
                    <a:pt x="113" y="90"/>
                    <a:pt x="184" y="159"/>
                  </a:cubicBezTo>
                  <a:cubicBezTo>
                    <a:pt x="190" y="166"/>
                    <a:pt x="190" y="176"/>
                    <a:pt x="184" y="183"/>
                  </a:cubicBezTo>
                  <a:close/>
                  <a:moveTo>
                    <a:pt x="102" y="111"/>
                  </a:moveTo>
                  <a:cubicBezTo>
                    <a:pt x="103" y="109"/>
                    <a:pt x="103" y="107"/>
                    <a:pt x="102" y="105"/>
                  </a:cubicBezTo>
                  <a:cubicBezTo>
                    <a:pt x="100" y="103"/>
                    <a:pt x="96" y="103"/>
                    <a:pt x="95" y="105"/>
                  </a:cubicBezTo>
                  <a:cubicBezTo>
                    <a:pt x="93" y="107"/>
                    <a:pt x="93" y="109"/>
                    <a:pt x="95" y="111"/>
                  </a:cubicBezTo>
                  <a:cubicBezTo>
                    <a:pt x="96" y="113"/>
                    <a:pt x="100" y="113"/>
                    <a:pt x="102" y="111"/>
                  </a:cubicBezTo>
                  <a:close/>
                  <a:moveTo>
                    <a:pt x="128" y="131"/>
                  </a:moveTo>
                  <a:cubicBezTo>
                    <a:pt x="130" y="130"/>
                    <a:pt x="130" y="128"/>
                    <a:pt x="128" y="127"/>
                  </a:cubicBezTo>
                  <a:cubicBezTo>
                    <a:pt x="127" y="126"/>
                    <a:pt x="125" y="126"/>
                    <a:pt x="124" y="127"/>
                  </a:cubicBezTo>
                  <a:cubicBezTo>
                    <a:pt x="123" y="128"/>
                    <a:pt x="123" y="130"/>
                    <a:pt x="124" y="131"/>
                  </a:cubicBezTo>
                  <a:cubicBezTo>
                    <a:pt x="125" y="134"/>
                    <a:pt x="127" y="134"/>
                    <a:pt x="128" y="131"/>
                  </a:cubicBezTo>
                  <a:close/>
                  <a:moveTo>
                    <a:pt x="147" y="137"/>
                  </a:moveTo>
                  <a:cubicBezTo>
                    <a:pt x="145" y="139"/>
                    <a:pt x="145" y="142"/>
                    <a:pt x="147" y="143"/>
                  </a:cubicBezTo>
                  <a:cubicBezTo>
                    <a:pt x="150" y="145"/>
                    <a:pt x="152" y="145"/>
                    <a:pt x="154" y="143"/>
                  </a:cubicBezTo>
                  <a:cubicBezTo>
                    <a:pt x="156" y="142"/>
                    <a:pt x="156" y="139"/>
                    <a:pt x="154" y="137"/>
                  </a:cubicBezTo>
                  <a:cubicBezTo>
                    <a:pt x="152" y="136"/>
                    <a:pt x="150" y="136"/>
                    <a:pt x="147" y="137"/>
                  </a:cubicBezTo>
                  <a:close/>
                  <a:moveTo>
                    <a:pt x="156" y="157"/>
                  </a:moveTo>
                  <a:cubicBezTo>
                    <a:pt x="157" y="156"/>
                    <a:pt x="157" y="154"/>
                    <a:pt x="156" y="153"/>
                  </a:cubicBezTo>
                  <a:cubicBezTo>
                    <a:pt x="155" y="151"/>
                    <a:pt x="153" y="151"/>
                    <a:pt x="152" y="153"/>
                  </a:cubicBezTo>
                  <a:cubicBezTo>
                    <a:pt x="151" y="154"/>
                    <a:pt x="151" y="156"/>
                    <a:pt x="152" y="157"/>
                  </a:cubicBezTo>
                  <a:cubicBezTo>
                    <a:pt x="153" y="158"/>
                    <a:pt x="155" y="158"/>
                    <a:pt x="156" y="1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7" name="Group 6"/>
          <p:cNvGrpSpPr/>
          <p:nvPr/>
        </p:nvGrpSpPr>
        <p:grpSpPr>
          <a:xfrm>
            <a:off x="8261315" y="1190643"/>
            <a:ext cx="3938622" cy="2565208"/>
            <a:chOff x="8261315" y="1190643"/>
            <a:chExt cx="3938622" cy="2565208"/>
          </a:xfrm>
        </p:grpSpPr>
        <p:sp>
          <p:nvSpPr>
            <p:cNvPr id="45" name="Rectangle 44"/>
            <p:cNvSpPr/>
            <p:nvPr/>
          </p:nvSpPr>
          <p:spPr bwMode="auto">
            <a:xfrm>
              <a:off x="8261315" y="1190643"/>
              <a:ext cx="3938622" cy="2565208"/>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86726">
                        <a:srgbClr val="EFEFEF"/>
                      </a:gs>
                      <a:gs pos="36283">
                        <a:srgbClr val="EFEFEF"/>
                      </a:gs>
                    </a:gsLst>
                    <a:lin ang="5400000" scaled="0"/>
                  </a:gradFill>
                  <a:latin typeface="Segoe UI Light"/>
                </a:rPr>
                <a:t>BI/big data</a:t>
              </a:r>
              <a:endParaRPr lang="en-US" sz="3200" b="1" spc="-50" dirty="0">
                <a:gradFill>
                  <a:gsLst>
                    <a:gs pos="86726">
                      <a:srgbClr val="EFEFEF"/>
                    </a:gs>
                    <a:gs pos="36283">
                      <a:srgbClr val="EFEFEF"/>
                    </a:gs>
                  </a:gsLst>
                  <a:lin ang="5400000" scaled="0"/>
                </a:gradFill>
                <a:latin typeface="Segoe UI Light"/>
              </a:endParaRPr>
            </a:p>
          </p:txBody>
        </p:sp>
        <p:sp>
          <p:nvSpPr>
            <p:cNvPr id="17" name="Freeform 81"/>
            <p:cNvSpPr>
              <a:spLocks noChangeAspect="1" noEditPoints="1"/>
            </p:cNvSpPr>
            <p:nvPr/>
          </p:nvSpPr>
          <p:spPr bwMode="black">
            <a:xfrm>
              <a:off x="10504123" y="2575606"/>
              <a:ext cx="1463997" cy="893664"/>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32503"/>
              <a:endParaRPr lang="en-US" sz="1600">
                <a:solidFill>
                  <a:srgbClr val="505050"/>
                </a:solidFill>
              </a:endParaRPr>
            </a:p>
          </p:txBody>
        </p:sp>
      </p:grpSp>
      <p:grpSp>
        <p:nvGrpSpPr>
          <p:cNvPr id="8" name="Group 7"/>
          <p:cNvGrpSpPr/>
          <p:nvPr/>
        </p:nvGrpSpPr>
        <p:grpSpPr>
          <a:xfrm>
            <a:off x="291180" y="3811886"/>
            <a:ext cx="3938622" cy="2809577"/>
            <a:chOff x="291180" y="3811886"/>
            <a:chExt cx="3938622" cy="2809577"/>
          </a:xfrm>
        </p:grpSpPr>
        <p:sp>
          <p:nvSpPr>
            <p:cNvPr id="46" name="Rectangle 45"/>
            <p:cNvSpPr/>
            <p:nvPr/>
          </p:nvSpPr>
          <p:spPr bwMode="auto">
            <a:xfrm>
              <a:off x="291180" y="3811886"/>
              <a:ext cx="3938622" cy="2809577"/>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smtClean="0">
                  <a:gradFill>
                    <a:gsLst>
                      <a:gs pos="86726">
                        <a:srgbClr val="EFEFEF"/>
                      </a:gs>
                      <a:gs pos="36283">
                        <a:srgbClr val="EFEFEF"/>
                      </a:gs>
                    </a:gsLst>
                    <a:lin ang="5400000" scaled="0"/>
                  </a:gradFill>
                  <a:latin typeface="Segoe UI Light"/>
                </a:rPr>
                <a:t>Media</a:t>
              </a:r>
              <a:endParaRPr lang="en-US" sz="3200" b="1" spc="-50" dirty="0">
                <a:gradFill>
                  <a:gsLst>
                    <a:gs pos="86726">
                      <a:srgbClr val="EFEFEF"/>
                    </a:gs>
                    <a:gs pos="36283">
                      <a:srgbClr val="EFEFEF"/>
                    </a:gs>
                  </a:gsLst>
                  <a:lin ang="5400000" scaled="0"/>
                </a:gradFill>
                <a:latin typeface="Segoe UI Light"/>
              </a:endParaRPr>
            </a:p>
          </p:txBody>
        </p:sp>
        <p:sp>
          <p:nvSpPr>
            <p:cNvPr id="19" name="Freeform 519"/>
            <p:cNvSpPr>
              <a:spLocks noChangeAspect="1" noEditPoints="1"/>
            </p:cNvSpPr>
            <p:nvPr/>
          </p:nvSpPr>
          <p:spPr bwMode="auto">
            <a:xfrm>
              <a:off x="2782335" y="5443208"/>
              <a:ext cx="1262615" cy="916195"/>
            </a:xfrm>
            <a:custGeom>
              <a:avLst/>
              <a:gdLst>
                <a:gd name="T0" fmla="*/ 235 w 400"/>
                <a:gd name="T1" fmla="*/ 72 h 290"/>
                <a:gd name="T2" fmla="*/ 310 w 400"/>
                <a:gd name="T3" fmla="*/ 115 h 290"/>
                <a:gd name="T4" fmla="*/ 400 w 400"/>
                <a:gd name="T5" fmla="*/ 115 h 290"/>
                <a:gd name="T6" fmla="*/ 400 w 400"/>
                <a:gd name="T7" fmla="*/ 67 h 290"/>
                <a:gd name="T8" fmla="*/ 368 w 400"/>
                <a:gd name="T9" fmla="*/ 34 h 290"/>
                <a:gd name="T10" fmla="*/ 33 w 400"/>
                <a:gd name="T11" fmla="*/ 34 h 290"/>
                <a:gd name="T12" fmla="*/ 0 w 400"/>
                <a:gd name="T13" fmla="*/ 67 h 290"/>
                <a:gd name="T14" fmla="*/ 0 w 400"/>
                <a:gd name="T15" fmla="*/ 115 h 290"/>
                <a:gd name="T16" fmla="*/ 161 w 400"/>
                <a:gd name="T17" fmla="*/ 115 h 290"/>
                <a:gd name="T18" fmla="*/ 235 w 400"/>
                <a:gd name="T19" fmla="*/ 72 h 290"/>
                <a:gd name="T20" fmla="*/ 84 w 400"/>
                <a:gd name="T21" fmla="*/ 18 h 290"/>
                <a:gd name="T22" fmla="*/ 54 w 400"/>
                <a:gd name="T23" fmla="*/ 18 h 290"/>
                <a:gd name="T24" fmla="*/ 51 w 400"/>
                <a:gd name="T25" fmla="*/ 29 h 290"/>
                <a:gd name="T26" fmla="*/ 87 w 400"/>
                <a:gd name="T27" fmla="*/ 29 h 290"/>
                <a:gd name="T28" fmla="*/ 84 w 400"/>
                <a:gd name="T29" fmla="*/ 18 h 290"/>
                <a:gd name="T30" fmla="*/ 353 w 400"/>
                <a:gd name="T31" fmla="*/ 12 h 290"/>
                <a:gd name="T32" fmla="*/ 313 w 400"/>
                <a:gd name="T33" fmla="*/ 12 h 290"/>
                <a:gd name="T34" fmla="*/ 306 w 400"/>
                <a:gd name="T35" fmla="*/ 29 h 290"/>
                <a:gd name="T36" fmla="*/ 359 w 400"/>
                <a:gd name="T37" fmla="*/ 29 h 290"/>
                <a:gd name="T38" fmla="*/ 353 w 400"/>
                <a:gd name="T39" fmla="*/ 12 h 290"/>
                <a:gd name="T40" fmla="*/ 217 w 400"/>
                <a:gd name="T41" fmla="*/ 23 h 290"/>
                <a:gd name="T42" fmla="*/ 183 w 400"/>
                <a:gd name="T43" fmla="*/ 23 h 290"/>
                <a:gd name="T44" fmla="*/ 183 w 400"/>
                <a:gd name="T45" fmla="*/ 7 h 290"/>
                <a:gd name="T46" fmla="*/ 217 w 400"/>
                <a:gd name="T47" fmla="*/ 7 h 290"/>
                <a:gd name="T48" fmla="*/ 217 w 400"/>
                <a:gd name="T49" fmla="*/ 23 h 290"/>
                <a:gd name="T50" fmla="*/ 248 w 400"/>
                <a:gd name="T51" fmla="*/ 0 h 290"/>
                <a:gd name="T52" fmla="*/ 152 w 400"/>
                <a:gd name="T53" fmla="*/ 0 h 290"/>
                <a:gd name="T54" fmla="*/ 132 w 400"/>
                <a:gd name="T55" fmla="*/ 29 h 290"/>
                <a:gd name="T56" fmla="*/ 266 w 400"/>
                <a:gd name="T57" fmla="*/ 29 h 290"/>
                <a:gd name="T58" fmla="*/ 248 w 400"/>
                <a:gd name="T59" fmla="*/ 0 h 290"/>
                <a:gd name="T60" fmla="*/ 315 w 400"/>
                <a:gd name="T61" fmla="*/ 124 h 290"/>
                <a:gd name="T62" fmla="*/ 323 w 400"/>
                <a:gd name="T63" fmla="*/ 160 h 290"/>
                <a:gd name="T64" fmla="*/ 235 w 400"/>
                <a:gd name="T65" fmla="*/ 248 h 290"/>
                <a:gd name="T66" fmla="*/ 148 w 400"/>
                <a:gd name="T67" fmla="*/ 160 h 290"/>
                <a:gd name="T68" fmla="*/ 156 w 400"/>
                <a:gd name="T69" fmla="*/ 124 h 290"/>
                <a:gd name="T70" fmla="*/ 0 w 400"/>
                <a:gd name="T71" fmla="*/ 124 h 290"/>
                <a:gd name="T72" fmla="*/ 0 w 400"/>
                <a:gd name="T73" fmla="*/ 257 h 290"/>
                <a:gd name="T74" fmla="*/ 33 w 400"/>
                <a:gd name="T75" fmla="*/ 290 h 290"/>
                <a:gd name="T76" fmla="*/ 368 w 400"/>
                <a:gd name="T77" fmla="*/ 290 h 290"/>
                <a:gd name="T78" fmla="*/ 400 w 400"/>
                <a:gd name="T79" fmla="*/ 257 h 290"/>
                <a:gd name="T80" fmla="*/ 400 w 400"/>
                <a:gd name="T81" fmla="*/ 124 h 290"/>
                <a:gd name="T82" fmla="*/ 315 w 400"/>
                <a:gd name="T83" fmla="*/ 124 h 290"/>
                <a:gd name="T84" fmla="*/ 283 w 400"/>
                <a:gd name="T85" fmla="*/ 131 h 290"/>
                <a:gd name="T86" fmla="*/ 278 w 400"/>
                <a:gd name="T87" fmla="*/ 124 h 290"/>
                <a:gd name="T88" fmla="*/ 235 w 400"/>
                <a:gd name="T89" fmla="*/ 104 h 290"/>
                <a:gd name="T90" fmla="*/ 193 w 400"/>
                <a:gd name="T91" fmla="*/ 124 h 290"/>
                <a:gd name="T92" fmla="*/ 188 w 400"/>
                <a:gd name="T93" fmla="*/ 131 h 290"/>
                <a:gd name="T94" fmla="*/ 180 w 400"/>
                <a:gd name="T95" fmla="*/ 160 h 290"/>
                <a:gd name="T96" fmla="*/ 235 w 400"/>
                <a:gd name="T97" fmla="*/ 217 h 290"/>
                <a:gd name="T98" fmla="*/ 291 w 400"/>
                <a:gd name="T99" fmla="*/ 160 h 290"/>
                <a:gd name="T100" fmla="*/ 283 w 400"/>
                <a:gd name="T101" fmla="*/ 13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0" h="290">
                  <a:moveTo>
                    <a:pt x="235" y="72"/>
                  </a:moveTo>
                  <a:cubicBezTo>
                    <a:pt x="267" y="72"/>
                    <a:pt x="295" y="89"/>
                    <a:pt x="310" y="115"/>
                  </a:cubicBezTo>
                  <a:cubicBezTo>
                    <a:pt x="400" y="115"/>
                    <a:pt x="400" y="115"/>
                    <a:pt x="400" y="115"/>
                  </a:cubicBezTo>
                  <a:cubicBezTo>
                    <a:pt x="400" y="67"/>
                    <a:pt x="400" y="67"/>
                    <a:pt x="400" y="67"/>
                  </a:cubicBezTo>
                  <a:cubicBezTo>
                    <a:pt x="400" y="48"/>
                    <a:pt x="386" y="34"/>
                    <a:pt x="368" y="34"/>
                  </a:cubicBezTo>
                  <a:cubicBezTo>
                    <a:pt x="33" y="34"/>
                    <a:pt x="33" y="34"/>
                    <a:pt x="33" y="34"/>
                  </a:cubicBezTo>
                  <a:cubicBezTo>
                    <a:pt x="15" y="34"/>
                    <a:pt x="0" y="48"/>
                    <a:pt x="0" y="67"/>
                  </a:cubicBezTo>
                  <a:cubicBezTo>
                    <a:pt x="0" y="115"/>
                    <a:pt x="0" y="115"/>
                    <a:pt x="0" y="115"/>
                  </a:cubicBezTo>
                  <a:cubicBezTo>
                    <a:pt x="161" y="115"/>
                    <a:pt x="161" y="115"/>
                    <a:pt x="161" y="115"/>
                  </a:cubicBezTo>
                  <a:cubicBezTo>
                    <a:pt x="176" y="89"/>
                    <a:pt x="204" y="72"/>
                    <a:pt x="235" y="72"/>
                  </a:cubicBezTo>
                  <a:moveTo>
                    <a:pt x="84" y="18"/>
                  </a:moveTo>
                  <a:cubicBezTo>
                    <a:pt x="54" y="18"/>
                    <a:pt x="54" y="18"/>
                    <a:pt x="54" y="18"/>
                  </a:cubicBezTo>
                  <a:cubicBezTo>
                    <a:pt x="51" y="29"/>
                    <a:pt x="51" y="29"/>
                    <a:pt x="51" y="29"/>
                  </a:cubicBezTo>
                  <a:cubicBezTo>
                    <a:pt x="87" y="29"/>
                    <a:pt x="87" y="29"/>
                    <a:pt x="87" y="29"/>
                  </a:cubicBezTo>
                  <a:lnTo>
                    <a:pt x="84" y="18"/>
                  </a:lnTo>
                  <a:close/>
                  <a:moveTo>
                    <a:pt x="353" y="12"/>
                  </a:moveTo>
                  <a:cubicBezTo>
                    <a:pt x="313" y="12"/>
                    <a:pt x="313" y="12"/>
                    <a:pt x="313" y="12"/>
                  </a:cubicBezTo>
                  <a:cubicBezTo>
                    <a:pt x="306" y="29"/>
                    <a:pt x="306" y="29"/>
                    <a:pt x="306" y="29"/>
                  </a:cubicBezTo>
                  <a:cubicBezTo>
                    <a:pt x="359" y="29"/>
                    <a:pt x="359" y="29"/>
                    <a:pt x="359" y="29"/>
                  </a:cubicBezTo>
                  <a:lnTo>
                    <a:pt x="353" y="12"/>
                  </a:lnTo>
                  <a:close/>
                  <a:moveTo>
                    <a:pt x="217" y="23"/>
                  </a:moveTo>
                  <a:cubicBezTo>
                    <a:pt x="183" y="23"/>
                    <a:pt x="183" y="23"/>
                    <a:pt x="183" y="23"/>
                  </a:cubicBezTo>
                  <a:cubicBezTo>
                    <a:pt x="183" y="7"/>
                    <a:pt x="183" y="7"/>
                    <a:pt x="183" y="7"/>
                  </a:cubicBezTo>
                  <a:cubicBezTo>
                    <a:pt x="217" y="7"/>
                    <a:pt x="217" y="7"/>
                    <a:pt x="217" y="7"/>
                  </a:cubicBezTo>
                  <a:lnTo>
                    <a:pt x="217" y="23"/>
                  </a:lnTo>
                  <a:close/>
                  <a:moveTo>
                    <a:pt x="248" y="0"/>
                  </a:moveTo>
                  <a:cubicBezTo>
                    <a:pt x="152" y="0"/>
                    <a:pt x="152" y="0"/>
                    <a:pt x="152" y="0"/>
                  </a:cubicBezTo>
                  <a:cubicBezTo>
                    <a:pt x="132" y="29"/>
                    <a:pt x="132" y="29"/>
                    <a:pt x="132" y="29"/>
                  </a:cubicBezTo>
                  <a:cubicBezTo>
                    <a:pt x="266" y="29"/>
                    <a:pt x="266" y="29"/>
                    <a:pt x="266" y="29"/>
                  </a:cubicBezTo>
                  <a:lnTo>
                    <a:pt x="248" y="0"/>
                  </a:lnTo>
                  <a:close/>
                  <a:moveTo>
                    <a:pt x="315" y="124"/>
                  </a:moveTo>
                  <a:cubicBezTo>
                    <a:pt x="320" y="135"/>
                    <a:pt x="323" y="147"/>
                    <a:pt x="323" y="160"/>
                  </a:cubicBezTo>
                  <a:cubicBezTo>
                    <a:pt x="323" y="209"/>
                    <a:pt x="284" y="248"/>
                    <a:pt x="235" y="248"/>
                  </a:cubicBezTo>
                  <a:cubicBezTo>
                    <a:pt x="187" y="248"/>
                    <a:pt x="148" y="209"/>
                    <a:pt x="148" y="160"/>
                  </a:cubicBezTo>
                  <a:cubicBezTo>
                    <a:pt x="148" y="147"/>
                    <a:pt x="151" y="135"/>
                    <a:pt x="156" y="124"/>
                  </a:cubicBezTo>
                  <a:cubicBezTo>
                    <a:pt x="0" y="124"/>
                    <a:pt x="0" y="124"/>
                    <a:pt x="0" y="124"/>
                  </a:cubicBezTo>
                  <a:cubicBezTo>
                    <a:pt x="0" y="257"/>
                    <a:pt x="0" y="257"/>
                    <a:pt x="0" y="257"/>
                  </a:cubicBezTo>
                  <a:cubicBezTo>
                    <a:pt x="0" y="275"/>
                    <a:pt x="15" y="290"/>
                    <a:pt x="33" y="290"/>
                  </a:cubicBezTo>
                  <a:cubicBezTo>
                    <a:pt x="368" y="290"/>
                    <a:pt x="368" y="290"/>
                    <a:pt x="368" y="290"/>
                  </a:cubicBezTo>
                  <a:cubicBezTo>
                    <a:pt x="386" y="290"/>
                    <a:pt x="400" y="275"/>
                    <a:pt x="400" y="257"/>
                  </a:cubicBezTo>
                  <a:cubicBezTo>
                    <a:pt x="400" y="124"/>
                    <a:pt x="400" y="124"/>
                    <a:pt x="400" y="124"/>
                  </a:cubicBezTo>
                  <a:lnTo>
                    <a:pt x="315" y="124"/>
                  </a:lnTo>
                  <a:close/>
                  <a:moveTo>
                    <a:pt x="283" y="131"/>
                  </a:moveTo>
                  <a:cubicBezTo>
                    <a:pt x="282" y="129"/>
                    <a:pt x="280" y="126"/>
                    <a:pt x="278" y="124"/>
                  </a:cubicBezTo>
                  <a:cubicBezTo>
                    <a:pt x="268" y="112"/>
                    <a:pt x="253" y="104"/>
                    <a:pt x="235" y="104"/>
                  </a:cubicBezTo>
                  <a:cubicBezTo>
                    <a:pt x="218" y="104"/>
                    <a:pt x="203" y="112"/>
                    <a:pt x="193" y="124"/>
                  </a:cubicBezTo>
                  <a:cubicBezTo>
                    <a:pt x="191" y="126"/>
                    <a:pt x="189" y="129"/>
                    <a:pt x="188" y="131"/>
                  </a:cubicBezTo>
                  <a:cubicBezTo>
                    <a:pt x="183" y="140"/>
                    <a:pt x="180" y="149"/>
                    <a:pt x="180" y="160"/>
                  </a:cubicBezTo>
                  <a:cubicBezTo>
                    <a:pt x="180" y="191"/>
                    <a:pt x="205" y="217"/>
                    <a:pt x="235" y="217"/>
                  </a:cubicBezTo>
                  <a:cubicBezTo>
                    <a:pt x="266" y="217"/>
                    <a:pt x="291" y="191"/>
                    <a:pt x="291" y="160"/>
                  </a:cubicBezTo>
                  <a:cubicBezTo>
                    <a:pt x="291" y="149"/>
                    <a:pt x="288" y="140"/>
                    <a:pt x="283" y="131"/>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23" name="Group 22"/>
          <p:cNvGrpSpPr/>
          <p:nvPr/>
        </p:nvGrpSpPr>
        <p:grpSpPr>
          <a:xfrm>
            <a:off x="8261315" y="3811886"/>
            <a:ext cx="3938622" cy="2809577"/>
            <a:chOff x="8261315" y="3811886"/>
            <a:chExt cx="3938622" cy="2809577"/>
          </a:xfrm>
        </p:grpSpPr>
        <p:sp>
          <p:nvSpPr>
            <p:cNvPr id="48" name="Rectangle 47"/>
            <p:cNvSpPr/>
            <p:nvPr/>
          </p:nvSpPr>
          <p:spPr bwMode="auto">
            <a:xfrm>
              <a:off x="8261315" y="3811886"/>
              <a:ext cx="3938622" cy="2809577"/>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a:gradFill>
                    <a:gsLst>
                      <a:gs pos="86726">
                        <a:srgbClr val="EFEFEF"/>
                      </a:gs>
                      <a:gs pos="36283">
                        <a:srgbClr val="EFEFEF"/>
                      </a:gs>
                    </a:gsLst>
                    <a:lin ang="5400000" scaled="0"/>
                  </a:gradFill>
                  <a:latin typeface="Segoe UI Light"/>
                </a:rPr>
                <a:t>Productivity </a:t>
              </a:r>
              <a:r>
                <a:rPr lang="en-US" sz="3200" b="1" spc="-50" dirty="0" smtClean="0">
                  <a:gradFill>
                    <a:gsLst>
                      <a:gs pos="86726">
                        <a:srgbClr val="EFEFEF"/>
                      </a:gs>
                      <a:gs pos="36283">
                        <a:srgbClr val="EFEFEF"/>
                      </a:gs>
                    </a:gsLst>
                    <a:lin ang="5400000" scaled="0"/>
                  </a:gradFill>
                  <a:latin typeface="Segoe UI Light"/>
                </a:rPr>
                <a:t>apps</a:t>
              </a:r>
              <a:endParaRPr lang="en-US" sz="3200" b="1" spc="-50" dirty="0">
                <a:gradFill>
                  <a:gsLst>
                    <a:gs pos="86726">
                      <a:srgbClr val="EFEFEF"/>
                    </a:gs>
                    <a:gs pos="36283">
                      <a:srgbClr val="EFEFEF"/>
                    </a:gs>
                  </a:gsLst>
                  <a:lin ang="5400000" scaled="0"/>
                </a:gradFill>
                <a:latin typeface="Segoe UI Light"/>
              </a:endParaRPr>
            </a:p>
          </p:txBody>
        </p:sp>
        <p:sp>
          <p:nvSpPr>
            <p:cNvPr id="21" name="Freeform 5"/>
            <p:cNvSpPr>
              <a:spLocks noChangeAspect="1" noEditPoints="1"/>
            </p:cNvSpPr>
            <p:nvPr/>
          </p:nvSpPr>
          <p:spPr bwMode="auto">
            <a:xfrm>
              <a:off x="10918042" y="5362734"/>
              <a:ext cx="1042913" cy="1042913"/>
            </a:xfrm>
            <a:custGeom>
              <a:avLst/>
              <a:gdLst>
                <a:gd name="T0" fmla="*/ 0 w 374"/>
                <a:gd name="T1" fmla="*/ 374 h 374"/>
                <a:gd name="T2" fmla="*/ 374 w 374"/>
                <a:gd name="T3" fmla="*/ 0 h 374"/>
                <a:gd name="T4" fmla="*/ 263 w 374"/>
                <a:gd name="T5" fmla="*/ 36 h 374"/>
                <a:gd name="T6" fmla="*/ 301 w 374"/>
                <a:gd name="T7" fmla="*/ 192 h 374"/>
                <a:gd name="T8" fmla="*/ 263 w 374"/>
                <a:gd name="T9" fmla="*/ 36 h 374"/>
                <a:gd name="T10" fmla="*/ 311 w 374"/>
                <a:gd name="T11" fmla="*/ 254 h 374"/>
                <a:gd name="T12" fmla="*/ 214 w 374"/>
                <a:gd name="T13" fmla="*/ 238 h 374"/>
                <a:gd name="T14" fmla="*/ 107 w 374"/>
                <a:gd name="T15" fmla="*/ 58 h 374"/>
                <a:gd name="T16" fmla="*/ 145 w 374"/>
                <a:gd name="T17" fmla="*/ 192 h 374"/>
                <a:gd name="T18" fmla="*/ 107 w 374"/>
                <a:gd name="T19" fmla="*/ 58 h 374"/>
                <a:gd name="T20" fmla="*/ 93 w 374"/>
                <a:gd name="T21" fmla="*/ 133 h 374"/>
                <a:gd name="T22" fmla="*/ 53 w 374"/>
                <a:gd name="T23" fmla="*/ 192 h 374"/>
                <a:gd name="T24" fmla="*/ 96 w 374"/>
                <a:gd name="T25" fmla="*/ 331 h 374"/>
                <a:gd name="T26" fmla="*/ 96 w 374"/>
                <a:gd name="T27" fmla="*/ 235 h 374"/>
                <a:gd name="T28" fmla="*/ 145 w 374"/>
                <a:gd name="T29" fmla="*/ 283 h 374"/>
                <a:gd name="T30" fmla="*/ 107 w 374"/>
                <a:gd name="T31" fmla="*/ 275 h 374"/>
                <a:gd name="T32" fmla="*/ 156 w 374"/>
                <a:gd name="T33" fmla="*/ 275 h 374"/>
                <a:gd name="T34" fmla="*/ 159 w 374"/>
                <a:gd name="T35" fmla="*/ 83 h 374"/>
                <a:gd name="T36" fmla="*/ 197 w 374"/>
                <a:gd name="T37" fmla="*/ 192 h 374"/>
                <a:gd name="T38" fmla="*/ 159 w 374"/>
                <a:gd name="T39" fmla="*/ 83 h 374"/>
                <a:gd name="T40" fmla="*/ 187 w 374"/>
                <a:gd name="T41" fmla="*/ 312 h 374"/>
                <a:gd name="T42" fmla="*/ 204 w 374"/>
                <a:gd name="T43" fmla="*/ 312 h 374"/>
                <a:gd name="T44" fmla="*/ 195 w 374"/>
                <a:gd name="T45" fmla="*/ 288 h 374"/>
                <a:gd name="T46" fmla="*/ 195 w 374"/>
                <a:gd name="T47" fmla="*/ 270 h 374"/>
                <a:gd name="T48" fmla="*/ 195 w 374"/>
                <a:gd name="T49" fmla="*/ 288 h 374"/>
                <a:gd name="T50" fmla="*/ 187 w 374"/>
                <a:gd name="T51" fmla="*/ 245 h 374"/>
                <a:gd name="T52" fmla="*/ 204 w 374"/>
                <a:gd name="T53" fmla="*/ 245 h 374"/>
                <a:gd name="T54" fmla="*/ 209 w 374"/>
                <a:gd name="T55" fmla="*/ 156 h 374"/>
                <a:gd name="T56" fmla="*/ 249 w 374"/>
                <a:gd name="T57" fmla="*/ 192 h 374"/>
                <a:gd name="T58" fmla="*/ 209 w 374"/>
                <a:gd name="T59" fmla="*/ 156 h 374"/>
                <a:gd name="T60" fmla="*/ 214 w 374"/>
                <a:gd name="T61" fmla="*/ 319 h 374"/>
                <a:gd name="T62" fmla="*/ 299 w 374"/>
                <a:gd name="T63" fmla="*/ 304 h 374"/>
                <a:gd name="T64" fmla="*/ 325 w 374"/>
                <a:gd name="T65" fmla="*/ 288 h 374"/>
                <a:gd name="T66" fmla="*/ 214 w 374"/>
                <a:gd name="T67" fmla="*/ 270 h 374"/>
                <a:gd name="T68" fmla="*/ 325 w 374"/>
                <a:gd name="T69" fmla="*/ 28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4" h="374">
                  <a:moveTo>
                    <a:pt x="0" y="0"/>
                  </a:moveTo>
                  <a:cubicBezTo>
                    <a:pt x="0" y="374"/>
                    <a:pt x="0" y="374"/>
                    <a:pt x="0" y="374"/>
                  </a:cubicBezTo>
                  <a:cubicBezTo>
                    <a:pt x="374" y="374"/>
                    <a:pt x="374" y="374"/>
                    <a:pt x="374" y="374"/>
                  </a:cubicBezTo>
                  <a:cubicBezTo>
                    <a:pt x="374" y="0"/>
                    <a:pt x="374" y="0"/>
                    <a:pt x="374" y="0"/>
                  </a:cubicBezTo>
                  <a:lnTo>
                    <a:pt x="0" y="0"/>
                  </a:lnTo>
                  <a:close/>
                  <a:moveTo>
                    <a:pt x="263" y="36"/>
                  </a:moveTo>
                  <a:cubicBezTo>
                    <a:pt x="301" y="36"/>
                    <a:pt x="301" y="36"/>
                    <a:pt x="301" y="36"/>
                  </a:cubicBezTo>
                  <a:cubicBezTo>
                    <a:pt x="301" y="192"/>
                    <a:pt x="301" y="192"/>
                    <a:pt x="301" y="192"/>
                  </a:cubicBezTo>
                  <a:cubicBezTo>
                    <a:pt x="263" y="192"/>
                    <a:pt x="263" y="192"/>
                    <a:pt x="263" y="192"/>
                  </a:cubicBezTo>
                  <a:lnTo>
                    <a:pt x="263" y="36"/>
                  </a:lnTo>
                  <a:close/>
                  <a:moveTo>
                    <a:pt x="311" y="238"/>
                  </a:moveTo>
                  <a:cubicBezTo>
                    <a:pt x="311" y="238"/>
                    <a:pt x="311" y="238"/>
                    <a:pt x="311" y="254"/>
                  </a:cubicBezTo>
                  <a:cubicBezTo>
                    <a:pt x="311" y="254"/>
                    <a:pt x="311" y="254"/>
                    <a:pt x="214" y="254"/>
                  </a:cubicBezTo>
                  <a:cubicBezTo>
                    <a:pt x="214" y="254"/>
                    <a:pt x="214" y="254"/>
                    <a:pt x="214" y="238"/>
                  </a:cubicBezTo>
                  <a:cubicBezTo>
                    <a:pt x="214" y="238"/>
                    <a:pt x="214" y="238"/>
                    <a:pt x="311" y="238"/>
                  </a:cubicBezTo>
                  <a:close/>
                  <a:moveTo>
                    <a:pt x="107" y="58"/>
                  </a:moveTo>
                  <a:cubicBezTo>
                    <a:pt x="145" y="58"/>
                    <a:pt x="145" y="58"/>
                    <a:pt x="145" y="58"/>
                  </a:cubicBezTo>
                  <a:cubicBezTo>
                    <a:pt x="145" y="192"/>
                    <a:pt x="145" y="192"/>
                    <a:pt x="145" y="192"/>
                  </a:cubicBezTo>
                  <a:cubicBezTo>
                    <a:pt x="107" y="192"/>
                    <a:pt x="107" y="192"/>
                    <a:pt x="107" y="192"/>
                  </a:cubicBezTo>
                  <a:lnTo>
                    <a:pt x="107" y="58"/>
                  </a:lnTo>
                  <a:close/>
                  <a:moveTo>
                    <a:pt x="53" y="133"/>
                  </a:moveTo>
                  <a:cubicBezTo>
                    <a:pt x="93" y="133"/>
                    <a:pt x="93" y="133"/>
                    <a:pt x="93" y="133"/>
                  </a:cubicBezTo>
                  <a:cubicBezTo>
                    <a:pt x="93" y="192"/>
                    <a:pt x="93" y="192"/>
                    <a:pt x="93" y="192"/>
                  </a:cubicBezTo>
                  <a:cubicBezTo>
                    <a:pt x="53" y="192"/>
                    <a:pt x="53" y="192"/>
                    <a:pt x="53" y="192"/>
                  </a:cubicBezTo>
                  <a:lnTo>
                    <a:pt x="53" y="133"/>
                  </a:lnTo>
                  <a:close/>
                  <a:moveTo>
                    <a:pt x="96" y="331"/>
                  </a:moveTo>
                  <a:cubicBezTo>
                    <a:pt x="71" y="331"/>
                    <a:pt x="48" y="310"/>
                    <a:pt x="48" y="283"/>
                  </a:cubicBezTo>
                  <a:cubicBezTo>
                    <a:pt x="48" y="257"/>
                    <a:pt x="71" y="235"/>
                    <a:pt x="96" y="235"/>
                  </a:cubicBezTo>
                  <a:cubicBezTo>
                    <a:pt x="96" y="283"/>
                    <a:pt x="96" y="283"/>
                    <a:pt x="96" y="283"/>
                  </a:cubicBezTo>
                  <a:cubicBezTo>
                    <a:pt x="145" y="283"/>
                    <a:pt x="145" y="283"/>
                    <a:pt x="145" y="283"/>
                  </a:cubicBezTo>
                  <a:cubicBezTo>
                    <a:pt x="145" y="310"/>
                    <a:pt x="123" y="331"/>
                    <a:pt x="96" y="331"/>
                  </a:cubicBezTo>
                  <a:close/>
                  <a:moveTo>
                    <a:pt x="107" y="275"/>
                  </a:moveTo>
                  <a:cubicBezTo>
                    <a:pt x="107" y="275"/>
                    <a:pt x="107" y="275"/>
                    <a:pt x="107" y="226"/>
                  </a:cubicBezTo>
                  <a:cubicBezTo>
                    <a:pt x="135" y="226"/>
                    <a:pt x="156" y="249"/>
                    <a:pt x="156" y="275"/>
                  </a:cubicBezTo>
                  <a:cubicBezTo>
                    <a:pt x="156" y="275"/>
                    <a:pt x="156" y="275"/>
                    <a:pt x="107" y="275"/>
                  </a:cubicBezTo>
                  <a:close/>
                  <a:moveTo>
                    <a:pt x="159" y="83"/>
                  </a:moveTo>
                  <a:cubicBezTo>
                    <a:pt x="197" y="83"/>
                    <a:pt x="197" y="83"/>
                    <a:pt x="197" y="83"/>
                  </a:cubicBezTo>
                  <a:cubicBezTo>
                    <a:pt x="197" y="192"/>
                    <a:pt x="197" y="192"/>
                    <a:pt x="197" y="192"/>
                  </a:cubicBezTo>
                  <a:cubicBezTo>
                    <a:pt x="159" y="192"/>
                    <a:pt x="159" y="192"/>
                    <a:pt x="159" y="192"/>
                  </a:cubicBezTo>
                  <a:lnTo>
                    <a:pt x="159" y="83"/>
                  </a:lnTo>
                  <a:close/>
                  <a:moveTo>
                    <a:pt x="195" y="319"/>
                  </a:moveTo>
                  <a:cubicBezTo>
                    <a:pt x="191" y="319"/>
                    <a:pt x="187" y="316"/>
                    <a:pt x="187" y="312"/>
                  </a:cubicBezTo>
                  <a:cubicBezTo>
                    <a:pt x="187" y="307"/>
                    <a:pt x="191" y="304"/>
                    <a:pt x="195" y="304"/>
                  </a:cubicBezTo>
                  <a:cubicBezTo>
                    <a:pt x="200" y="304"/>
                    <a:pt x="204" y="307"/>
                    <a:pt x="204" y="312"/>
                  </a:cubicBezTo>
                  <a:cubicBezTo>
                    <a:pt x="204" y="316"/>
                    <a:pt x="200" y="319"/>
                    <a:pt x="195" y="319"/>
                  </a:cubicBezTo>
                  <a:close/>
                  <a:moveTo>
                    <a:pt x="195" y="288"/>
                  </a:moveTo>
                  <a:cubicBezTo>
                    <a:pt x="191" y="288"/>
                    <a:pt x="187" y="284"/>
                    <a:pt x="187" y="279"/>
                  </a:cubicBezTo>
                  <a:cubicBezTo>
                    <a:pt x="187" y="273"/>
                    <a:pt x="191" y="270"/>
                    <a:pt x="195" y="270"/>
                  </a:cubicBezTo>
                  <a:cubicBezTo>
                    <a:pt x="200" y="270"/>
                    <a:pt x="204" y="273"/>
                    <a:pt x="204" y="279"/>
                  </a:cubicBezTo>
                  <a:cubicBezTo>
                    <a:pt x="204" y="284"/>
                    <a:pt x="200" y="288"/>
                    <a:pt x="195" y="288"/>
                  </a:cubicBezTo>
                  <a:close/>
                  <a:moveTo>
                    <a:pt x="195" y="254"/>
                  </a:moveTo>
                  <a:cubicBezTo>
                    <a:pt x="191" y="254"/>
                    <a:pt x="187" y="250"/>
                    <a:pt x="187" y="245"/>
                  </a:cubicBezTo>
                  <a:cubicBezTo>
                    <a:pt x="187" y="241"/>
                    <a:pt x="191" y="238"/>
                    <a:pt x="195" y="238"/>
                  </a:cubicBezTo>
                  <a:cubicBezTo>
                    <a:pt x="200" y="238"/>
                    <a:pt x="204" y="241"/>
                    <a:pt x="204" y="245"/>
                  </a:cubicBezTo>
                  <a:cubicBezTo>
                    <a:pt x="204" y="250"/>
                    <a:pt x="200" y="254"/>
                    <a:pt x="195" y="254"/>
                  </a:cubicBezTo>
                  <a:close/>
                  <a:moveTo>
                    <a:pt x="209" y="156"/>
                  </a:moveTo>
                  <a:cubicBezTo>
                    <a:pt x="249" y="156"/>
                    <a:pt x="249" y="156"/>
                    <a:pt x="249" y="156"/>
                  </a:cubicBezTo>
                  <a:cubicBezTo>
                    <a:pt x="249" y="192"/>
                    <a:pt x="249" y="192"/>
                    <a:pt x="249" y="192"/>
                  </a:cubicBezTo>
                  <a:cubicBezTo>
                    <a:pt x="209" y="192"/>
                    <a:pt x="209" y="192"/>
                    <a:pt x="209" y="192"/>
                  </a:cubicBezTo>
                  <a:lnTo>
                    <a:pt x="209" y="156"/>
                  </a:lnTo>
                  <a:close/>
                  <a:moveTo>
                    <a:pt x="299" y="319"/>
                  </a:moveTo>
                  <a:cubicBezTo>
                    <a:pt x="214" y="319"/>
                    <a:pt x="214" y="319"/>
                    <a:pt x="214" y="319"/>
                  </a:cubicBezTo>
                  <a:cubicBezTo>
                    <a:pt x="214" y="304"/>
                    <a:pt x="214" y="304"/>
                    <a:pt x="214" y="304"/>
                  </a:cubicBezTo>
                  <a:cubicBezTo>
                    <a:pt x="299" y="304"/>
                    <a:pt x="299" y="304"/>
                    <a:pt x="299" y="304"/>
                  </a:cubicBezTo>
                  <a:cubicBezTo>
                    <a:pt x="299" y="319"/>
                    <a:pt x="299" y="319"/>
                    <a:pt x="299" y="319"/>
                  </a:cubicBezTo>
                  <a:close/>
                  <a:moveTo>
                    <a:pt x="325" y="288"/>
                  </a:moveTo>
                  <a:cubicBezTo>
                    <a:pt x="325" y="288"/>
                    <a:pt x="325" y="288"/>
                    <a:pt x="214" y="288"/>
                  </a:cubicBezTo>
                  <a:cubicBezTo>
                    <a:pt x="214" y="288"/>
                    <a:pt x="214" y="288"/>
                    <a:pt x="214" y="270"/>
                  </a:cubicBezTo>
                  <a:cubicBezTo>
                    <a:pt x="214" y="270"/>
                    <a:pt x="214" y="270"/>
                    <a:pt x="325" y="270"/>
                  </a:cubicBezTo>
                  <a:cubicBezTo>
                    <a:pt x="325" y="270"/>
                    <a:pt x="325" y="270"/>
                    <a:pt x="325" y="28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2" name="Group 1"/>
          <p:cNvGrpSpPr/>
          <p:nvPr/>
        </p:nvGrpSpPr>
        <p:grpSpPr>
          <a:xfrm>
            <a:off x="291180" y="1190643"/>
            <a:ext cx="3938622" cy="2565208"/>
            <a:chOff x="291180" y="1190643"/>
            <a:chExt cx="3938622" cy="2565208"/>
          </a:xfrm>
        </p:grpSpPr>
        <p:sp>
          <p:nvSpPr>
            <p:cNvPr id="43" name="Rectangle 42"/>
            <p:cNvSpPr/>
            <p:nvPr/>
          </p:nvSpPr>
          <p:spPr bwMode="auto">
            <a:xfrm>
              <a:off x="291180" y="1190643"/>
              <a:ext cx="3938622" cy="2565208"/>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a:gradFill>
                    <a:gsLst>
                      <a:gs pos="86726">
                        <a:srgbClr val="EFEFEF"/>
                      </a:gs>
                      <a:gs pos="36283">
                        <a:srgbClr val="EFEFEF"/>
                      </a:gs>
                    </a:gsLst>
                    <a:lin ang="5400000" scaled="0"/>
                  </a:gradFill>
                  <a:latin typeface="Segoe UI Light"/>
                </a:rPr>
                <a:t>Storage, b</a:t>
              </a:r>
              <a:r>
                <a:rPr lang="en-US" sz="3200" b="1" spc="-50" dirty="0" smtClean="0">
                  <a:gradFill>
                    <a:gsLst>
                      <a:gs pos="86726">
                        <a:srgbClr val="EFEFEF"/>
                      </a:gs>
                      <a:gs pos="36283">
                        <a:srgbClr val="EFEFEF"/>
                      </a:gs>
                    </a:gsLst>
                    <a:lin ang="5400000" scaled="0"/>
                  </a:gradFill>
                  <a:latin typeface="Segoe UI Light"/>
                </a:rPr>
                <a:t>ackup, </a:t>
              </a:r>
              <a:br>
                <a:rPr lang="en-US" sz="3200" b="1" spc="-50" dirty="0" smtClean="0">
                  <a:gradFill>
                    <a:gsLst>
                      <a:gs pos="86726">
                        <a:srgbClr val="EFEFEF"/>
                      </a:gs>
                      <a:gs pos="36283">
                        <a:srgbClr val="EFEFEF"/>
                      </a:gs>
                    </a:gsLst>
                    <a:lin ang="5400000" scaled="0"/>
                  </a:gradFill>
                  <a:latin typeface="Segoe UI Light"/>
                </a:rPr>
              </a:br>
              <a:r>
                <a:rPr lang="en-US" sz="3200" b="1" spc="-50" dirty="0" smtClean="0">
                  <a:gradFill>
                    <a:gsLst>
                      <a:gs pos="86726">
                        <a:srgbClr val="EFEFEF"/>
                      </a:gs>
                      <a:gs pos="36283">
                        <a:srgbClr val="EFEFEF"/>
                      </a:gs>
                    </a:gsLst>
                    <a:lin ang="5400000" scaled="0"/>
                  </a:gradFill>
                  <a:latin typeface="Segoe UI Light"/>
                </a:rPr>
                <a:t>and </a:t>
              </a:r>
              <a:r>
                <a:rPr lang="en-US" sz="3200" b="1" spc="-50" dirty="0">
                  <a:gradFill>
                    <a:gsLst>
                      <a:gs pos="86726">
                        <a:srgbClr val="EFEFEF"/>
                      </a:gs>
                      <a:gs pos="36283">
                        <a:srgbClr val="EFEFEF"/>
                      </a:gs>
                    </a:gsLst>
                    <a:lin ang="5400000" scaled="0"/>
                  </a:gradFill>
                  <a:latin typeface="Segoe UI Light"/>
                </a:rPr>
                <a:t>r</a:t>
              </a:r>
              <a:r>
                <a:rPr lang="en-US" sz="3200" b="1" spc="-50" dirty="0" smtClean="0">
                  <a:gradFill>
                    <a:gsLst>
                      <a:gs pos="86726">
                        <a:srgbClr val="EFEFEF"/>
                      </a:gs>
                      <a:gs pos="36283">
                        <a:srgbClr val="EFEFEF"/>
                      </a:gs>
                    </a:gsLst>
                    <a:lin ang="5400000" scaled="0"/>
                  </a:gradFill>
                  <a:latin typeface="Segoe UI Light"/>
                </a:rPr>
                <a:t>ecovery</a:t>
              </a:r>
              <a:endParaRPr lang="en-US" sz="3200" b="1" spc="-50" dirty="0">
                <a:gradFill>
                  <a:gsLst>
                    <a:gs pos="86726">
                      <a:srgbClr val="EFEFEF"/>
                    </a:gs>
                    <a:gs pos="36283">
                      <a:srgbClr val="EFEFEF"/>
                    </a:gs>
                  </a:gsLst>
                  <a:lin ang="5400000" scaled="0"/>
                </a:gradFill>
                <a:latin typeface="Segoe UI Light"/>
              </a:endParaRPr>
            </a:p>
          </p:txBody>
        </p:sp>
        <p:sp>
          <p:nvSpPr>
            <p:cNvPr id="26" name="Freeform 79"/>
            <p:cNvSpPr>
              <a:spLocks noEditPoints="1"/>
            </p:cNvSpPr>
            <p:nvPr/>
          </p:nvSpPr>
          <p:spPr bwMode="black">
            <a:xfrm>
              <a:off x="3041032" y="2469853"/>
              <a:ext cx="807068" cy="106317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32503"/>
              <a:endParaRPr lang="en-US" sz="1600" dirty="0">
                <a:solidFill>
                  <a:srgbClr val="505050"/>
                </a:solidFill>
              </a:endParaRPr>
            </a:p>
          </p:txBody>
        </p:sp>
      </p:grpSp>
      <p:grpSp>
        <p:nvGrpSpPr>
          <p:cNvPr id="16" name="Group 15"/>
          <p:cNvGrpSpPr/>
          <p:nvPr/>
        </p:nvGrpSpPr>
        <p:grpSpPr>
          <a:xfrm>
            <a:off x="4276247" y="3811886"/>
            <a:ext cx="3938622" cy="2809577"/>
            <a:chOff x="4276247" y="3811886"/>
            <a:chExt cx="3938622" cy="2809577"/>
          </a:xfrm>
        </p:grpSpPr>
        <p:sp>
          <p:nvSpPr>
            <p:cNvPr id="47" name="Rectangle 46"/>
            <p:cNvSpPr/>
            <p:nvPr/>
          </p:nvSpPr>
          <p:spPr bwMode="auto">
            <a:xfrm>
              <a:off x="4276247" y="3811886"/>
              <a:ext cx="3938622" cy="2809577"/>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b="1" spc="-50" dirty="0">
                  <a:gradFill>
                    <a:gsLst>
                      <a:gs pos="86726">
                        <a:srgbClr val="EFEFEF"/>
                      </a:gs>
                      <a:gs pos="36283">
                        <a:srgbClr val="EFEFEF"/>
                      </a:gs>
                    </a:gsLst>
                    <a:lin ang="5400000" scaled="0"/>
                  </a:gradFill>
                  <a:latin typeface="Segoe UI Light"/>
                </a:rPr>
                <a:t>Hybrid </a:t>
              </a:r>
              <a:r>
                <a:rPr lang="en-US" sz="3200" b="1" spc="-50" dirty="0" smtClean="0">
                  <a:gradFill>
                    <a:gsLst>
                      <a:gs pos="86726">
                        <a:srgbClr val="EFEFEF"/>
                      </a:gs>
                      <a:gs pos="36283">
                        <a:srgbClr val="EFEFEF"/>
                      </a:gs>
                    </a:gsLst>
                    <a:lin ang="5400000" scaled="0"/>
                  </a:gradFill>
                  <a:latin typeface="Segoe UI Light"/>
                </a:rPr>
                <a:t>apps</a:t>
              </a:r>
              <a:endParaRPr lang="en-US" sz="3200" b="1" spc="-50" dirty="0">
                <a:gradFill>
                  <a:gsLst>
                    <a:gs pos="86726">
                      <a:srgbClr val="EFEFEF"/>
                    </a:gs>
                    <a:gs pos="36283">
                      <a:srgbClr val="EFEFEF"/>
                    </a:gs>
                  </a:gsLst>
                  <a:lin ang="5400000" scaled="0"/>
                </a:gradFill>
                <a:latin typeface="Segoe UI Light"/>
              </a:endParaRPr>
            </a:p>
          </p:txBody>
        </p:sp>
        <p:grpSp>
          <p:nvGrpSpPr>
            <p:cNvPr id="3" name="Group 2"/>
            <p:cNvGrpSpPr/>
            <p:nvPr/>
          </p:nvGrpSpPr>
          <p:grpSpPr>
            <a:xfrm>
              <a:off x="6096686" y="5093632"/>
              <a:ext cx="1884449" cy="1312015"/>
              <a:chOff x="6096686" y="5093632"/>
              <a:chExt cx="1884449" cy="1312015"/>
            </a:xfrm>
          </p:grpSpPr>
          <p:sp>
            <p:nvSpPr>
              <p:cNvPr id="34" name="Freeform 23"/>
              <p:cNvSpPr>
                <a:spLocks noEditPoints="1"/>
              </p:cNvSpPr>
              <p:nvPr/>
            </p:nvSpPr>
            <p:spPr bwMode="auto">
              <a:xfrm>
                <a:off x="7302500" y="5093632"/>
                <a:ext cx="678635" cy="1312015"/>
              </a:xfrm>
              <a:custGeom>
                <a:avLst/>
                <a:gdLst>
                  <a:gd name="T0" fmla="*/ 69 w 168"/>
                  <a:gd name="T1" fmla="*/ 288 h 326"/>
                  <a:gd name="T2" fmla="*/ 0 w 168"/>
                  <a:gd name="T3" fmla="*/ 326 h 326"/>
                  <a:gd name="T4" fmla="*/ 0 w 168"/>
                  <a:gd name="T5" fmla="*/ 288 h 326"/>
                  <a:gd name="T6" fmla="*/ 99 w 168"/>
                  <a:gd name="T7" fmla="*/ 288 h 326"/>
                  <a:gd name="T8" fmla="*/ 168 w 168"/>
                  <a:gd name="T9" fmla="*/ 326 h 326"/>
                  <a:gd name="T10" fmla="*/ 99 w 168"/>
                  <a:gd name="T11" fmla="*/ 288 h 326"/>
                  <a:gd name="T12" fmla="*/ 99 w 168"/>
                  <a:gd name="T13" fmla="*/ 288 h 326"/>
                  <a:gd name="T14" fmla="*/ 168 w 168"/>
                  <a:gd name="T15" fmla="*/ 286 h 326"/>
                  <a:gd name="T16" fmla="*/ 0 w 168"/>
                  <a:gd name="T17" fmla="*/ 42 h 326"/>
                  <a:gd name="T18" fmla="*/ 0 w 168"/>
                  <a:gd name="T19" fmla="*/ 286 h 326"/>
                  <a:gd name="T20" fmla="*/ 118 w 168"/>
                  <a:gd name="T21" fmla="*/ 59 h 326"/>
                  <a:gd name="T22" fmla="*/ 151 w 168"/>
                  <a:gd name="T23" fmla="*/ 99 h 326"/>
                  <a:gd name="T24" fmla="*/ 118 w 168"/>
                  <a:gd name="T25" fmla="*/ 59 h 326"/>
                  <a:gd name="T26" fmla="*/ 118 w 168"/>
                  <a:gd name="T27" fmla="*/ 59 h 326"/>
                  <a:gd name="T28" fmla="*/ 151 w 168"/>
                  <a:gd name="T29" fmla="*/ 111 h 326"/>
                  <a:gd name="T30" fmla="*/ 118 w 168"/>
                  <a:gd name="T31" fmla="*/ 151 h 326"/>
                  <a:gd name="T32" fmla="*/ 118 w 168"/>
                  <a:gd name="T33" fmla="*/ 111 h 326"/>
                  <a:gd name="T34" fmla="*/ 118 w 168"/>
                  <a:gd name="T35" fmla="*/ 165 h 326"/>
                  <a:gd name="T36" fmla="*/ 151 w 168"/>
                  <a:gd name="T37" fmla="*/ 203 h 326"/>
                  <a:gd name="T38" fmla="*/ 118 w 168"/>
                  <a:gd name="T39" fmla="*/ 165 h 326"/>
                  <a:gd name="T40" fmla="*/ 118 w 168"/>
                  <a:gd name="T41" fmla="*/ 165 h 326"/>
                  <a:gd name="T42" fmla="*/ 151 w 168"/>
                  <a:gd name="T43" fmla="*/ 222 h 326"/>
                  <a:gd name="T44" fmla="*/ 118 w 168"/>
                  <a:gd name="T45" fmla="*/ 262 h 326"/>
                  <a:gd name="T46" fmla="*/ 118 w 168"/>
                  <a:gd name="T47" fmla="*/ 222 h 326"/>
                  <a:gd name="T48" fmla="*/ 69 w 168"/>
                  <a:gd name="T49" fmla="*/ 59 h 326"/>
                  <a:gd name="T50" fmla="*/ 99 w 168"/>
                  <a:gd name="T51" fmla="*/ 99 h 326"/>
                  <a:gd name="T52" fmla="*/ 69 w 168"/>
                  <a:gd name="T53" fmla="*/ 59 h 326"/>
                  <a:gd name="T54" fmla="*/ 69 w 168"/>
                  <a:gd name="T55" fmla="*/ 59 h 326"/>
                  <a:gd name="T56" fmla="*/ 99 w 168"/>
                  <a:gd name="T57" fmla="*/ 111 h 326"/>
                  <a:gd name="T58" fmla="*/ 69 w 168"/>
                  <a:gd name="T59" fmla="*/ 151 h 326"/>
                  <a:gd name="T60" fmla="*/ 69 w 168"/>
                  <a:gd name="T61" fmla="*/ 111 h 326"/>
                  <a:gd name="T62" fmla="*/ 69 w 168"/>
                  <a:gd name="T63" fmla="*/ 165 h 326"/>
                  <a:gd name="T64" fmla="*/ 99 w 168"/>
                  <a:gd name="T65" fmla="*/ 203 h 326"/>
                  <a:gd name="T66" fmla="*/ 69 w 168"/>
                  <a:gd name="T67" fmla="*/ 165 h 326"/>
                  <a:gd name="T68" fmla="*/ 69 w 168"/>
                  <a:gd name="T69" fmla="*/ 165 h 326"/>
                  <a:gd name="T70" fmla="*/ 99 w 168"/>
                  <a:gd name="T71" fmla="*/ 222 h 326"/>
                  <a:gd name="T72" fmla="*/ 69 w 168"/>
                  <a:gd name="T73" fmla="*/ 262 h 326"/>
                  <a:gd name="T74" fmla="*/ 69 w 168"/>
                  <a:gd name="T75" fmla="*/ 222 h 326"/>
                  <a:gd name="T76" fmla="*/ 17 w 168"/>
                  <a:gd name="T77" fmla="*/ 59 h 326"/>
                  <a:gd name="T78" fmla="*/ 50 w 168"/>
                  <a:gd name="T79" fmla="*/ 99 h 326"/>
                  <a:gd name="T80" fmla="*/ 17 w 168"/>
                  <a:gd name="T81" fmla="*/ 59 h 326"/>
                  <a:gd name="T82" fmla="*/ 17 w 168"/>
                  <a:gd name="T83" fmla="*/ 59 h 326"/>
                  <a:gd name="T84" fmla="*/ 50 w 168"/>
                  <a:gd name="T85" fmla="*/ 111 h 326"/>
                  <a:gd name="T86" fmla="*/ 17 w 168"/>
                  <a:gd name="T87" fmla="*/ 151 h 326"/>
                  <a:gd name="T88" fmla="*/ 17 w 168"/>
                  <a:gd name="T89" fmla="*/ 111 h 326"/>
                  <a:gd name="T90" fmla="*/ 17 w 168"/>
                  <a:gd name="T91" fmla="*/ 165 h 326"/>
                  <a:gd name="T92" fmla="*/ 50 w 168"/>
                  <a:gd name="T93" fmla="*/ 203 h 326"/>
                  <a:gd name="T94" fmla="*/ 17 w 168"/>
                  <a:gd name="T95" fmla="*/ 165 h 326"/>
                  <a:gd name="T96" fmla="*/ 17 w 168"/>
                  <a:gd name="T97" fmla="*/ 165 h 326"/>
                  <a:gd name="T98" fmla="*/ 50 w 168"/>
                  <a:gd name="T99" fmla="*/ 222 h 326"/>
                  <a:gd name="T100" fmla="*/ 17 w 168"/>
                  <a:gd name="T101" fmla="*/ 262 h 326"/>
                  <a:gd name="T102" fmla="*/ 17 w 168"/>
                  <a:gd name="T103" fmla="*/ 222 h 326"/>
                  <a:gd name="T104" fmla="*/ 135 w 168"/>
                  <a:gd name="T105" fmla="*/ 16 h 326"/>
                  <a:gd name="T106" fmla="*/ 33 w 168"/>
                  <a:gd name="T107" fmla="*/ 0 h 326"/>
                  <a:gd name="T108" fmla="*/ 0 w 168"/>
                  <a:gd name="T109" fmla="*/ 16 h 326"/>
                  <a:gd name="T110" fmla="*/ 168 w 168"/>
                  <a:gd name="T111" fmla="*/ 40 h 326"/>
                  <a:gd name="T112" fmla="*/ 135 w 168"/>
                  <a:gd name="T113" fmla="*/ 16 h 326"/>
                  <a:gd name="T114" fmla="*/ 135 w 168"/>
                  <a:gd name="T115" fmla="*/ 1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326">
                    <a:moveTo>
                      <a:pt x="0" y="288"/>
                    </a:moveTo>
                    <a:lnTo>
                      <a:pt x="69" y="288"/>
                    </a:lnTo>
                    <a:lnTo>
                      <a:pt x="69" y="326"/>
                    </a:lnTo>
                    <a:lnTo>
                      <a:pt x="0" y="326"/>
                    </a:lnTo>
                    <a:lnTo>
                      <a:pt x="0" y="288"/>
                    </a:lnTo>
                    <a:lnTo>
                      <a:pt x="0" y="288"/>
                    </a:lnTo>
                    <a:lnTo>
                      <a:pt x="0" y="288"/>
                    </a:lnTo>
                    <a:close/>
                    <a:moveTo>
                      <a:pt x="99" y="288"/>
                    </a:moveTo>
                    <a:lnTo>
                      <a:pt x="168" y="288"/>
                    </a:lnTo>
                    <a:lnTo>
                      <a:pt x="168" y="326"/>
                    </a:lnTo>
                    <a:lnTo>
                      <a:pt x="99" y="326"/>
                    </a:lnTo>
                    <a:lnTo>
                      <a:pt x="99" y="288"/>
                    </a:lnTo>
                    <a:lnTo>
                      <a:pt x="99" y="288"/>
                    </a:lnTo>
                    <a:lnTo>
                      <a:pt x="99" y="288"/>
                    </a:lnTo>
                    <a:close/>
                    <a:moveTo>
                      <a:pt x="0" y="286"/>
                    </a:moveTo>
                    <a:lnTo>
                      <a:pt x="168" y="286"/>
                    </a:lnTo>
                    <a:lnTo>
                      <a:pt x="168" y="42"/>
                    </a:lnTo>
                    <a:lnTo>
                      <a:pt x="0" y="42"/>
                    </a:lnTo>
                    <a:lnTo>
                      <a:pt x="0" y="286"/>
                    </a:lnTo>
                    <a:lnTo>
                      <a:pt x="0" y="286"/>
                    </a:lnTo>
                    <a:lnTo>
                      <a:pt x="0" y="286"/>
                    </a:lnTo>
                    <a:close/>
                    <a:moveTo>
                      <a:pt x="118" y="59"/>
                    </a:moveTo>
                    <a:lnTo>
                      <a:pt x="151" y="59"/>
                    </a:lnTo>
                    <a:lnTo>
                      <a:pt x="151" y="99"/>
                    </a:lnTo>
                    <a:lnTo>
                      <a:pt x="118" y="99"/>
                    </a:lnTo>
                    <a:lnTo>
                      <a:pt x="118" y="59"/>
                    </a:lnTo>
                    <a:lnTo>
                      <a:pt x="118" y="59"/>
                    </a:lnTo>
                    <a:lnTo>
                      <a:pt x="118" y="59"/>
                    </a:lnTo>
                    <a:close/>
                    <a:moveTo>
                      <a:pt x="118" y="111"/>
                    </a:moveTo>
                    <a:lnTo>
                      <a:pt x="151" y="111"/>
                    </a:lnTo>
                    <a:lnTo>
                      <a:pt x="151" y="151"/>
                    </a:lnTo>
                    <a:lnTo>
                      <a:pt x="118" y="151"/>
                    </a:lnTo>
                    <a:lnTo>
                      <a:pt x="118" y="111"/>
                    </a:lnTo>
                    <a:lnTo>
                      <a:pt x="118" y="111"/>
                    </a:lnTo>
                    <a:lnTo>
                      <a:pt x="118" y="111"/>
                    </a:lnTo>
                    <a:close/>
                    <a:moveTo>
                      <a:pt x="118" y="165"/>
                    </a:moveTo>
                    <a:lnTo>
                      <a:pt x="151" y="165"/>
                    </a:lnTo>
                    <a:lnTo>
                      <a:pt x="151" y="203"/>
                    </a:lnTo>
                    <a:lnTo>
                      <a:pt x="118" y="203"/>
                    </a:lnTo>
                    <a:lnTo>
                      <a:pt x="118" y="165"/>
                    </a:lnTo>
                    <a:lnTo>
                      <a:pt x="118" y="165"/>
                    </a:lnTo>
                    <a:lnTo>
                      <a:pt x="118" y="165"/>
                    </a:lnTo>
                    <a:close/>
                    <a:moveTo>
                      <a:pt x="118" y="222"/>
                    </a:moveTo>
                    <a:lnTo>
                      <a:pt x="151" y="222"/>
                    </a:lnTo>
                    <a:lnTo>
                      <a:pt x="151" y="262"/>
                    </a:lnTo>
                    <a:lnTo>
                      <a:pt x="118" y="262"/>
                    </a:lnTo>
                    <a:lnTo>
                      <a:pt x="118" y="222"/>
                    </a:lnTo>
                    <a:lnTo>
                      <a:pt x="118" y="222"/>
                    </a:lnTo>
                    <a:lnTo>
                      <a:pt x="118" y="222"/>
                    </a:lnTo>
                    <a:close/>
                    <a:moveTo>
                      <a:pt x="69" y="59"/>
                    </a:moveTo>
                    <a:lnTo>
                      <a:pt x="99" y="59"/>
                    </a:lnTo>
                    <a:lnTo>
                      <a:pt x="99" y="99"/>
                    </a:lnTo>
                    <a:lnTo>
                      <a:pt x="69" y="99"/>
                    </a:lnTo>
                    <a:lnTo>
                      <a:pt x="69" y="59"/>
                    </a:lnTo>
                    <a:lnTo>
                      <a:pt x="69" y="59"/>
                    </a:lnTo>
                    <a:lnTo>
                      <a:pt x="69" y="59"/>
                    </a:lnTo>
                    <a:close/>
                    <a:moveTo>
                      <a:pt x="69" y="111"/>
                    </a:moveTo>
                    <a:lnTo>
                      <a:pt x="99" y="111"/>
                    </a:lnTo>
                    <a:lnTo>
                      <a:pt x="99" y="151"/>
                    </a:lnTo>
                    <a:lnTo>
                      <a:pt x="69" y="151"/>
                    </a:lnTo>
                    <a:lnTo>
                      <a:pt x="69" y="111"/>
                    </a:lnTo>
                    <a:lnTo>
                      <a:pt x="69" y="111"/>
                    </a:lnTo>
                    <a:lnTo>
                      <a:pt x="69" y="111"/>
                    </a:lnTo>
                    <a:close/>
                    <a:moveTo>
                      <a:pt x="69" y="165"/>
                    </a:moveTo>
                    <a:lnTo>
                      <a:pt x="99" y="165"/>
                    </a:lnTo>
                    <a:lnTo>
                      <a:pt x="99" y="203"/>
                    </a:lnTo>
                    <a:lnTo>
                      <a:pt x="69" y="203"/>
                    </a:lnTo>
                    <a:lnTo>
                      <a:pt x="69" y="165"/>
                    </a:lnTo>
                    <a:lnTo>
                      <a:pt x="69" y="165"/>
                    </a:lnTo>
                    <a:lnTo>
                      <a:pt x="69" y="165"/>
                    </a:lnTo>
                    <a:close/>
                    <a:moveTo>
                      <a:pt x="69" y="222"/>
                    </a:moveTo>
                    <a:lnTo>
                      <a:pt x="99" y="222"/>
                    </a:lnTo>
                    <a:lnTo>
                      <a:pt x="99" y="262"/>
                    </a:lnTo>
                    <a:lnTo>
                      <a:pt x="69" y="262"/>
                    </a:lnTo>
                    <a:lnTo>
                      <a:pt x="69" y="222"/>
                    </a:lnTo>
                    <a:lnTo>
                      <a:pt x="69" y="222"/>
                    </a:lnTo>
                    <a:lnTo>
                      <a:pt x="69" y="222"/>
                    </a:lnTo>
                    <a:close/>
                    <a:moveTo>
                      <a:pt x="17" y="59"/>
                    </a:moveTo>
                    <a:lnTo>
                      <a:pt x="50" y="59"/>
                    </a:lnTo>
                    <a:lnTo>
                      <a:pt x="50" y="99"/>
                    </a:lnTo>
                    <a:lnTo>
                      <a:pt x="17" y="99"/>
                    </a:lnTo>
                    <a:lnTo>
                      <a:pt x="17" y="59"/>
                    </a:lnTo>
                    <a:lnTo>
                      <a:pt x="17" y="59"/>
                    </a:lnTo>
                    <a:lnTo>
                      <a:pt x="17" y="59"/>
                    </a:lnTo>
                    <a:close/>
                    <a:moveTo>
                      <a:pt x="17" y="111"/>
                    </a:moveTo>
                    <a:lnTo>
                      <a:pt x="50" y="111"/>
                    </a:lnTo>
                    <a:lnTo>
                      <a:pt x="50" y="151"/>
                    </a:lnTo>
                    <a:lnTo>
                      <a:pt x="17" y="151"/>
                    </a:lnTo>
                    <a:lnTo>
                      <a:pt x="17" y="111"/>
                    </a:lnTo>
                    <a:lnTo>
                      <a:pt x="17" y="111"/>
                    </a:lnTo>
                    <a:lnTo>
                      <a:pt x="17" y="111"/>
                    </a:lnTo>
                    <a:close/>
                    <a:moveTo>
                      <a:pt x="17" y="165"/>
                    </a:moveTo>
                    <a:lnTo>
                      <a:pt x="50" y="165"/>
                    </a:lnTo>
                    <a:lnTo>
                      <a:pt x="50" y="203"/>
                    </a:lnTo>
                    <a:lnTo>
                      <a:pt x="17" y="203"/>
                    </a:lnTo>
                    <a:lnTo>
                      <a:pt x="17" y="165"/>
                    </a:lnTo>
                    <a:lnTo>
                      <a:pt x="17" y="165"/>
                    </a:lnTo>
                    <a:lnTo>
                      <a:pt x="17" y="165"/>
                    </a:lnTo>
                    <a:close/>
                    <a:moveTo>
                      <a:pt x="17" y="222"/>
                    </a:moveTo>
                    <a:lnTo>
                      <a:pt x="50" y="222"/>
                    </a:lnTo>
                    <a:lnTo>
                      <a:pt x="50" y="262"/>
                    </a:lnTo>
                    <a:lnTo>
                      <a:pt x="17" y="262"/>
                    </a:lnTo>
                    <a:lnTo>
                      <a:pt x="17" y="222"/>
                    </a:lnTo>
                    <a:lnTo>
                      <a:pt x="17" y="222"/>
                    </a:lnTo>
                    <a:lnTo>
                      <a:pt x="17" y="222"/>
                    </a:lnTo>
                    <a:close/>
                    <a:moveTo>
                      <a:pt x="135" y="16"/>
                    </a:moveTo>
                    <a:lnTo>
                      <a:pt x="135" y="0"/>
                    </a:lnTo>
                    <a:lnTo>
                      <a:pt x="33" y="0"/>
                    </a:lnTo>
                    <a:lnTo>
                      <a:pt x="33" y="16"/>
                    </a:lnTo>
                    <a:lnTo>
                      <a:pt x="0" y="16"/>
                    </a:lnTo>
                    <a:lnTo>
                      <a:pt x="0" y="40"/>
                    </a:lnTo>
                    <a:lnTo>
                      <a:pt x="168" y="40"/>
                    </a:lnTo>
                    <a:lnTo>
                      <a:pt x="168" y="16"/>
                    </a:lnTo>
                    <a:lnTo>
                      <a:pt x="135" y="16"/>
                    </a:lnTo>
                    <a:lnTo>
                      <a:pt x="135" y="16"/>
                    </a:lnTo>
                    <a:lnTo>
                      <a:pt x="135" y="1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35" name="Freeform 539"/>
              <p:cNvSpPr>
                <a:spLocks noChangeAspect="1"/>
              </p:cNvSpPr>
              <p:nvPr/>
            </p:nvSpPr>
            <p:spPr bwMode="auto">
              <a:xfrm>
                <a:off x="6096686" y="5362735"/>
                <a:ext cx="1146669" cy="630424"/>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w="28575">
                <a:solidFill>
                  <a:schemeClr val="tx2"/>
                </a:solid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spTree>
    <p:extLst>
      <p:ext uri="{BB962C8B-B14F-4D97-AF65-F5344CB8AC3E}">
        <p14:creationId xmlns:p14="http://schemas.microsoft.com/office/powerpoint/2010/main" val="14035893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00"/>
                                        <p:tgtEl>
                                          <p:spTgt spid="5"/>
                                        </p:tgtEl>
                                      </p:cBhvr>
                                    </p:animEffect>
                                  </p:childTnLst>
                                </p:cTn>
                              </p:par>
                              <p:par>
                                <p:cTn id="8" presetID="63" presetClass="path" presetSubtype="0" decel="100000" fill="hold" nodeType="withEffect">
                                  <p:stCondLst>
                                    <p:cond delay="600"/>
                                  </p:stCondLst>
                                  <p:childTnLst>
                                    <p:animMotion origin="layout" path="M -0.02413 4.44848E-7 L 4.60301E-6 4.44848E-7 " pathEditMode="relative" rAng="0" ptsTypes="AA">
                                      <p:cBhvr>
                                        <p:cTn id="9" dur="900" fill="hold"/>
                                        <p:tgtEl>
                                          <p:spTgt spid="5"/>
                                        </p:tgtEl>
                                        <p:attrNameLst>
                                          <p:attrName>ppt_x</p:attrName>
                                          <p:attrName>ppt_y</p:attrName>
                                        </p:attrNameLst>
                                      </p:cBhvr>
                                      <p:rCtr x="1200" y="0"/>
                                    </p:animMotion>
                                  </p:childTnLst>
                                </p:cTn>
                              </p:par>
                              <p:par>
                                <p:cTn id="10" presetID="6" presetClass="emph" presetSubtype="0" accel="100000" autoRev="1" fill="hold" nodeType="withEffect">
                                  <p:stCondLst>
                                    <p:cond delay="0"/>
                                  </p:stCondLst>
                                  <p:childTnLst>
                                    <p:animScale>
                                      <p:cBhvr>
                                        <p:cTn id="11" dur="600" fill="hold"/>
                                        <p:tgtEl>
                                          <p:spTgt spid="5"/>
                                        </p:tgtEl>
                                      </p:cBhvr>
                                      <p:by x="80000" y="80000"/>
                                    </p:animScale>
                                  </p:childTnLst>
                                </p:cTn>
                              </p:par>
                              <p:par>
                                <p:cTn id="12" presetID="10" presetClass="entr" presetSubtype="0" fill="hold" nodeType="withEffect">
                                  <p:stCondLst>
                                    <p:cond delay="7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900"/>
                                        <p:tgtEl>
                                          <p:spTgt spid="7"/>
                                        </p:tgtEl>
                                      </p:cBhvr>
                                    </p:animEffect>
                                  </p:childTnLst>
                                </p:cTn>
                              </p:par>
                              <p:par>
                                <p:cTn id="15" presetID="63" presetClass="path" presetSubtype="0" decel="100000" fill="hold" nodeType="withEffect">
                                  <p:stCondLst>
                                    <p:cond delay="700"/>
                                  </p:stCondLst>
                                  <p:childTnLst>
                                    <p:animMotion origin="layout" path="M -0.02413 4.44848E-7 L 4.60301E-6 4.44848E-7 " pathEditMode="relative" rAng="0" ptsTypes="AA">
                                      <p:cBhvr>
                                        <p:cTn id="16" dur="900" fill="hold"/>
                                        <p:tgtEl>
                                          <p:spTgt spid="7"/>
                                        </p:tgtEl>
                                        <p:attrNameLst>
                                          <p:attrName>ppt_x</p:attrName>
                                          <p:attrName>ppt_y</p:attrName>
                                        </p:attrNameLst>
                                      </p:cBhvr>
                                      <p:rCtr x="1200" y="0"/>
                                    </p:animMotion>
                                  </p:childTnLst>
                                </p:cTn>
                              </p:par>
                              <p:par>
                                <p:cTn id="17" presetID="6" presetClass="emph" presetSubtype="0" accel="100000" autoRev="1" fill="hold" nodeType="withEffect">
                                  <p:stCondLst>
                                    <p:cond delay="0"/>
                                  </p:stCondLst>
                                  <p:childTnLst>
                                    <p:animScale>
                                      <p:cBhvr>
                                        <p:cTn id="18" dur="700" fill="hold"/>
                                        <p:tgtEl>
                                          <p:spTgt spid="7"/>
                                        </p:tgtEl>
                                      </p:cBhvr>
                                      <p:by x="80000" y="80000"/>
                                    </p:animScale>
                                  </p:childTnLst>
                                </p:cTn>
                              </p:par>
                              <p:par>
                                <p:cTn id="19" presetID="10" presetClass="entr" presetSubtype="0" fill="hold" nodeType="withEffect">
                                  <p:stCondLst>
                                    <p:cond delay="8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900"/>
                                        <p:tgtEl>
                                          <p:spTgt spid="8"/>
                                        </p:tgtEl>
                                      </p:cBhvr>
                                    </p:animEffect>
                                  </p:childTnLst>
                                </p:cTn>
                              </p:par>
                              <p:par>
                                <p:cTn id="22" presetID="63" presetClass="path" presetSubtype="0" decel="100000" fill="hold" nodeType="withEffect">
                                  <p:stCondLst>
                                    <p:cond delay="800"/>
                                  </p:stCondLst>
                                  <p:childTnLst>
                                    <p:animMotion origin="layout" path="M -0.02413 4.44848E-7 L 4.60301E-6 4.44848E-7 " pathEditMode="relative" rAng="0" ptsTypes="AA">
                                      <p:cBhvr>
                                        <p:cTn id="23" dur="900" fill="hold"/>
                                        <p:tgtEl>
                                          <p:spTgt spid="8"/>
                                        </p:tgtEl>
                                        <p:attrNameLst>
                                          <p:attrName>ppt_x</p:attrName>
                                          <p:attrName>ppt_y</p:attrName>
                                        </p:attrNameLst>
                                      </p:cBhvr>
                                      <p:rCtr x="1200" y="0"/>
                                    </p:animMotion>
                                  </p:childTnLst>
                                </p:cTn>
                              </p:par>
                              <p:par>
                                <p:cTn id="24" presetID="6" presetClass="emph" presetSubtype="0" accel="100000" autoRev="1" fill="hold" nodeType="withEffect">
                                  <p:stCondLst>
                                    <p:cond delay="0"/>
                                  </p:stCondLst>
                                  <p:childTnLst>
                                    <p:animScale>
                                      <p:cBhvr>
                                        <p:cTn id="25" dur="800" fill="hold"/>
                                        <p:tgtEl>
                                          <p:spTgt spid="8"/>
                                        </p:tgtEl>
                                      </p:cBhvr>
                                      <p:by x="80000" y="80000"/>
                                    </p:animScale>
                                  </p:childTnLst>
                                </p:cTn>
                              </p:par>
                              <p:par>
                                <p:cTn id="26" presetID="10" presetClass="entr" presetSubtype="0" fill="hold" nodeType="withEffect">
                                  <p:stCondLst>
                                    <p:cond delay="1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900"/>
                                        <p:tgtEl>
                                          <p:spTgt spid="23"/>
                                        </p:tgtEl>
                                      </p:cBhvr>
                                    </p:animEffect>
                                  </p:childTnLst>
                                </p:cTn>
                              </p:par>
                              <p:par>
                                <p:cTn id="29" presetID="63" presetClass="path" presetSubtype="0" decel="100000" fill="hold" nodeType="withEffect">
                                  <p:stCondLst>
                                    <p:cond delay="1000"/>
                                  </p:stCondLst>
                                  <p:childTnLst>
                                    <p:animMotion origin="layout" path="M -0.02413 4.44848E-7 L 4.60301E-6 4.44848E-7 " pathEditMode="relative" rAng="0" ptsTypes="AA">
                                      <p:cBhvr>
                                        <p:cTn id="30" dur="900" fill="hold"/>
                                        <p:tgtEl>
                                          <p:spTgt spid="23"/>
                                        </p:tgtEl>
                                        <p:attrNameLst>
                                          <p:attrName>ppt_x</p:attrName>
                                          <p:attrName>ppt_y</p:attrName>
                                        </p:attrNameLst>
                                      </p:cBhvr>
                                      <p:rCtr x="1200" y="0"/>
                                    </p:animMotion>
                                  </p:childTnLst>
                                </p:cTn>
                              </p:par>
                              <p:par>
                                <p:cTn id="31" presetID="6" presetClass="emph" presetSubtype="0" accel="100000" autoRev="1" fill="hold" nodeType="withEffect">
                                  <p:stCondLst>
                                    <p:cond delay="0"/>
                                  </p:stCondLst>
                                  <p:childTnLst>
                                    <p:animScale>
                                      <p:cBhvr>
                                        <p:cTn id="32" dur="1000" fill="hold"/>
                                        <p:tgtEl>
                                          <p:spTgt spid="23"/>
                                        </p:tgtEl>
                                      </p:cBhvr>
                                      <p:by x="80000" y="80000"/>
                                    </p:animScale>
                                  </p:childTnLst>
                                </p:cTn>
                              </p:par>
                              <p:par>
                                <p:cTn id="33" presetID="10" presetClass="entr" presetSubtype="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900"/>
                                        <p:tgtEl>
                                          <p:spTgt spid="2"/>
                                        </p:tgtEl>
                                      </p:cBhvr>
                                    </p:animEffect>
                                  </p:childTnLst>
                                </p:cTn>
                              </p:par>
                              <p:par>
                                <p:cTn id="36" presetID="63" presetClass="path" presetSubtype="0" decel="100000" fill="hold" nodeType="withEffect">
                                  <p:stCondLst>
                                    <p:cond delay="500"/>
                                  </p:stCondLst>
                                  <p:childTnLst>
                                    <p:animMotion origin="layout" path="M -0.02413 4.44848E-7 L 4.60301E-6 4.44848E-7 " pathEditMode="relative" rAng="0" ptsTypes="AA">
                                      <p:cBhvr>
                                        <p:cTn id="37" dur="900" fill="hold"/>
                                        <p:tgtEl>
                                          <p:spTgt spid="2"/>
                                        </p:tgtEl>
                                        <p:attrNameLst>
                                          <p:attrName>ppt_x</p:attrName>
                                          <p:attrName>ppt_y</p:attrName>
                                        </p:attrNameLst>
                                      </p:cBhvr>
                                      <p:rCtr x="1200" y="0"/>
                                    </p:animMotion>
                                  </p:childTnLst>
                                </p:cTn>
                              </p:par>
                              <p:par>
                                <p:cTn id="38" presetID="6" presetClass="emph" presetSubtype="0" accel="100000" autoRev="1" fill="hold" nodeType="withEffect">
                                  <p:stCondLst>
                                    <p:cond delay="0"/>
                                  </p:stCondLst>
                                  <p:childTnLst>
                                    <p:animScale>
                                      <p:cBhvr>
                                        <p:cTn id="39" dur="500" fill="hold"/>
                                        <p:tgtEl>
                                          <p:spTgt spid="2"/>
                                        </p:tgtEl>
                                      </p:cBhvr>
                                      <p:by x="80000" y="80000"/>
                                    </p:animScale>
                                  </p:childTnLst>
                                </p:cTn>
                              </p:par>
                              <p:par>
                                <p:cTn id="40" presetID="10" presetClass="entr" presetSubtype="0" fill="hold" nodeType="withEffect">
                                  <p:stCondLst>
                                    <p:cond delay="9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900"/>
                                        <p:tgtEl>
                                          <p:spTgt spid="16"/>
                                        </p:tgtEl>
                                      </p:cBhvr>
                                    </p:animEffect>
                                  </p:childTnLst>
                                </p:cTn>
                              </p:par>
                              <p:par>
                                <p:cTn id="43" presetID="63" presetClass="path" presetSubtype="0" decel="100000" fill="hold" nodeType="withEffect">
                                  <p:stCondLst>
                                    <p:cond delay="900"/>
                                  </p:stCondLst>
                                  <p:childTnLst>
                                    <p:animMotion origin="layout" path="M -0.02413 -4.27599E-6 L -2.80827E-8 -4.27599E-6 " pathEditMode="relative" rAng="0" ptsTypes="AA">
                                      <p:cBhvr>
                                        <p:cTn id="44" dur="900" fill="hold"/>
                                        <p:tgtEl>
                                          <p:spTgt spid="16"/>
                                        </p:tgtEl>
                                        <p:attrNameLst>
                                          <p:attrName>ppt_x</p:attrName>
                                          <p:attrName>ppt_y</p:attrName>
                                        </p:attrNameLst>
                                      </p:cBhvr>
                                      <p:rCtr x="1200" y="0"/>
                                    </p:animMotion>
                                  </p:childTnLst>
                                </p:cTn>
                              </p:par>
                              <p:par>
                                <p:cTn id="45" presetID="6" presetClass="emph" presetSubtype="0" accel="100000" autoRev="1" fill="hold" nodeType="withEffect">
                                  <p:stCondLst>
                                    <p:cond delay="0"/>
                                  </p:stCondLst>
                                  <p:childTnLst>
                                    <p:animScale>
                                      <p:cBhvr>
                                        <p:cTn id="46" dur="900" fill="hold"/>
                                        <p:tgtEl>
                                          <p:spTgt spid="16"/>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74639" y="4724896"/>
            <a:ext cx="11925299" cy="19727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err="1" smtClean="0"/>
              <a:t>ExpressRoute</a:t>
            </a:r>
            <a:r>
              <a:rPr lang="en-US" dirty="0" smtClean="0"/>
              <a:t> Flavors and Partners</a:t>
            </a:r>
            <a:endParaRPr lang="en-US" dirty="0"/>
          </a:p>
        </p:txBody>
      </p:sp>
      <p:pic>
        <p:nvPicPr>
          <p:cNvPr id="41" name="Picture 40" descr="https://encrypted-tbn0.gstatic.com/images?q=tbn:ANd9GcQwLAzz0cf-Ea2x1ZPddt92bAf1slfuQtWbq9NHN-YIISw4BbyW"/>
          <p:cNvPicPr/>
          <p:nvPr/>
        </p:nvPicPr>
        <p:blipFill rotWithShape="1">
          <a:blip r:embed="rId3">
            <a:extLst>
              <a:ext uri="{28A0092B-C50C-407E-A947-70E740481C1C}">
                <a14:useLocalDpi xmlns:a14="http://schemas.microsoft.com/office/drawing/2010/main" val="0"/>
              </a:ext>
            </a:extLst>
          </a:blip>
          <a:srcRect l="19986" t="15179" r="20220" b="39581"/>
          <a:stretch/>
        </p:blipFill>
        <p:spPr bwMode="auto">
          <a:xfrm>
            <a:off x="10297977" y="4896753"/>
            <a:ext cx="822773" cy="835204"/>
          </a:xfrm>
          <a:prstGeom prst="ellipse">
            <a:avLst/>
          </a:prstGeom>
          <a:noFill/>
          <a:ln>
            <a:noFill/>
          </a:ln>
        </p:spPr>
      </p:pic>
      <p:pic>
        <p:nvPicPr>
          <p:cNvPr id="43" name="Picture 2" descr="http://t1.gstatic.com/images?q=tbn:ANd9GcS-mKQf5ebD85UvdKXZYKZHMv5t6eamZeheq8G-Us4wxdgVGG-r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237" y="6116475"/>
            <a:ext cx="1840664" cy="50747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bwMode="auto">
          <a:xfrm>
            <a:off x="6076165" y="1930730"/>
            <a:ext cx="6123773" cy="2749860"/>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800" b="1" spc="-50" dirty="0">
              <a:gradFill>
                <a:gsLst>
                  <a:gs pos="86726">
                    <a:srgbClr val="EFEFEF"/>
                  </a:gs>
                  <a:gs pos="36283">
                    <a:srgbClr val="EFEFEF"/>
                  </a:gs>
                </a:gsLst>
                <a:lin ang="5400000" scaled="0"/>
              </a:gradFill>
              <a:latin typeface="Segoe UI Light"/>
            </a:endParaRPr>
          </a:p>
        </p:txBody>
      </p:sp>
      <p:sp>
        <p:nvSpPr>
          <p:cNvPr id="47" name="Rectangle 46"/>
          <p:cNvSpPr/>
          <p:nvPr/>
        </p:nvSpPr>
        <p:spPr bwMode="auto">
          <a:xfrm>
            <a:off x="274638" y="1926375"/>
            <a:ext cx="5737671" cy="2753788"/>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800" b="1" spc="-50" dirty="0">
              <a:gradFill>
                <a:gsLst>
                  <a:gs pos="86726">
                    <a:srgbClr val="EFEFEF"/>
                  </a:gs>
                  <a:gs pos="36283">
                    <a:srgbClr val="EFEFEF"/>
                  </a:gs>
                </a:gsLst>
                <a:lin ang="5400000" scaled="0"/>
              </a:gradFill>
              <a:latin typeface="Segoe UI Light"/>
            </a:endParaRPr>
          </a:p>
        </p:txBody>
      </p:sp>
      <p:sp>
        <p:nvSpPr>
          <p:cNvPr id="48" name="Rectangle 47"/>
          <p:cNvSpPr/>
          <p:nvPr/>
        </p:nvSpPr>
        <p:spPr bwMode="auto">
          <a:xfrm>
            <a:off x="274638" y="1221252"/>
            <a:ext cx="5737671" cy="701075"/>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86726">
                      <a:srgbClr val="EFEFEF"/>
                    </a:gs>
                    <a:gs pos="36283">
                      <a:srgbClr val="EFEFEF"/>
                    </a:gs>
                  </a:gsLst>
                  <a:lin ang="5400000" scaled="0"/>
                </a:gradFill>
                <a:latin typeface="Segoe UI Light"/>
              </a:rPr>
              <a:t>Connecting at an Exchange provider</a:t>
            </a:r>
            <a:endParaRPr lang="en-US" sz="2400" b="1" spc="-50" dirty="0">
              <a:gradFill>
                <a:gsLst>
                  <a:gs pos="86726">
                    <a:srgbClr val="EFEFEF"/>
                  </a:gs>
                  <a:gs pos="36283">
                    <a:srgbClr val="EFEFEF"/>
                  </a:gs>
                </a:gsLst>
                <a:lin ang="5400000" scaled="0"/>
              </a:gradFill>
              <a:latin typeface="Segoe UI Light"/>
            </a:endParaRPr>
          </a:p>
        </p:txBody>
      </p:sp>
      <p:sp>
        <p:nvSpPr>
          <p:cNvPr id="49" name="Rectangle 48"/>
          <p:cNvSpPr/>
          <p:nvPr/>
        </p:nvSpPr>
        <p:spPr bwMode="auto">
          <a:xfrm>
            <a:off x="6076165" y="1221252"/>
            <a:ext cx="6123773" cy="701075"/>
          </a:xfrm>
          <a:prstGeom prst="rect">
            <a:avLst/>
          </a:prstGeom>
          <a:solidFill>
            <a:schemeClr val="accent1"/>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86726">
                      <a:srgbClr val="EFEFEF"/>
                    </a:gs>
                    <a:gs pos="36283">
                      <a:srgbClr val="EFEFEF"/>
                    </a:gs>
                  </a:gsLst>
                  <a:lin ang="5400000" scaled="0"/>
                </a:gradFill>
                <a:latin typeface="Segoe UI Light"/>
              </a:rPr>
              <a:t>Connecting via a Network service provider</a:t>
            </a:r>
            <a:endParaRPr lang="en-US" sz="2400" b="1" spc="-50" dirty="0">
              <a:gradFill>
                <a:gsLst>
                  <a:gs pos="86726">
                    <a:srgbClr val="EFEFEF"/>
                  </a:gs>
                  <a:gs pos="36283">
                    <a:srgbClr val="EFEFEF"/>
                  </a:gs>
                </a:gsLst>
                <a:lin ang="5400000" scaled="0"/>
              </a:gradFill>
              <a:latin typeface="Segoe UI Ligh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281" y="5614419"/>
            <a:ext cx="1844356" cy="10643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1215" y="4933341"/>
            <a:ext cx="1608488" cy="762028"/>
          </a:xfrm>
          <a:prstGeom prst="rect">
            <a:avLst/>
          </a:prstGeom>
        </p:spPr>
      </p:pic>
      <p:grpSp>
        <p:nvGrpSpPr>
          <p:cNvPr id="7" name="Group 6"/>
          <p:cNvGrpSpPr/>
          <p:nvPr/>
        </p:nvGrpSpPr>
        <p:grpSpPr>
          <a:xfrm>
            <a:off x="1189037" y="2050330"/>
            <a:ext cx="3703463" cy="2666132"/>
            <a:chOff x="1189037" y="2050330"/>
            <a:chExt cx="3703463" cy="2666132"/>
          </a:xfrm>
        </p:grpSpPr>
        <p:sp>
          <p:nvSpPr>
            <p:cNvPr id="51" name="Freeform 23"/>
            <p:cNvSpPr>
              <a:spLocks noEditPoints="1"/>
            </p:cNvSpPr>
            <p:nvPr/>
          </p:nvSpPr>
          <p:spPr bwMode="auto">
            <a:xfrm>
              <a:off x="3965817" y="3302504"/>
              <a:ext cx="475817" cy="919905"/>
            </a:xfrm>
            <a:custGeom>
              <a:avLst/>
              <a:gdLst>
                <a:gd name="T0" fmla="*/ 69 w 168"/>
                <a:gd name="T1" fmla="*/ 288 h 326"/>
                <a:gd name="T2" fmla="*/ 0 w 168"/>
                <a:gd name="T3" fmla="*/ 326 h 326"/>
                <a:gd name="T4" fmla="*/ 0 w 168"/>
                <a:gd name="T5" fmla="*/ 288 h 326"/>
                <a:gd name="T6" fmla="*/ 99 w 168"/>
                <a:gd name="T7" fmla="*/ 288 h 326"/>
                <a:gd name="T8" fmla="*/ 168 w 168"/>
                <a:gd name="T9" fmla="*/ 326 h 326"/>
                <a:gd name="T10" fmla="*/ 99 w 168"/>
                <a:gd name="T11" fmla="*/ 288 h 326"/>
                <a:gd name="T12" fmla="*/ 99 w 168"/>
                <a:gd name="T13" fmla="*/ 288 h 326"/>
                <a:gd name="T14" fmla="*/ 168 w 168"/>
                <a:gd name="T15" fmla="*/ 286 h 326"/>
                <a:gd name="T16" fmla="*/ 0 w 168"/>
                <a:gd name="T17" fmla="*/ 42 h 326"/>
                <a:gd name="T18" fmla="*/ 0 w 168"/>
                <a:gd name="T19" fmla="*/ 286 h 326"/>
                <a:gd name="T20" fmla="*/ 118 w 168"/>
                <a:gd name="T21" fmla="*/ 59 h 326"/>
                <a:gd name="T22" fmla="*/ 151 w 168"/>
                <a:gd name="T23" fmla="*/ 99 h 326"/>
                <a:gd name="T24" fmla="*/ 118 w 168"/>
                <a:gd name="T25" fmla="*/ 59 h 326"/>
                <a:gd name="T26" fmla="*/ 118 w 168"/>
                <a:gd name="T27" fmla="*/ 59 h 326"/>
                <a:gd name="T28" fmla="*/ 151 w 168"/>
                <a:gd name="T29" fmla="*/ 111 h 326"/>
                <a:gd name="T30" fmla="*/ 118 w 168"/>
                <a:gd name="T31" fmla="*/ 151 h 326"/>
                <a:gd name="T32" fmla="*/ 118 w 168"/>
                <a:gd name="T33" fmla="*/ 111 h 326"/>
                <a:gd name="T34" fmla="*/ 118 w 168"/>
                <a:gd name="T35" fmla="*/ 165 h 326"/>
                <a:gd name="T36" fmla="*/ 151 w 168"/>
                <a:gd name="T37" fmla="*/ 203 h 326"/>
                <a:gd name="T38" fmla="*/ 118 w 168"/>
                <a:gd name="T39" fmla="*/ 165 h 326"/>
                <a:gd name="T40" fmla="*/ 118 w 168"/>
                <a:gd name="T41" fmla="*/ 165 h 326"/>
                <a:gd name="T42" fmla="*/ 151 w 168"/>
                <a:gd name="T43" fmla="*/ 222 h 326"/>
                <a:gd name="T44" fmla="*/ 118 w 168"/>
                <a:gd name="T45" fmla="*/ 262 h 326"/>
                <a:gd name="T46" fmla="*/ 118 w 168"/>
                <a:gd name="T47" fmla="*/ 222 h 326"/>
                <a:gd name="T48" fmla="*/ 69 w 168"/>
                <a:gd name="T49" fmla="*/ 59 h 326"/>
                <a:gd name="T50" fmla="*/ 99 w 168"/>
                <a:gd name="T51" fmla="*/ 99 h 326"/>
                <a:gd name="T52" fmla="*/ 69 w 168"/>
                <a:gd name="T53" fmla="*/ 59 h 326"/>
                <a:gd name="T54" fmla="*/ 69 w 168"/>
                <a:gd name="T55" fmla="*/ 59 h 326"/>
                <a:gd name="T56" fmla="*/ 99 w 168"/>
                <a:gd name="T57" fmla="*/ 111 h 326"/>
                <a:gd name="T58" fmla="*/ 69 w 168"/>
                <a:gd name="T59" fmla="*/ 151 h 326"/>
                <a:gd name="T60" fmla="*/ 69 w 168"/>
                <a:gd name="T61" fmla="*/ 111 h 326"/>
                <a:gd name="T62" fmla="*/ 69 w 168"/>
                <a:gd name="T63" fmla="*/ 165 h 326"/>
                <a:gd name="T64" fmla="*/ 99 w 168"/>
                <a:gd name="T65" fmla="*/ 203 h 326"/>
                <a:gd name="T66" fmla="*/ 69 w 168"/>
                <a:gd name="T67" fmla="*/ 165 h 326"/>
                <a:gd name="T68" fmla="*/ 69 w 168"/>
                <a:gd name="T69" fmla="*/ 165 h 326"/>
                <a:gd name="T70" fmla="*/ 99 w 168"/>
                <a:gd name="T71" fmla="*/ 222 h 326"/>
                <a:gd name="T72" fmla="*/ 69 w 168"/>
                <a:gd name="T73" fmla="*/ 262 h 326"/>
                <a:gd name="T74" fmla="*/ 69 w 168"/>
                <a:gd name="T75" fmla="*/ 222 h 326"/>
                <a:gd name="T76" fmla="*/ 17 w 168"/>
                <a:gd name="T77" fmla="*/ 59 h 326"/>
                <a:gd name="T78" fmla="*/ 50 w 168"/>
                <a:gd name="T79" fmla="*/ 99 h 326"/>
                <a:gd name="T80" fmla="*/ 17 w 168"/>
                <a:gd name="T81" fmla="*/ 59 h 326"/>
                <a:gd name="T82" fmla="*/ 17 w 168"/>
                <a:gd name="T83" fmla="*/ 59 h 326"/>
                <a:gd name="T84" fmla="*/ 50 w 168"/>
                <a:gd name="T85" fmla="*/ 111 h 326"/>
                <a:gd name="T86" fmla="*/ 17 w 168"/>
                <a:gd name="T87" fmla="*/ 151 h 326"/>
                <a:gd name="T88" fmla="*/ 17 w 168"/>
                <a:gd name="T89" fmla="*/ 111 h 326"/>
                <a:gd name="T90" fmla="*/ 17 w 168"/>
                <a:gd name="T91" fmla="*/ 165 h 326"/>
                <a:gd name="T92" fmla="*/ 50 w 168"/>
                <a:gd name="T93" fmla="*/ 203 h 326"/>
                <a:gd name="T94" fmla="*/ 17 w 168"/>
                <a:gd name="T95" fmla="*/ 165 h 326"/>
                <a:gd name="T96" fmla="*/ 17 w 168"/>
                <a:gd name="T97" fmla="*/ 165 h 326"/>
                <a:gd name="T98" fmla="*/ 50 w 168"/>
                <a:gd name="T99" fmla="*/ 222 h 326"/>
                <a:gd name="T100" fmla="*/ 17 w 168"/>
                <a:gd name="T101" fmla="*/ 262 h 326"/>
                <a:gd name="T102" fmla="*/ 17 w 168"/>
                <a:gd name="T103" fmla="*/ 222 h 326"/>
                <a:gd name="T104" fmla="*/ 135 w 168"/>
                <a:gd name="T105" fmla="*/ 16 h 326"/>
                <a:gd name="T106" fmla="*/ 33 w 168"/>
                <a:gd name="T107" fmla="*/ 0 h 326"/>
                <a:gd name="T108" fmla="*/ 0 w 168"/>
                <a:gd name="T109" fmla="*/ 16 h 326"/>
                <a:gd name="T110" fmla="*/ 168 w 168"/>
                <a:gd name="T111" fmla="*/ 40 h 326"/>
                <a:gd name="T112" fmla="*/ 135 w 168"/>
                <a:gd name="T113" fmla="*/ 16 h 326"/>
                <a:gd name="T114" fmla="*/ 135 w 168"/>
                <a:gd name="T115" fmla="*/ 1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326">
                  <a:moveTo>
                    <a:pt x="0" y="288"/>
                  </a:moveTo>
                  <a:lnTo>
                    <a:pt x="69" y="288"/>
                  </a:lnTo>
                  <a:lnTo>
                    <a:pt x="69" y="326"/>
                  </a:lnTo>
                  <a:lnTo>
                    <a:pt x="0" y="326"/>
                  </a:lnTo>
                  <a:lnTo>
                    <a:pt x="0" y="288"/>
                  </a:lnTo>
                  <a:lnTo>
                    <a:pt x="0" y="288"/>
                  </a:lnTo>
                  <a:lnTo>
                    <a:pt x="0" y="288"/>
                  </a:lnTo>
                  <a:close/>
                  <a:moveTo>
                    <a:pt x="99" y="288"/>
                  </a:moveTo>
                  <a:lnTo>
                    <a:pt x="168" y="288"/>
                  </a:lnTo>
                  <a:lnTo>
                    <a:pt x="168" y="326"/>
                  </a:lnTo>
                  <a:lnTo>
                    <a:pt x="99" y="326"/>
                  </a:lnTo>
                  <a:lnTo>
                    <a:pt x="99" y="288"/>
                  </a:lnTo>
                  <a:lnTo>
                    <a:pt x="99" y="288"/>
                  </a:lnTo>
                  <a:lnTo>
                    <a:pt x="99" y="288"/>
                  </a:lnTo>
                  <a:close/>
                  <a:moveTo>
                    <a:pt x="0" y="286"/>
                  </a:moveTo>
                  <a:lnTo>
                    <a:pt x="168" y="286"/>
                  </a:lnTo>
                  <a:lnTo>
                    <a:pt x="168" y="42"/>
                  </a:lnTo>
                  <a:lnTo>
                    <a:pt x="0" y="42"/>
                  </a:lnTo>
                  <a:lnTo>
                    <a:pt x="0" y="286"/>
                  </a:lnTo>
                  <a:lnTo>
                    <a:pt x="0" y="286"/>
                  </a:lnTo>
                  <a:lnTo>
                    <a:pt x="0" y="286"/>
                  </a:lnTo>
                  <a:close/>
                  <a:moveTo>
                    <a:pt x="118" y="59"/>
                  </a:moveTo>
                  <a:lnTo>
                    <a:pt x="151" y="59"/>
                  </a:lnTo>
                  <a:lnTo>
                    <a:pt x="151" y="99"/>
                  </a:lnTo>
                  <a:lnTo>
                    <a:pt x="118" y="99"/>
                  </a:lnTo>
                  <a:lnTo>
                    <a:pt x="118" y="59"/>
                  </a:lnTo>
                  <a:lnTo>
                    <a:pt x="118" y="59"/>
                  </a:lnTo>
                  <a:lnTo>
                    <a:pt x="118" y="59"/>
                  </a:lnTo>
                  <a:close/>
                  <a:moveTo>
                    <a:pt x="118" y="111"/>
                  </a:moveTo>
                  <a:lnTo>
                    <a:pt x="151" y="111"/>
                  </a:lnTo>
                  <a:lnTo>
                    <a:pt x="151" y="151"/>
                  </a:lnTo>
                  <a:lnTo>
                    <a:pt x="118" y="151"/>
                  </a:lnTo>
                  <a:lnTo>
                    <a:pt x="118" y="111"/>
                  </a:lnTo>
                  <a:lnTo>
                    <a:pt x="118" y="111"/>
                  </a:lnTo>
                  <a:lnTo>
                    <a:pt x="118" y="111"/>
                  </a:lnTo>
                  <a:close/>
                  <a:moveTo>
                    <a:pt x="118" y="165"/>
                  </a:moveTo>
                  <a:lnTo>
                    <a:pt x="151" y="165"/>
                  </a:lnTo>
                  <a:lnTo>
                    <a:pt x="151" y="203"/>
                  </a:lnTo>
                  <a:lnTo>
                    <a:pt x="118" y="203"/>
                  </a:lnTo>
                  <a:lnTo>
                    <a:pt x="118" y="165"/>
                  </a:lnTo>
                  <a:lnTo>
                    <a:pt x="118" y="165"/>
                  </a:lnTo>
                  <a:lnTo>
                    <a:pt x="118" y="165"/>
                  </a:lnTo>
                  <a:close/>
                  <a:moveTo>
                    <a:pt x="118" y="222"/>
                  </a:moveTo>
                  <a:lnTo>
                    <a:pt x="151" y="222"/>
                  </a:lnTo>
                  <a:lnTo>
                    <a:pt x="151" y="262"/>
                  </a:lnTo>
                  <a:lnTo>
                    <a:pt x="118" y="262"/>
                  </a:lnTo>
                  <a:lnTo>
                    <a:pt x="118" y="222"/>
                  </a:lnTo>
                  <a:lnTo>
                    <a:pt x="118" y="222"/>
                  </a:lnTo>
                  <a:lnTo>
                    <a:pt x="118" y="222"/>
                  </a:lnTo>
                  <a:close/>
                  <a:moveTo>
                    <a:pt x="69" y="59"/>
                  </a:moveTo>
                  <a:lnTo>
                    <a:pt x="99" y="59"/>
                  </a:lnTo>
                  <a:lnTo>
                    <a:pt x="99" y="99"/>
                  </a:lnTo>
                  <a:lnTo>
                    <a:pt x="69" y="99"/>
                  </a:lnTo>
                  <a:lnTo>
                    <a:pt x="69" y="59"/>
                  </a:lnTo>
                  <a:lnTo>
                    <a:pt x="69" y="59"/>
                  </a:lnTo>
                  <a:lnTo>
                    <a:pt x="69" y="59"/>
                  </a:lnTo>
                  <a:close/>
                  <a:moveTo>
                    <a:pt x="69" y="111"/>
                  </a:moveTo>
                  <a:lnTo>
                    <a:pt x="99" y="111"/>
                  </a:lnTo>
                  <a:lnTo>
                    <a:pt x="99" y="151"/>
                  </a:lnTo>
                  <a:lnTo>
                    <a:pt x="69" y="151"/>
                  </a:lnTo>
                  <a:lnTo>
                    <a:pt x="69" y="111"/>
                  </a:lnTo>
                  <a:lnTo>
                    <a:pt x="69" y="111"/>
                  </a:lnTo>
                  <a:lnTo>
                    <a:pt x="69" y="111"/>
                  </a:lnTo>
                  <a:close/>
                  <a:moveTo>
                    <a:pt x="69" y="165"/>
                  </a:moveTo>
                  <a:lnTo>
                    <a:pt x="99" y="165"/>
                  </a:lnTo>
                  <a:lnTo>
                    <a:pt x="99" y="203"/>
                  </a:lnTo>
                  <a:lnTo>
                    <a:pt x="69" y="203"/>
                  </a:lnTo>
                  <a:lnTo>
                    <a:pt x="69" y="165"/>
                  </a:lnTo>
                  <a:lnTo>
                    <a:pt x="69" y="165"/>
                  </a:lnTo>
                  <a:lnTo>
                    <a:pt x="69" y="165"/>
                  </a:lnTo>
                  <a:close/>
                  <a:moveTo>
                    <a:pt x="69" y="222"/>
                  </a:moveTo>
                  <a:lnTo>
                    <a:pt x="99" y="222"/>
                  </a:lnTo>
                  <a:lnTo>
                    <a:pt x="99" y="262"/>
                  </a:lnTo>
                  <a:lnTo>
                    <a:pt x="69" y="262"/>
                  </a:lnTo>
                  <a:lnTo>
                    <a:pt x="69" y="222"/>
                  </a:lnTo>
                  <a:lnTo>
                    <a:pt x="69" y="222"/>
                  </a:lnTo>
                  <a:lnTo>
                    <a:pt x="69" y="222"/>
                  </a:lnTo>
                  <a:close/>
                  <a:moveTo>
                    <a:pt x="17" y="59"/>
                  </a:moveTo>
                  <a:lnTo>
                    <a:pt x="50" y="59"/>
                  </a:lnTo>
                  <a:lnTo>
                    <a:pt x="50" y="99"/>
                  </a:lnTo>
                  <a:lnTo>
                    <a:pt x="17" y="99"/>
                  </a:lnTo>
                  <a:lnTo>
                    <a:pt x="17" y="59"/>
                  </a:lnTo>
                  <a:lnTo>
                    <a:pt x="17" y="59"/>
                  </a:lnTo>
                  <a:lnTo>
                    <a:pt x="17" y="59"/>
                  </a:lnTo>
                  <a:close/>
                  <a:moveTo>
                    <a:pt x="17" y="111"/>
                  </a:moveTo>
                  <a:lnTo>
                    <a:pt x="50" y="111"/>
                  </a:lnTo>
                  <a:lnTo>
                    <a:pt x="50" y="151"/>
                  </a:lnTo>
                  <a:lnTo>
                    <a:pt x="17" y="151"/>
                  </a:lnTo>
                  <a:lnTo>
                    <a:pt x="17" y="111"/>
                  </a:lnTo>
                  <a:lnTo>
                    <a:pt x="17" y="111"/>
                  </a:lnTo>
                  <a:lnTo>
                    <a:pt x="17" y="111"/>
                  </a:lnTo>
                  <a:close/>
                  <a:moveTo>
                    <a:pt x="17" y="165"/>
                  </a:moveTo>
                  <a:lnTo>
                    <a:pt x="50" y="165"/>
                  </a:lnTo>
                  <a:lnTo>
                    <a:pt x="50" y="203"/>
                  </a:lnTo>
                  <a:lnTo>
                    <a:pt x="17" y="203"/>
                  </a:lnTo>
                  <a:lnTo>
                    <a:pt x="17" y="165"/>
                  </a:lnTo>
                  <a:lnTo>
                    <a:pt x="17" y="165"/>
                  </a:lnTo>
                  <a:lnTo>
                    <a:pt x="17" y="165"/>
                  </a:lnTo>
                  <a:close/>
                  <a:moveTo>
                    <a:pt x="17" y="222"/>
                  </a:moveTo>
                  <a:lnTo>
                    <a:pt x="50" y="222"/>
                  </a:lnTo>
                  <a:lnTo>
                    <a:pt x="50" y="262"/>
                  </a:lnTo>
                  <a:lnTo>
                    <a:pt x="17" y="262"/>
                  </a:lnTo>
                  <a:lnTo>
                    <a:pt x="17" y="222"/>
                  </a:lnTo>
                  <a:lnTo>
                    <a:pt x="17" y="222"/>
                  </a:lnTo>
                  <a:lnTo>
                    <a:pt x="17" y="222"/>
                  </a:lnTo>
                  <a:close/>
                  <a:moveTo>
                    <a:pt x="135" y="16"/>
                  </a:moveTo>
                  <a:lnTo>
                    <a:pt x="135" y="0"/>
                  </a:lnTo>
                  <a:lnTo>
                    <a:pt x="33" y="0"/>
                  </a:lnTo>
                  <a:lnTo>
                    <a:pt x="33" y="16"/>
                  </a:lnTo>
                  <a:lnTo>
                    <a:pt x="0" y="16"/>
                  </a:lnTo>
                  <a:lnTo>
                    <a:pt x="0" y="40"/>
                  </a:lnTo>
                  <a:lnTo>
                    <a:pt x="168" y="40"/>
                  </a:lnTo>
                  <a:lnTo>
                    <a:pt x="168" y="16"/>
                  </a:lnTo>
                  <a:lnTo>
                    <a:pt x="135" y="16"/>
                  </a:lnTo>
                  <a:lnTo>
                    <a:pt x="135" y="16"/>
                  </a:lnTo>
                  <a:lnTo>
                    <a:pt x="135"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52" name="TextBox 50"/>
            <p:cNvSpPr txBox="1"/>
            <p:nvPr/>
          </p:nvSpPr>
          <p:spPr>
            <a:xfrm>
              <a:off x="3488928" y="4130630"/>
              <a:ext cx="1357710" cy="585832"/>
            </a:xfrm>
            <a:prstGeom prst="rect">
              <a:avLst/>
            </a:prstGeom>
            <a:noFill/>
          </p:spPr>
          <p:txBody>
            <a:bodyPr wrap="none" lIns="179285" tIns="143428" rIns="179285" bIns="14342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200" dirty="0" err="1" smtClean="0">
                  <a:gradFill>
                    <a:gsLst>
                      <a:gs pos="79646">
                        <a:srgbClr val="EFEFEF">
                          <a:lumMod val="10000"/>
                        </a:srgbClr>
                      </a:gs>
                      <a:gs pos="52000">
                        <a:srgbClr val="EFEFEF">
                          <a:lumMod val="10000"/>
                        </a:srgbClr>
                      </a:gs>
                    </a:gsLst>
                    <a:lin ang="5400000" scaled="0"/>
                  </a:gradFill>
                </a:rPr>
                <a:t>ExpressRoute</a:t>
              </a:r>
              <a:endParaRPr lang="en-US" sz="1200" dirty="0" smtClean="0">
                <a:gradFill>
                  <a:gsLst>
                    <a:gs pos="79646">
                      <a:srgbClr val="EFEFEF">
                        <a:lumMod val="10000"/>
                      </a:srgbClr>
                    </a:gs>
                    <a:gs pos="52000">
                      <a:srgbClr val="EFEFEF">
                        <a:lumMod val="10000"/>
                      </a:srgbClr>
                    </a:gs>
                  </a:gsLst>
                  <a:lin ang="5400000" scaled="0"/>
                </a:gradFill>
              </a:endParaRPr>
            </a:p>
            <a:p>
              <a:pPr>
                <a:lnSpc>
                  <a:spcPct val="90000"/>
                </a:lnSpc>
              </a:pPr>
              <a:r>
                <a:rPr lang="en-US" sz="1200" dirty="0">
                  <a:gradFill>
                    <a:gsLst>
                      <a:gs pos="79646">
                        <a:srgbClr val="EFEFEF">
                          <a:lumMod val="10000"/>
                        </a:srgbClr>
                      </a:gs>
                      <a:gs pos="52000">
                        <a:srgbClr val="EFEFEF">
                          <a:lumMod val="10000"/>
                        </a:srgbClr>
                      </a:gs>
                    </a:gsLst>
                    <a:lin ang="5400000" scaled="0"/>
                  </a:gradFill>
                </a:rPr>
                <a:t>p</a:t>
              </a:r>
              <a:r>
                <a:rPr lang="en-US" sz="1200" dirty="0" smtClean="0">
                  <a:gradFill>
                    <a:gsLst>
                      <a:gs pos="79646">
                        <a:srgbClr val="EFEFEF">
                          <a:lumMod val="10000"/>
                        </a:srgbClr>
                      </a:gs>
                      <a:gs pos="52000">
                        <a:srgbClr val="EFEFEF">
                          <a:lumMod val="10000"/>
                        </a:srgbClr>
                      </a:gs>
                    </a:gsLst>
                    <a:lin ang="5400000" scaled="0"/>
                  </a:gradFill>
                </a:rPr>
                <a:t>artner location</a:t>
              </a:r>
              <a:endParaRPr lang="en-US" sz="1200" dirty="0">
                <a:gradFill>
                  <a:gsLst>
                    <a:gs pos="79646">
                      <a:srgbClr val="EFEFEF">
                        <a:lumMod val="10000"/>
                      </a:srgbClr>
                    </a:gs>
                    <a:gs pos="52000">
                      <a:srgbClr val="EFEFEF">
                        <a:lumMod val="10000"/>
                      </a:srgbClr>
                    </a:gs>
                  </a:gsLst>
                  <a:lin ang="5400000" scaled="0"/>
                </a:gradFill>
              </a:endParaRPr>
            </a:p>
          </p:txBody>
        </p:sp>
        <p:cxnSp>
          <p:nvCxnSpPr>
            <p:cNvPr id="53" name="Straight Arrow Connector 52"/>
            <p:cNvCxnSpPr/>
            <p:nvPr/>
          </p:nvCxnSpPr>
          <p:spPr>
            <a:xfrm flipH="1">
              <a:off x="2392046" y="3965739"/>
              <a:ext cx="1573771" cy="0"/>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199539" y="2838512"/>
              <a:ext cx="0" cy="463992"/>
            </a:xfrm>
            <a:prstGeom prst="straightConnector1">
              <a:avLst/>
            </a:prstGeom>
            <a:ln w="38100">
              <a:solidFill>
                <a:schemeClr val="accent2"/>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1856442" y="2050330"/>
              <a:ext cx="1052001" cy="1116730"/>
              <a:chOff x="1487553" y="2335312"/>
              <a:chExt cx="1117050" cy="1185782"/>
            </a:xfrm>
          </p:grpSpPr>
          <p:sp>
            <p:nvSpPr>
              <p:cNvPr id="62" name="Oval 61"/>
              <p:cNvSpPr/>
              <p:nvPr/>
            </p:nvSpPr>
            <p:spPr bwMode="auto">
              <a:xfrm>
                <a:off x="1487553" y="2335312"/>
                <a:ext cx="1117050" cy="1117050"/>
              </a:xfrm>
              <a:prstGeom prst="ellipse">
                <a:avLst/>
              </a:prstGeom>
              <a:solidFill>
                <a:schemeClr val="tx1"/>
              </a:solidFill>
              <a:ln w="571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63" name="Freeform 62"/>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00188F"/>
                  </a:solidFill>
                </a:endParaRPr>
              </a:p>
            </p:txBody>
          </p:sp>
          <p:sp>
            <p:nvSpPr>
              <p:cNvPr id="64" name="TextBox 63"/>
              <p:cNvSpPr txBox="1"/>
              <p:nvPr/>
            </p:nvSpPr>
            <p:spPr>
              <a:xfrm>
                <a:off x="1597194" y="2854407"/>
                <a:ext cx="897769" cy="666687"/>
              </a:xfrm>
              <a:prstGeom prst="rect">
                <a:avLst/>
              </a:prstGeom>
              <a:noFill/>
            </p:spPr>
            <p:txBody>
              <a:bodyPr wrap="none" lIns="182880" tIns="146304" rIns="182880" bIns="146304" rtlCol="0">
                <a:spAutoFit/>
              </a:bodyPr>
              <a:lstStyle/>
              <a:p>
                <a:pPr algn="ctr" defTabSz="932503">
                  <a:lnSpc>
                    <a:spcPct val="90000"/>
                  </a:lnSpc>
                </a:pPr>
                <a:r>
                  <a:rPr lang="en-US" sz="1200" spc="-50" dirty="0" smtClean="0">
                    <a:solidFill>
                      <a:srgbClr val="000000"/>
                    </a:solidFill>
                  </a:rPr>
                  <a:t>Public</a:t>
                </a:r>
              </a:p>
              <a:p>
                <a:pPr algn="ctr" defTabSz="932503">
                  <a:lnSpc>
                    <a:spcPct val="90000"/>
                  </a:lnSpc>
                </a:pPr>
                <a:r>
                  <a:rPr lang="en-US" sz="1200" spc="-50" dirty="0" smtClean="0">
                    <a:solidFill>
                      <a:srgbClr val="000000"/>
                    </a:solidFill>
                  </a:rPr>
                  <a:t>internet</a:t>
                </a:r>
              </a:p>
            </p:txBody>
          </p:sp>
        </p:grpSp>
        <p:grpSp>
          <p:nvGrpSpPr>
            <p:cNvPr id="57" name="Group 56"/>
            <p:cNvGrpSpPr/>
            <p:nvPr/>
          </p:nvGrpSpPr>
          <p:grpSpPr>
            <a:xfrm>
              <a:off x="1189037" y="3216379"/>
              <a:ext cx="1217312" cy="1402181"/>
              <a:chOff x="271134" y="3591127"/>
              <a:chExt cx="1223427" cy="1409225"/>
            </a:xfrm>
          </p:grpSpPr>
          <p:sp>
            <p:nvSpPr>
              <p:cNvPr id="58" name="Freeform 5"/>
              <p:cNvSpPr>
                <a:spLocks noEditPoints="1"/>
              </p:cNvSpPr>
              <p:nvPr/>
            </p:nvSpPr>
            <p:spPr bwMode="black">
              <a:xfrm>
                <a:off x="626888" y="3591127"/>
                <a:ext cx="680879" cy="1048434"/>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59" name="TextBox 50"/>
              <p:cNvSpPr txBox="1"/>
              <p:nvPr/>
            </p:nvSpPr>
            <p:spPr>
              <a:xfrm>
                <a:off x="271134" y="4568884"/>
                <a:ext cx="1223427" cy="431468"/>
              </a:xfrm>
              <a:prstGeom prst="rect">
                <a:avLst/>
              </a:prstGeom>
              <a:noFill/>
            </p:spPr>
            <p:txBody>
              <a:bodyPr wrap="none" lIns="179285" tIns="143428" rIns="179285" bIns="14342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200" dirty="0" smtClean="0">
                    <a:gradFill>
                      <a:gsLst>
                        <a:gs pos="79646">
                          <a:srgbClr val="EFEFEF">
                            <a:lumMod val="10000"/>
                          </a:srgbClr>
                        </a:gs>
                        <a:gs pos="52000">
                          <a:srgbClr val="EFEFEF">
                            <a:lumMod val="10000"/>
                          </a:srgbClr>
                        </a:gs>
                      </a:gsLst>
                      <a:lin ang="5400000" scaled="0"/>
                    </a:gradFill>
                  </a:rPr>
                  <a:t>Customer site</a:t>
                </a:r>
                <a:endParaRPr lang="en-US" sz="1200" dirty="0">
                  <a:gradFill>
                    <a:gsLst>
                      <a:gs pos="79646">
                        <a:srgbClr val="EFEFEF">
                          <a:lumMod val="10000"/>
                        </a:srgbClr>
                      </a:gs>
                      <a:gs pos="52000">
                        <a:srgbClr val="EFEFEF">
                          <a:lumMod val="10000"/>
                        </a:srgbClr>
                      </a:gs>
                    </a:gsLst>
                    <a:lin ang="5400000" scaled="0"/>
                  </a:gradFill>
                </a:endParaRPr>
              </a:p>
            </p:txBody>
          </p:sp>
        </p:grpSp>
        <p:sp>
          <p:nvSpPr>
            <p:cNvPr id="84" name="Freeform 539"/>
            <p:cNvSpPr>
              <a:spLocks noChangeAspect="1"/>
            </p:cNvSpPr>
            <p:nvPr/>
          </p:nvSpPr>
          <p:spPr bwMode="auto">
            <a:xfrm>
              <a:off x="3541565" y="2128073"/>
              <a:ext cx="1350935" cy="74272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40" tIns="91440" rIns="91440" bIns="91440" numCol="1" anchor="b" anchorCtr="0" compatLnSpc="1">
              <a:prstTxWarp prst="textNoShape">
                <a:avLst/>
              </a:prstTxWarp>
            </a:bodyPr>
            <a:lstStyle/>
            <a:p>
              <a:pPr algn="ctr" defTabSz="932503"/>
              <a:r>
                <a:rPr lang="en-US" sz="1050" dirty="0" smtClean="0">
                  <a:solidFill>
                    <a:srgbClr val="EFEFEF"/>
                  </a:solidFill>
                </a:rPr>
                <a:t>Microsoft </a:t>
              </a:r>
              <a:br>
                <a:rPr lang="en-US" sz="1050" dirty="0" smtClean="0">
                  <a:solidFill>
                    <a:srgbClr val="EFEFEF"/>
                  </a:solidFill>
                </a:rPr>
              </a:br>
              <a:r>
                <a:rPr lang="en-US" sz="1050" dirty="0" smtClean="0">
                  <a:solidFill>
                    <a:srgbClr val="EFEFEF"/>
                  </a:solidFill>
                </a:rPr>
                <a:t>Azure</a:t>
              </a:r>
            </a:p>
          </p:txBody>
        </p:sp>
      </p:grpSp>
      <p:grpSp>
        <p:nvGrpSpPr>
          <p:cNvPr id="8" name="Group 7"/>
          <p:cNvGrpSpPr/>
          <p:nvPr/>
        </p:nvGrpSpPr>
        <p:grpSpPr>
          <a:xfrm>
            <a:off x="7219765" y="2032710"/>
            <a:ext cx="3893202" cy="2692186"/>
            <a:chOff x="7219765" y="2032710"/>
            <a:chExt cx="3893202" cy="2692186"/>
          </a:xfrm>
        </p:grpSpPr>
        <p:sp>
          <p:nvSpPr>
            <p:cNvPr id="65" name="Freeform 5"/>
            <p:cNvSpPr>
              <a:spLocks noEditPoints="1"/>
            </p:cNvSpPr>
            <p:nvPr/>
          </p:nvSpPr>
          <p:spPr bwMode="black">
            <a:xfrm>
              <a:off x="7630333" y="3633305"/>
              <a:ext cx="492751" cy="758750"/>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66" name="TextBox 50"/>
            <p:cNvSpPr txBox="1"/>
            <p:nvPr/>
          </p:nvSpPr>
          <p:spPr>
            <a:xfrm>
              <a:off x="7219765" y="4296739"/>
              <a:ext cx="1245327" cy="428157"/>
            </a:xfrm>
            <a:prstGeom prst="rect">
              <a:avLst/>
            </a:prstGeom>
            <a:noFill/>
          </p:spPr>
          <p:txBody>
            <a:bodyPr wrap="none" lIns="179285" tIns="143428" rIns="179285" bIns="14342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smtClean="0">
                  <a:gradFill>
                    <a:gsLst>
                      <a:gs pos="79646">
                        <a:srgbClr val="EFEFEF">
                          <a:lumMod val="10000"/>
                        </a:srgbClr>
                      </a:gs>
                      <a:gs pos="52000">
                        <a:srgbClr val="EFEFEF">
                          <a:lumMod val="10000"/>
                        </a:srgbClr>
                      </a:gs>
                    </a:gsLst>
                    <a:lin ang="5400000" scaled="0"/>
                  </a:gradFill>
                </a:rPr>
                <a:t>Customer site 1</a:t>
              </a:r>
              <a:endParaRPr lang="en-US" sz="1000" dirty="0">
                <a:gradFill>
                  <a:gsLst>
                    <a:gs pos="79646">
                      <a:srgbClr val="EFEFEF">
                        <a:lumMod val="10000"/>
                      </a:srgbClr>
                    </a:gs>
                    <a:gs pos="52000">
                      <a:srgbClr val="EFEFEF">
                        <a:lumMod val="10000"/>
                      </a:srgbClr>
                    </a:gs>
                  </a:gsLst>
                  <a:lin ang="5400000" scaled="0"/>
                </a:gradFill>
              </a:endParaRPr>
            </a:p>
          </p:txBody>
        </p:sp>
        <p:sp>
          <p:nvSpPr>
            <p:cNvPr id="67" name="Freeform 5"/>
            <p:cNvSpPr>
              <a:spLocks noEditPoints="1"/>
            </p:cNvSpPr>
            <p:nvPr/>
          </p:nvSpPr>
          <p:spPr bwMode="black">
            <a:xfrm>
              <a:off x="7630333" y="2489493"/>
              <a:ext cx="492751" cy="758750"/>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68" name="TextBox 50"/>
            <p:cNvSpPr txBox="1"/>
            <p:nvPr/>
          </p:nvSpPr>
          <p:spPr>
            <a:xfrm>
              <a:off x="7219765" y="3152927"/>
              <a:ext cx="1245327" cy="428157"/>
            </a:xfrm>
            <a:prstGeom prst="rect">
              <a:avLst/>
            </a:prstGeom>
            <a:noFill/>
          </p:spPr>
          <p:txBody>
            <a:bodyPr wrap="none" lIns="179285" tIns="143428" rIns="179285" bIns="14342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smtClean="0">
                  <a:gradFill>
                    <a:gsLst>
                      <a:gs pos="79646">
                        <a:srgbClr val="EFEFEF">
                          <a:lumMod val="10000"/>
                        </a:srgbClr>
                      </a:gs>
                      <a:gs pos="52000">
                        <a:srgbClr val="EFEFEF">
                          <a:lumMod val="10000"/>
                        </a:srgbClr>
                      </a:gs>
                    </a:gsLst>
                    <a:lin ang="5400000" scaled="0"/>
                  </a:gradFill>
                </a:rPr>
                <a:t>Customer site 2</a:t>
              </a:r>
              <a:endParaRPr lang="en-US" sz="1000" dirty="0">
                <a:gradFill>
                  <a:gsLst>
                    <a:gs pos="79646">
                      <a:srgbClr val="EFEFEF">
                        <a:lumMod val="10000"/>
                      </a:srgbClr>
                    </a:gs>
                    <a:gs pos="52000">
                      <a:srgbClr val="EFEFEF">
                        <a:lumMod val="10000"/>
                      </a:srgbClr>
                    </a:gs>
                  </a:gsLst>
                  <a:lin ang="5400000" scaled="0"/>
                </a:gradFill>
              </a:endParaRPr>
            </a:p>
          </p:txBody>
        </p:sp>
        <p:sp>
          <p:nvSpPr>
            <p:cNvPr id="69" name="Freeform 5"/>
            <p:cNvSpPr>
              <a:spLocks noEditPoints="1"/>
            </p:cNvSpPr>
            <p:nvPr/>
          </p:nvSpPr>
          <p:spPr bwMode="black">
            <a:xfrm>
              <a:off x="8834259" y="2032710"/>
              <a:ext cx="492751" cy="758750"/>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0" name="TextBox 50"/>
            <p:cNvSpPr txBox="1"/>
            <p:nvPr/>
          </p:nvSpPr>
          <p:spPr>
            <a:xfrm>
              <a:off x="8423691" y="2696144"/>
              <a:ext cx="1245327" cy="428157"/>
            </a:xfrm>
            <a:prstGeom prst="rect">
              <a:avLst/>
            </a:prstGeom>
            <a:noFill/>
          </p:spPr>
          <p:txBody>
            <a:bodyPr wrap="none" lIns="179285" tIns="143428" rIns="179285" bIns="14342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smtClean="0">
                  <a:gradFill>
                    <a:gsLst>
                      <a:gs pos="79646">
                        <a:srgbClr val="EFEFEF">
                          <a:lumMod val="10000"/>
                        </a:srgbClr>
                      </a:gs>
                      <a:gs pos="52000">
                        <a:srgbClr val="EFEFEF">
                          <a:lumMod val="10000"/>
                        </a:srgbClr>
                      </a:gs>
                    </a:gsLst>
                    <a:lin ang="5400000" scaled="0"/>
                  </a:gradFill>
                </a:rPr>
                <a:t>Customer site 3</a:t>
              </a:r>
              <a:endParaRPr lang="en-US" sz="1000" dirty="0">
                <a:gradFill>
                  <a:gsLst>
                    <a:gs pos="79646">
                      <a:srgbClr val="EFEFEF">
                        <a:lumMod val="10000"/>
                      </a:srgbClr>
                    </a:gs>
                    <a:gs pos="52000">
                      <a:srgbClr val="EFEFEF">
                        <a:lumMod val="10000"/>
                      </a:srgbClr>
                    </a:gs>
                  </a:gsLst>
                  <a:lin ang="5400000" scaled="0"/>
                </a:gradFill>
              </a:endParaRPr>
            </a:p>
          </p:txBody>
        </p:sp>
        <p:sp>
          <p:nvSpPr>
            <p:cNvPr id="71" name="Freeform 539"/>
            <p:cNvSpPr>
              <a:spLocks noChangeAspect="1"/>
            </p:cNvSpPr>
            <p:nvPr/>
          </p:nvSpPr>
          <p:spPr bwMode="auto">
            <a:xfrm>
              <a:off x="8495593" y="3372178"/>
              <a:ext cx="1614068" cy="887394"/>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32503"/>
              <a:endParaRPr lang="en-US">
                <a:gradFill>
                  <a:gsLst>
                    <a:gs pos="0">
                      <a:srgbClr val="FFFFFF"/>
                    </a:gs>
                    <a:gs pos="19000">
                      <a:srgbClr val="FFFFFF"/>
                    </a:gs>
                  </a:gsLst>
                  <a:lin ang="5400000" scaled="0"/>
                </a:gradFill>
              </a:endParaRPr>
            </a:p>
          </p:txBody>
        </p:sp>
        <p:cxnSp>
          <p:nvCxnSpPr>
            <p:cNvPr id="72" name="Straight Arrow Connector 71"/>
            <p:cNvCxnSpPr/>
            <p:nvPr/>
          </p:nvCxnSpPr>
          <p:spPr>
            <a:xfrm flipH="1">
              <a:off x="8123084" y="4038633"/>
              <a:ext cx="612527" cy="0"/>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8360876" y="3424683"/>
              <a:ext cx="582831" cy="402439"/>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9140739" y="3012032"/>
              <a:ext cx="0" cy="53230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9565253" y="2990557"/>
              <a:ext cx="442884" cy="649768"/>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TextBox 50"/>
            <p:cNvSpPr txBox="1"/>
            <p:nvPr/>
          </p:nvSpPr>
          <p:spPr>
            <a:xfrm>
              <a:off x="8852273" y="3666775"/>
              <a:ext cx="867788" cy="511256"/>
            </a:xfrm>
            <a:prstGeom prst="rect">
              <a:avLst/>
            </a:prstGeom>
            <a:noFill/>
          </p:spPr>
          <p:txBody>
            <a:bodyPr wrap="none" lIns="179285" tIns="143428" rIns="179285" bIns="143428"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600" dirty="0" smtClean="0">
                  <a:gradFill>
                    <a:gsLst>
                      <a:gs pos="0">
                        <a:srgbClr val="FFFFFF"/>
                      </a:gs>
                      <a:gs pos="19000">
                        <a:srgbClr val="FFFFFF"/>
                      </a:gs>
                    </a:gsLst>
                    <a:lin ang="5400000" scaled="0"/>
                  </a:gradFill>
                </a:rPr>
                <a:t>WAN</a:t>
              </a:r>
              <a:endParaRPr lang="en-US" sz="1600" dirty="0">
                <a:gradFill>
                  <a:gsLst>
                    <a:gs pos="0">
                      <a:srgbClr val="FFFFFF"/>
                    </a:gs>
                    <a:gs pos="19000">
                      <a:srgbClr val="FFFFFF"/>
                    </a:gs>
                  </a:gsLst>
                  <a:lin ang="5400000" scaled="0"/>
                </a:gradFill>
              </a:endParaRPr>
            </a:p>
          </p:txBody>
        </p:sp>
        <p:grpSp>
          <p:nvGrpSpPr>
            <p:cNvPr id="77" name="Group 76"/>
            <p:cNvGrpSpPr/>
            <p:nvPr/>
          </p:nvGrpSpPr>
          <p:grpSpPr>
            <a:xfrm>
              <a:off x="10267478" y="3725861"/>
              <a:ext cx="845489" cy="858431"/>
              <a:chOff x="1462815" y="2335312"/>
              <a:chExt cx="1166526" cy="1184383"/>
            </a:xfrm>
          </p:grpSpPr>
          <p:sp>
            <p:nvSpPr>
              <p:cNvPr id="78" name="Oval 77"/>
              <p:cNvSpPr/>
              <p:nvPr/>
            </p:nvSpPr>
            <p:spPr bwMode="auto">
              <a:xfrm>
                <a:off x="1487553" y="2335312"/>
                <a:ext cx="1117050" cy="1117050"/>
              </a:xfrm>
              <a:prstGeom prst="ellipse">
                <a:avLst/>
              </a:prstGeom>
              <a:solidFill>
                <a:schemeClr val="tx1"/>
              </a:solidFill>
              <a:ln w="571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79" name="Freeform 78"/>
              <p:cNvSpPr>
                <a:spLocks noChangeAspect="1" noEditPoints="1"/>
              </p:cNvSpPr>
              <p:nvPr/>
            </p:nvSpPr>
            <p:spPr bwMode="auto">
              <a:xfrm>
                <a:off x="1794197" y="2457078"/>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00188F"/>
                  </a:solidFill>
                </a:endParaRPr>
              </a:p>
            </p:txBody>
          </p:sp>
          <p:sp>
            <p:nvSpPr>
              <p:cNvPr id="80" name="TextBox 79"/>
              <p:cNvSpPr txBox="1"/>
              <p:nvPr/>
            </p:nvSpPr>
            <p:spPr>
              <a:xfrm>
                <a:off x="1462815" y="2653427"/>
                <a:ext cx="1166526" cy="866268"/>
              </a:xfrm>
              <a:prstGeom prst="rect">
                <a:avLst/>
              </a:prstGeom>
              <a:noFill/>
            </p:spPr>
            <p:txBody>
              <a:bodyPr wrap="none" lIns="182880" tIns="146304" rIns="182880" bIns="146304" rtlCol="0">
                <a:spAutoFit/>
              </a:bodyPr>
              <a:lstStyle/>
              <a:p>
                <a:pPr algn="ctr" defTabSz="932503">
                  <a:lnSpc>
                    <a:spcPct val="90000"/>
                  </a:lnSpc>
                </a:pPr>
                <a:r>
                  <a:rPr lang="en-US" sz="1200" spc="-50" dirty="0" smtClean="0">
                    <a:solidFill>
                      <a:srgbClr val="000000"/>
                    </a:solidFill>
                  </a:rPr>
                  <a:t>Public</a:t>
                </a:r>
              </a:p>
              <a:p>
                <a:pPr algn="ctr" defTabSz="932503">
                  <a:lnSpc>
                    <a:spcPct val="90000"/>
                  </a:lnSpc>
                </a:pPr>
                <a:r>
                  <a:rPr lang="en-US" sz="1200" spc="-50" dirty="0" smtClean="0">
                    <a:solidFill>
                      <a:srgbClr val="000000"/>
                    </a:solidFill>
                  </a:rPr>
                  <a:t>internet</a:t>
                </a:r>
              </a:p>
            </p:txBody>
          </p:sp>
        </p:grpSp>
        <p:sp>
          <p:nvSpPr>
            <p:cNvPr id="85" name="Freeform 539"/>
            <p:cNvSpPr>
              <a:spLocks noChangeAspect="1"/>
            </p:cNvSpPr>
            <p:nvPr/>
          </p:nvSpPr>
          <p:spPr bwMode="auto">
            <a:xfrm>
              <a:off x="9576805" y="2128073"/>
              <a:ext cx="1350935" cy="74272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40" tIns="91440" rIns="91440" bIns="91440" numCol="1" anchor="b" anchorCtr="0" compatLnSpc="1">
              <a:prstTxWarp prst="textNoShape">
                <a:avLst/>
              </a:prstTxWarp>
            </a:bodyPr>
            <a:lstStyle/>
            <a:p>
              <a:pPr algn="ctr" defTabSz="932503"/>
              <a:r>
                <a:rPr lang="en-US" sz="1050" dirty="0" smtClean="0">
                  <a:solidFill>
                    <a:srgbClr val="EFEFEF"/>
                  </a:solidFill>
                </a:rPr>
                <a:t>Microsoft </a:t>
              </a:r>
              <a:br>
                <a:rPr lang="en-US" sz="1050" dirty="0" smtClean="0">
                  <a:solidFill>
                    <a:srgbClr val="EFEFEF"/>
                  </a:solidFill>
                </a:rPr>
              </a:br>
              <a:r>
                <a:rPr lang="en-US" sz="1050" dirty="0" smtClean="0">
                  <a:solidFill>
                    <a:srgbClr val="EFEFEF"/>
                  </a:solidFill>
                </a:rPr>
                <a:t>Azure</a:t>
              </a:r>
            </a:p>
          </p:txBody>
        </p:sp>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1470" y="5021262"/>
            <a:ext cx="2532270" cy="84072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690" y="5759849"/>
            <a:ext cx="2295347" cy="937813"/>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187" y="5067166"/>
            <a:ext cx="1731314" cy="837733"/>
          </a:xfrm>
          <a:prstGeom prst="rect">
            <a:avLst/>
          </a:prstGeom>
        </p:spPr>
      </p:pic>
    </p:spTree>
    <p:extLst>
      <p:ext uri="{BB962C8B-B14F-4D97-AF65-F5344CB8AC3E}">
        <p14:creationId xmlns:p14="http://schemas.microsoft.com/office/powerpoint/2010/main" val="1892625158"/>
      </p:ext>
    </p:extLst>
  </p:cSld>
  <p:clrMapOvr>
    <a:masterClrMapping/>
  </p:clrMapOvr>
  <mc:AlternateContent xmlns:mc="http://schemas.openxmlformats.org/markup-compatibility/2006" xmlns:p14="http://schemas.microsoft.com/office/powerpoint/2010/main">
    <mc:Choice Requires="p14">
      <p:transition spd="slow" p14:dur="1500">
        <p:push dir="d"/>
      </p:transition>
    </mc:Choice>
    <mc:Fallback xmlns="">
      <p:transition spd="slow">
        <p:push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ExpressRoute</a:t>
            </a:r>
            <a:r>
              <a:rPr lang="en-US" dirty="0" smtClean="0"/>
              <a:t> Bandwidth tiers</a:t>
            </a:r>
            <a:endParaRPr lang="en-US" dirty="0"/>
          </a:p>
        </p:txBody>
      </p:sp>
      <p:sp>
        <p:nvSpPr>
          <p:cNvPr id="20" name="Rectangle 19"/>
          <p:cNvSpPr/>
          <p:nvPr/>
        </p:nvSpPr>
        <p:spPr bwMode="auto">
          <a:xfrm>
            <a:off x="503237" y="1432436"/>
            <a:ext cx="5737671" cy="670983"/>
          </a:xfrm>
          <a:prstGeom prst="rect">
            <a:avLst/>
          </a:prstGeom>
          <a:solidFill>
            <a:schemeClr val="tx2"/>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800" b="1" spc="-50" dirty="0" smtClean="0">
                <a:solidFill>
                  <a:srgbClr val="FFFFFF"/>
                </a:solidFill>
                <a:latin typeface="Segoe UI Light"/>
              </a:rPr>
              <a:t>Exchange Provider Scenario</a:t>
            </a:r>
            <a:endParaRPr lang="en-US" sz="2800" b="1" spc="-50" dirty="0">
              <a:solidFill>
                <a:srgbClr val="FFFFFF"/>
              </a:solidFill>
              <a:latin typeface="Segoe UI Light"/>
            </a:endParaRPr>
          </a:p>
        </p:txBody>
      </p:sp>
      <p:sp>
        <p:nvSpPr>
          <p:cNvPr id="38" name="Text Placeholder 2"/>
          <p:cNvSpPr txBox="1">
            <a:spLocks/>
          </p:cNvSpPr>
          <p:nvPr/>
        </p:nvSpPr>
        <p:spPr>
          <a:xfrm>
            <a:off x="503237" y="2034645"/>
            <a:ext cx="6144449" cy="849463"/>
          </a:xfrm>
          <a:prstGeom prst="rect">
            <a:avLst/>
          </a:prstGeom>
        </p:spPr>
        <p:txBody>
          <a:bodyPr vert="horz" wrap="square" lIns="182880" tIns="146304" rIns="182880" bIns="146304" rtlCol="0">
            <a:spAutoFit/>
          </a:bodyPr>
          <a:lst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FFFFFF"/>
                </a:solidFill>
                <a:latin typeface="Segoe UI"/>
              </a:rPr>
              <a:t>Monthly fee with included </a:t>
            </a:r>
            <a:r>
              <a:rPr lang="en-US" sz="1800" dirty="0" smtClean="0">
                <a:solidFill>
                  <a:srgbClr val="FFFFFF"/>
                </a:solidFill>
                <a:latin typeface="Segoe UI"/>
              </a:rPr>
              <a:t>outbound data transfer.</a:t>
            </a:r>
          </a:p>
          <a:p>
            <a:pPr marL="0" indent="0">
              <a:buFont typeface="Arial" pitchFamily="34" charset="0"/>
              <a:buNone/>
            </a:pPr>
            <a:r>
              <a:rPr lang="en-US" sz="1800" dirty="0" smtClean="0">
                <a:solidFill>
                  <a:srgbClr val="FFFFFF"/>
                </a:solidFill>
                <a:latin typeface="Segoe UI"/>
              </a:rPr>
              <a:t>Unlimited inbound data transfer included</a:t>
            </a:r>
            <a:endParaRPr lang="en-US" sz="1800" dirty="0">
              <a:solidFill>
                <a:srgbClr val="FFFFFF"/>
              </a:solidFill>
              <a:latin typeface="Segoe UI"/>
            </a:endParaRPr>
          </a:p>
        </p:txBody>
      </p:sp>
      <p:sp>
        <p:nvSpPr>
          <p:cNvPr id="3" name="Rectangle 2"/>
          <p:cNvSpPr/>
          <p:nvPr/>
        </p:nvSpPr>
        <p:spPr bwMode="auto">
          <a:xfrm>
            <a:off x="503237" y="2963862"/>
            <a:ext cx="2667000" cy="1600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200 Mbps</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3TB/month </a:t>
            </a:r>
          </a:p>
        </p:txBody>
      </p:sp>
      <p:sp>
        <p:nvSpPr>
          <p:cNvPr id="9" name="Rectangle 8"/>
          <p:cNvSpPr/>
          <p:nvPr/>
        </p:nvSpPr>
        <p:spPr bwMode="auto">
          <a:xfrm>
            <a:off x="3627437" y="2963862"/>
            <a:ext cx="2591984" cy="1600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500 </a:t>
            </a:r>
            <a:r>
              <a:rPr lang="en-US" sz="2400" dirty="0">
                <a:gradFill>
                  <a:gsLst>
                    <a:gs pos="0">
                      <a:srgbClr val="FFFFFF"/>
                    </a:gs>
                    <a:gs pos="100000">
                      <a:srgbClr val="FFFFFF"/>
                    </a:gs>
                  </a:gsLst>
                  <a:lin ang="5400000" scaled="0"/>
                </a:gradFill>
                <a:ea typeface="Segoe UI" pitchFamily="34" charset="0"/>
                <a:cs typeface="Segoe UI" pitchFamily="34" charset="0"/>
              </a:rPr>
              <a:t>Mbps</a:t>
            </a:r>
          </a:p>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7.5TB /</a:t>
            </a:r>
            <a:r>
              <a:rPr lang="en-US" sz="2400" dirty="0">
                <a:gradFill>
                  <a:gsLst>
                    <a:gs pos="0">
                      <a:srgbClr val="FFFFFF"/>
                    </a:gs>
                    <a:gs pos="100000">
                      <a:srgbClr val="FFFFFF"/>
                    </a:gs>
                  </a:gsLst>
                  <a:lin ang="5400000" scaled="0"/>
                </a:gradFill>
                <a:ea typeface="Segoe UI" pitchFamily="34" charset="0"/>
                <a:cs typeface="Segoe UI" pitchFamily="34" charset="0"/>
              </a:rPr>
              <a:t>month </a:t>
            </a:r>
          </a:p>
        </p:txBody>
      </p:sp>
      <p:sp>
        <p:nvSpPr>
          <p:cNvPr id="10" name="Rectangle 9"/>
          <p:cNvSpPr/>
          <p:nvPr/>
        </p:nvSpPr>
        <p:spPr bwMode="auto">
          <a:xfrm>
            <a:off x="503237" y="4920815"/>
            <a:ext cx="2667000" cy="1600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 </a:t>
            </a:r>
            <a:r>
              <a:rPr lang="en-US" sz="2400" dirty="0" err="1" smtClean="0">
                <a:gradFill>
                  <a:gsLst>
                    <a:gs pos="0">
                      <a:srgbClr val="FFFFFF"/>
                    </a:gs>
                    <a:gs pos="100000">
                      <a:srgbClr val="FFFFFF"/>
                    </a:gs>
                  </a:gsLst>
                  <a:lin ang="5400000" scaled="0"/>
                </a:gradFill>
                <a:ea typeface="Segoe UI" pitchFamily="34" charset="0"/>
                <a:cs typeface="Segoe UI" pitchFamily="34" charset="0"/>
              </a:rPr>
              <a:t>Gbps</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15TB /</a:t>
            </a:r>
            <a:r>
              <a:rPr lang="en-US" sz="2400" dirty="0">
                <a:gradFill>
                  <a:gsLst>
                    <a:gs pos="0">
                      <a:srgbClr val="FFFFFF"/>
                    </a:gs>
                    <a:gs pos="100000">
                      <a:srgbClr val="FFFFFF"/>
                    </a:gs>
                  </a:gsLst>
                  <a:lin ang="5400000" scaled="0"/>
                </a:gradFill>
                <a:ea typeface="Segoe UI" pitchFamily="34" charset="0"/>
                <a:cs typeface="Segoe UI" pitchFamily="34" charset="0"/>
              </a:rPr>
              <a:t>month </a:t>
            </a:r>
          </a:p>
        </p:txBody>
      </p:sp>
      <p:sp>
        <p:nvSpPr>
          <p:cNvPr id="11" name="Rectangle 10"/>
          <p:cNvSpPr/>
          <p:nvPr/>
        </p:nvSpPr>
        <p:spPr bwMode="auto">
          <a:xfrm>
            <a:off x="3627437" y="4920815"/>
            <a:ext cx="2591983" cy="1600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10 </a:t>
            </a:r>
            <a:r>
              <a:rPr lang="en-US" sz="2400" dirty="0" err="1">
                <a:gradFill>
                  <a:gsLst>
                    <a:gs pos="0">
                      <a:srgbClr val="FFFFFF"/>
                    </a:gs>
                    <a:gs pos="100000">
                      <a:srgbClr val="FFFFFF"/>
                    </a:gs>
                  </a:gsLst>
                  <a:lin ang="5400000" scaled="0"/>
                </a:gradFill>
                <a:ea typeface="Segoe UI" pitchFamily="34" charset="0"/>
                <a:cs typeface="Segoe UI" pitchFamily="34" charset="0"/>
              </a:rPr>
              <a:t>Gbps</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250TB </a:t>
            </a:r>
            <a:r>
              <a:rPr lang="en-US" sz="2400" dirty="0">
                <a:gradFill>
                  <a:gsLst>
                    <a:gs pos="0">
                      <a:srgbClr val="FFFFFF"/>
                    </a:gs>
                    <a:gs pos="100000">
                      <a:srgbClr val="FFFFFF"/>
                    </a:gs>
                  </a:gsLst>
                  <a:lin ang="5400000" scaled="0"/>
                </a:gradFill>
                <a:ea typeface="Segoe UI" pitchFamily="34" charset="0"/>
                <a:cs typeface="Segoe UI" pitchFamily="34" charset="0"/>
              </a:rPr>
              <a:t>/month </a:t>
            </a:r>
          </a:p>
        </p:txBody>
      </p:sp>
      <p:grpSp>
        <p:nvGrpSpPr>
          <p:cNvPr id="13" name="Group 12"/>
          <p:cNvGrpSpPr/>
          <p:nvPr/>
        </p:nvGrpSpPr>
        <p:grpSpPr>
          <a:xfrm>
            <a:off x="6638290" y="3486317"/>
            <a:ext cx="5495750" cy="1773114"/>
            <a:chOff x="8036479" y="971991"/>
            <a:chExt cx="5388478" cy="1738505"/>
          </a:xfrm>
        </p:grpSpPr>
        <p:sp>
          <p:nvSpPr>
            <p:cNvPr id="14" name="Rectangle 13"/>
            <p:cNvSpPr/>
            <p:nvPr/>
          </p:nvSpPr>
          <p:spPr>
            <a:xfrm>
              <a:off x="8036479" y="971991"/>
              <a:ext cx="3810346" cy="1738505"/>
            </a:xfrm>
            <a:prstGeom prst="rect">
              <a:avLst/>
            </a:prstGeom>
          </p:spPr>
          <p:txBody>
            <a:bodyPr wrap="square" anchor="b">
              <a:spAutoFit/>
            </a:bodyPr>
            <a:lstStyle/>
            <a:p>
              <a:pPr algn="ctr" defTabSz="932597">
                <a:lnSpc>
                  <a:spcPct val="95000"/>
                </a:lnSpc>
                <a:buSzPct val="90000"/>
              </a:pPr>
              <a:r>
                <a:rPr lang="en-US" sz="11497" spc="-300" dirty="0" smtClean="0">
                  <a:gradFill>
                    <a:gsLst>
                      <a:gs pos="1250">
                        <a:srgbClr val="FFFFFF"/>
                      </a:gs>
                      <a:gs pos="100000">
                        <a:srgbClr val="FFFFFF"/>
                      </a:gs>
                    </a:gsLst>
                    <a:lin ang="5400000" scaled="0"/>
                  </a:gradFill>
                  <a:latin typeface="Segoe UI Light" panose="020B0502040204020203" pitchFamily="34" charset="0"/>
                  <a:cs typeface="Segoe UI Light" panose="020B0502040204020203" pitchFamily="34" charset="0"/>
                </a:rPr>
                <a:t>99.9%</a:t>
              </a:r>
              <a:endParaRPr lang="en-US" sz="9598" dirty="0">
                <a:gradFill>
                  <a:gsLst>
                    <a:gs pos="125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5" name="Rectangle 14"/>
            <p:cNvSpPr/>
            <p:nvPr/>
          </p:nvSpPr>
          <p:spPr>
            <a:xfrm>
              <a:off x="11759066" y="1289431"/>
              <a:ext cx="1665891" cy="1076687"/>
            </a:xfrm>
            <a:prstGeom prst="rect">
              <a:avLst/>
            </a:prstGeom>
          </p:spPr>
          <p:txBody>
            <a:bodyPr wrap="none">
              <a:spAutoFit/>
            </a:bodyPr>
            <a:lstStyle/>
            <a:p>
              <a:pPr defTabSz="932597">
                <a:lnSpc>
                  <a:spcPct val="95000"/>
                </a:lnSpc>
                <a:buSzPct val="90000"/>
              </a:pPr>
              <a:r>
                <a:rPr lang="en-US" sz="2800" dirty="0" smtClean="0">
                  <a:gradFill>
                    <a:gsLst>
                      <a:gs pos="1250">
                        <a:srgbClr val="00BCF2"/>
                      </a:gs>
                      <a:gs pos="100000">
                        <a:srgbClr val="00BCF2"/>
                      </a:gs>
                    </a:gsLst>
                    <a:lin ang="5400000" scaled="0"/>
                  </a:gradFill>
                  <a:latin typeface="Segoe UI Light" panose="020B0502040204020203" pitchFamily="34" charset="0"/>
                  <a:cs typeface="Segoe UI Light" panose="020B0502040204020203" pitchFamily="34" charset="0"/>
                </a:rPr>
                <a:t>SLA</a:t>
              </a:r>
              <a:r>
                <a:rPr lang="en-US" sz="2856" dirty="0">
                  <a:solidFill>
                    <a:srgbClr val="11C1FF"/>
                  </a:solidFill>
                  <a:latin typeface="Segoe UI Light" panose="020B0502040204020203" pitchFamily="34" charset="0"/>
                  <a:cs typeface="Segoe UI Light" panose="020B0502040204020203" pitchFamily="34" charset="0"/>
                </a:rPr>
                <a:t/>
              </a:r>
              <a:br>
                <a:rPr lang="en-US" sz="2856" dirty="0">
                  <a:solidFill>
                    <a:srgbClr val="11C1FF"/>
                  </a:solidFill>
                  <a:latin typeface="Segoe UI Light" panose="020B0502040204020203" pitchFamily="34" charset="0"/>
                  <a:cs typeface="Segoe UI Light" panose="020B0502040204020203" pitchFamily="34" charset="0"/>
                </a:rPr>
              </a:br>
              <a:r>
                <a:rPr lang="en-US" sz="2040" dirty="0" smtClean="0">
                  <a:gradFill>
                    <a:gsLst>
                      <a:gs pos="1250">
                        <a:srgbClr val="FFFFFF"/>
                      </a:gs>
                      <a:gs pos="100000">
                        <a:srgbClr val="FFFFFF"/>
                      </a:gs>
                    </a:gsLst>
                    <a:lin ang="5400000" scaled="0"/>
                  </a:gradFill>
                  <a:latin typeface="Segoe UI Light" panose="020B0502040204020203" pitchFamily="34" charset="0"/>
                  <a:cs typeface="Segoe UI Light" panose="020B0502040204020203" pitchFamily="34" charset="0"/>
                </a:rPr>
                <a:t>Dedicated</a:t>
              </a:r>
              <a:endParaRPr lang="en-US" sz="2040" dirty="0">
                <a:gradFill>
                  <a:gsLst>
                    <a:gs pos="1250">
                      <a:srgbClr val="FFFFFF"/>
                    </a:gs>
                    <a:gs pos="100000">
                      <a:srgbClr val="FFFFFF"/>
                    </a:gs>
                  </a:gsLst>
                  <a:lin ang="5400000" scaled="0"/>
                </a:gradFill>
                <a:latin typeface="Segoe UI Light" panose="020B0502040204020203" pitchFamily="34" charset="0"/>
                <a:cs typeface="Segoe UI Light" panose="020B0502040204020203" pitchFamily="34" charset="0"/>
              </a:endParaRPr>
            </a:p>
            <a:p>
              <a:pPr defTabSz="932597">
                <a:lnSpc>
                  <a:spcPct val="95000"/>
                </a:lnSpc>
                <a:buSzPct val="90000"/>
              </a:pPr>
              <a:r>
                <a:rPr lang="en-US" sz="2040" dirty="0" smtClean="0">
                  <a:gradFill>
                    <a:gsLst>
                      <a:gs pos="1250">
                        <a:srgbClr val="FFFFFF"/>
                      </a:gs>
                      <a:gs pos="100000">
                        <a:srgbClr val="FFFFFF"/>
                      </a:gs>
                    </a:gsLst>
                    <a:lin ang="5400000" scaled="0"/>
                  </a:gradFill>
                  <a:latin typeface="Segoe UI Light" panose="020B0502040204020203" pitchFamily="34" charset="0"/>
                  <a:cs typeface="Segoe UI Light" panose="020B0502040204020203" pitchFamily="34" charset="0"/>
                </a:rPr>
                <a:t>Circuit uptime</a:t>
              </a:r>
              <a:endParaRPr lang="en-US" sz="2040" dirty="0">
                <a:gradFill>
                  <a:gsLst>
                    <a:gs pos="125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879773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Map PNG"/>
          <p:cNvPicPr>
            <a:picLocks noChangeAspect="1"/>
          </p:cNvPicPr>
          <p:nvPr/>
        </p:nvPicPr>
        <p:blipFill>
          <a:blip r:embed="rId3">
            <a:duotone>
              <a:schemeClr val="bg2">
                <a:shade val="45000"/>
                <a:satMod val="135000"/>
              </a:schemeClr>
              <a:prstClr val="white"/>
            </a:duotone>
          </a:blip>
          <a:stretch>
            <a:fillRect/>
          </a:stretch>
        </p:blipFill>
        <p:spPr>
          <a:xfrm>
            <a:off x="4044147" y="1773425"/>
            <a:ext cx="8155791" cy="4192861"/>
          </a:xfrm>
          <a:prstGeom prst="rect">
            <a:avLst/>
          </a:prstGeom>
        </p:spPr>
      </p:pic>
      <p:grpSp>
        <p:nvGrpSpPr>
          <p:cNvPr id="80" name="Global datacenters 2"/>
          <p:cNvGrpSpPr/>
          <p:nvPr/>
        </p:nvGrpSpPr>
        <p:grpSpPr>
          <a:xfrm>
            <a:off x="5157217" y="2754224"/>
            <a:ext cx="6183799" cy="2787932"/>
            <a:chOff x="3009535" y="2483968"/>
            <a:chExt cx="7904384" cy="3401076"/>
          </a:xfrm>
        </p:grpSpPr>
        <p:sp>
          <p:nvSpPr>
            <p:cNvPr id="81" name="Oval 80"/>
            <p:cNvSpPr/>
            <p:nvPr/>
          </p:nvSpPr>
          <p:spPr bwMode="auto">
            <a:xfrm>
              <a:off x="5002248" y="5159773"/>
              <a:ext cx="252566" cy="262744"/>
            </a:xfrm>
            <a:prstGeom prst="ellipse">
              <a:avLst/>
            </a:prstGeom>
            <a:solidFill>
              <a:srgbClr val="8CC600"/>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82" name="Global datacenters"/>
            <p:cNvGrpSpPr/>
            <p:nvPr/>
          </p:nvGrpSpPr>
          <p:grpSpPr>
            <a:xfrm>
              <a:off x="3009535" y="2483968"/>
              <a:ext cx="7904384" cy="3401076"/>
              <a:chOff x="3009535" y="2483968"/>
              <a:chExt cx="7904384" cy="3401076"/>
            </a:xfrm>
          </p:grpSpPr>
          <p:sp>
            <p:nvSpPr>
              <p:cNvPr id="83" name="Oval 82"/>
              <p:cNvSpPr/>
              <p:nvPr/>
            </p:nvSpPr>
            <p:spPr bwMode="auto">
              <a:xfrm>
                <a:off x="9696650" y="4293413"/>
                <a:ext cx="304727" cy="264052"/>
              </a:xfrm>
              <a:prstGeom prst="ellipse">
                <a:avLst/>
              </a:prstGeom>
              <a:solidFill>
                <a:srgbClr val="8CC6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4" name="Oval 83"/>
              <p:cNvSpPr/>
              <p:nvPr/>
            </p:nvSpPr>
            <p:spPr bwMode="auto">
              <a:xfrm>
                <a:off x="3009535" y="3143063"/>
                <a:ext cx="291186" cy="297028"/>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5" name="Oval 84"/>
              <p:cNvSpPr/>
              <p:nvPr/>
            </p:nvSpPr>
            <p:spPr bwMode="auto">
              <a:xfrm>
                <a:off x="3567781" y="3507733"/>
                <a:ext cx="290148" cy="255134"/>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6" name="Oval 85"/>
              <p:cNvSpPr/>
              <p:nvPr/>
            </p:nvSpPr>
            <p:spPr bwMode="auto">
              <a:xfrm>
                <a:off x="3767932" y="2973855"/>
                <a:ext cx="318060" cy="268793"/>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7" name="Oval 86"/>
              <p:cNvSpPr/>
              <p:nvPr/>
            </p:nvSpPr>
            <p:spPr bwMode="auto">
              <a:xfrm>
                <a:off x="4143297" y="3177910"/>
                <a:ext cx="313297" cy="273386"/>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8" name="Oval 87"/>
              <p:cNvSpPr/>
              <p:nvPr/>
            </p:nvSpPr>
            <p:spPr bwMode="auto">
              <a:xfrm>
                <a:off x="6710873" y="2564931"/>
                <a:ext cx="282923" cy="286493"/>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9" name="Oval 88"/>
              <p:cNvSpPr/>
              <p:nvPr/>
            </p:nvSpPr>
            <p:spPr bwMode="auto">
              <a:xfrm>
                <a:off x="6313813" y="2483968"/>
                <a:ext cx="297971" cy="255744"/>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0" name="Oval 89"/>
              <p:cNvSpPr/>
              <p:nvPr/>
            </p:nvSpPr>
            <p:spPr bwMode="auto">
              <a:xfrm>
                <a:off x="9673538" y="3651897"/>
                <a:ext cx="268464" cy="260613"/>
              </a:xfrm>
              <a:prstGeom prst="ellipse">
                <a:avLst/>
              </a:prstGeom>
              <a:solidFill>
                <a:srgbClr val="8CC6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1" name="Oval 90"/>
              <p:cNvSpPr/>
              <p:nvPr/>
            </p:nvSpPr>
            <p:spPr bwMode="auto">
              <a:xfrm>
                <a:off x="9673537" y="3041874"/>
                <a:ext cx="270886" cy="265306"/>
              </a:xfrm>
              <a:prstGeom prst="ellipse">
                <a:avLst/>
              </a:prstGeom>
              <a:solidFill>
                <a:srgbClr val="8CC6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2" name="Oval 91"/>
              <p:cNvSpPr/>
              <p:nvPr/>
            </p:nvSpPr>
            <p:spPr bwMode="auto">
              <a:xfrm>
                <a:off x="10411634" y="3218722"/>
                <a:ext cx="245425" cy="223840"/>
              </a:xfrm>
              <a:prstGeom prst="ellipse">
                <a:avLst/>
              </a:prstGeom>
              <a:solidFill>
                <a:srgbClr val="8CC600"/>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3" name="Oval 92"/>
              <p:cNvSpPr/>
              <p:nvPr/>
            </p:nvSpPr>
            <p:spPr bwMode="auto">
              <a:xfrm>
                <a:off x="10657059" y="5243705"/>
                <a:ext cx="256860" cy="260229"/>
              </a:xfrm>
              <a:prstGeom prst="ellipse">
                <a:avLst/>
              </a:prstGeom>
              <a:solidFill>
                <a:srgbClr val="8CC600"/>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4" name="Oval 93"/>
              <p:cNvSpPr/>
              <p:nvPr/>
            </p:nvSpPr>
            <p:spPr bwMode="auto">
              <a:xfrm>
                <a:off x="10521788" y="5613159"/>
                <a:ext cx="277810" cy="271885"/>
              </a:xfrm>
              <a:prstGeom prst="ellipse">
                <a:avLst/>
              </a:prstGeom>
              <a:solidFill>
                <a:srgbClr val="8CC600"/>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5" name="Oval 94"/>
              <p:cNvSpPr/>
              <p:nvPr/>
            </p:nvSpPr>
            <p:spPr bwMode="auto">
              <a:xfrm>
                <a:off x="10314659" y="3430843"/>
                <a:ext cx="242623" cy="250404"/>
              </a:xfrm>
              <a:prstGeom prst="ellipse">
                <a:avLst/>
              </a:prstGeom>
              <a:solidFill>
                <a:srgbClr val="8CC600"/>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6" name="Oval 95"/>
              <p:cNvSpPr/>
              <p:nvPr/>
            </p:nvSpPr>
            <p:spPr bwMode="auto">
              <a:xfrm>
                <a:off x="9920829" y="3313948"/>
                <a:ext cx="265850" cy="252507"/>
              </a:xfrm>
              <a:prstGeom prst="ellipse">
                <a:avLst/>
              </a:prstGeom>
              <a:solidFill>
                <a:srgbClr val="8CC6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grpSp>
        <p:nvGrpSpPr>
          <p:cNvPr id="8" name="Group 7"/>
          <p:cNvGrpSpPr/>
          <p:nvPr/>
        </p:nvGrpSpPr>
        <p:grpSpPr>
          <a:xfrm>
            <a:off x="312738" y="1890280"/>
            <a:ext cx="3621284" cy="3429007"/>
            <a:chOff x="312738" y="1890280"/>
            <a:chExt cx="3621284" cy="3429007"/>
          </a:xfrm>
        </p:grpSpPr>
        <p:sp>
          <p:nvSpPr>
            <p:cNvPr id="7" name="Rectangle 6"/>
            <p:cNvSpPr/>
            <p:nvPr/>
          </p:nvSpPr>
          <p:spPr bwMode="auto">
            <a:xfrm>
              <a:off x="312738" y="2664911"/>
              <a:ext cx="3619500" cy="2654376"/>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spcBef>
                  <a:spcPct val="0"/>
                </a:spcBef>
                <a:spcAft>
                  <a:spcPct val="0"/>
                </a:spcAft>
              </a:pPr>
              <a:r>
                <a:rPr lang="en-US" b="1" dirty="0" smtClean="0">
                  <a:gradFill>
                    <a:gsLst>
                      <a:gs pos="51429">
                        <a:srgbClr val="002050"/>
                      </a:gs>
                      <a:gs pos="24000">
                        <a:srgbClr val="002050"/>
                      </a:gs>
                    </a:gsLst>
                    <a:lin ang="5400000" scaled="0"/>
                  </a:gradFill>
                </a:rPr>
                <a:t>Available Today</a:t>
              </a:r>
            </a:p>
            <a:p>
              <a:pPr marL="225425" indent="-225425" defTabSz="914099" fontAlgn="base">
                <a:spcBef>
                  <a:spcPct val="0"/>
                </a:spcBef>
                <a:spcAft>
                  <a:spcPct val="0"/>
                </a:spcAft>
                <a:buFont typeface="Arial" panose="020B0604020202020204" pitchFamily="34" charset="0"/>
                <a:buChar char="•"/>
              </a:pPr>
              <a:r>
                <a:rPr lang="en-US" dirty="0" smtClean="0">
                  <a:gradFill>
                    <a:gsLst>
                      <a:gs pos="51429">
                        <a:srgbClr val="002050"/>
                      </a:gs>
                      <a:gs pos="24000">
                        <a:srgbClr val="002050"/>
                      </a:gs>
                    </a:gsLst>
                    <a:lin ang="5400000" scaled="0"/>
                  </a:gradFill>
                </a:rPr>
                <a:t>Washington </a:t>
              </a:r>
              <a:r>
                <a:rPr lang="en-US" dirty="0">
                  <a:gradFill>
                    <a:gsLst>
                      <a:gs pos="51429">
                        <a:srgbClr val="002050"/>
                      </a:gs>
                      <a:gs pos="24000">
                        <a:srgbClr val="002050"/>
                      </a:gs>
                    </a:gsLst>
                    <a:lin ang="5400000" scaled="0"/>
                  </a:gradFill>
                </a:rPr>
                <a:t>D.C. </a:t>
              </a:r>
            </a:p>
            <a:p>
              <a:pPr marL="225425" indent="-225425" defTabSz="914099" fontAlgn="base">
                <a:spcBef>
                  <a:spcPct val="0"/>
                </a:spcBef>
                <a:spcAft>
                  <a:spcPct val="0"/>
                </a:spcAft>
                <a:buFont typeface="Arial" panose="020B0604020202020204" pitchFamily="34" charset="0"/>
                <a:buChar char="•"/>
              </a:pPr>
              <a:r>
                <a:rPr lang="en-US" dirty="0">
                  <a:gradFill>
                    <a:gsLst>
                      <a:gs pos="51429">
                        <a:srgbClr val="002050"/>
                      </a:gs>
                      <a:gs pos="24000">
                        <a:srgbClr val="002050"/>
                      </a:gs>
                    </a:gsLst>
                    <a:lin ang="5400000" scaled="0"/>
                  </a:gradFill>
                </a:rPr>
                <a:t>Silicon Valley, </a:t>
              </a:r>
              <a:r>
                <a:rPr lang="en-US" dirty="0" smtClean="0">
                  <a:gradFill>
                    <a:gsLst>
                      <a:gs pos="51429">
                        <a:srgbClr val="002050"/>
                      </a:gs>
                      <a:gs pos="24000">
                        <a:srgbClr val="002050"/>
                      </a:gs>
                    </a:gsLst>
                    <a:lin ang="5400000" scaled="0"/>
                  </a:gradFill>
                </a:rPr>
                <a:t>CA</a:t>
              </a:r>
            </a:p>
            <a:p>
              <a:pPr marL="225425" indent="-225425" defTabSz="914099" fontAlgn="base">
                <a:spcBef>
                  <a:spcPct val="0"/>
                </a:spcBef>
                <a:spcAft>
                  <a:spcPct val="0"/>
                </a:spcAft>
                <a:buFont typeface="Arial" panose="020B0604020202020204" pitchFamily="34" charset="0"/>
                <a:buChar char="•"/>
              </a:pPr>
              <a:r>
                <a:rPr lang="en-US" dirty="0" smtClean="0">
                  <a:gradFill>
                    <a:gsLst>
                      <a:gs pos="51429">
                        <a:srgbClr val="002050"/>
                      </a:gs>
                      <a:gs pos="24000">
                        <a:srgbClr val="002050"/>
                      </a:gs>
                    </a:gsLst>
                    <a:lin ang="5400000" scaled="0"/>
                  </a:gradFill>
                </a:rPr>
                <a:t>London, UK</a:t>
              </a:r>
              <a:endParaRPr lang="en-US" dirty="0">
                <a:gradFill>
                  <a:gsLst>
                    <a:gs pos="51429">
                      <a:srgbClr val="002050"/>
                    </a:gs>
                    <a:gs pos="24000">
                      <a:srgbClr val="002050"/>
                    </a:gs>
                  </a:gsLst>
                  <a:lin ang="5400000" scaled="0"/>
                </a:gradFill>
              </a:endParaRPr>
            </a:p>
            <a:p>
              <a:pPr marL="342900" indent="-342900" defTabSz="914099" fontAlgn="base">
                <a:spcBef>
                  <a:spcPct val="0"/>
                </a:spcBef>
                <a:spcAft>
                  <a:spcPct val="0"/>
                </a:spcAft>
                <a:buFont typeface="Arial" panose="020B0604020202020204" pitchFamily="34" charset="0"/>
                <a:buChar char="•"/>
              </a:pPr>
              <a:endParaRPr lang="en-US" dirty="0">
                <a:gradFill>
                  <a:gsLst>
                    <a:gs pos="51429">
                      <a:srgbClr val="002050"/>
                    </a:gs>
                    <a:gs pos="24000">
                      <a:srgbClr val="002050"/>
                    </a:gs>
                  </a:gsLst>
                  <a:lin ang="5400000" scaled="0"/>
                </a:gradFill>
              </a:endParaRPr>
            </a:p>
            <a:p>
              <a:pPr defTabSz="914099" fontAlgn="base">
                <a:spcBef>
                  <a:spcPct val="0"/>
                </a:spcBef>
                <a:spcAft>
                  <a:spcPct val="0"/>
                </a:spcAft>
              </a:pPr>
              <a:r>
                <a:rPr lang="en-US" b="1" dirty="0" smtClean="0">
                  <a:gradFill>
                    <a:gsLst>
                      <a:gs pos="51429">
                        <a:srgbClr val="002050"/>
                      </a:gs>
                      <a:gs pos="24000">
                        <a:srgbClr val="002050"/>
                      </a:gs>
                    </a:gsLst>
                    <a:lin ang="5400000" scaled="0"/>
                  </a:gradFill>
                </a:rPr>
                <a:t>Coming Soon...</a:t>
              </a:r>
              <a:endParaRPr lang="en-US" b="1" dirty="0">
                <a:gradFill>
                  <a:gsLst>
                    <a:gs pos="51429">
                      <a:srgbClr val="002050"/>
                    </a:gs>
                    <a:gs pos="24000">
                      <a:srgbClr val="002050"/>
                    </a:gs>
                  </a:gsLst>
                  <a:lin ang="5400000" scaled="0"/>
                </a:gradFill>
              </a:endParaRPr>
            </a:p>
            <a:p>
              <a:pPr marL="225425" indent="-225425" defTabSz="914099" fontAlgn="base">
                <a:spcBef>
                  <a:spcPct val="0"/>
                </a:spcBef>
                <a:spcAft>
                  <a:spcPct val="0"/>
                </a:spcAft>
                <a:buFont typeface="Arial" panose="020B0604020202020204" pitchFamily="34" charset="0"/>
                <a:buChar char="•"/>
              </a:pPr>
              <a:r>
                <a:rPr lang="en-US" dirty="0" smtClean="0">
                  <a:gradFill>
                    <a:gsLst>
                      <a:gs pos="51429">
                        <a:srgbClr val="002050"/>
                      </a:gs>
                      <a:gs pos="24000">
                        <a:srgbClr val="002050"/>
                      </a:gs>
                    </a:gsLst>
                    <a:lin ang="5400000" scaled="0"/>
                  </a:gradFill>
                </a:rPr>
                <a:t>Additional sites in Europe, Asia, and North America</a:t>
              </a:r>
            </a:p>
          </p:txBody>
        </p:sp>
        <p:grpSp>
          <p:nvGrpSpPr>
            <p:cNvPr id="9" name="Group 8"/>
            <p:cNvGrpSpPr/>
            <p:nvPr/>
          </p:nvGrpSpPr>
          <p:grpSpPr>
            <a:xfrm>
              <a:off x="312738" y="1890280"/>
              <a:ext cx="3621284" cy="774630"/>
              <a:chOff x="312738" y="1211255"/>
              <a:chExt cx="3621284" cy="774630"/>
            </a:xfrm>
          </p:grpSpPr>
          <p:sp>
            <p:nvSpPr>
              <p:cNvPr id="6" name="Rectangle 5"/>
              <p:cNvSpPr/>
              <p:nvPr/>
            </p:nvSpPr>
            <p:spPr bwMode="auto">
              <a:xfrm>
                <a:off x="312738" y="1211255"/>
                <a:ext cx="3621284" cy="77463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600" spc="-50" dirty="0" smtClean="0">
                    <a:gradFill>
                      <a:gsLst>
                        <a:gs pos="1250">
                          <a:srgbClr val="FFFFFF"/>
                        </a:gs>
                        <a:gs pos="100000">
                          <a:srgbClr val="FFFFFF"/>
                        </a:gs>
                      </a:gsLst>
                      <a:lin ang="5400000" scaled="0"/>
                    </a:gradFill>
                    <a:latin typeface="Segoe UI Light"/>
                  </a:rPr>
                  <a:t>Locations:</a:t>
                </a:r>
              </a:p>
            </p:txBody>
          </p:sp>
          <p:sp>
            <p:nvSpPr>
              <p:cNvPr id="33" name="Freeform 6"/>
              <p:cNvSpPr>
                <a:spLocks noEditPoints="1"/>
              </p:cNvSpPr>
              <p:nvPr/>
            </p:nvSpPr>
            <p:spPr bwMode="auto">
              <a:xfrm>
                <a:off x="3093397" y="1268410"/>
                <a:ext cx="654675" cy="611360"/>
              </a:xfrm>
              <a:custGeom>
                <a:avLst/>
                <a:gdLst>
                  <a:gd name="T0" fmla="*/ 2381 w 2745"/>
                  <a:gd name="T1" fmla="*/ 368 h 2563"/>
                  <a:gd name="T2" fmla="*/ 1317 w 2745"/>
                  <a:gd name="T3" fmla="*/ 1426 h 2563"/>
                  <a:gd name="T4" fmla="*/ 2125 w 2745"/>
                  <a:gd name="T5" fmla="*/ 1130 h 2563"/>
                  <a:gd name="T6" fmla="*/ 1968 w 2745"/>
                  <a:gd name="T7" fmla="*/ 1201 h 2563"/>
                  <a:gd name="T8" fmla="*/ 1720 w 2745"/>
                  <a:gd name="T9" fmla="*/ 1315 h 2563"/>
                  <a:gd name="T10" fmla="*/ 1291 w 2745"/>
                  <a:gd name="T11" fmla="*/ 1913 h 2563"/>
                  <a:gd name="T12" fmla="*/ 1256 w 2745"/>
                  <a:gd name="T13" fmla="*/ 1618 h 2563"/>
                  <a:gd name="T14" fmla="*/ 1347 w 2745"/>
                  <a:gd name="T15" fmla="*/ 1213 h 2563"/>
                  <a:gd name="T16" fmla="*/ 1499 w 2745"/>
                  <a:gd name="T17" fmla="*/ 876 h 2563"/>
                  <a:gd name="T18" fmla="*/ 1568 w 2745"/>
                  <a:gd name="T19" fmla="*/ 497 h 2563"/>
                  <a:gd name="T20" fmla="*/ 1679 w 2745"/>
                  <a:gd name="T21" fmla="*/ 477 h 2563"/>
                  <a:gd name="T22" fmla="*/ 79 w 2745"/>
                  <a:gd name="T23" fmla="*/ 1012 h 2563"/>
                  <a:gd name="T24" fmla="*/ 0 w 2745"/>
                  <a:gd name="T25" fmla="*/ 1399 h 2563"/>
                  <a:gd name="T26" fmla="*/ 1159 w 2745"/>
                  <a:gd name="T27" fmla="*/ 2563 h 2563"/>
                  <a:gd name="T28" fmla="*/ 1952 w 2745"/>
                  <a:gd name="T29" fmla="*/ 1524 h 2563"/>
                  <a:gd name="T30" fmla="*/ 1668 w 2745"/>
                  <a:gd name="T31" fmla="*/ 1989 h 2563"/>
                  <a:gd name="T32" fmla="*/ 1624 w 2745"/>
                  <a:gd name="T33" fmla="*/ 1948 h 2563"/>
                  <a:gd name="T34" fmla="*/ 966 w 2745"/>
                  <a:gd name="T35" fmla="*/ 1497 h 2563"/>
                  <a:gd name="T36" fmla="*/ 1053 w 2745"/>
                  <a:gd name="T37" fmla="*/ 1422 h 2563"/>
                  <a:gd name="T38" fmla="*/ 553 w 2745"/>
                  <a:gd name="T39" fmla="*/ 1018 h 2563"/>
                  <a:gd name="T40" fmla="*/ 662 w 2745"/>
                  <a:gd name="T41" fmla="*/ 1015 h 2563"/>
                  <a:gd name="T42" fmla="*/ 748 w 2745"/>
                  <a:gd name="T43" fmla="*/ 1287 h 2563"/>
                  <a:gd name="T44" fmla="*/ 736 w 2745"/>
                  <a:gd name="T45" fmla="*/ 968 h 2563"/>
                  <a:gd name="T46" fmla="*/ 965 w 2745"/>
                  <a:gd name="T47" fmla="*/ 852 h 2563"/>
                  <a:gd name="T48" fmla="*/ 984 w 2745"/>
                  <a:gd name="T49" fmla="*/ 512 h 2563"/>
                  <a:gd name="T50" fmla="*/ 866 w 2745"/>
                  <a:gd name="T51" fmla="*/ 632 h 2563"/>
                  <a:gd name="T52" fmla="*/ 608 w 2745"/>
                  <a:gd name="T53" fmla="*/ 916 h 2563"/>
                  <a:gd name="T54" fmla="*/ 570 w 2745"/>
                  <a:gd name="T55" fmla="*/ 1637 h 2563"/>
                  <a:gd name="T56" fmla="*/ 1031 w 2745"/>
                  <a:gd name="T57" fmla="*/ 901 h 2563"/>
                  <a:gd name="T58" fmla="*/ 1512 w 2745"/>
                  <a:gd name="T59" fmla="*/ 818 h 2563"/>
                  <a:gd name="T60" fmla="*/ 1137 w 2745"/>
                  <a:gd name="T61" fmla="*/ 405 h 2563"/>
                  <a:gd name="T62" fmla="*/ 967 w 2745"/>
                  <a:gd name="T63" fmla="*/ 447 h 2563"/>
                  <a:gd name="T64" fmla="*/ 907 w 2745"/>
                  <a:gd name="T65" fmla="*/ 500 h 2563"/>
                  <a:gd name="T66" fmla="*/ 877 w 2745"/>
                  <a:gd name="T67" fmla="*/ 499 h 2563"/>
                  <a:gd name="T68" fmla="*/ 544 w 2745"/>
                  <a:gd name="T69" fmla="*/ 927 h 2563"/>
                  <a:gd name="T70" fmla="*/ 304 w 2745"/>
                  <a:gd name="T71" fmla="*/ 892 h 2563"/>
                  <a:gd name="T72" fmla="*/ 258 w 2745"/>
                  <a:gd name="T73" fmla="*/ 1039 h 2563"/>
                  <a:gd name="T74" fmla="*/ 313 w 2745"/>
                  <a:gd name="T75" fmla="*/ 1304 h 2563"/>
                  <a:gd name="T76" fmla="*/ 171 w 2745"/>
                  <a:gd name="T77" fmla="*/ 1249 h 2563"/>
                  <a:gd name="T78" fmla="*/ 91 w 2745"/>
                  <a:gd name="T79" fmla="*/ 1247 h 2563"/>
                  <a:gd name="T80" fmla="*/ 365 w 2745"/>
                  <a:gd name="T81" fmla="*/ 1846 h 2563"/>
                  <a:gd name="T82" fmla="*/ 82 w 2745"/>
                  <a:gd name="T83" fmla="*/ 1632 h 2563"/>
                  <a:gd name="T84" fmla="*/ 363 w 2745"/>
                  <a:gd name="T85" fmla="*/ 2167 h 2563"/>
                  <a:gd name="T86" fmla="*/ 363 w 2745"/>
                  <a:gd name="T87" fmla="*/ 2167 h 2563"/>
                  <a:gd name="T88" fmla="*/ 624 w 2745"/>
                  <a:gd name="T89" fmla="*/ 1903 h 2563"/>
                  <a:gd name="T90" fmla="*/ 1124 w 2745"/>
                  <a:gd name="T91" fmla="*/ 1804 h 2563"/>
                  <a:gd name="T92" fmla="*/ 432 w 2745"/>
                  <a:gd name="T93" fmla="*/ 1936 h 2563"/>
                  <a:gd name="T94" fmla="*/ 1393 w 2745"/>
                  <a:gd name="T95" fmla="*/ 2130 h 2563"/>
                  <a:gd name="T96" fmla="*/ 773 w 2745"/>
                  <a:gd name="T97" fmla="*/ 2367 h 2563"/>
                  <a:gd name="T98" fmla="*/ 609 w 2745"/>
                  <a:gd name="T99" fmla="*/ 2353 h 2563"/>
                  <a:gd name="T100" fmla="*/ 1560 w 2745"/>
                  <a:gd name="T101" fmla="*/ 2322 h 2563"/>
                  <a:gd name="T102" fmla="*/ 1612 w 2745"/>
                  <a:gd name="T103" fmla="*/ 2290 h 2563"/>
                  <a:gd name="T104" fmla="*/ 2181 w 2745"/>
                  <a:gd name="T105" fmla="*/ 1641 h 2563"/>
                  <a:gd name="T106" fmla="*/ 2187 w 2745"/>
                  <a:gd name="T107" fmla="*/ 1616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5" h="2563">
                    <a:moveTo>
                      <a:pt x="2381" y="368"/>
                    </a:moveTo>
                    <a:cubicBezTo>
                      <a:pt x="2324" y="310"/>
                      <a:pt x="2230" y="310"/>
                      <a:pt x="2172" y="368"/>
                    </a:cubicBezTo>
                    <a:cubicBezTo>
                      <a:pt x="2115" y="426"/>
                      <a:pt x="2114" y="519"/>
                      <a:pt x="2172" y="577"/>
                    </a:cubicBezTo>
                    <a:cubicBezTo>
                      <a:pt x="2230" y="634"/>
                      <a:pt x="2323" y="634"/>
                      <a:pt x="2381" y="576"/>
                    </a:cubicBezTo>
                    <a:cubicBezTo>
                      <a:pt x="2438" y="519"/>
                      <a:pt x="2439" y="425"/>
                      <a:pt x="2381" y="368"/>
                    </a:cubicBezTo>
                    <a:close/>
                    <a:moveTo>
                      <a:pt x="2565" y="180"/>
                    </a:moveTo>
                    <a:cubicBezTo>
                      <a:pt x="2745" y="360"/>
                      <a:pt x="2745" y="653"/>
                      <a:pt x="2564" y="834"/>
                    </a:cubicBezTo>
                    <a:cubicBezTo>
                      <a:pt x="2560" y="838"/>
                      <a:pt x="2557" y="842"/>
                      <a:pt x="2553" y="846"/>
                    </a:cubicBezTo>
                    <a:cubicBezTo>
                      <a:pt x="2531" y="868"/>
                      <a:pt x="2505" y="888"/>
                      <a:pt x="2476" y="908"/>
                    </a:cubicBezTo>
                    <a:cubicBezTo>
                      <a:pt x="2476" y="908"/>
                      <a:pt x="2476" y="908"/>
                      <a:pt x="1317" y="1426"/>
                    </a:cubicBezTo>
                    <a:cubicBezTo>
                      <a:pt x="1317" y="1426"/>
                      <a:pt x="1317" y="1426"/>
                      <a:pt x="1838" y="270"/>
                    </a:cubicBezTo>
                    <a:cubicBezTo>
                      <a:pt x="1853" y="247"/>
                      <a:pt x="1870" y="225"/>
                      <a:pt x="1888" y="207"/>
                    </a:cubicBezTo>
                    <a:cubicBezTo>
                      <a:pt x="1896" y="199"/>
                      <a:pt x="1903" y="191"/>
                      <a:pt x="1912" y="182"/>
                    </a:cubicBezTo>
                    <a:cubicBezTo>
                      <a:pt x="2094" y="1"/>
                      <a:pt x="2385" y="0"/>
                      <a:pt x="2565" y="180"/>
                    </a:cubicBezTo>
                    <a:close/>
                    <a:moveTo>
                      <a:pt x="2125" y="1130"/>
                    </a:moveTo>
                    <a:cubicBezTo>
                      <a:pt x="2136" y="1263"/>
                      <a:pt x="2119" y="1403"/>
                      <a:pt x="2076" y="1542"/>
                    </a:cubicBezTo>
                    <a:cubicBezTo>
                      <a:pt x="2067" y="1535"/>
                      <a:pt x="2059" y="1528"/>
                      <a:pt x="2050" y="1522"/>
                    </a:cubicBezTo>
                    <a:cubicBezTo>
                      <a:pt x="2026" y="1503"/>
                      <a:pt x="2000" y="1484"/>
                      <a:pt x="1973" y="1465"/>
                    </a:cubicBezTo>
                    <a:cubicBezTo>
                      <a:pt x="2004" y="1369"/>
                      <a:pt x="2023" y="1270"/>
                      <a:pt x="2030" y="1173"/>
                    </a:cubicBezTo>
                    <a:cubicBezTo>
                      <a:pt x="1968" y="1201"/>
                      <a:pt x="1968" y="1201"/>
                      <a:pt x="1968" y="1201"/>
                    </a:cubicBezTo>
                    <a:cubicBezTo>
                      <a:pt x="1960" y="1277"/>
                      <a:pt x="1944" y="1355"/>
                      <a:pt x="1921" y="1431"/>
                    </a:cubicBezTo>
                    <a:cubicBezTo>
                      <a:pt x="1875" y="1402"/>
                      <a:pt x="1826" y="1372"/>
                      <a:pt x="1773" y="1344"/>
                    </a:cubicBezTo>
                    <a:cubicBezTo>
                      <a:pt x="1780" y="1322"/>
                      <a:pt x="1786" y="1301"/>
                      <a:pt x="1792" y="1279"/>
                    </a:cubicBezTo>
                    <a:cubicBezTo>
                      <a:pt x="1721" y="1311"/>
                      <a:pt x="1721" y="1311"/>
                      <a:pt x="1721" y="1311"/>
                    </a:cubicBezTo>
                    <a:cubicBezTo>
                      <a:pt x="1720" y="1312"/>
                      <a:pt x="1720" y="1314"/>
                      <a:pt x="1720" y="1315"/>
                    </a:cubicBezTo>
                    <a:cubicBezTo>
                      <a:pt x="1718" y="1315"/>
                      <a:pt x="1717" y="1314"/>
                      <a:pt x="1716" y="1313"/>
                    </a:cubicBezTo>
                    <a:cubicBezTo>
                      <a:pt x="1645" y="1345"/>
                      <a:pt x="1645" y="1345"/>
                      <a:pt x="1645" y="1345"/>
                    </a:cubicBezTo>
                    <a:cubicBezTo>
                      <a:pt x="1664" y="1354"/>
                      <a:pt x="1682" y="1363"/>
                      <a:pt x="1700" y="1373"/>
                    </a:cubicBezTo>
                    <a:cubicBezTo>
                      <a:pt x="1644" y="1527"/>
                      <a:pt x="1553" y="1671"/>
                      <a:pt x="1435" y="1790"/>
                    </a:cubicBezTo>
                    <a:cubicBezTo>
                      <a:pt x="1390" y="1835"/>
                      <a:pt x="1342" y="1876"/>
                      <a:pt x="1291" y="1913"/>
                    </a:cubicBezTo>
                    <a:cubicBezTo>
                      <a:pt x="1252" y="1867"/>
                      <a:pt x="1213" y="1818"/>
                      <a:pt x="1174" y="1769"/>
                    </a:cubicBezTo>
                    <a:cubicBezTo>
                      <a:pt x="1217" y="1736"/>
                      <a:pt x="1259" y="1700"/>
                      <a:pt x="1299" y="1660"/>
                    </a:cubicBezTo>
                    <a:cubicBezTo>
                      <a:pt x="1370" y="1589"/>
                      <a:pt x="1428" y="1509"/>
                      <a:pt x="1475" y="1421"/>
                    </a:cubicBezTo>
                    <a:cubicBezTo>
                      <a:pt x="1381" y="1463"/>
                      <a:pt x="1381" y="1463"/>
                      <a:pt x="1381" y="1463"/>
                    </a:cubicBezTo>
                    <a:cubicBezTo>
                      <a:pt x="1345" y="1518"/>
                      <a:pt x="1304" y="1570"/>
                      <a:pt x="1256" y="1618"/>
                    </a:cubicBezTo>
                    <a:cubicBezTo>
                      <a:pt x="1218" y="1656"/>
                      <a:pt x="1178" y="1691"/>
                      <a:pt x="1137" y="1722"/>
                    </a:cubicBezTo>
                    <a:cubicBezTo>
                      <a:pt x="1091" y="1664"/>
                      <a:pt x="1046" y="1604"/>
                      <a:pt x="1001" y="1545"/>
                    </a:cubicBezTo>
                    <a:cubicBezTo>
                      <a:pt x="1034" y="1520"/>
                      <a:pt x="1066" y="1493"/>
                      <a:pt x="1095" y="1464"/>
                    </a:cubicBezTo>
                    <a:cubicBezTo>
                      <a:pt x="1174" y="1385"/>
                      <a:pt x="1233" y="1288"/>
                      <a:pt x="1270" y="1184"/>
                    </a:cubicBezTo>
                    <a:cubicBezTo>
                      <a:pt x="1296" y="1194"/>
                      <a:pt x="1321" y="1203"/>
                      <a:pt x="1347" y="1213"/>
                    </a:cubicBezTo>
                    <a:cubicBezTo>
                      <a:pt x="1372" y="1159"/>
                      <a:pt x="1372" y="1159"/>
                      <a:pt x="1372" y="1159"/>
                    </a:cubicBezTo>
                    <a:cubicBezTo>
                      <a:pt x="1344" y="1148"/>
                      <a:pt x="1316" y="1137"/>
                      <a:pt x="1287" y="1127"/>
                    </a:cubicBezTo>
                    <a:cubicBezTo>
                      <a:pt x="1305" y="1060"/>
                      <a:pt x="1313" y="991"/>
                      <a:pt x="1311" y="922"/>
                    </a:cubicBezTo>
                    <a:cubicBezTo>
                      <a:pt x="1311" y="905"/>
                      <a:pt x="1310" y="889"/>
                      <a:pt x="1308" y="872"/>
                    </a:cubicBezTo>
                    <a:cubicBezTo>
                      <a:pt x="1377" y="870"/>
                      <a:pt x="1440" y="872"/>
                      <a:pt x="1499" y="876"/>
                    </a:cubicBezTo>
                    <a:cubicBezTo>
                      <a:pt x="1556" y="749"/>
                      <a:pt x="1556" y="749"/>
                      <a:pt x="1556" y="749"/>
                    </a:cubicBezTo>
                    <a:cubicBezTo>
                      <a:pt x="1523" y="636"/>
                      <a:pt x="1465" y="539"/>
                      <a:pt x="1384" y="466"/>
                    </a:cubicBezTo>
                    <a:cubicBezTo>
                      <a:pt x="1336" y="423"/>
                      <a:pt x="1280" y="389"/>
                      <a:pt x="1219" y="367"/>
                    </a:cubicBezTo>
                    <a:cubicBezTo>
                      <a:pt x="1223" y="365"/>
                      <a:pt x="1227" y="363"/>
                      <a:pt x="1231" y="362"/>
                    </a:cubicBezTo>
                    <a:cubicBezTo>
                      <a:pt x="1369" y="377"/>
                      <a:pt x="1486" y="423"/>
                      <a:pt x="1568" y="497"/>
                    </a:cubicBezTo>
                    <a:cubicBezTo>
                      <a:pt x="1593" y="519"/>
                      <a:pt x="1616" y="544"/>
                      <a:pt x="1636" y="571"/>
                    </a:cubicBezTo>
                    <a:cubicBezTo>
                      <a:pt x="1664" y="510"/>
                      <a:pt x="1664" y="510"/>
                      <a:pt x="1664" y="510"/>
                    </a:cubicBezTo>
                    <a:cubicBezTo>
                      <a:pt x="1647" y="489"/>
                      <a:pt x="1628" y="470"/>
                      <a:pt x="1608" y="452"/>
                    </a:cubicBezTo>
                    <a:cubicBezTo>
                      <a:pt x="1601" y="446"/>
                      <a:pt x="1595" y="440"/>
                      <a:pt x="1587" y="434"/>
                    </a:cubicBezTo>
                    <a:cubicBezTo>
                      <a:pt x="1619" y="447"/>
                      <a:pt x="1649" y="462"/>
                      <a:pt x="1679" y="477"/>
                    </a:cubicBezTo>
                    <a:cubicBezTo>
                      <a:pt x="1704" y="422"/>
                      <a:pt x="1704" y="422"/>
                      <a:pt x="1704" y="422"/>
                    </a:cubicBezTo>
                    <a:cubicBezTo>
                      <a:pt x="1538" y="335"/>
                      <a:pt x="1352" y="289"/>
                      <a:pt x="1159" y="289"/>
                    </a:cubicBezTo>
                    <a:cubicBezTo>
                      <a:pt x="886" y="289"/>
                      <a:pt x="628" y="381"/>
                      <a:pt x="421" y="549"/>
                    </a:cubicBezTo>
                    <a:cubicBezTo>
                      <a:pt x="345" y="609"/>
                      <a:pt x="278" y="678"/>
                      <a:pt x="220" y="754"/>
                    </a:cubicBezTo>
                    <a:cubicBezTo>
                      <a:pt x="163" y="830"/>
                      <a:pt x="115" y="918"/>
                      <a:pt x="79" y="1012"/>
                    </a:cubicBezTo>
                    <a:cubicBezTo>
                      <a:pt x="35" y="1123"/>
                      <a:pt x="9" y="1240"/>
                      <a:pt x="2" y="1361"/>
                    </a:cubicBezTo>
                    <a:cubicBezTo>
                      <a:pt x="2" y="1361"/>
                      <a:pt x="2" y="1361"/>
                      <a:pt x="2" y="1361"/>
                    </a:cubicBezTo>
                    <a:cubicBezTo>
                      <a:pt x="2" y="1366"/>
                      <a:pt x="1" y="1371"/>
                      <a:pt x="1" y="1376"/>
                    </a:cubicBezTo>
                    <a:cubicBezTo>
                      <a:pt x="1" y="1382"/>
                      <a:pt x="1" y="1388"/>
                      <a:pt x="0" y="1394"/>
                    </a:cubicBezTo>
                    <a:cubicBezTo>
                      <a:pt x="0" y="1396"/>
                      <a:pt x="0" y="1397"/>
                      <a:pt x="0" y="1399"/>
                    </a:cubicBezTo>
                    <a:cubicBezTo>
                      <a:pt x="0" y="1416"/>
                      <a:pt x="0" y="1433"/>
                      <a:pt x="0" y="1451"/>
                    </a:cubicBezTo>
                    <a:cubicBezTo>
                      <a:pt x="0" y="1454"/>
                      <a:pt x="0" y="1458"/>
                      <a:pt x="1" y="1462"/>
                    </a:cubicBezTo>
                    <a:cubicBezTo>
                      <a:pt x="1" y="1464"/>
                      <a:pt x="1" y="1466"/>
                      <a:pt x="1" y="1469"/>
                    </a:cubicBezTo>
                    <a:cubicBezTo>
                      <a:pt x="12" y="1756"/>
                      <a:pt x="131" y="2025"/>
                      <a:pt x="340" y="2230"/>
                    </a:cubicBezTo>
                    <a:cubicBezTo>
                      <a:pt x="558" y="2445"/>
                      <a:pt x="849" y="2563"/>
                      <a:pt x="1159" y="2563"/>
                    </a:cubicBezTo>
                    <a:cubicBezTo>
                      <a:pt x="1468" y="2563"/>
                      <a:pt x="1759" y="2445"/>
                      <a:pt x="1978" y="2230"/>
                    </a:cubicBezTo>
                    <a:cubicBezTo>
                      <a:pt x="2197" y="2015"/>
                      <a:pt x="2318" y="1730"/>
                      <a:pt x="2318" y="1426"/>
                    </a:cubicBezTo>
                    <a:cubicBezTo>
                      <a:pt x="2318" y="1303"/>
                      <a:pt x="2298" y="1183"/>
                      <a:pt x="2260" y="1070"/>
                    </a:cubicBezTo>
                    <a:lnTo>
                      <a:pt x="2125" y="1130"/>
                    </a:lnTo>
                    <a:close/>
                    <a:moveTo>
                      <a:pt x="1952" y="1524"/>
                    </a:moveTo>
                    <a:cubicBezTo>
                      <a:pt x="1990" y="1550"/>
                      <a:pt x="2025" y="1577"/>
                      <a:pt x="2055" y="1603"/>
                    </a:cubicBezTo>
                    <a:cubicBezTo>
                      <a:pt x="1984" y="1795"/>
                      <a:pt x="1863" y="1984"/>
                      <a:pt x="1694" y="2147"/>
                    </a:cubicBezTo>
                    <a:cubicBezTo>
                      <a:pt x="1656" y="2184"/>
                      <a:pt x="1615" y="2216"/>
                      <a:pt x="1571" y="2245"/>
                    </a:cubicBezTo>
                    <a:cubicBezTo>
                      <a:pt x="1545" y="2215"/>
                      <a:pt x="1516" y="2181"/>
                      <a:pt x="1485" y="2144"/>
                    </a:cubicBezTo>
                    <a:cubicBezTo>
                      <a:pt x="1555" y="2098"/>
                      <a:pt x="1617" y="2045"/>
                      <a:pt x="1668" y="1989"/>
                    </a:cubicBezTo>
                    <a:cubicBezTo>
                      <a:pt x="1794" y="1852"/>
                      <a:pt x="1890" y="1692"/>
                      <a:pt x="1952" y="1524"/>
                    </a:cubicBezTo>
                    <a:close/>
                    <a:moveTo>
                      <a:pt x="1478" y="1832"/>
                    </a:moveTo>
                    <a:cubicBezTo>
                      <a:pt x="1600" y="1709"/>
                      <a:pt x="1694" y="1560"/>
                      <a:pt x="1753" y="1401"/>
                    </a:cubicBezTo>
                    <a:cubicBezTo>
                      <a:pt x="1807" y="1431"/>
                      <a:pt x="1856" y="1460"/>
                      <a:pt x="1901" y="1489"/>
                    </a:cubicBezTo>
                    <a:cubicBezTo>
                      <a:pt x="1842" y="1655"/>
                      <a:pt x="1748" y="1813"/>
                      <a:pt x="1624" y="1948"/>
                    </a:cubicBezTo>
                    <a:cubicBezTo>
                      <a:pt x="1574" y="2003"/>
                      <a:pt x="1513" y="2053"/>
                      <a:pt x="1445" y="2098"/>
                    </a:cubicBezTo>
                    <a:cubicBezTo>
                      <a:pt x="1408" y="2055"/>
                      <a:pt x="1369" y="2009"/>
                      <a:pt x="1329" y="1960"/>
                    </a:cubicBezTo>
                    <a:cubicBezTo>
                      <a:pt x="1382" y="1921"/>
                      <a:pt x="1432" y="1878"/>
                      <a:pt x="1478" y="1832"/>
                    </a:cubicBezTo>
                    <a:close/>
                    <a:moveTo>
                      <a:pt x="1053" y="1422"/>
                    </a:moveTo>
                    <a:cubicBezTo>
                      <a:pt x="1026" y="1449"/>
                      <a:pt x="996" y="1474"/>
                      <a:pt x="966" y="1497"/>
                    </a:cubicBezTo>
                    <a:cubicBezTo>
                      <a:pt x="918" y="1431"/>
                      <a:pt x="872" y="1365"/>
                      <a:pt x="830" y="1301"/>
                    </a:cubicBezTo>
                    <a:cubicBezTo>
                      <a:pt x="848" y="1287"/>
                      <a:pt x="866" y="1271"/>
                      <a:pt x="883" y="1254"/>
                    </a:cubicBezTo>
                    <a:cubicBezTo>
                      <a:pt x="929" y="1207"/>
                      <a:pt x="966" y="1152"/>
                      <a:pt x="992" y="1094"/>
                    </a:cubicBezTo>
                    <a:cubicBezTo>
                      <a:pt x="1066" y="1115"/>
                      <a:pt x="1140" y="1138"/>
                      <a:pt x="1213" y="1164"/>
                    </a:cubicBezTo>
                    <a:cubicBezTo>
                      <a:pt x="1180" y="1260"/>
                      <a:pt x="1125" y="1349"/>
                      <a:pt x="1053" y="1422"/>
                    </a:cubicBezTo>
                    <a:close/>
                    <a:moveTo>
                      <a:pt x="553" y="1018"/>
                    </a:moveTo>
                    <a:cubicBezTo>
                      <a:pt x="500" y="1117"/>
                      <a:pt x="457" y="1221"/>
                      <a:pt x="426" y="1328"/>
                    </a:cubicBezTo>
                    <a:cubicBezTo>
                      <a:pt x="402" y="1314"/>
                      <a:pt x="380" y="1294"/>
                      <a:pt x="362" y="1269"/>
                    </a:cubicBezTo>
                    <a:cubicBezTo>
                      <a:pt x="333" y="1230"/>
                      <a:pt x="317" y="1181"/>
                      <a:pt x="314" y="1128"/>
                    </a:cubicBezTo>
                    <a:cubicBezTo>
                      <a:pt x="380" y="1083"/>
                      <a:pt x="460" y="1042"/>
                      <a:pt x="553" y="1018"/>
                    </a:cubicBezTo>
                    <a:close/>
                    <a:moveTo>
                      <a:pt x="316" y="1055"/>
                    </a:moveTo>
                    <a:cubicBezTo>
                      <a:pt x="320" y="1021"/>
                      <a:pt x="329" y="987"/>
                      <a:pt x="342" y="954"/>
                    </a:cubicBezTo>
                    <a:cubicBezTo>
                      <a:pt x="382" y="957"/>
                      <a:pt x="430" y="964"/>
                      <a:pt x="487" y="975"/>
                    </a:cubicBezTo>
                    <a:cubicBezTo>
                      <a:pt x="423" y="997"/>
                      <a:pt x="366" y="1025"/>
                      <a:pt x="316" y="1055"/>
                    </a:cubicBezTo>
                    <a:close/>
                    <a:moveTo>
                      <a:pt x="662" y="1015"/>
                    </a:moveTo>
                    <a:cubicBezTo>
                      <a:pt x="752" y="1032"/>
                      <a:pt x="842" y="1053"/>
                      <a:pt x="933" y="1077"/>
                    </a:cubicBezTo>
                    <a:cubicBezTo>
                      <a:pt x="911" y="1126"/>
                      <a:pt x="880" y="1172"/>
                      <a:pt x="840" y="1211"/>
                    </a:cubicBezTo>
                    <a:cubicBezTo>
                      <a:pt x="826" y="1225"/>
                      <a:pt x="812" y="1239"/>
                      <a:pt x="797" y="1251"/>
                    </a:cubicBezTo>
                    <a:cubicBezTo>
                      <a:pt x="743" y="1167"/>
                      <a:pt x="697" y="1087"/>
                      <a:pt x="662" y="1015"/>
                    </a:cubicBezTo>
                    <a:close/>
                    <a:moveTo>
                      <a:pt x="748" y="1287"/>
                    </a:moveTo>
                    <a:cubicBezTo>
                      <a:pt x="679" y="1332"/>
                      <a:pt x="605" y="1357"/>
                      <a:pt x="538" y="1357"/>
                    </a:cubicBezTo>
                    <a:cubicBezTo>
                      <a:pt x="519" y="1357"/>
                      <a:pt x="500" y="1355"/>
                      <a:pt x="483" y="1350"/>
                    </a:cubicBezTo>
                    <a:cubicBezTo>
                      <a:pt x="511" y="1250"/>
                      <a:pt x="552" y="1146"/>
                      <a:pt x="609" y="1041"/>
                    </a:cubicBezTo>
                    <a:cubicBezTo>
                      <a:pt x="643" y="1113"/>
                      <a:pt x="689" y="1195"/>
                      <a:pt x="748" y="1287"/>
                    </a:cubicBezTo>
                    <a:close/>
                    <a:moveTo>
                      <a:pt x="736" y="968"/>
                    </a:moveTo>
                    <a:cubicBezTo>
                      <a:pt x="819" y="945"/>
                      <a:pt x="897" y="926"/>
                      <a:pt x="971" y="912"/>
                    </a:cubicBezTo>
                    <a:cubicBezTo>
                      <a:pt x="971" y="948"/>
                      <a:pt x="965" y="985"/>
                      <a:pt x="955" y="1021"/>
                    </a:cubicBezTo>
                    <a:cubicBezTo>
                      <a:pt x="882" y="1001"/>
                      <a:pt x="809" y="984"/>
                      <a:pt x="736" y="968"/>
                    </a:cubicBezTo>
                    <a:close/>
                    <a:moveTo>
                      <a:pt x="887" y="714"/>
                    </a:moveTo>
                    <a:cubicBezTo>
                      <a:pt x="927" y="749"/>
                      <a:pt x="954" y="797"/>
                      <a:pt x="965" y="852"/>
                    </a:cubicBezTo>
                    <a:cubicBezTo>
                      <a:pt x="869" y="871"/>
                      <a:pt x="771" y="895"/>
                      <a:pt x="671" y="925"/>
                    </a:cubicBezTo>
                    <a:cubicBezTo>
                      <a:pt x="712" y="845"/>
                      <a:pt x="764" y="761"/>
                      <a:pt x="826" y="681"/>
                    </a:cubicBezTo>
                    <a:cubicBezTo>
                      <a:pt x="850" y="688"/>
                      <a:pt x="871" y="700"/>
                      <a:pt x="887" y="714"/>
                    </a:cubicBezTo>
                    <a:close/>
                    <a:moveTo>
                      <a:pt x="866" y="632"/>
                    </a:moveTo>
                    <a:cubicBezTo>
                      <a:pt x="902" y="589"/>
                      <a:pt x="941" y="549"/>
                      <a:pt x="984" y="512"/>
                    </a:cubicBezTo>
                    <a:cubicBezTo>
                      <a:pt x="1035" y="525"/>
                      <a:pt x="1079" y="548"/>
                      <a:pt x="1114" y="581"/>
                    </a:cubicBezTo>
                    <a:cubicBezTo>
                      <a:pt x="1176" y="637"/>
                      <a:pt x="1220" y="720"/>
                      <a:pt x="1239" y="817"/>
                    </a:cubicBezTo>
                    <a:cubicBezTo>
                      <a:pt x="1169" y="821"/>
                      <a:pt x="1097" y="830"/>
                      <a:pt x="1024" y="842"/>
                    </a:cubicBezTo>
                    <a:cubicBezTo>
                      <a:pt x="1010" y="773"/>
                      <a:pt x="977" y="713"/>
                      <a:pt x="927" y="669"/>
                    </a:cubicBezTo>
                    <a:cubicBezTo>
                      <a:pt x="909" y="654"/>
                      <a:pt x="889" y="641"/>
                      <a:pt x="866" y="632"/>
                    </a:cubicBezTo>
                    <a:close/>
                    <a:moveTo>
                      <a:pt x="608" y="916"/>
                    </a:moveTo>
                    <a:cubicBezTo>
                      <a:pt x="571" y="858"/>
                      <a:pt x="545" y="794"/>
                      <a:pt x="527" y="736"/>
                    </a:cubicBezTo>
                    <a:cubicBezTo>
                      <a:pt x="596" y="693"/>
                      <a:pt x="672" y="669"/>
                      <a:pt x="746" y="669"/>
                    </a:cubicBezTo>
                    <a:cubicBezTo>
                      <a:pt x="750" y="669"/>
                      <a:pt x="755" y="669"/>
                      <a:pt x="759" y="669"/>
                    </a:cubicBezTo>
                    <a:cubicBezTo>
                      <a:pt x="705" y="743"/>
                      <a:pt x="654" y="825"/>
                      <a:pt x="608" y="916"/>
                    </a:cubicBezTo>
                    <a:close/>
                    <a:moveTo>
                      <a:pt x="467" y="1409"/>
                    </a:moveTo>
                    <a:cubicBezTo>
                      <a:pt x="490" y="1414"/>
                      <a:pt x="513" y="1417"/>
                      <a:pt x="538" y="1417"/>
                    </a:cubicBezTo>
                    <a:cubicBezTo>
                      <a:pt x="617" y="1417"/>
                      <a:pt x="702" y="1388"/>
                      <a:pt x="781" y="1337"/>
                    </a:cubicBezTo>
                    <a:cubicBezTo>
                      <a:pt x="821" y="1397"/>
                      <a:pt x="866" y="1462"/>
                      <a:pt x="916" y="1531"/>
                    </a:cubicBezTo>
                    <a:cubicBezTo>
                      <a:pt x="808" y="1598"/>
                      <a:pt x="686" y="1637"/>
                      <a:pt x="570" y="1637"/>
                    </a:cubicBezTo>
                    <a:cubicBezTo>
                      <a:pt x="521" y="1637"/>
                      <a:pt x="474" y="1630"/>
                      <a:pt x="432" y="1616"/>
                    </a:cubicBezTo>
                    <a:cubicBezTo>
                      <a:pt x="439" y="1551"/>
                      <a:pt x="450" y="1481"/>
                      <a:pt x="467" y="1409"/>
                    </a:cubicBezTo>
                    <a:close/>
                    <a:moveTo>
                      <a:pt x="1231" y="1106"/>
                    </a:moveTo>
                    <a:cubicBezTo>
                      <a:pt x="1159" y="1081"/>
                      <a:pt x="1086" y="1058"/>
                      <a:pt x="1012" y="1037"/>
                    </a:cubicBezTo>
                    <a:cubicBezTo>
                      <a:pt x="1026" y="992"/>
                      <a:pt x="1032" y="946"/>
                      <a:pt x="1031" y="901"/>
                    </a:cubicBezTo>
                    <a:cubicBezTo>
                      <a:pt x="1108" y="888"/>
                      <a:pt x="1180" y="880"/>
                      <a:pt x="1248" y="876"/>
                    </a:cubicBezTo>
                    <a:cubicBezTo>
                      <a:pt x="1250" y="891"/>
                      <a:pt x="1251" y="907"/>
                      <a:pt x="1251" y="923"/>
                    </a:cubicBezTo>
                    <a:cubicBezTo>
                      <a:pt x="1253" y="985"/>
                      <a:pt x="1246" y="1047"/>
                      <a:pt x="1231" y="1106"/>
                    </a:cubicBezTo>
                    <a:close/>
                    <a:moveTo>
                      <a:pt x="1344" y="511"/>
                    </a:moveTo>
                    <a:cubicBezTo>
                      <a:pt x="1428" y="587"/>
                      <a:pt x="1486" y="693"/>
                      <a:pt x="1512" y="818"/>
                    </a:cubicBezTo>
                    <a:cubicBezTo>
                      <a:pt x="1494" y="816"/>
                      <a:pt x="1475" y="815"/>
                      <a:pt x="1457" y="814"/>
                    </a:cubicBezTo>
                    <a:cubicBezTo>
                      <a:pt x="1406" y="812"/>
                      <a:pt x="1353" y="812"/>
                      <a:pt x="1300" y="814"/>
                    </a:cubicBezTo>
                    <a:cubicBezTo>
                      <a:pt x="1279" y="701"/>
                      <a:pt x="1228" y="603"/>
                      <a:pt x="1155" y="536"/>
                    </a:cubicBezTo>
                    <a:cubicBezTo>
                      <a:pt x="1122" y="506"/>
                      <a:pt x="1083" y="483"/>
                      <a:pt x="1040" y="467"/>
                    </a:cubicBezTo>
                    <a:cubicBezTo>
                      <a:pt x="1071" y="444"/>
                      <a:pt x="1103" y="423"/>
                      <a:pt x="1137" y="405"/>
                    </a:cubicBezTo>
                    <a:cubicBezTo>
                      <a:pt x="1216" y="423"/>
                      <a:pt x="1286" y="459"/>
                      <a:pt x="1344" y="511"/>
                    </a:cubicBezTo>
                    <a:close/>
                    <a:moveTo>
                      <a:pt x="1012" y="391"/>
                    </a:moveTo>
                    <a:cubicBezTo>
                      <a:pt x="1022" y="391"/>
                      <a:pt x="1032" y="392"/>
                      <a:pt x="1042" y="392"/>
                    </a:cubicBezTo>
                    <a:cubicBezTo>
                      <a:pt x="1020" y="407"/>
                      <a:pt x="997" y="423"/>
                      <a:pt x="973" y="442"/>
                    </a:cubicBezTo>
                    <a:cubicBezTo>
                      <a:pt x="971" y="444"/>
                      <a:pt x="969" y="446"/>
                      <a:pt x="967" y="447"/>
                    </a:cubicBezTo>
                    <a:cubicBezTo>
                      <a:pt x="939" y="442"/>
                      <a:pt x="908" y="439"/>
                      <a:pt x="877" y="439"/>
                    </a:cubicBezTo>
                    <a:cubicBezTo>
                      <a:pt x="810" y="439"/>
                      <a:pt x="741" y="451"/>
                      <a:pt x="673" y="473"/>
                    </a:cubicBezTo>
                    <a:cubicBezTo>
                      <a:pt x="786" y="420"/>
                      <a:pt x="902" y="391"/>
                      <a:pt x="1012" y="391"/>
                    </a:cubicBezTo>
                    <a:close/>
                    <a:moveTo>
                      <a:pt x="877" y="499"/>
                    </a:moveTo>
                    <a:cubicBezTo>
                      <a:pt x="887" y="499"/>
                      <a:pt x="897" y="500"/>
                      <a:pt x="907" y="500"/>
                    </a:cubicBezTo>
                    <a:cubicBezTo>
                      <a:pt x="871" y="535"/>
                      <a:pt x="836" y="573"/>
                      <a:pt x="802" y="614"/>
                    </a:cubicBezTo>
                    <a:cubicBezTo>
                      <a:pt x="784" y="611"/>
                      <a:pt x="765" y="609"/>
                      <a:pt x="746" y="609"/>
                    </a:cubicBezTo>
                    <a:cubicBezTo>
                      <a:pt x="667" y="609"/>
                      <a:pt x="585" y="633"/>
                      <a:pt x="511" y="676"/>
                    </a:cubicBezTo>
                    <a:cubicBezTo>
                      <a:pt x="506" y="657"/>
                      <a:pt x="503" y="640"/>
                      <a:pt x="500" y="625"/>
                    </a:cubicBezTo>
                    <a:cubicBezTo>
                      <a:pt x="619" y="545"/>
                      <a:pt x="753" y="499"/>
                      <a:pt x="877" y="499"/>
                    </a:cubicBezTo>
                    <a:close/>
                    <a:moveTo>
                      <a:pt x="544" y="927"/>
                    </a:moveTo>
                    <a:cubicBezTo>
                      <a:pt x="476" y="911"/>
                      <a:pt x="419" y="901"/>
                      <a:pt x="370" y="896"/>
                    </a:cubicBezTo>
                    <a:cubicBezTo>
                      <a:pt x="387" y="867"/>
                      <a:pt x="407" y="840"/>
                      <a:pt x="431" y="815"/>
                    </a:cubicBezTo>
                    <a:cubicBezTo>
                      <a:pt x="445" y="800"/>
                      <a:pt x="460" y="786"/>
                      <a:pt x="476" y="773"/>
                    </a:cubicBezTo>
                    <a:cubicBezTo>
                      <a:pt x="492" y="823"/>
                      <a:pt x="514" y="876"/>
                      <a:pt x="544" y="927"/>
                    </a:cubicBezTo>
                    <a:close/>
                    <a:moveTo>
                      <a:pt x="356" y="746"/>
                    </a:moveTo>
                    <a:cubicBezTo>
                      <a:pt x="384" y="716"/>
                      <a:pt x="415" y="689"/>
                      <a:pt x="446" y="664"/>
                    </a:cubicBezTo>
                    <a:cubicBezTo>
                      <a:pt x="449" y="679"/>
                      <a:pt x="453" y="694"/>
                      <a:pt x="458" y="711"/>
                    </a:cubicBezTo>
                    <a:cubicBezTo>
                      <a:pt x="433" y="729"/>
                      <a:pt x="409" y="750"/>
                      <a:pt x="387" y="773"/>
                    </a:cubicBezTo>
                    <a:cubicBezTo>
                      <a:pt x="354" y="808"/>
                      <a:pt x="326" y="849"/>
                      <a:pt x="304" y="892"/>
                    </a:cubicBezTo>
                    <a:cubicBezTo>
                      <a:pt x="285" y="891"/>
                      <a:pt x="267" y="892"/>
                      <a:pt x="251" y="893"/>
                    </a:cubicBezTo>
                    <a:cubicBezTo>
                      <a:pt x="279" y="840"/>
                      <a:pt x="314" y="790"/>
                      <a:pt x="356" y="746"/>
                    </a:cubicBezTo>
                    <a:close/>
                    <a:moveTo>
                      <a:pt x="221" y="956"/>
                    </a:moveTo>
                    <a:cubicBezTo>
                      <a:pt x="237" y="954"/>
                      <a:pt x="256" y="952"/>
                      <a:pt x="279" y="952"/>
                    </a:cubicBezTo>
                    <a:cubicBezTo>
                      <a:pt x="269" y="980"/>
                      <a:pt x="262" y="1009"/>
                      <a:pt x="258" y="1039"/>
                    </a:cubicBezTo>
                    <a:cubicBezTo>
                      <a:pt x="255" y="1059"/>
                      <a:pt x="253" y="1078"/>
                      <a:pt x="253" y="1098"/>
                    </a:cubicBezTo>
                    <a:cubicBezTo>
                      <a:pt x="222" y="1120"/>
                      <a:pt x="194" y="1143"/>
                      <a:pt x="171" y="1165"/>
                    </a:cubicBezTo>
                    <a:cubicBezTo>
                      <a:pt x="176" y="1095"/>
                      <a:pt x="193" y="1024"/>
                      <a:pt x="221" y="956"/>
                    </a:cubicBezTo>
                    <a:close/>
                    <a:moveTo>
                      <a:pt x="258" y="1169"/>
                    </a:moveTo>
                    <a:cubicBezTo>
                      <a:pt x="267" y="1220"/>
                      <a:pt x="285" y="1266"/>
                      <a:pt x="313" y="1304"/>
                    </a:cubicBezTo>
                    <a:cubicBezTo>
                      <a:pt x="340" y="1341"/>
                      <a:pt x="373" y="1369"/>
                      <a:pt x="410" y="1388"/>
                    </a:cubicBezTo>
                    <a:cubicBezTo>
                      <a:pt x="404" y="1413"/>
                      <a:pt x="398" y="1438"/>
                      <a:pt x="394" y="1463"/>
                    </a:cubicBezTo>
                    <a:cubicBezTo>
                      <a:pt x="385" y="1506"/>
                      <a:pt x="379" y="1549"/>
                      <a:pt x="374" y="1593"/>
                    </a:cubicBezTo>
                    <a:cubicBezTo>
                      <a:pt x="327" y="1569"/>
                      <a:pt x="287" y="1536"/>
                      <a:pt x="257" y="1494"/>
                    </a:cubicBezTo>
                    <a:cubicBezTo>
                      <a:pt x="205" y="1425"/>
                      <a:pt x="177" y="1340"/>
                      <a:pt x="171" y="1249"/>
                    </a:cubicBezTo>
                    <a:cubicBezTo>
                      <a:pt x="196" y="1223"/>
                      <a:pt x="225" y="1196"/>
                      <a:pt x="258" y="1169"/>
                    </a:cubicBezTo>
                    <a:close/>
                    <a:moveTo>
                      <a:pt x="92" y="1238"/>
                    </a:moveTo>
                    <a:cubicBezTo>
                      <a:pt x="97" y="1197"/>
                      <a:pt x="106" y="1155"/>
                      <a:pt x="117" y="1115"/>
                    </a:cubicBezTo>
                    <a:cubicBezTo>
                      <a:pt x="111" y="1152"/>
                      <a:pt x="109" y="1189"/>
                      <a:pt x="110" y="1226"/>
                    </a:cubicBezTo>
                    <a:cubicBezTo>
                      <a:pt x="104" y="1233"/>
                      <a:pt x="97" y="1240"/>
                      <a:pt x="91" y="1247"/>
                    </a:cubicBezTo>
                    <a:cubicBezTo>
                      <a:pt x="91" y="1244"/>
                      <a:pt x="92" y="1241"/>
                      <a:pt x="92" y="1238"/>
                    </a:cubicBezTo>
                    <a:close/>
                    <a:moveTo>
                      <a:pt x="118" y="1309"/>
                    </a:moveTo>
                    <a:cubicBezTo>
                      <a:pt x="131" y="1390"/>
                      <a:pt x="161" y="1467"/>
                      <a:pt x="208" y="1530"/>
                    </a:cubicBezTo>
                    <a:cubicBezTo>
                      <a:pt x="250" y="1586"/>
                      <a:pt x="304" y="1628"/>
                      <a:pt x="368" y="1656"/>
                    </a:cubicBezTo>
                    <a:cubicBezTo>
                      <a:pt x="363" y="1719"/>
                      <a:pt x="362" y="1782"/>
                      <a:pt x="365" y="1846"/>
                    </a:cubicBezTo>
                    <a:cubicBezTo>
                      <a:pt x="305" y="1816"/>
                      <a:pt x="251" y="1775"/>
                      <a:pt x="208" y="1723"/>
                    </a:cubicBezTo>
                    <a:cubicBezTo>
                      <a:pt x="130" y="1630"/>
                      <a:pt x="87" y="1499"/>
                      <a:pt x="86" y="1351"/>
                    </a:cubicBezTo>
                    <a:cubicBezTo>
                      <a:pt x="94" y="1339"/>
                      <a:pt x="105" y="1325"/>
                      <a:pt x="118" y="1309"/>
                    </a:cubicBezTo>
                    <a:close/>
                    <a:moveTo>
                      <a:pt x="204" y="1899"/>
                    </a:moveTo>
                    <a:cubicBezTo>
                      <a:pt x="144" y="1818"/>
                      <a:pt x="104" y="1728"/>
                      <a:pt x="82" y="1632"/>
                    </a:cubicBezTo>
                    <a:cubicBezTo>
                      <a:pt x="103" y="1680"/>
                      <a:pt x="130" y="1723"/>
                      <a:pt x="162" y="1762"/>
                    </a:cubicBezTo>
                    <a:cubicBezTo>
                      <a:pt x="218" y="1828"/>
                      <a:pt x="289" y="1880"/>
                      <a:pt x="369" y="1914"/>
                    </a:cubicBezTo>
                    <a:cubicBezTo>
                      <a:pt x="373" y="1964"/>
                      <a:pt x="379" y="2010"/>
                      <a:pt x="386" y="2053"/>
                    </a:cubicBezTo>
                    <a:cubicBezTo>
                      <a:pt x="314" y="2015"/>
                      <a:pt x="252" y="1964"/>
                      <a:pt x="204" y="1899"/>
                    </a:cubicBezTo>
                    <a:close/>
                    <a:moveTo>
                      <a:pt x="363" y="2167"/>
                    </a:moveTo>
                    <a:cubicBezTo>
                      <a:pt x="362" y="2167"/>
                      <a:pt x="362" y="2167"/>
                      <a:pt x="362" y="2167"/>
                    </a:cubicBezTo>
                    <a:cubicBezTo>
                      <a:pt x="323" y="2127"/>
                      <a:pt x="288" y="2084"/>
                      <a:pt x="256" y="2039"/>
                    </a:cubicBezTo>
                    <a:cubicBezTo>
                      <a:pt x="299" y="2074"/>
                      <a:pt x="347" y="2103"/>
                      <a:pt x="400" y="2126"/>
                    </a:cubicBezTo>
                    <a:cubicBezTo>
                      <a:pt x="407" y="2160"/>
                      <a:pt x="415" y="2191"/>
                      <a:pt x="422" y="2218"/>
                    </a:cubicBezTo>
                    <a:cubicBezTo>
                      <a:pt x="400" y="2202"/>
                      <a:pt x="380" y="2185"/>
                      <a:pt x="363" y="2167"/>
                    </a:cubicBezTo>
                    <a:close/>
                    <a:moveTo>
                      <a:pt x="427" y="1678"/>
                    </a:moveTo>
                    <a:cubicBezTo>
                      <a:pt x="471" y="1690"/>
                      <a:pt x="519" y="1697"/>
                      <a:pt x="570" y="1697"/>
                    </a:cubicBezTo>
                    <a:cubicBezTo>
                      <a:pt x="698" y="1697"/>
                      <a:pt x="833" y="1654"/>
                      <a:pt x="952" y="1579"/>
                    </a:cubicBezTo>
                    <a:cubicBezTo>
                      <a:pt x="994" y="1636"/>
                      <a:pt x="1039" y="1695"/>
                      <a:pt x="1087" y="1756"/>
                    </a:cubicBezTo>
                    <a:cubicBezTo>
                      <a:pt x="942" y="1851"/>
                      <a:pt x="781" y="1903"/>
                      <a:pt x="624" y="1903"/>
                    </a:cubicBezTo>
                    <a:cubicBezTo>
                      <a:pt x="554" y="1903"/>
                      <a:pt x="487" y="1892"/>
                      <a:pt x="427" y="1871"/>
                    </a:cubicBezTo>
                    <a:cubicBezTo>
                      <a:pt x="423" y="1813"/>
                      <a:pt x="422" y="1748"/>
                      <a:pt x="427" y="1678"/>
                    </a:cubicBezTo>
                    <a:close/>
                    <a:moveTo>
                      <a:pt x="432" y="1936"/>
                    </a:moveTo>
                    <a:cubicBezTo>
                      <a:pt x="492" y="1954"/>
                      <a:pt x="556" y="1963"/>
                      <a:pt x="624" y="1963"/>
                    </a:cubicBezTo>
                    <a:cubicBezTo>
                      <a:pt x="794" y="1963"/>
                      <a:pt x="969" y="1907"/>
                      <a:pt x="1124" y="1804"/>
                    </a:cubicBezTo>
                    <a:cubicBezTo>
                      <a:pt x="1148" y="1833"/>
                      <a:pt x="1173" y="1864"/>
                      <a:pt x="1198" y="1895"/>
                    </a:cubicBezTo>
                    <a:cubicBezTo>
                      <a:pt x="1212" y="1913"/>
                      <a:pt x="1227" y="1930"/>
                      <a:pt x="1241" y="1948"/>
                    </a:cubicBezTo>
                    <a:cubicBezTo>
                      <a:pt x="1070" y="2059"/>
                      <a:pt x="876" y="2122"/>
                      <a:pt x="692" y="2122"/>
                    </a:cubicBezTo>
                    <a:cubicBezTo>
                      <a:pt x="605" y="2122"/>
                      <a:pt x="525" y="2109"/>
                      <a:pt x="453" y="2082"/>
                    </a:cubicBezTo>
                    <a:cubicBezTo>
                      <a:pt x="444" y="2038"/>
                      <a:pt x="437" y="1989"/>
                      <a:pt x="432" y="1936"/>
                    </a:cubicBezTo>
                    <a:close/>
                    <a:moveTo>
                      <a:pt x="467" y="2150"/>
                    </a:moveTo>
                    <a:cubicBezTo>
                      <a:pt x="537" y="2171"/>
                      <a:pt x="612" y="2182"/>
                      <a:pt x="692" y="2182"/>
                    </a:cubicBezTo>
                    <a:cubicBezTo>
                      <a:pt x="824" y="2182"/>
                      <a:pt x="965" y="2151"/>
                      <a:pt x="1099" y="2093"/>
                    </a:cubicBezTo>
                    <a:cubicBezTo>
                      <a:pt x="1161" y="2066"/>
                      <a:pt x="1221" y="2033"/>
                      <a:pt x="1279" y="1994"/>
                    </a:cubicBezTo>
                    <a:cubicBezTo>
                      <a:pt x="1319" y="2042"/>
                      <a:pt x="1357" y="2088"/>
                      <a:pt x="1393" y="2130"/>
                    </a:cubicBezTo>
                    <a:cubicBezTo>
                      <a:pt x="1209" y="2238"/>
                      <a:pt x="981" y="2306"/>
                      <a:pt x="772" y="2307"/>
                    </a:cubicBezTo>
                    <a:cubicBezTo>
                      <a:pt x="667" y="2307"/>
                      <a:pt x="574" y="2290"/>
                      <a:pt x="497" y="2258"/>
                    </a:cubicBezTo>
                    <a:cubicBezTo>
                      <a:pt x="489" y="2232"/>
                      <a:pt x="478" y="2196"/>
                      <a:pt x="467" y="2150"/>
                    </a:cubicBezTo>
                    <a:close/>
                    <a:moveTo>
                      <a:pt x="767" y="2367"/>
                    </a:moveTo>
                    <a:cubicBezTo>
                      <a:pt x="769" y="2367"/>
                      <a:pt x="771" y="2367"/>
                      <a:pt x="773" y="2367"/>
                    </a:cubicBezTo>
                    <a:cubicBezTo>
                      <a:pt x="927" y="2366"/>
                      <a:pt x="1100" y="2329"/>
                      <a:pt x="1258" y="2264"/>
                    </a:cubicBezTo>
                    <a:cubicBezTo>
                      <a:pt x="1320" y="2239"/>
                      <a:pt x="1379" y="2209"/>
                      <a:pt x="1433" y="2177"/>
                    </a:cubicBezTo>
                    <a:cubicBezTo>
                      <a:pt x="1464" y="2213"/>
                      <a:pt x="1493" y="2246"/>
                      <a:pt x="1519" y="2276"/>
                    </a:cubicBezTo>
                    <a:cubicBezTo>
                      <a:pt x="1348" y="2370"/>
                      <a:pt x="1148" y="2407"/>
                      <a:pt x="967" y="2407"/>
                    </a:cubicBezTo>
                    <a:cubicBezTo>
                      <a:pt x="830" y="2407"/>
                      <a:pt x="704" y="2386"/>
                      <a:pt x="609" y="2353"/>
                    </a:cubicBezTo>
                    <a:cubicBezTo>
                      <a:pt x="658" y="2362"/>
                      <a:pt x="711" y="2367"/>
                      <a:pt x="767" y="2367"/>
                    </a:cubicBezTo>
                    <a:close/>
                    <a:moveTo>
                      <a:pt x="915" y="2466"/>
                    </a:moveTo>
                    <a:cubicBezTo>
                      <a:pt x="934" y="2467"/>
                      <a:pt x="952" y="2467"/>
                      <a:pt x="971" y="2467"/>
                    </a:cubicBezTo>
                    <a:cubicBezTo>
                      <a:pt x="1017" y="2467"/>
                      <a:pt x="1065" y="2465"/>
                      <a:pt x="1114" y="2460"/>
                    </a:cubicBezTo>
                    <a:cubicBezTo>
                      <a:pt x="1240" y="2447"/>
                      <a:pt x="1405" y="2411"/>
                      <a:pt x="1560" y="2322"/>
                    </a:cubicBezTo>
                    <a:cubicBezTo>
                      <a:pt x="1574" y="2338"/>
                      <a:pt x="1586" y="2352"/>
                      <a:pt x="1597" y="2365"/>
                    </a:cubicBezTo>
                    <a:cubicBezTo>
                      <a:pt x="1388" y="2464"/>
                      <a:pt x="1152" y="2499"/>
                      <a:pt x="915" y="2466"/>
                    </a:cubicBezTo>
                    <a:close/>
                    <a:moveTo>
                      <a:pt x="1681" y="2321"/>
                    </a:moveTo>
                    <a:cubicBezTo>
                      <a:pt x="1672" y="2326"/>
                      <a:pt x="1662" y="2331"/>
                      <a:pt x="1653" y="2337"/>
                    </a:cubicBezTo>
                    <a:cubicBezTo>
                      <a:pt x="1641" y="2323"/>
                      <a:pt x="1627" y="2308"/>
                      <a:pt x="1612" y="2290"/>
                    </a:cubicBezTo>
                    <a:cubicBezTo>
                      <a:pt x="1654" y="2262"/>
                      <a:pt x="1696" y="2229"/>
                      <a:pt x="1736" y="2190"/>
                    </a:cubicBezTo>
                    <a:cubicBezTo>
                      <a:pt x="1901" y="2030"/>
                      <a:pt x="2027" y="1843"/>
                      <a:pt x="2104" y="1647"/>
                    </a:cubicBezTo>
                    <a:cubicBezTo>
                      <a:pt x="2126" y="1669"/>
                      <a:pt x="2145" y="1690"/>
                      <a:pt x="2161" y="1710"/>
                    </a:cubicBezTo>
                    <a:cubicBezTo>
                      <a:pt x="2078" y="1973"/>
                      <a:pt x="1910" y="2187"/>
                      <a:pt x="1681" y="2321"/>
                    </a:cubicBezTo>
                    <a:close/>
                    <a:moveTo>
                      <a:pt x="2181" y="1641"/>
                    </a:moveTo>
                    <a:cubicBezTo>
                      <a:pt x="2164" y="1623"/>
                      <a:pt x="2146" y="1604"/>
                      <a:pt x="2126" y="1586"/>
                    </a:cubicBezTo>
                    <a:cubicBezTo>
                      <a:pt x="2148" y="1521"/>
                      <a:pt x="2165" y="1455"/>
                      <a:pt x="2175" y="1390"/>
                    </a:cubicBezTo>
                    <a:cubicBezTo>
                      <a:pt x="2187" y="1316"/>
                      <a:pt x="2191" y="1244"/>
                      <a:pt x="2189" y="1174"/>
                    </a:cubicBezTo>
                    <a:cubicBezTo>
                      <a:pt x="2196" y="1184"/>
                      <a:pt x="2203" y="1194"/>
                      <a:pt x="2210" y="1203"/>
                    </a:cubicBezTo>
                    <a:cubicBezTo>
                      <a:pt x="2225" y="1334"/>
                      <a:pt x="2218" y="1479"/>
                      <a:pt x="2187" y="1616"/>
                    </a:cubicBezTo>
                    <a:cubicBezTo>
                      <a:pt x="2185" y="1624"/>
                      <a:pt x="2183" y="1633"/>
                      <a:pt x="2181" y="1641"/>
                    </a:cubicBezTo>
                    <a:close/>
                  </a:path>
                </a:pathLst>
              </a:custGeom>
              <a:solidFill>
                <a:srgbClr val="FFFFFF"/>
              </a:solidFill>
              <a:ln>
                <a:noFill/>
              </a:ln>
            </p:spPr>
            <p:txBody>
              <a:bodyPr vert="horz" wrap="square" lIns="0" tIns="41153" rIns="82305" bIns="41153" numCol="1" anchor="t" anchorCtr="0" compatLnSpc="1">
                <a:prstTxWarp prst="textNoShape">
                  <a:avLst/>
                </a:prstTxWarp>
              </a:bodyPr>
              <a:lstStyle/>
              <a:p>
                <a:pPr algn="ctr"/>
                <a:endParaRPr lang="en-US" sz="1600" dirty="0">
                  <a:gradFill>
                    <a:gsLst>
                      <a:gs pos="0">
                        <a:srgbClr val="FFFFFF"/>
                      </a:gs>
                      <a:gs pos="100000">
                        <a:srgbClr val="FFFFFF"/>
                      </a:gs>
                    </a:gsLst>
                    <a:lin ang="5400000" scaled="0"/>
                  </a:gradFill>
                </a:endParaRPr>
              </a:p>
            </p:txBody>
          </p:sp>
        </p:grpSp>
      </p:grpSp>
      <p:grpSp>
        <p:nvGrpSpPr>
          <p:cNvPr id="4" name="Group 3"/>
          <p:cNvGrpSpPr/>
          <p:nvPr/>
        </p:nvGrpSpPr>
        <p:grpSpPr>
          <a:xfrm>
            <a:off x="6523037" y="5457285"/>
            <a:ext cx="2899742" cy="1060176"/>
            <a:chOff x="6523037" y="5457285"/>
            <a:chExt cx="2899742" cy="1060176"/>
          </a:xfrm>
        </p:grpSpPr>
        <p:grpSp>
          <p:nvGrpSpPr>
            <p:cNvPr id="72" name="TXT: Global Data Center"/>
            <p:cNvGrpSpPr/>
            <p:nvPr/>
          </p:nvGrpSpPr>
          <p:grpSpPr>
            <a:xfrm>
              <a:off x="7187635" y="5457285"/>
              <a:ext cx="2235144" cy="350287"/>
              <a:chOff x="335811" y="4062992"/>
              <a:chExt cx="2548456" cy="384048"/>
            </a:xfrm>
          </p:grpSpPr>
          <p:sp>
            <p:nvSpPr>
              <p:cNvPr id="97" name="TextBox 96"/>
              <p:cNvSpPr txBox="1"/>
              <p:nvPr/>
            </p:nvSpPr>
            <p:spPr>
              <a:xfrm>
                <a:off x="335811" y="4062992"/>
                <a:ext cx="2538325" cy="384048"/>
              </a:xfrm>
              <a:prstGeom prst="rect">
                <a:avLst/>
              </a:prstGeom>
              <a:noFill/>
            </p:spPr>
            <p:txBody>
              <a:bodyPr wrap="square" lIns="320040" rIns="0" anchor="ctr" anchorCtr="0">
                <a:noAutofit/>
              </a:bodyPr>
              <a:lstStyle>
                <a:defPPr>
                  <a:defRPr lang="en-US"/>
                </a:defPPr>
                <a:lvl1pPr>
                  <a:defRPr sz="2600">
                    <a:gradFill>
                      <a:gsLst>
                        <a:gs pos="0">
                          <a:schemeClr val="bg1"/>
                        </a:gs>
                        <a:gs pos="100000">
                          <a:schemeClr val="bg1"/>
                        </a:gs>
                      </a:gsLst>
                      <a:lin ang="5400000" scaled="0"/>
                    </a:gradFill>
                    <a:latin typeface="+mj-lt"/>
                  </a:defRPr>
                </a:lvl1pPr>
              </a:lstStyle>
              <a:p>
                <a:pPr defTabSz="1657300">
                  <a:spcBef>
                    <a:spcPct val="20000"/>
                  </a:spcBef>
                  <a:buSzPct val="80000"/>
                </a:pPr>
                <a:r>
                  <a:rPr lang="en-US" sz="1400" b="1" dirty="0">
                    <a:solidFill>
                      <a:srgbClr val="FFFFFF"/>
                    </a:solidFill>
                    <a:latin typeface="Segoe UI"/>
                  </a:rPr>
                  <a:t>Global datacenters</a:t>
                </a:r>
              </a:p>
            </p:txBody>
          </p:sp>
          <p:sp>
            <p:nvSpPr>
              <p:cNvPr id="98" name="Oval 97"/>
              <p:cNvSpPr/>
              <p:nvPr/>
            </p:nvSpPr>
            <p:spPr bwMode="auto">
              <a:xfrm>
                <a:off x="2604209" y="4137154"/>
                <a:ext cx="280058" cy="28786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solidFill>
                    <a:srgbClr val="FFFFFF"/>
                  </a:solidFill>
                </a:endParaRPr>
              </a:p>
            </p:txBody>
          </p:sp>
        </p:grpSp>
        <p:grpSp>
          <p:nvGrpSpPr>
            <p:cNvPr id="74" name="TXT: Global Data Center"/>
            <p:cNvGrpSpPr/>
            <p:nvPr/>
          </p:nvGrpSpPr>
          <p:grpSpPr>
            <a:xfrm>
              <a:off x="6523037" y="5850883"/>
              <a:ext cx="2829308" cy="666578"/>
              <a:chOff x="-789570" y="4062992"/>
              <a:chExt cx="3225905" cy="384048"/>
            </a:xfrm>
          </p:grpSpPr>
          <p:sp>
            <p:nvSpPr>
              <p:cNvPr id="77" name="TextBox 76"/>
              <p:cNvSpPr txBox="1"/>
              <p:nvPr/>
            </p:nvSpPr>
            <p:spPr>
              <a:xfrm>
                <a:off x="-789570" y="4062992"/>
                <a:ext cx="2874137" cy="384048"/>
              </a:xfrm>
              <a:prstGeom prst="rect">
                <a:avLst/>
              </a:prstGeom>
              <a:noFill/>
            </p:spPr>
            <p:txBody>
              <a:bodyPr wrap="square" lIns="320040" rIns="0" anchor="ctr" anchorCtr="0">
                <a:noAutofit/>
              </a:bodyPr>
              <a:lstStyle>
                <a:defPPr>
                  <a:defRPr lang="en-US"/>
                </a:defPPr>
                <a:lvl1pPr>
                  <a:defRPr sz="2600">
                    <a:gradFill>
                      <a:gsLst>
                        <a:gs pos="0">
                          <a:schemeClr val="bg1"/>
                        </a:gs>
                        <a:gs pos="100000">
                          <a:schemeClr val="bg1"/>
                        </a:gs>
                      </a:gsLst>
                      <a:lin ang="5400000" scaled="0"/>
                    </a:gradFill>
                    <a:latin typeface="+mj-lt"/>
                  </a:defRPr>
                </a:lvl1pPr>
              </a:lstStyle>
              <a:p>
                <a:pPr algn="r" defTabSz="1657300">
                  <a:spcBef>
                    <a:spcPct val="20000"/>
                  </a:spcBef>
                  <a:buSzPct val="80000"/>
                </a:pPr>
                <a:r>
                  <a:rPr lang="en-US" sz="1400" b="1" dirty="0" smtClean="0">
                    <a:solidFill>
                      <a:srgbClr val="FFFFFF"/>
                    </a:solidFill>
                    <a:latin typeface="Segoe UI"/>
                  </a:rPr>
                  <a:t>ExpressRoute locations today</a:t>
                </a:r>
              </a:p>
            </p:txBody>
          </p:sp>
          <p:sp>
            <p:nvSpPr>
              <p:cNvPr id="78" name="Oval 77"/>
              <p:cNvSpPr/>
              <p:nvPr/>
            </p:nvSpPr>
            <p:spPr bwMode="auto">
              <a:xfrm>
                <a:off x="2220167" y="4208254"/>
                <a:ext cx="216168" cy="114590"/>
              </a:xfrm>
              <a:prstGeom prst="ellipse">
                <a:avLst/>
              </a:prstGeom>
              <a:solidFill>
                <a:srgbClr val="FF6600"/>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solidFill>
                    <a:srgbClr val="FFFFFF"/>
                  </a:solidFill>
                </a:endParaRPr>
              </a:p>
            </p:txBody>
          </p:sp>
        </p:grpSp>
      </p:grpSp>
      <p:grpSp>
        <p:nvGrpSpPr>
          <p:cNvPr id="5" name="Group 4"/>
          <p:cNvGrpSpPr/>
          <p:nvPr/>
        </p:nvGrpSpPr>
        <p:grpSpPr>
          <a:xfrm>
            <a:off x="5290512" y="2903410"/>
            <a:ext cx="2604551" cy="798795"/>
            <a:chOff x="5290512" y="2903410"/>
            <a:chExt cx="2604551" cy="798795"/>
          </a:xfrm>
        </p:grpSpPr>
        <p:sp>
          <p:nvSpPr>
            <p:cNvPr id="75" name="Oval 74"/>
            <p:cNvSpPr/>
            <p:nvPr/>
          </p:nvSpPr>
          <p:spPr bwMode="auto">
            <a:xfrm>
              <a:off x="5290512" y="3517899"/>
              <a:ext cx="173586" cy="184306"/>
            </a:xfrm>
            <a:prstGeom prst="ellipse">
              <a:avLst/>
            </a:prstGeom>
            <a:solidFill>
              <a:srgbClr val="FF6600"/>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ln>
                  <a:solidFill>
                    <a:srgbClr val="FF0000"/>
                  </a:solidFill>
                </a:ln>
                <a:gradFill>
                  <a:gsLst>
                    <a:gs pos="1250">
                      <a:srgbClr val="EFEFEF"/>
                    </a:gs>
                    <a:gs pos="10417">
                      <a:srgbClr val="EFEFEF"/>
                    </a:gs>
                  </a:gsLst>
                  <a:lin ang="5400000" scaled="0"/>
                </a:gradFill>
              </a:endParaRPr>
            </a:p>
          </p:txBody>
        </p:sp>
        <p:sp>
          <p:nvSpPr>
            <p:cNvPr id="76" name="Oval 75"/>
            <p:cNvSpPr/>
            <p:nvPr/>
          </p:nvSpPr>
          <p:spPr bwMode="auto">
            <a:xfrm>
              <a:off x="5943861" y="3483368"/>
              <a:ext cx="189310" cy="196534"/>
            </a:xfrm>
            <a:prstGeom prst="ellipse">
              <a:avLst/>
            </a:prstGeom>
            <a:solidFill>
              <a:srgbClr val="FF6600"/>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ln>
                  <a:solidFill>
                    <a:srgbClr val="FF0000"/>
                  </a:solidFill>
                </a:ln>
                <a:gradFill>
                  <a:gsLst>
                    <a:gs pos="1250">
                      <a:srgbClr val="EFEFEF"/>
                    </a:gs>
                    <a:gs pos="10417">
                      <a:srgbClr val="EFEFEF"/>
                    </a:gs>
                  </a:gsLst>
                  <a:lin ang="5400000" scaled="0"/>
                </a:gradFill>
              </a:endParaRPr>
            </a:p>
          </p:txBody>
        </p:sp>
        <p:sp>
          <p:nvSpPr>
            <p:cNvPr id="41" name="Oval 40"/>
            <p:cNvSpPr/>
            <p:nvPr/>
          </p:nvSpPr>
          <p:spPr bwMode="auto">
            <a:xfrm>
              <a:off x="7718316" y="2903410"/>
              <a:ext cx="176747" cy="185477"/>
            </a:xfrm>
            <a:prstGeom prst="ellipse">
              <a:avLst/>
            </a:prstGeom>
            <a:solidFill>
              <a:srgbClr val="FF6600"/>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ln>
                  <a:solidFill>
                    <a:srgbClr val="FF0000"/>
                  </a:solidFill>
                </a:ln>
                <a:gradFill>
                  <a:gsLst>
                    <a:gs pos="1250">
                      <a:srgbClr val="EFEFEF"/>
                    </a:gs>
                    <a:gs pos="10417">
                      <a:srgbClr val="EFEFEF"/>
                    </a:gs>
                  </a:gsLst>
                  <a:lin ang="5400000" scaled="0"/>
                </a:gradFill>
              </a:endParaRPr>
            </a:p>
          </p:txBody>
        </p:sp>
      </p:grpSp>
      <p:sp>
        <p:nvSpPr>
          <p:cNvPr id="3" name="Rectangle 2"/>
          <p:cNvSpPr/>
          <p:nvPr/>
        </p:nvSpPr>
        <p:spPr bwMode="auto">
          <a:xfrm>
            <a:off x="274639" y="0"/>
            <a:ext cx="3769508" cy="121284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err="1" smtClean="0"/>
              <a:t>ExpressRoute</a:t>
            </a:r>
            <a:r>
              <a:rPr lang="en-US" dirty="0" smtClean="0"/>
              <a:t> locations</a:t>
            </a:r>
            <a:endParaRPr lang="en-US" dirty="0"/>
          </a:p>
        </p:txBody>
      </p:sp>
    </p:spTree>
    <p:extLst>
      <p:ext uri="{BB962C8B-B14F-4D97-AF65-F5344CB8AC3E}">
        <p14:creationId xmlns:p14="http://schemas.microsoft.com/office/powerpoint/2010/main" val="327600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par>
                                <p:cTn id="13" presetID="10"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1500"/>
                            </p:stCondLst>
                            <p:childTnLst>
                              <p:par>
                                <p:cTn id="24" presetID="32" presetClass="emph" presetSubtype="0" fill="hold" nodeType="afterEffect">
                                  <p:stCondLst>
                                    <p:cond delay="0"/>
                                  </p:stCondLst>
                                  <p:childTnLst>
                                    <p:animRot by="120000">
                                      <p:cBhvr>
                                        <p:cTn id="25" dur="200" fill="hold">
                                          <p:stCondLst>
                                            <p:cond delay="0"/>
                                          </p:stCondLst>
                                        </p:cTn>
                                        <p:tgtEl>
                                          <p:spTgt spid="5"/>
                                        </p:tgtEl>
                                        <p:attrNameLst>
                                          <p:attrName>r</p:attrName>
                                        </p:attrNameLst>
                                      </p:cBhvr>
                                    </p:animRot>
                                    <p:animRot by="-240000">
                                      <p:cBhvr>
                                        <p:cTn id="26" dur="400" fill="hold">
                                          <p:stCondLst>
                                            <p:cond delay="400"/>
                                          </p:stCondLst>
                                        </p:cTn>
                                        <p:tgtEl>
                                          <p:spTgt spid="5"/>
                                        </p:tgtEl>
                                        <p:attrNameLst>
                                          <p:attrName>r</p:attrName>
                                        </p:attrNameLst>
                                      </p:cBhvr>
                                    </p:animRot>
                                    <p:animRot by="240000">
                                      <p:cBhvr>
                                        <p:cTn id="27" dur="400" fill="hold">
                                          <p:stCondLst>
                                            <p:cond delay="800"/>
                                          </p:stCondLst>
                                        </p:cTn>
                                        <p:tgtEl>
                                          <p:spTgt spid="5"/>
                                        </p:tgtEl>
                                        <p:attrNameLst>
                                          <p:attrName>r</p:attrName>
                                        </p:attrNameLst>
                                      </p:cBhvr>
                                    </p:animRot>
                                    <p:animRot by="-240000">
                                      <p:cBhvr>
                                        <p:cTn id="28" dur="400" fill="hold">
                                          <p:stCondLst>
                                            <p:cond delay="1200"/>
                                          </p:stCondLst>
                                        </p:cTn>
                                        <p:tgtEl>
                                          <p:spTgt spid="5"/>
                                        </p:tgtEl>
                                        <p:attrNameLst>
                                          <p:attrName>r</p:attrName>
                                        </p:attrNameLst>
                                      </p:cBhvr>
                                    </p:animRot>
                                    <p:animRot by="120000">
                                      <p:cBhvr>
                                        <p:cTn id="29"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FuskNigyqk64aKIxmEbDG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ym88.TTFEao3jMyES3LY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EkNcteTAIU281ziuvBqpf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cvZBQ6150GUJtQceh9A2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U_YF2x1TUi0GD4qOekB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Ez8RWXdTE276K13_pY6Y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3xAQSG90i0C_aarPSqQpJ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HuEYM_ckGUCFw8KJnWPZx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9zBel6F1k2EnRR_QelIS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Do99Zw4Od0mJ90b6p3xK1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GvojY6PyUS0hux_nYNGk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Bspq4VBTUWmKspk3pkAF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K2i8kct3EuIbjJHEFSvx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2y1jSj3XVkqagyO7MBKrJ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neF2yoRbUyLFlWQSiEf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TGburE2GkutzPkDTVSTZQ"/>
</p:tagLst>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CIM-B422_v02.pptx" id="{B8AD9FC8-7882-420B-9CFC-BFD7680467EF}" vid="{A47F9EB0-E06A-4882-A890-114D229F7F85}"/>
    </a:ext>
  </a:extLst>
</a:theme>
</file>

<file path=ppt/theme/theme2.xml><?xml version="1.0" encoding="utf-8"?>
<a:theme xmlns:a="http://schemas.openxmlformats.org/drawingml/2006/main" name="1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926dde2575c399a9dfc1a0653dd2753a">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f4cb2f060d10f12dd6d7af80b20dd6c"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DCIM-B422</Session_x0020_Code>
    <Presentation_x0020_Date xmlns="e36bfbf9-5e42-489c-a259-4c54eb22cb57">2014-05-14T00:00:00-05:00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3B5B45-A0E7-4974-993F-E75FD33DC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 ds:uri="http://www.w3.org/XML/1998/namespace"/>
    <ds:schemaRef ds:uri="http://purl.org/dc/elements/1.1/"/>
    <ds:schemaRef ds:uri="http://schemas.microsoft.com/office/2006/documentManagement/types"/>
    <ds:schemaRef ds:uri="http://purl.org/dc/terms/"/>
    <ds:schemaRef ds:uri="e36bfbf9-5e42-489c-a259-4c54eb22cb57"/>
    <ds:schemaRef ds:uri="http://purl.org/dc/dcmitype/"/>
    <ds:schemaRef ds:uri="http://schemas.openxmlformats.org/package/2006/metadata/core-properties"/>
    <ds:schemaRef ds:uri="230e9df3-be65-4c73-a93b-d1236ebd677e"/>
    <ds:schemaRef ds:uri="http://schemas.microsoft.com/sharepoint/v3"/>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4284</TotalTime>
  <Words>3721</Words>
  <Application>Microsoft Office PowerPoint</Application>
  <PresentationFormat>Custom</PresentationFormat>
  <Paragraphs>646</Paragraphs>
  <Slides>42</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ＭＳ Ｐゴシック</vt:lpstr>
      <vt:lpstr>Arial</vt:lpstr>
      <vt:lpstr>Calibri</vt:lpstr>
      <vt:lpstr>Helvetica Neue Light</vt:lpstr>
      <vt:lpstr>Impact</vt:lpstr>
      <vt:lpstr>Segoe UI</vt:lpstr>
      <vt:lpstr>Segoe UI Light</vt:lpstr>
      <vt:lpstr>Verdana</vt:lpstr>
      <vt:lpstr>Wingdings</vt:lpstr>
      <vt:lpstr>TechEd 2014 Dk Blue</vt:lpstr>
      <vt:lpstr>1_TechEd 2014 Dk Blue</vt:lpstr>
      <vt:lpstr>PowerPoint Presentation</vt:lpstr>
      <vt:lpstr>ExpressRoute: Connecting Private and Public Clouds through Exchange Providers</vt:lpstr>
      <vt:lpstr>Agenda</vt:lpstr>
      <vt:lpstr>Customers want Cloud on their networks</vt:lpstr>
      <vt:lpstr>What is ExpressRoute?</vt:lpstr>
      <vt:lpstr>Enterprise workloads </vt:lpstr>
      <vt:lpstr>ExpressRoute Flavors and Partners</vt:lpstr>
      <vt:lpstr>ExpressRoute Bandwidth tiers</vt:lpstr>
      <vt:lpstr>ExpressRoute locations</vt:lpstr>
      <vt:lpstr>ExpressRoute and Equinix</vt:lpstr>
      <vt:lpstr>Equinix: A Platform for Interconnection</vt:lpstr>
      <vt:lpstr>ExpressRoute and Equinix</vt:lpstr>
      <vt:lpstr>Equinix Cloud Exchange</vt:lpstr>
      <vt:lpstr>ExpressRoute on Cloud Exchange</vt:lpstr>
      <vt:lpstr>Breakdown of Azure Express Route</vt:lpstr>
      <vt:lpstr>Azure Network Deployment in Equinix</vt:lpstr>
      <vt:lpstr>Equinix Interconnection Evolution</vt:lpstr>
      <vt:lpstr>ECX Pricing for ExpressRoute</vt:lpstr>
      <vt:lpstr>ECX Provisioning for Microsoft Azure</vt:lpstr>
      <vt:lpstr>Hybrid Cloud Example Cases</vt:lpstr>
      <vt:lpstr>Hyper-V Example</vt:lpstr>
      <vt:lpstr>Domain Joining Example</vt:lpstr>
      <vt:lpstr>Virtual Desktop Example</vt:lpstr>
      <vt:lpstr>Accelera Solutions with ExpressRoute</vt:lpstr>
      <vt:lpstr>NetApp Performance on ExpressRoute </vt:lpstr>
      <vt:lpstr>ExpressRoute Demo</vt:lpstr>
      <vt:lpstr>ExpressRoute and SharePoint DR</vt:lpstr>
      <vt:lpstr>Zadara Storage via ExpressRoute</vt:lpstr>
      <vt:lpstr>PowerPoint Presentation</vt:lpstr>
      <vt:lpstr>. . . Everywhere</vt:lpstr>
      <vt:lpstr>Global Footprint – Cloud Locations</vt:lpstr>
      <vt:lpstr>Zadara via ExpressRoute</vt:lpstr>
      <vt:lpstr>Who Needs  Zadara Storage?</vt:lpstr>
      <vt:lpstr>Block Storage Choices at Azure IaaS</vt:lpstr>
      <vt:lpstr>Common Customer Usage Scenarios</vt:lpstr>
      <vt:lpstr>VPSA™ in Action</vt:lpstr>
      <vt:lpstr>Resources</vt:lpstr>
      <vt:lpstr>Related Sessions</vt:lpstr>
      <vt:lpstr>Resources</vt:lpstr>
      <vt:lpstr>Complete an evaluation and enter to win!</vt:lpstr>
      <vt:lpstr>Evaluate this session</vt:lpstr>
      <vt:lpstr>PowerPoint Presentation</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ExpressRoute: Connecting Private and Public Clouds through Exchange Providers</dc:title>
  <dc:subject>TechEd 2014</dc:subject>
  <dc:creator>&lt;Speaker name goes here&gt;</dc:creator>
  <cp:keywords/>
  <dc:description>Template: Jordan Cayabyab, Artitudes Design
Formatting: 
Audience Type:</dc:description>
  <cp:lastModifiedBy>testadmin</cp:lastModifiedBy>
  <cp:revision>268</cp:revision>
  <dcterms:created xsi:type="dcterms:W3CDTF">2013-10-21T21:40:33Z</dcterms:created>
  <dcterms:modified xsi:type="dcterms:W3CDTF">2014-05-14T19:38:36Z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