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0" r:id="rId5"/>
    <p:sldMasterId id="2147484320" r:id="rId6"/>
  </p:sldMasterIdLst>
  <p:notesMasterIdLst>
    <p:notesMasterId r:id="rId41"/>
  </p:notesMasterIdLst>
  <p:handoutMasterIdLst>
    <p:handoutMasterId r:id="rId42"/>
  </p:handoutMasterIdLst>
  <p:sldIdLst>
    <p:sldId id="1381" r:id="rId7"/>
    <p:sldId id="1412" r:id="rId8"/>
    <p:sldId id="1451" r:id="rId9"/>
    <p:sldId id="1452" r:id="rId10"/>
    <p:sldId id="1453" r:id="rId11"/>
    <p:sldId id="1454" r:id="rId12"/>
    <p:sldId id="1455" r:id="rId13"/>
    <p:sldId id="1456" r:id="rId14"/>
    <p:sldId id="1457" r:id="rId15"/>
    <p:sldId id="1458" r:id="rId16"/>
    <p:sldId id="1459" r:id="rId17"/>
    <p:sldId id="1460" r:id="rId18"/>
    <p:sldId id="1461" r:id="rId19"/>
    <p:sldId id="1462" r:id="rId20"/>
    <p:sldId id="1463" r:id="rId21"/>
    <p:sldId id="1464" r:id="rId22"/>
    <p:sldId id="1465" r:id="rId23"/>
    <p:sldId id="1466" r:id="rId24"/>
    <p:sldId id="1467" r:id="rId25"/>
    <p:sldId id="1478" r:id="rId26"/>
    <p:sldId id="1469" r:id="rId27"/>
    <p:sldId id="1470" r:id="rId28"/>
    <p:sldId id="1471" r:id="rId29"/>
    <p:sldId id="1472" r:id="rId30"/>
    <p:sldId id="1473" r:id="rId31"/>
    <p:sldId id="1413" r:id="rId32"/>
    <p:sldId id="1476" r:id="rId33"/>
    <p:sldId id="1475" r:id="rId34"/>
    <p:sldId id="1479" r:id="rId35"/>
    <p:sldId id="1480" r:id="rId36"/>
    <p:sldId id="1477" r:id="rId37"/>
    <p:sldId id="1417" r:id="rId38"/>
    <p:sldId id="1414" r:id="rId39"/>
    <p:sldId id="1132"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1381"/>
            <p14:sldId id="1412"/>
            <p14:sldId id="1451"/>
            <p14:sldId id="1452"/>
            <p14:sldId id="1453"/>
            <p14:sldId id="1454"/>
            <p14:sldId id="1455"/>
            <p14:sldId id="1456"/>
            <p14:sldId id="1457"/>
            <p14:sldId id="1458"/>
            <p14:sldId id="1459"/>
            <p14:sldId id="1460"/>
            <p14:sldId id="1461"/>
            <p14:sldId id="1462"/>
            <p14:sldId id="1463"/>
            <p14:sldId id="1464"/>
            <p14:sldId id="1465"/>
            <p14:sldId id="1466"/>
            <p14:sldId id="1467"/>
            <p14:sldId id="1478"/>
            <p14:sldId id="1469"/>
            <p14:sldId id="1470"/>
            <p14:sldId id="1471"/>
            <p14:sldId id="1472"/>
            <p14:sldId id="1473"/>
            <p14:sldId id="1413"/>
            <p14:sldId id="1476"/>
            <p14:sldId id="1475"/>
          </p14:sldIdLst>
        </p14:section>
        <p14:section name="Required TechEd Slides" id="{26AC01F7-B32B-44E9-BE5B-D21B17F99D23}">
          <p14:sldIdLst>
            <p14:sldId id="1479"/>
            <p14:sldId id="1480"/>
            <p14:sldId id="1477"/>
            <p14:sldId id="1417"/>
            <p14:sldId id="1414"/>
            <p14:sldId id="113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49"/>
    <a:srgbClr val="FFFFFF"/>
    <a:srgbClr val="0072C6"/>
    <a:srgbClr val="00BCF2"/>
    <a:srgbClr val="7FBA00"/>
    <a:srgbClr val="002050"/>
    <a:srgbClr val="000000"/>
    <a:srgbClr val="68217A"/>
    <a:srgbClr val="B4009E"/>
    <a:srgbClr val="D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8" autoAdjust="0"/>
    <p:restoredTop sz="95730" autoAdjust="0"/>
  </p:normalViewPr>
  <p:slideViewPr>
    <p:cSldViewPr snapToObjects="1">
      <p:cViewPr varScale="1">
        <p:scale>
          <a:sx n="119" d="100"/>
          <a:sy n="119" d="100"/>
        </p:scale>
        <p:origin x="84" y="174"/>
      </p:cViewPr>
      <p:guideLst/>
    </p:cSldViewPr>
  </p:slideViewPr>
  <p:outlineViewPr>
    <p:cViewPr>
      <p:scale>
        <a:sx n="33" d="100"/>
        <a:sy n="33" d="100"/>
      </p:scale>
      <p:origin x="0" y="-2862"/>
    </p:cViewPr>
  </p:outlineViewPr>
  <p:notesTextViewPr>
    <p:cViewPr>
      <p:scale>
        <a:sx n="3" d="2"/>
        <a:sy n="3" d="2"/>
      </p:scale>
      <p:origin x="0" y="0"/>
    </p:cViewPr>
  </p:notesTextViewPr>
  <p:sorterViewPr>
    <p:cViewPr varScale="1">
      <p:scale>
        <a:sx n="100" d="100"/>
        <a:sy n="100" d="100"/>
      </p:scale>
      <p:origin x="0" y="0"/>
    </p:cViewPr>
  </p:sorterViewPr>
  <p:notesViewPr>
    <p:cSldViewPr snapToObjects="1" showGuides="1">
      <p:cViewPr varScale="1">
        <p:scale>
          <a:sx n="81" d="100"/>
          <a:sy n="81" d="100"/>
        </p:scale>
        <p:origin x="222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n-US"/>
        </a:p>
      </dgm:t>
    </dgm:pt>
    <dgm:pt modelId="{FD21B5A0-4C4D-4319-A645-F4ED24C80EA0}">
      <dgm:prSet phldrT="[Text]" custT="1"/>
      <dgm:spPr/>
      <dgm:t>
        <a:bodyPr/>
        <a:lstStyle/>
        <a:p>
          <a:r>
            <a:rPr lang="en-US" sz="2800" dirty="0" smtClean="0">
              <a:effectLst>
                <a:outerShdw blurRad="38100" dist="38100" dir="2700000" algn="tl">
                  <a:srgbClr val="000000">
                    <a:alpha val="43137"/>
                  </a:srgbClr>
                </a:outerShdw>
              </a:effectLst>
            </a:rPr>
            <a:t>Feb 2013</a:t>
          </a:r>
          <a:endParaRPr lang="en-US" sz="2800" dirty="0">
            <a:effectLst>
              <a:outerShdw blurRad="38100" dist="38100" dir="2700000" algn="tl">
                <a:srgbClr val="000000">
                  <a:alpha val="43137"/>
                </a:srgbClr>
              </a:outerShdw>
            </a:effectLst>
          </a:endParaRPr>
        </a:p>
      </dgm:t>
    </dgm:pt>
    <dgm:pt modelId="{145F7800-7826-4739-B1CA-D2D8DC330364}" type="parTrans" cxnId="{511BB0FF-E1E2-4269-A8C7-492F5A3EF2DA}">
      <dgm:prSet/>
      <dgm:spPr/>
      <dgm:t>
        <a:bodyPr/>
        <a:lstStyle/>
        <a:p>
          <a:endParaRPr lang="en-US" sz="1800">
            <a:solidFill>
              <a:schemeClr val="bg2"/>
            </a:solidFill>
          </a:endParaRPr>
        </a:p>
      </dgm:t>
    </dgm:pt>
    <dgm:pt modelId="{7048B9C4-6E7B-4D18-9FBE-40C4F9BC3AA0}" type="sibTrans" cxnId="{511BB0FF-E1E2-4269-A8C7-492F5A3EF2DA}">
      <dgm:prSet/>
      <dgm:spPr/>
      <dgm:t>
        <a:bodyPr/>
        <a:lstStyle/>
        <a:p>
          <a:endParaRPr lang="en-US" sz="1800">
            <a:solidFill>
              <a:schemeClr val="bg2"/>
            </a:solidFill>
          </a:endParaRPr>
        </a:p>
      </dgm:t>
    </dgm:pt>
    <dgm:pt modelId="{86869A4E-B9CA-4929-BF42-86A54306F04F}">
      <dgm:prSet phldrT="[Text]" custT="1"/>
      <dgm:spPr/>
      <dgm:t>
        <a:bodyPr/>
        <a:lstStyle/>
        <a:p>
          <a:r>
            <a:rPr lang="en-US" sz="2400" smtClean="0"/>
            <a:t>ASP.NET and Web Tools 2012.2</a:t>
          </a:r>
          <a:endParaRPr lang="en-US" sz="2400" dirty="0"/>
        </a:p>
      </dgm:t>
    </dgm:pt>
    <dgm:pt modelId="{0C8705AA-4BDB-45CC-8CD2-AE5305182291}" type="parTrans" cxnId="{6D1FE178-5C11-40EA-AC1F-D381998C266B}">
      <dgm:prSet/>
      <dgm:spPr/>
      <dgm:t>
        <a:bodyPr/>
        <a:lstStyle/>
        <a:p>
          <a:endParaRPr lang="en-US" sz="1800">
            <a:solidFill>
              <a:schemeClr val="bg2"/>
            </a:solidFill>
          </a:endParaRPr>
        </a:p>
      </dgm:t>
    </dgm:pt>
    <dgm:pt modelId="{3CD0FAE9-18A1-4D9C-B669-B10DC9755C5D}" type="sibTrans" cxnId="{6D1FE178-5C11-40EA-AC1F-D381998C266B}">
      <dgm:prSet/>
      <dgm:spPr/>
      <dgm:t>
        <a:bodyPr/>
        <a:lstStyle/>
        <a:p>
          <a:endParaRPr lang="en-US" sz="1800">
            <a:solidFill>
              <a:schemeClr val="bg2"/>
            </a:solidFill>
          </a:endParaRPr>
        </a:p>
      </dgm:t>
    </dgm:pt>
    <dgm:pt modelId="{6E68B19C-725E-4891-854B-CC93B208E3C4}">
      <dgm:prSet phldrT="[Text]" custT="1"/>
      <dgm:spPr/>
      <dgm:t>
        <a:bodyPr/>
        <a:lstStyle/>
        <a:p>
          <a:r>
            <a:rPr lang="en-US" sz="2800" dirty="0" smtClean="0">
              <a:effectLst>
                <a:outerShdw blurRad="38100" dist="38100" dir="2700000" algn="tl">
                  <a:srgbClr val="000000">
                    <a:alpha val="43137"/>
                  </a:srgbClr>
                </a:outerShdw>
              </a:effectLst>
            </a:rPr>
            <a:t>Oct</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2013</a:t>
          </a:r>
          <a:endParaRPr lang="en-US" sz="2800" dirty="0">
            <a:effectLst>
              <a:outerShdw blurRad="38100" dist="38100" dir="2700000" algn="tl">
                <a:srgbClr val="000000">
                  <a:alpha val="43137"/>
                </a:srgbClr>
              </a:outerShdw>
            </a:effectLst>
          </a:endParaRPr>
        </a:p>
      </dgm:t>
    </dgm:pt>
    <dgm:pt modelId="{6CCDE32B-9A95-4471-9F05-3D0A922011FB}" type="parTrans" cxnId="{B7A7127E-2DD5-4B1E-9762-9FE9CBE1131B}">
      <dgm:prSet/>
      <dgm:spPr/>
      <dgm:t>
        <a:bodyPr/>
        <a:lstStyle/>
        <a:p>
          <a:endParaRPr lang="en-US" sz="1800"/>
        </a:p>
      </dgm:t>
    </dgm:pt>
    <dgm:pt modelId="{76994627-EC9A-4F5F-9D0D-326C3A0E3AC4}" type="sibTrans" cxnId="{B7A7127E-2DD5-4B1E-9762-9FE9CBE1131B}">
      <dgm:prSet/>
      <dgm:spPr/>
      <dgm:t>
        <a:bodyPr/>
        <a:lstStyle/>
        <a:p>
          <a:endParaRPr lang="en-US" sz="1800"/>
        </a:p>
      </dgm:t>
    </dgm:pt>
    <dgm:pt modelId="{76BC8783-FBEC-4EA8-AA28-D72420ED6447}">
      <dgm:prSet phldrT="[Text]" custT="1"/>
      <dgm:spPr/>
      <dgm:t>
        <a:bodyPr/>
        <a:lstStyle/>
        <a:p>
          <a:r>
            <a:rPr lang="en-US" sz="2400" dirty="0" smtClean="0"/>
            <a:t>VS2013</a:t>
          </a:r>
          <a:endParaRPr lang="en-US" sz="2400" dirty="0"/>
        </a:p>
      </dgm:t>
    </dgm:pt>
    <dgm:pt modelId="{9FCAD086-F732-4BD0-B02B-047B531E5FD9}" type="parTrans" cxnId="{74B0A2AE-2B0B-4D54-83EB-FAD27ED64749}">
      <dgm:prSet/>
      <dgm:spPr/>
      <dgm:t>
        <a:bodyPr/>
        <a:lstStyle/>
        <a:p>
          <a:endParaRPr lang="en-US" sz="1800"/>
        </a:p>
      </dgm:t>
    </dgm:pt>
    <dgm:pt modelId="{69BFBF5F-B824-4D94-87CB-8F63EA4C579B}" type="sibTrans" cxnId="{74B0A2AE-2B0B-4D54-83EB-FAD27ED64749}">
      <dgm:prSet/>
      <dgm:spPr/>
      <dgm:t>
        <a:bodyPr/>
        <a:lstStyle/>
        <a:p>
          <a:endParaRPr lang="en-US" sz="1800"/>
        </a:p>
      </dgm:t>
    </dgm:pt>
    <dgm:pt modelId="{1492A96C-199C-4201-8424-B835CAA6F686}">
      <dgm:prSet phldrT="[Text]" custT="1"/>
      <dgm:spPr/>
      <dgm:t>
        <a:bodyPr/>
        <a:lstStyle/>
        <a:p>
          <a:r>
            <a:rPr lang="en-US" sz="2800" dirty="0" smtClean="0">
              <a:effectLst>
                <a:outerShdw blurRad="38100" dist="38100" dir="2700000" algn="tl">
                  <a:srgbClr val="000000">
                    <a:alpha val="43137"/>
                  </a:srgbClr>
                </a:outerShdw>
              </a:effectLst>
            </a:rPr>
            <a:t>May</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2014</a:t>
          </a:r>
          <a:endParaRPr lang="en-US" sz="2800" dirty="0">
            <a:effectLst>
              <a:outerShdw blurRad="38100" dist="38100" dir="2700000" algn="tl">
                <a:srgbClr val="000000">
                  <a:alpha val="43137"/>
                </a:srgbClr>
              </a:outerShdw>
            </a:effectLst>
          </a:endParaRPr>
        </a:p>
      </dgm:t>
    </dgm:pt>
    <dgm:pt modelId="{86E0E3F0-5387-4143-B5A7-8C52E684C4EE}" type="parTrans" cxnId="{33D25DF0-6211-4C7A-AC0F-15EE79B7F5A9}">
      <dgm:prSet/>
      <dgm:spPr/>
      <dgm:t>
        <a:bodyPr/>
        <a:lstStyle/>
        <a:p>
          <a:endParaRPr lang="en-US" sz="1800"/>
        </a:p>
      </dgm:t>
    </dgm:pt>
    <dgm:pt modelId="{D1F501FD-6C70-4352-86B8-7FF6DA1D0BDE}" type="sibTrans" cxnId="{33D25DF0-6211-4C7A-AC0F-15EE79B7F5A9}">
      <dgm:prSet/>
      <dgm:spPr/>
      <dgm:t>
        <a:bodyPr/>
        <a:lstStyle/>
        <a:p>
          <a:endParaRPr lang="en-US" sz="1800"/>
        </a:p>
      </dgm:t>
    </dgm:pt>
    <dgm:pt modelId="{CF662827-DD12-4671-9FF3-B45437F69F75}">
      <dgm:prSet phldrT="[Text]" custT="1"/>
      <dgm:spPr/>
      <dgm:t>
        <a:bodyPr/>
        <a:lstStyle/>
        <a:p>
          <a:r>
            <a:rPr lang="en-US" sz="2400" dirty="0" smtClean="0"/>
            <a:t>ASP.NET and Web Tools 2013.2</a:t>
          </a:r>
          <a:endParaRPr lang="en-US" sz="2400" dirty="0"/>
        </a:p>
      </dgm:t>
    </dgm:pt>
    <dgm:pt modelId="{2DB87F48-3F32-49A7-B917-05FF9F774BA7}" type="parTrans" cxnId="{CEEE2B19-4813-46EB-AFC2-6212FF2DFC68}">
      <dgm:prSet/>
      <dgm:spPr/>
      <dgm:t>
        <a:bodyPr/>
        <a:lstStyle/>
        <a:p>
          <a:endParaRPr lang="en-US" sz="1800"/>
        </a:p>
      </dgm:t>
    </dgm:pt>
    <dgm:pt modelId="{29742B35-2CCA-4463-9C4A-92B7A2F61DBA}" type="sibTrans" cxnId="{CEEE2B19-4813-46EB-AFC2-6212FF2DFC68}">
      <dgm:prSet/>
      <dgm:spPr/>
      <dgm:t>
        <a:bodyPr/>
        <a:lstStyle/>
        <a:p>
          <a:endParaRPr lang="en-US" sz="1800"/>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23B0A9F-46DA-4CFE-8B68-64B33ACFE96A}" type="pres">
      <dgm:prSet presAssocID="{FD21B5A0-4C4D-4319-A645-F4ED24C80EA0}" presName="compNode" presStyleCnt="0"/>
      <dgm:spPr/>
      <dgm:t>
        <a:bodyPr/>
        <a:lstStyle/>
        <a:p>
          <a:endParaRPr lang="en-US"/>
        </a:p>
      </dgm:t>
    </dgm:pt>
    <dgm:pt modelId="{DE2F1F09-60A2-43AC-8D21-CC6CF83C456F}" type="pres">
      <dgm:prSet presAssocID="{FD21B5A0-4C4D-4319-A645-F4ED24C80EA0}" presName="noGeometry" presStyleCnt="0"/>
      <dgm:spPr/>
      <dgm:t>
        <a:bodyPr/>
        <a:lstStyle/>
        <a:p>
          <a:endParaRPr lang="en-US"/>
        </a:p>
      </dgm:t>
    </dgm:pt>
    <dgm:pt modelId="{742361C7-096B-46BD-B82D-EB9BBC54FB87}" type="pres">
      <dgm:prSet presAssocID="{FD21B5A0-4C4D-4319-A645-F4ED24C80EA0}" presName="childTextVisible" presStyleLbl="bgAccFollowNode1" presStyleIdx="0" presStyleCnt="3">
        <dgm:presLayoutVars>
          <dgm:bulletEnabled val="1"/>
        </dgm:presLayoutVars>
      </dgm:prSet>
      <dgm:spPr/>
      <dgm:t>
        <a:bodyPr/>
        <a:lstStyle/>
        <a:p>
          <a:endParaRPr lang="en-US"/>
        </a:p>
      </dgm:t>
    </dgm:pt>
    <dgm:pt modelId="{053403DF-A48F-48EF-AAC6-5DA2B9CA13EC}" type="pres">
      <dgm:prSet presAssocID="{FD21B5A0-4C4D-4319-A645-F4ED24C80EA0}" presName="childTextHidden" presStyleLbl="bgAccFollowNode1" presStyleIdx="0" presStyleCnt="3"/>
      <dgm:spPr/>
      <dgm:t>
        <a:bodyPr/>
        <a:lstStyle/>
        <a:p>
          <a:endParaRPr lang="en-US"/>
        </a:p>
      </dgm:t>
    </dgm:pt>
    <dgm:pt modelId="{6F843A8A-6F84-4CAD-BA39-E4693EC2874E}" type="pres">
      <dgm:prSet presAssocID="{FD21B5A0-4C4D-4319-A645-F4ED24C80EA0}" presName="parentText" presStyleLbl="node1" presStyleIdx="0" presStyleCnt="3">
        <dgm:presLayoutVars>
          <dgm:chMax val="1"/>
          <dgm:bulletEnabled val="1"/>
        </dgm:presLayoutVars>
      </dgm:prSet>
      <dgm:spPr/>
      <dgm:t>
        <a:bodyPr/>
        <a:lstStyle/>
        <a:p>
          <a:endParaRPr lang="en-US"/>
        </a:p>
      </dgm:t>
    </dgm:pt>
    <dgm:pt modelId="{CAE7D4CE-8F16-424D-A2E9-B01E2CF96F76}" type="pres">
      <dgm:prSet presAssocID="{FD21B5A0-4C4D-4319-A645-F4ED24C80EA0}" presName="aSpace" presStyleCnt="0"/>
      <dgm:spPr/>
      <dgm:t>
        <a:bodyPr/>
        <a:lstStyle/>
        <a:p>
          <a:endParaRPr lang="en-US"/>
        </a:p>
      </dgm:t>
    </dgm:pt>
    <dgm:pt modelId="{23D08032-D659-439F-A1E6-6FF1044B83FC}" type="pres">
      <dgm:prSet presAssocID="{6E68B19C-725E-4891-854B-CC93B208E3C4}" presName="compNode" presStyleCnt="0"/>
      <dgm:spPr/>
      <dgm:t>
        <a:bodyPr/>
        <a:lstStyle/>
        <a:p>
          <a:endParaRPr lang="en-US"/>
        </a:p>
      </dgm:t>
    </dgm:pt>
    <dgm:pt modelId="{404C7C88-E292-4BED-AE52-CD5EEF3A82CE}" type="pres">
      <dgm:prSet presAssocID="{6E68B19C-725E-4891-854B-CC93B208E3C4}" presName="noGeometry" presStyleCnt="0"/>
      <dgm:spPr/>
      <dgm:t>
        <a:bodyPr/>
        <a:lstStyle/>
        <a:p>
          <a:endParaRPr lang="en-US"/>
        </a:p>
      </dgm:t>
    </dgm:pt>
    <dgm:pt modelId="{9C60DEFC-AB49-4DCA-977D-70E28068BAE6}" type="pres">
      <dgm:prSet presAssocID="{6E68B19C-725E-4891-854B-CC93B208E3C4}" presName="childTextVisible" presStyleLbl="bgAccFollowNode1" presStyleIdx="1" presStyleCnt="3">
        <dgm:presLayoutVars>
          <dgm:bulletEnabled val="1"/>
        </dgm:presLayoutVars>
      </dgm:prSet>
      <dgm:spPr/>
      <dgm:t>
        <a:bodyPr/>
        <a:lstStyle/>
        <a:p>
          <a:endParaRPr lang="en-US"/>
        </a:p>
      </dgm:t>
    </dgm:pt>
    <dgm:pt modelId="{1A31909F-4AF6-41A1-BCAA-810EA97A961D}" type="pres">
      <dgm:prSet presAssocID="{6E68B19C-725E-4891-854B-CC93B208E3C4}" presName="childTextHidden" presStyleLbl="bgAccFollowNode1" presStyleIdx="1" presStyleCnt="3"/>
      <dgm:spPr/>
      <dgm:t>
        <a:bodyPr/>
        <a:lstStyle/>
        <a:p>
          <a:endParaRPr lang="en-US"/>
        </a:p>
      </dgm:t>
    </dgm:pt>
    <dgm:pt modelId="{3B9434FE-2FEA-4D22-A9A1-62CDE14B01AA}" type="pres">
      <dgm:prSet presAssocID="{6E68B19C-725E-4891-854B-CC93B208E3C4}" presName="parentText" presStyleLbl="node1" presStyleIdx="1" presStyleCnt="3">
        <dgm:presLayoutVars>
          <dgm:chMax val="1"/>
          <dgm:bulletEnabled val="1"/>
        </dgm:presLayoutVars>
      </dgm:prSet>
      <dgm:spPr/>
      <dgm:t>
        <a:bodyPr/>
        <a:lstStyle/>
        <a:p>
          <a:endParaRPr lang="en-US"/>
        </a:p>
      </dgm:t>
    </dgm:pt>
    <dgm:pt modelId="{D0F1B99A-9BD3-4C14-A1E8-DE4E01A6E50C}" type="pres">
      <dgm:prSet presAssocID="{6E68B19C-725E-4891-854B-CC93B208E3C4}" presName="aSpace" presStyleCnt="0"/>
      <dgm:spPr/>
      <dgm:t>
        <a:bodyPr/>
        <a:lstStyle/>
        <a:p>
          <a:endParaRPr lang="en-US"/>
        </a:p>
      </dgm:t>
    </dgm:pt>
    <dgm:pt modelId="{DBA8BB6F-7780-4563-AECB-786C8A56065C}" type="pres">
      <dgm:prSet presAssocID="{1492A96C-199C-4201-8424-B835CAA6F686}" presName="compNode" presStyleCnt="0"/>
      <dgm:spPr/>
      <dgm:t>
        <a:bodyPr/>
        <a:lstStyle/>
        <a:p>
          <a:endParaRPr lang="en-US"/>
        </a:p>
      </dgm:t>
    </dgm:pt>
    <dgm:pt modelId="{6798FD46-A8DB-4F9F-962E-19D5CA416FD7}" type="pres">
      <dgm:prSet presAssocID="{1492A96C-199C-4201-8424-B835CAA6F686}" presName="noGeometry" presStyleCnt="0"/>
      <dgm:spPr/>
      <dgm:t>
        <a:bodyPr/>
        <a:lstStyle/>
        <a:p>
          <a:endParaRPr lang="en-US"/>
        </a:p>
      </dgm:t>
    </dgm:pt>
    <dgm:pt modelId="{E01A9506-47E6-44D6-AE57-372E080EBB88}" type="pres">
      <dgm:prSet presAssocID="{1492A96C-199C-4201-8424-B835CAA6F686}" presName="childTextVisible" presStyleLbl="bgAccFollowNode1" presStyleIdx="2" presStyleCnt="3">
        <dgm:presLayoutVars>
          <dgm:bulletEnabled val="1"/>
        </dgm:presLayoutVars>
      </dgm:prSet>
      <dgm:spPr/>
      <dgm:t>
        <a:bodyPr/>
        <a:lstStyle/>
        <a:p>
          <a:endParaRPr lang="en-US"/>
        </a:p>
      </dgm:t>
    </dgm:pt>
    <dgm:pt modelId="{A5C76215-174F-4037-B8DA-065E89ABD1C6}" type="pres">
      <dgm:prSet presAssocID="{1492A96C-199C-4201-8424-B835CAA6F686}" presName="childTextHidden" presStyleLbl="bgAccFollowNode1" presStyleIdx="2" presStyleCnt="3"/>
      <dgm:spPr/>
      <dgm:t>
        <a:bodyPr/>
        <a:lstStyle/>
        <a:p>
          <a:endParaRPr lang="en-US"/>
        </a:p>
      </dgm:t>
    </dgm:pt>
    <dgm:pt modelId="{0ACF4975-30B5-40AA-8D90-E3A2628E8713}" type="pres">
      <dgm:prSet presAssocID="{1492A96C-199C-4201-8424-B835CAA6F686}" presName="parentText" presStyleLbl="node1" presStyleIdx="2" presStyleCnt="3">
        <dgm:presLayoutVars>
          <dgm:chMax val="1"/>
          <dgm:bulletEnabled val="1"/>
        </dgm:presLayoutVars>
      </dgm:prSet>
      <dgm:spPr/>
      <dgm:t>
        <a:bodyPr/>
        <a:lstStyle/>
        <a:p>
          <a:endParaRPr lang="en-US"/>
        </a:p>
      </dgm:t>
    </dgm:pt>
  </dgm:ptLst>
  <dgm:cxnLst>
    <dgm:cxn modelId="{09A66C38-AC61-4DAA-853B-9ABCABE1DA73}" type="presOf" srcId="{CF662827-DD12-4671-9FF3-B45437F69F75}" destId="{A5C76215-174F-4037-B8DA-065E89ABD1C6}" srcOrd="1" destOrd="0" presId="urn:microsoft.com/office/officeart/2005/8/layout/hProcess6"/>
    <dgm:cxn modelId="{209DD6E8-868A-4965-AAA6-06A013881124}" type="presOf" srcId="{FD21B5A0-4C4D-4319-A645-F4ED24C80EA0}" destId="{6F843A8A-6F84-4CAD-BA39-E4693EC2874E}" srcOrd="0" destOrd="0" presId="urn:microsoft.com/office/officeart/2005/8/layout/hProcess6"/>
    <dgm:cxn modelId="{FE240D9F-6577-4628-81EF-4538888B0EEA}" type="presOf" srcId="{1492A96C-199C-4201-8424-B835CAA6F686}" destId="{0ACF4975-30B5-40AA-8D90-E3A2628E8713}" srcOrd="0" destOrd="0" presId="urn:microsoft.com/office/officeart/2005/8/layout/hProcess6"/>
    <dgm:cxn modelId="{511BB0FF-E1E2-4269-A8C7-492F5A3EF2DA}" srcId="{922ED86D-766C-445C-A8E5-9CD678BEFD8C}" destId="{FD21B5A0-4C4D-4319-A645-F4ED24C80EA0}" srcOrd="0" destOrd="0" parTransId="{145F7800-7826-4739-B1CA-D2D8DC330364}" sibTransId="{7048B9C4-6E7B-4D18-9FBE-40C4F9BC3AA0}"/>
    <dgm:cxn modelId="{EE8DE32A-2648-432B-AC77-77E8BD833BE4}" type="presOf" srcId="{86869A4E-B9CA-4929-BF42-86A54306F04F}" destId="{053403DF-A48F-48EF-AAC6-5DA2B9CA13EC}" srcOrd="1" destOrd="0" presId="urn:microsoft.com/office/officeart/2005/8/layout/hProcess6"/>
    <dgm:cxn modelId="{33D25DF0-6211-4C7A-AC0F-15EE79B7F5A9}" srcId="{922ED86D-766C-445C-A8E5-9CD678BEFD8C}" destId="{1492A96C-199C-4201-8424-B835CAA6F686}" srcOrd="2" destOrd="0" parTransId="{86E0E3F0-5387-4143-B5A7-8C52E684C4EE}" sibTransId="{D1F501FD-6C70-4352-86B8-7FF6DA1D0BDE}"/>
    <dgm:cxn modelId="{74B0A2AE-2B0B-4D54-83EB-FAD27ED64749}" srcId="{6E68B19C-725E-4891-854B-CC93B208E3C4}" destId="{76BC8783-FBEC-4EA8-AA28-D72420ED6447}" srcOrd="0" destOrd="0" parTransId="{9FCAD086-F732-4BD0-B02B-047B531E5FD9}" sibTransId="{69BFBF5F-B824-4D94-87CB-8F63EA4C579B}"/>
    <dgm:cxn modelId="{76F9B167-3F7C-4D96-B4B3-E9ACA266B478}" type="presOf" srcId="{6E68B19C-725E-4891-854B-CC93B208E3C4}" destId="{3B9434FE-2FEA-4D22-A9A1-62CDE14B01AA}" srcOrd="0" destOrd="0" presId="urn:microsoft.com/office/officeart/2005/8/layout/hProcess6"/>
    <dgm:cxn modelId="{CEEE2B19-4813-46EB-AFC2-6212FF2DFC68}" srcId="{1492A96C-199C-4201-8424-B835CAA6F686}" destId="{CF662827-DD12-4671-9FF3-B45437F69F75}" srcOrd="0" destOrd="0" parTransId="{2DB87F48-3F32-49A7-B917-05FF9F774BA7}" sibTransId="{29742B35-2CCA-4463-9C4A-92B7A2F61DBA}"/>
    <dgm:cxn modelId="{C49CB5D2-F05B-46B1-BFD8-4BAE614EEF66}" type="presOf" srcId="{76BC8783-FBEC-4EA8-AA28-D72420ED6447}" destId="{9C60DEFC-AB49-4DCA-977D-70E28068BAE6}" srcOrd="0" destOrd="0" presId="urn:microsoft.com/office/officeart/2005/8/layout/hProcess6"/>
    <dgm:cxn modelId="{B7A7127E-2DD5-4B1E-9762-9FE9CBE1131B}" srcId="{922ED86D-766C-445C-A8E5-9CD678BEFD8C}" destId="{6E68B19C-725E-4891-854B-CC93B208E3C4}" srcOrd="1" destOrd="0" parTransId="{6CCDE32B-9A95-4471-9F05-3D0A922011FB}" sibTransId="{76994627-EC9A-4F5F-9D0D-326C3A0E3AC4}"/>
    <dgm:cxn modelId="{183A095B-EB2A-4C04-B0D9-5B502D6D5ABC}" type="presOf" srcId="{86869A4E-B9CA-4929-BF42-86A54306F04F}" destId="{742361C7-096B-46BD-B82D-EB9BBC54FB87}" srcOrd="0" destOrd="0" presId="urn:microsoft.com/office/officeart/2005/8/layout/hProcess6"/>
    <dgm:cxn modelId="{3DEE9FEA-E2A7-4586-AAE0-FEF6FC387B13}" type="presOf" srcId="{CF662827-DD12-4671-9FF3-B45437F69F75}" destId="{E01A9506-47E6-44D6-AE57-372E080EBB88}" srcOrd="0" destOrd="0" presId="urn:microsoft.com/office/officeart/2005/8/layout/hProcess6"/>
    <dgm:cxn modelId="{26CB8F4C-7130-4F3F-BE3D-D2DD9E218E21}" type="presOf" srcId="{76BC8783-FBEC-4EA8-AA28-D72420ED6447}" destId="{1A31909F-4AF6-41A1-BCAA-810EA97A961D}" srcOrd="1" destOrd="0" presId="urn:microsoft.com/office/officeart/2005/8/layout/hProcess6"/>
    <dgm:cxn modelId="{8F3065CD-3DFC-4D36-80A6-8DFD7F5F017F}" type="presOf" srcId="{922ED86D-766C-445C-A8E5-9CD678BEFD8C}" destId="{8F718D30-6EA0-45D9-A13D-226241303434}" srcOrd="0" destOrd="0" presId="urn:microsoft.com/office/officeart/2005/8/layout/hProcess6"/>
    <dgm:cxn modelId="{6D1FE178-5C11-40EA-AC1F-D381998C266B}" srcId="{FD21B5A0-4C4D-4319-A645-F4ED24C80EA0}" destId="{86869A4E-B9CA-4929-BF42-86A54306F04F}" srcOrd="0" destOrd="0" parTransId="{0C8705AA-4BDB-45CC-8CD2-AE5305182291}" sibTransId="{3CD0FAE9-18A1-4D9C-B669-B10DC9755C5D}"/>
    <dgm:cxn modelId="{643F503B-F323-4F1D-8970-63A17845005E}" type="presParOf" srcId="{8F718D30-6EA0-45D9-A13D-226241303434}" destId="{E23B0A9F-46DA-4CFE-8B68-64B33ACFE96A}" srcOrd="0" destOrd="0" presId="urn:microsoft.com/office/officeart/2005/8/layout/hProcess6"/>
    <dgm:cxn modelId="{00D86201-DA79-4946-8907-97A60DB8500C}" type="presParOf" srcId="{E23B0A9F-46DA-4CFE-8B68-64B33ACFE96A}" destId="{DE2F1F09-60A2-43AC-8D21-CC6CF83C456F}" srcOrd="0" destOrd="0" presId="urn:microsoft.com/office/officeart/2005/8/layout/hProcess6"/>
    <dgm:cxn modelId="{76D7F367-07AF-424A-ADF9-43F45FCD9671}" type="presParOf" srcId="{E23B0A9F-46DA-4CFE-8B68-64B33ACFE96A}" destId="{742361C7-096B-46BD-B82D-EB9BBC54FB87}" srcOrd="1" destOrd="0" presId="urn:microsoft.com/office/officeart/2005/8/layout/hProcess6"/>
    <dgm:cxn modelId="{DAF78A97-0E50-4A86-BDBD-A5F8A41CC2C0}" type="presParOf" srcId="{E23B0A9F-46DA-4CFE-8B68-64B33ACFE96A}" destId="{053403DF-A48F-48EF-AAC6-5DA2B9CA13EC}" srcOrd="2" destOrd="0" presId="urn:microsoft.com/office/officeart/2005/8/layout/hProcess6"/>
    <dgm:cxn modelId="{F4C70A9B-DDFC-484C-A487-14916BD6090D}" type="presParOf" srcId="{E23B0A9F-46DA-4CFE-8B68-64B33ACFE96A}" destId="{6F843A8A-6F84-4CAD-BA39-E4693EC2874E}" srcOrd="3" destOrd="0" presId="urn:microsoft.com/office/officeart/2005/8/layout/hProcess6"/>
    <dgm:cxn modelId="{36C5490D-6B8D-4F86-9A57-643B04F856FA}" type="presParOf" srcId="{8F718D30-6EA0-45D9-A13D-226241303434}" destId="{CAE7D4CE-8F16-424D-A2E9-B01E2CF96F76}" srcOrd="1" destOrd="0" presId="urn:microsoft.com/office/officeart/2005/8/layout/hProcess6"/>
    <dgm:cxn modelId="{FD6707B9-B93B-4A13-82A6-A53B32062D94}" type="presParOf" srcId="{8F718D30-6EA0-45D9-A13D-226241303434}" destId="{23D08032-D659-439F-A1E6-6FF1044B83FC}" srcOrd="2" destOrd="0" presId="urn:microsoft.com/office/officeart/2005/8/layout/hProcess6"/>
    <dgm:cxn modelId="{ABAB293A-E413-4E9B-A3AB-A9C6BB089D73}" type="presParOf" srcId="{23D08032-D659-439F-A1E6-6FF1044B83FC}" destId="{404C7C88-E292-4BED-AE52-CD5EEF3A82CE}" srcOrd="0" destOrd="0" presId="urn:microsoft.com/office/officeart/2005/8/layout/hProcess6"/>
    <dgm:cxn modelId="{27121575-F3BF-499F-9717-7E95FFF5B1D7}" type="presParOf" srcId="{23D08032-D659-439F-A1E6-6FF1044B83FC}" destId="{9C60DEFC-AB49-4DCA-977D-70E28068BAE6}" srcOrd="1" destOrd="0" presId="urn:microsoft.com/office/officeart/2005/8/layout/hProcess6"/>
    <dgm:cxn modelId="{1B1390ED-A69D-4CE4-BB67-A3F397B3BAE6}" type="presParOf" srcId="{23D08032-D659-439F-A1E6-6FF1044B83FC}" destId="{1A31909F-4AF6-41A1-BCAA-810EA97A961D}" srcOrd="2" destOrd="0" presId="urn:microsoft.com/office/officeart/2005/8/layout/hProcess6"/>
    <dgm:cxn modelId="{3AC136B5-8CD1-4E57-B488-841A226C94F1}" type="presParOf" srcId="{23D08032-D659-439F-A1E6-6FF1044B83FC}" destId="{3B9434FE-2FEA-4D22-A9A1-62CDE14B01AA}" srcOrd="3" destOrd="0" presId="urn:microsoft.com/office/officeart/2005/8/layout/hProcess6"/>
    <dgm:cxn modelId="{D1ED3D56-51B5-4843-A38B-48EF3B8DA472}" type="presParOf" srcId="{8F718D30-6EA0-45D9-A13D-226241303434}" destId="{D0F1B99A-9BD3-4C14-A1E8-DE4E01A6E50C}" srcOrd="3" destOrd="0" presId="urn:microsoft.com/office/officeart/2005/8/layout/hProcess6"/>
    <dgm:cxn modelId="{E4632315-D1B4-441E-A411-F5A9B98191FF}" type="presParOf" srcId="{8F718D30-6EA0-45D9-A13D-226241303434}" destId="{DBA8BB6F-7780-4563-AECB-786C8A56065C}" srcOrd="4" destOrd="0" presId="urn:microsoft.com/office/officeart/2005/8/layout/hProcess6"/>
    <dgm:cxn modelId="{ACBCC873-A220-40B9-8BB3-559123AC0CBE}" type="presParOf" srcId="{DBA8BB6F-7780-4563-AECB-786C8A56065C}" destId="{6798FD46-A8DB-4F9F-962E-19D5CA416FD7}" srcOrd="0" destOrd="0" presId="urn:microsoft.com/office/officeart/2005/8/layout/hProcess6"/>
    <dgm:cxn modelId="{249B2E50-5A88-41CF-9EB6-307E9165A6BC}" type="presParOf" srcId="{DBA8BB6F-7780-4563-AECB-786C8A56065C}" destId="{E01A9506-47E6-44D6-AE57-372E080EBB88}" srcOrd="1" destOrd="0" presId="urn:microsoft.com/office/officeart/2005/8/layout/hProcess6"/>
    <dgm:cxn modelId="{8AE66ED3-BDAE-4795-AEA2-A8BA7AEC1618}" type="presParOf" srcId="{DBA8BB6F-7780-4563-AECB-786C8A56065C}" destId="{A5C76215-174F-4037-B8DA-065E89ABD1C6}" srcOrd="2" destOrd="0" presId="urn:microsoft.com/office/officeart/2005/8/layout/hProcess6"/>
    <dgm:cxn modelId="{883C92D2-E45F-4F62-8CB4-AFEC78BCCD48}" type="presParOf" srcId="{DBA8BB6F-7780-4563-AECB-786C8A56065C}" destId="{0ACF4975-30B5-40AA-8D90-E3A2628E8713}"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dirty="0" smtClean="0">
              <a:effectLst>
                <a:outerShdw blurRad="38100" dist="38100" dir="2700000" algn="tl">
                  <a:srgbClr val="000000">
                    <a:alpha val="43137"/>
                  </a:srgbClr>
                </a:outerShdw>
              </a:effectLst>
            </a:rPr>
            <a:t>May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Fall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dirty="0" smtClean="0"/>
            <a:t>Future</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29EB8456-5779-47C4-BB15-265292816E18}" type="presOf" srcId="{D9F1F26C-3CF4-4A0B-9ABD-71510D717145}" destId="{A00DD9A0-E56C-4EA8-871A-23739EB7C172}" srcOrd="0" destOrd="0" presId="urn:microsoft.com/office/officeart/2005/8/layout/hProcess6"/>
    <dgm:cxn modelId="{1FF0A157-48AC-45F3-992A-CE804857609D}" type="presOf" srcId="{03E0E101-A0CE-4CF4-BD4C-003166BF3477}" destId="{97C8B019-788A-4792-8DDC-19CE80A9065C}"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FAD6EFFE-D0ED-4FC1-9EC2-0876796171F7}" type="presOf" srcId="{922ED86D-766C-445C-A8E5-9CD678BEFD8C}" destId="{8F718D30-6EA0-45D9-A13D-226241303434}" srcOrd="0" destOrd="0" presId="urn:microsoft.com/office/officeart/2005/8/layout/hProcess6"/>
    <dgm:cxn modelId="{1C0F0102-49BE-4C05-A27A-C943A2C3ED62}" srcId="{D9F1F26C-3CF4-4A0B-9ABD-71510D717145}" destId="{FA62052D-45C9-4D69-85DC-052F1125FF59}" srcOrd="0" destOrd="0" parTransId="{B355E707-27A7-4B85-AB34-D9AEE1609B3E}" sibTransId="{2E803FBC-9DAD-46E0-A51F-AE7ADF8616A2}"/>
    <dgm:cxn modelId="{33A60EDA-9036-4EFD-864E-B279EB88E351}" type="presOf" srcId="{A755408A-C6E9-4D1B-B3E1-717E0BE0B2B5}" destId="{5321C68F-173B-4998-A318-9A2CCA54F771}" srcOrd="0" destOrd="0" presId="urn:microsoft.com/office/officeart/2005/8/layout/hProcess6"/>
    <dgm:cxn modelId="{F9A5A888-2AFF-43D1-9385-54363B41D5DF}" type="presOf" srcId="{03E0E101-A0CE-4CF4-BD4C-003166BF3477}" destId="{1A533339-34A9-4DE4-A398-17CAA9E9AC1C}" srcOrd="1"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44F57BB8-9D3E-4075-80A8-50A2BE8DAD1F}" type="presOf" srcId="{637367DA-163A-47EB-BD45-A1FB56D032B8}" destId="{23379481-1022-44A8-AD34-8DEF50C01F19}" srcOrd="0" destOrd="0" presId="urn:microsoft.com/office/officeart/2005/8/layout/hProcess6"/>
    <dgm:cxn modelId="{72F8BC46-993C-46B8-B989-FDDF0C4C9CCA}" type="presOf" srcId="{30CF78DF-DBB9-4D73-A70E-3E106A3F322A}" destId="{C5FF0BD8-8D63-47F3-A5F0-246E215A398D}" srcOrd="1" destOrd="0" presId="urn:microsoft.com/office/officeart/2005/8/layout/hProcess6"/>
    <dgm:cxn modelId="{4DFDB4FE-3C75-43EB-B5DB-38DC34CDE1B5}" type="presOf" srcId="{FA62052D-45C9-4D69-85DC-052F1125FF59}" destId="{6431E523-561A-448F-A01D-5A4454C98EB1}" srcOrd="1"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2EAEE3A4-B4C8-4358-85C9-C0B6F3B92A98}" type="presOf" srcId="{FA62052D-45C9-4D69-85DC-052F1125FF59}" destId="{5FFE8AD0-32AF-4080-8998-CFB450EAE57F}" srcOrd="0" destOrd="0" presId="urn:microsoft.com/office/officeart/2005/8/layout/hProcess6"/>
    <dgm:cxn modelId="{70FFEC56-301E-4B0F-93D6-B86CE205EEC1}" srcId="{922ED86D-766C-445C-A8E5-9CD678BEFD8C}" destId="{D9F1F26C-3CF4-4A0B-9ABD-71510D717145}" srcOrd="0" destOrd="0" parTransId="{DF5E933A-3E97-425F-AE58-4F7EED775F3C}" sibTransId="{0B5FC0D3-122D-47FE-90D2-0403E7D571F7}"/>
    <dgm:cxn modelId="{0369BC69-A15D-4D6A-AFFF-FFF5DDDD40C7}" type="presOf" srcId="{30CF78DF-DBB9-4D73-A70E-3E106A3F322A}" destId="{197D2F7E-4167-48C1-8AAD-0BAF81D1B3D9}" srcOrd="0" destOrd="0" presId="urn:microsoft.com/office/officeart/2005/8/layout/hProcess6"/>
    <dgm:cxn modelId="{F12E2780-D1B3-4B76-8D4C-4DB10C93CF06}" type="presParOf" srcId="{8F718D30-6EA0-45D9-A13D-226241303434}" destId="{E4EC83A4-5E7E-49C0-B841-2FA70425EA41}" srcOrd="0" destOrd="0" presId="urn:microsoft.com/office/officeart/2005/8/layout/hProcess6"/>
    <dgm:cxn modelId="{0DF130B0-7BAE-4B0A-9EED-6B99673E2896}" type="presParOf" srcId="{E4EC83A4-5E7E-49C0-B841-2FA70425EA41}" destId="{1231C15B-BDC2-43C8-A59F-3D675369691F}" srcOrd="0" destOrd="0" presId="urn:microsoft.com/office/officeart/2005/8/layout/hProcess6"/>
    <dgm:cxn modelId="{D60B67BB-15BC-4329-AF4C-FD7783D478DA}" type="presParOf" srcId="{E4EC83A4-5E7E-49C0-B841-2FA70425EA41}" destId="{5FFE8AD0-32AF-4080-8998-CFB450EAE57F}" srcOrd="1" destOrd="0" presId="urn:microsoft.com/office/officeart/2005/8/layout/hProcess6"/>
    <dgm:cxn modelId="{B8BE1C1D-83E0-49FB-A007-9E52D2655CFE}" type="presParOf" srcId="{E4EC83A4-5E7E-49C0-B841-2FA70425EA41}" destId="{6431E523-561A-448F-A01D-5A4454C98EB1}" srcOrd="2" destOrd="0" presId="urn:microsoft.com/office/officeart/2005/8/layout/hProcess6"/>
    <dgm:cxn modelId="{F4C93376-225D-4929-A704-6504DC556FEB}" type="presParOf" srcId="{E4EC83A4-5E7E-49C0-B841-2FA70425EA41}" destId="{A00DD9A0-E56C-4EA8-871A-23739EB7C172}" srcOrd="3" destOrd="0" presId="urn:microsoft.com/office/officeart/2005/8/layout/hProcess6"/>
    <dgm:cxn modelId="{BD4EABCA-A6D5-4C51-BEE5-A855920F9D9A}" type="presParOf" srcId="{8F718D30-6EA0-45D9-A13D-226241303434}" destId="{2564A25D-2645-4EB8-8F75-0427A459D605}" srcOrd="1" destOrd="0" presId="urn:microsoft.com/office/officeart/2005/8/layout/hProcess6"/>
    <dgm:cxn modelId="{BA99547E-D09B-4337-AF42-BEAF63F8708F}" type="presParOf" srcId="{8F718D30-6EA0-45D9-A13D-226241303434}" destId="{BD7C1ACF-F7F1-4FBC-ACF7-CEF08E1894EE}" srcOrd="2" destOrd="0" presId="urn:microsoft.com/office/officeart/2005/8/layout/hProcess6"/>
    <dgm:cxn modelId="{F242BE55-C400-40F3-B1D6-334C38EA3E79}" type="presParOf" srcId="{BD7C1ACF-F7F1-4FBC-ACF7-CEF08E1894EE}" destId="{AD27BB86-AC1A-46C8-9765-A32B98A5B65F}" srcOrd="0" destOrd="0" presId="urn:microsoft.com/office/officeart/2005/8/layout/hProcess6"/>
    <dgm:cxn modelId="{B085A575-752B-4742-8874-51C79BA45C12}" type="presParOf" srcId="{BD7C1ACF-F7F1-4FBC-ACF7-CEF08E1894EE}" destId="{97C8B019-788A-4792-8DDC-19CE80A9065C}" srcOrd="1" destOrd="0" presId="urn:microsoft.com/office/officeart/2005/8/layout/hProcess6"/>
    <dgm:cxn modelId="{26C2F8A5-49B6-4D3F-8BE8-6817A23593B6}" type="presParOf" srcId="{BD7C1ACF-F7F1-4FBC-ACF7-CEF08E1894EE}" destId="{1A533339-34A9-4DE4-A398-17CAA9E9AC1C}" srcOrd="2" destOrd="0" presId="urn:microsoft.com/office/officeart/2005/8/layout/hProcess6"/>
    <dgm:cxn modelId="{4ED684F9-A9C6-4E9B-B4DA-2C287ED9C80A}" type="presParOf" srcId="{BD7C1ACF-F7F1-4FBC-ACF7-CEF08E1894EE}" destId="{5321C68F-173B-4998-A318-9A2CCA54F771}" srcOrd="3" destOrd="0" presId="urn:microsoft.com/office/officeart/2005/8/layout/hProcess6"/>
    <dgm:cxn modelId="{96AB928A-FFBF-4F9C-85D1-425BE29A8272}" type="presParOf" srcId="{8F718D30-6EA0-45D9-A13D-226241303434}" destId="{A88C55A5-02FD-4A05-B6D5-2925BB193525}" srcOrd="3" destOrd="0" presId="urn:microsoft.com/office/officeart/2005/8/layout/hProcess6"/>
    <dgm:cxn modelId="{1BE9D0B5-72E4-464A-A912-05A2442A4459}" type="presParOf" srcId="{8F718D30-6EA0-45D9-A13D-226241303434}" destId="{22387FE7-3BD4-4248-819E-425579D88DF2}" srcOrd="4" destOrd="0" presId="urn:microsoft.com/office/officeart/2005/8/layout/hProcess6"/>
    <dgm:cxn modelId="{76F16C12-4F59-4207-8BFB-5C6D6C3EEB9B}" type="presParOf" srcId="{22387FE7-3BD4-4248-819E-425579D88DF2}" destId="{848759B7-2EAE-404D-83A7-029AB4C1A7DB}" srcOrd="0" destOrd="0" presId="urn:microsoft.com/office/officeart/2005/8/layout/hProcess6"/>
    <dgm:cxn modelId="{E12D4919-A76C-4AE9-A776-27554A7EE190}" type="presParOf" srcId="{22387FE7-3BD4-4248-819E-425579D88DF2}" destId="{197D2F7E-4167-48C1-8AAD-0BAF81D1B3D9}" srcOrd="1" destOrd="0" presId="urn:microsoft.com/office/officeart/2005/8/layout/hProcess6"/>
    <dgm:cxn modelId="{431A7CAD-0DF0-45AB-AB38-FD1FBD458B0C}" type="presParOf" srcId="{22387FE7-3BD4-4248-819E-425579D88DF2}" destId="{C5FF0BD8-8D63-47F3-A5F0-246E215A398D}" srcOrd="2" destOrd="0" presId="urn:microsoft.com/office/officeart/2005/8/layout/hProcess6"/>
    <dgm:cxn modelId="{DD4BAD14-5304-4219-A004-8EC61756C8C3}"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dirty="0" smtClean="0">
              <a:effectLst>
                <a:outerShdw blurRad="38100" dist="38100" dir="2700000" algn="tl">
                  <a:srgbClr val="000000">
                    <a:alpha val="43137"/>
                  </a:srgbClr>
                </a:outerShdw>
              </a:effectLst>
            </a:rPr>
            <a:t>May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dirty="0" smtClean="0"/>
            <a:t>Future</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313F8BD8-372C-40B9-BA64-A989F08B1DB8}" type="presOf" srcId="{FA62052D-45C9-4D69-85DC-052F1125FF59}" destId="{6431E523-561A-448F-A01D-5A4454C98EB1}" srcOrd="1" destOrd="0" presId="urn:microsoft.com/office/officeart/2005/8/layout/hProcess6"/>
    <dgm:cxn modelId="{E427F8C7-C2E3-4B03-A86B-C0E9D26DC119}" type="presOf" srcId="{30CF78DF-DBB9-4D73-A70E-3E106A3F322A}" destId="{C5FF0BD8-8D63-47F3-A5F0-246E215A398D}" srcOrd="1" destOrd="0" presId="urn:microsoft.com/office/officeart/2005/8/layout/hProcess6"/>
    <dgm:cxn modelId="{4AF4D812-B7E0-44C0-8A8C-A3E14CB05993}" type="presOf" srcId="{922ED86D-766C-445C-A8E5-9CD678BEFD8C}" destId="{8F718D30-6EA0-45D9-A13D-226241303434}" srcOrd="0" destOrd="0" presId="urn:microsoft.com/office/officeart/2005/8/layout/hProcess6"/>
    <dgm:cxn modelId="{C969488F-F4FC-4FB9-9084-9530D4A008AB}" type="presOf" srcId="{637367DA-163A-47EB-BD45-A1FB56D032B8}" destId="{23379481-1022-44A8-AD34-8DEF50C01F19}" srcOrd="0" destOrd="0" presId="urn:microsoft.com/office/officeart/2005/8/layout/hProcess6"/>
    <dgm:cxn modelId="{A3B443AF-823A-47B5-9CF8-87CF97D40414}" type="presOf" srcId="{30CF78DF-DBB9-4D73-A70E-3E106A3F322A}" destId="{197D2F7E-4167-48C1-8AAD-0BAF81D1B3D9}" srcOrd="0" destOrd="0" presId="urn:microsoft.com/office/officeart/2005/8/layout/hProcess6"/>
    <dgm:cxn modelId="{AAB13CBE-1CD8-463F-B9A8-E0EE224CF862}" type="presOf" srcId="{A755408A-C6E9-4D1B-B3E1-717E0BE0B2B5}" destId="{5321C68F-173B-4998-A318-9A2CCA54F771}" srcOrd="0" destOrd="0" presId="urn:microsoft.com/office/officeart/2005/8/layout/hProcess6"/>
    <dgm:cxn modelId="{E487E123-7B98-40E6-8ABF-DDDFEF1EAC59}" type="presOf" srcId="{03E0E101-A0CE-4CF4-BD4C-003166BF3477}" destId="{1A533339-34A9-4DE4-A398-17CAA9E9AC1C}" srcOrd="1" destOrd="0" presId="urn:microsoft.com/office/officeart/2005/8/layout/hProcess6"/>
    <dgm:cxn modelId="{2BDFF055-B437-4424-9B29-D6DED93188EE}" type="presOf" srcId="{FA62052D-45C9-4D69-85DC-052F1125FF59}" destId="{5FFE8AD0-32AF-4080-8998-CFB450EAE57F}"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171EBDAA-7085-4890-8E2A-91F6C6C92A54}" type="presOf" srcId="{D9F1F26C-3CF4-4A0B-9ABD-71510D717145}" destId="{A00DD9A0-E56C-4EA8-871A-23739EB7C172}"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70FFEC56-301E-4B0F-93D6-B86CE205EEC1}" srcId="{922ED86D-766C-445C-A8E5-9CD678BEFD8C}" destId="{D9F1F26C-3CF4-4A0B-9ABD-71510D717145}" srcOrd="0" destOrd="0" parTransId="{DF5E933A-3E97-425F-AE58-4F7EED775F3C}" sibTransId="{0B5FC0D3-122D-47FE-90D2-0403E7D571F7}"/>
    <dgm:cxn modelId="{75890486-27BF-4D73-90F7-CE7822FCAD6E}" type="presOf" srcId="{03E0E101-A0CE-4CF4-BD4C-003166BF3477}" destId="{97C8B019-788A-4792-8DDC-19CE80A9065C}" srcOrd="0" destOrd="0" presId="urn:microsoft.com/office/officeart/2005/8/layout/hProcess6"/>
    <dgm:cxn modelId="{4B7E3A90-5D75-46AD-806D-4B42E6C25363}" type="presParOf" srcId="{8F718D30-6EA0-45D9-A13D-226241303434}" destId="{E4EC83A4-5E7E-49C0-B841-2FA70425EA41}" srcOrd="0" destOrd="0" presId="urn:microsoft.com/office/officeart/2005/8/layout/hProcess6"/>
    <dgm:cxn modelId="{BA029C9A-99FE-4D35-9F06-34FF831DB90B}" type="presParOf" srcId="{E4EC83A4-5E7E-49C0-B841-2FA70425EA41}" destId="{1231C15B-BDC2-43C8-A59F-3D675369691F}" srcOrd="0" destOrd="0" presId="urn:microsoft.com/office/officeart/2005/8/layout/hProcess6"/>
    <dgm:cxn modelId="{546A738E-2890-4BFB-AAF0-3A3C6D3FAFDD}" type="presParOf" srcId="{E4EC83A4-5E7E-49C0-B841-2FA70425EA41}" destId="{5FFE8AD0-32AF-4080-8998-CFB450EAE57F}" srcOrd="1" destOrd="0" presId="urn:microsoft.com/office/officeart/2005/8/layout/hProcess6"/>
    <dgm:cxn modelId="{B60EEADB-029B-4BE1-91B5-0F945C9868B2}" type="presParOf" srcId="{E4EC83A4-5E7E-49C0-B841-2FA70425EA41}" destId="{6431E523-561A-448F-A01D-5A4454C98EB1}" srcOrd="2" destOrd="0" presId="urn:microsoft.com/office/officeart/2005/8/layout/hProcess6"/>
    <dgm:cxn modelId="{3290C2B0-6A9E-4B43-A71F-7A6FBA999F74}" type="presParOf" srcId="{E4EC83A4-5E7E-49C0-B841-2FA70425EA41}" destId="{A00DD9A0-E56C-4EA8-871A-23739EB7C172}" srcOrd="3" destOrd="0" presId="urn:microsoft.com/office/officeart/2005/8/layout/hProcess6"/>
    <dgm:cxn modelId="{31D06CB8-BF79-4F71-B765-03724D8FC68C}" type="presParOf" srcId="{8F718D30-6EA0-45D9-A13D-226241303434}" destId="{2564A25D-2645-4EB8-8F75-0427A459D605}" srcOrd="1" destOrd="0" presId="urn:microsoft.com/office/officeart/2005/8/layout/hProcess6"/>
    <dgm:cxn modelId="{31BCA725-995D-43C7-82CA-46E7999E90F2}" type="presParOf" srcId="{8F718D30-6EA0-45D9-A13D-226241303434}" destId="{BD7C1ACF-F7F1-4FBC-ACF7-CEF08E1894EE}" srcOrd="2" destOrd="0" presId="urn:microsoft.com/office/officeart/2005/8/layout/hProcess6"/>
    <dgm:cxn modelId="{3622D91C-B67F-40C4-A709-9A53651F0F55}" type="presParOf" srcId="{BD7C1ACF-F7F1-4FBC-ACF7-CEF08E1894EE}" destId="{AD27BB86-AC1A-46C8-9765-A32B98A5B65F}" srcOrd="0" destOrd="0" presId="urn:microsoft.com/office/officeart/2005/8/layout/hProcess6"/>
    <dgm:cxn modelId="{BE9AE482-EB8B-4234-9B39-FA77940CF062}" type="presParOf" srcId="{BD7C1ACF-F7F1-4FBC-ACF7-CEF08E1894EE}" destId="{97C8B019-788A-4792-8DDC-19CE80A9065C}" srcOrd="1" destOrd="0" presId="urn:microsoft.com/office/officeart/2005/8/layout/hProcess6"/>
    <dgm:cxn modelId="{3345B64D-710D-430B-A1CB-27CC6FE62AFC}" type="presParOf" srcId="{BD7C1ACF-F7F1-4FBC-ACF7-CEF08E1894EE}" destId="{1A533339-34A9-4DE4-A398-17CAA9E9AC1C}" srcOrd="2" destOrd="0" presId="urn:microsoft.com/office/officeart/2005/8/layout/hProcess6"/>
    <dgm:cxn modelId="{54FD7515-8E60-4CD7-9ACC-E88848BA0321}" type="presParOf" srcId="{BD7C1ACF-F7F1-4FBC-ACF7-CEF08E1894EE}" destId="{5321C68F-173B-4998-A318-9A2CCA54F771}" srcOrd="3" destOrd="0" presId="urn:microsoft.com/office/officeart/2005/8/layout/hProcess6"/>
    <dgm:cxn modelId="{8BDF9D22-47E5-44D2-885E-B5BB9C805E78}" type="presParOf" srcId="{8F718D30-6EA0-45D9-A13D-226241303434}" destId="{A88C55A5-02FD-4A05-B6D5-2925BB193525}" srcOrd="3" destOrd="0" presId="urn:microsoft.com/office/officeart/2005/8/layout/hProcess6"/>
    <dgm:cxn modelId="{638E5E55-9563-4476-A333-92EE35DD112A}" type="presParOf" srcId="{8F718D30-6EA0-45D9-A13D-226241303434}" destId="{22387FE7-3BD4-4248-819E-425579D88DF2}" srcOrd="4" destOrd="0" presId="urn:microsoft.com/office/officeart/2005/8/layout/hProcess6"/>
    <dgm:cxn modelId="{43949E0B-CDC3-4B75-B618-D34CECD42A2B}" type="presParOf" srcId="{22387FE7-3BD4-4248-819E-425579D88DF2}" destId="{848759B7-2EAE-404D-83A7-029AB4C1A7DB}" srcOrd="0" destOrd="0" presId="urn:microsoft.com/office/officeart/2005/8/layout/hProcess6"/>
    <dgm:cxn modelId="{F19CA5CA-7C6C-4F23-94BB-2A81C12C5366}" type="presParOf" srcId="{22387FE7-3BD4-4248-819E-425579D88DF2}" destId="{197D2F7E-4167-48C1-8AAD-0BAF81D1B3D9}" srcOrd="1" destOrd="0" presId="urn:microsoft.com/office/officeart/2005/8/layout/hProcess6"/>
    <dgm:cxn modelId="{C6061C03-3DF5-4B42-91D1-7D18EE724CB0}" type="presParOf" srcId="{22387FE7-3BD4-4248-819E-425579D88DF2}" destId="{C5FF0BD8-8D63-47F3-A5F0-246E215A398D}" srcOrd="2" destOrd="0" presId="urn:microsoft.com/office/officeart/2005/8/layout/hProcess6"/>
    <dgm:cxn modelId="{E791202B-B679-4558-AD1F-97BD5BFE57C7}"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dirty="0" smtClean="0">
              <a:effectLst>
                <a:outerShdw blurRad="38100" dist="38100" dir="2700000" algn="tl">
                  <a:srgbClr val="000000">
                    <a:alpha val="43137"/>
                  </a:srgbClr>
                </a:outerShdw>
              </a:effectLst>
            </a:rPr>
            <a:t>May</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Fall</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EAD0EE0B-F642-4A00-8B08-E9CE83BBD91A}" type="presOf" srcId="{637367DA-163A-47EB-BD45-A1FB56D032B8}" destId="{23379481-1022-44A8-AD34-8DEF50C01F19}"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BCBD8DE2-039F-4ACB-B350-71209427DCBF}" type="presOf" srcId="{D9F1F26C-3CF4-4A0B-9ABD-71510D717145}" destId="{A00DD9A0-E56C-4EA8-871A-23739EB7C172}" srcOrd="0" destOrd="0" presId="urn:microsoft.com/office/officeart/2005/8/layout/hProcess6"/>
    <dgm:cxn modelId="{9A9290B1-86E5-4788-9561-6E75E2344FC0}" type="presOf" srcId="{30CF78DF-DBB9-4D73-A70E-3E106A3F322A}" destId="{C5FF0BD8-8D63-47F3-A5F0-246E215A398D}" srcOrd="1" destOrd="0" presId="urn:microsoft.com/office/officeart/2005/8/layout/hProcess6"/>
    <dgm:cxn modelId="{6D097ECC-847B-4652-ACA1-CEFBAACE10D5}" type="presOf" srcId="{FA62052D-45C9-4D69-85DC-052F1125FF59}" destId="{6431E523-561A-448F-A01D-5A4454C98EB1}" srcOrd="1"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3CE026CB-E262-4677-8AC1-BAC47979C38A}" type="presOf" srcId="{A755408A-C6E9-4D1B-B3E1-717E0BE0B2B5}" destId="{5321C68F-173B-4998-A318-9A2CCA54F771}"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ABE69331-64C5-4D1E-AB60-618DED6AB94F}" type="presOf" srcId="{922ED86D-766C-445C-A8E5-9CD678BEFD8C}" destId="{8F718D30-6EA0-45D9-A13D-226241303434}" srcOrd="0" destOrd="0" presId="urn:microsoft.com/office/officeart/2005/8/layout/hProcess6"/>
    <dgm:cxn modelId="{70FFEC56-301E-4B0F-93D6-B86CE205EEC1}" srcId="{922ED86D-766C-445C-A8E5-9CD678BEFD8C}" destId="{D9F1F26C-3CF4-4A0B-9ABD-71510D717145}" srcOrd="0" destOrd="0" parTransId="{DF5E933A-3E97-425F-AE58-4F7EED775F3C}" sibTransId="{0B5FC0D3-122D-47FE-90D2-0403E7D571F7}"/>
    <dgm:cxn modelId="{69B81C9C-A19B-42A3-AAED-0A6B60FBCF16}" type="presOf" srcId="{30CF78DF-DBB9-4D73-A70E-3E106A3F322A}" destId="{197D2F7E-4167-48C1-8AAD-0BAF81D1B3D9}" srcOrd="0" destOrd="0" presId="urn:microsoft.com/office/officeart/2005/8/layout/hProcess6"/>
    <dgm:cxn modelId="{458CAEFB-12F5-40C8-A9D5-89E4717D6F10}" type="presOf" srcId="{03E0E101-A0CE-4CF4-BD4C-003166BF3477}" destId="{97C8B019-788A-4792-8DDC-19CE80A9065C}" srcOrd="0" destOrd="0" presId="urn:microsoft.com/office/officeart/2005/8/layout/hProcess6"/>
    <dgm:cxn modelId="{DC907701-4CD9-45DB-8583-107CB73D2CDD}" type="presOf" srcId="{03E0E101-A0CE-4CF4-BD4C-003166BF3477}" destId="{1A533339-34A9-4DE4-A398-17CAA9E9AC1C}" srcOrd="1" destOrd="0" presId="urn:microsoft.com/office/officeart/2005/8/layout/hProcess6"/>
    <dgm:cxn modelId="{FA22CBCD-ADAC-4960-9CEE-3FC28FA10382}" type="presOf" srcId="{FA62052D-45C9-4D69-85DC-052F1125FF59}" destId="{5FFE8AD0-32AF-4080-8998-CFB450EAE57F}" srcOrd="0" destOrd="0" presId="urn:microsoft.com/office/officeart/2005/8/layout/hProcess6"/>
    <dgm:cxn modelId="{0EC01E60-A790-4BE0-80F0-F2FCB13A1508}" type="presParOf" srcId="{8F718D30-6EA0-45D9-A13D-226241303434}" destId="{E4EC83A4-5E7E-49C0-B841-2FA70425EA41}" srcOrd="0" destOrd="0" presId="urn:microsoft.com/office/officeart/2005/8/layout/hProcess6"/>
    <dgm:cxn modelId="{FE120733-CB60-454A-859D-256D66E9D4EC}" type="presParOf" srcId="{E4EC83A4-5E7E-49C0-B841-2FA70425EA41}" destId="{1231C15B-BDC2-43C8-A59F-3D675369691F}" srcOrd="0" destOrd="0" presId="urn:microsoft.com/office/officeart/2005/8/layout/hProcess6"/>
    <dgm:cxn modelId="{5088D0A5-0187-4B30-BC88-052D24ECDE1B}" type="presParOf" srcId="{E4EC83A4-5E7E-49C0-B841-2FA70425EA41}" destId="{5FFE8AD0-32AF-4080-8998-CFB450EAE57F}" srcOrd="1" destOrd="0" presId="urn:microsoft.com/office/officeart/2005/8/layout/hProcess6"/>
    <dgm:cxn modelId="{BE484116-B163-4C25-8E7F-AB97571A94A9}" type="presParOf" srcId="{E4EC83A4-5E7E-49C0-B841-2FA70425EA41}" destId="{6431E523-561A-448F-A01D-5A4454C98EB1}" srcOrd="2" destOrd="0" presId="urn:microsoft.com/office/officeart/2005/8/layout/hProcess6"/>
    <dgm:cxn modelId="{A382BFFF-F5DB-456C-AC7A-EE64C8F5838E}" type="presParOf" srcId="{E4EC83A4-5E7E-49C0-B841-2FA70425EA41}" destId="{A00DD9A0-E56C-4EA8-871A-23739EB7C172}" srcOrd="3" destOrd="0" presId="urn:microsoft.com/office/officeart/2005/8/layout/hProcess6"/>
    <dgm:cxn modelId="{1FE5FB1D-7E9F-49E6-A2E3-2C6BA0D1E691}" type="presParOf" srcId="{8F718D30-6EA0-45D9-A13D-226241303434}" destId="{2564A25D-2645-4EB8-8F75-0427A459D605}" srcOrd="1" destOrd="0" presId="urn:microsoft.com/office/officeart/2005/8/layout/hProcess6"/>
    <dgm:cxn modelId="{9E478D24-85EB-4125-82E3-3CE5C0C35BF6}" type="presParOf" srcId="{8F718D30-6EA0-45D9-A13D-226241303434}" destId="{BD7C1ACF-F7F1-4FBC-ACF7-CEF08E1894EE}" srcOrd="2" destOrd="0" presId="urn:microsoft.com/office/officeart/2005/8/layout/hProcess6"/>
    <dgm:cxn modelId="{6FC7ACD2-B4DE-4274-981C-B3793DB07C80}" type="presParOf" srcId="{BD7C1ACF-F7F1-4FBC-ACF7-CEF08E1894EE}" destId="{AD27BB86-AC1A-46C8-9765-A32B98A5B65F}" srcOrd="0" destOrd="0" presId="urn:microsoft.com/office/officeart/2005/8/layout/hProcess6"/>
    <dgm:cxn modelId="{75C8C70B-B4BA-4211-A8BD-CB8E8872AAB0}" type="presParOf" srcId="{BD7C1ACF-F7F1-4FBC-ACF7-CEF08E1894EE}" destId="{97C8B019-788A-4792-8DDC-19CE80A9065C}" srcOrd="1" destOrd="0" presId="urn:microsoft.com/office/officeart/2005/8/layout/hProcess6"/>
    <dgm:cxn modelId="{6D88651B-BE13-4337-ACD2-0AFE4D18441D}" type="presParOf" srcId="{BD7C1ACF-F7F1-4FBC-ACF7-CEF08E1894EE}" destId="{1A533339-34A9-4DE4-A398-17CAA9E9AC1C}" srcOrd="2" destOrd="0" presId="urn:microsoft.com/office/officeart/2005/8/layout/hProcess6"/>
    <dgm:cxn modelId="{38E590D7-EF76-4B85-A5B4-CCD316B03B91}" type="presParOf" srcId="{BD7C1ACF-F7F1-4FBC-ACF7-CEF08E1894EE}" destId="{5321C68F-173B-4998-A318-9A2CCA54F771}" srcOrd="3" destOrd="0" presId="urn:microsoft.com/office/officeart/2005/8/layout/hProcess6"/>
    <dgm:cxn modelId="{6D6AEABD-4DD6-4490-81BD-0F0F5EA58344}" type="presParOf" srcId="{8F718D30-6EA0-45D9-A13D-226241303434}" destId="{A88C55A5-02FD-4A05-B6D5-2925BB193525}" srcOrd="3" destOrd="0" presId="urn:microsoft.com/office/officeart/2005/8/layout/hProcess6"/>
    <dgm:cxn modelId="{C5F691BD-3432-4A6D-A0EB-0ED0A7CFB818}" type="presParOf" srcId="{8F718D30-6EA0-45D9-A13D-226241303434}" destId="{22387FE7-3BD4-4248-819E-425579D88DF2}" srcOrd="4" destOrd="0" presId="urn:microsoft.com/office/officeart/2005/8/layout/hProcess6"/>
    <dgm:cxn modelId="{6A2A2918-56A8-4AA5-93BF-2F7771252EFC}" type="presParOf" srcId="{22387FE7-3BD4-4248-819E-425579D88DF2}" destId="{848759B7-2EAE-404D-83A7-029AB4C1A7DB}" srcOrd="0" destOrd="0" presId="urn:microsoft.com/office/officeart/2005/8/layout/hProcess6"/>
    <dgm:cxn modelId="{09CBBC89-0322-4BEA-B94A-822030BC0943}" type="presParOf" srcId="{22387FE7-3BD4-4248-819E-425579D88DF2}" destId="{197D2F7E-4167-48C1-8AAD-0BAF81D1B3D9}" srcOrd="1" destOrd="0" presId="urn:microsoft.com/office/officeart/2005/8/layout/hProcess6"/>
    <dgm:cxn modelId="{C08B9055-50C6-481D-8165-4BDCFACB8B2A}" type="presParOf" srcId="{22387FE7-3BD4-4248-819E-425579D88DF2}" destId="{C5FF0BD8-8D63-47F3-A5F0-246E215A398D}" srcOrd="2" destOrd="0" presId="urn:microsoft.com/office/officeart/2005/8/layout/hProcess6"/>
    <dgm:cxn modelId="{D010926F-F052-473A-9628-B9CA23171A16}"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2361C7-096B-46BD-B82D-EB9BBC54FB87}">
      <dsp:nvSpPr>
        <dsp:cNvPr id="0" name=""/>
        <dsp:cNvSpPr/>
      </dsp:nvSpPr>
      <dsp:spPr>
        <a:xfrm>
          <a:off x="761776" y="844681"/>
          <a:ext cx="3024195" cy="2643527"/>
        </a:xfrm>
        <a:prstGeom prst="rightArrow">
          <a:avLst>
            <a:gd name="adj1" fmla="val 70000"/>
            <a:gd name="adj2" fmla="val 50000"/>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smtClean="0"/>
            <a:t>ASP.NET and Web Tools 2012.2</a:t>
          </a:r>
          <a:endParaRPr lang="en-US" sz="2400" kern="1200" dirty="0"/>
        </a:p>
      </dsp:txBody>
      <dsp:txXfrm>
        <a:off x="1517825" y="1241210"/>
        <a:ext cx="1474295" cy="1850469"/>
      </dsp:txXfrm>
    </dsp:sp>
    <dsp:sp modelId="{6F843A8A-6F84-4CAD-BA39-E4693EC2874E}">
      <dsp:nvSpPr>
        <dsp:cNvPr id="0" name=""/>
        <dsp:cNvSpPr/>
      </dsp:nvSpPr>
      <dsp:spPr>
        <a:xfrm>
          <a:off x="5727" y="1410396"/>
          <a:ext cx="1512097" cy="1512097"/>
        </a:xfrm>
        <a:prstGeom prst="ellipse">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Feb 2013</a:t>
          </a:r>
          <a:endParaRPr lang="en-US" sz="2800" kern="1200" dirty="0">
            <a:effectLst>
              <a:outerShdw blurRad="38100" dist="38100" dir="2700000" algn="tl">
                <a:srgbClr val="000000">
                  <a:alpha val="43137"/>
                </a:srgbClr>
              </a:outerShdw>
            </a:effectLst>
          </a:endParaRPr>
        </a:p>
      </dsp:txBody>
      <dsp:txXfrm>
        <a:off x="227168" y="1631837"/>
        <a:ext cx="1069215" cy="1069215"/>
      </dsp:txXfrm>
    </dsp:sp>
    <dsp:sp modelId="{9C60DEFC-AB49-4DCA-977D-70E28068BAE6}">
      <dsp:nvSpPr>
        <dsp:cNvPr id="0" name=""/>
        <dsp:cNvSpPr/>
      </dsp:nvSpPr>
      <dsp:spPr>
        <a:xfrm>
          <a:off x="4731032" y="844681"/>
          <a:ext cx="3024195" cy="2643527"/>
        </a:xfrm>
        <a:prstGeom prst="rightArrow">
          <a:avLst>
            <a:gd name="adj1" fmla="val 70000"/>
            <a:gd name="adj2" fmla="val 50000"/>
          </a:avLst>
        </a:prstGeom>
        <a:solidFill>
          <a:schemeClr val="accent3">
            <a:tint val="40000"/>
            <a:alpha val="90000"/>
            <a:hueOff val="633292"/>
            <a:satOff val="-13026"/>
            <a:lumOff val="-1717"/>
            <a:alphaOff val="0"/>
          </a:schemeClr>
        </a:solidFill>
        <a:ln w="10795" cap="flat" cmpd="sng" algn="ctr">
          <a:solidFill>
            <a:schemeClr val="accent3">
              <a:tint val="40000"/>
              <a:alpha val="90000"/>
              <a:hueOff val="633292"/>
              <a:satOff val="-13026"/>
              <a:lumOff val="-17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dirty="0" smtClean="0"/>
            <a:t>VS2013</a:t>
          </a:r>
          <a:endParaRPr lang="en-US" sz="2400" kern="1200" dirty="0"/>
        </a:p>
      </dsp:txBody>
      <dsp:txXfrm>
        <a:off x="5487081" y="1241210"/>
        <a:ext cx="1474295" cy="1850469"/>
      </dsp:txXfrm>
    </dsp:sp>
    <dsp:sp modelId="{3B9434FE-2FEA-4D22-A9A1-62CDE14B01AA}">
      <dsp:nvSpPr>
        <dsp:cNvPr id="0" name=""/>
        <dsp:cNvSpPr/>
      </dsp:nvSpPr>
      <dsp:spPr>
        <a:xfrm>
          <a:off x="3974983" y="1410396"/>
          <a:ext cx="1512097" cy="1512097"/>
        </a:xfrm>
        <a:prstGeom prst="ellipse">
          <a:avLst/>
        </a:prstGeom>
        <a:solidFill>
          <a:schemeClr val="accent3">
            <a:hueOff val="325793"/>
            <a:satOff val="11458"/>
            <a:lumOff val="-1176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Oct</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2013</a:t>
          </a:r>
          <a:endParaRPr lang="en-US" sz="2800" kern="1200" dirty="0">
            <a:effectLst>
              <a:outerShdw blurRad="38100" dist="38100" dir="2700000" algn="tl">
                <a:srgbClr val="000000">
                  <a:alpha val="43137"/>
                </a:srgbClr>
              </a:outerShdw>
            </a:effectLst>
          </a:endParaRPr>
        </a:p>
      </dsp:txBody>
      <dsp:txXfrm>
        <a:off x="4196424" y="1631837"/>
        <a:ext cx="1069215" cy="1069215"/>
      </dsp:txXfrm>
    </dsp:sp>
    <dsp:sp modelId="{E01A9506-47E6-44D6-AE57-372E080EBB88}">
      <dsp:nvSpPr>
        <dsp:cNvPr id="0" name=""/>
        <dsp:cNvSpPr/>
      </dsp:nvSpPr>
      <dsp:spPr>
        <a:xfrm>
          <a:off x="8700289" y="844681"/>
          <a:ext cx="3024195" cy="2643527"/>
        </a:xfrm>
        <a:prstGeom prst="rightArrow">
          <a:avLst>
            <a:gd name="adj1" fmla="val 70000"/>
            <a:gd name="adj2" fmla="val 50000"/>
          </a:avLst>
        </a:prstGeom>
        <a:solidFill>
          <a:schemeClr val="accent3">
            <a:tint val="40000"/>
            <a:alpha val="90000"/>
            <a:hueOff val="1266584"/>
            <a:satOff val="-26053"/>
            <a:lumOff val="-3435"/>
            <a:alphaOff val="0"/>
          </a:schemeClr>
        </a:solidFill>
        <a:ln w="10795" cap="flat" cmpd="sng" algn="ctr">
          <a:solidFill>
            <a:schemeClr val="accent3">
              <a:tint val="40000"/>
              <a:alpha val="90000"/>
              <a:hueOff val="1266584"/>
              <a:satOff val="-26053"/>
              <a:lumOff val="-34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dirty="0" smtClean="0"/>
            <a:t>ASP.NET and Web Tools 2013.2</a:t>
          </a:r>
          <a:endParaRPr lang="en-US" sz="2400" kern="1200" dirty="0"/>
        </a:p>
      </dsp:txBody>
      <dsp:txXfrm>
        <a:off x="9456337" y="1241210"/>
        <a:ext cx="1474295" cy="1850469"/>
      </dsp:txXfrm>
    </dsp:sp>
    <dsp:sp modelId="{0ACF4975-30B5-40AA-8D90-E3A2628E8713}">
      <dsp:nvSpPr>
        <dsp:cNvPr id="0" name=""/>
        <dsp:cNvSpPr/>
      </dsp:nvSpPr>
      <dsp:spPr>
        <a:xfrm>
          <a:off x="7944240" y="1410396"/>
          <a:ext cx="1512097" cy="1512097"/>
        </a:xfrm>
        <a:prstGeom prst="ellipse">
          <a:avLst/>
        </a:prstGeom>
        <a:solidFill>
          <a:schemeClr val="accent3">
            <a:hueOff val="651586"/>
            <a:satOff val="22916"/>
            <a:lumOff val="-2353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May</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2014</a:t>
          </a:r>
          <a:endParaRPr lang="en-US" sz="2800" kern="1200" dirty="0">
            <a:effectLst>
              <a:outerShdw blurRad="38100" dist="38100" dir="2700000" algn="tl">
                <a:srgbClr val="000000">
                  <a:alpha val="43137"/>
                </a:srgbClr>
              </a:outerShdw>
            </a:effectLst>
          </a:endParaRPr>
        </a:p>
      </dsp:txBody>
      <dsp:txXfrm>
        <a:off x="8165681" y="1631837"/>
        <a:ext cx="1069215" cy="10692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May</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2014</a:t>
          </a:r>
          <a:endParaRPr lang="en-US" sz="28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Modern</a:t>
          </a:r>
          <a:br>
            <a:rPr lang="en-US" sz="2900" kern="1200" smtClean="0"/>
          </a:br>
          <a:r>
            <a:rPr lang="en-US" sz="2900" kern="1200" smtClean="0"/>
            <a:t>Web</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Fall</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2014</a:t>
          </a:r>
          <a:endParaRPr lang="en-US" sz="28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Future</a:t>
          </a:r>
          <a:endParaRPr lang="en-US" sz="2800" kern="1200" dirty="0"/>
        </a:p>
      </dsp:txBody>
      <dsp:txXfrm>
        <a:off x="8165681" y="1631837"/>
        <a:ext cx="1069215" cy="10692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May 2014</a:t>
          </a:r>
          <a:endParaRPr lang="en-US" sz="28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Modern</a:t>
          </a:r>
          <a:br>
            <a:rPr lang="en-US" sz="2900" kern="1200" smtClean="0"/>
          </a:br>
          <a:r>
            <a:rPr lang="en-US" sz="2900" kern="1200" smtClean="0"/>
            <a:t>Web</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Mid</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2014</a:t>
          </a:r>
          <a:endParaRPr lang="en-US" sz="28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Future</a:t>
          </a:r>
          <a:endParaRPr lang="en-US" sz="2800" kern="1200" dirty="0"/>
        </a:p>
      </dsp:txBody>
      <dsp:txXfrm>
        <a:off x="8165681" y="1631837"/>
        <a:ext cx="1069215" cy="10692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dirty="0" smtClean="0">
              <a:effectLst>
                <a:outerShdw blurRad="38100" dist="38100" dir="2700000" algn="tl">
                  <a:srgbClr val="000000">
                    <a:alpha val="43137"/>
                  </a:srgbClr>
                </a:outerShdw>
              </a:effectLst>
            </a:rPr>
            <a:t>May</a:t>
          </a:r>
          <a:br>
            <a:rPr lang="en-US" sz="3300" kern="1200" dirty="0" smtClean="0">
              <a:effectLst>
                <a:outerShdw blurRad="38100" dist="38100" dir="2700000" algn="tl">
                  <a:srgbClr val="000000">
                    <a:alpha val="43137"/>
                  </a:srgbClr>
                </a:outerShdw>
              </a:effectLst>
            </a:rPr>
          </a:br>
          <a:r>
            <a:rPr lang="en-US" sz="3300" kern="1200" dirty="0" smtClean="0">
              <a:effectLst>
                <a:outerShdw blurRad="38100" dist="38100" dir="2700000" algn="tl">
                  <a:srgbClr val="000000">
                    <a:alpha val="43137"/>
                  </a:srgbClr>
                </a:outerShdw>
              </a:effectLst>
            </a:rPr>
            <a:t>2014</a:t>
          </a:r>
          <a:endParaRPr lang="en-US" sz="33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Modern</a:t>
          </a:r>
          <a:br>
            <a:rPr lang="en-US" sz="2900" kern="1200" smtClean="0"/>
          </a:br>
          <a:r>
            <a:rPr lang="en-US" sz="2900" kern="1200" smtClean="0"/>
            <a:t>Web</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dirty="0" smtClean="0">
              <a:effectLst>
                <a:outerShdw blurRad="38100" dist="38100" dir="2700000" algn="tl">
                  <a:srgbClr val="000000">
                    <a:alpha val="43137"/>
                  </a:srgbClr>
                </a:outerShdw>
              </a:effectLst>
            </a:rPr>
            <a:t>Fall</a:t>
          </a:r>
          <a:br>
            <a:rPr lang="en-US" sz="3300" kern="1200" dirty="0" smtClean="0">
              <a:effectLst>
                <a:outerShdw blurRad="38100" dist="38100" dir="2700000" algn="tl">
                  <a:srgbClr val="000000">
                    <a:alpha val="43137"/>
                  </a:srgbClr>
                </a:outerShdw>
              </a:effectLst>
            </a:rPr>
          </a:br>
          <a:r>
            <a:rPr lang="en-US" sz="3300" kern="1200" dirty="0" smtClean="0">
              <a:effectLst>
                <a:outerShdw blurRad="38100" dist="38100" dir="2700000" algn="tl">
                  <a:srgbClr val="000000">
                    <a:alpha val="43137"/>
                  </a:srgbClr>
                </a:outerShdw>
              </a:effectLst>
            </a:rPr>
            <a:t>2014</a:t>
          </a:r>
          <a:endParaRPr lang="en-US" sz="33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t>Fall</a:t>
          </a:r>
          <a:br>
            <a:rPr lang="en-US" sz="3300" kern="1200" smtClean="0"/>
          </a:br>
          <a:r>
            <a:rPr lang="en-US" sz="3300" kern="1200" smtClean="0"/>
            <a:t>2014</a:t>
          </a:r>
          <a:endParaRPr lang="en-US" sz="3300" kern="1200" dirty="0"/>
        </a:p>
      </dsp:txBody>
      <dsp:txXfrm>
        <a:off x="8165681" y="1631837"/>
        <a:ext cx="1069215" cy="106921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5/12/2014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5/12/2014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253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5/12/2014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3409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4160098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3332691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5/12/2014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930189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021316-1984-451C-9142-E4090A20721E}" type="datetime1">
              <a:rPr lang="en-US" smtClean="0">
                <a:solidFill>
                  <a:prstClr val="black"/>
                </a:solidFill>
              </a:rPr>
              <a:pPr/>
              <a:t>5/12/2014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84370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5/12/2014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978649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5/12/2014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846436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5/12/2014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337723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965889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5/12/2014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497653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2021478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w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874986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292870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27149079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13423685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18010266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5336540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247675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152892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859439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33739936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29528086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33710468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767927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29232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880098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849632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873728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83783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986693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547569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463399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42537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162848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080145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8073603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801997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73205926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92268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558740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5617828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91409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59204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1353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202418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638179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349057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7960331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64304752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679"/>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pPr defTabSz="932468"/>
            <a:fld id="{959E906B-32DF-4AAA-A7C3-26E8DEB6EC83}" type="datetimeFigureOut">
              <a:rPr lang="en-US" smtClean="0">
                <a:solidFill>
                  <a:srgbClr val="000000"/>
                </a:solidFill>
              </a:rPr>
              <a:pPr defTabSz="932468"/>
              <a:t>5/12/2014</a:t>
            </a:fld>
            <a:endParaRPr lang="en-US">
              <a:solidFill>
                <a:srgbClr val="00000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pPr defTabSz="932468"/>
            <a:endParaRPr lang="en-US">
              <a:solidFill>
                <a:srgbClr val="00000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pPr defTabSz="932468"/>
            <a:fld id="{61D6E3DE-70E0-4294-89C3-3596D1622706}" type="slidenum">
              <a:rPr lang="en-US" smtClean="0">
                <a:solidFill>
                  <a:srgbClr val="000000"/>
                </a:solidFill>
              </a:rPr>
              <a:pPr defTabSz="932468"/>
              <a:t>‹#›</a:t>
            </a:fld>
            <a:endParaRPr lang="en-US">
              <a:solidFill>
                <a:srgbClr val="000000"/>
              </a:solidFill>
            </a:endParaRPr>
          </a:p>
        </p:txBody>
      </p:sp>
    </p:spTree>
    <p:extLst>
      <p:ext uri="{BB962C8B-B14F-4D97-AF65-F5344CB8AC3E}">
        <p14:creationId xmlns:p14="http://schemas.microsoft.com/office/powerpoint/2010/main" val="7772705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71998912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390187" y="1204962"/>
            <a:ext cx="16474929" cy="4133954"/>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21330032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297985157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38836741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1145029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41495594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855003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9188207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183051605"/>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516890104"/>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55659299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19685026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382851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564420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0849671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783007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5970191"/>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4358675"/>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656498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926021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080103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51742475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82359495"/>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3533595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80905861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91524807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67118573"/>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838897"/>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614335"/>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164263"/>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053309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9" Type="http://schemas.openxmlformats.org/officeDocument/2006/relationships/slideLayout" Target="../slideLayouts/slideLayout70.xml"/><Relationship Id="rId21" Type="http://schemas.openxmlformats.org/officeDocument/2006/relationships/slideLayout" Target="../slideLayouts/slideLayout52.xml"/><Relationship Id="rId34" Type="http://schemas.openxmlformats.org/officeDocument/2006/relationships/slideLayout" Target="../slideLayouts/slideLayout65.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slideLayout" Target="../slideLayouts/slideLayout64.xml"/><Relationship Id="rId38" Type="http://schemas.openxmlformats.org/officeDocument/2006/relationships/slideLayout" Target="../slideLayouts/slideLayout69.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37" Type="http://schemas.openxmlformats.org/officeDocument/2006/relationships/slideLayout" Target="../slideLayouts/slideLayout68.xml"/><Relationship Id="rId40" Type="http://schemas.openxmlformats.org/officeDocument/2006/relationships/theme" Target="../theme/theme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36" Type="http://schemas.openxmlformats.org/officeDocument/2006/relationships/slideLayout" Target="../slideLayouts/slideLayout67.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35" Type="http://schemas.openxmlformats.org/officeDocument/2006/relationships/slideLayout" Target="../slideLayouts/slideLayout66.xml"/><Relationship Id="rId8" Type="http://schemas.openxmlformats.org/officeDocument/2006/relationships/slideLayout" Target="../slideLayouts/slideLayout39.xml"/><Relationship Id="rId3"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34" Type="http://schemas.openxmlformats.org/officeDocument/2006/relationships/image" Target="../media/image2.png"/><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image" Target="../media/image1.png"/><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theme" Target="../theme/theme3.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8"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093" r:id="rId26"/>
    <p:sldLayoutId id="2147484127" r:id="rId27"/>
    <p:sldLayoutId id="2147484128" r:id="rId28"/>
    <p:sldLayoutId id="2147484129" r:id="rId29"/>
    <p:sldLayoutId id="2147484203" r:id="rId30"/>
    <p:sldLayoutId id="2147484272"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09620486"/>
      </p:ext>
    </p:extLst>
  </p:cSld>
  <p:clrMap bg1="lt1" tx1="dk1" bg2="lt2" tx2="dk2" accent1="accent1" accent2="accent2" accent3="accent3" accent4="accent4" accent5="accent5" accent6="accent6" hlink="hlink" folHlink="folHlink"/>
  <p:sldLayoutIdLst>
    <p:sldLayoutId id="2147484281" r:id="rId1"/>
    <p:sldLayoutId id="2147484282" r:id="rId2"/>
    <p:sldLayoutId id="2147484283" r:id="rId3"/>
    <p:sldLayoutId id="2147484284" r:id="rId4"/>
    <p:sldLayoutId id="2147484285" r:id="rId5"/>
    <p:sldLayoutId id="2147484286" r:id="rId6"/>
    <p:sldLayoutId id="2147484287" r:id="rId7"/>
    <p:sldLayoutId id="2147484288" r:id="rId8"/>
    <p:sldLayoutId id="2147484289" r:id="rId9"/>
    <p:sldLayoutId id="2147484290" r:id="rId10"/>
    <p:sldLayoutId id="2147484291" r:id="rId11"/>
    <p:sldLayoutId id="2147484292" r:id="rId12"/>
    <p:sldLayoutId id="2147484293" r:id="rId13"/>
    <p:sldLayoutId id="2147484294" r:id="rId14"/>
    <p:sldLayoutId id="2147484295" r:id="rId15"/>
    <p:sldLayoutId id="2147484296" r:id="rId16"/>
    <p:sldLayoutId id="2147484297" r:id="rId17"/>
    <p:sldLayoutId id="2147484298" r:id="rId18"/>
    <p:sldLayoutId id="2147484299" r:id="rId19"/>
    <p:sldLayoutId id="2147484300" r:id="rId20"/>
    <p:sldLayoutId id="2147484301" r:id="rId21"/>
    <p:sldLayoutId id="2147484302" r:id="rId22"/>
    <p:sldLayoutId id="2147484303" r:id="rId23"/>
    <p:sldLayoutId id="2147484304" r:id="rId24"/>
    <p:sldLayoutId id="2147484305" r:id="rId25"/>
    <p:sldLayoutId id="2147484306" r:id="rId26"/>
    <p:sldLayoutId id="2147484307" r:id="rId27"/>
    <p:sldLayoutId id="2147484308" r:id="rId28"/>
    <p:sldLayoutId id="2147484309" r:id="rId29"/>
    <p:sldLayoutId id="2147484310" r:id="rId30"/>
    <p:sldLayoutId id="2147484311" r:id="rId31"/>
    <p:sldLayoutId id="2147484312" r:id="rId32"/>
    <p:sldLayoutId id="2147484313" r:id="rId33"/>
    <p:sldLayoutId id="2147484314" r:id="rId34"/>
    <p:sldLayoutId id="2147484315" r:id="rId35"/>
    <p:sldLayoutId id="2147484316" r:id="rId36"/>
    <p:sldLayoutId id="2147484317" r:id="rId37"/>
    <p:sldLayoutId id="2147484318" r:id="rId38"/>
    <p:sldLayoutId id="2147484319" r:id="rId39"/>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16520259"/>
      </p:ext>
    </p:extLst>
  </p:cSld>
  <p:clrMap bg1="dk1" tx1="lt1" bg2="dk2" tx2="lt2" accent1="accent1" accent2="accent2" accent3="accent3" accent4="accent4" accent5="accent5" accent6="accent6" hlink="hlink" folHlink="folHlink"/>
  <p:sldLayoutIdLst>
    <p:sldLayoutId id="2147484321" r:id="rId1"/>
    <p:sldLayoutId id="2147484322" r:id="rId2"/>
    <p:sldLayoutId id="2147484323" r:id="rId3"/>
    <p:sldLayoutId id="2147484324" r:id="rId4"/>
    <p:sldLayoutId id="2147484325" r:id="rId5"/>
    <p:sldLayoutId id="2147484326" r:id="rId6"/>
    <p:sldLayoutId id="2147484327" r:id="rId7"/>
    <p:sldLayoutId id="2147484328" r:id="rId8"/>
    <p:sldLayoutId id="2147484329" r:id="rId9"/>
    <p:sldLayoutId id="2147484330" r:id="rId10"/>
    <p:sldLayoutId id="2147484331" r:id="rId11"/>
    <p:sldLayoutId id="2147484332" r:id="rId12"/>
    <p:sldLayoutId id="2147484333" r:id="rId13"/>
    <p:sldLayoutId id="2147484334" r:id="rId14"/>
    <p:sldLayoutId id="2147484335" r:id="rId15"/>
    <p:sldLayoutId id="2147484336" r:id="rId16"/>
    <p:sldLayoutId id="2147484337" r:id="rId17"/>
    <p:sldLayoutId id="2147484338" r:id="rId18"/>
    <p:sldLayoutId id="2147484339" r:id="rId19"/>
    <p:sldLayoutId id="2147484340" r:id="rId20"/>
    <p:sldLayoutId id="2147484341" r:id="rId21"/>
    <p:sldLayoutId id="2147484342" r:id="rId22"/>
    <p:sldLayoutId id="2147484343" r:id="rId23"/>
    <p:sldLayoutId id="2147484344" r:id="rId24"/>
    <p:sldLayoutId id="2147484345" r:id="rId25"/>
    <p:sldLayoutId id="2147484346" r:id="rId26"/>
    <p:sldLayoutId id="2147484347" r:id="rId27"/>
    <p:sldLayoutId id="2147484348" r:id="rId28"/>
    <p:sldLayoutId id="2147484349" r:id="rId29"/>
    <p:sldLayoutId id="2147484350" r:id="rId30"/>
    <p:sldLayoutId id="2147484351"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4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28.gi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4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4.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oleObject" Target="../embeddings/oleObject1.bin"/><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hyperlink" Target="http://aka.ms/aivsix" TargetMode="External"/><Relationship Id="rId17" Type="http://schemas.openxmlformats.org/officeDocument/2006/relationships/image" Target="../media/image43.png"/><Relationship Id="rId2" Type="http://schemas.openxmlformats.org/officeDocument/2006/relationships/slideLayout" Target="../slideLayouts/slideLayout89.xml"/><Relationship Id="rId16" Type="http://schemas.openxmlformats.org/officeDocument/2006/relationships/image" Target="../media/image42.png"/><Relationship Id="rId1" Type="http://schemas.openxmlformats.org/officeDocument/2006/relationships/vmlDrawing" Target="../drawings/vmlDrawing1.vml"/><Relationship Id="rId6" Type="http://schemas.openxmlformats.org/officeDocument/2006/relationships/image" Target="../media/image37.png"/><Relationship Id="rId11" Type="http://schemas.openxmlformats.org/officeDocument/2006/relationships/hyperlink" Target="http://visualstudio.com/" TargetMode="External"/><Relationship Id="rId5" Type="http://schemas.openxmlformats.org/officeDocument/2006/relationships/image" Target="../media/image36.png"/><Relationship Id="rId15" Type="http://schemas.openxmlformats.org/officeDocument/2006/relationships/image" Target="../media/image41.png"/><Relationship Id="rId10" Type="http://schemas.openxmlformats.org/officeDocument/2006/relationships/image" Target="../media/image2.png"/><Relationship Id="rId4" Type="http://schemas.openxmlformats.org/officeDocument/2006/relationships/hyperlink" Target="http://aka.ms/msdn_teched" TargetMode="External"/><Relationship Id="rId9" Type="http://schemas.openxmlformats.org/officeDocument/2006/relationships/image" Target="../media/image40.gif"/><Relationship Id="rId14" Type="http://schemas.openxmlformats.org/officeDocument/2006/relationships/image" Target="../media/image34.emf"/></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9.xml"/></Relationships>
</file>

<file path=ppt/slides/_rels/slide31.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19.xml"/><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44157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710971" y="4989011"/>
            <a:ext cx="11126899"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710971" y="1736137"/>
            <a:ext cx="6913894"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2" y="1736138"/>
            <a:ext cx="4105227"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137803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4" name="Text Placeholder 3"/>
          <p:cNvSpPr>
            <a:spLocks noGrp="1"/>
          </p:cNvSpPr>
          <p:nvPr>
            <p:ph type="body" sz="quarter" idx="10"/>
          </p:nvPr>
        </p:nvSpPr>
        <p:spPr>
          <a:xfrm>
            <a:off x="274638" y="1212851"/>
            <a:ext cx="11887200" cy="3877930"/>
          </a:xfrm>
        </p:spPr>
        <p:txBody>
          <a:bodyPr/>
          <a:lstStyle/>
          <a:p>
            <a:endParaRPr lang="en-US" dirty="0" smtClean="0"/>
          </a:p>
          <a:p>
            <a:r>
              <a:rPr lang="en-US" dirty="0" smtClean="0"/>
              <a:t>The MVP program </a:t>
            </a:r>
            <a:br>
              <a:rPr lang="en-US" dirty="0" smtClean="0"/>
            </a:br>
            <a:r>
              <a:rPr lang="en-US" dirty="0" smtClean="0"/>
              <a:t>recently changed…</a:t>
            </a:r>
          </a:p>
          <a:p>
            <a:endParaRPr lang="en-US" dirty="0"/>
          </a:p>
          <a:p>
            <a:r>
              <a:rPr lang="en-US" dirty="0" smtClean="0"/>
              <a:t>You can now be an ASP.NET MVP based solely</a:t>
            </a:r>
            <a:r>
              <a:rPr lang="en-US" dirty="0"/>
              <a:t/>
            </a:r>
            <a:br>
              <a:rPr lang="en-US" dirty="0"/>
            </a:br>
            <a:r>
              <a:rPr lang="en-US" dirty="0" smtClean="0"/>
              <a:t>on </a:t>
            </a:r>
            <a:r>
              <a:rPr lang="en-US" b="1" dirty="0" smtClean="0"/>
              <a:t>open source contributions.</a:t>
            </a:r>
          </a:p>
        </p:txBody>
      </p:sp>
      <p:pic>
        <p:nvPicPr>
          <p:cNvPr id="3" name="Picture 2"/>
          <p:cNvPicPr>
            <a:picLocks noChangeAspect="1"/>
          </p:cNvPicPr>
          <p:nvPr/>
        </p:nvPicPr>
        <p:blipFill>
          <a:blip r:embed="rId2"/>
          <a:stretch>
            <a:fillRect/>
          </a:stretch>
        </p:blipFill>
        <p:spPr>
          <a:xfrm>
            <a:off x="7083888" y="295277"/>
            <a:ext cx="5080318" cy="2294777"/>
          </a:xfrm>
          <a:prstGeom prst="rect">
            <a:avLst/>
          </a:prstGeom>
        </p:spPr>
      </p:pic>
    </p:spTree>
    <p:extLst>
      <p:ext uri="{BB962C8B-B14F-4D97-AF65-F5344CB8AC3E}">
        <p14:creationId xmlns:p14="http://schemas.microsoft.com/office/powerpoint/2010/main" val="2761839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 since 2012!</a:t>
            </a:r>
          </a:p>
        </p:txBody>
      </p:sp>
      <p:graphicFrame>
        <p:nvGraphicFramePr>
          <p:cNvPr id="2" name="Diagram 1"/>
          <p:cNvGraphicFramePr/>
          <p:nvPr>
            <p:extLst>
              <p:ext uri="{D42A27DB-BD31-4B8C-83A1-F6EECF244321}">
                <p14:modId xmlns:p14="http://schemas.microsoft.com/office/powerpoint/2010/main" val="1738809362"/>
              </p:ext>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759224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ext uri="{D42A27DB-BD31-4B8C-83A1-F6EECF244321}">
                <p14:modId xmlns:p14="http://schemas.microsoft.com/office/powerpoint/2010/main" val="3361516562"/>
              </p:ext>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59583266"/>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ext uri="{D42A27DB-BD31-4B8C-83A1-F6EECF244321}">
                <p14:modId xmlns:p14="http://schemas.microsoft.com/office/powerpoint/2010/main" val="2179311909"/>
              </p:ext>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78042" y="2737720"/>
            <a:ext cx="4058197" cy="3043648"/>
          </a:xfrm>
          <a:prstGeom prst="rect">
            <a:avLst/>
          </a:prstGeom>
        </p:spPr>
      </p:pic>
    </p:spTree>
    <p:extLst>
      <p:ext uri="{BB962C8B-B14F-4D97-AF65-F5344CB8AC3E}">
        <p14:creationId xmlns:p14="http://schemas.microsoft.com/office/powerpoint/2010/main" val="3404678788"/>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ext uri="{D42A27DB-BD31-4B8C-83A1-F6EECF244321}">
                <p14:modId xmlns:p14="http://schemas.microsoft.com/office/powerpoint/2010/main" val="4101638028"/>
              </p:ext>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00103" y="2725764"/>
            <a:ext cx="4133133" cy="3099850"/>
          </a:xfrm>
          <a:prstGeom prst="rect">
            <a:avLst/>
          </a:prstGeom>
        </p:spPr>
      </p:pic>
    </p:spTree>
    <p:extLst>
      <p:ext uri="{BB962C8B-B14F-4D97-AF65-F5344CB8AC3E}">
        <p14:creationId xmlns:p14="http://schemas.microsoft.com/office/powerpoint/2010/main" val="1191342779"/>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1039" y="295276"/>
            <a:ext cx="8769700" cy="6267756"/>
          </a:xfrm>
          <a:prstGeom prst="rect">
            <a:avLst/>
          </a:prstGeom>
        </p:spPr>
      </p:pic>
    </p:spTree>
    <p:extLst>
      <p:ext uri="{BB962C8B-B14F-4D97-AF65-F5344CB8AC3E}">
        <p14:creationId xmlns:p14="http://schemas.microsoft.com/office/powerpoint/2010/main" val="171702755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~2 months</a:t>
            </a:r>
            <a:endParaRPr lang="en-US" b="1" i="1" dirty="0" smtClean="0">
              <a:solidFill>
                <a:schemeClr val="tx1"/>
              </a:solidFill>
              <a:effectLst>
                <a:outerShdw blurRad="38100" dist="38100" dir="2700000" algn="tl">
                  <a:srgbClr val="000000">
                    <a:alpha val="43137"/>
                  </a:srgbClr>
                </a:outerShdw>
              </a:effectLst>
            </a:endParaRPr>
          </a:p>
        </p:txBody>
      </p:sp>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From the Web Tools “Labs”</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a:stretch>
            <a:fillRect/>
          </a:stretch>
        </p:blipFill>
        <p:spPr>
          <a:xfrm>
            <a:off x="2636837" y="3040062"/>
            <a:ext cx="7000875" cy="1809750"/>
          </a:xfrm>
          <a:prstGeom prst="rect">
            <a:avLst/>
          </a:prstGeom>
        </p:spPr>
      </p:pic>
      <p:sp>
        <p:nvSpPr>
          <p:cNvPr id="2" name="TextBox 1"/>
          <p:cNvSpPr txBox="1"/>
          <p:nvPr/>
        </p:nvSpPr>
        <p:spPr>
          <a:xfrm>
            <a:off x="1817649" y="5518458"/>
            <a:ext cx="8393580" cy="904863"/>
          </a:xfrm>
          <a:prstGeom prst="rect">
            <a:avLst/>
          </a:prstGeom>
          <a:noFill/>
        </p:spPr>
        <p:txBody>
          <a:bodyPr wrap="none" lIns="182880" tIns="146304" rIns="182880" bIns="146304" rtlCol="0">
            <a:spAutoFit/>
          </a:bodyPr>
          <a:lstStyle/>
          <a:p>
            <a:pPr defTabSz="932468">
              <a:lnSpc>
                <a:spcPct val="90000"/>
              </a:lnSpc>
            </a:pPr>
            <a:r>
              <a:rPr lang="en-US" sz="4400" dirty="0" smtClean="0">
                <a:gradFill>
                  <a:gsLst>
                    <a:gs pos="2917">
                      <a:srgbClr val="000000"/>
                    </a:gs>
                    <a:gs pos="30000">
                      <a:srgbClr val="000000"/>
                    </a:gs>
                  </a:gsLst>
                  <a:lin ang="5400000" scaled="0"/>
                </a:gradFill>
              </a:rPr>
              <a:t>http://www.vswebessentials.com</a:t>
            </a:r>
          </a:p>
        </p:txBody>
      </p:sp>
    </p:spTree>
    <p:extLst>
      <p:ext uri="{BB962C8B-B14F-4D97-AF65-F5344CB8AC3E}">
        <p14:creationId xmlns:p14="http://schemas.microsoft.com/office/powerpoint/2010/main" val="30675932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5838552"/>
          </a:xfrm>
        </p:spPr>
        <p:txBody>
          <a:bodyPr/>
          <a:lstStyle/>
          <a:p>
            <a:pPr marL="463461" indent="-231730">
              <a:buNone/>
              <a:tabLst>
                <a:tab pos="566629" algn="l"/>
              </a:tabLst>
            </a:pPr>
            <a:r>
              <a:rPr lang="en-US" dirty="0" smtClean="0">
                <a:solidFill>
                  <a:schemeClr val="accent1"/>
                </a:solidFill>
              </a:rPr>
              <a:t>General</a:t>
            </a:r>
          </a:p>
          <a:p>
            <a:pPr marL="463461" lvl="1" indent="-231730">
              <a:tabLst>
                <a:tab pos="566629" algn="l"/>
              </a:tabLst>
            </a:pPr>
            <a:r>
              <a:rPr lang="en-US" dirty="0" smtClean="0"/>
              <a:t>New ASP.NET Identity System</a:t>
            </a:r>
          </a:p>
          <a:p>
            <a:pPr marL="463461" lvl="1" indent="-231730">
              <a:tabLst>
                <a:tab pos="566629" algn="l"/>
              </a:tabLst>
            </a:pPr>
            <a:r>
              <a:rPr lang="en-US" dirty="0" smtClean="0"/>
              <a:t>Templates based on Bootstrap</a:t>
            </a:r>
          </a:p>
          <a:p>
            <a:pPr marL="463461" indent="-231730">
              <a:buNone/>
              <a:tabLst>
                <a:tab pos="566629" algn="l"/>
              </a:tabLst>
            </a:pPr>
            <a:r>
              <a:rPr lang="en-US" dirty="0" smtClean="0">
                <a:solidFill>
                  <a:schemeClr val="accent1"/>
                </a:solidFill>
              </a:rPr>
              <a:t>One ASP.NET</a:t>
            </a:r>
          </a:p>
          <a:p>
            <a:pPr marL="463461" lvl="1" indent="-231730">
              <a:tabLst>
                <a:tab pos="566629" algn="l"/>
              </a:tabLst>
            </a:pPr>
            <a:r>
              <a:rPr lang="en-US" dirty="0" smtClean="0"/>
              <a:t>One Project: Web Forms, MVC, Web API</a:t>
            </a:r>
          </a:p>
          <a:p>
            <a:pPr marL="463461" lvl="1" indent="-231730">
              <a:tabLst>
                <a:tab pos="566629" algn="l"/>
              </a:tabLst>
            </a:pPr>
            <a:r>
              <a:rPr lang="en-US" dirty="0" smtClean="0"/>
              <a:t>Add any framework to any project</a:t>
            </a:r>
          </a:p>
          <a:p>
            <a:pPr marL="463461" lvl="1" indent="-231730">
              <a:tabLst>
                <a:tab pos="566629" algn="l"/>
              </a:tabLst>
            </a:pPr>
            <a:r>
              <a:rPr lang="en-US" dirty="0" smtClean="0"/>
              <a:t>New Scaffolding</a:t>
            </a:r>
          </a:p>
          <a:p>
            <a:pPr marL="463461" lvl="1" indent="-231730">
              <a:tabLst>
                <a:tab pos="566629" algn="l"/>
              </a:tabLst>
            </a:pPr>
            <a:r>
              <a:rPr lang="en-US" dirty="0" smtClean="0"/>
              <a:t>Configurable Authentication</a:t>
            </a:r>
          </a:p>
          <a:p>
            <a:pPr marL="463461" indent="-231730">
              <a:buNone/>
              <a:tabLst>
                <a:tab pos="566629" algn="l"/>
              </a:tabLst>
            </a:pPr>
            <a:r>
              <a:rPr lang="en-US" dirty="0" smtClean="0">
                <a:solidFill>
                  <a:schemeClr val="accent1"/>
                </a:solidFill>
              </a:rPr>
              <a:t>Azure SDK</a:t>
            </a:r>
          </a:p>
          <a:p>
            <a:pPr marL="463461" lvl="1" indent="-231730">
              <a:tabLst>
                <a:tab pos="566629" algn="l"/>
              </a:tabLst>
            </a:pPr>
            <a:r>
              <a:rPr lang="en-US" dirty="0" smtClean="0"/>
              <a:t>Azure Server Explorer:</a:t>
            </a:r>
            <a:br>
              <a:rPr lang="en-US" dirty="0" smtClean="0"/>
            </a:br>
            <a:r>
              <a:rPr lang="en-US" sz="2000" dirty="0"/>
              <a:t>SSO, Remote Debugging, Web Sites, </a:t>
            </a:r>
            <a:br>
              <a:rPr lang="en-US" sz="2000" dirty="0"/>
            </a:br>
            <a:r>
              <a:rPr lang="en-US" sz="2000" dirty="0"/>
              <a:t>Mobile Services, Mgmt APIs, Log DL</a:t>
            </a:r>
          </a:p>
          <a:p>
            <a:pPr marL="463461" lvl="2" indent="-231730">
              <a:buNone/>
              <a:tabLst>
                <a:tab pos="566629" algn="l"/>
              </a:tabLst>
            </a:pPr>
            <a:endParaRPr lang="en-US" dirty="0"/>
          </a:p>
        </p:txBody>
      </p:sp>
      <p:sp>
        <p:nvSpPr>
          <p:cNvPr id="4" name="Text Placeholder 3"/>
          <p:cNvSpPr>
            <a:spLocks noGrp="1"/>
          </p:cNvSpPr>
          <p:nvPr>
            <p:ph type="body" sz="quarter" idx="11"/>
          </p:nvPr>
        </p:nvSpPr>
        <p:spPr>
          <a:xfrm>
            <a:off x="6653074" y="443181"/>
            <a:ext cx="5485621" cy="5179354"/>
          </a:xfrm>
        </p:spPr>
        <p:txBody>
          <a:bodyPr/>
          <a:lstStyle/>
          <a:p>
            <a:pPr marL="296806" indent="-180940">
              <a:buNone/>
            </a:pPr>
            <a:r>
              <a:rPr lang="en-US" dirty="0" smtClean="0">
                <a:solidFill>
                  <a:schemeClr val="accent1"/>
                </a:solidFill>
              </a:rPr>
              <a:t>Web API</a:t>
            </a:r>
          </a:p>
          <a:p>
            <a:pPr marL="296806" lvl="1" indent="-180940"/>
            <a:r>
              <a:rPr lang="en-US" dirty="0" smtClean="0"/>
              <a:t>CORs, Attribute Routing</a:t>
            </a:r>
          </a:p>
          <a:p>
            <a:pPr marL="296806" indent="-180940">
              <a:buNone/>
            </a:pPr>
            <a:r>
              <a:rPr lang="en-US" dirty="0" smtClean="0">
                <a:solidFill>
                  <a:schemeClr val="accent1"/>
                </a:solidFill>
              </a:rPr>
              <a:t>MVC</a:t>
            </a:r>
          </a:p>
          <a:p>
            <a:pPr marL="296806" lvl="1" indent="-180940"/>
            <a:r>
              <a:rPr lang="en-US" dirty="0" smtClean="0"/>
              <a:t>Attribute Routing</a:t>
            </a:r>
          </a:p>
          <a:p>
            <a:pPr marL="296806" indent="-180940">
              <a:buNone/>
            </a:pPr>
            <a:r>
              <a:rPr lang="en-US" dirty="0" smtClean="0">
                <a:solidFill>
                  <a:schemeClr val="accent1"/>
                </a:solidFill>
              </a:rPr>
              <a:t>Entity Framework</a:t>
            </a:r>
          </a:p>
          <a:p>
            <a:pPr marL="296806" lvl="1" indent="-180940"/>
            <a:r>
              <a:rPr lang="en-US" dirty="0" err="1" smtClean="0"/>
              <a:t>Async</a:t>
            </a:r>
            <a:r>
              <a:rPr lang="en-US" dirty="0" smtClean="0"/>
              <a:t>, Stored </a:t>
            </a:r>
            <a:r>
              <a:rPr lang="en-US" dirty="0" err="1" smtClean="0"/>
              <a:t>Procs</a:t>
            </a:r>
            <a:r>
              <a:rPr lang="en-US" dirty="0" smtClean="0"/>
              <a:t>, Resiliency</a:t>
            </a:r>
          </a:p>
          <a:p>
            <a:pPr marL="296806" indent="-180940">
              <a:buNone/>
            </a:pPr>
            <a:r>
              <a:rPr lang="en-US" dirty="0" smtClean="0">
                <a:solidFill>
                  <a:schemeClr val="accent1"/>
                </a:solidFill>
              </a:rPr>
              <a:t>Visual Studio</a:t>
            </a:r>
          </a:p>
          <a:p>
            <a:pPr marL="296806" lvl="1" indent="-180940"/>
            <a:r>
              <a:rPr lang="en-US" dirty="0" smtClean="0"/>
              <a:t>New HTML Editor</a:t>
            </a:r>
          </a:p>
          <a:p>
            <a:pPr marL="296806" lvl="1" indent="-180940"/>
            <a:r>
              <a:rPr lang="en-US" dirty="0" smtClean="0"/>
              <a:t>Live Browser Link + Extensibility</a:t>
            </a:r>
          </a:p>
          <a:p>
            <a:pPr marL="296806" lvl="1" indent="-180940"/>
            <a:r>
              <a:rPr lang="en-US" dirty="0" err="1" smtClean="0"/>
              <a:t>AngularJS</a:t>
            </a:r>
            <a:r>
              <a:rPr lang="en-US" dirty="0" smtClean="0"/>
              <a:t> Class </a:t>
            </a:r>
            <a:r>
              <a:rPr lang="en-US" dirty="0" err="1" smtClean="0"/>
              <a:t>Intellisense</a:t>
            </a:r>
            <a:endParaRPr lang="en-US" dirty="0" smtClean="0"/>
          </a:p>
        </p:txBody>
      </p:sp>
      <p:grpSp>
        <p:nvGrpSpPr>
          <p:cNvPr id="6" name="Group 5"/>
          <p:cNvGrpSpPr/>
          <p:nvPr/>
        </p:nvGrpSpPr>
        <p:grpSpPr>
          <a:xfrm>
            <a:off x="5928156" y="5510087"/>
            <a:ext cx="3023766" cy="1415868"/>
            <a:chOff x="8700289" y="844681"/>
            <a:chExt cx="3024195" cy="2643527"/>
          </a:xfrm>
        </p:grpSpPr>
        <p:sp>
          <p:nvSpPr>
            <p:cNvPr id="10" name="Right Arrow 9"/>
            <p:cNvSpPr/>
            <p:nvPr/>
          </p:nvSpPr>
          <p:spPr>
            <a:xfrm>
              <a:off x="8700289" y="844681"/>
              <a:ext cx="3024195" cy="2643527"/>
            </a:xfrm>
            <a:prstGeom prst="rect">
              <a:avLst/>
            </a:prstGeom>
          </p:spPr>
          <p:style>
            <a:lnRef idx="2">
              <a:schemeClr val="lt1">
                <a:hueOff val="0"/>
                <a:satOff val="0"/>
                <a:lumOff val="0"/>
                <a:alphaOff val="0"/>
              </a:schemeClr>
            </a:lnRef>
            <a:fillRef idx="1">
              <a:schemeClr val="accent1">
                <a:alpha val="90000"/>
                <a:tint val="55000"/>
                <a:hueOff val="0"/>
                <a:satOff val="0"/>
                <a:lumOff val="0"/>
                <a:alphaOff val="0"/>
              </a:schemeClr>
            </a:fillRef>
            <a:effectRef idx="0">
              <a:schemeClr val="accent1">
                <a:alpha val="90000"/>
                <a:tint val="55000"/>
                <a:hueOff val="0"/>
                <a:satOff val="0"/>
                <a:lumOff val="0"/>
                <a:alphaOff val="0"/>
              </a:schemeClr>
            </a:effectRef>
            <a:fontRef idx="minor">
              <a:schemeClr val="dk1">
                <a:hueOff val="0"/>
                <a:satOff val="0"/>
                <a:lumOff val="0"/>
                <a:alphaOff val="0"/>
              </a:schemeClr>
            </a:fontRef>
          </p:style>
        </p:sp>
        <p:sp>
          <p:nvSpPr>
            <p:cNvPr id="11" name="Right Arrow 4"/>
            <p:cNvSpPr/>
            <p:nvPr/>
          </p:nvSpPr>
          <p:spPr>
            <a:xfrm>
              <a:off x="9456337" y="1241210"/>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70" tIns="17143" rIns="34285" bIns="17143" numCol="1" spcCol="1270" anchor="ctr" anchorCtr="0">
              <a:noAutofit/>
            </a:bodyPr>
            <a:lstStyle/>
            <a:p>
              <a:pPr algn="ctr" defTabSz="1199919">
                <a:lnSpc>
                  <a:spcPct val="90000"/>
                </a:lnSpc>
                <a:spcBef>
                  <a:spcPct val="0"/>
                </a:spcBef>
                <a:spcAft>
                  <a:spcPct val="35000"/>
                </a:spcAft>
              </a:pPr>
              <a:r>
                <a:rPr lang="en-US" sz="2700">
                  <a:solidFill>
                    <a:srgbClr val="000000">
                      <a:hueOff val="0"/>
                      <a:satOff val="0"/>
                      <a:lumOff val="0"/>
                      <a:alphaOff val="0"/>
                    </a:srgbClr>
                  </a:solidFill>
                </a:rPr>
                <a:t>VS2013</a:t>
              </a:r>
              <a:endParaRPr lang="en-US" sz="2700" dirty="0">
                <a:solidFill>
                  <a:srgbClr val="000000">
                    <a:hueOff val="0"/>
                    <a:satOff val="0"/>
                    <a:lumOff val="0"/>
                    <a:alphaOff val="0"/>
                  </a:srgbClr>
                </a:solidFill>
              </a:endParaRPr>
            </a:p>
          </p:txBody>
        </p:sp>
      </p:grpSp>
      <p:grpSp>
        <p:nvGrpSpPr>
          <p:cNvPr id="7" name="Group 6"/>
          <p:cNvGrpSpPr/>
          <p:nvPr/>
        </p:nvGrpSpPr>
        <p:grpSpPr>
          <a:xfrm>
            <a:off x="5172215" y="5192663"/>
            <a:ext cx="1511882" cy="1511882"/>
            <a:chOff x="7944240" y="1410396"/>
            <a:chExt cx="1512097" cy="1512097"/>
          </a:xfrm>
        </p:grpSpPr>
        <p:sp>
          <p:nvSpPr>
            <p:cNvPr id="8" name="Oval 7"/>
            <p:cNvSpPr/>
            <p:nvPr/>
          </p:nvSpPr>
          <p:spPr>
            <a:xfrm>
              <a:off x="7944240" y="1410396"/>
              <a:ext cx="1512097" cy="1512097"/>
            </a:xfrm>
            <a:prstGeom prst="ellipse">
              <a:avLst/>
            </a:prstGeom>
          </p:spPr>
          <p:style>
            <a:lnRef idx="2">
              <a:schemeClr val="lt1">
                <a:hueOff val="0"/>
                <a:satOff val="0"/>
                <a:lumOff val="0"/>
                <a:alphaOff val="0"/>
              </a:schemeClr>
            </a:lnRef>
            <a:fillRef idx="1">
              <a:schemeClr val="accent1">
                <a:shade val="50000"/>
                <a:hueOff val="-266084"/>
                <a:satOff val="-27716"/>
                <a:lumOff val="36993"/>
                <a:alphaOff val="0"/>
              </a:schemeClr>
            </a:fillRef>
            <a:effectRef idx="0">
              <a:schemeClr val="accent1">
                <a:shade val="50000"/>
                <a:hueOff val="-266084"/>
                <a:satOff val="-27716"/>
                <a:lumOff val="36993"/>
                <a:alphaOff val="0"/>
              </a:schemeClr>
            </a:effectRef>
            <a:fontRef idx="minor">
              <a:schemeClr val="lt1"/>
            </a:fontRef>
          </p:style>
        </p:sp>
        <p:sp>
          <p:nvSpPr>
            <p:cNvPr id="9" name="Oval 6"/>
            <p:cNvSpPr/>
            <p:nvPr/>
          </p:nvSpPr>
          <p:spPr>
            <a:xfrm>
              <a:off x="8165681"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a:solidFill>
                    <a:srgbClr val="FFFFFF"/>
                  </a:solidFill>
                  <a:effectLst>
                    <a:outerShdw blurRad="38100" dist="38100" dir="2700000" algn="tl">
                      <a:srgbClr val="000000">
                        <a:alpha val="43137"/>
                      </a:srgbClr>
                    </a:outerShdw>
                  </a:effectLst>
                </a:rPr>
                <a:t>Oct</a:t>
              </a:r>
              <a:br>
                <a:rPr lang="en-US" sz="3299" dirty="0">
                  <a:solidFill>
                    <a:srgbClr val="FFFFFF"/>
                  </a:solidFill>
                  <a:effectLst>
                    <a:outerShdw blurRad="38100" dist="38100" dir="2700000" algn="tl">
                      <a:srgbClr val="000000">
                        <a:alpha val="43137"/>
                      </a:srgbClr>
                    </a:outerShdw>
                  </a:effectLst>
                </a:rPr>
              </a:br>
              <a:r>
                <a:rPr lang="en-US" sz="3299" dirty="0">
                  <a:solidFill>
                    <a:srgbClr val="FFFFFF"/>
                  </a:solidFill>
                  <a:effectLst>
                    <a:outerShdw blurRad="38100" dist="38100" dir="2700000" algn="tl">
                      <a:srgbClr val="000000">
                        <a:alpha val="43137"/>
                      </a:srgbClr>
                    </a:outerShdw>
                  </a:effectLst>
                </a:rPr>
                <a:t>2013</a:t>
              </a:r>
            </a:p>
          </p:txBody>
        </p:sp>
      </p:grpSp>
    </p:spTree>
    <p:extLst>
      <p:ext uri="{BB962C8B-B14F-4D97-AF65-F5344CB8AC3E}">
        <p14:creationId xmlns:p14="http://schemas.microsoft.com/office/powerpoint/2010/main" val="34052539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179211"/>
            <a:ext cx="6444490" cy="7128051"/>
          </a:xfrm>
        </p:spPr>
        <p:txBody>
          <a:bodyPr/>
          <a:lstStyle/>
          <a:p>
            <a:pPr marL="296806" indent="-180940">
              <a:buNone/>
            </a:pPr>
            <a:r>
              <a:rPr lang="en-US" dirty="0" smtClean="0">
                <a:solidFill>
                  <a:schemeClr val="accent1"/>
                </a:solidFill>
              </a:rPr>
              <a:t>One ASP.NET</a:t>
            </a:r>
          </a:p>
          <a:p>
            <a:pPr marL="296806" lvl="1" indent="-180940"/>
            <a:r>
              <a:rPr lang="en-US" dirty="0" smtClean="0"/>
              <a:t>Scaffolding Improvements</a:t>
            </a:r>
          </a:p>
          <a:p>
            <a:pPr marL="296806" lvl="1" indent="-180940"/>
            <a:r>
              <a:rPr lang="en-US" dirty="0" smtClean="0"/>
              <a:t>ASP.NET Identity Two-Factor </a:t>
            </a:r>
            <a:r>
              <a:rPr lang="en-US" dirty="0" err="1" smtClean="0"/>
              <a:t>Auth</a:t>
            </a:r>
            <a:r>
              <a:rPr lang="en-US" dirty="0" smtClean="0"/>
              <a:t> </a:t>
            </a:r>
          </a:p>
          <a:p>
            <a:pPr marL="296806" lvl="1" indent="-180940"/>
            <a:r>
              <a:rPr lang="en-US" dirty="0" smtClean="0"/>
              <a:t>Account Lockout, Confirmation, Reset, </a:t>
            </a:r>
            <a:br>
              <a:rPr lang="en-US" dirty="0" smtClean="0"/>
            </a:br>
            <a:r>
              <a:rPr lang="en-US" dirty="0" smtClean="0"/>
              <a:t>and lots more</a:t>
            </a:r>
          </a:p>
          <a:p>
            <a:pPr marL="296806" lvl="1" indent="-180940"/>
            <a:r>
              <a:rPr lang="en-US" dirty="0" smtClean="0"/>
              <a:t>Roslyn</a:t>
            </a:r>
          </a:p>
          <a:p>
            <a:pPr marL="296806" indent="-180940">
              <a:buNone/>
            </a:pPr>
            <a:r>
              <a:rPr lang="en-US" dirty="0" smtClean="0">
                <a:solidFill>
                  <a:schemeClr val="accent1"/>
                </a:solidFill>
              </a:rPr>
              <a:t>Web Forms</a:t>
            </a:r>
          </a:p>
          <a:p>
            <a:pPr marL="296806" lvl="1" indent="-180940"/>
            <a:r>
              <a:rPr lang="en-US" dirty="0" smtClean="0"/>
              <a:t>Scaffolding </a:t>
            </a:r>
          </a:p>
          <a:p>
            <a:pPr marL="296806" lvl="1" indent="-180940"/>
            <a:r>
              <a:rPr lang="en-US" dirty="0" smtClean="0"/>
              <a:t>EF 6 Data Source</a:t>
            </a:r>
          </a:p>
          <a:p>
            <a:pPr marL="296806" lvl="1" indent="-180940"/>
            <a:r>
              <a:rPr lang="en-US" dirty="0" smtClean="0"/>
              <a:t>EF 6 Dynamic Data</a:t>
            </a:r>
          </a:p>
          <a:p>
            <a:pPr marL="296806" indent="-180940">
              <a:buNone/>
            </a:pPr>
            <a:r>
              <a:rPr lang="en-US" dirty="0" smtClean="0">
                <a:solidFill>
                  <a:schemeClr val="accent1"/>
                </a:solidFill>
              </a:rPr>
              <a:t>SignalR</a:t>
            </a:r>
            <a:endParaRPr lang="en-US" dirty="0">
              <a:solidFill>
                <a:schemeClr val="accent1"/>
              </a:solidFill>
            </a:endParaRPr>
          </a:p>
          <a:p>
            <a:pPr marL="296806" lvl="1" indent="-180940"/>
            <a:r>
              <a:rPr lang="en-US" dirty="0" err="1" smtClean="0"/>
              <a:t>Xamarin</a:t>
            </a:r>
            <a:endParaRPr lang="en-US" dirty="0" smtClean="0"/>
          </a:p>
          <a:p>
            <a:pPr marL="296806" lvl="1" indent="-180940"/>
            <a:r>
              <a:rPr lang="en-US" dirty="0" smtClean="0"/>
              <a:t>No jQuery</a:t>
            </a:r>
          </a:p>
          <a:p>
            <a:pPr marL="296806" lvl="1" indent="-180940"/>
            <a:r>
              <a:rPr lang="en-US" dirty="0" smtClean="0"/>
              <a:t>C++</a:t>
            </a:r>
          </a:p>
          <a:p>
            <a:pPr marL="296806" lvl="1" indent="-180940"/>
            <a:r>
              <a:rPr lang="en-US" dirty="0" smtClean="0"/>
              <a:t>Android</a:t>
            </a:r>
            <a:endParaRPr lang="en-US" dirty="0"/>
          </a:p>
          <a:p>
            <a:pPr marL="296806" lvl="2" indent="-180940">
              <a:buNone/>
            </a:pPr>
            <a:endParaRPr lang="en-US" dirty="0"/>
          </a:p>
        </p:txBody>
      </p:sp>
      <p:sp>
        <p:nvSpPr>
          <p:cNvPr id="4" name="Text Placeholder 3"/>
          <p:cNvSpPr>
            <a:spLocks noGrp="1"/>
          </p:cNvSpPr>
          <p:nvPr>
            <p:ph type="body" sz="quarter" idx="11"/>
          </p:nvPr>
        </p:nvSpPr>
        <p:spPr>
          <a:xfrm>
            <a:off x="6653074" y="144462"/>
            <a:ext cx="5485621" cy="6703319"/>
          </a:xfrm>
        </p:spPr>
        <p:txBody>
          <a:bodyPr/>
          <a:lstStyle/>
          <a:p>
            <a:pPr marL="296806" indent="-180940">
              <a:buNone/>
            </a:pPr>
            <a:r>
              <a:rPr lang="en-US" dirty="0">
                <a:solidFill>
                  <a:schemeClr val="accent1"/>
                </a:solidFill>
              </a:rPr>
              <a:t>Web API </a:t>
            </a:r>
          </a:p>
          <a:p>
            <a:pPr marL="296806" lvl="1" indent="-180940"/>
            <a:r>
              <a:rPr lang="en-US" dirty="0"/>
              <a:t>BSON formatter (Binary JSON)</a:t>
            </a:r>
          </a:p>
          <a:p>
            <a:pPr marL="296806" lvl="1" indent="-180940"/>
            <a:r>
              <a:rPr lang="en-US" dirty="0"/>
              <a:t>Improved Attribute Routing</a:t>
            </a:r>
          </a:p>
          <a:p>
            <a:pPr marL="296806" indent="-180940">
              <a:buNone/>
            </a:pPr>
            <a:r>
              <a:rPr lang="en-US" dirty="0">
                <a:solidFill>
                  <a:schemeClr val="accent1"/>
                </a:solidFill>
              </a:rPr>
              <a:t>MVC</a:t>
            </a:r>
          </a:p>
          <a:p>
            <a:pPr marL="296806" lvl="1" indent="-180940"/>
            <a:r>
              <a:rPr lang="en-US" dirty="0"/>
              <a:t>Better bootstrap scaffolding</a:t>
            </a:r>
          </a:p>
          <a:p>
            <a:pPr marL="296806" lvl="1" indent="-180940"/>
            <a:r>
              <a:rPr lang="en-US" dirty="0"/>
              <a:t>Helper fixes for D</a:t>
            </a:r>
            <a:r>
              <a:rPr lang="en-US" dirty="0" smtClean="0"/>
              <a:t>ropdowns </a:t>
            </a:r>
            <a:r>
              <a:rPr lang="en-US" dirty="0"/>
              <a:t>&amp;</a:t>
            </a:r>
            <a:r>
              <a:rPr lang="en-US" dirty="0" smtClean="0"/>
              <a:t> </a:t>
            </a:r>
            <a:r>
              <a:rPr lang="en-US" dirty="0" err="1"/>
              <a:t>E</a:t>
            </a:r>
            <a:r>
              <a:rPr lang="en-US" dirty="0" err="1" smtClean="0"/>
              <a:t>num</a:t>
            </a:r>
            <a:endParaRPr lang="en-US" dirty="0"/>
          </a:p>
          <a:p>
            <a:pPr marL="296806" lvl="1" indent="-180940"/>
            <a:r>
              <a:rPr lang="en-US" dirty="0"/>
              <a:t>Improved Attribute Routing </a:t>
            </a:r>
          </a:p>
          <a:p>
            <a:pPr marL="296806" indent="-180940">
              <a:buNone/>
            </a:pPr>
            <a:r>
              <a:rPr lang="en-US" dirty="0">
                <a:solidFill>
                  <a:schemeClr val="accent1"/>
                </a:solidFill>
              </a:rPr>
              <a:t>Entity Framework</a:t>
            </a:r>
          </a:p>
          <a:p>
            <a:pPr marL="296806" lvl="1" indent="-180940"/>
            <a:r>
              <a:rPr lang="en-US" dirty="0"/>
              <a:t>EF Power Tools </a:t>
            </a:r>
            <a:r>
              <a:rPr lang="en-US" dirty="0" smtClean="0"/>
              <a:t>graduate</a:t>
            </a:r>
            <a:endParaRPr lang="en-US" dirty="0"/>
          </a:p>
          <a:p>
            <a:pPr marL="296806" lvl="1" indent="-180940"/>
            <a:r>
              <a:rPr lang="en-US" dirty="0"/>
              <a:t>Reverse engineer DB to Code First</a:t>
            </a:r>
          </a:p>
          <a:p>
            <a:pPr marL="296806" indent="-180940">
              <a:buNone/>
            </a:pPr>
            <a:r>
              <a:rPr lang="en-US" dirty="0">
                <a:solidFill>
                  <a:schemeClr val="accent1"/>
                </a:solidFill>
              </a:rPr>
              <a:t>Visual Studio</a:t>
            </a:r>
          </a:p>
          <a:p>
            <a:pPr marL="296806" lvl="1" indent="-180940"/>
            <a:r>
              <a:rPr lang="en-US" dirty="0"/>
              <a:t>More LESS support</a:t>
            </a:r>
          </a:p>
          <a:p>
            <a:pPr marL="296806" lvl="1" indent="-180940"/>
            <a:r>
              <a:rPr lang="en-US" dirty="0"/>
              <a:t>JSON Editor</a:t>
            </a:r>
          </a:p>
          <a:p>
            <a:pPr marL="296806" lvl="1" indent="-180940"/>
            <a:r>
              <a:rPr lang="en-US" dirty="0"/>
              <a:t>Phone Emulator and easy </a:t>
            </a:r>
            <a:r>
              <a:rPr lang="en-US" dirty="0" smtClean="0"/>
              <a:t>SSL</a:t>
            </a:r>
            <a:endParaRPr lang="en-US" dirty="0"/>
          </a:p>
        </p:txBody>
      </p:sp>
      <p:grpSp>
        <p:nvGrpSpPr>
          <p:cNvPr id="5" name="Group 4"/>
          <p:cNvGrpSpPr/>
          <p:nvPr/>
        </p:nvGrpSpPr>
        <p:grpSpPr>
          <a:xfrm>
            <a:off x="3651671" y="5057177"/>
            <a:ext cx="3023766" cy="1705194"/>
            <a:chOff x="772935" y="889278"/>
            <a:chExt cx="3024195" cy="2643527"/>
          </a:xfrm>
        </p:grpSpPr>
        <p:sp>
          <p:nvSpPr>
            <p:cNvPr id="9" name="Right Arrow 8"/>
            <p:cNvSpPr/>
            <p:nvPr/>
          </p:nvSpPr>
          <p:spPr>
            <a:xfrm>
              <a:off x="772935" y="889278"/>
              <a:ext cx="3024195" cy="2643527"/>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0" name="Right Arrow 4"/>
            <p:cNvSpPr/>
            <p:nvPr/>
          </p:nvSpPr>
          <p:spPr>
            <a:xfrm>
              <a:off x="1528984" y="1285807"/>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650" tIns="18412" rIns="36825" bIns="18412" numCol="1" spcCol="1270" anchor="ctr" anchorCtr="0">
              <a:noAutofit/>
            </a:bodyPr>
            <a:lstStyle/>
            <a:p>
              <a:pPr algn="ctr" defTabSz="1288803">
                <a:lnSpc>
                  <a:spcPct val="90000"/>
                </a:lnSpc>
                <a:spcBef>
                  <a:spcPct val="0"/>
                </a:spcBef>
                <a:spcAft>
                  <a:spcPct val="35000"/>
                </a:spcAft>
              </a:pPr>
              <a:r>
                <a:rPr lang="en-US" sz="2900" dirty="0">
                  <a:solidFill>
                    <a:srgbClr val="000000">
                      <a:hueOff val="0"/>
                      <a:satOff val="0"/>
                      <a:lumOff val="0"/>
                      <a:alphaOff val="0"/>
                    </a:srgbClr>
                  </a:solidFill>
                </a:rPr>
                <a:t>ASP.NET</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Web Tools</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2013.2</a:t>
              </a:r>
            </a:p>
          </p:txBody>
        </p:sp>
      </p:grpSp>
      <p:grpSp>
        <p:nvGrpSpPr>
          <p:cNvPr id="6" name="Group 5"/>
          <p:cNvGrpSpPr/>
          <p:nvPr/>
        </p:nvGrpSpPr>
        <p:grpSpPr>
          <a:xfrm>
            <a:off x="2884572" y="4640262"/>
            <a:ext cx="1511882" cy="1511882"/>
            <a:chOff x="5727" y="1410396"/>
            <a:chExt cx="1512097" cy="1512097"/>
          </a:xfrm>
        </p:grpSpPr>
        <p:sp>
          <p:nvSpPr>
            <p:cNvPr id="7" name="Oval 6"/>
            <p:cNvSpPr/>
            <p:nvPr/>
          </p:nvSpPr>
          <p:spPr>
            <a:xfrm>
              <a:off x="5727" y="1410396"/>
              <a:ext cx="1512097" cy="151209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Oval 6"/>
            <p:cNvSpPr/>
            <p:nvPr/>
          </p:nvSpPr>
          <p:spPr>
            <a:xfrm>
              <a:off x="227168"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smtClean="0">
                  <a:solidFill>
                    <a:srgbClr val="FFFFFF"/>
                  </a:solidFill>
                  <a:effectLst>
                    <a:outerShdw blurRad="38100" dist="38100" dir="2700000" algn="tl">
                      <a:srgbClr val="000000">
                        <a:alpha val="43137"/>
                      </a:srgbClr>
                    </a:outerShdw>
                  </a:effectLst>
                </a:rPr>
                <a:t>May</a:t>
              </a:r>
              <a:br>
                <a:rPr lang="en-US" sz="3299" dirty="0" smtClean="0">
                  <a:solidFill>
                    <a:srgbClr val="FFFFFF"/>
                  </a:solidFill>
                  <a:effectLst>
                    <a:outerShdw blurRad="38100" dist="38100" dir="2700000" algn="tl">
                      <a:srgbClr val="000000">
                        <a:alpha val="43137"/>
                      </a:srgbClr>
                    </a:outerShdw>
                  </a:effectLst>
                </a:rPr>
              </a:br>
              <a:r>
                <a:rPr lang="en-US" sz="3299" dirty="0" smtClean="0">
                  <a:solidFill>
                    <a:srgbClr val="FFFFFF"/>
                  </a:solidFill>
                  <a:effectLst>
                    <a:outerShdw blurRad="38100" dist="38100" dir="2700000" algn="tl">
                      <a:srgbClr val="000000">
                        <a:alpha val="43137"/>
                      </a:srgbClr>
                    </a:outerShdw>
                  </a:effectLst>
                </a:rPr>
                <a:t>2014</a:t>
              </a:r>
              <a:endParaRPr lang="en-US" sz="3299" dirty="0">
                <a:solidFill>
                  <a:srgbClr val="000000"/>
                </a:solidFill>
              </a:endParaRPr>
            </a:p>
          </p:txBody>
        </p:sp>
      </p:grpSp>
    </p:spTree>
    <p:extLst>
      <p:ext uri="{BB962C8B-B14F-4D97-AF65-F5344CB8AC3E}">
        <p14:creationId xmlns:p14="http://schemas.microsoft.com/office/powerpoint/2010/main" val="105516661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ASP.NET: Building Web Application Using ASP.NET and Visual Studio </a:t>
            </a:r>
          </a:p>
        </p:txBody>
      </p:sp>
      <p:sp>
        <p:nvSpPr>
          <p:cNvPr id="3" name="Text Placeholder 2"/>
          <p:cNvSpPr>
            <a:spLocks noGrp="1"/>
          </p:cNvSpPr>
          <p:nvPr>
            <p:ph type="body" sz="quarter" idx="14"/>
          </p:nvPr>
        </p:nvSpPr>
        <p:spPr/>
        <p:txBody>
          <a:bodyPr/>
          <a:lstStyle/>
          <a:p>
            <a:r>
              <a:rPr lang="en-US" dirty="0" smtClean="0"/>
              <a:t>“The Lesser Scotts”</a:t>
            </a:r>
          </a:p>
          <a:p>
            <a:r>
              <a:rPr lang="en-US" dirty="0" smtClean="0"/>
              <a:t>Scott Hanselman &amp; Scott Hunter</a:t>
            </a:r>
          </a:p>
        </p:txBody>
      </p:sp>
      <p:sp>
        <p:nvSpPr>
          <p:cNvPr id="4" name="Rectangle 3"/>
          <p:cNvSpPr/>
          <p:nvPr/>
        </p:nvSpPr>
        <p:spPr>
          <a:xfrm>
            <a:off x="11032184" y="296862"/>
            <a:ext cx="1130438" cy="369332"/>
          </a:xfrm>
          <a:prstGeom prst="rect">
            <a:avLst/>
          </a:prstGeom>
        </p:spPr>
        <p:txBody>
          <a:bodyPr wrap="none">
            <a:spAutoFit/>
          </a:bodyPr>
          <a:lstStyle/>
          <a:p>
            <a:pPr algn="r"/>
            <a:r>
              <a:rPr lang="en-US" dirty="0">
                <a:gradFill>
                  <a:gsLst>
                    <a:gs pos="1250">
                      <a:srgbClr val="FFFFFF"/>
                    </a:gs>
                    <a:gs pos="99000">
                      <a:srgbClr val="FFFFFF"/>
                    </a:gs>
                  </a:gsLst>
                  <a:lin ang="5400000" scaled="0"/>
                </a:gradFill>
                <a:latin typeface="+mj-lt"/>
              </a:rPr>
              <a:t>DEV-B213</a:t>
            </a:r>
          </a:p>
        </p:txBody>
      </p:sp>
    </p:spTree>
    <p:extLst>
      <p:ext uri="{BB962C8B-B14F-4D97-AF65-F5344CB8AC3E}">
        <p14:creationId xmlns:p14="http://schemas.microsoft.com/office/powerpoint/2010/main" val="314688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0521" y="220662"/>
            <a:ext cx="11810995" cy="7454294"/>
          </a:xfrm>
        </p:spPr>
        <p:txBody>
          <a:bodyPr/>
          <a:lstStyle/>
          <a:p>
            <a:pPr marL="0" indent="0">
              <a:buNone/>
            </a:pPr>
            <a:r>
              <a:rPr lang="en-US" sz="4000" dirty="0" smtClean="0"/>
              <a:t>Roslyn</a:t>
            </a:r>
          </a:p>
          <a:p>
            <a:pPr lvl="1"/>
            <a:r>
              <a:rPr lang="en-US" sz="2800" dirty="0" smtClean="0"/>
              <a:t>Next generation C# / VB compiler</a:t>
            </a:r>
          </a:p>
          <a:p>
            <a:pPr lvl="1"/>
            <a:r>
              <a:rPr lang="en-US" sz="2800" dirty="0" smtClean="0"/>
              <a:t>Rich IDE experiences / refactoring</a:t>
            </a:r>
          </a:p>
          <a:p>
            <a:pPr lvl="1"/>
            <a:r>
              <a:rPr lang="en-US" sz="2800" dirty="0" smtClean="0"/>
              <a:t>Code analysis, custom diagnostics</a:t>
            </a:r>
          </a:p>
          <a:p>
            <a:pPr lvl="1"/>
            <a:r>
              <a:rPr lang="en-US" sz="2800" dirty="0" smtClean="0"/>
              <a:t>Open source</a:t>
            </a:r>
          </a:p>
          <a:p>
            <a:pPr lvl="1"/>
            <a:endParaRPr lang="en-US" sz="2800" dirty="0"/>
          </a:p>
          <a:p>
            <a:pPr marL="0" indent="0">
              <a:buNone/>
            </a:pPr>
            <a:r>
              <a:rPr lang="en-US" sz="4000" dirty="0" smtClean="0"/>
              <a:t>ASP.NET </a:t>
            </a:r>
            <a:r>
              <a:rPr lang="en-US" sz="4000" dirty="0" err="1" smtClean="0"/>
              <a:t>CodeDOM</a:t>
            </a:r>
            <a:r>
              <a:rPr lang="en-US" sz="4000" dirty="0" smtClean="0"/>
              <a:t> provider</a:t>
            </a:r>
          </a:p>
          <a:p>
            <a:pPr lvl="1"/>
            <a:r>
              <a:rPr lang="en-US" sz="2800" dirty="0" smtClean="0"/>
              <a:t>Enables use of new language features in ASP.NET applications</a:t>
            </a:r>
          </a:p>
          <a:p>
            <a:pPr lvl="2"/>
            <a:r>
              <a:rPr lang="en-US" sz="2400" dirty="0" smtClean="0"/>
              <a:t>ASPX, ASCX, CSHTML, </a:t>
            </a:r>
            <a:r>
              <a:rPr lang="en-US" sz="2400" dirty="0" err="1" smtClean="0"/>
              <a:t>App_Code</a:t>
            </a:r>
            <a:endParaRPr lang="en-US" sz="2400" dirty="0" smtClean="0"/>
          </a:p>
          <a:p>
            <a:pPr lvl="1"/>
            <a:r>
              <a:rPr lang="en-US" sz="2800" dirty="0" smtClean="0"/>
              <a:t>Works with </a:t>
            </a:r>
            <a:r>
              <a:rPr lang="en-US" sz="2800" dirty="0" err="1" smtClean="0"/>
              <a:t>aspnet_compiler</a:t>
            </a:r>
            <a:r>
              <a:rPr lang="en-US" sz="2800" dirty="0"/>
              <a:t> </a:t>
            </a:r>
            <a:r>
              <a:rPr lang="en-US" sz="2800" dirty="0" smtClean="0"/>
              <a:t>for pre-compilation</a:t>
            </a:r>
          </a:p>
          <a:p>
            <a:pPr lvl="1"/>
            <a:r>
              <a:rPr lang="en-US" sz="2800" dirty="0" smtClean="0"/>
              <a:t>Can improve startup time for large applications</a:t>
            </a:r>
            <a:endParaRPr lang="en-US" sz="2800" dirty="0"/>
          </a:p>
          <a:p>
            <a:pPr lvl="1"/>
            <a:r>
              <a:rPr lang="en-US" sz="2800" dirty="0"/>
              <a:t>Preview available today: </a:t>
            </a:r>
            <a:r>
              <a:rPr lang="en-US" sz="2800" dirty="0" err="1" smtClean="0"/>
              <a:t>Microsoft.CodeDOM.Providers.DotNetCompilerPlatform</a:t>
            </a:r>
            <a:endParaRPr lang="en-US" sz="2800" dirty="0" smtClean="0"/>
          </a:p>
          <a:p>
            <a:pPr marL="297883" lvl="1" indent="0">
              <a:buNone/>
            </a:pPr>
            <a:endParaRPr lang="en-US" sz="2800" dirty="0" smtClean="0"/>
          </a:p>
          <a:p>
            <a:pPr lvl="1"/>
            <a:endParaRPr lang="en-US" sz="2800" dirty="0"/>
          </a:p>
        </p:txBody>
      </p:sp>
    </p:spTree>
    <p:extLst>
      <p:ext uri="{BB962C8B-B14F-4D97-AF65-F5344CB8AC3E}">
        <p14:creationId xmlns:p14="http://schemas.microsoft.com/office/powerpoint/2010/main" val="2641582911"/>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92413" y="4227196"/>
            <a:ext cx="11445810" cy="892580"/>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29" name="Rectangle 28"/>
          <p:cNvSpPr/>
          <p:nvPr/>
        </p:nvSpPr>
        <p:spPr bwMode="auto">
          <a:xfrm>
            <a:off x="292412" y="3231165"/>
            <a:ext cx="11445811" cy="843344"/>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Worker Roles</a:t>
            </a:r>
          </a:p>
        </p:txBody>
      </p:sp>
      <p:sp>
        <p:nvSpPr>
          <p:cNvPr id="32" name="Rectangle 31"/>
          <p:cNvSpPr/>
          <p:nvPr/>
        </p:nvSpPr>
        <p:spPr bwMode="auto">
          <a:xfrm>
            <a:off x="290242" y="2063338"/>
            <a:ext cx="5044779" cy="997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13" name="Rectangle 12"/>
          <p:cNvSpPr/>
          <p:nvPr/>
        </p:nvSpPr>
        <p:spPr bwMode="auto">
          <a:xfrm>
            <a:off x="5423477" y="2063339"/>
            <a:ext cx="4235588" cy="997244"/>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Batch</a:t>
            </a:r>
          </a:p>
        </p:txBody>
      </p:sp>
      <p:sp>
        <p:nvSpPr>
          <p:cNvPr id="14" name="Rectangle 13"/>
          <p:cNvSpPr/>
          <p:nvPr/>
        </p:nvSpPr>
        <p:spPr bwMode="auto">
          <a:xfrm>
            <a:off x="5423477" y="732505"/>
            <a:ext cx="4235588" cy="11781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Media Services</a:t>
            </a:r>
          </a:p>
        </p:txBody>
      </p:sp>
      <p:sp>
        <p:nvSpPr>
          <p:cNvPr id="15" name="Rectangle 14"/>
          <p:cNvSpPr/>
          <p:nvPr/>
        </p:nvSpPr>
        <p:spPr bwMode="auto">
          <a:xfrm>
            <a:off x="292414" y="5272463"/>
            <a:ext cx="11445809" cy="8925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Storage</a:t>
            </a:r>
          </a:p>
        </p:txBody>
      </p:sp>
      <p:sp>
        <p:nvSpPr>
          <p:cNvPr id="17" name="Rectangle 16"/>
          <p:cNvSpPr/>
          <p:nvPr/>
        </p:nvSpPr>
        <p:spPr bwMode="auto">
          <a:xfrm>
            <a:off x="290243" y="732504"/>
            <a:ext cx="2339618"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Jobs</a:t>
            </a:r>
          </a:p>
        </p:txBody>
      </p:sp>
      <p:sp>
        <p:nvSpPr>
          <p:cNvPr id="18" name="Rectangle 17"/>
          <p:cNvSpPr/>
          <p:nvPr/>
        </p:nvSpPr>
        <p:spPr bwMode="auto">
          <a:xfrm>
            <a:off x="2718318" y="732504"/>
            <a:ext cx="2616703"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Mobile Services</a:t>
            </a:r>
          </a:p>
        </p:txBody>
      </p:sp>
      <p:sp>
        <p:nvSpPr>
          <p:cNvPr id="19" name="Rectangle 18"/>
          <p:cNvSpPr/>
          <p:nvPr/>
        </p:nvSpPr>
        <p:spPr bwMode="auto">
          <a:xfrm>
            <a:off x="10742872" y="208667"/>
            <a:ext cx="1495126" cy="659842"/>
          </a:xfrm>
          <a:prstGeom prst="rect">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448" spc="-102" dirty="0">
                <a:gradFill>
                  <a:gsLst>
                    <a:gs pos="0">
                      <a:srgbClr val="FFFFFF"/>
                    </a:gs>
                    <a:gs pos="100000">
                      <a:srgbClr val="FFFFFF"/>
                    </a:gs>
                  </a:gsLst>
                  <a:lin ang="5400000" scaled="0"/>
                </a:gradFill>
                <a:ea typeface="Segoe UI" pitchFamily="34" charset="0"/>
                <a:cs typeface="Segoe UI" pitchFamily="34" charset="0"/>
              </a:rPr>
              <a:t>Scheduler</a:t>
            </a:r>
          </a:p>
        </p:txBody>
      </p:sp>
      <p:sp>
        <p:nvSpPr>
          <p:cNvPr id="20" name="Rectangle 19"/>
          <p:cNvSpPr/>
          <p:nvPr/>
        </p:nvSpPr>
        <p:spPr bwMode="auto">
          <a:xfrm>
            <a:off x="9747522" y="2046655"/>
            <a:ext cx="1990701" cy="1013928"/>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856" spc="-102" dirty="0">
                <a:gradFill>
                  <a:gsLst>
                    <a:gs pos="0">
                      <a:srgbClr val="FFFFFF"/>
                    </a:gs>
                    <a:gs pos="100000">
                      <a:srgbClr val="FFFFFF"/>
                    </a:gs>
                  </a:gsLst>
                  <a:lin ang="5400000" scaled="0"/>
                </a:gradFill>
                <a:ea typeface="Segoe UI" pitchFamily="34" charset="0"/>
                <a:cs typeface="Segoe UI" pitchFamily="34" charset="0"/>
              </a:rPr>
              <a:t>HDInsight/</a:t>
            </a:r>
            <a:br>
              <a:rPr lang="en-US" sz="2856" spc="-102" dirty="0">
                <a:gradFill>
                  <a:gsLst>
                    <a:gs pos="0">
                      <a:srgbClr val="FFFFFF"/>
                    </a:gs>
                    <a:gs pos="100000">
                      <a:srgbClr val="FFFFFF"/>
                    </a:gs>
                  </a:gsLst>
                  <a:lin ang="5400000" scaled="0"/>
                </a:gradFill>
                <a:ea typeface="Segoe UI" pitchFamily="34" charset="0"/>
                <a:cs typeface="Segoe UI" pitchFamily="34" charset="0"/>
              </a:rPr>
            </a:br>
            <a:r>
              <a:rPr lang="en-US" sz="2856" spc="-102" dirty="0">
                <a:gradFill>
                  <a:gsLst>
                    <a:gs pos="0">
                      <a:srgbClr val="FFFFFF"/>
                    </a:gs>
                    <a:gs pos="100000">
                      <a:srgbClr val="FFFFFF"/>
                    </a:gs>
                  </a:gsLst>
                  <a:lin ang="5400000" scaled="0"/>
                </a:gradFill>
                <a:ea typeface="Segoe UI" pitchFamily="34" charset="0"/>
                <a:cs typeface="Segoe UI" pitchFamily="34" charset="0"/>
              </a:rPr>
              <a:t>Hadoop</a:t>
            </a:r>
          </a:p>
        </p:txBody>
      </p:sp>
    </p:spTree>
    <p:extLst>
      <p:ext uri="{BB962C8B-B14F-4D97-AF65-F5344CB8AC3E}">
        <p14:creationId xmlns:p14="http://schemas.microsoft.com/office/powerpoint/2010/main" val="115908978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rgbClr val="FFFFFF"/>
                </a:solidFill>
                <a:ea typeface="Segoe UI" pitchFamily="34" charset="0"/>
                <a:cs typeface="Segoe UI" pitchFamily="34" charset="0"/>
              </a:rPr>
              <a:t>Virtual Machines</a:t>
            </a:r>
          </a:p>
        </p:txBody>
      </p:sp>
      <p:sp>
        <p:nvSpPr>
          <p:cNvPr id="3" name="Left Brace 2"/>
          <p:cNvSpPr/>
          <p:nvPr/>
        </p:nvSpPr>
        <p:spPr>
          <a:xfrm rot="10800000">
            <a:off x="8568443" y="590960"/>
            <a:ext cx="710555" cy="1669356"/>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634276" y="734745"/>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rgbClr val="FFFFFF"/>
                </a:soli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3" name="TextBox 32"/>
          <p:cNvSpPr txBox="1"/>
          <p:nvPr/>
        </p:nvSpPr>
        <p:spPr>
          <a:xfrm>
            <a:off x="329642" y="734745"/>
            <a:ext cx="2548005" cy="2543004"/>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smtClean="0">
                <a:solidFill>
                  <a:srgbClr val="000000"/>
                </a:solidFill>
                <a:latin typeface="Segoe UI Light" pitchFamily="34" charset="0"/>
              </a:rPr>
              <a:t>Python,</a:t>
            </a:r>
            <a:br>
              <a:rPr lang="en-US" sz="3672" spc="-71" dirty="0" smtClean="0">
                <a:solidFill>
                  <a:srgbClr val="000000"/>
                </a:solidFill>
                <a:latin typeface="Segoe UI Light" pitchFamily="34" charset="0"/>
              </a:rPr>
            </a:br>
            <a:r>
              <a:rPr lang="en-US" sz="3672" spc="-71" dirty="0" smtClean="0">
                <a:solidFill>
                  <a:srgbClr val="000000"/>
                </a:solidFill>
                <a:latin typeface="Segoe UI Light" pitchFamily="34" charset="0"/>
              </a:rPr>
              <a:t>Java</a:t>
            </a:r>
            <a:endParaRPr lang="en-US" sz="3672" spc="-71" dirty="0">
              <a:solidFill>
                <a:srgbClr val="000000"/>
              </a:solidFill>
              <a:latin typeface="Segoe UI Light" pitchFamily="34" charset="0"/>
            </a:endParaRPr>
          </a:p>
        </p:txBody>
      </p:sp>
      <p:sp>
        <p:nvSpPr>
          <p:cNvPr id="34" name="Left Brace 33"/>
          <p:cNvSpPr/>
          <p:nvPr/>
        </p:nvSpPr>
        <p:spPr>
          <a:xfrm>
            <a:off x="3169263" y="4487994"/>
            <a:ext cx="710555" cy="1651240"/>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4111434"/>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Scala,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Tree>
    <p:extLst>
      <p:ext uri="{BB962C8B-B14F-4D97-AF65-F5344CB8AC3E}">
        <p14:creationId xmlns:p14="http://schemas.microsoft.com/office/powerpoint/2010/main" val="369441561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Cloud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3" name="TextBox 32"/>
          <p:cNvSpPr txBox="1"/>
          <p:nvPr/>
        </p:nvSpPr>
        <p:spPr>
          <a:xfrm>
            <a:off x="329642" y="444876"/>
            <a:ext cx="2548005" cy="2543004"/>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smtClean="0">
                <a:solidFill>
                  <a:srgbClr val="000000"/>
                </a:solidFill>
                <a:latin typeface="Segoe UI Light" pitchFamily="34" charset="0"/>
              </a:rPr>
              <a:t>Python,</a:t>
            </a:r>
            <a:br>
              <a:rPr lang="en-US" sz="3672" spc="-71" dirty="0" smtClean="0">
                <a:solidFill>
                  <a:srgbClr val="000000"/>
                </a:solidFill>
                <a:latin typeface="Segoe UI Light" pitchFamily="34" charset="0"/>
              </a:rPr>
            </a:br>
            <a:r>
              <a:rPr lang="en-US" sz="3672" spc="-71" dirty="0" smtClean="0">
                <a:solidFill>
                  <a:srgbClr val="000000"/>
                </a:solidFill>
                <a:latin typeface="Segoe UI Light" pitchFamily="34" charset="0"/>
              </a:rPr>
              <a:t>Java</a:t>
            </a:r>
            <a:endParaRPr lang="en-US" sz="3672" spc="-71" dirty="0">
              <a:solidFill>
                <a:srgbClr val="000000"/>
              </a:solidFill>
              <a:latin typeface="Segoe UI Light" pitchFamily="34" charset="0"/>
            </a:endParaRP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3477705"/>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a:t>
            </a:r>
            <a:r>
              <a:rPr lang="en-US" sz="3264" spc="-71" dirty="0" err="1">
                <a:solidFill>
                  <a:srgbClr val="000000"/>
                </a:solidFill>
                <a:latin typeface="Segoe UI Light" pitchFamily="34" charset="0"/>
              </a:rPr>
              <a:t>Scala</a:t>
            </a:r>
            <a:r>
              <a:rPr lang="en-US" sz="3264" spc="-71" dirty="0">
                <a:solidFill>
                  <a:srgbClr val="000000"/>
                </a:solidFill>
                <a:latin typeface="Segoe UI Light" pitchFamily="34" charset="0"/>
              </a:rPr>
              <a:t>,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Tree>
    <p:extLst>
      <p:ext uri="{BB962C8B-B14F-4D97-AF65-F5344CB8AC3E}">
        <p14:creationId xmlns:p14="http://schemas.microsoft.com/office/powerpoint/2010/main" val="342589174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Your First House</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Renting a Room</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Hotel</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3477705"/>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a:t>
            </a:r>
            <a:r>
              <a:rPr lang="en-US" sz="3264" spc="-71" dirty="0" err="1">
                <a:solidFill>
                  <a:srgbClr val="000000"/>
                </a:solidFill>
                <a:latin typeface="Segoe UI Light" pitchFamily="34" charset="0"/>
              </a:rPr>
              <a:t>Scala</a:t>
            </a:r>
            <a:r>
              <a:rPr lang="en-US" sz="3264" spc="-71" dirty="0">
                <a:solidFill>
                  <a:srgbClr val="000000"/>
                </a:solidFill>
                <a:latin typeface="Segoe UI Light" pitchFamily="34" charset="0"/>
              </a:rPr>
              <a:t>,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
        <p:nvSpPr>
          <p:cNvPr id="13" name="TextBox 12"/>
          <p:cNvSpPr txBox="1"/>
          <p:nvPr/>
        </p:nvSpPr>
        <p:spPr>
          <a:xfrm>
            <a:off x="329642" y="444876"/>
            <a:ext cx="2548005" cy="2543004"/>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smtClean="0">
                <a:solidFill>
                  <a:srgbClr val="000000"/>
                </a:solidFill>
                <a:latin typeface="Segoe UI Light" pitchFamily="34" charset="0"/>
              </a:rPr>
              <a:t>Python,</a:t>
            </a:r>
            <a:br>
              <a:rPr lang="en-US" sz="3672" spc="-71" dirty="0" smtClean="0">
                <a:solidFill>
                  <a:srgbClr val="000000"/>
                </a:solidFill>
                <a:latin typeface="Segoe UI Light" pitchFamily="34" charset="0"/>
              </a:rPr>
            </a:br>
            <a:r>
              <a:rPr lang="en-US" sz="3672" spc="-71" dirty="0" smtClean="0">
                <a:solidFill>
                  <a:srgbClr val="000000"/>
                </a:solidFill>
                <a:latin typeface="Segoe UI Light" pitchFamily="34" charset="0"/>
              </a:rPr>
              <a:t>Java</a:t>
            </a:r>
            <a:endParaRPr lang="en-US" sz="3672" spc="-71" dirty="0">
              <a:solidFill>
                <a:srgbClr val="000000"/>
              </a:solidFill>
              <a:latin typeface="Segoe UI Light" pitchFamily="34" charset="0"/>
            </a:endParaRPr>
          </a:p>
        </p:txBody>
      </p:sp>
    </p:spTree>
    <p:extLst>
      <p:ext uri="{BB962C8B-B14F-4D97-AF65-F5344CB8AC3E}">
        <p14:creationId xmlns:p14="http://schemas.microsoft.com/office/powerpoint/2010/main" val="133965378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037" y="1058862"/>
            <a:ext cx="12434712" cy="6994525"/>
          </a:xfrm>
          <a:prstGeom prst="rect">
            <a:avLst/>
          </a:prstGeom>
        </p:spPr>
      </p:pic>
      <p:sp>
        <p:nvSpPr>
          <p:cNvPr id="5" name="Title 4"/>
          <p:cNvSpPr>
            <a:spLocks noGrp="1"/>
          </p:cNvSpPr>
          <p:nvPr>
            <p:ph type="title"/>
          </p:nvPr>
        </p:nvSpPr>
        <p:spPr/>
        <p:txBody>
          <a:bodyPr/>
          <a:lstStyle/>
          <a:p>
            <a:pPr algn="ctr"/>
            <a:r>
              <a:rPr lang="en-US" dirty="0" smtClean="0"/>
              <a:t>Nothing but demos</a:t>
            </a:r>
            <a:endParaRPr lang="en-US" dirty="0"/>
          </a:p>
        </p:txBody>
      </p:sp>
      <p:sp>
        <p:nvSpPr>
          <p:cNvPr id="2" name="Rectangle 1"/>
          <p:cNvSpPr/>
          <p:nvPr/>
        </p:nvSpPr>
        <p:spPr>
          <a:xfrm>
            <a:off x="142874" y="138089"/>
            <a:ext cx="7245317" cy="584775"/>
          </a:xfrm>
          <a:prstGeom prst="rect">
            <a:avLst/>
          </a:prstGeom>
        </p:spPr>
        <p:txBody>
          <a:bodyPr wrap="none">
            <a:spAutoFit/>
          </a:bodyPr>
          <a:lstStyle/>
          <a:p>
            <a:r>
              <a:rPr lang="en-US" sz="3200" dirty="0">
                <a:solidFill>
                  <a:srgbClr val="000000"/>
                </a:solidFill>
              </a:rPr>
              <a:t>http://</a:t>
            </a:r>
            <a:r>
              <a:rPr lang="en-US" sz="3200" dirty="0" smtClean="0">
                <a:solidFill>
                  <a:srgbClr val="000000"/>
                </a:solidFill>
              </a:rPr>
              <a:t>bitly.com/TECHED2014WebTools</a:t>
            </a:r>
            <a:endParaRPr lang="en-US" sz="3200" dirty="0">
              <a:solidFill>
                <a:srgbClr val="000000"/>
              </a:solidFill>
            </a:endParaRPr>
          </a:p>
        </p:txBody>
      </p:sp>
    </p:spTree>
    <p:extLst>
      <p:ext uri="{BB962C8B-B14F-4D97-AF65-F5344CB8AC3E}">
        <p14:creationId xmlns:p14="http://schemas.microsoft.com/office/powerpoint/2010/main" val="37334962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6241709"/>
          </a:xfrm>
        </p:spPr>
        <p:txBody>
          <a:bodyPr/>
          <a:lstStyle/>
          <a:p>
            <a:pPr lvl="0">
              <a:lnSpc>
                <a:spcPct val="100000"/>
              </a:lnSpc>
              <a:spcBef>
                <a:spcPts val="600"/>
              </a:spcBef>
            </a:pPr>
            <a:r>
              <a:rPr lang="en-US" sz="3000" dirty="0" smtClean="0">
                <a:gradFill>
                  <a:gsLst>
                    <a:gs pos="1250">
                      <a:schemeClr val="tx1"/>
                    </a:gs>
                    <a:gs pos="100000">
                      <a:schemeClr val="tx1"/>
                    </a:gs>
                  </a:gsLst>
                  <a:lin ang="5400000" scaled="0"/>
                </a:gradFill>
              </a:rPr>
              <a:t>DEV-B213: ASP.NET</a:t>
            </a:r>
            <a:r>
              <a:rPr lang="en-US" sz="3000" dirty="0">
                <a:gradFill>
                  <a:gsLst>
                    <a:gs pos="1250">
                      <a:schemeClr val="tx1"/>
                    </a:gs>
                    <a:gs pos="100000">
                      <a:schemeClr val="tx1"/>
                    </a:gs>
                  </a:gsLst>
                  <a:lin ang="5400000" scaled="0"/>
                </a:gradFill>
              </a:rPr>
              <a:t>: Building Web </a:t>
            </a:r>
            <a:r>
              <a:rPr lang="en-US" sz="3000" dirty="0" smtClean="0">
                <a:gradFill>
                  <a:gsLst>
                    <a:gs pos="1250">
                      <a:schemeClr val="tx1"/>
                    </a:gs>
                    <a:gs pos="100000">
                      <a:schemeClr val="tx1"/>
                    </a:gs>
                  </a:gsLst>
                  <a:lin ang="5400000" scaled="0"/>
                </a:gradFill>
              </a:rPr>
              <a:t>Apps Using </a:t>
            </a:r>
            <a:r>
              <a:rPr lang="en-US" sz="3000" dirty="0">
                <a:gradFill>
                  <a:gsLst>
                    <a:gs pos="1250">
                      <a:schemeClr val="tx1"/>
                    </a:gs>
                    <a:gs pos="100000">
                      <a:schemeClr val="tx1"/>
                    </a:gs>
                  </a:gsLst>
                  <a:lin ang="5400000" scaled="0"/>
                </a:gradFill>
              </a:rPr>
              <a:t>ASP.NET and </a:t>
            </a:r>
            <a:r>
              <a:rPr lang="en-US" sz="3000" dirty="0" smtClean="0">
                <a:gradFill>
                  <a:gsLst>
                    <a:gs pos="1250">
                      <a:schemeClr val="tx1"/>
                    </a:gs>
                    <a:gs pos="100000">
                      <a:schemeClr val="tx1"/>
                    </a:gs>
                  </a:gsLst>
                  <a:lin ang="5400000" scaled="0"/>
                </a:gradFill>
              </a:rPr>
              <a:t>VS</a:t>
            </a:r>
          </a:p>
          <a:p>
            <a:pPr lvl="0">
              <a:lnSpc>
                <a:spcPct val="100000"/>
              </a:lnSpc>
              <a:spcBef>
                <a:spcPts val="600"/>
              </a:spcBef>
            </a:pPr>
            <a:r>
              <a:rPr lang="en-US" sz="3000" dirty="0" smtClean="0">
                <a:gradFill>
                  <a:gsLst>
                    <a:gs pos="1250">
                      <a:schemeClr val="tx1"/>
                    </a:gs>
                    <a:gs pos="100000">
                      <a:schemeClr val="tx1"/>
                    </a:gs>
                  </a:gsLst>
                  <a:lin ang="5400000" scaled="0"/>
                </a:gradFill>
              </a:rPr>
              <a:t>DEV-B385: INTRODUCING</a:t>
            </a:r>
            <a:r>
              <a:rPr lang="en-US" sz="3000" dirty="0">
                <a:gradFill>
                  <a:gsLst>
                    <a:gs pos="1250">
                      <a:schemeClr val="tx1"/>
                    </a:gs>
                    <a:gs pos="100000">
                      <a:schemeClr val="tx1"/>
                    </a:gs>
                  </a:gsLst>
                  <a:lin ang="5400000" scaled="0"/>
                </a:gradFill>
              </a:rPr>
              <a:t>: The Future of .NET on the Server </a:t>
            </a:r>
            <a:endParaRPr lang="en-US" sz="3000" dirty="0" smtClean="0">
              <a:gradFill>
                <a:gsLst>
                  <a:gs pos="1250">
                    <a:schemeClr val="tx1"/>
                  </a:gs>
                  <a:gs pos="100000">
                    <a:schemeClr val="tx1"/>
                  </a:gs>
                </a:gsLst>
                <a:lin ang="5400000" scaled="0"/>
              </a:gradFill>
            </a:endParaRPr>
          </a:p>
          <a:p>
            <a:pPr lvl="0">
              <a:lnSpc>
                <a:spcPct val="100000"/>
              </a:lnSpc>
              <a:spcBef>
                <a:spcPts val="600"/>
              </a:spcBef>
            </a:pPr>
            <a:r>
              <a:rPr lang="en-US" sz="3000" dirty="0">
                <a:gradFill>
                  <a:gsLst>
                    <a:gs pos="1250">
                      <a:schemeClr val="tx1"/>
                    </a:gs>
                    <a:gs pos="100000">
                      <a:schemeClr val="tx1"/>
                    </a:gs>
                  </a:gsLst>
                  <a:lin ang="5400000" scaled="0"/>
                </a:gradFill>
              </a:rPr>
              <a:t>DEV-B411 DEEP DIVE: The Future of .NET on the Server </a:t>
            </a:r>
          </a:p>
          <a:p>
            <a:pPr lvl="0">
              <a:lnSpc>
                <a:spcPct val="100000"/>
              </a:lnSpc>
              <a:spcBef>
                <a:spcPts val="600"/>
              </a:spcBef>
            </a:pPr>
            <a:r>
              <a:rPr lang="en-US" sz="3000" dirty="0">
                <a:gradFill>
                  <a:gsLst>
                    <a:gs pos="1250">
                      <a:schemeClr val="tx1"/>
                    </a:gs>
                    <a:gs pos="100000">
                      <a:schemeClr val="tx1"/>
                    </a:gs>
                  </a:gsLst>
                  <a:lin ang="5400000" scaled="0"/>
                </a:gradFill>
              </a:rPr>
              <a:t>DEV-B413 </a:t>
            </a:r>
            <a:r>
              <a:rPr lang="en-US" sz="3000" dirty="0" smtClean="0">
                <a:gradFill>
                  <a:gsLst>
                    <a:gs pos="1250">
                      <a:schemeClr val="tx1"/>
                    </a:gs>
                    <a:gs pos="100000">
                      <a:schemeClr val="tx1"/>
                    </a:gs>
                  </a:gsLst>
                  <a:lin ang="5400000" scaled="0"/>
                </a:gradFill>
              </a:rPr>
              <a:t>Building </a:t>
            </a:r>
            <a:r>
              <a:rPr lang="en-US" sz="3000" dirty="0">
                <a:gradFill>
                  <a:gsLst>
                    <a:gs pos="1250">
                      <a:schemeClr val="tx1"/>
                    </a:gs>
                    <a:gs pos="100000">
                      <a:schemeClr val="tx1"/>
                    </a:gs>
                  </a:gsLst>
                  <a:lin ang="5400000" scaled="0"/>
                </a:gradFill>
              </a:rPr>
              <a:t>a Modern Web </a:t>
            </a:r>
            <a:r>
              <a:rPr lang="en-US" sz="3000" dirty="0" smtClean="0">
                <a:gradFill>
                  <a:gsLst>
                    <a:gs pos="1250">
                      <a:schemeClr val="tx1"/>
                    </a:gs>
                    <a:gs pos="100000">
                      <a:schemeClr val="tx1"/>
                    </a:gs>
                  </a:gsLst>
                  <a:lin ang="5400000" scaled="0"/>
                </a:gradFill>
              </a:rPr>
              <a:t>Apps with JavaScript </a:t>
            </a:r>
            <a:r>
              <a:rPr lang="en-US" sz="3000" dirty="0">
                <a:gradFill>
                  <a:gsLst>
                    <a:gs pos="1250">
                      <a:schemeClr val="tx1"/>
                    </a:gs>
                    <a:gs pos="100000">
                      <a:schemeClr val="tx1"/>
                    </a:gs>
                  </a:gsLst>
                  <a:lin ang="5400000" scaled="0"/>
                </a:gradFill>
              </a:rPr>
              <a:t>and ASP.NET </a:t>
            </a:r>
          </a:p>
          <a:p>
            <a:pPr lvl="0">
              <a:lnSpc>
                <a:spcPct val="100000"/>
              </a:lnSpc>
              <a:spcBef>
                <a:spcPts val="600"/>
              </a:spcBef>
            </a:pPr>
            <a:r>
              <a:rPr lang="en-US" sz="3000" dirty="0">
                <a:gradFill>
                  <a:gsLst>
                    <a:gs pos="1250">
                      <a:schemeClr val="tx1"/>
                    </a:gs>
                    <a:gs pos="100000">
                      <a:schemeClr val="tx1"/>
                    </a:gs>
                  </a:gsLst>
                  <a:lin ang="5400000" scaled="0"/>
                </a:gradFill>
              </a:rPr>
              <a:t>DEV-B416 </a:t>
            </a:r>
            <a:r>
              <a:rPr lang="en-US" sz="3000" dirty="0" err="1">
                <a:gradFill>
                  <a:gsLst>
                    <a:gs pos="1250">
                      <a:schemeClr val="tx1"/>
                    </a:gs>
                    <a:gs pos="100000">
                      <a:schemeClr val="tx1"/>
                    </a:gs>
                  </a:gsLst>
                  <a:lin ang="5400000" scaled="0"/>
                </a:gradFill>
              </a:rPr>
              <a:t>SignalR</a:t>
            </a:r>
            <a:r>
              <a:rPr lang="en-US" sz="3000" dirty="0">
                <a:gradFill>
                  <a:gsLst>
                    <a:gs pos="1250">
                      <a:schemeClr val="tx1"/>
                    </a:gs>
                    <a:gs pos="100000">
                      <a:schemeClr val="tx1"/>
                    </a:gs>
                  </a:gsLst>
                  <a:lin ang="5400000" scaled="0"/>
                </a:gradFill>
              </a:rPr>
              <a:t>: </a:t>
            </a:r>
            <a:r>
              <a:rPr lang="en-US" sz="3000" dirty="0" smtClean="0">
                <a:gradFill>
                  <a:gsLst>
                    <a:gs pos="1250">
                      <a:schemeClr val="tx1"/>
                    </a:gs>
                    <a:gs pos="100000">
                      <a:schemeClr val="tx1"/>
                    </a:gs>
                  </a:gsLst>
                  <a:lin ang="5400000" scaled="0"/>
                </a:gradFill>
              </a:rPr>
              <a:t>Real-Time </a:t>
            </a:r>
            <a:r>
              <a:rPr lang="en-US" sz="3000" dirty="0">
                <a:gradFill>
                  <a:gsLst>
                    <a:gs pos="1250">
                      <a:schemeClr val="tx1"/>
                    </a:gs>
                    <a:gs pos="100000">
                      <a:schemeClr val="tx1"/>
                    </a:gs>
                  </a:gsLst>
                  <a:lin ang="5400000" scaled="0"/>
                </a:gradFill>
              </a:rPr>
              <a:t>Applications with </a:t>
            </a:r>
            <a:r>
              <a:rPr lang="en-US" sz="3000" dirty="0" smtClean="0">
                <a:gradFill>
                  <a:gsLst>
                    <a:gs pos="1250">
                      <a:schemeClr val="tx1"/>
                    </a:gs>
                    <a:gs pos="100000">
                      <a:schemeClr val="tx1"/>
                    </a:gs>
                  </a:gsLst>
                  <a:lin ang="5400000" scaled="0"/>
                </a:gradFill>
              </a:rPr>
              <a:t>ASP.NET</a:t>
            </a:r>
            <a:endParaRPr lang="en-US" sz="3000" dirty="0">
              <a:gradFill>
                <a:gsLst>
                  <a:gs pos="1250">
                    <a:schemeClr val="tx1"/>
                  </a:gs>
                  <a:gs pos="100000">
                    <a:schemeClr val="tx1"/>
                  </a:gs>
                </a:gsLst>
                <a:lin ang="5400000" scaled="0"/>
              </a:gradFill>
            </a:endParaRPr>
          </a:p>
          <a:p>
            <a:pPr lvl="0">
              <a:lnSpc>
                <a:spcPct val="100000"/>
              </a:lnSpc>
              <a:spcBef>
                <a:spcPts val="600"/>
              </a:spcBef>
            </a:pPr>
            <a:r>
              <a:rPr lang="en-US" sz="3000" dirty="0">
                <a:gradFill>
                  <a:gsLst>
                    <a:gs pos="1250">
                      <a:schemeClr val="tx1"/>
                    </a:gs>
                    <a:gs pos="100000">
                      <a:schemeClr val="tx1"/>
                    </a:gs>
                  </a:gsLst>
                  <a:lin ang="5400000" scaled="0"/>
                </a:gradFill>
              </a:rPr>
              <a:t>DEV-B418 Performance Optimize Your ASP.NET Web App</a:t>
            </a:r>
          </a:p>
          <a:p>
            <a:pPr lvl="0">
              <a:lnSpc>
                <a:spcPct val="100000"/>
              </a:lnSpc>
              <a:spcBef>
                <a:spcPts val="600"/>
              </a:spcBef>
            </a:pPr>
            <a:r>
              <a:rPr lang="en-US" sz="3000" dirty="0">
                <a:gradFill>
                  <a:gsLst>
                    <a:gs pos="1250">
                      <a:schemeClr val="tx1"/>
                    </a:gs>
                    <a:gs pos="100000">
                      <a:schemeClr val="tx1"/>
                    </a:gs>
                  </a:gsLst>
                  <a:lin ang="5400000" scaled="0"/>
                </a:gradFill>
              </a:rPr>
              <a:t>DEV-B423 </a:t>
            </a:r>
            <a:r>
              <a:rPr lang="en-US" sz="3000" dirty="0" smtClean="0">
                <a:gradFill>
                  <a:gsLst>
                    <a:gs pos="1250">
                      <a:schemeClr val="tx1"/>
                    </a:gs>
                    <a:gs pos="100000">
                      <a:schemeClr val="tx1"/>
                    </a:gs>
                  </a:gsLst>
                  <a:lin ang="5400000" scaled="0"/>
                </a:gradFill>
              </a:rPr>
              <a:t>Move </a:t>
            </a:r>
            <a:r>
              <a:rPr lang="en-US" sz="3000" dirty="0">
                <a:gradFill>
                  <a:gsLst>
                    <a:gs pos="1250">
                      <a:schemeClr val="tx1"/>
                    </a:gs>
                    <a:gs pos="100000">
                      <a:schemeClr val="tx1"/>
                    </a:gs>
                  </a:gsLst>
                  <a:lin ang="5400000" scaled="0"/>
                </a:gradFill>
              </a:rPr>
              <a:t>Your ASP.NET Application to the Cloud </a:t>
            </a:r>
            <a:r>
              <a:rPr lang="en-US" sz="3000" dirty="0" smtClean="0">
                <a:gradFill>
                  <a:gsLst>
                    <a:gs pos="1250">
                      <a:schemeClr val="tx1"/>
                    </a:gs>
                    <a:gs pos="100000">
                      <a:schemeClr val="tx1"/>
                    </a:gs>
                  </a:gsLst>
                  <a:lin ang="5400000" scaled="0"/>
                </a:gradFill>
              </a:rPr>
              <a:t>with Azure </a:t>
            </a:r>
          </a:p>
          <a:p>
            <a:pPr marL="0" lvl="0" indent="0">
              <a:spcBef>
                <a:spcPts val="2400"/>
              </a:spcBef>
              <a:buNone/>
            </a:pPr>
            <a:endParaRPr lang="en-US" sz="2800" dirty="0" smtClean="0">
              <a:gradFill>
                <a:gsLst>
                  <a:gs pos="1250">
                    <a:schemeClr val="tx1"/>
                  </a:gs>
                  <a:gs pos="100000">
                    <a:schemeClr val="tx1"/>
                  </a:gs>
                </a:gsLst>
                <a:lin ang="5400000" scaled="0"/>
              </a:gradFill>
            </a:endParaRPr>
          </a:p>
          <a:p>
            <a:pPr lvl="0">
              <a:spcBef>
                <a:spcPts val="2400"/>
              </a:spcBef>
            </a:pPr>
            <a:endParaRPr lang="en-US" sz="3800" dirty="0">
              <a:gradFill>
                <a:gsLst>
                  <a:gs pos="1250">
                    <a:schemeClr val="tx1"/>
                  </a:gs>
                  <a:gs pos="100000">
                    <a:schemeClr val="tx1"/>
                  </a:gs>
                </a:gsLst>
                <a:lin ang="5400000" scaled="0"/>
              </a:gradFill>
            </a:endParaRPr>
          </a:p>
          <a:p>
            <a:pPr lvl="0">
              <a:spcBef>
                <a:spcPts val="2400"/>
              </a:spcBef>
            </a:pPr>
            <a:endParaRPr lang="en-US" sz="3800" dirty="0" smtClean="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ASP.NET Sessions</a:t>
            </a:r>
            <a:endParaRPr lang="en-US" dirty="0"/>
          </a:p>
        </p:txBody>
      </p:sp>
      <p:sp>
        <p:nvSpPr>
          <p:cNvPr id="10" name="Text Placeholder 7"/>
          <p:cNvSpPr txBox="1">
            <a:spLocks/>
          </p:cNvSpPr>
          <p:nvPr/>
        </p:nvSpPr>
        <p:spPr>
          <a:xfrm>
            <a:off x="267028" y="2232555"/>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pPr>
            <a:endParaRPr lang="en-US" sz="3800" dirty="0">
              <a:gradFill>
                <a:gsLst>
                  <a:gs pos="1250">
                    <a:schemeClr val="tx1"/>
                  </a:gs>
                  <a:gs pos="100000">
                    <a:schemeClr val="tx1"/>
                  </a:gs>
                </a:gsLst>
                <a:lin ang="5400000" scaled="0"/>
              </a:gradFill>
            </a:endParaRPr>
          </a:p>
        </p:txBody>
      </p:sp>
      <p:sp>
        <p:nvSpPr>
          <p:cNvPr id="11" name="Text Placeholder 7"/>
          <p:cNvSpPr txBox="1">
            <a:spLocks/>
          </p:cNvSpPr>
          <p:nvPr/>
        </p:nvSpPr>
        <p:spPr>
          <a:xfrm>
            <a:off x="267028" y="3252260"/>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endParaRPr lang="en-US" sz="3800" dirty="0">
              <a:gradFill>
                <a:gsLst>
                  <a:gs pos="1250">
                    <a:schemeClr val="tx1"/>
                  </a:gs>
                  <a:gs pos="100000">
                    <a:schemeClr val="tx1"/>
                  </a:gs>
                </a:gsLst>
                <a:lin ang="5400000" scaled="0"/>
              </a:gradFill>
            </a:endParaRPr>
          </a:p>
        </p:txBody>
      </p:sp>
      <p:sp>
        <p:nvSpPr>
          <p:cNvPr id="13" name="Text Placeholder 7"/>
          <p:cNvSpPr txBox="1">
            <a:spLocks/>
          </p:cNvSpPr>
          <p:nvPr/>
        </p:nvSpPr>
        <p:spPr>
          <a:xfrm>
            <a:off x="267028" y="6011862"/>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pPr>
            <a:r>
              <a:rPr lang="en-US" sz="3800" dirty="0">
                <a:gradFill>
                  <a:gsLst>
                    <a:gs pos="1250">
                      <a:schemeClr val="tx1"/>
                    </a:gs>
                    <a:gs pos="100000">
                      <a:schemeClr val="tx1"/>
                    </a:gs>
                  </a:gsLst>
                  <a:lin ang="5400000" scaled="0"/>
                </a:gradFill>
              </a:rPr>
              <a:t>Find </a:t>
            </a:r>
            <a:r>
              <a:rPr lang="en-US" sz="3800" dirty="0" smtClean="0">
                <a:gradFill>
                  <a:gsLst>
                    <a:gs pos="1250">
                      <a:schemeClr val="tx1"/>
                    </a:gs>
                    <a:gs pos="100000">
                      <a:schemeClr val="tx1"/>
                    </a:gs>
                  </a:gsLst>
                  <a:lin ang="5400000" scaled="0"/>
                </a:gradFill>
              </a:rPr>
              <a:t>Us Later At</a:t>
            </a:r>
            <a:r>
              <a:rPr lang="en-US" sz="3800" dirty="0">
                <a:gradFill>
                  <a:gsLst>
                    <a:gs pos="1250">
                      <a:schemeClr val="tx1"/>
                    </a:gs>
                    <a:gs pos="100000">
                      <a:schemeClr val="tx1"/>
                    </a:gs>
                  </a:gsLst>
                  <a:lin ang="5400000" scaled="0"/>
                </a:gradFill>
              </a:rPr>
              <a:t> </a:t>
            </a:r>
            <a:r>
              <a:rPr lang="en-US" sz="3800" dirty="0" smtClean="0">
                <a:gradFill>
                  <a:gsLst>
                    <a:gs pos="1250">
                      <a:schemeClr val="tx1"/>
                    </a:gs>
                    <a:gs pos="100000">
                      <a:schemeClr val="tx1"/>
                    </a:gs>
                  </a:gsLst>
                  <a:lin ang="5400000" scaled="0"/>
                </a:gradFill>
              </a:rPr>
              <a:t>The Developer Tools Booth</a:t>
            </a:r>
            <a:endParaRPr lang="en-US" sz="38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28772759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nodePh="1">
                                  <p:stCondLst>
                                    <p:cond delay="250"/>
                                  </p:stCondLst>
                                  <p:endCondLst>
                                    <p:cond evt="begin" delay="0">
                                      <p:tn val="10"/>
                                    </p:cond>
                                  </p:end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nodePh="1">
                                  <p:stCondLst>
                                    <p:cond delay="250"/>
                                  </p:stCondLst>
                                  <p:endCondLst>
                                    <p:cond evt="begin" delay="0">
                                      <p:tn val="13"/>
                                    </p:cond>
                                  </p:end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nodePh="1">
                                  <p:stCondLst>
                                    <p:cond delay="500"/>
                                  </p:stCondLst>
                                  <p:endCondLst>
                                    <p:cond evt="begin" delay="0">
                                      <p:tn val="18"/>
                                    </p:cond>
                                  </p:end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63" presetClass="path" presetSubtype="0" decel="100000" fill="hold" grpId="1" nodeType="withEffect">
                                  <p:stCondLst>
                                    <p:cond delay="1000"/>
                                  </p:stCondLst>
                                  <p:childTnLst>
                                    <p:animMotion origin="layout" path="M -0.02413 1.78393E-6 L 2.26704E-6 1.78393E-6 " pathEditMode="relative" rAng="0" ptsTypes="AA">
                                      <p:cBhvr>
                                        <p:cTn id="2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3" grpId="0"/>
      <p:bldP spid="1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4964436"/>
          </a:xfrm>
        </p:spPr>
        <p:txBody>
          <a:bodyPr/>
          <a:lstStyle/>
          <a:p>
            <a:pPr lvl="0">
              <a:spcBef>
                <a:spcPts val="2400"/>
              </a:spcBef>
            </a:pPr>
            <a:r>
              <a:rPr lang="en-US" sz="3600" dirty="0">
                <a:gradFill>
                  <a:gsLst>
                    <a:gs pos="1250">
                      <a:schemeClr val="tx1"/>
                    </a:gs>
                    <a:gs pos="100000">
                      <a:schemeClr val="tx1"/>
                    </a:gs>
                  </a:gsLst>
                  <a:lin ang="5400000" scaled="0"/>
                </a:gradFill>
              </a:rPr>
              <a:t>DEV-B355 </a:t>
            </a:r>
            <a:r>
              <a:rPr lang="en-US" sz="3600" dirty="0" smtClean="0">
                <a:gradFill>
                  <a:gsLst>
                    <a:gs pos="1250">
                      <a:schemeClr val="tx1"/>
                    </a:gs>
                    <a:gs pos="100000">
                      <a:schemeClr val="tx1"/>
                    </a:gs>
                  </a:gsLst>
                  <a:lin ang="5400000" scaled="0"/>
                </a:gradFill>
              </a:rPr>
              <a:t>Elegant </a:t>
            </a:r>
            <a:r>
              <a:rPr lang="en-US" sz="3600" dirty="0">
                <a:gradFill>
                  <a:gsLst>
                    <a:gs pos="1250">
                      <a:schemeClr val="tx1"/>
                    </a:gs>
                    <a:gs pos="100000">
                      <a:schemeClr val="tx1"/>
                    </a:gs>
                  </a:gsLst>
                  <a:lin ang="5400000" scaled="0"/>
                </a:gradFill>
              </a:rPr>
              <a:t>ASP.NET Web Forms with HTML </a:t>
            </a:r>
            <a:r>
              <a:rPr lang="en-US" sz="3600" dirty="0" smtClean="0">
                <a:gradFill>
                  <a:gsLst>
                    <a:gs pos="1250">
                      <a:schemeClr val="tx1"/>
                    </a:gs>
                    <a:gs pos="100000">
                      <a:schemeClr val="tx1"/>
                    </a:gs>
                  </a:gsLst>
                  <a:lin ang="5400000" scaled="0"/>
                </a:gradFill>
              </a:rPr>
              <a:t>5</a:t>
            </a:r>
          </a:p>
          <a:p>
            <a:pPr lvl="0">
              <a:spcBef>
                <a:spcPts val="2400"/>
              </a:spcBef>
            </a:pPr>
            <a:r>
              <a:rPr lang="en-US" sz="3600" dirty="0">
                <a:gradFill>
                  <a:gsLst>
                    <a:gs pos="1250">
                      <a:schemeClr val="tx1"/>
                    </a:gs>
                    <a:gs pos="100000">
                      <a:schemeClr val="tx1"/>
                    </a:gs>
                  </a:gsLst>
                  <a:lin ang="5400000" scaled="0"/>
                </a:gradFill>
              </a:rPr>
              <a:t>DEV-B359 </a:t>
            </a:r>
            <a:r>
              <a:rPr lang="en-US" sz="3600" dirty="0" smtClean="0">
                <a:gradFill>
                  <a:gsLst>
                    <a:gs pos="1250">
                      <a:schemeClr val="tx1"/>
                    </a:gs>
                    <a:gs pos="100000">
                      <a:schemeClr val="tx1"/>
                    </a:gs>
                  </a:gsLst>
                  <a:lin ang="5400000" scaled="0"/>
                </a:gradFill>
              </a:rPr>
              <a:t>Innovations </a:t>
            </a:r>
            <a:r>
              <a:rPr lang="en-US" sz="3600" dirty="0">
                <a:gradFill>
                  <a:gsLst>
                    <a:gs pos="1250">
                      <a:schemeClr val="tx1"/>
                    </a:gs>
                    <a:gs pos="100000">
                      <a:schemeClr val="tx1"/>
                    </a:gs>
                  </a:gsLst>
                  <a:lin ang="5400000" scaled="0"/>
                </a:gradFill>
              </a:rPr>
              <a:t>in </a:t>
            </a:r>
            <a:r>
              <a:rPr lang="en-US" sz="3600" dirty="0" smtClean="0">
                <a:gradFill>
                  <a:gsLst>
                    <a:gs pos="1250">
                      <a:schemeClr val="tx1"/>
                    </a:gs>
                    <a:gs pos="100000">
                      <a:schemeClr val="tx1"/>
                    </a:gs>
                  </a:gsLst>
                  <a:lin ang="5400000" scaled="0"/>
                </a:gradFill>
              </a:rPr>
              <a:t>ASP.NET </a:t>
            </a:r>
            <a:r>
              <a:rPr lang="en-US" sz="3600" dirty="0">
                <a:gradFill>
                  <a:gsLst>
                    <a:gs pos="1250">
                      <a:schemeClr val="tx1"/>
                    </a:gs>
                    <a:gs pos="100000">
                      <a:schemeClr val="tx1"/>
                    </a:gs>
                  </a:gsLst>
                  <a:lin ang="5400000" scaled="0"/>
                </a:gradFill>
              </a:rPr>
              <a:t>MVC Web Applications </a:t>
            </a:r>
            <a:endParaRPr lang="en-US" sz="3600" dirty="0" smtClean="0">
              <a:gradFill>
                <a:gsLst>
                  <a:gs pos="1250">
                    <a:schemeClr val="tx1"/>
                  </a:gs>
                  <a:gs pos="100000">
                    <a:schemeClr val="tx1"/>
                  </a:gs>
                </a:gsLst>
                <a:lin ang="5400000" scaled="0"/>
              </a:gradFill>
            </a:endParaRPr>
          </a:p>
          <a:p>
            <a:pPr lvl="0">
              <a:spcBef>
                <a:spcPts val="2400"/>
              </a:spcBef>
            </a:pPr>
            <a:r>
              <a:rPr lang="en-US" sz="3600" dirty="0">
                <a:gradFill>
                  <a:gsLst>
                    <a:gs pos="1250">
                      <a:schemeClr val="tx1"/>
                    </a:gs>
                    <a:gs pos="100000">
                      <a:schemeClr val="tx1"/>
                    </a:gs>
                  </a:gsLst>
                  <a:lin ang="5400000" scaled="0"/>
                </a:gradFill>
              </a:rPr>
              <a:t>DEV-B420 Building Rich Apps with </a:t>
            </a:r>
            <a:r>
              <a:rPr lang="en-US" sz="3600" dirty="0" err="1">
                <a:gradFill>
                  <a:gsLst>
                    <a:gs pos="1250">
                      <a:schemeClr val="tx1"/>
                    </a:gs>
                    <a:gs pos="100000">
                      <a:schemeClr val="tx1"/>
                    </a:gs>
                  </a:gsLst>
                  <a:lin ang="5400000" scaled="0"/>
                </a:gradFill>
              </a:rPr>
              <a:t>AngularJS</a:t>
            </a:r>
            <a:r>
              <a:rPr lang="en-US" sz="3600" dirty="0">
                <a:gradFill>
                  <a:gsLst>
                    <a:gs pos="1250">
                      <a:schemeClr val="tx1"/>
                    </a:gs>
                    <a:gs pos="100000">
                      <a:schemeClr val="tx1"/>
                    </a:gs>
                  </a:gsLst>
                  <a:lin ang="5400000" scaled="0"/>
                </a:gradFill>
              </a:rPr>
              <a:t> on ASP.NET </a:t>
            </a:r>
            <a:endParaRPr lang="en-US" sz="3600" dirty="0" smtClean="0">
              <a:gradFill>
                <a:gsLst>
                  <a:gs pos="1250">
                    <a:schemeClr val="tx1"/>
                  </a:gs>
                  <a:gs pos="100000">
                    <a:schemeClr val="tx1"/>
                  </a:gs>
                </a:gsLst>
                <a:lin ang="5400000" scaled="0"/>
              </a:gradFill>
            </a:endParaRPr>
          </a:p>
          <a:p>
            <a:pPr lvl="0">
              <a:spcBef>
                <a:spcPts val="2400"/>
              </a:spcBef>
            </a:pPr>
            <a:r>
              <a:rPr lang="en-US" sz="3600" dirty="0">
                <a:gradFill>
                  <a:gsLst>
                    <a:gs pos="1250">
                      <a:schemeClr val="tx1"/>
                    </a:gs>
                    <a:gs pos="100000">
                      <a:schemeClr val="tx1"/>
                    </a:gs>
                  </a:gsLst>
                  <a:lin ang="5400000" scaled="0"/>
                </a:gradFill>
              </a:rPr>
              <a:t>DEV-B421 Securing ASP.NET Applications and </a:t>
            </a:r>
            <a:r>
              <a:rPr lang="en-US" sz="3600" dirty="0" smtClean="0">
                <a:gradFill>
                  <a:gsLst>
                    <a:gs pos="1250">
                      <a:schemeClr val="tx1"/>
                    </a:gs>
                    <a:gs pos="100000">
                      <a:schemeClr val="tx1"/>
                    </a:gs>
                  </a:gsLst>
                  <a:lin ang="5400000" scaled="0"/>
                </a:gradFill>
              </a:rPr>
              <a:t>Services</a:t>
            </a:r>
          </a:p>
          <a:p>
            <a:pPr lvl="0">
              <a:spcBef>
                <a:spcPts val="2400"/>
              </a:spcBef>
            </a:pPr>
            <a:r>
              <a:rPr lang="en-US" sz="3600" dirty="0">
                <a:gradFill>
                  <a:gsLst>
                    <a:gs pos="1250">
                      <a:schemeClr val="tx1"/>
                    </a:gs>
                    <a:gs pos="100000">
                      <a:schemeClr val="tx1"/>
                    </a:gs>
                  </a:gsLst>
                  <a:lin ang="5400000" scaled="0"/>
                </a:gradFill>
              </a:rPr>
              <a:t>DEV-B376 </a:t>
            </a:r>
            <a:r>
              <a:rPr lang="en-US" sz="3600" dirty="0" smtClean="0">
                <a:gradFill>
                  <a:gsLst>
                    <a:gs pos="1250">
                      <a:schemeClr val="tx1"/>
                    </a:gs>
                    <a:gs pos="100000">
                      <a:schemeClr val="tx1"/>
                    </a:gs>
                  </a:gsLst>
                  <a:lin ang="5400000" scaled="0"/>
                </a:gradFill>
              </a:rPr>
              <a:t>Enterprise-Ready REST Services w/ Web </a:t>
            </a:r>
            <a:r>
              <a:rPr lang="en-US" sz="3600" dirty="0">
                <a:gradFill>
                  <a:gsLst>
                    <a:gs pos="1250">
                      <a:schemeClr val="tx1"/>
                    </a:gs>
                    <a:gs pos="100000">
                      <a:schemeClr val="tx1"/>
                    </a:gs>
                  </a:gsLst>
                  <a:lin ang="5400000" scaled="0"/>
                </a:gradFill>
              </a:rPr>
              <a:t>API 2 </a:t>
            </a:r>
            <a:endParaRPr lang="en-US" sz="3600" dirty="0" smtClean="0">
              <a:gradFill>
                <a:gsLst>
                  <a:gs pos="1250">
                    <a:schemeClr val="tx1"/>
                  </a:gs>
                  <a:gs pos="100000">
                    <a:schemeClr val="tx1"/>
                  </a:gs>
                </a:gsLst>
                <a:lin ang="5400000" scaled="0"/>
              </a:gradFill>
            </a:endParaRPr>
          </a:p>
          <a:p>
            <a:pPr marL="0" lvl="0" indent="0">
              <a:spcBef>
                <a:spcPts val="2400"/>
              </a:spcBef>
              <a:buNone/>
            </a:pPr>
            <a:endParaRPr lang="en-US" sz="5400" dirty="0" smtClean="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ASP.NET Sessions</a:t>
            </a:r>
            <a:endParaRPr lang="en-US" dirty="0"/>
          </a:p>
        </p:txBody>
      </p:sp>
      <p:sp>
        <p:nvSpPr>
          <p:cNvPr id="10" name="Text Placeholder 7"/>
          <p:cNvSpPr txBox="1">
            <a:spLocks/>
          </p:cNvSpPr>
          <p:nvPr/>
        </p:nvSpPr>
        <p:spPr>
          <a:xfrm>
            <a:off x="267028" y="2232555"/>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pPr>
            <a:endParaRPr lang="en-US" sz="3800" dirty="0">
              <a:gradFill>
                <a:gsLst>
                  <a:gs pos="1250">
                    <a:schemeClr val="tx1"/>
                  </a:gs>
                  <a:gs pos="100000">
                    <a:schemeClr val="tx1"/>
                  </a:gs>
                </a:gsLst>
                <a:lin ang="5400000" scaled="0"/>
              </a:gradFill>
            </a:endParaRPr>
          </a:p>
        </p:txBody>
      </p:sp>
      <p:sp>
        <p:nvSpPr>
          <p:cNvPr id="11" name="Text Placeholder 7"/>
          <p:cNvSpPr txBox="1">
            <a:spLocks/>
          </p:cNvSpPr>
          <p:nvPr/>
        </p:nvSpPr>
        <p:spPr>
          <a:xfrm>
            <a:off x="267028" y="3252260"/>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endParaRPr lang="en-US" sz="38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31045111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nodePh="1">
                                  <p:stCondLst>
                                    <p:cond delay="250"/>
                                  </p:stCondLst>
                                  <p:endCondLst>
                                    <p:cond evt="begin" delay="0">
                                      <p:tn val="10"/>
                                    </p:cond>
                                  </p:end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nodePh="1">
                                  <p:stCondLst>
                                    <p:cond delay="250"/>
                                  </p:stCondLst>
                                  <p:endCondLst>
                                    <p:cond evt="begin" delay="0">
                                      <p:tn val="13"/>
                                    </p:cond>
                                  </p:end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nodePh="1">
                                  <p:stCondLst>
                                    <p:cond delay="500"/>
                                  </p:stCondLst>
                                  <p:endCondLst>
                                    <p:cond evt="begin" delay="0">
                                      <p:tn val="18"/>
                                    </p:cond>
                                  </p:end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04532" y="-854886"/>
            <a:ext cx="5340929" cy="8062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0987" tIns="55492" rIns="110987" bIns="55492" rtlCol="0" anchor="ctr"/>
          <a:lstStyle/>
          <a:p>
            <a:pPr algn="ctr" defTabSz="1243141"/>
            <a:endParaRPr lang="en-US" sz="1938">
              <a:solidFill>
                <a:prstClr val="white"/>
              </a:solidFill>
            </a:endParaRPr>
          </a:p>
        </p:txBody>
      </p:sp>
      <p:pic>
        <p:nvPicPr>
          <p:cNvPr id="4" name="Picture 3" descr="stockxpertcom_id819538_size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8286" y="29794"/>
            <a:ext cx="9283801" cy="696473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285878" y="1321189"/>
            <a:ext cx="5657110" cy="4797101"/>
          </a:xfrm>
          <a:prstGeom prst="rect">
            <a:avLst/>
          </a:prstGeom>
        </p:spPr>
      </p:pic>
      <p:sp>
        <p:nvSpPr>
          <p:cNvPr id="2" name="Title 1"/>
          <p:cNvSpPr>
            <a:spLocks noGrp="1"/>
          </p:cNvSpPr>
          <p:nvPr>
            <p:ph type="title"/>
          </p:nvPr>
        </p:nvSpPr>
        <p:spPr>
          <a:xfrm rot="-120000">
            <a:off x="736358" y="2087584"/>
            <a:ext cx="7165410" cy="2860648"/>
          </a:xfrm>
        </p:spPr>
        <p:txBody>
          <a:bodyPr>
            <a:normAutofit fontScale="90000"/>
          </a:bodyPr>
          <a:lstStyle/>
          <a:p>
            <a:pPr algn="ctr"/>
            <a:r>
              <a:rPr lang="en-US" sz="4998" dirty="0">
                <a:latin typeface="Adobe Gothic Std B" panose="020B0800000000000000" pitchFamily="34" charset="-128"/>
                <a:ea typeface="Adobe Gothic Std B" panose="020B0800000000000000" pitchFamily="34" charset="-128"/>
              </a:rPr>
              <a:t>Be well,</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write good code,</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and stay </a:t>
            </a:r>
            <a:br>
              <a:rPr lang="en-US" sz="4998" dirty="0">
                <a:latin typeface="Adobe Gothic Std B" panose="020B0800000000000000" pitchFamily="34" charset="-128"/>
                <a:ea typeface="Adobe Gothic Std B" panose="020B0800000000000000" pitchFamily="34" charset="-128"/>
              </a:rPr>
            </a:br>
            <a:r>
              <a:rPr lang="en-US" sz="4998" dirty="0">
                <a:latin typeface="Adobe Gothic Std B" panose="020B0800000000000000" pitchFamily="34" charset="-128"/>
                <a:ea typeface="Adobe Gothic Std B" panose="020B0800000000000000" pitchFamily="34" charset="-128"/>
              </a:rPr>
              <a:t>in touch</a:t>
            </a:r>
            <a:r>
              <a:rPr lang="en-US" sz="3672" dirty="0">
                <a:latin typeface="Adobe Gothic Std B" panose="020B0800000000000000" pitchFamily="34" charset="-128"/>
                <a:ea typeface="Adobe Gothic Std B" panose="020B0800000000000000" pitchFamily="34" charset="-128"/>
              </a:rPr>
              <a:t/>
            </a:r>
            <a:br>
              <a:rPr lang="en-US" sz="3672" dirty="0">
                <a:latin typeface="Adobe Gothic Std B" panose="020B0800000000000000" pitchFamily="34" charset="-128"/>
                <a:ea typeface="Adobe Gothic Std B" panose="020B0800000000000000" pitchFamily="34" charset="-128"/>
              </a:rPr>
            </a:br>
            <a:r>
              <a:rPr lang="en-US" sz="3672" dirty="0">
                <a:latin typeface="Adobe Gothic Std B" panose="020B0800000000000000" pitchFamily="34" charset="-128"/>
                <a:ea typeface="Adobe Gothic Std B" panose="020B0800000000000000" pitchFamily="34" charset="-128"/>
              </a:rPr>
              <a:t/>
            </a:r>
            <a:br>
              <a:rPr lang="en-US" sz="3672" dirty="0">
                <a:latin typeface="Adobe Gothic Std B" panose="020B0800000000000000" pitchFamily="34" charset="-128"/>
                <a:ea typeface="Adobe Gothic Std B" panose="020B0800000000000000" pitchFamily="34" charset="-128"/>
              </a:rPr>
            </a:br>
            <a:r>
              <a:rPr lang="en-US" sz="2958" dirty="0">
                <a:latin typeface="Adobe Gothic Std B" panose="020B0800000000000000" pitchFamily="34" charset="-128"/>
                <a:ea typeface="Adobe Gothic Std B" panose="020B0800000000000000" pitchFamily="34" charset="-128"/>
                <a:cs typeface="Arial" pitchFamily="34" charset="0"/>
              </a:rPr>
              <a:t>@</a:t>
            </a:r>
            <a:r>
              <a:rPr lang="en-US" sz="2958" dirty="0" err="1">
                <a:latin typeface="Adobe Gothic Std B" panose="020B0800000000000000" pitchFamily="34" charset="-128"/>
                <a:ea typeface="Adobe Gothic Std B" panose="020B0800000000000000" pitchFamily="34" charset="-128"/>
              </a:rPr>
              <a:t>shanselman</a:t>
            </a:r>
            <a:r>
              <a:rPr lang="en-US" sz="2958" dirty="0">
                <a:latin typeface="Adobe Gothic Std B" panose="020B0800000000000000" pitchFamily="34" charset="-128"/>
                <a:ea typeface="Adobe Gothic Std B" panose="020B0800000000000000" pitchFamily="34" charset="-128"/>
              </a:rPr>
              <a:t> </a:t>
            </a:r>
            <a:r>
              <a:rPr lang="en-US" sz="2958" dirty="0" smtClean="0">
                <a:latin typeface="Adobe Gothic Std B" panose="020B0800000000000000" pitchFamily="34" charset="-128"/>
                <a:ea typeface="Adobe Gothic Std B" panose="020B0800000000000000" pitchFamily="34" charset="-128"/>
              </a:rPr>
              <a:t>and @</a:t>
            </a:r>
            <a:r>
              <a:rPr lang="en-US" sz="2958" dirty="0" err="1" smtClean="0">
                <a:latin typeface="Adobe Gothic Std B" panose="020B0800000000000000" pitchFamily="34" charset="-128"/>
                <a:ea typeface="Adobe Gothic Std B" panose="020B0800000000000000" pitchFamily="34" charset="-128"/>
              </a:rPr>
              <a:t>coolcsh</a:t>
            </a:r>
            <a:endParaRPr lang="en-US" sz="5405" dirty="0">
              <a:latin typeface="Adobe Gothic Std B" panose="020B0800000000000000" pitchFamily="34" charset="-128"/>
              <a:ea typeface="Adobe Gothic Std B" panose="020B0800000000000000" pitchFamily="34" charset="-128"/>
            </a:endParaRPr>
          </a:p>
        </p:txBody>
      </p:sp>
      <p:sp>
        <p:nvSpPr>
          <p:cNvPr id="7" name="Rectangle 6"/>
          <p:cNvSpPr/>
          <p:nvPr/>
        </p:nvSpPr>
        <p:spPr>
          <a:xfrm>
            <a:off x="2842695" y="40421"/>
            <a:ext cx="6350906" cy="523220"/>
          </a:xfrm>
          <a:prstGeom prst="rect">
            <a:avLst/>
          </a:prstGeom>
        </p:spPr>
        <p:txBody>
          <a:bodyPr wrap="none">
            <a:spAutoFit/>
          </a:bodyPr>
          <a:lstStyle/>
          <a:p>
            <a:r>
              <a:rPr lang="en-US" sz="2800" dirty="0">
                <a:solidFill>
                  <a:srgbClr val="000000"/>
                </a:solidFill>
              </a:rPr>
              <a:t>http://</a:t>
            </a:r>
            <a:r>
              <a:rPr lang="en-US" sz="2800" dirty="0" smtClean="0">
                <a:solidFill>
                  <a:srgbClr val="000000"/>
                </a:solidFill>
              </a:rPr>
              <a:t>bitly.com/TECHED2014WebTools</a:t>
            </a:r>
            <a:endParaRPr lang="en-US" sz="2800" dirty="0">
              <a:solidFill>
                <a:srgbClr val="000000"/>
              </a:solidFill>
            </a:endParaRPr>
          </a:p>
        </p:txBody>
      </p:sp>
    </p:spTree>
    <p:extLst>
      <p:ext uri="{BB962C8B-B14F-4D97-AF65-F5344CB8AC3E}">
        <p14:creationId xmlns:p14="http://schemas.microsoft.com/office/powerpoint/2010/main" val="4141926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a:xfrm>
            <a:off x="274638" y="295274"/>
            <a:ext cx="12160953" cy="917575"/>
          </a:xfrm>
        </p:spPr>
        <p:txBody>
          <a:bodyPr/>
          <a:lstStyle/>
          <a:p>
            <a:r>
              <a:rPr lang="en-US" dirty="0" smtClean="0"/>
              <a:t>Visit the Developer Platform &amp; Tools Booth</a:t>
            </a:r>
            <a:endParaRPr lang="en-US" dirty="0"/>
          </a:p>
        </p:txBody>
      </p:sp>
      <p:pic>
        <p:nvPicPr>
          <p:cNvPr id="27" name="Picture 26"/>
          <p:cNvPicPr>
            <a:picLocks noChangeAspect="1"/>
          </p:cNvPicPr>
          <p:nvPr/>
        </p:nvPicPr>
        <p:blipFill rotWithShape="1">
          <a:blip r:embed="rId3"/>
          <a:srcRect l="45316" t="16470" r="519" b="1572"/>
          <a:stretch/>
        </p:blipFill>
        <p:spPr>
          <a:xfrm>
            <a:off x="3765538" y="1375851"/>
            <a:ext cx="2589551" cy="2738948"/>
          </a:xfrm>
          <a:prstGeom prst="rect">
            <a:avLst/>
          </a:prstGeom>
        </p:spPr>
      </p:pic>
      <p:sp>
        <p:nvSpPr>
          <p:cNvPr id="28" name="TextBox 27"/>
          <p:cNvSpPr txBox="1"/>
          <p:nvPr/>
        </p:nvSpPr>
        <p:spPr>
          <a:xfrm>
            <a:off x="384519" y="1375852"/>
            <a:ext cx="3381019" cy="2738947"/>
          </a:xfrm>
          <a:prstGeom prst="rect">
            <a:avLst/>
          </a:prstGeom>
          <a:solidFill>
            <a:schemeClr val="accent2">
              <a:lumMod val="75000"/>
            </a:schemeClr>
          </a:solidFill>
        </p:spPr>
        <p:txBody>
          <a:bodyPr wrap="square" lIns="91440" tIns="91440" rIns="91440" bIns="91440" rtlCol="0">
            <a:noAutofit/>
          </a:bodyPr>
          <a:lstStyle/>
          <a:p>
            <a:r>
              <a:rPr lang="en-US" dirty="0">
                <a:solidFill>
                  <a:srgbClr val="FFFFFF">
                    <a:lumMod val="85000"/>
                    <a:lumOff val="15000"/>
                  </a:srgbClr>
                </a:solidFill>
                <a:cs typeface="Segoe UI Light" panose="020B0502040204020203" pitchFamily="34" charset="0"/>
              </a:rPr>
              <a:t>Having a </a:t>
            </a:r>
            <a:r>
              <a:rPr lang="en-US" dirty="0" smtClean="0">
                <a:solidFill>
                  <a:srgbClr val="FFFFFF">
                    <a:lumMod val="85000"/>
                    <a:lumOff val="15000"/>
                  </a:srgbClr>
                </a:solidFill>
                <a:cs typeface="Segoe UI Light" panose="020B0502040204020203" pitchFamily="34" charset="0"/>
              </a:rPr>
              <a:t>friend</a:t>
            </a:r>
            <a:br>
              <a:rPr lang="en-US" dirty="0" smtClean="0">
                <a:solidFill>
                  <a:srgbClr val="FFFFFF">
                    <a:lumMod val="85000"/>
                    <a:lumOff val="15000"/>
                  </a:srgbClr>
                </a:solidFill>
                <a:cs typeface="Segoe UI Light" panose="020B0502040204020203" pitchFamily="34" charset="0"/>
              </a:rPr>
            </a:br>
            <a:r>
              <a:rPr lang="en-US" dirty="0" smtClean="0">
                <a:solidFill>
                  <a:srgbClr val="FFFFFF">
                    <a:lumMod val="85000"/>
                    <a:lumOff val="15000"/>
                  </a:srgbClr>
                </a:solidFill>
                <a:cs typeface="Segoe UI Light" panose="020B0502040204020203" pitchFamily="34" charset="0"/>
              </a:rPr>
              <a:t> buy </a:t>
            </a:r>
            <a:r>
              <a:rPr lang="en-US" dirty="0">
                <a:solidFill>
                  <a:srgbClr val="FFFFFF">
                    <a:lumMod val="85000"/>
                    <a:lumOff val="15000"/>
                  </a:srgbClr>
                </a:solidFill>
                <a:cs typeface="Segoe UI Light" panose="020B0502040204020203" pitchFamily="34" charset="0"/>
              </a:rPr>
              <a:t>your coffee?</a:t>
            </a:r>
          </a:p>
          <a:p>
            <a:r>
              <a:rPr lang="en-US" dirty="0">
                <a:solidFill>
                  <a:srgbClr val="FFFFFF">
                    <a:lumMod val="85000"/>
                    <a:lumOff val="15000"/>
                  </a:srgbClr>
                </a:solidFill>
                <a:cs typeface="Segoe UI Light" panose="020B0502040204020203" pitchFamily="34" charset="0"/>
              </a:rPr>
              <a:t>Yea, it’s kind of like that.</a:t>
            </a:r>
          </a:p>
          <a:p>
            <a:endParaRPr lang="en-US" sz="1000" dirty="0">
              <a:solidFill>
                <a:srgbClr val="FFFFFF">
                  <a:lumMod val="85000"/>
                  <a:lumOff val="15000"/>
                </a:srgbClr>
              </a:solidFill>
              <a:cs typeface="Segoe UI" panose="020B0502040204020203" pitchFamily="34" charset="0"/>
            </a:endParaRPr>
          </a:p>
          <a:p>
            <a:endParaRPr lang="en-US" sz="1000" dirty="0">
              <a:solidFill>
                <a:srgbClr val="FFFFFF">
                  <a:lumMod val="85000"/>
                  <a:lumOff val="15000"/>
                </a:srgbClr>
              </a:solidFill>
              <a:cs typeface="Segoe UI" panose="020B0502040204020203" pitchFamily="34" charset="0"/>
            </a:endParaRPr>
          </a:p>
          <a:p>
            <a:endParaRPr lang="en-US" sz="1000" dirty="0">
              <a:solidFill>
                <a:srgbClr val="FFFFFF">
                  <a:lumMod val="85000"/>
                  <a:lumOff val="15000"/>
                </a:srgbClr>
              </a:solidFill>
              <a:cs typeface="Segoe UI" panose="020B0502040204020203" pitchFamily="34" charset="0"/>
            </a:endParaRPr>
          </a:p>
          <a:p>
            <a:r>
              <a:rPr lang="en-US" sz="1000" dirty="0">
                <a:solidFill>
                  <a:srgbClr val="FFFFFF">
                    <a:lumMod val="85000"/>
                    <a:lumOff val="15000"/>
                  </a:srgbClr>
                </a:solidFill>
                <a:cs typeface="Segoe UI" panose="020B0502040204020203" pitchFamily="34" charset="0"/>
              </a:rPr>
              <a:t>MSDN Subscribers get up to $150/</a:t>
            </a:r>
            <a:r>
              <a:rPr lang="en-US" sz="1000" dirty="0" err="1">
                <a:solidFill>
                  <a:srgbClr val="FFFFFF">
                    <a:lumMod val="85000"/>
                    <a:lumOff val="15000"/>
                  </a:srgbClr>
                </a:solidFill>
                <a:cs typeface="Segoe UI" panose="020B0502040204020203" pitchFamily="34" charset="0"/>
              </a:rPr>
              <a:t>mo</a:t>
            </a:r>
            <a:r>
              <a:rPr lang="en-US" sz="1000" dirty="0">
                <a:solidFill>
                  <a:srgbClr val="FFFFFF">
                    <a:lumMod val="85000"/>
                    <a:lumOff val="15000"/>
                  </a:srgbClr>
                </a:solidFill>
                <a:cs typeface="Segoe UI" panose="020B0502040204020203" pitchFamily="34" charset="0"/>
              </a:rPr>
              <a:t> in Azure credits. </a:t>
            </a:r>
          </a:p>
          <a:p>
            <a:endParaRPr lang="en-US" sz="1000" dirty="0">
              <a:solidFill>
                <a:srgbClr val="FFFFFF">
                  <a:lumMod val="85000"/>
                  <a:lumOff val="15000"/>
                </a:srgbClr>
              </a:solidFill>
              <a:cs typeface="Segoe UI" panose="020B0502040204020203" pitchFamily="34" charset="0"/>
            </a:endParaRPr>
          </a:p>
          <a:p>
            <a:r>
              <a:rPr lang="en-US" sz="1050" b="1" dirty="0">
                <a:solidFill>
                  <a:srgbClr val="FFFFFF">
                    <a:lumMod val="85000"/>
                    <a:lumOff val="15000"/>
                  </a:srgbClr>
                </a:solidFill>
                <a:cs typeface="Segoe UI" panose="020B0502040204020203" pitchFamily="34" charset="0"/>
              </a:rPr>
              <a:t>Stop by the Developer Platform and Tools </a:t>
            </a:r>
            <a:r>
              <a:rPr lang="en-US" sz="1050" b="1" dirty="0" smtClean="0">
                <a:solidFill>
                  <a:srgbClr val="FFFFFF">
                    <a:lumMod val="85000"/>
                    <a:lumOff val="15000"/>
                  </a:srgbClr>
                </a:solidFill>
                <a:cs typeface="Segoe UI" panose="020B0502040204020203" pitchFamily="34" charset="0"/>
              </a:rPr>
              <a:t>booth and </a:t>
            </a:r>
            <a:r>
              <a:rPr lang="en-US" sz="1050" b="1" dirty="0">
                <a:solidFill>
                  <a:srgbClr val="FFFFFF">
                    <a:lumMod val="85000"/>
                    <a:lumOff val="15000"/>
                  </a:srgbClr>
                </a:solidFill>
                <a:cs typeface="Segoe UI" panose="020B0502040204020203" pitchFamily="34" charset="0"/>
              </a:rPr>
              <a:t>visit </a:t>
            </a:r>
            <a:r>
              <a:rPr lang="en-US" sz="1050" b="1" dirty="0" smtClean="0">
                <a:solidFill>
                  <a:srgbClr val="FFFFFF">
                    <a:lumMod val="85000"/>
                    <a:lumOff val="15000"/>
                  </a:srgbClr>
                </a:solidFill>
                <a:cs typeface="Segoe UI" panose="020B0502040204020203" pitchFamily="34" charset="0"/>
              </a:rPr>
              <a:t>the MSDN </a:t>
            </a:r>
            <a:r>
              <a:rPr lang="en-US" sz="1050" b="1" dirty="0">
                <a:solidFill>
                  <a:srgbClr val="FFFFFF">
                    <a:lumMod val="85000"/>
                    <a:lumOff val="15000"/>
                  </a:srgbClr>
                </a:solidFill>
                <a:cs typeface="Segoe UI" panose="020B0502040204020203" pitchFamily="34" charset="0"/>
              </a:rPr>
              <a:t>Subscriptions station </a:t>
            </a:r>
            <a:r>
              <a:rPr lang="en-US" sz="1050" b="1" dirty="0" smtClean="0">
                <a:solidFill>
                  <a:srgbClr val="FFFFFF">
                    <a:lumMod val="85000"/>
                    <a:lumOff val="15000"/>
                  </a:srgbClr>
                </a:solidFill>
                <a:cs typeface="Segoe UI" panose="020B0502040204020203" pitchFamily="34" charset="0"/>
              </a:rPr>
              <a:t>to activate </a:t>
            </a:r>
            <a:r>
              <a:rPr lang="en-US" sz="1050" b="1" dirty="0">
                <a:solidFill>
                  <a:srgbClr val="FFFFFF">
                    <a:lumMod val="85000"/>
                    <a:lumOff val="15000"/>
                  </a:srgbClr>
                </a:solidFill>
                <a:cs typeface="Segoe UI" panose="020B0502040204020203" pitchFamily="34" charset="0"/>
              </a:rPr>
              <a:t>your benefits and </a:t>
            </a:r>
            <a:r>
              <a:rPr lang="en-US" sz="1050" b="1" dirty="0" smtClean="0">
                <a:solidFill>
                  <a:srgbClr val="FFFFFF">
                    <a:lumMod val="85000"/>
                    <a:lumOff val="15000"/>
                  </a:srgbClr>
                </a:solidFill>
                <a:cs typeface="Segoe UI" panose="020B0502040204020203" pitchFamily="34" charset="0"/>
              </a:rPr>
              <a:t>receive </a:t>
            </a:r>
            <a:r>
              <a:rPr lang="en-US" sz="1050" b="1" dirty="0">
                <a:solidFill>
                  <a:srgbClr val="FFFFFF">
                    <a:lumMod val="85000"/>
                    <a:lumOff val="15000"/>
                  </a:srgbClr>
                </a:solidFill>
                <a:cs typeface="Segoe UI" panose="020B0502040204020203" pitchFamily="34" charset="0"/>
              </a:rPr>
              <a:t>a gift</a:t>
            </a:r>
            <a:r>
              <a:rPr lang="en-US" sz="1050" b="1" dirty="0" smtClean="0">
                <a:solidFill>
                  <a:srgbClr val="FFFFFF">
                    <a:lumMod val="85000"/>
                    <a:lumOff val="15000"/>
                  </a:srgbClr>
                </a:solidFill>
                <a:cs typeface="Segoe UI" panose="020B0502040204020203" pitchFamily="34" charset="0"/>
              </a:rPr>
              <a:t>!</a:t>
            </a:r>
          </a:p>
          <a:p>
            <a:endParaRPr lang="en-US" sz="400" dirty="0" smtClean="0">
              <a:solidFill>
                <a:srgbClr val="FFFFFF"/>
              </a:solidFill>
              <a:cs typeface="Segoe UI" panose="020B0502040204020203" pitchFamily="34" charset="0"/>
            </a:endParaRPr>
          </a:p>
          <a:p>
            <a:r>
              <a:rPr lang="en-US" sz="1000" dirty="0" smtClean="0">
                <a:solidFill>
                  <a:srgbClr val="FFFFFF"/>
                </a:solidFill>
                <a:cs typeface="Segoe UI" panose="020B0502040204020203" pitchFamily="34" charset="0"/>
                <a:hlinkClick r:id="rId4"/>
              </a:rPr>
              <a:t>http</a:t>
            </a:r>
            <a:r>
              <a:rPr lang="en-US" sz="1000" dirty="0">
                <a:solidFill>
                  <a:srgbClr val="FFFFFF"/>
                </a:solidFill>
                <a:cs typeface="Segoe UI" panose="020B0502040204020203" pitchFamily="34" charset="0"/>
                <a:hlinkClick r:id="rId4"/>
              </a:rPr>
              <a:t>://</a:t>
            </a:r>
            <a:r>
              <a:rPr lang="en-US" sz="1000" dirty="0" smtClean="0">
                <a:solidFill>
                  <a:srgbClr val="FFFFFF"/>
                </a:solidFill>
                <a:cs typeface="Segoe UI" panose="020B0502040204020203" pitchFamily="34" charset="0"/>
                <a:hlinkClick r:id="rId4"/>
              </a:rPr>
              <a:t>aka.ms/msdn_teched</a:t>
            </a:r>
            <a:endParaRPr lang="en-US" sz="1000" dirty="0">
              <a:solidFill>
                <a:srgbClr val="FFFFFF"/>
              </a:solidFill>
              <a:cs typeface="Segoe UI" panose="020B0502040204020203" pitchFamily="34" charset="0"/>
            </a:endParaRPr>
          </a:p>
        </p:txBody>
      </p:sp>
      <p:pic>
        <p:nvPicPr>
          <p:cNvPr id="21" name="Picture 20"/>
          <p:cNvPicPr>
            <a:picLocks noChangeAspect="1"/>
          </p:cNvPicPr>
          <p:nvPr/>
        </p:nvPicPr>
        <p:blipFill>
          <a:blip r:embed="rId5">
            <a:duotone>
              <a:schemeClr val="accent2">
                <a:shade val="45000"/>
                <a:satMod val="135000"/>
              </a:schemeClr>
              <a:prstClr val="white"/>
            </a:duotone>
          </a:blip>
          <a:stretch>
            <a:fillRect/>
          </a:stretch>
        </p:blipFill>
        <p:spPr>
          <a:xfrm>
            <a:off x="472785" y="2383081"/>
            <a:ext cx="1354404" cy="234494"/>
          </a:xfrm>
          <a:prstGeom prst="rect">
            <a:avLst/>
          </a:prstGeom>
        </p:spPr>
      </p:pic>
      <p:grpSp>
        <p:nvGrpSpPr>
          <p:cNvPr id="22" name="Group 21"/>
          <p:cNvGrpSpPr/>
          <p:nvPr/>
        </p:nvGrpSpPr>
        <p:grpSpPr>
          <a:xfrm>
            <a:off x="6739935" y="2864893"/>
            <a:ext cx="3200398" cy="3745112"/>
            <a:chOff x="274639" y="2963862"/>
            <a:chExt cx="3200398" cy="3745112"/>
          </a:xfrm>
        </p:grpSpPr>
        <p:sp>
          <p:nvSpPr>
            <p:cNvPr id="23" name="Rectangle 22"/>
            <p:cNvSpPr/>
            <p:nvPr/>
          </p:nvSpPr>
          <p:spPr bwMode="auto">
            <a:xfrm>
              <a:off x="274639" y="2963862"/>
              <a:ext cx="3200398" cy="374511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a:blip r:embed="rId6"/>
            <a:stretch>
              <a:fillRect/>
            </a:stretch>
          </p:blipFill>
          <p:spPr>
            <a:xfrm>
              <a:off x="601202" y="4945764"/>
              <a:ext cx="2547271" cy="1522095"/>
            </a:xfrm>
            <a:prstGeom prst="rect">
              <a:avLst/>
            </a:prstGeom>
            <a:ln>
              <a:noFill/>
            </a:ln>
            <a:effectLst/>
          </p:spPr>
        </p:pic>
        <p:pic>
          <p:nvPicPr>
            <p:cNvPr id="25" name="Picture 24"/>
            <p:cNvPicPr>
              <a:picLocks noChangeAspect="1"/>
            </p:cNvPicPr>
            <p:nvPr/>
          </p:nvPicPr>
          <p:blipFill rotWithShape="1">
            <a:blip r:embed="rId7"/>
            <a:srcRect l="19596" r="16755" b="-4"/>
            <a:stretch/>
          </p:blipFill>
          <p:spPr>
            <a:xfrm>
              <a:off x="1369798" y="3266806"/>
              <a:ext cx="1981200" cy="1752469"/>
            </a:xfrm>
            <a:prstGeom prst="rect">
              <a:avLst/>
            </a:prstGeom>
          </p:spPr>
        </p:pic>
        <p:pic>
          <p:nvPicPr>
            <p:cNvPr id="26" name="Picture 25"/>
            <p:cNvPicPr>
              <a:picLocks noChangeAspect="1"/>
            </p:cNvPicPr>
            <p:nvPr/>
          </p:nvPicPr>
          <p:blipFill rotWithShape="1">
            <a:blip r:embed="rId8"/>
            <a:srcRect l="20621" t="14478" r="25726"/>
            <a:stretch/>
          </p:blipFill>
          <p:spPr>
            <a:xfrm>
              <a:off x="510212" y="3170067"/>
              <a:ext cx="1471094" cy="1320136"/>
            </a:xfrm>
            <a:prstGeom prst="rect">
              <a:avLst/>
            </a:prstGeom>
          </p:spPr>
        </p:pic>
      </p:grpSp>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9935" y="1375851"/>
            <a:ext cx="5312019" cy="1383339"/>
          </a:xfrm>
          <a:prstGeom prst="rect">
            <a:avLst/>
          </a:prstGeom>
          <a:gradFill>
            <a:gsLst>
              <a:gs pos="0">
                <a:srgbClr val="442157">
                  <a:alpha val="0"/>
                </a:srgbClr>
              </a:gs>
              <a:gs pos="60000">
                <a:srgbClr val="442157"/>
              </a:gs>
              <a:gs pos="40000">
                <a:srgbClr val="442157"/>
              </a:gs>
              <a:gs pos="100000">
                <a:srgbClr val="442157">
                  <a:alpha val="0"/>
                </a:srgbClr>
              </a:gs>
            </a:gsLst>
            <a:lin ang="5400000" scaled="1"/>
          </a:gradFill>
        </p:spPr>
      </p:pic>
      <p:sp>
        <p:nvSpPr>
          <p:cNvPr id="14" name="Title 2"/>
          <p:cNvSpPr txBox="1">
            <a:spLocks/>
          </p:cNvSpPr>
          <p:nvPr/>
        </p:nvSpPr>
        <p:spPr>
          <a:xfrm>
            <a:off x="6739935" y="1763798"/>
            <a:ext cx="5339058" cy="321962"/>
          </a:xfrm>
          <a:prstGeom prst="rect">
            <a:avLst/>
          </a:prstGeom>
          <a:gradFill>
            <a:gsLst>
              <a:gs pos="0">
                <a:srgbClr val="442157">
                  <a:alpha val="0"/>
                </a:srgbClr>
              </a:gs>
              <a:gs pos="60000">
                <a:srgbClr val="442157"/>
              </a:gs>
              <a:gs pos="40000">
                <a:srgbClr val="442157"/>
              </a:gs>
              <a:gs pos="100000">
                <a:srgbClr val="442157">
                  <a:alpha val="0"/>
                </a:srgbClr>
              </a:gs>
            </a:gsLst>
            <a:lin ang="5400000" scaled="1"/>
          </a:gradFill>
        </p:spPr>
        <p:txBody>
          <a:bodyPr vert="horz" wrap="none" lIns="186521" tIns="149217" rIns="186521" bIns="149217" rtlCol="0" anchor="ctr">
            <a:noAutofit/>
          </a:bodyPr>
          <a:lstStyle>
            <a:defPPr>
              <a:defRPr lang="en-US"/>
            </a:defPPr>
            <a:lvl1pPr defTabSz="914400">
              <a:lnSpc>
                <a:spcPct val="90000"/>
              </a:lnSpc>
              <a:spcBef>
                <a:spcPct val="0"/>
              </a:spcBef>
              <a:buNone/>
              <a:defRPr sz="4080">
                <a:latin typeface="Segoe UI Light" panose="020B0502040204020203" pitchFamily="34" charset="0"/>
                <a:ea typeface="+mj-ea"/>
                <a:cs typeface="Segoe UI Light" panose="020B0502040204020203" pitchFamily="34" charset="0"/>
              </a:defRPr>
            </a:lvl1pPr>
          </a:lstStyle>
          <a:p>
            <a:r>
              <a:rPr lang="en-US" sz="2000" dirty="0">
                <a:solidFill>
                  <a:srgbClr val="FFFFFF"/>
                </a:solidFill>
              </a:rPr>
              <a:t>3 Steps to New </a:t>
            </a:r>
            <a:r>
              <a:rPr lang="en-US" sz="2000" dirty="0" smtClean="0">
                <a:solidFill>
                  <a:srgbClr val="FFFFFF"/>
                </a:solidFill>
              </a:rPr>
              <a:t>Gear! With </a:t>
            </a:r>
            <a:r>
              <a:rPr lang="en-US" sz="2000" dirty="0">
                <a:solidFill>
                  <a:srgbClr val="FFFFFF"/>
                </a:solidFill>
              </a:rPr>
              <a:t>Application Insights</a:t>
            </a:r>
          </a:p>
        </p:txBody>
      </p:sp>
      <p:sp>
        <p:nvSpPr>
          <p:cNvPr id="13" name="Text Placeholder 1"/>
          <p:cNvSpPr txBox="1">
            <a:spLocks/>
          </p:cNvSpPr>
          <p:nvPr/>
        </p:nvSpPr>
        <p:spPr>
          <a:xfrm>
            <a:off x="9940332" y="2864893"/>
            <a:ext cx="2111622" cy="3745112"/>
          </a:xfrm>
          <a:prstGeom prst="rect">
            <a:avLst/>
          </a:prstGeom>
          <a:solidFill>
            <a:schemeClr val="accent4"/>
          </a:solidFill>
        </p:spPr>
        <p:txBody>
          <a:bodyPr vert="horz" wrap="square" lIns="182880" tIns="146304" rIns="182880" bIns="146304" numCol="1" spcCol="182880" rtlCol="0" anchor="ctr">
            <a:noAutofit/>
          </a:bodyPr>
          <a:lstStyle>
            <a:lvl1pPr marL="234769" marR="0" indent="-234769" fontAlgn="auto">
              <a:lnSpc>
                <a:spcPct val="90000"/>
              </a:lnSpc>
              <a:spcBef>
                <a:spcPct val="20000"/>
              </a:spcBef>
              <a:spcAft>
                <a:spcPts val="0"/>
              </a:spcAft>
              <a:buClr>
                <a:schemeClr val="tx1"/>
              </a:buClr>
              <a:buSzPct val="100000"/>
              <a:buFont typeface="Arial" panose="020B0604020202020204" pitchFamily="34" charset="0"/>
              <a:buAutoNum type="arabicPeriod"/>
              <a:tabLst/>
              <a:defRPr lang="en-US" sz="1600" spc="0" baseline="0" dirty="0" smtClean="0">
                <a:gradFill>
                  <a:gsLst>
                    <a:gs pos="1299">
                      <a:schemeClr val="tx1"/>
                    </a:gs>
                    <a:gs pos="100000">
                      <a:schemeClr val="tx1"/>
                    </a:gs>
                  </a:gsLst>
                  <a:lin ang="5400000" scaled="0"/>
                </a:gradFill>
                <a:latin typeface="Segoe UI" panose="020B0502040204020203" pitchFamily="34" charset="0"/>
                <a:cs typeface="Segoe UI" panose="020B0502040204020203" pitchFamily="34" charset="0"/>
              </a:defRPr>
            </a:lvl1pPr>
            <a:lvl2pPr marL="584200" marR="0" indent="-241300" fontAlgn="auto">
              <a:lnSpc>
                <a:spcPct val="90000"/>
              </a:lnSpc>
              <a:spcBef>
                <a:spcPct val="20000"/>
              </a:spcBef>
              <a:spcAft>
                <a:spcPts val="0"/>
              </a:spcAft>
              <a:buClr>
                <a:schemeClr val="tx1"/>
              </a:buClr>
              <a:buSzPct val="100000"/>
              <a:buFontTx/>
              <a:buBlip>
                <a:blip r:embed="rId10"/>
              </a:buBlip>
              <a:tabLst/>
              <a:defRPr sz="2400" spc="0" baseline="0">
                <a:gradFill>
                  <a:gsLst>
                    <a:gs pos="1250">
                      <a:schemeClr val="tx1"/>
                    </a:gs>
                    <a:gs pos="100000">
                      <a:schemeClr val="tx1"/>
                    </a:gs>
                  </a:gsLst>
                  <a:lin ang="5400000" scaled="0"/>
                </a:gradFill>
              </a:defRPr>
            </a:lvl2pPr>
            <a:lvl3pPr marL="800100" marR="0" indent="-228600" fontAlgn="auto">
              <a:lnSpc>
                <a:spcPct val="90000"/>
              </a:lnSpc>
              <a:spcBef>
                <a:spcPct val="20000"/>
              </a:spcBef>
              <a:spcAft>
                <a:spcPts val="0"/>
              </a:spcAft>
              <a:buClr>
                <a:schemeClr val="tx1"/>
              </a:buClr>
              <a:buSzPct val="100000"/>
              <a:buFontTx/>
              <a:buBlip>
                <a:blip r:embed="rId10"/>
              </a:buBlip>
              <a:tabLst/>
              <a:defRPr sz="2400" spc="0" baseline="0">
                <a:gradFill>
                  <a:gsLst>
                    <a:gs pos="1250">
                      <a:schemeClr val="tx1"/>
                    </a:gs>
                    <a:gs pos="100000">
                      <a:schemeClr val="tx1"/>
                    </a:gs>
                  </a:gsLst>
                  <a:lin ang="5400000" scaled="0"/>
                </a:gradFill>
              </a:defRPr>
            </a:lvl3pPr>
            <a:lvl4pPr marL="1028700" marR="0" indent="-228600" fontAlgn="auto">
              <a:lnSpc>
                <a:spcPct val="90000"/>
              </a:lnSpc>
              <a:spcBef>
                <a:spcPct val="20000"/>
              </a:spcBef>
              <a:spcAft>
                <a:spcPts val="0"/>
              </a:spcAft>
              <a:buClr>
                <a:schemeClr val="tx1"/>
              </a:buClr>
              <a:buSzPct val="100000"/>
              <a:buFontTx/>
              <a:buBlip>
                <a:blip r:embed="rId10"/>
              </a:buBlip>
              <a:tabLst/>
              <a:defRPr sz="2000" spc="0" baseline="0">
                <a:gradFill>
                  <a:gsLst>
                    <a:gs pos="1250">
                      <a:schemeClr val="tx1"/>
                    </a:gs>
                    <a:gs pos="100000">
                      <a:schemeClr val="tx1"/>
                    </a:gs>
                  </a:gsLst>
                  <a:lin ang="5400000" scaled="0"/>
                </a:gradFill>
              </a:defRPr>
            </a:lvl4pPr>
            <a:lvl5pPr marL="1257300" marR="0" indent="-228600" fontAlgn="auto">
              <a:lnSpc>
                <a:spcPct val="90000"/>
              </a:lnSpc>
              <a:spcBef>
                <a:spcPct val="20000"/>
              </a:spcBef>
              <a:spcAft>
                <a:spcPts val="0"/>
              </a:spcAft>
              <a:buClr>
                <a:schemeClr val="tx1"/>
              </a:buClr>
              <a:buSzPct val="100000"/>
              <a:buFontTx/>
              <a:buBlip>
                <a:blip r:embed="rId10"/>
              </a:buBlip>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FFFFFF"/>
              </a:buClr>
            </a:pPr>
            <a:r>
              <a:rPr>
                <a:gradFill>
                  <a:gsLst>
                    <a:gs pos="1299">
                      <a:srgbClr val="FFFFFF"/>
                    </a:gs>
                    <a:gs pos="100000">
                      <a:srgbClr val="FFFFFF"/>
                    </a:gs>
                  </a:gsLst>
                  <a:lin ang="5400000" scaled="0"/>
                </a:gradFill>
              </a:rPr>
              <a:t>Create a Visual Studio Online account </a:t>
            </a:r>
            <a:r>
              <a:rPr sz="1100">
                <a:gradFill>
                  <a:gsLst>
                    <a:gs pos="1299">
                      <a:srgbClr val="FFFFFF"/>
                    </a:gs>
                    <a:gs pos="100000">
                      <a:srgbClr val="FFFFFF"/>
                    </a:gs>
                  </a:gsLst>
                  <a:lin ang="5400000" scaled="0"/>
                </a:gradFill>
                <a:hlinkClick r:id="rId11"/>
              </a:rPr>
              <a:t>http://visualstudio.com</a:t>
            </a:r>
            <a:r>
              <a:rPr sz="1100">
                <a:gradFill>
                  <a:gsLst>
                    <a:gs pos="1299">
                      <a:srgbClr val="FFFFFF"/>
                    </a:gs>
                    <a:gs pos="100000">
                      <a:srgbClr val="FFFFFF"/>
                    </a:gs>
                  </a:gsLst>
                  <a:lin ang="5400000" scaled="0"/>
                </a:gradFill>
              </a:rPr>
              <a:t/>
            </a:r>
            <a:br>
              <a:rPr sz="1100">
                <a:gradFill>
                  <a:gsLst>
                    <a:gs pos="1299">
                      <a:srgbClr val="FFFFFF"/>
                    </a:gs>
                    <a:gs pos="100000">
                      <a:srgbClr val="FFFFFF"/>
                    </a:gs>
                  </a:gsLst>
                  <a:lin ang="5400000" scaled="0"/>
                </a:gradFill>
              </a:rPr>
            </a:br>
            <a:r>
              <a:rPr sz="1100">
                <a:gradFill>
                  <a:gsLst>
                    <a:gs pos="1299">
                      <a:srgbClr val="FFFFFF"/>
                    </a:gs>
                    <a:gs pos="100000">
                      <a:srgbClr val="FFFFFF"/>
                    </a:gs>
                  </a:gsLst>
                  <a:lin ang="5400000" scaled="0"/>
                </a:gradFill>
              </a:rPr>
              <a:t> </a:t>
            </a:r>
          </a:p>
          <a:p>
            <a:pPr>
              <a:buClr>
                <a:srgbClr val="FFFFFF"/>
              </a:buClr>
            </a:pPr>
            <a:r>
              <a:rPr>
                <a:gradFill>
                  <a:gsLst>
                    <a:gs pos="1299">
                      <a:srgbClr val="FFFFFF"/>
                    </a:gs>
                    <a:gs pos="100000">
                      <a:srgbClr val="FFFFFF"/>
                    </a:gs>
                  </a:gsLst>
                  <a:lin ang="5400000" scaled="0"/>
                </a:gradFill>
              </a:rPr>
              <a:t>Install Application Insights Tools for Visual </a:t>
            </a:r>
            <a:br>
              <a:rPr>
                <a:gradFill>
                  <a:gsLst>
                    <a:gs pos="1299">
                      <a:srgbClr val="FFFFFF"/>
                    </a:gs>
                    <a:gs pos="100000">
                      <a:srgbClr val="FFFFFF"/>
                    </a:gs>
                  </a:gsLst>
                  <a:lin ang="5400000" scaled="0"/>
                </a:gradFill>
              </a:rPr>
            </a:br>
            <a:r>
              <a:rPr>
                <a:gradFill>
                  <a:gsLst>
                    <a:gs pos="1299">
                      <a:srgbClr val="FFFFFF"/>
                    </a:gs>
                    <a:gs pos="100000">
                      <a:srgbClr val="FFFFFF"/>
                    </a:gs>
                  </a:gsLst>
                  <a:lin ang="5400000" scaled="0"/>
                </a:gradFill>
              </a:rPr>
              <a:t>Studio Online </a:t>
            </a:r>
            <a:r>
              <a:rPr sz="1100">
                <a:gradFill>
                  <a:gsLst>
                    <a:gs pos="1299">
                      <a:srgbClr val="FFFFFF"/>
                    </a:gs>
                    <a:gs pos="100000">
                      <a:srgbClr val="FFFFFF"/>
                    </a:gs>
                  </a:gsLst>
                  <a:lin ang="5400000" scaled="0"/>
                </a:gradFill>
                <a:hlinkClick r:id="rId12"/>
              </a:rPr>
              <a:t>http://aka.ms/aivsix</a:t>
            </a:r>
            <a:r>
              <a:rPr sz="1100">
                <a:gradFill>
                  <a:gsLst>
                    <a:gs pos="1299">
                      <a:srgbClr val="FFFFFF"/>
                    </a:gs>
                    <a:gs pos="100000">
                      <a:srgbClr val="FFFFFF"/>
                    </a:gs>
                  </a:gsLst>
                  <a:lin ang="5400000" scaled="0"/>
                </a:gradFill>
              </a:rPr>
              <a:t/>
            </a:r>
            <a:br>
              <a:rPr sz="1100">
                <a:gradFill>
                  <a:gsLst>
                    <a:gs pos="1299">
                      <a:srgbClr val="FFFFFF"/>
                    </a:gs>
                    <a:gs pos="100000">
                      <a:srgbClr val="FFFFFF"/>
                    </a:gs>
                  </a:gsLst>
                  <a:lin ang="5400000" scaled="0"/>
                </a:gradFill>
              </a:rPr>
            </a:br>
            <a:r>
              <a:rPr sz="1100">
                <a:gradFill>
                  <a:gsLst>
                    <a:gs pos="1299">
                      <a:srgbClr val="FFFFFF"/>
                    </a:gs>
                    <a:gs pos="100000">
                      <a:srgbClr val="FFFFFF"/>
                    </a:gs>
                  </a:gsLst>
                  <a:lin ang="5400000" scaled="0"/>
                </a:gradFill>
              </a:rPr>
              <a:t> </a:t>
            </a:r>
          </a:p>
          <a:p>
            <a:pPr>
              <a:buClr>
                <a:srgbClr val="FFFFFF"/>
              </a:buClr>
            </a:pPr>
            <a:r>
              <a:rPr>
                <a:gradFill>
                  <a:gsLst>
                    <a:gs pos="1299">
                      <a:srgbClr val="FFFFFF"/>
                    </a:gs>
                    <a:gs pos="100000">
                      <a:srgbClr val="FFFFFF"/>
                    </a:gs>
                  </a:gsLst>
                  <a:lin ang="5400000" scaled="0"/>
                </a:gradFill>
              </a:rPr>
              <a:t>Come to our booth for a </a:t>
            </a:r>
            <a:br>
              <a:rPr>
                <a:gradFill>
                  <a:gsLst>
                    <a:gs pos="1299">
                      <a:srgbClr val="FFFFFF"/>
                    </a:gs>
                    <a:gs pos="100000">
                      <a:srgbClr val="FFFFFF"/>
                    </a:gs>
                  </a:gsLst>
                  <a:lin ang="5400000" scaled="0"/>
                </a:gradFill>
              </a:rPr>
            </a:br>
            <a:r>
              <a:rPr>
                <a:gradFill>
                  <a:gsLst>
                    <a:gs pos="1299">
                      <a:srgbClr val="FFFFFF"/>
                    </a:gs>
                    <a:gs pos="100000">
                      <a:srgbClr val="FFFFFF"/>
                    </a:gs>
                  </a:gsLst>
                  <a:lin ang="5400000" scaled="0"/>
                </a:gradFill>
              </a:rPr>
              <a:t>t-shirt and a chance to win!</a:t>
            </a:r>
          </a:p>
        </p:txBody>
      </p:sp>
      <p:grpSp>
        <p:nvGrpSpPr>
          <p:cNvPr id="37" name="Group 36"/>
          <p:cNvGrpSpPr/>
          <p:nvPr/>
        </p:nvGrpSpPr>
        <p:grpSpPr>
          <a:xfrm>
            <a:off x="384521" y="4497348"/>
            <a:ext cx="6483405" cy="2112658"/>
            <a:chOff x="384521" y="4497348"/>
            <a:chExt cx="6483405" cy="2112658"/>
          </a:xfrm>
        </p:grpSpPr>
        <p:sp>
          <p:nvSpPr>
            <p:cNvPr id="32" name="Rectangle 31"/>
            <p:cNvSpPr/>
            <p:nvPr/>
          </p:nvSpPr>
          <p:spPr bwMode="auto">
            <a:xfrm>
              <a:off x="384521" y="4497348"/>
              <a:ext cx="5970570" cy="2112658"/>
            </a:xfrm>
            <a:prstGeom prst="rect">
              <a:avLst/>
            </a:prstGeom>
            <a:solidFill>
              <a:srgbClr val="426AB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93256" bIns="182880" numCol="1" rtlCol="0" anchor="t" anchorCtr="0" compatLnSpc="1">
              <a:prstTxWarp prst="textNoShape">
                <a:avLst/>
              </a:prstTxWarp>
            </a:bodyPr>
            <a:lstStyle/>
            <a:p>
              <a:pPr defTabSz="932290" fontAlgn="base">
                <a:lnSpc>
                  <a:spcPct val="90000"/>
                </a:lnSpc>
                <a:spcBef>
                  <a:spcPct val="0"/>
                </a:spcBef>
                <a:spcAft>
                  <a:spcPct val="0"/>
                </a:spcAft>
              </a:pPr>
              <a:r>
                <a:rPr lang="en-US" sz="2040" spc="-51" dirty="0">
                  <a:gradFill>
                    <a:gsLst>
                      <a:gs pos="0">
                        <a:srgbClr val="FFFFFF"/>
                      </a:gs>
                      <a:gs pos="100000">
                        <a:srgbClr val="FFFFFF"/>
                      </a:gs>
                    </a:gsLst>
                    <a:lin ang="5400000" scaled="0"/>
                  </a:gradFill>
                </a:rPr>
                <a:t>VSIP QR Tag </a:t>
              </a:r>
              <a:r>
                <a:rPr lang="en-US" sz="2040" spc="-51" dirty="0" smtClean="0">
                  <a:gradFill>
                    <a:gsLst>
                      <a:gs pos="0">
                        <a:srgbClr val="FFFFFF"/>
                      </a:gs>
                      <a:gs pos="100000">
                        <a:srgbClr val="FFFFFF"/>
                      </a:gs>
                    </a:gsLst>
                    <a:lin ang="5400000" scaled="0"/>
                  </a:gradFill>
                </a:rPr>
                <a:t>Contests</a:t>
              </a:r>
              <a:endParaRPr lang="en-US" sz="2040" spc="-51" dirty="0">
                <a:gradFill>
                  <a:gsLst>
                    <a:gs pos="0">
                      <a:srgbClr val="FFFFFF"/>
                    </a:gs>
                    <a:gs pos="100000">
                      <a:srgbClr val="FFFFFF"/>
                    </a:gs>
                  </a:gsLst>
                  <a:lin ang="5400000" scaled="0"/>
                </a:gradFill>
              </a:endParaRPr>
            </a:p>
          </p:txBody>
        </p:sp>
        <p:sp>
          <p:nvSpPr>
            <p:cNvPr id="8" name="TextBox 7"/>
            <p:cNvSpPr txBox="1"/>
            <p:nvPr/>
          </p:nvSpPr>
          <p:spPr>
            <a:xfrm>
              <a:off x="3369806" y="4631338"/>
              <a:ext cx="3498120" cy="153888"/>
            </a:xfrm>
            <a:prstGeom prst="rect">
              <a:avLst/>
            </a:prstGeom>
            <a:noFill/>
          </p:spPr>
          <p:txBody>
            <a:bodyPr wrap="square" lIns="0" tIns="0" rIns="0" bIns="0" rtlCol="0">
              <a:spAutoFit/>
            </a:bodyPr>
            <a:lstStyle/>
            <a:p>
              <a:r>
                <a:rPr lang="en-US" sz="1000" b="1" dirty="0">
                  <a:gradFill>
                    <a:gsLst>
                      <a:gs pos="0">
                        <a:srgbClr val="FFFFFF"/>
                      </a:gs>
                      <a:gs pos="100000">
                        <a:srgbClr val="FFFFFF"/>
                      </a:gs>
                    </a:gsLst>
                    <a:lin ang="5400000" scaled="0"/>
                  </a:gradFill>
                  <a:cs typeface="Segoe UI" panose="020B0502040204020203" pitchFamily="34" charset="0"/>
                </a:rPr>
                <a:t>Visit </a:t>
              </a:r>
              <a:r>
                <a:rPr lang="en-US" sz="1000" b="1" dirty="0" smtClean="0">
                  <a:gradFill>
                    <a:gsLst>
                      <a:gs pos="0">
                        <a:srgbClr val="FFFFFF"/>
                      </a:gs>
                      <a:gs pos="100000">
                        <a:srgbClr val="FFFFFF"/>
                      </a:gs>
                    </a:gsLst>
                    <a:lin ang="5400000" scaled="0"/>
                  </a:gradFill>
                  <a:cs typeface="Segoe UI" panose="020B0502040204020203" pitchFamily="34" charset="0"/>
                </a:rPr>
                <a:t>our booth to </a:t>
              </a:r>
              <a:r>
                <a:rPr lang="en-US" sz="1000" b="1" dirty="0">
                  <a:gradFill>
                    <a:gsLst>
                      <a:gs pos="0">
                        <a:srgbClr val="FFFFFF"/>
                      </a:gs>
                      <a:gs pos="100000">
                        <a:srgbClr val="FFFFFF"/>
                      </a:gs>
                    </a:gsLst>
                    <a:lin ang="5400000" scaled="0"/>
                  </a:gradFill>
                  <a:cs typeface="Segoe UI" panose="020B0502040204020203" pitchFamily="34" charset="0"/>
                </a:rPr>
                <a:t>join the hunt for cool prizes!</a:t>
              </a:r>
            </a:p>
          </p:txBody>
        </p:sp>
        <p:grpSp>
          <p:nvGrpSpPr>
            <p:cNvPr id="35" name="Group 34"/>
            <p:cNvGrpSpPr/>
            <p:nvPr/>
          </p:nvGrpSpPr>
          <p:grpSpPr>
            <a:xfrm>
              <a:off x="547073" y="4947631"/>
              <a:ext cx="5645467" cy="1499971"/>
              <a:chOff x="1265624" y="5134921"/>
              <a:chExt cx="4940560" cy="1312681"/>
            </a:xfrm>
          </p:grpSpPr>
          <p:graphicFrame>
            <p:nvGraphicFramePr>
              <p:cNvPr id="9" name="Object 8"/>
              <p:cNvGraphicFramePr>
                <a:graphicFrameLocks noChangeAspect="1"/>
              </p:cNvGraphicFramePr>
              <p:nvPr>
                <p:extLst/>
              </p:nvPr>
            </p:nvGraphicFramePr>
            <p:xfrm>
              <a:off x="1265624" y="5134921"/>
              <a:ext cx="1312681" cy="1312681"/>
            </p:xfrm>
            <a:graphic>
              <a:graphicData uri="http://schemas.openxmlformats.org/presentationml/2006/ole">
                <mc:AlternateContent xmlns:mc="http://schemas.openxmlformats.org/markup-compatibility/2006">
                  <mc:Choice xmlns:v="urn:schemas-microsoft-com:vml" Requires="v">
                    <p:oleObj spid="_x0000_s1027" name="Acrobat Document" r:id="rId13" imgW="3438503" imgH="3438341" progId="Acrobat.Document.11">
                      <p:embed/>
                    </p:oleObj>
                  </mc:Choice>
                  <mc:Fallback>
                    <p:oleObj name="Acrobat Document" r:id="rId13" imgW="3438503" imgH="3438341" progId="Acrobat.Document.11">
                      <p:embed/>
                      <p:pic>
                        <p:nvPicPr>
                          <p:cNvPr id="0" name=""/>
                          <p:cNvPicPr/>
                          <p:nvPr/>
                        </p:nvPicPr>
                        <p:blipFill>
                          <a:blip r:embed="rId14"/>
                          <a:stretch>
                            <a:fillRect/>
                          </a:stretch>
                        </p:blipFill>
                        <p:spPr>
                          <a:xfrm>
                            <a:off x="1265624" y="5134921"/>
                            <a:ext cx="1312681" cy="1312681"/>
                          </a:xfrm>
                          <a:prstGeom prst="rect">
                            <a:avLst/>
                          </a:prstGeom>
                        </p:spPr>
                      </p:pic>
                    </p:oleObj>
                  </mc:Fallback>
                </mc:AlternateContent>
              </a:graphicData>
            </a:graphic>
          </p:graphicFrame>
          <p:grpSp>
            <p:nvGrpSpPr>
              <p:cNvPr id="34" name="Group 33"/>
              <p:cNvGrpSpPr/>
              <p:nvPr/>
            </p:nvGrpSpPr>
            <p:grpSpPr>
              <a:xfrm>
                <a:off x="2611471" y="5134921"/>
                <a:ext cx="3594713" cy="1312681"/>
                <a:chOff x="2611471" y="4237774"/>
                <a:chExt cx="3594713" cy="1312681"/>
              </a:xfrm>
            </p:grpSpPr>
            <p:pic>
              <p:nvPicPr>
                <p:cNvPr id="6" name="Picture 5"/>
                <p:cNvPicPr>
                  <a:picLocks noChangeAspect="1"/>
                </p:cNvPicPr>
                <p:nvPr/>
              </p:nvPicPr>
              <p:blipFill>
                <a:blip r:embed="rId15"/>
                <a:stretch>
                  <a:fillRect/>
                </a:stretch>
              </p:blipFill>
              <p:spPr>
                <a:xfrm>
                  <a:off x="5114920" y="4237774"/>
                  <a:ext cx="1091264" cy="1312680"/>
                </a:xfrm>
                <a:prstGeom prst="rect">
                  <a:avLst/>
                </a:prstGeom>
              </p:spPr>
            </p:pic>
            <p:pic>
              <p:nvPicPr>
                <p:cNvPr id="18" name="Picture 17"/>
                <p:cNvPicPr>
                  <a:picLocks noChangeAspect="1"/>
                </p:cNvPicPr>
                <p:nvPr/>
              </p:nvPicPr>
              <p:blipFill>
                <a:blip r:embed="rId16"/>
                <a:stretch>
                  <a:fillRect/>
                </a:stretch>
              </p:blipFill>
              <p:spPr>
                <a:xfrm>
                  <a:off x="2611471" y="4237775"/>
                  <a:ext cx="1303811" cy="1312680"/>
                </a:xfrm>
                <a:prstGeom prst="rect">
                  <a:avLst/>
                </a:prstGeom>
              </p:spPr>
            </p:pic>
            <p:pic>
              <p:nvPicPr>
                <p:cNvPr id="19" name="Picture 18"/>
                <p:cNvPicPr>
                  <a:picLocks noChangeAspect="1"/>
                </p:cNvPicPr>
                <p:nvPr/>
              </p:nvPicPr>
              <p:blipFill>
                <a:blip r:embed="rId17"/>
                <a:stretch>
                  <a:fillRect/>
                </a:stretch>
              </p:blipFill>
              <p:spPr>
                <a:xfrm>
                  <a:off x="3948448" y="4237774"/>
                  <a:ext cx="1133307" cy="1312680"/>
                </a:xfrm>
                <a:prstGeom prst="rect">
                  <a:avLst/>
                </a:prstGeom>
              </p:spPr>
            </p:pic>
          </p:grpSp>
        </p:grpSp>
      </p:grpSp>
    </p:spTree>
    <p:extLst>
      <p:ext uri="{BB962C8B-B14F-4D97-AF65-F5344CB8AC3E}">
        <p14:creationId xmlns:p14="http://schemas.microsoft.com/office/powerpoint/2010/main" val="222027755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384" y="-1967493"/>
            <a:ext cx="10294737" cy="10294737"/>
          </a:xfrm>
          <a:prstGeom prst="rect">
            <a:avLst/>
          </a:prstGeom>
        </p:spPr>
      </p:pic>
      <p:sp>
        <p:nvSpPr>
          <p:cNvPr id="5" name="TextBox 4"/>
          <p:cNvSpPr txBox="1"/>
          <p:nvPr/>
        </p:nvSpPr>
        <p:spPr>
          <a:xfrm rot="10800000" flipV="1">
            <a:off x="807132" y="5091965"/>
            <a:ext cx="10986668" cy="1150587"/>
          </a:xfrm>
          <a:prstGeom prst="rect">
            <a:avLst/>
          </a:prstGeom>
          <a:noFill/>
        </p:spPr>
        <p:txBody>
          <a:bodyPr wrap="square" rtlCol="0">
            <a:spAutoFit/>
          </a:bodyPr>
          <a:lstStyle/>
          <a:p>
            <a:pPr algn="ctr" defTabSz="932468"/>
            <a:r>
              <a:rPr lang="en-US" sz="6731" dirty="0">
                <a:solidFill>
                  <a:srgbClr val="006699"/>
                </a:solidFill>
              </a:rPr>
              <a:t>http://friday.azure.com</a:t>
            </a:r>
          </a:p>
        </p:txBody>
      </p:sp>
    </p:spTree>
    <p:extLst>
      <p:ext uri="{BB962C8B-B14F-4D97-AF65-F5344CB8AC3E}">
        <p14:creationId xmlns:p14="http://schemas.microsoft.com/office/powerpoint/2010/main" val="4398159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Arrow Bar"/>
          <p:cNvSpPr/>
          <p:nvPr/>
        </p:nvSpPr>
        <p:spPr bwMode="gray">
          <a:xfrm>
            <a:off x="6375646" y="1162388"/>
            <a:ext cx="5481391" cy="1828800"/>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Microsoft Engineering Stories</a:t>
            </a:r>
            <a:endParaRPr lang="en-US" sz="32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5" name="Rectangle 4"/>
          <p:cNvSpPr/>
          <p:nvPr/>
        </p:nvSpPr>
        <p:spPr bwMode="auto">
          <a:xfrm>
            <a:off x="6375646" y="2911089"/>
            <a:ext cx="5481391" cy="1033272"/>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defTabSz="914099"/>
            <a:r>
              <a:rPr lang="en-US" dirty="0">
                <a:gradFill>
                  <a:gsLst>
                    <a:gs pos="0">
                      <a:srgbClr val="00B294"/>
                    </a:gs>
                    <a:gs pos="100000">
                      <a:srgbClr val="00B294"/>
                    </a:gs>
                  </a:gsLst>
                  <a:lin ang="16200000" scaled="1"/>
                </a:gradFill>
              </a:rPr>
              <a:t>How </a:t>
            </a:r>
            <a:r>
              <a:rPr lang="en-US" dirty="0">
                <a:gradFill>
                  <a:gsLst>
                    <a:gs pos="0">
                      <a:srgbClr val="00B294"/>
                    </a:gs>
                    <a:gs pos="100000">
                      <a:srgbClr val="00B294"/>
                    </a:gs>
                  </a:gsLst>
                  <a:lin ang="16200000" scaled="1"/>
                </a:gradFill>
                <a:ea typeface="Segoe UI" pitchFamily="34" charset="0"/>
                <a:cs typeface="Segoe UI" pitchFamily="34" charset="0"/>
              </a:rPr>
              <a:t>Microsoft Builds Software</a:t>
            </a:r>
          </a:p>
          <a:p>
            <a:pPr lvl="1" defTabSz="914099"/>
            <a:r>
              <a:rPr lang="en-US" u="sng" dirty="0">
                <a:gradFill>
                  <a:gsLst>
                    <a:gs pos="0">
                      <a:srgbClr val="0072C6"/>
                    </a:gs>
                    <a:gs pos="100000">
                      <a:srgbClr val="0072C6"/>
                    </a:gs>
                  </a:gsLst>
                  <a:lin ang="16200000" scaled="1"/>
                </a:gradFill>
                <a:ea typeface="Segoe UI" pitchFamily="34" charset="0"/>
                <a:cs typeface="Segoe UI" pitchFamily="34" charset="0"/>
              </a:rPr>
              <a:t>http://</a:t>
            </a:r>
            <a:r>
              <a:rPr lang="en-US" u="sng" dirty="0" smtClean="0">
                <a:gradFill>
                  <a:gsLst>
                    <a:gs pos="0">
                      <a:srgbClr val="0072C6"/>
                    </a:gs>
                    <a:gs pos="100000">
                      <a:srgbClr val="0072C6"/>
                    </a:gs>
                  </a:gsLst>
                  <a:lin ang="16200000" scaled="1"/>
                </a:gradFill>
                <a:ea typeface="Segoe UI" pitchFamily="34" charset="0"/>
                <a:cs typeface="Segoe UI" pitchFamily="34" charset="0"/>
              </a:rPr>
              <a:t>aka.ms/EngineeringStories </a:t>
            </a:r>
            <a:endParaRPr lang="en-US" u="sng" dirty="0">
              <a:gradFill>
                <a:gsLst>
                  <a:gs pos="0">
                    <a:srgbClr val="0072C6"/>
                  </a:gs>
                  <a:gs pos="100000">
                    <a:srgbClr val="0072C6"/>
                  </a:gs>
                </a:gsLst>
                <a:lin ang="16200000" scaled="1"/>
              </a:gradFill>
              <a:ea typeface="Segoe UI" pitchFamily="34" charset="0"/>
              <a:cs typeface="Segoe UI" pitchFamily="34" charset="0"/>
            </a:endParaRPr>
          </a:p>
        </p:txBody>
      </p:sp>
      <p:sp>
        <p:nvSpPr>
          <p:cNvPr id="8" name="Freeform 19"/>
          <p:cNvSpPr>
            <a:spLocks noEditPoints="1"/>
          </p:cNvSpPr>
          <p:nvPr/>
        </p:nvSpPr>
        <p:spPr bwMode="black">
          <a:xfrm>
            <a:off x="6489366" y="3044218"/>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TechEd Tile"/>
          <p:cNvSpPr/>
          <p:nvPr/>
        </p:nvSpPr>
        <p:spPr bwMode="gray">
          <a:xfrm>
            <a:off x="695561" y="4024467"/>
            <a:ext cx="5602624" cy="18288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Visual Studio </a:t>
            </a:r>
            <a:br>
              <a:rPr lang="en-US" sz="3200" dirty="0">
                <a:solidFill>
                  <a:srgbClr val="FFFFFF"/>
                </a:solidFill>
              </a:rPr>
            </a:br>
            <a:r>
              <a:rPr lang="en-US" sz="3200" dirty="0">
                <a:solidFill>
                  <a:srgbClr val="FFFFFF"/>
                </a:solidFill>
              </a:rPr>
              <a:t>Industry </a:t>
            </a:r>
            <a:r>
              <a:rPr lang="en-US" sz="3200" dirty="0" smtClean="0">
                <a:solidFill>
                  <a:srgbClr val="FFFFFF"/>
                </a:solidFill>
              </a:rPr>
              <a:t>Partner </a:t>
            </a:r>
            <a:br>
              <a:rPr lang="en-US" sz="3200" dirty="0" smtClean="0">
                <a:solidFill>
                  <a:srgbClr val="FFFFFF"/>
                </a:solidFill>
              </a:rPr>
            </a:br>
            <a:r>
              <a:rPr lang="en-US" sz="3200" dirty="0" smtClean="0">
                <a:solidFill>
                  <a:srgbClr val="FFFFFF"/>
                </a:solidFill>
              </a:rPr>
              <a:t>Program</a:t>
            </a:r>
            <a:endParaRPr lang="en-US" sz="3200" dirty="0">
              <a:solidFill>
                <a:srgbClr val="FFFFFF"/>
              </a:solidFill>
            </a:endParaRPr>
          </a:p>
        </p:txBody>
      </p:sp>
      <p:sp>
        <p:nvSpPr>
          <p:cNvPr id="17" name="Rectangle 16"/>
          <p:cNvSpPr/>
          <p:nvPr/>
        </p:nvSpPr>
        <p:spPr bwMode="auto">
          <a:xfrm>
            <a:off x="695561" y="5798971"/>
            <a:ext cx="5602624" cy="102376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lvl="1" defTabSz="914099"/>
            <a:r>
              <a:rPr lang="en-US" dirty="0">
                <a:gradFill>
                  <a:gsLst>
                    <a:gs pos="0">
                      <a:srgbClr val="0072C6"/>
                    </a:gs>
                    <a:gs pos="100000">
                      <a:srgbClr val="0072C6"/>
                    </a:gs>
                  </a:gsLst>
                  <a:lin ang="16200000" scaled="1"/>
                </a:gradFill>
                <a:ea typeface="Segoe UI" pitchFamily="34" charset="0"/>
                <a:cs typeface="Segoe UI" pitchFamily="34" charset="0"/>
              </a:rPr>
              <a:t>Meet Our New Visual Studio Online Partners </a:t>
            </a:r>
            <a:r>
              <a:rPr lang="en-US" dirty="0" smtClean="0">
                <a:gradFill>
                  <a:gsLst>
                    <a:gs pos="0">
                      <a:srgbClr val="0072C6"/>
                    </a:gs>
                    <a:gs pos="100000">
                      <a:srgbClr val="0072C6"/>
                    </a:gs>
                  </a:gsLst>
                  <a:lin ang="16200000" scaled="1"/>
                </a:gradFill>
                <a:ea typeface="Segoe UI" pitchFamily="34" charset="0"/>
                <a:cs typeface="Segoe UI" pitchFamily="34" charset="0"/>
              </a:rPr>
              <a:t/>
            </a:r>
            <a:br>
              <a:rPr lang="en-US" dirty="0" smtClean="0">
                <a:gradFill>
                  <a:gsLst>
                    <a:gs pos="0">
                      <a:srgbClr val="0072C6"/>
                    </a:gs>
                    <a:gs pos="100000">
                      <a:srgbClr val="0072C6"/>
                    </a:gs>
                  </a:gsLst>
                  <a:lin ang="16200000" scaled="1"/>
                </a:gradFill>
                <a:ea typeface="Segoe UI" pitchFamily="34" charset="0"/>
                <a:cs typeface="Segoe UI" pitchFamily="34" charset="0"/>
              </a:rPr>
            </a:br>
            <a:r>
              <a:rPr lang="en-US" dirty="0" smtClean="0">
                <a:gradFill>
                  <a:gsLst>
                    <a:gs pos="0">
                      <a:srgbClr val="0072C6"/>
                    </a:gs>
                    <a:gs pos="100000">
                      <a:srgbClr val="0072C6"/>
                    </a:gs>
                  </a:gsLst>
                  <a:lin ang="16200000" scaled="1"/>
                </a:gradFill>
                <a:ea typeface="Segoe UI" pitchFamily="34" charset="0"/>
                <a:cs typeface="Segoe UI" pitchFamily="34" charset="0"/>
              </a:rPr>
              <a:t>or </a:t>
            </a:r>
            <a:r>
              <a:rPr lang="en-US" dirty="0">
                <a:gradFill>
                  <a:gsLst>
                    <a:gs pos="0">
                      <a:srgbClr val="0072C6"/>
                    </a:gs>
                    <a:gs pos="100000">
                      <a:srgbClr val="0072C6"/>
                    </a:gs>
                  </a:gsLst>
                  <a:lin ang="16200000" scaled="1"/>
                </a:gradFill>
                <a:ea typeface="Segoe UI" pitchFamily="34" charset="0"/>
                <a:cs typeface="Segoe UI" pitchFamily="34" charset="0"/>
              </a:rPr>
              <a:t>Join Now.</a:t>
            </a:r>
          </a:p>
          <a:p>
            <a:pPr lvl="1" defTabSz="914099"/>
            <a:r>
              <a:rPr lang="en-US" u="sng" dirty="0">
                <a:gradFill>
                  <a:gsLst>
                    <a:gs pos="0">
                      <a:srgbClr val="0072C6"/>
                    </a:gs>
                    <a:gs pos="100000">
                      <a:srgbClr val="0072C6"/>
                    </a:gs>
                  </a:gsLst>
                  <a:lin ang="16200000" scaled="1"/>
                </a:gradFill>
                <a:ea typeface="Segoe UI" pitchFamily="34" charset="0"/>
                <a:cs typeface="Segoe UI" pitchFamily="34" charset="0"/>
              </a:rPr>
              <a:t>http://vsipprogram.com </a:t>
            </a:r>
          </a:p>
        </p:txBody>
      </p:sp>
      <p:sp>
        <p:nvSpPr>
          <p:cNvPr id="30" name="Arrow Bar"/>
          <p:cNvSpPr/>
          <p:nvPr/>
        </p:nvSpPr>
        <p:spPr bwMode="gray">
          <a:xfrm>
            <a:off x="710174" y="1158692"/>
            <a:ext cx="5588011" cy="18288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endParaRPr lang="en-US" sz="3200" dirty="0">
              <a:solidFill>
                <a:srgbClr val="FFFFFF"/>
              </a:solidFill>
            </a:endParaRPr>
          </a:p>
        </p:txBody>
      </p:sp>
      <p:sp>
        <p:nvSpPr>
          <p:cNvPr id="31" name="Freeform 54"/>
          <p:cNvSpPr>
            <a:spLocks noEditPoints="1"/>
          </p:cNvSpPr>
          <p:nvPr/>
        </p:nvSpPr>
        <p:spPr bwMode="black">
          <a:xfrm>
            <a:off x="831517" y="5933187"/>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TechEd Tile"/>
          <p:cNvSpPr/>
          <p:nvPr/>
        </p:nvSpPr>
        <p:spPr bwMode="gray">
          <a:xfrm>
            <a:off x="6375646" y="4024467"/>
            <a:ext cx="5481391" cy="1828800"/>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t" anchorCtr="0" compatLnSpc="1">
            <a:prstTxWarp prst="textNoShape">
              <a:avLst/>
            </a:prstTxWarp>
          </a:bodyPr>
          <a:lstStyle/>
          <a:p>
            <a:pPr defTabSz="914099"/>
            <a:r>
              <a:rPr lang="en-US" sz="3200" dirty="0">
                <a:solidFill>
                  <a:srgbClr val="FFFFFF"/>
                </a:solidFill>
              </a:rPr>
              <a:t>Visual Studio | Integrate</a:t>
            </a:r>
            <a:br>
              <a:rPr lang="en-US" sz="3200" dirty="0">
                <a:solidFill>
                  <a:srgbClr val="FFFFFF"/>
                </a:solidFill>
              </a:rPr>
            </a:br>
            <a:endParaRPr lang="en-US" sz="3200" dirty="0">
              <a:solidFill>
                <a:srgbClr val="FFFFFF"/>
              </a:solidFill>
            </a:endParaRPr>
          </a:p>
        </p:txBody>
      </p:sp>
      <p:sp>
        <p:nvSpPr>
          <p:cNvPr id="26" name="Rectangle 25"/>
          <p:cNvSpPr/>
          <p:nvPr/>
        </p:nvSpPr>
        <p:spPr bwMode="auto">
          <a:xfrm>
            <a:off x="6375646" y="5798971"/>
            <a:ext cx="5481391" cy="102376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a:r>
              <a:rPr lang="en-US" dirty="0">
                <a:gradFill>
                  <a:gsLst>
                    <a:gs pos="0">
                      <a:srgbClr val="009E49"/>
                    </a:gs>
                    <a:gs pos="100000">
                      <a:srgbClr val="009E49"/>
                    </a:gs>
                  </a:gsLst>
                  <a:lin ang="5400000" scaled="1"/>
                </a:gradFill>
              </a:rPr>
              <a:t>Create Your Own Dev Environment</a:t>
            </a:r>
          </a:p>
          <a:p>
            <a:pPr lvl="1"/>
            <a:r>
              <a:rPr lang="en-US" u="sng" dirty="0">
                <a:gradFill>
                  <a:gsLst>
                    <a:gs pos="0">
                      <a:srgbClr val="0072C6"/>
                    </a:gs>
                    <a:gs pos="100000">
                      <a:srgbClr val="0072C6"/>
                    </a:gs>
                  </a:gsLst>
                  <a:lin ang="5400000" scaled="1"/>
                </a:gradFill>
              </a:rPr>
              <a:t>http://integrate.visualstudio.com</a:t>
            </a:r>
          </a:p>
        </p:txBody>
      </p:sp>
      <p:sp>
        <p:nvSpPr>
          <p:cNvPr id="28" name="Freeform 19"/>
          <p:cNvSpPr>
            <a:spLocks noEditPoints="1"/>
          </p:cNvSpPr>
          <p:nvPr/>
        </p:nvSpPr>
        <p:spPr bwMode="black">
          <a:xfrm>
            <a:off x="6489366" y="593318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Rectangle 21"/>
          <p:cNvSpPr/>
          <p:nvPr/>
        </p:nvSpPr>
        <p:spPr bwMode="auto">
          <a:xfrm>
            <a:off x="700424" y="2911089"/>
            <a:ext cx="5597761" cy="1033272"/>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t" anchorCtr="0" compatLnSpc="1">
            <a:prstTxWarp prst="textNoShape">
              <a:avLst/>
            </a:prstTxWarp>
          </a:bodyPr>
          <a:lstStyle/>
          <a:p>
            <a:pPr lvl="1" defTabSz="914099"/>
            <a:r>
              <a:rPr lang="en-US" dirty="0">
                <a:gradFill>
                  <a:gsLst>
                    <a:gs pos="0">
                      <a:srgbClr val="68217A"/>
                    </a:gs>
                    <a:gs pos="100000">
                      <a:srgbClr val="68217A"/>
                    </a:gs>
                  </a:gsLst>
                  <a:lin ang="16200000" scaled="1"/>
                </a:gradFill>
                <a:ea typeface="Segoe UI" pitchFamily="34" charset="0"/>
                <a:cs typeface="Segoe UI" pitchFamily="34" charset="0"/>
              </a:rPr>
              <a:t>Development tools &amp; services </a:t>
            </a:r>
            <a:r>
              <a:rPr lang="en-US" dirty="0" smtClean="0">
                <a:gradFill>
                  <a:gsLst>
                    <a:gs pos="0">
                      <a:srgbClr val="68217A"/>
                    </a:gs>
                    <a:gs pos="100000">
                      <a:srgbClr val="68217A"/>
                    </a:gs>
                  </a:gsLst>
                  <a:lin ang="16200000" scaled="1"/>
                </a:gradFill>
                <a:ea typeface="Segoe UI" pitchFamily="34" charset="0"/>
                <a:cs typeface="Segoe UI" pitchFamily="34" charset="0"/>
              </a:rPr>
              <a:t>for </a:t>
            </a:r>
            <a:r>
              <a:rPr lang="en-US" dirty="0">
                <a:gradFill>
                  <a:gsLst>
                    <a:gs pos="0">
                      <a:srgbClr val="68217A"/>
                    </a:gs>
                    <a:gs pos="100000">
                      <a:srgbClr val="68217A"/>
                    </a:gs>
                  </a:gsLst>
                  <a:lin ang="16200000" scaled="1"/>
                </a:gradFill>
                <a:ea typeface="Segoe UI" pitchFamily="34" charset="0"/>
                <a:cs typeface="Segoe UI" pitchFamily="34" charset="0"/>
              </a:rPr>
              <a:t>teams </a:t>
            </a:r>
            <a:br>
              <a:rPr lang="en-US" dirty="0">
                <a:gradFill>
                  <a:gsLst>
                    <a:gs pos="0">
                      <a:srgbClr val="68217A"/>
                    </a:gs>
                    <a:gs pos="100000">
                      <a:srgbClr val="68217A"/>
                    </a:gs>
                  </a:gsLst>
                  <a:lin ang="16200000" scaled="1"/>
                </a:gradFill>
                <a:ea typeface="Segoe UI" pitchFamily="34" charset="0"/>
                <a:cs typeface="Segoe UI" pitchFamily="34" charset="0"/>
              </a:rPr>
            </a:br>
            <a:r>
              <a:rPr lang="en-US" dirty="0" smtClean="0">
                <a:gradFill>
                  <a:gsLst>
                    <a:gs pos="0">
                      <a:srgbClr val="68217A"/>
                    </a:gs>
                    <a:gs pos="100000">
                      <a:srgbClr val="68217A"/>
                    </a:gs>
                  </a:gsLst>
                  <a:lin ang="16200000" scaled="1"/>
                </a:gradFill>
                <a:ea typeface="Segoe UI" pitchFamily="34" charset="0"/>
                <a:cs typeface="Segoe UI" pitchFamily="34" charset="0"/>
              </a:rPr>
              <a:t>of all sizes</a:t>
            </a:r>
            <a:endParaRPr lang="en-US" dirty="0">
              <a:gradFill>
                <a:gsLst>
                  <a:gs pos="0">
                    <a:srgbClr val="68217A"/>
                  </a:gs>
                  <a:gs pos="100000">
                    <a:srgbClr val="68217A"/>
                  </a:gs>
                </a:gsLst>
                <a:lin ang="16200000" scaled="1"/>
              </a:gradFill>
              <a:ea typeface="Segoe UI" pitchFamily="34" charset="0"/>
              <a:cs typeface="Segoe UI" pitchFamily="34" charset="0"/>
            </a:endParaRPr>
          </a:p>
        </p:txBody>
      </p:sp>
      <p:sp>
        <p:nvSpPr>
          <p:cNvPr id="24" name="Rectangle 23"/>
          <p:cNvSpPr/>
          <p:nvPr/>
        </p:nvSpPr>
        <p:spPr bwMode="white">
          <a:xfrm>
            <a:off x="1155256" y="3465311"/>
            <a:ext cx="4642203" cy="369332"/>
          </a:xfrm>
          <a:prstGeom prst="rect">
            <a:avLst/>
          </a:prstGeom>
        </p:spPr>
        <p:txBody>
          <a:bodyPr wrap="square" lIns="182880">
            <a:spAutoFit/>
          </a:bodyPr>
          <a:lstStyle/>
          <a:p>
            <a:r>
              <a:rPr lang="en-US" u="sng" dirty="0">
                <a:solidFill>
                  <a:srgbClr val="0072C6"/>
                </a:solidFill>
              </a:rPr>
              <a:t>http</a:t>
            </a:r>
            <a:r>
              <a:rPr lang="en-US" u="sng" dirty="0" smtClean="0">
                <a:solidFill>
                  <a:srgbClr val="0072C6"/>
                </a:solidFill>
              </a:rPr>
              <a:t>://www.visualstudio.com </a:t>
            </a:r>
            <a:endParaRPr lang="en-US" dirty="0">
              <a:solidFill>
                <a:srgbClr val="0072C6"/>
              </a:solidFill>
            </a:endParaRPr>
          </a:p>
        </p:txBody>
      </p:sp>
      <p:sp>
        <p:nvSpPr>
          <p:cNvPr id="32" name="Freeform 19"/>
          <p:cNvSpPr>
            <a:spLocks noEditPoints="1"/>
          </p:cNvSpPr>
          <p:nvPr/>
        </p:nvSpPr>
        <p:spPr bwMode="black">
          <a:xfrm>
            <a:off x="834022" y="3028758"/>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6" name="Group 5"/>
          <p:cNvGrpSpPr/>
          <p:nvPr/>
        </p:nvGrpSpPr>
        <p:grpSpPr>
          <a:xfrm>
            <a:off x="3997507" y="4129702"/>
            <a:ext cx="2206842" cy="1547995"/>
            <a:chOff x="4007555" y="4150852"/>
            <a:chExt cx="2206842" cy="1547995"/>
          </a:xfrm>
        </p:grpSpPr>
        <p:pic>
          <p:nvPicPr>
            <p:cNvPr id="34" name="Picture 33"/>
            <p:cNvPicPr>
              <a:picLocks noChangeAspect="1"/>
            </p:cNvPicPr>
            <p:nvPr/>
          </p:nvPicPr>
          <p:blipFill rotWithShape="1">
            <a:blip r:embed="rId2"/>
            <a:srcRect l="269" r="50083"/>
            <a:stretch/>
          </p:blipFill>
          <p:spPr>
            <a:xfrm>
              <a:off x="4007555" y="4150852"/>
              <a:ext cx="2206842" cy="782889"/>
            </a:xfrm>
            <a:prstGeom prst="rect">
              <a:avLst/>
            </a:prstGeom>
          </p:spPr>
        </p:pic>
        <p:pic>
          <p:nvPicPr>
            <p:cNvPr id="35" name="Picture 34"/>
            <p:cNvPicPr>
              <a:picLocks noChangeAspect="1"/>
            </p:cNvPicPr>
            <p:nvPr/>
          </p:nvPicPr>
          <p:blipFill rotWithShape="1">
            <a:blip r:embed="rId2"/>
            <a:srcRect l="50238" t="3555" r="114"/>
            <a:stretch/>
          </p:blipFill>
          <p:spPr>
            <a:xfrm>
              <a:off x="4007555" y="4943789"/>
              <a:ext cx="2206842" cy="755058"/>
            </a:xfrm>
            <a:prstGeom prst="rect">
              <a:avLst/>
            </a:prstGeom>
          </p:spPr>
        </p:pic>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74" y="1093396"/>
            <a:ext cx="3448998" cy="965898"/>
          </a:xfrm>
          <a:prstGeom prst="rect">
            <a:avLst/>
          </a:prstGeom>
        </p:spPr>
      </p:pic>
    </p:spTree>
    <p:extLst>
      <p:ext uri="{BB962C8B-B14F-4D97-AF65-F5344CB8AC3E}">
        <p14:creationId xmlns:p14="http://schemas.microsoft.com/office/powerpoint/2010/main" val="20655002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000000"/>
                      </a:gs>
                      <a:gs pos="100000">
                        <a:srgbClr val="00000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err="1" smtClean="0">
                  <a:gradFill>
                    <a:gsLst>
                      <a:gs pos="2917">
                        <a:srgbClr val="FFFFFF">
                          <a:alpha val="9804"/>
                        </a:srgbClr>
                      </a:gs>
                      <a:gs pos="30000">
                        <a:srgbClr val="FFFFFF"/>
                      </a:gs>
                    </a:gsLst>
                    <a:lin ang="5400000" scaled="0"/>
                  </a:gradFill>
                  <a:ea typeface="Segoe UI" pitchFamily="34" charset="0"/>
                  <a:cs typeface="Segoe UI" pitchFamily="34" charset="0"/>
                </a:rPr>
                <a:t>msdn</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2" name="Rectangle 21"/>
            <p:cNvSpPr/>
            <p:nvPr/>
          </p:nvSpPr>
          <p:spPr>
            <a:xfrm>
              <a:off x="6562627" y="5827493"/>
              <a:ext cx="2564292" cy="338554"/>
            </a:xfrm>
            <a:prstGeom prst="rect">
              <a:avLst/>
            </a:prstGeom>
          </p:spPr>
          <p:txBody>
            <a:bodyPr wrap="none" lIns="182880">
              <a:spAutoFit/>
            </a:bodyPr>
            <a:lstStyle/>
            <a:p>
              <a:pPr marL="0" lvl="1">
                <a:tabLst>
                  <a:tab pos="1828800" algn="l"/>
                </a:tabLst>
              </a:pPr>
              <a:r>
                <a:rPr lang="en-US" sz="1600" dirty="0">
                  <a:gradFill>
                    <a:gsLst>
                      <a:gs pos="1250">
                        <a:srgbClr val="000000"/>
                      </a:gs>
                      <a:gs pos="100000">
                        <a:srgbClr val="000000"/>
                      </a:gs>
                    </a:gsLst>
                    <a:lin ang="5400000" scaled="0"/>
                  </a:gradFill>
                  <a:ea typeface="Segoe UI" pitchFamily="34" charset="0"/>
                  <a:cs typeface="Segoe UI" pitchFamily="34" charset="0"/>
                </a:rPr>
                <a:t>Resources for Developers</a:t>
              </a: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http://microsoft.com/msdn </a:t>
              </a:r>
              <a:endParaRPr lang="en-US" dirty="0">
                <a:solidFill>
                  <a:srgbClr val="FFFFFF"/>
                </a:solidFill>
              </a:endParaRPr>
            </a:p>
          </p:txBody>
        </p:sp>
        <p:sp>
          <p:nvSpPr>
            <p:cNvPr id="24" name="Freeform 57"/>
            <p:cNvSpPr>
              <a:spLocks noEditPoints="1"/>
            </p:cNvSpPr>
            <p:nvPr/>
          </p:nvSpPr>
          <p:spPr bwMode="black">
            <a:xfrm>
              <a:off x="6168926" y="6020803"/>
              <a:ext cx="404813" cy="404812"/>
            </a:xfrm>
            <a:custGeom>
              <a:avLst/>
              <a:gdLst>
                <a:gd name="T0" fmla="*/ 77 w 154"/>
                <a:gd name="T1" fmla="*/ 154 h 154"/>
                <a:gd name="T2" fmla="*/ 0 w 154"/>
                <a:gd name="T3" fmla="*/ 77 h 154"/>
                <a:gd name="T4" fmla="*/ 77 w 154"/>
                <a:gd name="T5" fmla="*/ 0 h 154"/>
                <a:gd name="T6" fmla="*/ 154 w 154"/>
                <a:gd name="T7" fmla="*/ 77 h 154"/>
                <a:gd name="T8" fmla="*/ 77 w 154"/>
                <a:gd name="T9" fmla="*/ 154 h 154"/>
                <a:gd name="T10" fmla="*/ 77 w 154"/>
                <a:gd name="T11" fmla="*/ 10 h 154"/>
                <a:gd name="T12" fmla="*/ 10 w 154"/>
                <a:gd name="T13" fmla="*/ 77 h 154"/>
                <a:gd name="T14" fmla="*/ 77 w 154"/>
                <a:gd name="T15" fmla="*/ 145 h 154"/>
                <a:gd name="T16" fmla="*/ 144 w 154"/>
                <a:gd name="T17" fmla="*/ 77 h 154"/>
                <a:gd name="T18" fmla="*/ 77 w 154"/>
                <a:gd name="T19" fmla="*/ 10 h 154"/>
                <a:gd name="T20" fmla="*/ 102 w 154"/>
                <a:gd name="T21" fmla="*/ 49 h 154"/>
                <a:gd name="T22" fmla="*/ 52 w 154"/>
                <a:gd name="T23" fmla="*/ 49 h 154"/>
                <a:gd name="T24" fmla="*/ 44 w 154"/>
                <a:gd name="T25" fmla="*/ 58 h 154"/>
                <a:gd name="T26" fmla="*/ 44 w 154"/>
                <a:gd name="T27" fmla="*/ 90 h 154"/>
                <a:gd name="T28" fmla="*/ 52 w 154"/>
                <a:gd name="T29" fmla="*/ 99 h 154"/>
                <a:gd name="T30" fmla="*/ 64 w 154"/>
                <a:gd name="T31" fmla="*/ 99 h 154"/>
                <a:gd name="T32" fmla="*/ 90 w 154"/>
                <a:gd name="T33" fmla="*/ 116 h 154"/>
                <a:gd name="T34" fmla="*/ 85 w 154"/>
                <a:gd name="T35" fmla="*/ 99 h 154"/>
                <a:gd name="T36" fmla="*/ 102 w 154"/>
                <a:gd name="T37" fmla="*/ 99 h 154"/>
                <a:gd name="T38" fmla="*/ 110 w 154"/>
                <a:gd name="T39" fmla="*/ 91 h 154"/>
                <a:gd name="T40" fmla="*/ 110 w 154"/>
                <a:gd name="T41" fmla="*/ 58 h 154"/>
                <a:gd name="T42" fmla="*/ 102 w 154"/>
                <a:gd name="T43" fmla="*/ 4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54">
                  <a:moveTo>
                    <a:pt x="77" y="154"/>
                  </a:moveTo>
                  <a:cubicBezTo>
                    <a:pt x="34" y="154"/>
                    <a:pt x="0" y="120"/>
                    <a:pt x="0" y="77"/>
                  </a:cubicBezTo>
                  <a:cubicBezTo>
                    <a:pt x="0" y="35"/>
                    <a:pt x="34" y="0"/>
                    <a:pt x="77" y="0"/>
                  </a:cubicBezTo>
                  <a:cubicBezTo>
                    <a:pt x="120" y="0"/>
                    <a:pt x="154" y="35"/>
                    <a:pt x="154" y="77"/>
                  </a:cubicBezTo>
                  <a:cubicBezTo>
                    <a:pt x="154" y="120"/>
                    <a:pt x="120" y="154"/>
                    <a:pt x="77" y="154"/>
                  </a:cubicBezTo>
                  <a:close/>
                  <a:moveTo>
                    <a:pt x="77" y="10"/>
                  </a:moveTo>
                  <a:cubicBezTo>
                    <a:pt x="40" y="10"/>
                    <a:pt x="10" y="40"/>
                    <a:pt x="10" y="77"/>
                  </a:cubicBezTo>
                  <a:cubicBezTo>
                    <a:pt x="10" y="114"/>
                    <a:pt x="40" y="145"/>
                    <a:pt x="77" y="145"/>
                  </a:cubicBezTo>
                  <a:cubicBezTo>
                    <a:pt x="114" y="145"/>
                    <a:pt x="144" y="114"/>
                    <a:pt x="144" y="77"/>
                  </a:cubicBezTo>
                  <a:cubicBezTo>
                    <a:pt x="144" y="40"/>
                    <a:pt x="114" y="10"/>
                    <a:pt x="77" y="10"/>
                  </a:cubicBezTo>
                  <a:close/>
                  <a:moveTo>
                    <a:pt x="102" y="49"/>
                  </a:moveTo>
                  <a:cubicBezTo>
                    <a:pt x="52" y="49"/>
                    <a:pt x="52" y="49"/>
                    <a:pt x="52" y="49"/>
                  </a:cubicBezTo>
                  <a:cubicBezTo>
                    <a:pt x="48" y="49"/>
                    <a:pt x="44" y="53"/>
                    <a:pt x="44" y="58"/>
                  </a:cubicBezTo>
                  <a:cubicBezTo>
                    <a:pt x="44" y="90"/>
                    <a:pt x="44" y="90"/>
                    <a:pt x="44" y="90"/>
                  </a:cubicBezTo>
                  <a:cubicBezTo>
                    <a:pt x="44" y="95"/>
                    <a:pt x="47" y="99"/>
                    <a:pt x="52" y="99"/>
                  </a:cubicBezTo>
                  <a:cubicBezTo>
                    <a:pt x="64" y="99"/>
                    <a:pt x="64" y="99"/>
                    <a:pt x="64" y="99"/>
                  </a:cubicBezTo>
                  <a:cubicBezTo>
                    <a:pt x="90" y="116"/>
                    <a:pt x="90" y="116"/>
                    <a:pt x="90" y="116"/>
                  </a:cubicBezTo>
                  <a:cubicBezTo>
                    <a:pt x="85" y="99"/>
                    <a:pt x="85" y="99"/>
                    <a:pt x="85" y="99"/>
                  </a:cubicBezTo>
                  <a:cubicBezTo>
                    <a:pt x="102" y="99"/>
                    <a:pt x="102" y="99"/>
                    <a:pt x="102" y="99"/>
                  </a:cubicBezTo>
                  <a:cubicBezTo>
                    <a:pt x="107" y="99"/>
                    <a:pt x="110" y="95"/>
                    <a:pt x="110" y="91"/>
                  </a:cubicBezTo>
                  <a:cubicBezTo>
                    <a:pt x="110" y="58"/>
                    <a:pt x="110" y="58"/>
                    <a:pt x="110" y="58"/>
                  </a:cubicBezTo>
                  <a:cubicBezTo>
                    <a:pt x="110" y="53"/>
                    <a:pt x="107" y="49"/>
                    <a:pt x="102" y="49"/>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000000"/>
                      </a:gs>
                      <a:gs pos="100000">
                        <a:srgbClr val="00000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000000"/>
                      </a:gs>
                      <a:gs pos="100000">
                        <a:srgbClr val="000000"/>
                      </a:gs>
                    </a:gsLst>
                    <a:lin ang="5400000" scaled="0"/>
                  </a:gradFill>
                  <a:ea typeface="Segoe UI" pitchFamily="34" charset="0"/>
                  <a:cs typeface="Segoe UI" pitchFamily="34" charset="0"/>
                </a:rPr>
                <a:t>Sessions on Demand</a:t>
              </a:r>
              <a:endParaRPr lang="en-US" sz="1600" dirty="0">
                <a:gradFill>
                  <a:gsLst>
                    <a:gs pos="1250">
                      <a:srgbClr val="000000"/>
                    </a:gs>
                    <a:gs pos="100000">
                      <a:srgbClr val="00000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Tree>
    <p:extLst>
      <p:ext uri="{BB962C8B-B14F-4D97-AF65-F5344CB8AC3E}">
        <p14:creationId xmlns:p14="http://schemas.microsoft.com/office/powerpoint/2010/main" val="39792649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2125663"/>
            <a:ext cx="12436475" cy="4868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Complete an evaluation </a:t>
            </a:r>
            <a:r>
              <a:rPr lang="en-US" dirty="0" smtClean="0"/>
              <a:t>and </a:t>
            </a:r>
            <a:r>
              <a:rPr lang="en-US" dirty="0"/>
              <a:t>enter to win!</a:t>
            </a:r>
          </a:p>
        </p:txBody>
      </p:sp>
      <p:pic>
        <p:nvPicPr>
          <p:cNvPr id="5" name="Xbox kinect"/>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233400"/>
            <a:ext cx="6514743" cy="4653388"/>
          </a:xfrm>
          <a:prstGeom prst="rect">
            <a:avLst/>
          </a:prstGeom>
          <a:noFill/>
          <a:extLst>
            <a:ext uri="{909E8E84-426E-40DD-AFC4-6F175D3DCCD1}">
              <a14:hiddenFill xmlns:a14="http://schemas.microsoft.com/office/drawing/2010/main">
                <a:solidFill>
                  <a:srgbClr val="FFFFFF"/>
                </a:solidFill>
              </a14:hiddenFill>
            </a:ext>
          </a:extLst>
        </p:spPr>
      </p:pic>
      <p:pic>
        <p:nvPicPr>
          <p:cNvPr id="6" name="hat"/>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29896" y="3711718"/>
            <a:ext cx="3474370" cy="2174248"/>
          </a:xfrm>
          <a:prstGeom prst="rect">
            <a:avLst/>
          </a:prstGeom>
          <a:noFill/>
          <a:effectLst>
            <a:outerShdw blurRad="203200" dist="317500" dir="5400000" sx="90000" sy="-19000" rotWithShape="0">
              <a:prstClr val="black">
                <a:alpha val="15000"/>
              </a:prstClr>
            </a:outerShdw>
          </a:effectLst>
          <a:extLst>
            <a:ext uri="{909E8E84-426E-40DD-AFC4-6F175D3DCCD1}">
              <a14:hiddenFill xmlns:a14="http://schemas.microsoft.com/office/drawing/2010/main">
                <a:solidFill>
                  <a:srgbClr val="FFFFFF"/>
                </a:solidFill>
              </a14:hiddenFill>
            </a:ext>
          </a:extLst>
        </p:spPr>
      </p:pic>
      <p:pic>
        <p:nvPicPr>
          <p:cNvPr id="4" name="Best Buy gc"/>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218238" y="2602966"/>
            <a:ext cx="3474680" cy="2174442"/>
          </a:xfrm>
          <a:prstGeom prst="rect">
            <a:avLst/>
          </a:prstGeom>
          <a:noFill/>
          <a:effectLst>
            <a:outerShdw blurRad="203200" dist="317500" dir="5400000" sx="90000" sy="-19000" rotWithShape="0">
              <a:prstClr val="black">
                <a:alpha val="1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2587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63" presetClass="path" presetSubtype="0" decel="100000" fill="hold" nodeType="withEffect">
                                  <p:stCondLst>
                                    <p:cond delay="0"/>
                                  </p:stCondLst>
                                  <p:childTnLst>
                                    <p:animMotion origin="layout" path="M -0.02413 1.59782E-6 L 4.84555E-6 1.59782E-6 " pathEditMode="relative" rAng="0" ptsTypes="AA">
                                      <p:cBhvr>
                                        <p:cTn id="9" dur="750" fill="hold"/>
                                        <p:tgtEl>
                                          <p:spTgt spid="5"/>
                                        </p:tgtEl>
                                        <p:attrNameLst>
                                          <p:attrName>ppt_x</p:attrName>
                                          <p:attrName>ppt_y</p:attrName>
                                        </p:attrNameLst>
                                      </p:cBhvr>
                                      <p:rCtr x="1200" y="0"/>
                                    </p:animMotion>
                                  </p:childTnLst>
                                </p:cTn>
                              </p:par>
                              <p:par>
                                <p:cTn id="10" presetID="10"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par>
                                <p:cTn id="13" presetID="63" presetClass="path" presetSubtype="0" decel="100000" fill="hold" nodeType="withEffect">
                                  <p:stCondLst>
                                    <p:cond delay="200"/>
                                  </p:stCondLst>
                                  <p:childTnLst>
                                    <p:animMotion origin="layout" path="M -0.02413 -2.55107E-6 L 2.31044E-6 -2.55107E-6 " pathEditMode="relative" rAng="0" ptsTypes="AA">
                                      <p:cBhvr>
                                        <p:cTn id="14" dur="750" fill="hold"/>
                                        <p:tgtEl>
                                          <p:spTgt spid="4"/>
                                        </p:tgtEl>
                                        <p:attrNameLst>
                                          <p:attrName>ppt_x</p:attrName>
                                          <p:attrName>ppt_y</p:attrName>
                                        </p:attrNameLst>
                                      </p:cBhvr>
                                      <p:rCtr x="1200" y="0"/>
                                    </p:animMotion>
                                  </p:childTnLst>
                                </p:cTn>
                              </p:par>
                              <p:par>
                                <p:cTn id="15" presetID="10" presetClass="entr" presetSubtype="0" fill="hold" nodeType="withEffect">
                                  <p:stCondLst>
                                    <p:cond delay="4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par>
                                <p:cTn id="18" presetID="63" presetClass="path" presetSubtype="0" decel="100000" fill="hold" nodeType="withEffect">
                                  <p:stCondLst>
                                    <p:cond delay="400"/>
                                  </p:stCondLst>
                                  <p:childTnLst>
                                    <p:animMotion origin="layout" path="M -0.02413 1.49796E-7 L 1.39392E-6 1.49796E-7 " pathEditMode="relative" rAng="0" ptsTypes="AA">
                                      <p:cBhvr>
                                        <p:cTn id="19" dur="750" fill="hold"/>
                                        <p:tgtEl>
                                          <p:spTgt spid="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sp>
        <p:nvSpPr>
          <p:cNvPr id="3" name="Isosceles Triangle 2"/>
          <p:cNvSpPr/>
          <p:nvPr/>
        </p:nvSpPr>
        <p:spPr bwMode="auto">
          <a:xfrm rot="5400000">
            <a:off x="6872971" y="3384644"/>
            <a:ext cx="4554072" cy="903013"/>
          </a:xfrm>
          <a:prstGeom prst="triangle">
            <a:avLst/>
          </a:prstGeom>
          <a:gradFill flip="none" rotWithShape="1">
            <a:gsLst>
              <a:gs pos="0">
                <a:schemeClr val="tx1"/>
              </a:gs>
              <a:gs pos="100000">
                <a:schemeClr val="tx1">
                  <a:alpha val="0"/>
                </a:scheme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5" name="TextBox 4"/>
          <p:cNvSpPr txBox="1"/>
          <p:nvPr/>
        </p:nvSpPr>
        <p:spPr>
          <a:xfrm>
            <a:off x="292249" y="2488234"/>
            <a:ext cx="4572318" cy="3003899"/>
          </a:xfrm>
          <a:prstGeom prst="rect">
            <a:avLst/>
          </a:prstGeom>
          <a:noFill/>
        </p:spPr>
        <p:txBody>
          <a:bodyPr wrap="square" lIns="182880" tIns="146304" rIns="182880" bIns="146304" rtlCol="0">
            <a:spAutoFit/>
          </a:bodyPr>
          <a:lstStyle/>
          <a:p>
            <a:pPr lvl="0"/>
            <a:r>
              <a:rPr lang="en-US" sz="4400" b="1" dirty="0">
                <a:gradFill>
                  <a:gsLst>
                    <a:gs pos="83000">
                      <a:srgbClr val="FFFFFF"/>
                    </a:gs>
                    <a:gs pos="100000">
                      <a:srgbClr val="0072C6">
                        <a:lumMod val="30000"/>
                        <a:lumOff val="70000"/>
                      </a:srgbClr>
                    </a:gs>
                  </a:gsLst>
                  <a:lin ang="5400000" scaled="1"/>
                </a:gradFill>
              </a:rPr>
              <a:t>Scan this </a:t>
            </a:r>
            <a:r>
              <a:rPr lang="en-US" sz="4400" b="1" dirty="0" smtClean="0">
                <a:gradFill>
                  <a:gsLst>
                    <a:gs pos="83000">
                      <a:srgbClr val="FFFFFF"/>
                    </a:gs>
                    <a:gs pos="100000">
                      <a:srgbClr val="0072C6">
                        <a:lumMod val="30000"/>
                        <a:lumOff val="70000"/>
                      </a:srgbClr>
                    </a:gs>
                  </a:gsLst>
                  <a:lin ang="5400000" scaled="1"/>
                </a:gradFill>
              </a:rPr>
              <a:t/>
            </a:r>
            <a:br>
              <a:rPr lang="en-US" sz="4400" b="1" dirty="0" smtClean="0">
                <a:gradFill>
                  <a:gsLst>
                    <a:gs pos="83000">
                      <a:srgbClr val="FFFFFF"/>
                    </a:gs>
                    <a:gs pos="100000">
                      <a:srgbClr val="0072C6">
                        <a:lumMod val="30000"/>
                        <a:lumOff val="70000"/>
                      </a:srgbClr>
                    </a:gs>
                  </a:gsLst>
                  <a:lin ang="5400000" scaled="1"/>
                </a:gradFill>
              </a:rPr>
            </a:br>
            <a:r>
              <a:rPr lang="en-US" sz="4400" b="1" dirty="0" smtClean="0">
                <a:gradFill>
                  <a:gsLst>
                    <a:gs pos="83000">
                      <a:srgbClr val="FFFFFF"/>
                    </a:gs>
                    <a:gs pos="100000">
                      <a:srgbClr val="0072C6">
                        <a:lumMod val="30000"/>
                        <a:lumOff val="70000"/>
                      </a:srgbClr>
                    </a:gs>
                  </a:gsLst>
                  <a:lin ang="5400000" scaled="1"/>
                </a:gradFill>
              </a:rPr>
              <a:t>QR </a:t>
            </a:r>
            <a:r>
              <a:rPr lang="en-US" sz="4400" b="1" dirty="0">
                <a:gradFill>
                  <a:gsLst>
                    <a:gs pos="83000">
                      <a:srgbClr val="FFFFFF"/>
                    </a:gs>
                    <a:gs pos="100000">
                      <a:srgbClr val="0072C6">
                        <a:lumMod val="30000"/>
                        <a:lumOff val="70000"/>
                      </a:srgbClr>
                    </a:gs>
                  </a:gsLst>
                  <a:lin ang="5400000" scaled="1"/>
                </a:gradFill>
              </a:rPr>
              <a:t>code </a:t>
            </a:r>
            <a:r>
              <a:rPr lang="en-US" sz="4400" b="1" dirty="0" smtClean="0">
                <a:gradFill>
                  <a:gsLst>
                    <a:gs pos="83000">
                      <a:srgbClr val="FFFFFF"/>
                    </a:gs>
                    <a:gs pos="100000">
                      <a:srgbClr val="0072C6">
                        <a:lumMod val="30000"/>
                        <a:lumOff val="70000"/>
                      </a:srgbClr>
                    </a:gs>
                  </a:gsLst>
                  <a:lin ang="5400000" scaled="1"/>
                </a:gradFill>
              </a:rPr>
              <a:t/>
            </a:r>
            <a:br>
              <a:rPr lang="en-US" sz="4400" b="1" dirty="0" smtClean="0">
                <a:gradFill>
                  <a:gsLst>
                    <a:gs pos="83000">
                      <a:srgbClr val="FFFFFF"/>
                    </a:gs>
                    <a:gs pos="100000">
                      <a:srgbClr val="0072C6">
                        <a:lumMod val="30000"/>
                        <a:lumOff val="70000"/>
                      </a:srgbClr>
                    </a:gs>
                  </a:gsLst>
                  <a:lin ang="5400000" scaled="1"/>
                </a:gradFill>
              </a:rPr>
            </a:br>
            <a:r>
              <a:rPr lang="en-US" sz="4400" dirty="0" smtClean="0">
                <a:gradFill>
                  <a:gsLst>
                    <a:gs pos="83000">
                      <a:srgbClr val="FFFFFF"/>
                    </a:gs>
                    <a:gs pos="100000">
                      <a:srgbClr val="0072C6">
                        <a:lumMod val="30000"/>
                        <a:lumOff val="70000"/>
                      </a:srgbClr>
                    </a:gs>
                  </a:gsLst>
                  <a:lin ang="5400000" scaled="1"/>
                </a:gradFill>
              </a:rPr>
              <a:t>to evaluate </a:t>
            </a:r>
            <a:br>
              <a:rPr lang="en-US" sz="4400" dirty="0" smtClean="0">
                <a:gradFill>
                  <a:gsLst>
                    <a:gs pos="83000">
                      <a:srgbClr val="FFFFFF"/>
                    </a:gs>
                    <a:gs pos="100000">
                      <a:srgbClr val="0072C6">
                        <a:lumMod val="30000"/>
                        <a:lumOff val="70000"/>
                      </a:srgbClr>
                    </a:gs>
                  </a:gsLst>
                  <a:lin ang="5400000" scaled="1"/>
                </a:gradFill>
              </a:rPr>
            </a:br>
            <a:r>
              <a:rPr lang="en-US" sz="4400" dirty="0" smtClean="0">
                <a:gradFill>
                  <a:gsLst>
                    <a:gs pos="83000">
                      <a:srgbClr val="FFFFFF"/>
                    </a:gs>
                    <a:gs pos="100000">
                      <a:srgbClr val="0072C6">
                        <a:lumMod val="30000"/>
                        <a:lumOff val="70000"/>
                      </a:srgbClr>
                    </a:gs>
                  </a:gsLst>
                  <a:lin ang="5400000" scaled="1"/>
                </a:gradFill>
              </a:rPr>
              <a:t>this </a:t>
            </a:r>
            <a:r>
              <a:rPr lang="en-US" sz="4400" dirty="0">
                <a:gradFill>
                  <a:gsLst>
                    <a:gs pos="83000">
                      <a:srgbClr val="FFFFFF"/>
                    </a:gs>
                    <a:gs pos="100000">
                      <a:srgbClr val="0072C6">
                        <a:lumMod val="30000"/>
                        <a:lumOff val="70000"/>
                      </a:srgbClr>
                    </a:gs>
                  </a:gsLst>
                  <a:lin ang="5400000" scaled="1"/>
                </a:gradFill>
              </a:rPr>
              <a:t>session.</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3220" y="1668463"/>
            <a:ext cx="4572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9847" y="1669943"/>
            <a:ext cx="2353260" cy="4569436"/>
          </a:xfrm>
          <a:prstGeom prst="rect">
            <a:avLst/>
          </a:prstGeom>
        </p:spPr>
      </p:pic>
    </p:spTree>
    <p:extLst>
      <p:ext uri="{BB962C8B-B14F-4D97-AF65-F5344CB8AC3E}">
        <p14:creationId xmlns:p14="http://schemas.microsoft.com/office/powerpoint/2010/main" val="592859843"/>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3145040"/>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9" name="TechEd 2014 logo white"/>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  ASP.NET</a:t>
            </a:r>
            <a:endParaRPr lang="en-US" dirty="0"/>
          </a:p>
        </p:txBody>
      </p:sp>
    </p:spTree>
    <p:extLst>
      <p:ext uri="{BB962C8B-B14F-4D97-AF65-F5344CB8AC3E}">
        <p14:creationId xmlns:p14="http://schemas.microsoft.com/office/powerpoint/2010/main" val="4254571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8715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681023" y="230078"/>
            <a:ext cx="2905429" cy="3486515"/>
          </a:xfrm>
          <a:prstGeom prst="rect">
            <a:avLst/>
          </a:prstGeom>
        </p:spPr>
      </p:pic>
    </p:spTree>
    <p:extLst>
      <p:ext uri="{BB962C8B-B14F-4D97-AF65-F5344CB8AC3E}">
        <p14:creationId xmlns:p14="http://schemas.microsoft.com/office/powerpoint/2010/main" val="34364632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3">
            <a:schemeClr val="lt1"/>
          </a:lnRef>
          <a:fillRef idx="1">
            <a:schemeClr val="accent2"/>
          </a:fillRef>
          <a:effectRef idx="1">
            <a:schemeClr val="accent2"/>
          </a:effectRef>
          <a:fontRef idx="minor">
            <a:schemeClr val="lt1"/>
          </a:fontRef>
        </p:style>
        <p:txBody>
          <a:bodyPr/>
          <a:lstStyle/>
          <a:p>
            <a:r>
              <a:rPr lang="en-US" dirty="0" smtClean="0"/>
              <a:t>  ASP.NET</a:t>
            </a:r>
            <a:endParaRPr lang="en-US" dirty="0"/>
          </a:p>
        </p:txBody>
      </p:sp>
      <p:sp>
        <p:nvSpPr>
          <p:cNvPr id="6" name="Title 4"/>
          <p:cNvSpPr txBox="1">
            <a:spLocks/>
          </p:cNvSpPr>
          <p:nvPr/>
        </p:nvSpPr>
        <p:spPr>
          <a:xfrm flipH="1">
            <a:off x="6326440" y="1433696"/>
            <a:ext cx="4325135"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rtlCol="0" anchor="ctr" anchorCtr="0" compatLnSpc="1">
            <a:prstTxWarp prst="textNoShape">
              <a:avLst/>
            </a:prstTxWarp>
            <a:noAutofit/>
          </a:bodyPr>
          <a:lstStyle>
            <a:lvl1pPr algn="l" defTabSz="914166" rtl="0" eaLnBrk="1" latinLnBrk="0" hangingPunct="1">
              <a:lnSpc>
                <a:spcPct val="95000"/>
              </a:lnSpc>
              <a:spcBef>
                <a:spcPct val="0"/>
              </a:spcBef>
              <a:buNone/>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r>
              <a:rPr>
                <a:solidFill>
                  <a:srgbClr val="000000"/>
                </a:solidFill>
              </a:rPr>
              <a:t>      Web Tools</a:t>
            </a:r>
          </a:p>
        </p:txBody>
      </p:sp>
    </p:spTree>
    <p:extLst>
      <p:ext uri="{BB962C8B-B14F-4D97-AF65-F5344CB8AC3E}">
        <p14:creationId xmlns:p14="http://schemas.microsoft.com/office/powerpoint/2010/main" val="308692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1979214873"/>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3452428006"/>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2.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TechEd 2014 Dk Blue">
  <a:themeElements>
    <a:clrScheme name="Custom 1">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NA14Speaker_PPT_Template [Read-Only]" id="{B8D3FDDC-9A31-4186-B2FF-A9BBF50B617D}" vid="{9DD52352-60EE-46C2-BAA2-DCEF7DB6590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4" ma:contentTypeDescription="" ma:contentTypeScope="" ma:versionID="efeefb7694abe0c79a474bd3a2625cb2">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fd7b0a58d9cd620cb6d262cd5cbd3c93"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9</Value>
      <Value>18</Value>
      <Value>17</Value>
      <Value>16</Value>
    </TaxCatchAll>
    <Event_x0020_End_x0020_Date xmlns="e36bfbf9-5e42-489c-a259-4c54eb22cb57">2014-05-15T07:00:00+00:00</Event_x0020_End_x0020_Date>
    <Event_x0020_Start_x0020_Date xmlns="e36bfbf9-5e42-489c-a259-4c54eb22cb57">2014-05-12T07:00:00+00:00</Event_x0020_Start_x0020_Date>
    <MS_x0020_Speaker xmlns="e36bfbf9-5e42-489c-a259-4c54eb22cb57">
      <UserInfo>
        <DisplayName/>
        <AccountId xsi:nil="true"/>
        <AccountType/>
      </UserInfo>
    </MS_x0020_Speaker>
    <External_x0020_Speaker xmlns="e36bfbf9-5e42-489c-a259-4c54eb22cb57">Scott Hanselman; Scott Hunter</External_x0020_Speaker>
    <Session_x0020_Code xmlns="e36bfbf9-5e42-489c-a259-4c54eb22cb57">DEV-B213</Session_x0020_Code>
    <Presentation_x0020_Date xmlns="e36bfbf9-5e42-489c-a259-4c54eb22cb57">2014-05-12T00:00:00-05:00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George R. Brown Convention Center</TermName>
          <TermId xmlns="http://schemas.microsoft.com/office/infopath/2007/PartnerControls">6c33c07d-d6c4-4c5e-b5d0-7afd8a7a4e7d</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TermName>
          <TermId xmlns="http://schemas.microsoft.com/office/infopath/2007/PartnerControls">30c8c6b6-2916-412b-8e18-b132d138380c</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Houston</TermName>
          <TermId xmlns="http://schemas.microsoft.com/office/infopath/2007/PartnerControls">b97448fd-4b6d-4055-9328-60bf1c4ceb26</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89E042-4A0F-4D22-AC9C-BB5B833EE5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elements/1.1/"/>
    <ds:schemaRef ds:uri="http://purl.org/dc/terms/"/>
    <ds:schemaRef ds:uri="http://schemas.microsoft.com/office/2006/documentManagement/types"/>
    <ds:schemaRef ds:uri="http://schemas.openxmlformats.org/package/2006/metadata/core-properties"/>
    <ds:schemaRef ds:uri="e36bfbf9-5e42-489c-a259-4c54eb22cb57"/>
    <ds:schemaRef ds:uri="http://schemas.microsoft.com/office/infopath/2007/PartnerControls"/>
    <ds:schemaRef ds:uri="230e9df3-be65-4c73-a93b-d1236ebd677e"/>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TENA14Speaker_PPT_Template</Template>
  <TotalTime>111</TotalTime>
  <Words>2324</Words>
  <Application>Microsoft Office PowerPoint</Application>
  <PresentationFormat>Custom</PresentationFormat>
  <Paragraphs>316</Paragraphs>
  <Slides>34</Slides>
  <Notes>13</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34</vt:i4>
      </vt:variant>
    </vt:vector>
  </HeadingPairs>
  <TitlesOfParts>
    <vt:vector size="45" baseType="lpstr">
      <vt:lpstr>Adobe Gothic Std B</vt:lpstr>
      <vt:lpstr>ＭＳ Ｐゴシック</vt:lpstr>
      <vt:lpstr>Arial</vt:lpstr>
      <vt:lpstr>Calibri</vt:lpstr>
      <vt:lpstr>Segoe UI</vt:lpstr>
      <vt:lpstr>Segoe UI Light</vt:lpstr>
      <vt:lpstr>Wingdings</vt:lpstr>
      <vt:lpstr>TechEd 2014 Dk Blue</vt:lpstr>
      <vt:lpstr>MSVID_White_16x9_2012-08-18</vt:lpstr>
      <vt:lpstr>1_TechEd 2014 Dk Blue</vt:lpstr>
      <vt:lpstr>Acrobat Document</vt:lpstr>
      <vt:lpstr>PowerPoint Presentation</vt:lpstr>
      <vt:lpstr>ASP.NET: Building Web Application Using ASP.NET and Visual Studio </vt:lpstr>
      <vt:lpstr>PowerPoint Presentation</vt:lpstr>
      <vt:lpstr>  ASP.NET</vt:lpstr>
      <vt:lpstr>PowerPoint Presentation</vt:lpstr>
      <vt:lpstr>PowerPoint Presentation</vt:lpstr>
      <vt:lpstr>  ASP.NET</vt:lpstr>
      <vt:lpstr>One ASP.NET</vt:lpstr>
      <vt:lpstr>One ASP.NET</vt:lpstr>
      <vt:lpstr>One ASP.NET</vt:lpstr>
      <vt:lpstr>One ASP.NET</vt:lpstr>
      <vt:lpstr>ASP.NET and Web Tools Cadence</vt:lpstr>
      <vt:lpstr>ASP.NET and Web Tools Cadence</vt:lpstr>
      <vt:lpstr>ASP.NET and Web Tools Cadence</vt:lpstr>
      <vt:lpstr>ASP.NET and Web Tools Cadence</vt:lpstr>
      <vt:lpstr>PowerPoint Presentation</vt:lpstr>
      <vt:lpstr>From the Web Tools “Labs”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Nothing but demos</vt:lpstr>
      <vt:lpstr>ASP.NET Sessions</vt:lpstr>
      <vt:lpstr>ASP.NET Sessions</vt:lpstr>
      <vt:lpstr>Be well, write good code, and stay  in touch  @shanselman and @coolcsh</vt:lpstr>
      <vt:lpstr>Visit the Developer Platform &amp; Tools Booth</vt:lpstr>
      <vt:lpstr>Resources</vt:lpstr>
      <vt:lpstr>Resources</vt:lpstr>
      <vt:lpstr>Complete an evaluation and enter to win!</vt:lpstr>
      <vt:lpstr>Evaluate this session</vt:lpstr>
      <vt:lpstr>PowerPoint Presentation</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ASP.NET: Building Web Application Using ASP.NET and Visual Studio</dc:title>
  <dc:subject>TechEd 2014</dc:subject>
  <dc:creator>Scott Hunter</dc:creator>
  <cp:keywords/>
  <dc:description>Template: Jordan Cayabyab, Artitudes Design
Formatting: 
Audience Type:</dc:description>
  <cp:lastModifiedBy>testadmin</cp:lastModifiedBy>
  <cp:revision>14</cp:revision>
  <dcterms:created xsi:type="dcterms:W3CDTF">2014-05-07T20:20:05Z</dcterms:created>
  <dcterms:modified xsi:type="dcterms:W3CDTF">2014-05-12T21:39:25Z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