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 id="2147484316" r:id="rId6"/>
  </p:sldMasterIdLst>
  <p:notesMasterIdLst>
    <p:notesMasterId r:id="rId28"/>
  </p:notesMasterIdLst>
  <p:handoutMasterIdLst>
    <p:handoutMasterId r:id="rId29"/>
  </p:handoutMasterIdLst>
  <p:sldIdLst>
    <p:sldId id="1381" r:id="rId7"/>
    <p:sldId id="1412" r:id="rId8"/>
    <p:sldId id="1453" r:id="rId9"/>
    <p:sldId id="1454" r:id="rId10"/>
    <p:sldId id="1455" r:id="rId11"/>
    <p:sldId id="1456" r:id="rId12"/>
    <p:sldId id="1457" r:id="rId13"/>
    <p:sldId id="1458" r:id="rId14"/>
    <p:sldId id="1459" r:id="rId15"/>
    <p:sldId id="1460" r:id="rId16"/>
    <p:sldId id="1461" r:id="rId17"/>
    <p:sldId id="1462" r:id="rId18"/>
    <p:sldId id="1463" r:id="rId19"/>
    <p:sldId id="1464" r:id="rId20"/>
    <p:sldId id="1465" r:id="rId21"/>
    <p:sldId id="1466" r:id="rId22"/>
    <p:sldId id="1467" r:id="rId23"/>
    <p:sldId id="1468" r:id="rId24"/>
    <p:sldId id="1417" r:id="rId25"/>
    <p:sldId id="1414" r:id="rId26"/>
    <p:sldId id="1132"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412"/>
            <p14:sldId id="1453"/>
            <p14:sldId id="1454"/>
            <p14:sldId id="1455"/>
            <p14:sldId id="1456"/>
            <p14:sldId id="1457"/>
            <p14:sldId id="1458"/>
            <p14:sldId id="1459"/>
            <p14:sldId id="1460"/>
            <p14:sldId id="1461"/>
            <p14:sldId id="1462"/>
            <p14:sldId id="1463"/>
            <p14:sldId id="1464"/>
            <p14:sldId id="1465"/>
            <p14:sldId id="1466"/>
          </p14:sldIdLst>
        </p14:section>
        <p14:section name="Required TechEd Slides" id="{26AC01F7-B32B-44E9-BE5B-D21B17F99D23}">
          <p14:sldIdLst>
            <p14:sldId id="1467"/>
            <p14:sldId id="1468"/>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009E49"/>
    <a:srgbClr val="FFFFFF"/>
    <a:srgbClr val="0072C6"/>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t>15</a:t>
            </a:fld>
            <a:endParaRPr lang="en-US"/>
          </a:p>
        </p:txBody>
      </p:sp>
    </p:spTree>
    <p:extLst>
      <p:ext uri="{BB962C8B-B14F-4D97-AF65-F5344CB8AC3E}">
        <p14:creationId xmlns:p14="http://schemas.microsoft.com/office/powerpoint/2010/main" val="201720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t>16</a:t>
            </a:fld>
            <a:endParaRPr lang="en-US"/>
          </a:p>
        </p:txBody>
      </p:sp>
    </p:spTree>
    <p:extLst>
      <p:ext uri="{BB962C8B-B14F-4D97-AF65-F5344CB8AC3E}">
        <p14:creationId xmlns:p14="http://schemas.microsoft.com/office/powerpoint/2010/main" val="353019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4928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E8C67A6-C0E7-47DF-97C2-CA9B11275397}" type="slidenum">
              <a:rPr lang="en-US" smtClean="0"/>
              <a:t>9</a:t>
            </a:fld>
            <a:endParaRPr lang="en-US"/>
          </a:p>
        </p:txBody>
      </p:sp>
    </p:spTree>
    <p:extLst>
      <p:ext uri="{BB962C8B-B14F-4D97-AF65-F5344CB8AC3E}">
        <p14:creationId xmlns:p14="http://schemas.microsoft.com/office/powerpoint/2010/main" val="305303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t>10</a:t>
            </a:fld>
            <a:endParaRPr lang="en-US"/>
          </a:p>
        </p:txBody>
      </p:sp>
    </p:spTree>
    <p:extLst>
      <p:ext uri="{BB962C8B-B14F-4D97-AF65-F5344CB8AC3E}">
        <p14:creationId xmlns:p14="http://schemas.microsoft.com/office/powerpoint/2010/main" val="89367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t>11</a:t>
            </a:fld>
            <a:endParaRPr lang="en-US"/>
          </a:p>
        </p:txBody>
      </p:sp>
    </p:spTree>
    <p:extLst>
      <p:ext uri="{BB962C8B-B14F-4D97-AF65-F5344CB8AC3E}">
        <p14:creationId xmlns:p14="http://schemas.microsoft.com/office/powerpoint/2010/main" val="214090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1507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t>13</a:t>
            </a:fld>
            <a:endParaRPr lang="en-US"/>
          </a:p>
        </p:txBody>
      </p:sp>
    </p:spTree>
    <p:extLst>
      <p:ext uri="{BB962C8B-B14F-4D97-AF65-F5344CB8AC3E}">
        <p14:creationId xmlns:p14="http://schemas.microsoft.com/office/powerpoint/2010/main" val="40383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t>14</a:t>
            </a:fld>
            <a:endParaRPr lang="en-US"/>
          </a:p>
        </p:txBody>
      </p:sp>
    </p:spTree>
    <p:extLst>
      <p:ext uri="{BB962C8B-B14F-4D97-AF65-F5344CB8AC3E}">
        <p14:creationId xmlns:p14="http://schemas.microsoft.com/office/powerpoint/2010/main" val="2595066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330" y="1144706"/>
            <a:ext cx="11255709" cy="2435131"/>
          </a:xfrm>
        </p:spPr>
        <p:txBody>
          <a:bodyPr anchor="b"/>
          <a:lstStyle>
            <a:lvl1pPr algn="l">
              <a:defRPr sz="6119"/>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672"/>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3469747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8266568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6717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140557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969615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67308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03070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263427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9719700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4491555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360079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165762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243236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179359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914852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06165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374515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10575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8627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254559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358565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93040023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13059399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91123860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41577394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24727987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91324683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82991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45256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28944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62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460044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451829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205159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171581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5593976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322318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242121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098176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06017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6573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4474590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69628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0928477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1527322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3180718"/>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850643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702437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746925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290947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303907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07794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278930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6535765"/>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42610110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97689664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41506011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1276449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8989889"/>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8070449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6743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66667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62935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64105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280449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019031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2.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image" Target="../media/image1.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2.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image" Target="../media/image2.pn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image" Target="../media/image1.pn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theme" Target="../theme/theme3.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811554341"/>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 id="2147484309" r:id="rId28"/>
    <p:sldLayoutId id="2147484310" r:id="rId29"/>
    <p:sldLayoutId id="2147484311" r:id="rId30"/>
    <p:sldLayoutId id="2147484312" r:id="rId31"/>
    <p:sldLayoutId id="2147484313" r:id="rId32"/>
    <p:sldLayoutId id="2147484314" r:id="rId33"/>
    <p:sldLayoutId id="2147484315"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496251562"/>
      </p:ext>
    </p:extLst>
  </p:cSld>
  <p:clrMap bg1="dk1" tx1="lt1" bg2="dk2" tx2="lt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 id="2147484332" r:id="rId16"/>
    <p:sldLayoutId id="2147484333" r:id="rId17"/>
    <p:sldLayoutId id="2147484334" r:id="rId18"/>
    <p:sldLayoutId id="2147484335" r:id="rId19"/>
    <p:sldLayoutId id="2147484336" r:id="rId20"/>
    <p:sldLayoutId id="2147484337" r:id="rId21"/>
    <p:sldLayoutId id="2147484338" r:id="rId22"/>
    <p:sldLayoutId id="2147484339" r:id="rId23"/>
    <p:sldLayoutId id="2147484340" r:id="rId24"/>
    <p:sldLayoutId id="2147484341" r:id="rId25"/>
    <p:sldLayoutId id="2147484342" r:id="rId26"/>
    <p:sldLayoutId id="2147484343" r:id="rId27"/>
    <p:sldLayoutId id="2147484344" r:id="rId28"/>
    <p:sldLayoutId id="2147484345" r:id="rId29"/>
    <p:sldLayoutId id="2147484346" r:id="rId30"/>
    <p:sldLayoutId id="2147484347"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1.bin"/><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hyperlink" Target="http://aka.ms/aivsix" TargetMode="External"/><Relationship Id="rId17" Type="http://schemas.openxmlformats.org/officeDocument/2006/relationships/image" Target="../media/image23.png"/><Relationship Id="rId2" Type="http://schemas.openxmlformats.org/officeDocument/2006/relationships/slideLayout" Target="../slideLayouts/slideLayout85.xml"/><Relationship Id="rId16"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hyperlink" Target="http://visualstudio.com/" TargetMode="External"/><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20.gif"/><Relationship Id="rId1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Group Lifecycle</a:t>
            </a:r>
            <a:endParaRPr lang="en-US" dirty="0"/>
          </a:p>
        </p:txBody>
      </p:sp>
      <p:sp>
        <p:nvSpPr>
          <p:cNvPr id="3" name="Subtitle 2"/>
          <p:cNvSpPr>
            <a:spLocks noGrp="1"/>
          </p:cNvSpPr>
          <p:nvPr>
            <p:ph idx="4294967295"/>
          </p:nvPr>
        </p:nvSpPr>
        <p:spPr>
          <a:xfrm>
            <a:off x="572843" y="1512331"/>
            <a:ext cx="4763078" cy="1244335"/>
          </a:xfrm>
          <a:prstGeom prst="rect">
            <a:avLst/>
          </a:prstGeom>
        </p:spPr>
        <p:txBody>
          <a:bodyPr>
            <a:noAutofit/>
          </a:bodyPr>
          <a:lstStyle/>
          <a:p>
            <a:pPr marL="0" indent="0">
              <a:buNone/>
            </a:pPr>
            <a:r>
              <a:rPr lang="en-US" sz="2856" dirty="0">
                <a:solidFill>
                  <a:srgbClr val="00BCF2"/>
                </a:solidFill>
                <a:latin typeface="Segoe UI Light" panose="020B0502040204020203" pitchFamily="34" charset="0"/>
                <a:cs typeface="Segoe UI Light" panose="020B0502040204020203" pitchFamily="34" charset="0"/>
              </a:rPr>
              <a:t>Question: </a:t>
            </a:r>
          </a:p>
          <a:p>
            <a:pPr marL="0" indent="0">
              <a:buNone/>
            </a:pPr>
            <a:r>
              <a:rPr lang="en-US" sz="2040" dirty="0">
                <a:latin typeface="Segoe UI Light" panose="020B0502040204020203" pitchFamily="34" charset="0"/>
                <a:cs typeface="Segoe UI Light" panose="020B0502040204020203" pitchFamily="34" charset="0"/>
              </a:rPr>
              <a:t>Should these resources be in the same group or a different one?</a:t>
            </a:r>
          </a:p>
        </p:txBody>
      </p:sp>
      <p:sp>
        <p:nvSpPr>
          <p:cNvPr id="5" name="Subtitle 2"/>
          <p:cNvSpPr txBox="1">
            <a:spLocks/>
          </p:cNvSpPr>
          <p:nvPr/>
        </p:nvSpPr>
        <p:spPr>
          <a:xfrm>
            <a:off x="572843" y="2943162"/>
            <a:ext cx="4763078" cy="1486703"/>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a:solidFill>
                  <a:srgbClr val="00BCF2"/>
                </a:solidFill>
                <a:latin typeface="Segoe UI Light" panose="020B0502040204020203" pitchFamily="34" charset="0"/>
                <a:cs typeface="Segoe UI Light" panose="020B0502040204020203" pitchFamily="34" charset="0"/>
              </a:rPr>
              <a:t>Hint: </a:t>
            </a:r>
          </a:p>
          <a:p>
            <a:pPr marL="0" indent="0" defTabSz="932742">
              <a:spcBef>
                <a:spcPct val="20000"/>
              </a:spcBef>
              <a:buClr>
                <a:schemeClr val="tx1"/>
              </a:buClr>
              <a:buSzPct val="100000"/>
              <a:buNone/>
            </a:pPr>
            <a:r>
              <a:rPr lang="en-US" sz="2040" dirty="0">
                <a:gradFill>
                  <a:gsLst>
                    <a:gs pos="1250">
                      <a:schemeClr val="tx1"/>
                    </a:gs>
                    <a:gs pos="100000">
                      <a:schemeClr val="tx1"/>
                    </a:gs>
                  </a:gsLst>
                  <a:lin ang="5400000" scaled="0"/>
                </a:gradFill>
                <a:latin typeface="Segoe UI Light" panose="020B0502040204020203" pitchFamily="34" charset="0"/>
                <a:cs typeface="Segoe UI Light" panose="020B0502040204020203" pitchFamily="34" charset="0"/>
              </a:rPr>
              <a:t>Do they have common lifecycle and management?</a:t>
            </a:r>
          </a:p>
        </p:txBody>
      </p:sp>
      <p:sp>
        <p:nvSpPr>
          <p:cNvPr id="6" name="Subtitle 2"/>
          <p:cNvSpPr txBox="1">
            <a:spLocks/>
          </p:cNvSpPr>
          <p:nvPr/>
        </p:nvSpPr>
        <p:spPr>
          <a:xfrm>
            <a:off x="572843" y="4392028"/>
            <a:ext cx="4763078" cy="1486703"/>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a:solidFill>
                  <a:srgbClr val="00BCF2"/>
                </a:solidFill>
                <a:latin typeface="Segoe UI Light" panose="020B0502040204020203" pitchFamily="34" charset="0"/>
                <a:cs typeface="Segoe UI Light" panose="020B0502040204020203" pitchFamily="34" charset="0"/>
              </a:rPr>
              <a:t>Answer: </a:t>
            </a:r>
          </a:p>
          <a:p>
            <a:pPr marL="0" indent="0">
              <a:buNone/>
            </a:pPr>
            <a:r>
              <a:rPr lang="en-US" sz="2040" dirty="0">
                <a:gradFill>
                  <a:gsLst>
                    <a:gs pos="1250">
                      <a:schemeClr val="tx1"/>
                    </a:gs>
                    <a:gs pos="100000">
                      <a:schemeClr val="tx1"/>
                    </a:gs>
                  </a:gsLst>
                  <a:lin ang="5400000" scaled="0"/>
                </a:gradFill>
                <a:latin typeface="Segoe UI Light" panose="020B0502040204020203" pitchFamily="34" charset="0"/>
                <a:cs typeface="Segoe UI Light" panose="020B0502040204020203" pitchFamily="34" charset="0"/>
              </a:rPr>
              <a:t>Up to you.</a:t>
            </a:r>
          </a:p>
        </p:txBody>
      </p:sp>
      <p:pic>
        <p:nvPicPr>
          <p:cNvPr id="244" name="Picture 243"/>
          <p:cNvPicPr>
            <a:picLocks noChangeAspect="1"/>
          </p:cNvPicPr>
          <p:nvPr/>
        </p:nvPicPr>
        <p:blipFill>
          <a:blip r:embed="rId3"/>
          <a:stretch>
            <a:fillRect/>
          </a:stretch>
        </p:blipFill>
        <p:spPr>
          <a:xfrm>
            <a:off x="5705589" y="1335633"/>
            <a:ext cx="6009504" cy="5064682"/>
          </a:xfrm>
          <a:prstGeom prst="rect">
            <a:avLst/>
          </a:prstGeom>
        </p:spPr>
      </p:pic>
    </p:spTree>
    <p:extLst>
      <p:ext uri="{BB962C8B-B14F-4D97-AF65-F5344CB8AC3E}">
        <p14:creationId xmlns:p14="http://schemas.microsoft.com/office/powerpoint/2010/main" val="91329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572844" y="1204384"/>
            <a:ext cx="3647306" cy="477427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958" dirty="0">
                <a:solidFill>
                  <a:srgbClr val="00BCF2"/>
                </a:solidFill>
              </a:rPr>
              <a:t>Azure Templates can:</a:t>
            </a:r>
          </a:p>
          <a:p>
            <a:pPr marL="0" indent="0">
              <a:lnSpc>
                <a:spcPct val="120000"/>
              </a:lnSpc>
              <a:buNone/>
            </a:pPr>
            <a:r>
              <a:rPr lang="en-US" sz="1836" dirty="0">
                <a:solidFill>
                  <a:schemeClr val="tx1"/>
                </a:solidFill>
                <a:latin typeface="+mj-lt"/>
              </a:rPr>
              <a:t>Ensure </a:t>
            </a:r>
            <a:r>
              <a:rPr lang="en-US" sz="1836" dirty="0" err="1">
                <a:solidFill>
                  <a:schemeClr val="tx1"/>
                </a:solidFill>
                <a:latin typeface="+mj-lt"/>
              </a:rPr>
              <a:t>Idempotency</a:t>
            </a:r>
            <a:endParaRPr lang="en-US" sz="1836" dirty="0">
              <a:solidFill>
                <a:schemeClr val="tx1"/>
              </a:solidFill>
              <a:latin typeface="+mj-lt"/>
            </a:endParaRPr>
          </a:p>
          <a:p>
            <a:pPr marL="0" indent="0">
              <a:lnSpc>
                <a:spcPct val="120000"/>
              </a:lnSpc>
              <a:buNone/>
            </a:pPr>
            <a:r>
              <a:rPr lang="en-US" sz="1836" dirty="0">
                <a:solidFill>
                  <a:schemeClr val="tx1"/>
                </a:solidFill>
                <a:latin typeface="+mj-lt"/>
              </a:rPr>
              <a:t>Simplify Orchestration</a:t>
            </a:r>
          </a:p>
          <a:p>
            <a:pPr marL="0" indent="0">
              <a:lnSpc>
                <a:spcPct val="120000"/>
              </a:lnSpc>
              <a:buNone/>
            </a:pPr>
            <a:r>
              <a:rPr lang="en-US" sz="1836" dirty="0" smtClean="0">
                <a:solidFill>
                  <a:schemeClr val="tx1"/>
                </a:solidFill>
                <a:latin typeface="+mj-lt"/>
              </a:rPr>
              <a:t>Provide </a:t>
            </a:r>
            <a:r>
              <a:rPr lang="en-US" sz="1836" dirty="0">
                <a:solidFill>
                  <a:schemeClr val="tx1"/>
                </a:solidFill>
                <a:latin typeface="+mj-lt"/>
              </a:rPr>
              <a:t>Cross-Resource Configuration and Update Support </a:t>
            </a:r>
          </a:p>
          <a:p>
            <a:pPr marL="0" indent="0">
              <a:buNone/>
            </a:pPr>
            <a:endParaRPr lang="en-US" sz="3672" dirty="0">
              <a:solidFill>
                <a:schemeClr val="tx1"/>
              </a:solidFill>
              <a:latin typeface="+mj-lt"/>
            </a:endParaRPr>
          </a:p>
          <a:p>
            <a:pPr marL="0" indent="0">
              <a:buNone/>
            </a:pPr>
            <a:r>
              <a:rPr lang="en-US" sz="2958" dirty="0">
                <a:solidFill>
                  <a:srgbClr val="00BCF2"/>
                </a:solidFill>
              </a:rPr>
              <a:t>Azure Templates are: </a:t>
            </a:r>
          </a:p>
          <a:p>
            <a:pPr marL="0" indent="0">
              <a:lnSpc>
                <a:spcPct val="120000"/>
              </a:lnSpc>
              <a:buNone/>
            </a:pPr>
            <a:r>
              <a:rPr lang="en-US" sz="1836" dirty="0">
                <a:solidFill>
                  <a:schemeClr val="tx1"/>
                </a:solidFill>
                <a:latin typeface="+mj-lt"/>
              </a:rPr>
              <a:t>Source file, checked-in</a:t>
            </a:r>
          </a:p>
          <a:p>
            <a:pPr marL="0" indent="0">
              <a:lnSpc>
                <a:spcPct val="120000"/>
              </a:lnSpc>
              <a:buNone/>
            </a:pPr>
            <a:r>
              <a:rPr lang="en-US" sz="1836" dirty="0">
                <a:solidFill>
                  <a:schemeClr val="tx1"/>
                </a:solidFill>
                <a:latin typeface="+mj-lt"/>
              </a:rPr>
              <a:t>Specifies resources and dependencies (VMs, </a:t>
            </a:r>
            <a:r>
              <a:rPr lang="en-US" sz="1836" dirty="0" err="1">
                <a:solidFill>
                  <a:schemeClr val="tx1"/>
                </a:solidFill>
                <a:latin typeface="+mj-lt"/>
              </a:rPr>
              <a:t>WebSites</a:t>
            </a:r>
            <a:r>
              <a:rPr lang="en-US" sz="1836" dirty="0">
                <a:solidFill>
                  <a:schemeClr val="tx1"/>
                </a:solidFill>
                <a:latin typeface="+mj-lt"/>
              </a:rPr>
              <a:t>, DBs) and connections (</a:t>
            </a:r>
            <a:r>
              <a:rPr lang="en-US" sz="1836" dirty="0" err="1">
                <a:solidFill>
                  <a:schemeClr val="tx1"/>
                </a:solidFill>
                <a:latin typeface="+mj-lt"/>
              </a:rPr>
              <a:t>config</a:t>
            </a:r>
            <a:r>
              <a:rPr lang="en-US" sz="1836" dirty="0">
                <a:solidFill>
                  <a:schemeClr val="tx1"/>
                </a:solidFill>
                <a:latin typeface="+mj-lt"/>
              </a:rPr>
              <a:t>, LB sets)</a:t>
            </a:r>
          </a:p>
          <a:p>
            <a:pPr marL="0" indent="0">
              <a:lnSpc>
                <a:spcPct val="120000"/>
              </a:lnSpc>
              <a:buNone/>
            </a:pPr>
            <a:r>
              <a:rPr lang="en-US" sz="1836" dirty="0" err="1">
                <a:solidFill>
                  <a:schemeClr val="tx1"/>
                </a:solidFill>
                <a:latin typeface="+mj-lt"/>
              </a:rPr>
              <a:t>Parametized</a:t>
            </a:r>
            <a:r>
              <a:rPr lang="en-US" sz="1836" dirty="0">
                <a:solidFill>
                  <a:schemeClr val="tx1"/>
                </a:solidFill>
                <a:latin typeface="+mj-lt"/>
              </a:rPr>
              <a:t> input/output</a:t>
            </a:r>
          </a:p>
        </p:txBody>
      </p:sp>
      <p:sp>
        <p:nvSpPr>
          <p:cNvPr id="8" name="Rectangle 7"/>
          <p:cNvSpPr/>
          <p:nvPr/>
        </p:nvSpPr>
        <p:spPr bwMode="auto">
          <a:xfrm>
            <a:off x="8873873" y="1015875"/>
            <a:ext cx="3417388" cy="1301084"/>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t" anchorCtr="0"/>
          <a:lstStyle/>
          <a:p>
            <a:pPr defTabSz="950961"/>
            <a:r>
              <a:rPr lang="en-US" sz="1428" dirty="0">
                <a:solidFill>
                  <a:schemeClr val="tx1"/>
                </a:solidFill>
                <a:ea typeface="Segoe UI" pitchFamily="34" charset="0"/>
                <a:cs typeface="Segoe UI" pitchFamily="34" charset="0"/>
              </a:rPr>
              <a:t>Instantiation of repeatable </a:t>
            </a:r>
            <a:r>
              <a:rPr lang="en-US" sz="1428" dirty="0" err="1">
                <a:solidFill>
                  <a:schemeClr val="tx1"/>
                </a:solidFill>
                <a:ea typeface="Segoe UI" pitchFamily="34" charset="0"/>
                <a:cs typeface="Segoe UI" pitchFamily="34" charset="0"/>
              </a:rPr>
              <a:t>config</a:t>
            </a:r>
            <a:r>
              <a:rPr lang="en-US" sz="1428" dirty="0">
                <a:solidFill>
                  <a:schemeClr val="tx1"/>
                </a:solidFill>
                <a:ea typeface="Segoe UI" pitchFamily="34" charset="0"/>
                <a:cs typeface="Segoe UI" pitchFamily="34" charset="0"/>
              </a:rPr>
              <a:t>.</a:t>
            </a:r>
            <a:endParaRPr lang="en-US" sz="1122" dirty="0">
              <a:solidFill>
                <a:schemeClr val="tx1"/>
              </a:solidFill>
              <a:ea typeface="Segoe UI" pitchFamily="34" charset="0"/>
              <a:cs typeface="Segoe UI" pitchFamily="34" charset="0"/>
            </a:endParaRPr>
          </a:p>
          <a:p>
            <a:pPr defTabSz="950961"/>
            <a:r>
              <a:rPr lang="en-US" sz="1224" i="1" dirty="0">
                <a:solidFill>
                  <a:schemeClr val="tx1"/>
                </a:solidFill>
                <a:ea typeface="Segoe UI" pitchFamily="34" charset="0"/>
                <a:cs typeface="Segoe UI" pitchFamily="34" charset="0"/>
              </a:rPr>
              <a:t>Configuration </a:t>
            </a:r>
            <a:r>
              <a:rPr lang="en-US" sz="1224" i="1" dirty="0">
                <a:solidFill>
                  <a:schemeClr val="tx1"/>
                </a:solidFill>
                <a:ea typeface="Segoe UI" pitchFamily="34" charset="0"/>
                <a:cs typeface="Segoe UI" pitchFamily="34" charset="0"/>
                <a:sym typeface="Wingdings" panose="05000000000000000000" pitchFamily="2" charset="2"/>
              </a:rPr>
              <a:t> </a:t>
            </a:r>
            <a:r>
              <a:rPr lang="en-US" sz="1224" i="1" dirty="0">
                <a:solidFill>
                  <a:schemeClr val="tx1"/>
                </a:solidFill>
                <a:ea typeface="Segoe UI" pitchFamily="34" charset="0"/>
                <a:cs typeface="Segoe UI" pitchFamily="34" charset="0"/>
              </a:rPr>
              <a:t>Resource Group</a:t>
            </a:r>
          </a:p>
        </p:txBody>
      </p:sp>
      <p:sp>
        <p:nvSpPr>
          <p:cNvPr id="9" name="Title 1"/>
          <p:cNvSpPr>
            <a:spLocks noGrp="1"/>
          </p:cNvSpPr>
          <p:nvPr>
            <p:ph type="title"/>
          </p:nvPr>
        </p:nvSpPr>
        <p:spPr>
          <a:xfrm>
            <a:off x="572843" y="349170"/>
            <a:ext cx="11300393" cy="976663"/>
          </a:xfrm>
        </p:spPr>
        <p:txBody>
          <a:bodyPr>
            <a:normAutofit/>
          </a:bodyPr>
          <a:lstStyle/>
          <a:p>
            <a:r>
              <a:rPr lang="en-US" sz="4488" dirty="0"/>
              <a:t>Power of Repeatability</a:t>
            </a:r>
          </a:p>
        </p:txBody>
      </p:sp>
      <p:grpSp>
        <p:nvGrpSpPr>
          <p:cNvPr id="2" name="Group 4"/>
          <p:cNvGrpSpPr>
            <a:grpSpLocks noChangeAspect="1"/>
          </p:cNvGrpSpPr>
          <p:nvPr/>
        </p:nvGrpSpPr>
        <p:grpSpPr bwMode="auto">
          <a:xfrm>
            <a:off x="4636374" y="514875"/>
            <a:ext cx="7049576" cy="5783435"/>
            <a:chOff x="2863" y="318"/>
            <a:chExt cx="4354" cy="3572"/>
          </a:xfrm>
        </p:grpSpPr>
        <p:sp>
          <p:nvSpPr>
            <p:cNvPr id="3" name="AutoShape 3"/>
            <p:cNvSpPr>
              <a:spLocks noChangeAspect="1" noChangeArrowheads="1" noTextEdit="1"/>
            </p:cNvSpPr>
            <p:nvPr/>
          </p:nvSpPr>
          <p:spPr bwMode="auto">
            <a:xfrm>
              <a:off x="2864" y="319"/>
              <a:ext cx="4353" cy="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 name="Freeform 5"/>
            <p:cNvSpPr>
              <a:spLocks/>
            </p:cNvSpPr>
            <p:nvPr/>
          </p:nvSpPr>
          <p:spPr bwMode="auto">
            <a:xfrm>
              <a:off x="2867" y="2623"/>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0 h 451"/>
                <a:gd name="T10" fmla="*/ 60 w 935"/>
                <a:gd name="T11" fmla="*/ 0 h 451"/>
                <a:gd name="T12" fmla="*/ 875 w 935"/>
                <a:gd name="T13" fmla="*/ 0 h 451"/>
                <a:gd name="T14" fmla="*/ 935 w 935"/>
                <a:gd name="T15" fmla="*/ 60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0"/>
                    <a:pt x="0" y="60"/>
                    <a:pt x="0" y="60"/>
                  </a:cubicBezTo>
                  <a:cubicBezTo>
                    <a:pt x="0" y="27"/>
                    <a:pt x="27" y="0"/>
                    <a:pt x="60" y="0"/>
                  </a:cubicBezTo>
                  <a:cubicBezTo>
                    <a:pt x="875" y="0"/>
                    <a:pt x="875" y="0"/>
                    <a:pt x="875" y="0"/>
                  </a:cubicBezTo>
                  <a:cubicBezTo>
                    <a:pt x="908" y="0"/>
                    <a:pt x="935" y="27"/>
                    <a:pt x="935" y="60"/>
                  </a:cubicBezTo>
                  <a:lnTo>
                    <a:pt x="935" y="390"/>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 name="Freeform 6"/>
            <p:cNvSpPr>
              <a:spLocks/>
            </p:cNvSpPr>
            <p:nvPr/>
          </p:nvSpPr>
          <p:spPr bwMode="auto">
            <a:xfrm>
              <a:off x="2863" y="2620"/>
              <a:ext cx="1366"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2 h 455"/>
                <a:gd name="T16" fmla="*/ 22 w 941"/>
                <a:gd name="T17" fmla="*/ 22 h 455"/>
                <a:gd name="T18" fmla="*/ 63 w 941"/>
                <a:gd name="T19" fmla="*/ 5 h 455"/>
                <a:gd name="T20" fmla="*/ 878 w 941"/>
                <a:gd name="T21" fmla="*/ 5 h 455"/>
                <a:gd name="T22" fmla="*/ 919 w 941"/>
                <a:gd name="T23" fmla="*/ 22 h 455"/>
                <a:gd name="T24" fmla="*/ 936 w 941"/>
                <a:gd name="T25" fmla="*/ 62 h 455"/>
                <a:gd name="T26" fmla="*/ 936 w 941"/>
                <a:gd name="T27" fmla="*/ 392 h 455"/>
                <a:gd name="T28" fmla="*/ 938 w 941"/>
                <a:gd name="T29" fmla="*/ 392 h 455"/>
                <a:gd name="T30" fmla="*/ 941 w 941"/>
                <a:gd name="T31" fmla="*/ 392 h 455"/>
                <a:gd name="T32" fmla="*/ 941 w 941"/>
                <a:gd name="T33" fmla="*/ 62 h 455"/>
                <a:gd name="T34" fmla="*/ 878 w 941"/>
                <a:gd name="T35" fmla="*/ 0 h 455"/>
                <a:gd name="T36" fmla="*/ 63 w 941"/>
                <a:gd name="T37" fmla="*/ 0 h 455"/>
                <a:gd name="T38" fmla="*/ 0 w 941"/>
                <a:gd name="T39" fmla="*/ 62 h 455"/>
                <a:gd name="T40" fmla="*/ 0 w 941"/>
                <a:gd name="T41" fmla="*/ 392 h 455"/>
                <a:gd name="T42" fmla="*/ 63 w 941"/>
                <a:gd name="T43" fmla="*/ 455 h 455"/>
                <a:gd name="T44" fmla="*/ 878 w 941"/>
                <a:gd name="T45" fmla="*/ 455 h 455"/>
                <a:gd name="T46" fmla="*/ 941 w 941"/>
                <a:gd name="T47" fmla="*/ 392 h 455"/>
                <a:gd name="T48" fmla="*/ 938 w 941"/>
                <a:gd name="T49"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3" y="444"/>
                    <a:pt x="22" y="433"/>
                  </a:cubicBezTo>
                  <a:cubicBezTo>
                    <a:pt x="12" y="423"/>
                    <a:pt x="5" y="408"/>
                    <a:pt x="5" y="392"/>
                  </a:cubicBezTo>
                  <a:cubicBezTo>
                    <a:pt x="5" y="62"/>
                    <a:pt x="5" y="62"/>
                    <a:pt x="5" y="62"/>
                  </a:cubicBezTo>
                  <a:cubicBezTo>
                    <a:pt x="5" y="46"/>
                    <a:pt x="12" y="32"/>
                    <a:pt x="22" y="22"/>
                  </a:cubicBezTo>
                  <a:cubicBezTo>
                    <a:pt x="33" y="11"/>
                    <a:pt x="47" y="5"/>
                    <a:pt x="63" y="5"/>
                  </a:cubicBezTo>
                  <a:cubicBezTo>
                    <a:pt x="878" y="5"/>
                    <a:pt x="878" y="5"/>
                    <a:pt x="878" y="5"/>
                  </a:cubicBezTo>
                  <a:cubicBezTo>
                    <a:pt x="894" y="5"/>
                    <a:pt x="908" y="11"/>
                    <a:pt x="919" y="22"/>
                  </a:cubicBezTo>
                  <a:cubicBezTo>
                    <a:pt x="929" y="32"/>
                    <a:pt x="936" y="46"/>
                    <a:pt x="936" y="62"/>
                  </a:cubicBezTo>
                  <a:cubicBezTo>
                    <a:pt x="936" y="392"/>
                    <a:pt x="936" y="392"/>
                    <a:pt x="936" y="392"/>
                  </a:cubicBezTo>
                  <a:cubicBezTo>
                    <a:pt x="938" y="392"/>
                    <a:pt x="938" y="392"/>
                    <a:pt x="938" y="392"/>
                  </a:cubicBezTo>
                  <a:cubicBezTo>
                    <a:pt x="941" y="392"/>
                    <a:pt x="941" y="392"/>
                    <a:pt x="941" y="392"/>
                  </a:cubicBezTo>
                  <a:cubicBezTo>
                    <a:pt x="941" y="62"/>
                    <a:pt x="941" y="62"/>
                    <a:pt x="941" y="62"/>
                  </a:cubicBezTo>
                  <a:cubicBezTo>
                    <a:pt x="941" y="28"/>
                    <a:pt x="913" y="0"/>
                    <a:pt x="878" y="0"/>
                  </a:cubicBezTo>
                  <a:cubicBezTo>
                    <a:pt x="63" y="0"/>
                    <a:pt x="63" y="0"/>
                    <a:pt x="63" y="0"/>
                  </a:cubicBezTo>
                  <a:cubicBezTo>
                    <a:pt x="28" y="0"/>
                    <a:pt x="0" y="28"/>
                    <a:pt x="0" y="62"/>
                  </a:cubicBezTo>
                  <a:cubicBezTo>
                    <a:pt x="0" y="392"/>
                    <a:pt x="0" y="392"/>
                    <a:pt x="0" y="392"/>
                  </a:cubicBezTo>
                  <a:cubicBezTo>
                    <a:pt x="0" y="427"/>
                    <a:pt x="28" y="455"/>
                    <a:pt x="63" y="455"/>
                  </a:cubicBezTo>
                  <a:cubicBezTo>
                    <a:pt x="878" y="455"/>
                    <a:pt x="878" y="455"/>
                    <a:pt x="878" y="455"/>
                  </a:cubicBezTo>
                  <a:cubicBezTo>
                    <a:pt x="913"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 name="Freeform 7"/>
            <p:cNvSpPr>
              <a:spLocks/>
            </p:cNvSpPr>
            <p:nvPr/>
          </p:nvSpPr>
          <p:spPr bwMode="auto">
            <a:xfrm>
              <a:off x="3003" y="2813"/>
              <a:ext cx="143" cy="326"/>
            </a:xfrm>
            <a:custGeom>
              <a:avLst/>
              <a:gdLst>
                <a:gd name="T0" fmla="*/ 0 w 98"/>
                <a:gd name="T1" fmla="*/ 0 h 224"/>
                <a:gd name="T2" fmla="*/ 0 w 98"/>
                <a:gd name="T3" fmla="*/ 189 h 224"/>
                <a:gd name="T4" fmla="*/ 98 w 98"/>
                <a:gd name="T5" fmla="*/ 224 h 224"/>
                <a:gd name="T6" fmla="*/ 98 w 98"/>
                <a:gd name="T7" fmla="*/ 0 h 224"/>
                <a:gd name="T8" fmla="*/ 0 w 98"/>
                <a:gd name="T9" fmla="*/ 0 h 224"/>
              </a:gdLst>
              <a:ahLst/>
              <a:cxnLst>
                <a:cxn ang="0">
                  <a:pos x="T0" y="T1"/>
                </a:cxn>
                <a:cxn ang="0">
                  <a:pos x="T2" y="T3"/>
                </a:cxn>
                <a:cxn ang="0">
                  <a:pos x="T4" y="T5"/>
                </a:cxn>
                <a:cxn ang="0">
                  <a:pos x="T6" y="T7"/>
                </a:cxn>
                <a:cxn ang="0">
                  <a:pos x="T8" y="T9"/>
                </a:cxn>
              </a:cxnLst>
              <a:rect l="0" t="0" r="r" b="b"/>
              <a:pathLst>
                <a:path w="98" h="224">
                  <a:moveTo>
                    <a:pt x="0" y="0"/>
                  </a:moveTo>
                  <a:cubicBezTo>
                    <a:pt x="0" y="189"/>
                    <a:pt x="0" y="189"/>
                    <a:pt x="0" y="189"/>
                  </a:cubicBezTo>
                  <a:cubicBezTo>
                    <a:pt x="0" y="208"/>
                    <a:pt x="44" y="224"/>
                    <a:pt x="98" y="224"/>
                  </a:cubicBezTo>
                  <a:cubicBezTo>
                    <a:pt x="98" y="0"/>
                    <a:pt x="98" y="0"/>
                    <a:pt x="98"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 name="Freeform 8"/>
            <p:cNvSpPr>
              <a:spLocks/>
            </p:cNvSpPr>
            <p:nvPr/>
          </p:nvSpPr>
          <p:spPr bwMode="auto">
            <a:xfrm>
              <a:off x="3144" y="2813"/>
              <a:ext cx="144" cy="326"/>
            </a:xfrm>
            <a:custGeom>
              <a:avLst/>
              <a:gdLst>
                <a:gd name="T0" fmla="*/ 0 w 99"/>
                <a:gd name="T1" fmla="*/ 224 h 224"/>
                <a:gd name="T2" fmla="*/ 1 w 99"/>
                <a:gd name="T3" fmla="*/ 224 h 224"/>
                <a:gd name="T4" fmla="*/ 99 w 99"/>
                <a:gd name="T5" fmla="*/ 189 h 224"/>
                <a:gd name="T6" fmla="*/ 99 w 99"/>
                <a:gd name="T7" fmla="*/ 0 h 224"/>
                <a:gd name="T8" fmla="*/ 0 w 99"/>
                <a:gd name="T9" fmla="*/ 0 h 224"/>
                <a:gd name="T10" fmla="*/ 0 w 99"/>
                <a:gd name="T11" fmla="*/ 224 h 224"/>
              </a:gdLst>
              <a:ahLst/>
              <a:cxnLst>
                <a:cxn ang="0">
                  <a:pos x="T0" y="T1"/>
                </a:cxn>
                <a:cxn ang="0">
                  <a:pos x="T2" y="T3"/>
                </a:cxn>
                <a:cxn ang="0">
                  <a:pos x="T4" y="T5"/>
                </a:cxn>
                <a:cxn ang="0">
                  <a:pos x="T6" y="T7"/>
                </a:cxn>
                <a:cxn ang="0">
                  <a:pos x="T8" y="T9"/>
                </a:cxn>
                <a:cxn ang="0">
                  <a:pos x="T10" y="T11"/>
                </a:cxn>
              </a:cxnLst>
              <a:rect l="0" t="0" r="r" b="b"/>
              <a:pathLst>
                <a:path w="99" h="224">
                  <a:moveTo>
                    <a:pt x="0" y="224"/>
                  </a:moveTo>
                  <a:cubicBezTo>
                    <a:pt x="1" y="224"/>
                    <a:pt x="1" y="224"/>
                    <a:pt x="1" y="224"/>
                  </a:cubicBezTo>
                  <a:cubicBezTo>
                    <a:pt x="55" y="224"/>
                    <a:pt x="99" y="208"/>
                    <a:pt x="99" y="189"/>
                  </a:cubicBezTo>
                  <a:cubicBezTo>
                    <a:pt x="99" y="0"/>
                    <a:pt x="99" y="0"/>
                    <a:pt x="99" y="0"/>
                  </a:cubicBezTo>
                  <a:cubicBezTo>
                    <a:pt x="0" y="0"/>
                    <a:pt x="0" y="0"/>
                    <a:pt x="0" y="0"/>
                  </a:cubicBezTo>
                  <a:lnTo>
                    <a:pt x="0" y="224"/>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 name="Oval 9"/>
            <p:cNvSpPr>
              <a:spLocks noChangeArrowheads="1"/>
            </p:cNvSpPr>
            <p:nvPr/>
          </p:nvSpPr>
          <p:spPr bwMode="auto">
            <a:xfrm>
              <a:off x="3003" y="2761"/>
              <a:ext cx="285" cy="1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Oval 10"/>
            <p:cNvSpPr>
              <a:spLocks noChangeArrowheads="1"/>
            </p:cNvSpPr>
            <p:nvPr/>
          </p:nvSpPr>
          <p:spPr bwMode="auto">
            <a:xfrm>
              <a:off x="3033" y="2775"/>
              <a:ext cx="226" cy="69"/>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Freeform 11"/>
            <p:cNvSpPr>
              <a:spLocks/>
            </p:cNvSpPr>
            <p:nvPr/>
          </p:nvSpPr>
          <p:spPr bwMode="auto">
            <a:xfrm>
              <a:off x="3033" y="2775"/>
              <a:ext cx="226" cy="56"/>
            </a:xfrm>
            <a:custGeom>
              <a:avLst/>
              <a:gdLst>
                <a:gd name="T0" fmla="*/ 140 w 156"/>
                <a:gd name="T1" fmla="*/ 38 h 38"/>
                <a:gd name="T2" fmla="*/ 156 w 156"/>
                <a:gd name="T3" fmla="*/ 24 h 38"/>
                <a:gd name="T4" fmla="*/ 78 w 156"/>
                <a:gd name="T5" fmla="*/ 0 h 38"/>
                <a:gd name="T6" fmla="*/ 0 w 156"/>
                <a:gd name="T7" fmla="*/ 24 h 38"/>
                <a:gd name="T8" fmla="*/ 17 w 156"/>
                <a:gd name="T9" fmla="*/ 38 h 38"/>
                <a:gd name="T10" fmla="*/ 78 w 156"/>
                <a:gd name="T11" fmla="*/ 29 h 38"/>
                <a:gd name="T12" fmla="*/ 140 w 15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140" y="38"/>
                  </a:moveTo>
                  <a:cubicBezTo>
                    <a:pt x="150" y="34"/>
                    <a:pt x="156" y="29"/>
                    <a:pt x="156" y="24"/>
                  </a:cubicBezTo>
                  <a:cubicBezTo>
                    <a:pt x="156" y="11"/>
                    <a:pt x="121" y="0"/>
                    <a:pt x="78" y="0"/>
                  </a:cubicBezTo>
                  <a:cubicBezTo>
                    <a:pt x="35" y="0"/>
                    <a:pt x="0" y="11"/>
                    <a:pt x="0" y="24"/>
                  </a:cubicBezTo>
                  <a:cubicBezTo>
                    <a:pt x="0" y="29"/>
                    <a:pt x="6" y="34"/>
                    <a:pt x="17" y="38"/>
                  </a:cubicBezTo>
                  <a:cubicBezTo>
                    <a:pt x="31" y="33"/>
                    <a:pt x="53" y="29"/>
                    <a:pt x="78" y="29"/>
                  </a:cubicBezTo>
                  <a:cubicBezTo>
                    <a:pt x="103" y="29"/>
                    <a:pt x="126" y="33"/>
                    <a:pt x="140" y="38"/>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2"/>
            <p:cNvSpPr>
              <a:spLocks noEditPoints="1"/>
            </p:cNvSpPr>
            <p:nvPr/>
          </p:nvSpPr>
          <p:spPr bwMode="auto">
            <a:xfrm>
              <a:off x="3043" y="2928"/>
              <a:ext cx="207" cy="118"/>
            </a:xfrm>
            <a:custGeom>
              <a:avLst/>
              <a:gdLst>
                <a:gd name="T0" fmla="*/ 135 w 143"/>
                <a:gd name="T1" fmla="*/ 74 h 81"/>
                <a:gd name="T2" fmla="*/ 113 w 143"/>
                <a:gd name="T3" fmla="*/ 81 h 81"/>
                <a:gd name="T4" fmla="*/ 82 w 143"/>
                <a:gd name="T5" fmla="*/ 81 h 81"/>
                <a:gd name="T6" fmla="*/ 82 w 143"/>
                <a:gd name="T7" fmla="*/ 0 h 81"/>
                <a:gd name="T8" fmla="*/ 111 w 143"/>
                <a:gd name="T9" fmla="*/ 0 h 81"/>
                <a:gd name="T10" fmla="*/ 133 w 143"/>
                <a:gd name="T11" fmla="*/ 5 h 81"/>
                <a:gd name="T12" fmla="*/ 139 w 143"/>
                <a:gd name="T13" fmla="*/ 19 h 81"/>
                <a:gd name="T14" fmla="*/ 134 w 143"/>
                <a:gd name="T15" fmla="*/ 31 h 81"/>
                <a:gd name="T16" fmla="*/ 124 w 143"/>
                <a:gd name="T17" fmla="*/ 37 h 81"/>
                <a:gd name="T18" fmla="*/ 124 w 143"/>
                <a:gd name="T19" fmla="*/ 37 h 81"/>
                <a:gd name="T20" fmla="*/ 138 w 143"/>
                <a:gd name="T21" fmla="*/ 44 h 81"/>
                <a:gd name="T22" fmla="*/ 142 w 143"/>
                <a:gd name="T23" fmla="*/ 57 h 81"/>
                <a:gd name="T24" fmla="*/ 135 w 143"/>
                <a:gd name="T25" fmla="*/ 74 h 81"/>
                <a:gd name="T26" fmla="*/ 59 w 143"/>
                <a:gd name="T27" fmla="*/ 69 h 81"/>
                <a:gd name="T28" fmla="*/ 28 w 143"/>
                <a:gd name="T29" fmla="*/ 81 h 81"/>
                <a:gd name="T30" fmla="*/ 0 w 143"/>
                <a:gd name="T31" fmla="*/ 81 h 81"/>
                <a:gd name="T32" fmla="*/ 0 w 143"/>
                <a:gd name="T33" fmla="*/ 0 h 81"/>
                <a:gd name="T34" fmla="*/ 28 w 143"/>
                <a:gd name="T35" fmla="*/ 0 h 81"/>
                <a:gd name="T36" fmla="*/ 71 w 143"/>
                <a:gd name="T37" fmla="*/ 39 h 81"/>
                <a:gd name="T38" fmla="*/ 59 w 143"/>
                <a:gd name="T3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81">
                  <a:moveTo>
                    <a:pt x="135" y="74"/>
                  </a:moveTo>
                  <a:cubicBezTo>
                    <a:pt x="129" y="78"/>
                    <a:pt x="122" y="81"/>
                    <a:pt x="113" y="81"/>
                  </a:cubicBezTo>
                  <a:cubicBezTo>
                    <a:pt x="82" y="81"/>
                    <a:pt x="82" y="81"/>
                    <a:pt x="82" y="81"/>
                  </a:cubicBezTo>
                  <a:cubicBezTo>
                    <a:pt x="82" y="0"/>
                    <a:pt x="82" y="0"/>
                    <a:pt x="82" y="0"/>
                  </a:cubicBezTo>
                  <a:cubicBezTo>
                    <a:pt x="111" y="0"/>
                    <a:pt x="111" y="0"/>
                    <a:pt x="111" y="0"/>
                  </a:cubicBezTo>
                  <a:cubicBezTo>
                    <a:pt x="121" y="0"/>
                    <a:pt x="128" y="2"/>
                    <a:pt x="133" y="5"/>
                  </a:cubicBezTo>
                  <a:cubicBezTo>
                    <a:pt x="137" y="9"/>
                    <a:pt x="139" y="13"/>
                    <a:pt x="139" y="19"/>
                  </a:cubicBezTo>
                  <a:cubicBezTo>
                    <a:pt x="139" y="24"/>
                    <a:pt x="138" y="28"/>
                    <a:pt x="134" y="31"/>
                  </a:cubicBezTo>
                  <a:cubicBezTo>
                    <a:pt x="131" y="34"/>
                    <a:pt x="128" y="36"/>
                    <a:pt x="124" y="37"/>
                  </a:cubicBezTo>
                  <a:cubicBezTo>
                    <a:pt x="124" y="37"/>
                    <a:pt x="124" y="37"/>
                    <a:pt x="124" y="37"/>
                  </a:cubicBezTo>
                  <a:cubicBezTo>
                    <a:pt x="129" y="38"/>
                    <a:pt x="134" y="40"/>
                    <a:pt x="138" y="44"/>
                  </a:cubicBezTo>
                  <a:cubicBezTo>
                    <a:pt x="141" y="47"/>
                    <a:pt x="142" y="52"/>
                    <a:pt x="142" y="57"/>
                  </a:cubicBezTo>
                  <a:cubicBezTo>
                    <a:pt x="143" y="64"/>
                    <a:pt x="140" y="70"/>
                    <a:pt x="135" y="74"/>
                  </a:cubicBezTo>
                  <a:close/>
                  <a:moveTo>
                    <a:pt x="59" y="69"/>
                  </a:moveTo>
                  <a:cubicBezTo>
                    <a:pt x="52" y="77"/>
                    <a:pt x="41" y="81"/>
                    <a:pt x="28" y="81"/>
                  </a:cubicBezTo>
                  <a:cubicBezTo>
                    <a:pt x="0" y="81"/>
                    <a:pt x="0" y="81"/>
                    <a:pt x="0" y="81"/>
                  </a:cubicBezTo>
                  <a:cubicBezTo>
                    <a:pt x="0" y="0"/>
                    <a:pt x="0" y="0"/>
                    <a:pt x="0" y="0"/>
                  </a:cubicBezTo>
                  <a:cubicBezTo>
                    <a:pt x="28" y="0"/>
                    <a:pt x="28" y="0"/>
                    <a:pt x="28" y="0"/>
                  </a:cubicBezTo>
                  <a:cubicBezTo>
                    <a:pt x="57" y="0"/>
                    <a:pt x="71" y="13"/>
                    <a:pt x="71" y="39"/>
                  </a:cubicBezTo>
                  <a:cubicBezTo>
                    <a:pt x="71" y="52"/>
                    <a:pt x="67" y="62"/>
                    <a:pt x="5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3"/>
            <p:cNvSpPr>
              <a:spLocks/>
            </p:cNvSpPr>
            <p:nvPr/>
          </p:nvSpPr>
          <p:spPr bwMode="auto">
            <a:xfrm>
              <a:off x="3069" y="2950"/>
              <a:ext cx="49" cy="74"/>
            </a:xfrm>
            <a:custGeom>
              <a:avLst/>
              <a:gdLst>
                <a:gd name="T0" fmla="*/ 9 w 34"/>
                <a:gd name="T1" fmla="*/ 0 h 51"/>
                <a:gd name="T2" fmla="*/ 0 w 34"/>
                <a:gd name="T3" fmla="*/ 0 h 51"/>
                <a:gd name="T4" fmla="*/ 0 w 34"/>
                <a:gd name="T5" fmla="*/ 51 h 51"/>
                <a:gd name="T6" fmla="*/ 9 w 34"/>
                <a:gd name="T7" fmla="*/ 51 h 51"/>
                <a:gd name="T8" fmla="*/ 28 w 34"/>
                <a:gd name="T9" fmla="*/ 44 h 51"/>
                <a:gd name="T10" fmla="*/ 34 w 34"/>
                <a:gd name="T11" fmla="*/ 25 h 51"/>
                <a:gd name="T12" fmla="*/ 28 w 34"/>
                <a:gd name="T13" fmla="*/ 7 h 51"/>
                <a:gd name="T14" fmla="*/ 9 w 34"/>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9" y="0"/>
                  </a:moveTo>
                  <a:cubicBezTo>
                    <a:pt x="0" y="0"/>
                    <a:pt x="0" y="0"/>
                    <a:pt x="0" y="0"/>
                  </a:cubicBezTo>
                  <a:cubicBezTo>
                    <a:pt x="0" y="51"/>
                    <a:pt x="0" y="51"/>
                    <a:pt x="0" y="51"/>
                  </a:cubicBezTo>
                  <a:cubicBezTo>
                    <a:pt x="9" y="51"/>
                    <a:pt x="9" y="51"/>
                    <a:pt x="9" y="51"/>
                  </a:cubicBezTo>
                  <a:cubicBezTo>
                    <a:pt x="17" y="51"/>
                    <a:pt x="23" y="49"/>
                    <a:pt x="28" y="44"/>
                  </a:cubicBezTo>
                  <a:cubicBezTo>
                    <a:pt x="32" y="39"/>
                    <a:pt x="34" y="33"/>
                    <a:pt x="34" y="25"/>
                  </a:cubicBezTo>
                  <a:cubicBezTo>
                    <a:pt x="34" y="17"/>
                    <a:pt x="32" y="11"/>
                    <a:pt x="28" y="7"/>
                  </a:cubicBezTo>
                  <a:cubicBezTo>
                    <a:pt x="23" y="2"/>
                    <a:pt x="17" y="0"/>
                    <a:pt x="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Freeform 14"/>
            <p:cNvSpPr>
              <a:spLocks/>
            </p:cNvSpPr>
            <p:nvPr/>
          </p:nvSpPr>
          <p:spPr bwMode="auto">
            <a:xfrm>
              <a:off x="3188" y="2948"/>
              <a:ext cx="29" cy="28"/>
            </a:xfrm>
            <a:custGeom>
              <a:avLst/>
              <a:gdLst>
                <a:gd name="T0" fmla="*/ 17 w 20"/>
                <a:gd name="T1" fmla="*/ 16 h 19"/>
                <a:gd name="T2" fmla="*/ 20 w 20"/>
                <a:gd name="T3" fmla="*/ 9 h 19"/>
                <a:gd name="T4" fmla="*/ 7 w 20"/>
                <a:gd name="T5" fmla="*/ 0 h 19"/>
                <a:gd name="T6" fmla="*/ 0 w 20"/>
                <a:gd name="T7" fmla="*/ 0 h 19"/>
                <a:gd name="T8" fmla="*/ 0 w 20"/>
                <a:gd name="T9" fmla="*/ 19 h 19"/>
                <a:gd name="T10" fmla="*/ 8 w 20"/>
                <a:gd name="T11" fmla="*/ 19 h 19"/>
                <a:gd name="T12" fmla="*/ 17 w 20"/>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7" y="16"/>
                  </a:moveTo>
                  <a:cubicBezTo>
                    <a:pt x="19" y="14"/>
                    <a:pt x="20" y="12"/>
                    <a:pt x="20" y="9"/>
                  </a:cubicBezTo>
                  <a:cubicBezTo>
                    <a:pt x="20" y="3"/>
                    <a:pt x="16" y="0"/>
                    <a:pt x="7" y="0"/>
                  </a:cubicBezTo>
                  <a:cubicBezTo>
                    <a:pt x="0" y="0"/>
                    <a:pt x="0" y="0"/>
                    <a:pt x="0" y="0"/>
                  </a:cubicBezTo>
                  <a:cubicBezTo>
                    <a:pt x="0" y="19"/>
                    <a:pt x="0" y="19"/>
                    <a:pt x="0" y="19"/>
                  </a:cubicBezTo>
                  <a:cubicBezTo>
                    <a:pt x="8" y="19"/>
                    <a:pt x="8" y="19"/>
                    <a:pt x="8" y="19"/>
                  </a:cubicBezTo>
                  <a:cubicBezTo>
                    <a:pt x="12" y="19"/>
                    <a:pt x="15" y="18"/>
                    <a:pt x="17" y="1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5"/>
            <p:cNvSpPr>
              <a:spLocks/>
            </p:cNvSpPr>
            <p:nvPr/>
          </p:nvSpPr>
          <p:spPr bwMode="auto">
            <a:xfrm>
              <a:off x="3188" y="2995"/>
              <a:ext cx="33" cy="30"/>
            </a:xfrm>
            <a:custGeom>
              <a:avLst/>
              <a:gdLst>
                <a:gd name="T0" fmla="*/ 20 w 23"/>
                <a:gd name="T1" fmla="*/ 3 h 21"/>
                <a:gd name="T2" fmla="*/ 10 w 23"/>
                <a:gd name="T3" fmla="*/ 0 h 21"/>
                <a:gd name="T4" fmla="*/ 0 w 23"/>
                <a:gd name="T5" fmla="*/ 0 h 21"/>
                <a:gd name="T6" fmla="*/ 0 w 23"/>
                <a:gd name="T7" fmla="*/ 21 h 21"/>
                <a:gd name="T8" fmla="*/ 10 w 23"/>
                <a:gd name="T9" fmla="*/ 21 h 21"/>
                <a:gd name="T10" fmla="*/ 20 w 23"/>
                <a:gd name="T11" fmla="*/ 18 h 21"/>
                <a:gd name="T12" fmla="*/ 23 w 23"/>
                <a:gd name="T13" fmla="*/ 10 h 21"/>
                <a:gd name="T14" fmla="*/ 20 w 23"/>
                <a:gd name="T15" fmla="*/ 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0" y="3"/>
                  </a:moveTo>
                  <a:cubicBezTo>
                    <a:pt x="18" y="1"/>
                    <a:pt x="14" y="0"/>
                    <a:pt x="10" y="0"/>
                  </a:cubicBezTo>
                  <a:cubicBezTo>
                    <a:pt x="0" y="0"/>
                    <a:pt x="0" y="0"/>
                    <a:pt x="0" y="0"/>
                  </a:cubicBezTo>
                  <a:cubicBezTo>
                    <a:pt x="0" y="21"/>
                    <a:pt x="0" y="21"/>
                    <a:pt x="0" y="21"/>
                  </a:cubicBezTo>
                  <a:cubicBezTo>
                    <a:pt x="10" y="21"/>
                    <a:pt x="10" y="21"/>
                    <a:pt x="10" y="21"/>
                  </a:cubicBezTo>
                  <a:cubicBezTo>
                    <a:pt x="14" y="21"/>
                    <a:pt x="18" y="20"/>
                    <a:pt x="20" y="18"/>
                  </a:cubicBezTo>
                  <a:cubicBezTo>
                    <a:pt x="22" y="16"/>
                    <a:pt x="23" y="14"/>
                    <a:pt x="23" y="10"/>
                  </a:cubicBezTo>
                  <a:cubicBezTo>
                    <a:pt x="23" y="7"/>
                    <a:pt x="22" y="5"/>
                    <a:pt x="20" y="3"/>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9" name="Rectangle 16"/>
            <p:cNvSpPr>
              <a:spLocks noChangeArrowheads="1"/>
            </p:cNvSpPr>
            <p:nvPr/>
          </p:nvSpPr>
          <p:spPr bwMode="auto">
            <a:xfrm>
              <a:off x="3398" y="2838"/>
              <a:ext cx="6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2244">
                  <a:solidFill>
                    <a:srgbClr val="FFFFFF"/>
                  </a:solidFill>
                  <a:latin typeface="Segoe Pro Display Light" panose="020B0302040504020203" pitchFamily="34" charset="0"/>
                </a:rPr>
                <a:t>SQL - A</a:t>
              </a:r>
              <a:endParaRPr lang="en-US" altLang="en-US" sz="1836"/>
            </a:p>
          </p:txBody>
        </p:sp>
        <p:sp>
          <p:nvSpPr>
            <p:cNvPr id="20" name="Freeform 17"/>
            <p:cNvSpPr>
              <a:spLocks/>
            </p:cNvSpPr>
            <p:nvPr/>
          </p:nvSpPr>
          <p:spPr bwMode="auto">
            <a:xfrm>
              <a:off x="4327" y="2623"/>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0 h 451"/>
                <a:gd name="T10" fmla="*/ 60 w 935"/>
                <a:gd name="T11" fmla="*/ 0 h 451"/>
                <a:gd name="T12" fmla="*/ 875 w 935"/>
                <a:gd name="T13" fmla="*/ 0 h 451"/>
                <a:gd name="T14" fmla="*/ 935 w 935"/>
                <a:gd name="T15" fmla="*/ 60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0"/>
                    <a:pt x="0" y="60"/>
                    <a:pt x="0" y="60"/>
                  </a:cubicBezTo>
                  <a:cubicBezTo>
                    <a:pt x="0" y="27"/>
                    <a:pt x="27" y="0"/>
                    <a:pt x="60" y="0"/>
                  </a:cubicBezTo>
                  <a:cubicBezTo>
                    <a:pt x="875" y="0"/>
                    <a:pt x="875" y="0"/>
                    <a:pt x="875" y="0"/>
                  </a:cubicBezTo>
                  <a:cubicBezTo>
                    <a:pt x="908" y="0"/>
                    <a:pt x="935" y="27"/>
                    <a:pt x="935" y="60"/>
                  </a:cubicBezTo>
                  <a:lnTo>
                    <a:pt x="935" y="390"/>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 name="Freeform 18"/>
            <p:cNvSpPr>
              <a:spLocks/>
            </p:cNvSpPr>
            <p:nvPr/>
          </p:nvSpPr>
          <p:spPr bwMode="auto">
            <a:xfrm>
              <a:off x="4322" y="2620"/>
              <a:ext cx="1367"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2 h 455"/>
                <a:gd name="T16" fmla="*/ 22 w 941"/>
                <a:gd name="T17" fmla="*/ 22 h 455"/>
                <a:gd name="T18" fmla="*/ 63 w 941"/>
                <a:gd name="T19" fmla="*/ 5 h 455"/>
                <a:gd name="T20" fmla="*/ 878 w 941"/>
                <a:gd name="T21" fmla="*/ 5 h 455"/>
                <a:gd name="T22" fmla="*/ 878 w 941"/>
                <a:gd name="T23" fmla="*/ 5 h 455"/>
                <a:gd name="T24" fmla="*/ 919 w 941"/>
                <a:gd name="T25" fmla="*/ 22 h 455"/>
                <a:gd name="T26" fmla="*/ 936 w 941"/>
                <a:gd name="T27" fmla="*/ 62 h 455"/>
                <a:gd name="T28" fmla="*/ 936 w 941"/>
                <a:gd name="T29" fmla="*/ 392 h 455"/>
                <a:gd name="T30" fmla="*/ 938 w 941"/>
                <a:gd name="T31" fmla="*/ 392 h 455"/>
                <a:gd name="T32" fmla="*/ 941 w 941"/>
                <a:gd name="T33" fmla="*/ 392 h 455"/>
                <a:gd name="T34" fmla="*/ 941 w 941"/>
                <a:gd name="T35" fmla="*/ 62 h 455"/>
                <a:gd name="T36" fmla="*/ 878 w 941"/>
                <a:gd name="T37" fmla="*/ 0 h 455"/>
                <a:gd name="T38" fmla="*/ 63 w 941"/>
                <a:gd name="T39" fmla="*/ 0 h 455"/>
                <a:gd name="T40" fmla="*/ 0 w 941"/>
                <a:gd name="T41" fmla="*/ 62 h 455"/>
                <a:gd name="T42" fmla="*/ 0 w 941"/>
                <a:gd name="T43" fmla="*/ 392 h 455"/>
                <a:gd name="T44" fmla="*/ 63 w 941"/>
                <a:gd name="T45" fmla="*/ 455 h 455"/>
                <a:gd name="T46" fmla="*/ 878 w 941"/>
                <a:gd name="T47" fmla="*/ 455 h 455"/>
                <a:gd name="T48" fmla="*/ 878 w 941"/>
                <a:gd name="T49" fmla="*/ 455 h 455"/>
                <a:gd name="T50" fmla="*/ 941 w 941"/>
                <a:gd name="T51" fmla="*/ 392 h 455"/>
                <a:gd name="T52" fmla="*/ 938 w 941"/>
                <a:gd name="T53"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2" y="444"/>
                    <a:pt x="22" y="433"/>
                  </a:cubicBezTo>
                  <a:cubicBezTo>
                    <a:pt x="11" y="423"/>
                    <a:pt x="5" y="408"/>
                    <a:pt x="5" y="392"/>
                  </a:cubicBezTo>
                  <a:cubicBezTo>
                    <a:pt x="5" y="62"/>
                    <a:pt x="5" y="62"/>
                    <a:pt x="5" y="62"/>
                  </a:cubicBezTo>
                  <a:cubicBezTo>
                    <a:pt x="5" y="46"/>
                    <a:pt x="11" y="32"/>
                    <a:pt x="22" y="22"/>
                  </a:cubicBezTo>
                  <a:cubicBezTo>
                    <a:pt x="32" y="11"/>
                    <a:pt x="47" y="5"/>
                    <a:pt x="63" y="5"/>
                  </a:cubicBezTo>
                  <a:cubicBezTo>
                    <a:pt x="878" y="5"/>
                    <a:pt x="878" y="5"/>
                    <a:pt x="878" y="5"/>
                  </a:cubicBezTo>
                  <a:cubicBezTo>
                    <a:pt x="878" y="5"/>
                    <a:pt x="878" y="5"/>
                    <a:pt x="878" y="5"/>
                  </a:cubicBezTo>
                  <a:cubicBezTo>
                    <a:pt x="894" y="5"/>
                    <a:pt x="908" y="11"/>
                    <a:pt x="919" y="22"/>
                  </a:cubicBezTo>
                  <a:cubicBezTo>
                    <a:pt x="929" y="32"/>
                    <a:pt x="936" y="46"/>
                    <a:pt x="936" y="62"/>
                  </a:cubicBezTo>
                  <a:cubicBezTo>
                    <a:pt x="936" y="392"/>
                    <a:pt x="936" y="392"/>
                    <a:pt x="936" y="392"/>
                  </a:cubicBezTo>
                  <a:cubicBezTo>
                    <a:pt x="938" y="392"/>
                    <a:pt x="938" y="392"/>
                    <a:pt x="938" y="392"/>
                  </a:cubicBezTo>
                  <a:cubicBezTo>
                    <a:pt x="941" y="392"/>
                    <a:pt x="941" y="392"/>
                    <a:pt x="941" y="392"/>
                  </a:cubicBezTo>
                  <a:cubicBezTo>
                    <a:pt x="941" y="62"/>
                    <a:pt x="941" y="62"/>
                    <a:pt x="941" y="62"/>
                  </a:cubicBezTo>
                  <a:cubicBezTo>
                    <a:pt x="941" y="28"/>
                    <a:pt x="912" y="0"/>
                    <a:pt x="878" y="0"/>
                  </a:cubicBezTo>
                  <a:cubicBezTo>
                    <a:pt x="63" y="0"/>
                    <a:pt x="63" y="0"/>
                    <a:pt x="63" y="0"/>
                  </a:cubicBezTo>
                  <a:cubicBezTo>
                    <a:pt x="28" y="0"/>
                    <a:pt x="0" y="28"/>
                    <a:pt x="0" y="62"/>
                  </a:cubicBezTo>
                  <a:cubicBezTo>
                    <a:pt x="0" y="392"/>
                    <a:pt x="0" y="392"/>
                    <a:pt x="0" y="392"/>
                  </a:cubicBezTo>
                  <a:cubicBezTo>
                    <a:pt x="0" y="427"/>
                    <a:pt x="28" y="455"/>
                    <a:pt x="63" y="455"/>
                  </a:cubicBezTo>
                  <a:cubicBezTo>
                    <a:pt x="878" y="455"/>
                    <a:pt x="878" y="455"/>
                    <a:pt x="878" y="455"/>
                  </a:cubicBezTo>
                  <a:cubicBezTo>
                    <a:pt x="878" y="455"/>
                    <a:pt x="878" y="455"/>
                    <a:pt x="878" y="455"/>
                  </a:cubicBezTo>
                  <a:cubicBezTo>
                    <a:pt x="912"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 name="Freeform 19"/>
            <p:cNvSpPr>
              <a:spLocks/>
            </p:cNvSpPr>
            <p:nvPr/>
          </p:nvSpPr>
          <p:spPr bwMode="auto">
            <a:xfrm>
              <a:off x="4431" y="2800"/>
              <a:ext cx="340" cy="30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 name="Freeform 20"/>
            <p:cNvSpPr>
              <a:spLocks/>
            </p:cNvSpPr>
            <p:nvPr/>
          </p:nvSpPr>
          <p:spPr bwMode="auto">
            <a:xfrm>
              <a:off x="4431" y="2800"/>
              <a:ext cx="340" cy="30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 name="Freeform 21"/>
            <p:cNvSpPr>
              <a:spLocks/>
            </p:cNvSpPr>
            <p:nvPr/>
          </p:nvSpPr>
          <p:spPr bwMode="auto">
            <a:xfrm>
              <a:off x="4472" y="2845"/>
              <a:ext cx="42" cy="108"/>
            </a:xfrm>
            <a:custGeom>
              <a:avLst/>
              <a:gdLst>
                <a:gd name="T0" fmla="*/ 19 w 29"/>
                <a:gd name="T1" fmla="*/ 74 h 74"/>
                <a:gd name="T2" fmla="*/ 29 w 29"/>
                <a:gd name="T3" fmla="*/ 57 h 74"/>
                <a:gd name="T4" fmla="*/ 15 w 29"/>
                <a:gd name="T5" fmla="*/ 0 h 74"/>
                <a:gd name="T6" fmla="*/ 4 w 29"/>
                <a:gd name="T7" fmla="*/ 13 h 74"/>
                <a:gd name="T8" fmla="*/ 19 w 29"/>
                <a:gd name="T9" fmla="*/ 74 h 74"/>
              </a:gdLst>
              <a:ahLst/>
              <a:cxnLst>
                <a:cxn ang="0">
                  <a:pos x="T0" y="T1"/>
                </a:cxn>
                <a:cxn ang="0">
                  <a:pos x="T2" y="T3"/>
                </a:cxn>
                <a:cxn ang="0">
                  <a:pos x="T4" y="T5"/>
                </a:cxn>
                <a:cxn ang="0">
                  <a:pos x="T6" y="T7"/>
                </a:cxn>
                <a:cxn ang="0">
                  <a:pos x="T8" y="T9"/>
                </a:cxn>
              </a:cxnLst>
              <a:rect l="0" t="0" r="r" b="b"/>
              <a:pathLst>
                <a:path w="29" h="74">
                  <a:moveTo>
                    <a:pt x="19" y="74"/>
                  </a:moveTo>
                  <a:cubicBezTo>
                    <a:pt x="21" y="69"/>
                    <a:pt x="25" y="63"/>
                    <a:pt x="29" y="57"/>
                  </a:cubicBezTo>
                  <a:cubicBezTo>
                    <a:pt x="12" y="31"/>
                    <a:pt x="13" y="10"/>
                    <a:pt x="15" y="0"/>
                  </a:cubicBezTo>
                  <a:cubicBezTo>
                    <a:pt x="11" y="4"/>
                    <a:pt x="7" y="9"/>
                    <a:pt x="4" y="13"/>
                  </a:cubicBezTo>
                  <a:cubicBezTo>
                    <a:pt x="1" y="27"/>
                    <a:pt x="0" y="48"/>
                    <a:pt x="19"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 name="Freeform 22"/>
            <p:cNvSpPr>
              <a:spLocks/>
            </p:cNvSpPr>
            <p:nvPr/>
          </p:nvSpPr>
          <p:spPr bwMode="auto">
            <a:xfrm>
              <a:off x="4523" y="2958"/>
              <a:ext cx="203" cy="101"/>
            </a:xfrm>
            <a:custGeom>
              <a:avLst/>
              <a:gdLst>
                <a:gd name="T0" fmla="*/ 30 w 140"/>
                <a:gd name="T1" fmla="*/ 17 h 69"/>
                <a:gd name="T2" fmla="*/ 10 w 140"/>
                <a:gd name="T3" fmla="*/ 0 h 69"/>
                <a:gd name="T4" fmla="*/ 0 w 140"/>
                <a:gd name="T5" fmla="*/ 16 h 69"/>
                <a:gd name="T6" fmla="*/ 18 w 140"/>
                <a:gd name="T7" fmla="*/ 32 h 69"/>
                <a:gd name="T8" fmla="*/ 126 w 140"/>
                <a:gd name="T9" fmla="*/ 69 h 69"/>
                <a:gd name="T10" fmla="*/ 140 w 140"/>
                <a:gd name="T11" fmla="*/ 52 h 69"/>
                <a:gd name="T12" fmla="*/ 30 w 140"/>
                <a:gd name="T13" fmla="*/ 17 h 69"/>
              </a:gdLst>
              <a:ahLst/>
              <a:cxnLst>
                <a:cxn ang="0">
                  <a:pos x="T0" y="T1"/>
                </a:cxn>
                <a:cxn ang="0">
                  <a:pos x="T2" y="T3"/>
                </a:cxn>
                <a:cxn ang="0">
                  <a:pos x="T4" y="T5"/>
                </a:cxn>
                <a:cxn ang="0">
                  <a:pos x="T6" y="T7"/>
                </a:cxn>
                <a:cxn ang="0">
                  <a:pos x="T8" y="T9"/>
                </a:cxn>
                <a:cxn ang="0">
                  <a:pos x="T10" y="T11"/>
                </a:cxn>
                <a:cxn ang="0">
                  <a:pos x="T12" y="T13"/>
                </a:cxn>
              </a:cxnLst>
              <a:rect l="0" t="0" r="r" b="b"/>
              <a:pathLst>
                <a:path w="140" h="69">
                  <a:moveTo>
                    <a:pt x="30" y="17"/>
                  </a:moveTo>
                  <a:cubicBezTo>
                    <a:pt x="22" y="11"/>
                    <a:pt x="16" y="5"/>
                    <a:pt x="10" y="0"/>
                  </a:cubicBezTo>
                  <a:cubicBezTo>
                    <a:pt x="6" y="5"/>
                    <a:pt x="3" y="11"/>
                    <a:pt x="0" y="16"/>
                  </a:cubicBezTo>
                  <a:cubicBezTo>
                    <a:pt x="6" y="21"/>
                    <a:pt x="11" y="26"/>
                    <a:pt x="18" y="32"/>
                  </a:cubicBezTo>
                  <a:cubicBezTo>
                    <a:pt x="61" y="66"/>
                    <a:pt x="103" y="69"/>
                    <a:pt x="126" y="69"/>
                  </a:cubicBezTo>
                  <a:cubicBezTo>
                    <a:pt x="128" y="69"/>
                    <a:pt x="135" y="59"/>
                    <a:pt x="140" y="52"/>
                  </a:cubicBezTo>
                  <a:cubicBezTo>
                    <a:pt x="129" y="55"/>
                    <a:pt x="84" y="60"/>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 name="Freeform 23"/>
            <p:cNvSpPr>
              <a:spLocks/>
            </p:cNvSpPr>
            <p:nvPr/>
          </p:nvSpPr>
          <p:spPr bwMode="auto">
            <a:xfrm>
              <a:off x="4604" y="2881"/>
              <a:ext cx="144" cy="121"/>
            </a:xfrm>
            <a:custGeom>
              <a:avLst/>
              <a:gdLst>
                <a:gd name="T0" fmla="*/ 0 w 99"/>
                <a:gd name="T1" fmla="*/ 9 h 83"/>
                <a:gd name="T2" fmla="*/ 96 w 99"/>
                <a:gd name="T3" fmla="*/ 83 h 83"/>
                <a:gd name="T4" fmla="*/ 99 w 99"/>
                <a:gd name="T5" fmla="*/ 74 h 83"/>
                <a:gd name="T6" fmla="*/ 14 w 99"/>
                <a:gd name="T7" fmla="*/ 0 h 83"/>
                <a:gd name="T8" fmla="*/ 0 w 99"/>
                <a:gd name="T9" fmla="*/ 9 h 83"/>
              </a:gdLst>
              <a:ahLst/>
              <a:cxnLst>
                <a:cxn ang="0">
                  <a:pos x="T0" y="T1"/>
                </a:cxn>
                <a:cxn ang="0">
                  <a:pos x="T2" y="T3"/>
                </a:cxn>
                <a:cxn ang="0">
                  <a:pos x="T4" y="T5"/>
                </a:cxn>
                <a:cxn ang="0">
                  <a:pos x="T6" y="T7"/>
                </a:cxn>
                <a:cxn ang="0">
                  <a:pos x="T8" y="T9"/>
                </a:cxn>
              </a:cxnLst>
              <a:rect l="0" t="0" r="r" b="b"/>
              <a:pathLst>
                <a:path w="99" h="83">
                  <a:moveTo>
                    <a:pt x="0" y="9"/>
                  </a:moveTo>
                  <a:cubicBezTo>
                    <a:pt x="39" y="45"/>
                    <a:pt x="84" y="75"/>
                    <a:pt x="96" y="83"/>
                  </a:cubicBezTo>
                  <a:cubicBezTo>
                    <a:pt x="97" y="80"/>
                    <a:pt x="98" y="77"/>
                    <a:pt x="99" y="74"/>
                  </a:cubicBezTo>
                  <a:cubicBezTo>
                    <a:pt x="86" y="65"/>
                    <a:pt x="54" y="40"/>
                    <a:pt x="14" y="0"/>
                  </a:cubicBezTo>
                  <a:cubicBezTo>
                    <a:pt x="10" y="3"/>
                    <a:pt x="5"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 name="Freeform 24"/>
            <p:cNvSpPr>
              <a:spLocks/>
            </p:cNvSpPr>
            <p:nvPr/>
          </p:nvSpPr>
          <p:spPr bwMode="auto">
            <a:xfrm>
              <a:off x="4534" y="2807"/>
              <a:ext cx="63" cy="60"/>
            </a:xfrm>
            <a:custGeom>
              <a:avLst/>
              <a:gdLst>
                <a:gd name="T0" fmla="*/ 43 w 43"/>
                <a:gd name="T1" fmla="*/ 32 h 41"/>
                <a:gd name="T2" fmla="*/ 14 w 43"/>
                <a:gd name="T3" fmla="*/ 0 h 41"/>
                <a:gd name="T4" fmla="*/ 0 w 43"/>
                <a:gd name="T5" fmla="*/ 5 h 41"/>
                <a:gd name="T6" fmla="*/ 28 w 43"/>
                <a:gd name="T7" fmla="*/ 41 h 41"/>
                <a:gd name="T8" fmla="*/ 43 w 43"/>
                <a:gd name="T9" fmla="*/ 32 h 41"/>
              </a:gdLst>
              <a:ahLst/>
              <a:cxnLst>
                <a:cxn ang="0">
                  <a:pos x="T0" y="T1"/>
                </a:cxn>
                <a:cxn ang="0">
                  <a:pos x="T2" y="T3"/>
                </a:cxn>
                <a:cxn ang="0">
                  <a:pos x="T4" y="T5"/>
                </a:cxn>
                <a:cxn ang="0">
                  <a:pos x="T6" y="T7"/>
                </a:cxn>
                <a:cxn ang="0">
                  <a:pos x="T8" y="T9"/>
                </a:cxn>
              </a:cxnLst>
              <a:rect l="0" t="0" r="r" b="b"/>
              <a:pathLst>
                <a:path w="43" h="41">
                  <a:moveTo>
                    <a:pt x="43" y="32"/>
                  </a:moveTo>
                  <a:cubicBezTo>
                    <a:pt x="34" y="22"/>
                    <a:pt x="24" y="11"/>
                    <a:pt x="14" y="0"/>
                  </a:cubicBezTo>
                  <a:cubicBezTo>
                    <a:pt x="9" y="1"/>
                    <a:pt x="5" y="3"/>
                    <a:pt x="0" y="5"/>
                  </a:cubicBezTo>
                  <a:cubicBezTo>
                    <a:pt x="8" y="17"/>
                    <a:pt x="17" y="29"/>
                    <a:pt x="28" y="41"/>
                  </a:cubicBezTo>
                  <a:cubicBezTo>
                    <a:pt x="33" y="37"/>
                    <a:pt x="38" y="34"/>
                    <a:pt x="43"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 name="Freeform 25"/>
            <p:cNvSpPr>
              <a:spLocks/>
            </p:cNvSpPr>
            <p:nvPr/>
          </p:nvSpPr>
          <p:spPr bwMode="auto">
            <a:xfrm>
              <a:off x="4478" y="2953"/>
              <a:ext cx="45" cy="114"/>
            </a:xfrm>
            <a:custGeom>
              <a:avLst/>
              <a:gdLst>
                <a:gd name="T0" fmla="*/ 15 w 31"/>
                <a:gd name="T1" fmla="*/ 0 h 79"/>
                <a:gd name="T2" fmla="*/ 0 w 31"/>
                <a:gd name="T3" fmla="*/ 58 h 79"/>
                <a:gd name="T4" fmla="*/ 2 w 31"/>
                <a:gd name="T5" fmla="*/ 62 h 79"/>
                <a:gd name="T6" fmla="*/ 19 w 31"/>
                <a:gd name="T7" fmla="*/ 79 h 79"/>
                <a:gd name="T8" fmla="*/ 31 w 31"/>
                <a:gd name="T9" fmla="*/ 20 h 79"/>
                <a:gd name="T10" fmla="*/ 15 w 31"/>
                <a:gd name="T11" fmla="*/ 0 h 79"/>
              </a:gdLst>
              <a:ahLst/>
              <a:cxnLst>
                <a:cxn ang="0">
                  <a:pos x="T0" y="T1"/>
                </a:cxn>
                <a:cxn ang="0">
                  <a:pos x="T2" y="T3"/>
                </a:cxn>
                <a:cxn ang="0">
                  <a:pos x="T4" y="T5"/>
                </a:cxn>
                <a:cxn ang="0">
                  <a:pos x="T6" y="T7"/>
                </a:cxn>
                <a:cxn ang="0">
                  <a:pos x="T8" y="T9"/>
                </a:cxn>
                <a:cxn ang="0">
                  <a:pos x="T10" y="T11"/>
                </a:cxn>
              </a:cxnLst>
              <a:rect l="0" t="0" r="r" b="b"/>
              <a:pathLst>
                <a:path w="31" h="79">
                  <a:moveTo>
                    <a:pt x="15" y="0"/>
                  </a:moveTo>
                  <a:cubicBezTo>
                    <a:pt x="5" y="21"/>
                    <a:pt x="1" y="41"/>
                    <a:pt x="0" y="58"/>
                  </a:cubicBezTo>
                  <a:cubicBezTo>
                    <a:pt x="1" y="59"/>
                    <a:pt x="1" y="60"/>
                    <a:pt x="2" y="62"/>
                  </a:cubicBezTo>
                  <a:cubicBezTo>
                    <a:pt x="7" y="68"/>
                    <a:pt x="13" y="74"/>
                    <a:pt x="19" y="79"/>
                  </a:cubicBezTo>
                  <a:cubicBezTo>
                    <a:pt x="18" y="65"/>
                    <a:pt x="20" y="43"/>
                    <a:pt x="31" y="20"/>
                  </a:cubicBezTo>
                  <a:cubicBezTo>
                    <a:pt x="24" y="13"/>
                    <a:pt x="19"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 name="Freeform 26"/>
            <p:cNvSpPr>
              <a:spLocks/>
            </p:cNvSpPr>
            <p:nvPr/>
          </p:nvSpPr>
          <p:spPr bwMode="auto">
            <a:xfrm>
              <a:off x="4499" y="2867"/>
              <a:ext cx="105" cy="115"/>
            </a:xfrm>
            <a:custGeom>
              <a:avLst/>
              <a:gdLst>
                <a:gd name="T0" fmla="*/ 52 w 72"/>
                <a:gd name="T1" fmla="*/ 0 h 79"/>
                <a:gd name="T2" fmla="*/ 24 w 72"/>
                <a:gd name="T3" fmla="*/ 25 h 79"/>
                <a:gd name="T4" fmla="*/ 10 w 72"/>
                <a:gd name="T5" fmla="*/ 42 h 79"/>
                <a:gd name="T6" fmla="*/ 10 w 72"/>
                <a:gd name="T7" fmla="*/ 42 h 79"/>
                <a:gd name="T8" fmla="*/ 0 w 72"/>
                <a:gd name="T9" fmla="*/ 59 h 79"/>
                <a:gd name="T10" fmla="*/ 16 w 72"/>
                <a:gd name="T11" fmla="*/ 79 h 79"/>
                <a:gd name="T12" fmla="*/ 26 w 72"/>
                <a:gd name="T13" fmla="*/ 63 h 79"/>
                <a:gd name="T14" fmla="*/ 26 w 72"/>
                <a:gd name="T15" fmla="*/ 63 h 79"/>
                <a:gd name="T16" fmla="*/ 45 w 72"/>
                <a:gd name="T17" fmla="*/ 41 h 79"/>
                <a:gd name="T18" fmla="*/ 72 w 72"/>
                <a:gd name="T19" fmla="*/ 19 h 79"/>
                <a:gd name="T20" fmla="*/ 52 w 7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9">
                  <a:moveTo>
                    <a:pt x="52" y="0"/>
                  </a:moveTo>
                  <a:cubicBezTo>
                    <a:pt x="43" y="6"/>
                    <a:pt x="33" y="14"/>
                    <a:pt x="24" y="25"/>
                  </a:cubicBezTo>
                  <a:cubicBezTo>
                    <a:pt x="18" y="30"/>
                    <a:pt x="14" y="36"/>
                    <a:pt x="10" y="42"/>
                  </a:cubicBezTo>
                  <a:cubicBezTo>
                    <a:pt x="10" y="42"/>
                    <a:pt x="10" y="42"/>
                    <a:pt x="10" y="42"/>
                  </a:cubicBezTo>
                  <a:cubicBezTo>
                    <a:pt x="6" y="48"/>
                    <a:pt x="2" y="54"/>
                    <a:pt x="0" y="59"/>
                  </a:cubicBezTo>
                  <a:cubicBezTo>
                    <a:pt x="4" y="66"/>
                    <a:pt x="9" y="72"/>
                    <a:pt x="16" y="79"/>
                  </a:cubicBezTo>
                  <a:cubicBezTo>
                    <a:pt x="19" y="74"/>
                    <a:pt x="22" y="68"/>
                    <a:pt x="26" y="63"/>
                  </a:cubicBezTo>
                  <a:cubicBezTo>
                    <a:pt x="26" y="63"/>
                    <a:pt x="26" y="63"/>
                    <a:pt x="26" y="63"/>
                  </a:cubicBezTo>
                  <a:cubicBezTo>
                    <a:pt x="31" y="55"/>
                    <a:pt x="37" y="48"/>
                    <a:pt x="45" y="41"/>
                  </a:cubicBezTo>
                  <a:cubicBezTo>
                    <a:pt x="55" y="32"/>
                    <a:pt x="64" y="25"/>
                    <a:pt x="72" y="19"/>
                  </a:cubicBezTo>
                  <a:cubicBezTo>
                    <a:pt x="65" y="13"/>
                    <a:pt x="58" y="6"/>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 name="Freeform 27"/>
            <p:cNvSpPr>
              <a:spLocks/>
            </p:cNvSpPr>
            <p:nvPr/>
          </p:nvSpPr>
          <p:spPr bwMode="auto">
            <a:xfrm>
              <a:off x="4575" y="2831"/>
              <a:ext cx="144" cy="63"/>
            </a:xfrm>
            <a:custGeom>
              <a:avLst/>
              <a:gdLst>
                <a:gd name="T0" fmla="*/ 84 w 99"/>
                <a:gd name="T1" fmla="*/ 3 h 44"/>
                <a:gd name="T2" fmla="*/ 15 w 99"/>
                <a:gd name="T3" fmla="*/ 16 h 44"/>
                <a:gd name="T4" fmla="*/ 15 w 99"/>
                <a:gd name="T5" fmla="*/ 16 h 44"/>
                <a:gd name="T6" fmla="*/ 0 w 99"/>
                <a:gd name="T7" fmla="*/ 25 h 44"/>
                <a:gd name="T8" fmla="*/ 20 w 99"/>
                <a:gd name="T9" fmla="*/ 44 h 44"/>
                <a:gd name="T10" fmla="*/ 34 w 99"/>
                <a:gd name="T11" fmla="*/ 35 h 44"/>
                <a:gd name="T12" fmla="*/ 34 w 99"/>
                <a:gd name="T13" fmla="*/ 35 h 44"/>
                <a:gd name="T14" fmla="*/ 99 w 99"/>
                <a:gd name="T15" fmla="*/ 18 h 44"/>
                <a:gd name="T16" fmla="*/ 84 w 99"/>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4">
                  <a:moveTo>
                    <a:pt x="84" y="3"/>
                  </a:moveTo>
                  <a:cubicBezTo>
                    <a:pt x="68" y="0"/>
                    <a:pt x="43" y="1"/>
                    <a:pt x="15" y="16"/>
                  </a:cubicBezTo>
                  <a:cubicBezTo>
                    <a:pt x="15" y="16"/>
                    <a:pt x="15" y="16"/>
                    <a:pt x="15" y="16"/>
                  </a:cubicBezTo>
                  <a:cubicBezTo>
                    <a:pt x="10" y="18"/>
                    <a:pt x="5" y="21"/>
                    <a:pt x="0" y="25"/>
                  </a:cubicBezTo>
                  <a:cubicBezTo>
                    <a:pt x="6" y="31"/>
                    <a:pt x="13" y="38"/>
                    <a:pt x="20" y="44"/>
                  </a:cubicBezTo>
                  <a:cubicBezTo>
                    <a:pt x="25" y="41"/>
                    <a:pt x="30" y="38"/>
                    <a:pt x="34" y="35"/>
                  </a:cubicBezTo>
                  <a:cubicBezTo>
                    <a:pt x="34" y="35"/>
                    <a:pt x="34" y="35"/>
                    <a:pt x="34" y="35"/>
                  </a:cubicBezTo>
                  <a:cubicBezTo>
                    <a:pt x="72" y="15"/>
                    <a:pt x="99" y="18"/>
                    <a:pt x="99" y="18"/>
                  </a:cubicBezTo>
                  <a:cubicBezTo>
                    <a:pt x="95" y="12"/>
                    <a:pt x="90" y="7"/>
                    <a:pt x="8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 name="Freeform 28"/>
            <p:cNvSpPr>
              <a:spLocks/>
            </p:cNvSpPr>
            <p:nvPr/>
          </p:nvSpPr>
          <p:spPr bwMode="auto">
            <a:xfrm>
              <a:off x="4653" y="2921"/>
              <a:ext cx="75" cy="72"/>
            </a:xfrm>
            <a:custGeom>
              <a:avLst/>
              <a:gdLst>
                <a:gd name="T0" fmla="*/ 12 w 51"/>
                <a:gd name="T1" fmla="*/ 7 h 50"/>
                <a:gd name="T2" fmla="*/ 8 w 51"/>
                <a:gd name="T3" fmla="*/ 39 h 50"/>
                <a:gd name="T4" fmla="*/ 39 w 51"/>
                <a:gd name="T5" fmla="*/ 43 h 50"/>
                <a:gd name="T6" fmla="*/ 43 w 51"/>
                <a:gd name="T7" fmla="*/ 12 h 50"/>
                <a:gd name="T8" fmla="*/ 12 w 51"/>
                <a:gd name="T9" fmla="*/ 7 h 50"/>
              </a:gdLst>
              <a:ahLst/>
              <a:cxnLst>
                <a:cxn ang="0">
                  <a:pos x="T0" y="T1"/>
                </a:cxn>
                <a:cxn ang="0">
                  <a:pos x="T2" y="T3"/>
                </a:cxn>
                <a:cxn ang="0">
                  <a:pos x="T4" y="T5"/>
                </a:cxn>
                <a:cxn ang="0">
                  <a:pos x="T6" y="T7"/>
                </a:cxn>
                <a:cxn ang="0">
                  <a:pos x="T8" y="T9"/>
                </a:cxn>
              </a:cxnLst>
              <a:rect l="0" t="0" r="r" b="b"/>
              <a:pathLst>
                <a:path w="51" h="50">
                  <a:moveTo>
                    <a:pt x="12" y="7"/>
                  </a:moveTo>
                  <a:cubicBezTo>
                    <a:pt x="2" y="15"/>
                    <a:pt x="0" y="29"/>
                    <a:pt x="8" y="39"/>
                  </a:cubicBezTo>
                  <a:cubicBezTo>
                    <a:pt x="15" y="48"/>
                    <a:pt x="29" y="50"/>
                    <a:pt x="39" y="43"/>
                  </a:cubicBezTo>
                  <a:cubicBezTo>
                    <a:pt x="49" y="35"/>
                    <a:pt x="51" y="21"/>
                    <a:pt x="43" y="12"/>
                  </a:cubicBezTo>
                  <a:cubicBezTo>
                    <a:pt x="36" y="2"/>
                    <a:pt x="22" y="0"/>
                    <a:pt x="1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 name="Freeform 29"/>
            <p:cNvSpPr>
              <a:spLocks/>
            </p:cNvSpPr>
            <p:nvPr/>
          </p:nvSpPr>
          <p:spPr bwMode="auto">
            <a:xfrm>
              <a:off x="4590" y="3002"/>
              <a:ext cx="66" cy="67"/>
            </a:xfrm>
            <a:custGeom>
              <a:avLst/>
              <a:gdLst>
                <a:gd name="T0" fmla="*/ 10 w 46"/>
                <a:gd name="T1" fmla="*/ 7 h 46"/>
                <a:gd name="T2" fmla="*/ 6 w 46"/>
                <a:gd name="T3" fmla="*/ 36 h 46"/>
                <a:gd name="T4" fmla="*/ 35 w 46"/>
                <a:gd name="T5" fmla="*/ 40 h 46"/>
                <a:gd name="T6" fmla="*/ 39 w 46"/>
                <a:gd name="T7" fmla="*/ 11 h 46"/>
                <a:gd name="T8" fmla="*/ 10 w 46"/>
                <a:gd name="T9" fmla="*/ 7 h 46"/>
              </a:gdLst>
              <a:ahLst/>
              <a:cxnLst>
                <a:cxn ang="0">
                  <a:pos x="T0" y="T1"/>
                </a:cxn>
                <a:cxn ang="0">
                  <a:pos x="T2" y="T3"/>
                </a:cxn>
                <a:cxn ang="0">
                  <a:pos x="T4" y="T5"/>
                </a:cxn>
                <a:cxn ang="0">
                  <a:pos x="T6" y="T7"/>
                </a:cxn>
                <a:cxn ang="0">
                  <a:pos x="T8" y="T9"/>
                </a:cxn>
              </a:cxnLst>
              <a:rect l="0" t="0" r="r" b="b"/>
              <a:pathLst>
                <a:path w="46" h="46">
                  <a:moveTo>
                    <a:pt x="10" y="7"/>
                  </a:moveTo>
                  <a:cubicBezTo>
                    <a:pt x="1" y="14"/>
                    <a:pt x="0" y="27"/>
                    <a:pt x="6" y="36"/>
                  </a:cubicBezTo>
                  <a:cubicBezTo>
                    <a:pt x="13" y="45"/>
                    <a:pt x="26" y="46"/>
                    <a:pt x="35" y="40"/>
                  </a:cubicBezTo>
                  <a:cubicBezTo>
                    <a:pt x="44" y="33"/>
                    <a:pt x="46" y="20"/>
                    <a:pt x="39" y="11"/>
                  </a:cubicBezTo>
                  <a:cubicBezTo>
                    <a:pt x="32" y="2"/>
                    <a:pt x="19" y="0"/>
                    <a:pt x="1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3" name="Freeform 30"/>
            <p:cNvSpPr>
              <a:spLocks/>
            </p:cNvSpPr>
            <p:nvPr/>
          </p:nvSpPr>
          <p:spPr bwMode="auto">
            <a:xfrm>
              <a:off x="4468" y="2902"/>
              <a:ext cx="103" cy="101"/>
            </a:xfrm>
            <a:custGeom>
              <a:avLst/>
              <a:gdLst>
                <a:gd name="T0" fmla="*/ 17 w 71"/>
                <a:gd name="T1" fmla="*/ 10 h 70"/>
                <a:gd name="T2" fmla="*/ 11 w 71"/>
                <a:gd name="T3" fmla="*/ 54 h 70"/>
                <a:gd name="T4" fmla="*/ 55 w 71"/>
                <a:gd name="T5" fmla="*/ 60 h 70"/>
                <a:gd name="T6" fmla="*/ 61 w 71"/>
                <a:gd name="T7" fmla="*/ 16 h 70"/>
                <a:gd name="T8" fmla="*/ 17 w 71"/>
                <a:gd name="T9" fmla="*/ 10 h 70"/>
              </a:gdLst>
              <a:ahLst/>
              <a:cxnLst>
                <a:cxn ang="0">
                  <a:pos x="T0" y="T1"/>
                </a:cxn>
                <a:cxn ang="0">
                  <a:pos x="T2" y="T3"/>
                </a:cxn>
                <a:cxn ang="0">
                  <a:pos x="T4" y="T5"/>
                </a:cxn>
                <a:cxn ang="0">
                  <a:pos x="T6" y="T7"/>
                </a:cxn>
                <a:cxn ang="0">
                  <a:pos x="T8" y="T9"/>
                </a:cxn>
              </a:cxnLst>
              <a:rect l="0" t="0" r="r" b="b"/>
              <a:pathLst>
                <a:path w="71" h="70">
                  <a:moveTo>
                    <a:pt x="17" y="10"/>
                  </a:moveTo>
                  <a:cubicBezTo>
                    <a:pt x="3" y="21"/>
                    <a:pt x="0" y="40"/>
                    <a:pt x="11" y="54"/>
                  </a:cubicBezTo>
                  <a:cubicBezTo>
                    <a:pt x="21" y="68"/>
                    <a:pt x="41" y="70"/>
                    <a:pt x="55" y="60"/>
                  </a:cubicBezTo>
                  <a:cubicBezTo>
                    <a:pt x="68" y="49"/>
                    <a:pt x="71" y="30"/>
                    <a:pt x="61" y="16"/>
                  </a:cubicBezTo>
                  <a:cubicBezTo>
                    <a:pt x="50" y="2"/>
                    <a:pt x="30" y="0"/>
                    <a:pt x="1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4" name="Rectangle 31"/>
            <p:cNvSpPr>
              <a:spLocks noChangeArrowheads="1"/>
            </p:cNvSpPr>
            <p:nvPr/>
          </p:nvSpPr>
          <p:spPr bwMode="auto">
            <a:xfrm>
              <a:off x="4884" y="2838"/>
              <a:ext cx="62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2244">
                  <a:solidFill>
                    <a:srgbClr val="FFFFFF"/>
                  </a:solidFill>
                  <a:latin typeface="Segoe Pro Display Light" panose="020B0302040504020203" pitchFamily="34" charset="0"/>
                </a:rPr>
                <a:t>Website</a:t>
              </a:r>
              <a:endParaRPr lang="en-US" altLang="en-US" sz="1836"/>
            </a:p>
          </p:txBody>
        </p:sp>
        <p:sp>
          <p:nvSpPr>
            <p:cNvPr id="35" name="Freeform 32"/>
            <p:cNvSpPr>
              <a:spLocks/>
            </p:cNvSpPr>
            <p:nvPr/>
          </p:nvSpPr>
          <p:spPr bwMode="auto">
            <a:xfrm>
              <a:off x="5778" y="2584"/>
              <a:ext cx="1353" cy="647"/>
            </a:xfrm>
            <a:custGeom>
              <a:avLst/>
              <a:gdLst>
                <a:gd name="T0" fmla="*/ 874 w 932"/>
                <a:gd name="T1" fmla="*/ 0 h 446"/>
                <a:gd name="T2" fmla="*/ 59 w 932"/>
                <a:gd name="T3" fmla="*/ 0 h 446"/>
                <a:gd name="T4" fmla="*/ 18 w 932"/>
                <a:gd name="T5" fmla="*/ 17 h 446"/>
                <a:gd name="T6" fmla="*/ 0 w 932"/>
                <a:gd name="T7" fmla="*/ 58 h 446"/>
                <a:gd name="T8" fmla="*/ 0 w 932"/>
                <a:gd name="T9" fmla="*/ 388 h 446"/>
                <a:gd name="T10" fmla="*/ 18 w 932"/>
                <a:gd name="T11" fmla="*/ 430 h 446"/>
                <a:gd name="T12" fmla="*/ 53 w 932"/>
                <a:gd name="T13" fmla="*/ 446 h 446"/>
                <a:gd name="T14" fmla="*/ 53 w 932"/>
                <a:gd name="T15" fmla="*/ 442 h 446"/>
                <a:gd name="T16" fmla="*/ 53 w 932"/>
                <a:gd name="T17" fmla="*/ 113 h 446"/>
                <a:gd name="T18" fmla="*/ 113 w 932"/>
                <a:gd name="T19" fmla="*/ 52 h 446"/>
                <a:gd name="T20" fmla="*/ 928 w 932"/>
                <a:gd name="T21" fmla="*/ 52 h 446"/>
                <a:gd name="T22" fmla="*/ 932 w 932"/>
                <a:gd name="T23" fmla="*/ 52 h 446"/>
                <a:gd name="T24" fmla="*/ 915 w 932"/>
                <a:gd name="T25" fmla="*/ 17 h 446"/>
                <a:gd name="T26" fmla="*/ 874 w 932"/>
                <a:gd name="T2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2" h="446">
                  <a:moveTo>
                    <a:pt x="874" y="0"/>
                  </a:moveTo>
                  <a:cubicBezTo>
                    <a:pt x="59" y="0"/>
                    <a:pt x="59" y="0"/>
                    <a:pt x="59" y="0"/>
                  </a:cubicBezTo>
                  <a:cubicBezTo>
                    <a:pt x="43" y="0"/>
                    <a:pt x="28" y="7"/>
                    <a:pt x="18" y="17"/>
                  </a:cubicBezTo>
                  <a:cubicBezTo>
                    <a:pt x="7" y="28"/>
                    <a:pt x="0" y="42"/>
                    <a:pt x="0" y="58"/>
                  </a:cubicBezTo>
                  <a:cubicBezTo>
                    <a:pt x="0" y="388"/>
                    <a:pt x="0" y="388"/>
                    <a:pt x="0" y="388"/>
                  </a:cubicBezTo>
                  <a:cubicBezTo>
                    <a:pt x="0" y="404"/>
                    <a:pt x="7" y="419"/>
                    <a:pt x="18" y="430"/>
                  </a:cubicBezTo>
                  <a:cubicBezTo>
                    <a:pt x="27" y="439"/>
                    <a:pt x="39" y="445"/>
                    <a:pt x="53" y="446"/>
                  </a:cubicBezTo>
                  <a:cubicBezTo>
                    <a:pt x="53" y="445"/>
                    <a:pt x="53" y="444"/>
                    <a:pt x="53" y="442"/>
                  </a:cubicBezTo>
                  <a:cubicBezTo>
                    <a:pt x="53" y="113"/>
                    <a:pt x="53" y="113"/>
                    <a:pt x="53" y="113"/>
                  </a:cubicBezTo>
                  <a:cubicBezTo>
                    <a:pt x="53" y="79"/>
                    <a:pt x="80" y="52"/>
                    <a:pt x="113" y="52"/>
                  </a:cubicBezTo>
                  <a:cubicBezTo>
                    <a:pt x="928" y="52"/>
                    <a:pt x="928" y="52"/>
                    <a:pt x="928" y="52"/>
                  </a:cubicBezTo>
                  <a:cubicBezTo>
                    <a:pt x="929" y="52"/>
                    <a:pt x="930" y="52"/>
                    <a:pt x="932" y="52"/>
                  </a:cubicBezTo>
                  <a:cubicBezTo>
                    <a:pt x="930" y="39"/>
                    <a:pt x="924" y="26"/>
                    <a:pt x="915" y="17"/>
                  </a:cubicBezTo>
                  <a:cubicBezTo>
                    <a:pt x="904" y="7"/>
                    <a:pt x="890" y="0"/>
                    <a:pt x="874" y="0"/>
                  </a:cubicBezTo>
                </a:path>
              </a:pathLst>
            </a:custGeom>
            <a:solidFill>
              <a:srgbClr val="4E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6" name="Freeform 33"/>
            <p:cNvSpPr>
              <a:spLocks/>
            </p:cNvSpPr>
            <p:nvPr/>
          </p:nvSpPr>
          <p:spPr bwMode="auto">
            <a:xfrm>
              <a:off x="5772" y="2578"/>
              <a:ext cx="1365" cy="659"/>
            </a:xfrm>
            <a:custGeom>
              <a:avLst/>
              <a:gdLst>
                <a:gd name="T0" fmla="*/ 878 w 940"/>
                <a:gd name="T1" fmla="*/ 0 h 454"/>
                <a:gd name="T2" fmla="*/ 63 w 940"/>
                <a:gd name="T3" fmla="*/ 0 h 454"/>
                <a:gd name="T4" fmla="*/ 0 w 940"/>
                <a:gd name="T5" fmla="*/ 62 h 454"/>
                <a:gd name="T6" fmla="*/ 0 w 940"/>
                <a:gd name="T7" fmla="*/ 392 h 454"/>
                <a:gd name="T8" fmla="*/ 57 w 940"/>
                <a:gd name="T9" fmla="*/ 454 h 454"/>
                <a:gd name="T10" fmla="*/ 57 w 940"/>
                <a:gd name="T11" fmla="*/ 450 h 454"/>
                <a:gd name="T12" fmla="*/ 22 w 940"/>
                <a:gd name="T13" fmla="*/ 434 h 454"/>
                <a:gd name="T14" fmla="*/ 4 w 940"/>
                <a:gd name="T15" fmla="*/ 392 h 454"/>
                <a:gd name="T16" fmla="*/ 4 w 940"/>
                <a:gd name="T17" fmla="*/ 62 h 454"/>
                <a:gd name="T18" fmla="*/ 22 w 940"/>
                <a:gd name="T19" fmla="*/ 21 h 454"/>
                <a:gd name="T20" fmla="*/ 63 w 940"/>
                <a:gd name="T21" fmla="*/ 4 h 454"/>
                <a:gd name="T22" fmla="*/ 878 w 940"/>
                <a:gd name="T23" fmla="*/ 4 h 454"/>
                <a:gd name="T24" fmla="*/ 919 w 940"/>
                <a:gd name="T25" fmla="*/ 21 h 454"/>
                <a:gd name="T26" fmla="*/ 936 w 940"/>
                <a:gd name="T27" fmla="*/ 56 h 454"/>
                <a:gd name="T28" fmla="*/ 940 w 940"/>
                <a:gd name="T29" fmla="*/ 57 h 454"/>
                <a:gd name="T30" fmla="*/ 878 w 940"/>
                <a:gd name="T3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454">
                  <a:moveTo>
                    <a:pt x="878" y="0"/>
                  </a:moveTo>
                  <a:cubicBezTo>
                    <a:pt x="63" y="0"/>
                    <a:pt x="63" y="0"/>
                    <a:pt x="63" y="0"/>
                  </a:cubicBezTo>
                  <a:cubicBezTo>
                    <a:pt x="28" y="0"/>
                    <a:pt x="0" y="28"/>
                    <a:pt x="0" y="62"/>
                  </a:cubicBezTo>
                  <a:cubicBezTo>
                    <a:pt x="0" y="392"/>
                    <a:pt x="0" y="392"/>
                    <a:pt x="0" y="392"/>
                  </a:cubicBezTo>
                  <a:cubicBezTo>
                    <a:pt x="0" y="425"/>
                    <a:pt x="25" y="452"/>
                    <a:pt x="57" y="454"/>
                  </a:cubicBezTo>
                  <a:cubicBezTo>
                    <a:pt x="57" y="453"/>
                    <a:pt x="57" y="452"/>
                    <a:pt x="57" y="450"/>
                  </a:cubicBezTo>
                  <a:cubicBezTo>
                    <a:pt x="43" y="449"/>
                    <a:pt x="31" y="443"/>
                    <a:pt x="22" y="434"/>
                  </a:cubicBezTo>
                  <a:cubicBezTo>
                    <a:pt x="11" y="423"/>
                    <a:pt x="4" y="408"/>
                    <a:pt x="4" y="392"/>
                  </a:cubicBezTo>
                  <a:cubicBezTo>
                    <a:pt x="4" y="62"/>
                    <a:pt x="4" y="62"/>
                    <a:pt x="4" y="62"/>
                  </a:cubicBezTo>
                  <a:cubicBezTo>
                    <a:pt x="4" y="46"/>
                    <a:pt x="11" y="32"/>
                    <a:pt x="22" y="21"/>
                  </a:cubicBezTo>
                  <a:cubicBezTo>
                    <a:pt x="32" y="11"/>
                    <a:pt x="47" y="4"/>
                    <a:pt x="63" y="4"/>
                  </a:cubicBezTo>
                  <a:cubicBezTo>
                    <a:pt x="878" y="4"/>
                    <a:pt x="878" y="4"/>
                    <a:pt x="878" y="4"/>
                  </a:cubicBezTo>
                  <a:cubicBezTo>
                    <a:pt x="894" y="4"/>
                    <a:pt x="908" y="11"/>
                    <a:pt x="919" y="21"/>
                  </a:cubicBezTo>
                  <a:cubicBezTo>
                    <a:pt x="928" y="30"/>
                    <a:pt x="934" y="43"/>
                    <a:pt x="936" y="56"/>
                  </a:cubicBezTo>
                  <a:cubicBezTo>
                    <a:pt x="937" y="56"/>
                    <a:pt x="938" y="57"/>
                    <a:pt x="940" y="57"/>
                  </a:cubicBezTo>
                  <a:cubicBezTo>
                    <a:pt x="937" y="25"/>
                    <a:pt x="910" y="0"/>
                    <a:pt x="8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7" name="Freeform 34"/>
            <p:cNvSpPr>
              <a:spLocks/>
            </p:cNvSpPr>
            <p:nvPr/>
          </p:nvSpPr>
          <p:spPr bwMode="auto">
            <a:xfrm>
              <a:off x="5855" y="2659"/>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1 h 451"/>
                <a:gd name="T10" fmla="*/ 60 w 935"/>
                <a:gd name="T11" fmla="*/ 0 h 451"/>
                <a:gd name="T12" fmla="*/ 875 w 935"/>
                <a:gd name="T13" fmla="*/ 0 h 451"/>
                <a:gd name="T14" fmla="*/ 935 w 935"/>
                <a:gd name="T15" fmla="*/ 61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1"/>
                    <a:pt x="0" y="61"/>
                    <a:pt x="0" y="61"/>
                  </a:cubicBezTo>
                  <a:cubicBezTo>
                    <a:pt x="0" y="27"/>
                    <a:pt x="27" y="0"/>
                    <a:pt x="60" y="0"/>
                  </a:cubicBezTo>
                  <a:cubicBezTo>
                    <a:pt x="875" y="0"/>
                    <a:pt x="875" y="0"/>
                    <a:pt x="875" y="0"/>
                  </a:cubicBezTo>
                  <a:cubicBezTo>
                    <a:pt x="908" y="0"/>
                    <a:pt x="935" y="27"/>
                    <a:pt x="935" y="61"/>
                  </a:cubicBezTo>
                  <a:cubicBezTo>
                    <a:pt x="935" y="390"/>
                    <a:pt x="935" y="390"/>
                    <a:pt x="935" y="390"/>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8" name="Freeform 35"/>
            <p:cNvSpPr>
              <a:spLocks/>
            </p:cNvSpPr>
            <p:nvPr/>
          </p:nvSpPr>
          <p:spPr bwMode="auto">
            <a:xfrm>
              <a:off x="5850" y="2656"/>
              <a:ext cx="1367"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3 h 455"/>
                <a:gd name="T16" fmla="*/ 22 w 941"/>
                <a:gd name="T17" fmla="*/ 22 h 455"/>
                <a:gd name="T18" fmla="*/ 63 w 941"/>
                <a:gd name="T19" fmla="*/ 5 h 455"/>
                <a:gd name="T20" fmla="*/ 878 w 941"/>
                <a:gd name="T21" fmla="*/ 5 h 455"/>
                <a:gd name="T22" fmla="*/ 919 w 941"/>
                <a:gd name="T23" fmla="*/ 22 h 455"/>
                <a:gd name="T24" fmla="*/ 936 w 941"/>
                <a:gd name="T25" fmla="*/ 63 h 455"/>
                <a:gd name="T26" fmla="*/ 936 w 941"/>
                <a:gd name="T27" fmla="*/ 392 h 455"/>
                <a:gd name="T28" fmla="*/ 938 w 941"/>
                <a:gd name="T29" fmla="*/ 392 h 455"/>
                <a:gd name="T30" fmla="*/ 941 w 941"/>
                <a:gd name="T31" fmla="*/ 392 h 455"/>
                <a:gd name="T32" fmla="*/ 941 w 941"/>
                <a:gd name="T33" fmla="*/ 63 h 455"/>
                <a:gd name="T34" fmla="*/ 878 w 941"/>
                <a:gd name="T35" fmla="*/ 0 h 455"/>
                <a:gd name="T36" fmla="*/ 63 w 941"/>
                <a:gd name="T37" fmla="*/ 0 h 455"/>
                <a:gd name="T38" fmla="*/ 0 w 941"/>
                <a:gd name="T39" fmla="*/ 63 h 455"/>
                <a:gd name="T40" fmla="*/ 0 w 941"/>
                <a:gd name="T41" fmla="*/ 392 h 455"/>
                <a:gd name="T42" fmla="*/ 63 w 941"/>
                <a:gd name="T43" fmla="*/ 455 h 455"/>
                <a:gd name="T44" fmla="*/ 878 w 941"/>
                <a:gd name="T45" fmla="*/ 455 h 455"/>
                <a:gd name="T46" fmla="*/ 941 w 941"/>
                <a:gd name="T47" fmla="*/ 392 h 455"/>
                <a:gd name="T48" fmla="*/ 938 w 941"/>
                <a:gd name="T49"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3" y="444"/>
                    <a:pt x="22" y="433"/>
                  </a:cubicBezTo>
                  <a:cubicBezTo>
                    <a:pt x="12" y="423"/>
                    <a:pt x="5" y="408"/>
                    <a:pt x="5" y="392"/>
                  </a:cubicBezTo>
                  <a:cubicBezTo>
                    <a:pt x="5" y="63"/>
                    <a:pt x="5" y="63"/>
                    <a:pt x="5" y="63"/>
                  </a:cubicBezTo>
                  <a:cubicBezTo>
                    <a:pt x="5" y="47"/>
                    <a:pt x="12" y="32"/>
                    <a:pt x="22" y="22"/>
                  </a:cubicBezTo>
                  <a:cubicBezTo>
                    <a:pt x="33" y="11"/>
                    <a:pt x="47" y="5"/>
                    <a:pt x="63" y="5"/>
                  </a:cubicBezTo>
                  <a:cubicBezTo>
                    <a:pt x="878" y="5"/>
                    <a:pt x="878" y="5"/>
                    <a:pt x="878" y="5"/>
                  </a:cubicBezTo>
                  <a:cubicBezTo>
                    <a:pt x="894" y="5"/>
                    <a:pt x="908" y="11"/>
                    <a:pt x="919" y="22"/>
                  </a:cubicBezTo>
                  <a:cubicBezTo>
                    <a:pt x="929" y="32"/>
                    <a:pt x="936" y="47"/>
                    <a:pt x="936" y="63"/>
                  </a:cubicBezTo>
                  <a:cubicBezTo>
                    <a:pt x="936" y="392"/>
                    <a:pt x="936" y="392"/>
                    <a:pt x="936" y="392"/>
                  </a:cubicBezTo>
                  <a:cubicBezTo>
                    <a:pt x="938" y="392"/>
                    <a:pt x="938" y="392"/>
                    <a:pt x="938" y="392"/>
                  </a:cubicBezTo>
                  <a:cubicBezTo>
                    <a:pt x="941" y="392"/>
                    <a:pt x="941" y="392"/>
                    <a:pt x="941" y="392"/>
                  </a:cubicBezTo>
                  <a:cubicBezTo>
                    <a:pt x="941" y="63"/>
                    <a:pt x="941" y="63"/>
                    <a:pt x="941" y="63"/>
                  </a:cubicBezTo>
                  <a:cubicBezTo>
                    <a:pt x="941" y="28"/>
                    <a:pt x="913" y="0"/>
                    <a:pt x="878" y="0"/>
                  </a:cubicBezTo>
                  <a:cubicBezTo>
                    <a:pt x="63" y="0"/>
                    <a:pt x="63" y="0"/>
                    <a:pt x="63" y="0"/>
                  </a:cubicBezTo>
                  <a:cubicBezTo>
                    <a:pt x="28" y="0"/>
                    <a:pt x="0" y="28"/>
                    <a:pt x="0" y="63"/>
                  </a:cubicBezTo>
                  <a:cubicBezTo>
                    <a:pt x="0" y="392"/>
                    <a:pt x="0" y="392"/>
                    <a:pt x="0" y="392"/>
                  </a:cubicBezTo>
                  <a:cubicBezTo>
                    <a:pt x="0" y="427"/>
                    <a:pt x="28" y="455"/>
                    <a:pt x="63" y="455"/>
                  </a:cubicBezTo>
                  <a:cubicBezTo>
                    <a:pt x="878" y="455"/>
                    <a:pt x="878" y="455"/>
                    <a:pt x="878" y="455"/>
                  </a:cubicBezTo>
                  <a:cubicBezTo>
                    <a:pt x="913"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9" name="Freeform 36"/>
            <p:cNvSpPr>
              <a:spLocks/>
            </p:cNvSpPr>
            <p:nvPr/>
          </p:nvSpPr>
          <p:spPr bwMode="auto">
            <a:xfrm>
              <a:off x="6068" y="3044"/>
              <a:ext cx="211" cy="63"/>
            </a:xfrm>
            <a:custGeom>
              <a:avLst/>
              <a:gdLst>
                <a:gd name="T0" fmla="*/ 105 w 145"/>
                <a:gd name="T1" fmla="*/ 0 h 43"/>
                <a:gd name="T2" fmla="*/ 100 w 145"/>
                <a:gd name="T3" fmla="*/ 0 h 43"/>
                <a:gd name="T4" fmla="*/ 48 w 145"/>
                <a:gd name="T5" fmla="*/ 0 h 43"/>
                <a:gd name="T6" fmla="*/ 45 w 145"/>
                <a:gd name="T7" fmla="*/ 0 h 43"/>
                <a:gd name="T8" fmla="*/ 0 w 145"/>
                <a:gd name="T9" fmla="*/ 29 h 43"/>
                <a:gd name="T10" fmla="*/ 0 w 145"/>
                <a:gd name="T11" fmla="*/ 43 h 43"/>
                <a:gd name="T12" fmla="*/ 54 w 145"/>
                <a:gd name="T13" fmla="*/ 43 h 43"/>
                <a:gd name="T14" fmla="*/ 94 w 145"/>
                <a:gd name="T15" fmla="*/ 43 h 43"/>
                <a:gd name="T16" fmla="*/ 145 w 145"/>
                <a:gd name="T17" fmla="*/ 43 h 43"/>
                <a:gd name="T18" fmla="*/ 145 w 145"/>
                <a:gd name="T19" fmla="*/ 29 h 43"/>
                <a:gd name="T20" fmla="*/ 105 w 145"/>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43">
                  <a:moveTo>
                    <a:pt x="105" y="0"/>
                  </a:moveTo>
                  <a:cubicBezTo>
                    <a:pt x="100" y="0"/>
                    <a:pt x="100" y="0"/>
                    <a:pt x="100" y="0"/>
                  </a:cubicBezTo>
                  <a:cubicBezTo>
                    <a:pt x="48" y="0"/>
                    <a:pt x="48" y="0"/>
                    <a:pt x="48" y="0"/>
                  </a:cubicBezTo>
                  <a:cubicBezTo>
                    <a:pt x="45" y="0"/>
                    <a:pt x="45" y="0"/>
                    <a:pt x="45" y="0"/>
                  </a:cubicBezTo>
                  <a:cubicBezTo>
                    <a:pt x="52" y="26"/>
                    <a:pt x="43" y="29"/>
                    <a:pt x="0" y="29"/>
                  </a:cubicBezTo>
                  <a:cubicBezTo>
                    <a:pt x="0" y="43"/>
                    <a:pt x="0" y="43"/>
                    <a:pt x="0" y="43"/>
                  </a:cubicBezTo>
                  <a:cubicBezTo>
                    <a:pt x="54" y="43"/>
                    <a:pt x="54" y="43"/>
                    <a:pt x="54" y="43"/>
                  </a:cubicBezTo>
                  <a:cubicBezTo>
                    <a:pt x="94" y="43"/>
                    <a:pt x="94" y="43"/>
                    <a:pt x="94" y="43"/>
                  </a:cubicBezTo>
                  <a:cubicBezTo>
                    <a:pt x="145" y="43"/>
                    <a:pt x="145" y="43"/>
                    <a:pt x="145" y="43"/>
                  </a:cubicBezTo>
                  <a:cubicBezTo>
                    <a:pt x="145" y="29"/>
                    <a:pt x="145" y="29"/>
                    <a:pt x="145" y="29"/>
                  </a:cubicBezTo>
                  <a:cubicBezTo>
                    <a:pt x="102" y="29"/>
                    <a:pt x="98" y="26"/>
                    <a:pt x="105"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0" name="Freeform 37"/>
            <p:cNvSpPr>
              <a:spLocks noEditPoints="1"/>
            </p:cNvSpPr>
            <p:nvPr/>
          </p:nvSpPr>
          <p:spPr bwMode="auto">
            <a:xfrm>
              <a:off x="6013" y="2810"/>
              <a:ext cx="321" cy="234"/>
            </a:xfrm>
            <a:custGeom>
              <a:avLst/>
              <a:gdLst>
                <a:gd name="T0" fmla="*/ 207 w 221"/>
                <a:gd name="T1" fmla="*/ 0 h 161"/>
                <a:gd name="T2" fmla="*/ 12 w 221"/>
                <a:gd name="T3" fmla="*/ 0 h 161"/>
                <a:gd name="T4" fmla="*/ 0 w 221"/>
                <a:gd name="T5" fmla="*/ 13 h 161"/>
                <a:gd name="T6" fmla="*/ 0 w 221"/>
                <a:gd name="T7" fmla="*/ 149 h 161"/>
                <a:gd name="T8" fmla="*/ 12 w 221"/>
                <a:gd name="T9" fmla="*/ 161 h 161"/>
                <a:gd name="T10" fmla="*/ 207 w 221"/>
                <a:gd name="T11" fmla="*/ 161 h 161"/>
                <a:gd name="T12" fmla="*/ 221 w 221"/>
                <a:gd name="T13" fmla="*/ 149 h 161"/>
                <a:gd name="T14" fmla="*/ 221 w 221"/>
                <a:gd name="T15" fmla="*/ 13 h 161"/>
                <a:gd name="T16" fmla="*/ 207 w 221"/>
                <a:gd name="T17" fmla="*/ 0 h 161"/>
                <a:gd name="T18" fmla="*/ 204 w 221"/>
                <a:gd name="T19" fmla="*/ 17 h 161"/>
                <a:gd name="T20" fmla="*/ 204 w 221"/>
                <a:gd name="T21" fmla="*/ 144 h 161"/>
                <a:gd name="T22" fmla="*/ 17 w 221"/>
                <a:gd name="T23" fmla="*/ 144 h 161"/>
                <a:gd name="T24" fmla="*/ 17 w 221"/>
                <a:gd name="T25" fmla="*/ 17 h 161"/>
                <a:gd name="T26" fmla="*/ 204 w 221"/>
                <a:gd name="T27" fmla="*/ 17 h 161"/>
                <a:gd name="T28" fmla="*/ 204 w 221"/>
                <a:gd name="T2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161">
                  <a:moveTo>
                    <a:pt x="207" y="0"/>
                  </a:moveTo>
                  <a:cubicBezTo>
                    <a:pt x="12" y="0"/>
                    <a:pt x="12" y="0"/>
                    <a:pt x="12" y="0"/>
                  </a:cubicBezTo>
                  <a:cubicBezTo>
                    <a:pt x="6" y="0"/>
                    <a:pt x="0" y="6"/>
                    <a:pt x="0" y="13"/>
                  </a:cubicBezTo>
                  <a:cubicBezTo>
                    <a:pt x="0" y="149"/>
                    <a:pt x="0" y="149"/>
                    <a:pt x="0" y="149"/>
                  </a:cubicBezTo>
                  <a:cubicBezTo>
                    <a:pt x="0" y="155"/>
                    <a:pt x="6" y="161"/>
                    <a:pt x="12" y="161"/>
                  </a:cubicBezTo>
                  <a:cubicBezTo>
                    <a:pt x="207" y="161"/>
                    <a:pt x="207" y="161"/>
                    <a:pt x="207" y="161"/>
                  </a:cubicBezTo>
                  <a:cubicBezTo>
                    <a:pt x="214" y="161"/>
                    <a:pt x="221" y="155"/>
                    <a:pt x="221" y="149"/>
                  </a:cubicBezTo>
                  <a:cubicBezTo>
                    <a:pt x="221" y="13"/>
                    <a:pt x="221" y="13"/>
                    <a:pt x="221" y="13"/>
                  </a:cubicBezTo>
                  <a:cubicBezTo>
                    <a:pt x="221" y="6"/>
                    <a:pt x="214" y="0"/>
                    <a:pt x="207" y="0"/>
                  </a:cubicBezTo>
                  <a:moveTo>
                    <a:pt x="204" y="17"/>
                  </a:moveTo>
                  <a:cubicBezTo>
                    <a:pt x="204" y="144"/>
                    <a:pt x="204" y="144"/>
                    <a:pt x="204" y="144"/>
                  </a:cubicBezTo>
                  <a:cubicBezTo>
                    <a:pt x="17" y="144"/>
                    <a:pt x="17" y="144"/>
                    <a:pt x="17" y="144"/>
                  </a:cubicBezTo>
                  <a:cubicBezTo>
                    <a:pt x="17" y="17"/>
                    <a:pt x="17" y="17"/>
                    <a:pt x="17" y="17"/>
                  </a:cubicBezTo>
                  <a:cubicBezTo>
                    <a:pt x="204" y="17"/>
                    <a:pt x="204" y="17"/>
                    <a:pt x="204" y="17"/>
                  </a:cubicBezTo>
                  <a:cubicBezTo>
                    <a:pt x="204" y="17"/>
                    <a:pt x="204" y="17"/>
                    <a:pt x="204" y="17"/>
                  </a:cubicBezTo>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1" name="Freeform 38"/>
            <p:cNvSpPr>
              <a:spLocks/>
            </p:cNvSpPr>
            <p:nvPr/>
          </p:nvSpPr>
          <p:spPr bwMode="auto">
            <a:xfrm>
              <a:off x="6038" y="2835"/>
              <a:ext cx="271" cy="184"/>
            </a:xfrm>
            <a:custGeom>
              <a:avLst/>
              <a:gdLst>
                <a:gd name="T0" fmla="*/ 271 w 271"/>
                <a:gd name="T1" fmla="*/ 0 h 184"/>
                <a:gd name="T2" fmla="*/ 271 w 271"/>
                <a:gd name="T3" fmla="*/ 184 h 184"/>
                <a:gd name="T4" fmla="*/ 0 w 271"/>
                <a:gd name="T5" fmla="*/ 184 h 184"/>
                <a:gd name="T6" fmla="*/ 0 w 271"/>
                <a:gd name="T7" fmla="*/ 0 h 184"/>
                <a:gd name="T8" fmla="*/ 271 w 271"/>
                <a:gd name="T9" fmla="*/ 0 h 184"/>
                <a:gd name="T10" fmla="*/ 271 w 271"/>
                <a:gd name="T11" fmla="*/ 0 h 184"/>
              </a:gdLst>
              <a:ahLst/>
              <a:cxnLst>
                <a:cxn ang="0">
                  <a:pos x="T0" y="T1"/>
                </a:cxn>
                <a:cxn ang="0">
                  <a:pos x="T2" y="T3"/>
                </a:cxn>
                <a:cxn ang="0">
                  <a:pos x="T4" y="T5"/>
                </a:cxn>
                <a:cxn ang="0">
                  <a:pos x="T6" y="T7"/>
                </a:cxn>
                <a:cxn ang="0">
                  <a:pos x="T8" y="T9"/>
                </a:cxn>
                <a:cxn ang="0">
                  <a:pos x="T10" y="T11"/>
                </a:cxn>
              </a:cxnLst>
              <a:rect l="0" t="0" r="r" b="b"/>
              <a:pathLst>
                <a:path w="271" h="184">
                  <a:moveTo>
                    <a:pt x="271" y="0"/>
                  </a:moveTo>
                  <a:lnTo>
                    <a:pt x="271" y="184"/>
                  </a:lnTo>
                  <a:lnTo>
                    <a:pt x="0" y="184"/>
                  </a:lnTo>
                  <a:lnTo>
                    <a:pt x="0" y="0"/>
                  </a:lnTo>
                  <a:lnTo>
                    <a:pt x="271" y="0"/>
                  </a:lnTo>
                  <a:lnTo>
                    <a:pt x="271" y="0"/>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2" name="Freeform 39"/>
            <p:cNvSpPr>
              <a:spLocks/>
            </p:cNvSpPr>
            <p:nvPr/>
          </p:nvSpPr>
          <p:spPr bwMode="auto">
            <a:xfrm>
              <a:off x="6038" y="2835"/>
              <a:ext cx="271" cy="184"/>
            </a:xfrm>
            <a:custGeom>
              <a:avLst/>
              <a:gdLst>
                <a:gd name="T0" fmla="*/ 271 w 271"/>
                <a:gd name="T1" fmla="*/ 0 h 184"/>
                <a:gd name="T2" fmla="*/ 271 w 271"/>
                <a:gd name="T3" fmla="*/ 184 h 184"/>
                <a:gd name="T4" fmla="*/ 0 w 271"/>
                <a:gd name="T5" fmla="*/ 184 h 184"/>
                <a:gd name="T6" fmla="*/ 0 w 271"/>
                <a:gd name="T7" fmla="*/ 0 h 184"/>
                <a:gd name="T8" fmla="*/ 271 w 271"/>
                <a:gd name="T9" fmla="*/ 0 h 184"/>
                <a:gd name="T10" fmla="*/ 271 w 271"/>
                <a:gd name="T11" fmla="*/ 0 h 184"/>
              </a:gdLst>
              <a:ahLst/>
              <a:cxnLst>
                <a:cxn ang="0">
                  <a:pos x="T0" y="T1"/>
                </a:cxn>
                <a:cxn ang="0">
                  <a:pos x="T2" y="T3"/>
                </a:cxn>
                <a:cxn ang="0">
                  <a:pos x="T4" y="T5"/>
                </a:cxn>
                <a:cxn ang="0">
                  <a:pos x="T6" y="T7"/>
                </a:cxn>
                <a:cxn ang="0">
                  <a:pos x="T8" y="T9"/>
                </a:cxn>
                <a:cxn ang="0">
                  <a:pos x="T10" y="T11"/>
                </a:cxn>
              </a:cxnLst>
              <a:rect l="0" t="0" r="r" b="b"/>
              <a:pathLst>
                <a:path w="271" h="184">
                  <a:moveTo>
                    <a:pt x="271" y="0"/>
                  </a:moveTo>
                  <a:lnTo>
                    <a:pt x="271" y="184"/>
                  </a:lnTo>
                  <a:lnTo>
                    <a:pt x="0" y="184"/>
                  </a:lnTo>
                  <a:lnTo>
                    <a:pt x="0" y="0"/>
                  </a:lnTo>
                  <a:lnTo>
                    <a:pt x="271" y="0"/>
                  </a:lnTo>
                  <a:lnTo>
                    <a:pt x="2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3" name="Freeform 40"/>
            <p:cNvSpPr>
              <a:spLocks/>
            </p:cNvSpPr>
            <p:nvPr/>
          </p:nvSpPr>
          <p:spPr bwMode="auto">
            <a:xfrm>
              <a:off x="6013" y="2810"/>
              <a:ext cx="302" cy="234"/>
            </a:xfrm>
            <a:custGeom>
              <a:avLst/>
              <a:gdLst>
                <a:gd name="T0" fmla="*/ 17 w 208"/>
                <a:gd name="T1" fmla="*/ 144 h 161"/>
                <a:gd name="T2" fmla="*/ 17 w 208"/>
                <a:gd name="T3" fmla="*/ 144 h 161"/>
                <a:gd name="T4" fmla="*/ 17 w 208"/>
                <a:gd name="T5" fmla="*/ 17 h 161"/>
                <a:gd name="T6" fmla="*/ 188 w 208"/>
                <a:gd name="T7" fmla="*/ 17 h 161"/>
                <a:gd name="T8" fmla="*/ 208 w 208"/>
                <a:gd name="T9" fmla="*/ 0 h 161"/>
                <a:gd name="T10" fmla="*/ 207 w 208"/>
                <a:gd name="T11" fmla="*/ 0 h 161"/>
                <a:gd name="T12" fmla="*/ 12 w 208"/>
                <a:gd name="T13" fmla="*/ 0 h 161"/>
                <a:gd name="T14" fmla="*/ 0 w 208"/>
                <a:gd name="T15" fmla="*/ 13 h 161"/>
                <a:gd name="T16" fmla="*/ 0 w 208"/>
                <a:gd name="T17" fmla="*/ 149 h 161"/>
                <a:gd name="T18" fmla="*/ 12 w 208"/>
                <a:gd name="T19" fmla="*/ 161 h 161"/>
                <a:gd name="T20" fmla="*/ 17 w 208"/>
                <a:gd name="T21" fmla="*/ 161 h 161"/>
                <a:gd name="T22" fmla="*/ 37 w 208"/>
                <a:gd name="T23" fmla="*/ 144 h 161"/>
                <a:gd name="T24" fmla="*/ 17 w 208"/>
                <a:gd name="T25" fmla="*/ 14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61">
                  <a:moveTo>
                    <a:pt x="17" y="144"/>
                  </a:moveTo>
                  <a:cubicBezTo>
                    <a:pt x="17" y="144"/>
                    <a:pt x="17" y="144"/>
                    <a:pt x="17" y="144"/>
                  </a:cubicBezTo>
                  <a:cubicBezTo>
                    <a:pt x="17" y="17"/>
                    <a:pt x="17" y="17"/>
                    <a:pt x="17" y="17"/>
                  </a:cubicBezTo>
                  <a:cubicBezTo>
                    <a:pt x="188" y="17"/>
                    <a:pt x="188" y="17"/>
                    <a:pt x="188" y="17"/>
                  </a:cubicBezTo>
                  <a:cubicBezTo>
                    <a:pt x="208" y="0"/>
                    <a:pt x="208" y="0"/>
                    <a:pt x="208" y="0"/>
                  </a:cubicBezTo>
                  <a:cubicBezTo>
                    <a:pt x="207" y="0"/>
                    <a:pt x="207" y="0"/>
                    <a:pt x="207" y="0"/>
                  </a:cubicBezTo>
                  <a:cubicBezTo>
                    <a:pt x="12" y="0"/>
                    <a:pt x="12" y="0"/>
                    <a:pt x="12" y="0"/>
                  </a:cubicBezTo>
                  <a:cubicBezTo>
                    <a:pt x="6" y="0"/>
                    <a:pt x="0" y="6"/>
                    <a:pt x="0" y="13"/>
                  </a:cubicBezTo>
                  <a:cubicBezTo>
                    <a:pt x="0" y="149"/>
                    <a:pt x="0" y="149"/>
                    <a:pt x="0" y="149"/>
                  </a:cubicBezTo>
                  <a:cubicBezTo>
                    <a:pt x="0" y="155"/>
                    <a:pt x="6" y="161"/>
                    <a:pt x="12" y="161"/>
                  </a:cubicBezTo>
                  <a:cubicBezTo>
                    <a:pt x="17" y="161"/>
                    <a:pt x="17" y="161"/>
                    <a:pt x="17" y="161"/>
                  </a:cubicBezTo>
                  <a:cubicBezTo>
                    <a:pt x="37" y="144"/>
                    <a:pt x="37" y="144"/>
                    <a:pt x="37" y="144"/>
                  </a:cubicBezTo>
                  <a:lnTo>
                    <a:pt x="17"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4" name="Freeform 41"/>
            <p:cNvSpPr>
              <a:spLocks/>
            </p:cNvSpPr>
            <p:nvPr/>
          </p:nvSpPr>
          <p:spPr bwMode="auto">
            <a:xfrm>
              <a:off x="6038" y="2835"/>
              <a:ext cx="248" cy="184"/>
            </a:xfrm>
            <a:custGeom>
              <a:avLst/>
              <a:gdLst>
                <a:gd name="T0" fmla="*/ 0 w 248"/>
                <a:gd name="T1" fmla="*/ 184 h 184"/>
                <a:gd name="T2" fmla="*/ 0 w 248"/>
                <a:gd name="T3" fmla="*/ 184 h 184"/>
                <a:gd name="T4" fmla="*/ 0 w 248"/>
                <a:gd name="T5" fmla="*/ 0 h 184"/>
                <a:gd name="T6" fmla="*/ 248 w 248"/>
                <a:gd name="T7" fmla="*/ 0 h 184"/>
                <a:gd name="T8" fmla="*/ 248 w 248"/>
                <a:gd name="T9" fmla="*/ 0 h 184"/>
                <a:gd name="T10" fmla="*/ 0 w 248"/>
                <a:gd name="T11" fmla="*/ 0 h 184"/>
                <a:gd name="T12" fmla="*/ 0 w 248"/>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48" h="184">
                  <a:moveTo>
                    <a:pt x="0" y="184"/>
                  </a:moveTo>
                  <a:lnTo>
                    <a:pt x="0" y="184"/>
                  </a:lnTo>
                  <a:lnTo>
                    <a:pt x="0" y="0"/>
                  </a:lnTo>
                  <a:lnTo>
                    <a:pt x="248" y="0"/>
                  </a:lnTo>
                  <a:lnTo>
                    <a:pt x="248" y="0"/>
                  </a:lnTo>
                  <a:lnTo>
                    <a:pt x="0" y="0"/>
                  </a:lnTo>
                  <a:lnTo>
                    <a:pt x="0" y="184"/>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5" name="Rectangle 42"/>
            <p:cNvSpPr>
              <a:spLocks noChangeArrowheads="1"/>
            </p:cNvSpPr>
            <p:nvPr/>
          </p:nvSpPr>
          <p:spPr bwMode="auto">
            <a:xfrm>
              <a:off x="6068" y="3086"/>
              <a:ext cx="211" cy="2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6" name="Oval 43"/>
            <p:cNvSpPr>
              <a:spLocks noChangeArrowheads="1"/>
            </p:cNvSpPr>
            <p:nvPr/>
          </p:nvSpPr>
          <p:spPr bwMode="auto">
            <a:xfrm>
              <a:off x="6167" y="2819"/>
              <a:ext cx="10" cy="9"/>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7" name="Freeform 44"/>
            <p:cNvSpPr>
              <a:spLocks/>
            </p:cNvSpPr>
            <p:nvPr/>
          </p:nvSpPr>
          <p:spPr bwMode="auto">
            <a:xfrm>
              <a:off x="6115" y="2855"/>
              <a:ext cx="116" cy="70"/>
            </a:xfrm>
            <a:custGeom>
              <a:avLst/>
              <a:gdLst>
                <a:gd name="T0" fmla="*/ 40 w 80"/>
                <a:gd name="T1" fmla="*/ 0 h 48"/>
                <a:gd name="T2" fmla="*/ 40 w 80"/>
                <a:gd name="T3" fmla="*/ 1 h 48"/>
                <a:gd name="T4" fmla="*/ 1 w 80"/>
                <a:gd name="T5" fmla="*/ 23 h 48"/>
                <a:gd name="T6" fmla="*/ 0 w 80"/>
                <a:gd name="T7" fmla="*/ 24 h 48"/>
                <a:gd name="T8" fmla="*/ 1 w 80"/>
                <a:gd name="T9" fmla="*/ 25 h 48"/>
                <a:gd name="T10" fmla="*/ 40 w 80"/>
                <a:gd name="T11" fmla="*/ 47 h 48"/>
                <a:gd name="T12" fmla="*/ 40 w 80"/>
                <a:gd name="T13" fmla="*/ 48 h 48"/>
                <a:gd name="T14" fmla="*/ 41 w 80"/>
                <a:gd name="T15" fmla="*/ 47 h 48"/>
                <a:gd name="T16" fmla="*/ 80 w 80"/>
                <a:gd name="T17" fmla="*/ 25 h 48"/>
                <a:gd name="T18" fmla="*/ 80 w 80"/>
                <a:gd name="T19" fmla="*/ 24 h 48"/>
                <a:gd name="T20" fmla="*/ 80 w 80"/>
                <a:gd name="T21" fmla="*/ 23 h 48"/>
                <a:gd name="T22" fmla="*/ 41 w 80"/>
                <a:gd name="T23" fmla="*/ 1 h 48"/>
                <a:gd name="T24" fmla="*/ 40 w 80"/>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48">
                  <a:moveTo>
                    <a:pt x="40" y="0"/>
                  </a:moveTo>
                  <a:cubicBezTo>
                    <a:pt x="40" y="0"/>
                    <a:pt x="40" y="1"/>
                    <a:pt x="40" y="1"/>
                  </a:cubicBezTo>
                  <a:cubicBezTo>
                    <a:pt x="1" y="23"/>
                    <a:pt x="1" y="23"/>
                    <a:pt x="1" y="23"/>
                  </a:cubicBezTo>
                  <a:cubicBezTo>
                    <a:pt x="1" y="23"/>
                    <a:pt x="0" y="23"/>
                    <a:pt x="0" y="24"/>
                  </a:cubicBezTo>
                  <a:cubicBezTo>
                    <a:pt x="0" y="24"/>
                    <a:pt x="1" y="25"/>
                    <a:pt x="1" y="25"/>
                  </a:cubicBezTo>
                  <a:cubicBezTo>
                    <a:pt x="40" y="47"/>
                    <a:pt x="40" y="47"/>
                    <a:pt x="40" y="47"/>
                  </a:cubicBezTo>
                  <a:cubicBezTo>
                    <a:pt x="40" y="48"/>
                    <a:pt x="40" y="48"/>
                    <a:pt x="40" y="48"/>
                  </a:cubicBezTo>
                  <a:cubicBezTo>
                    <a:pt x="41" y="47"/>
                    <a:pt x="41" y="47"/>
                    <a:pt x="41" y="47"/>
                  </a:cubicBezTo>
                  <a:cubicBezTo>
                    <a:pt x="80" y="25"/>
                    <a:pt x="80" y="25"/>
                    <a:pt x="80" y="25"/>
                  </a:cubicBezTo>
                  <a:cubicBezTo>
                    <a:pt x="80" y="25"/>
                    <a:pt x="80" y="24"/>
                    <a:pt x="80" y="24"/>
                  </a:cubicBezTo>
                  <a:cubicBezTo>
                    <a:pt x="80" y="24"/>
                    <a:pt x="80" y="23"/>
                    <a:pt x="80" y="23"/>
                  </a:cubicBezTo>
                  <a:cubicBezTo>
                    <a:pt x="41" y="1"/>
                    <a:pt x="41" y="1"/>
                    <a:pt x="41" y="1"/>
                  </a:cubicBezTo>
                  <a:cubicBezTo>
                    <a:pt x="41" y="1"/>
                    <a:pt x="40" y="0"/>
                    <a:pt x="40"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8" name="Freeform 45"/>
            <p:cNvSpPr>
              <a:spLocks/>
            </p:cNvSpPr>
            <p:nvPr/>
          </p:nvSpPr>
          <p:spPr bwMode="auto">
            <a:xfrm>
              <a:off x="6107" y="2902"/>
              <a:ext cx="60" cy="101"/>
            </a:xfrm>
            <a:custGeom>
              <a:avLst/>
              <a:gdLst>
                <a:gd name="T0" fmla="*/ 1 w 41"/>
                <a:gd name="T1" fmla="*/ 0 h 70"/>
                <a:gd name="T2" fmla="*/ 0 w 41"/>
                <a:gd name="T3" fmla="*/ 1 h 70"/>
                <a:gd name="T4" fmla="*/ 0 w 41"/>
                <a:gd name="T5" fmla="*/ 2 h 70"/>
                <a:gd name="T6" fmla="*/ 0 w 41"/>
                <a:gd name="T7" fmla="*/ 46 h 70"/>
                <a:gd name="T8" fmla="*/ 0 w 41"/>
                <a:gd name="T9" fmla="*/ 47 h 70"/>
                <a:gd name="T10" fmla="*/ 39 w 41"/>
                <a:gd name="T11" fmla="*/ 70 h 70"/>
                <a:gd name="T12" fmla="*/ 40 w 41"/>
                <a:gd name="T13" fmla="*/ 70 h 70"/>
                <a:gd name="T14" fmla="*/ 40 w 41"/>
                <a:gd name="T15" fmla="*/ 70 h 70"/>
                <a:gd name="T16" fmla="*/ 41 w 41"/>
                <a:gd name="T17" fmla="*/ 69 h 70"/>
                <a:gd name="T18" fmla="*/ 41 w 41"/>
                <a:gd name="T19" fmla="*/ 24 h 70"/>
                <a:gd name="T20" fmla="*/ 40 w 41"/>
                <a:gd name="T21" fmla="*/ 23 h 70"/>
                <a:gd name="T22" fmla="*/ 2 w 41"/>
                <a:gd name="T23" fmla="*/ 1 h 70"/>
                <a:gd name="T24" fmla="*/ 1 w 41"/>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0">
                  <a:moveTo>
                    <a:pt x="1" y="0"/>
                  </a:moveTo>
                  <a:cubicBezTo>
                    <a:pt x="1" y="0"/>
                    <a:pt x="1" y="1"/>
                    <a:pt x="0" y="1"/>
                  </a:cubicBezTo>
                  <a:cubicBezTo>
                    <a:pt x="0" y="1"/>
                    <a:pt x="0" y="1"/>
                    <a:pt x="0" y="2"/>
                  </a:cubicBezTo>
                  <a:cubicBezTo>
                    <a:pt x="0" y="46"/>
                    <a:pt x="0" y="46"/>
                    <a:pt x="0" y="46"/>
                  </a:cubicBezTo>
                  <a:cubicBezTo>
                    <a:pt x="0" y="47"/>
                    <a:pt x="0" y="47"/>
                    <a:pt x="0" y="47"/>
                  </a:cubicBezTo>
                  <a:cubicBezTo>
                    <a:pt x="39" y="70"/>
                    <a:pt x="39" y="70"/>
                    <a:pt x="39" y="70"/>
                  </a:cubicBezTo>
                  <a:cubicBezTo>
                    <a:pt x="40" y="70"/>
                    <a:pt x="40" y="70"/>
                    <a:pt x="40" y="70"/>
                  </a:cubicBezTo>
                  <a:cubicBezTo>
                    <a:pt x="40" y="70"/>
                    <a:pt x="40" y="70"/>
                    <a:pt x="40" y="70"/>
                  </a:cubicBezTo>
                  <a:cubicBezTo>
                    <a:pt x="41" y="70"/>
                    <a:pt x="41" y="69"/>
                    <a:pt x="41" y="69"/>
                  </a:cubicBezTo>
                  <a:cubicBezTo>
                    <a:pt x="41" y="24"/>
                    <a:pt x="41" y="24"/>
                    <a:pt x="41" y="24"/>
                  </a:cubicBezTo>
                  <a:cubicBezTo>
                    <a:pt x="41" y="24"/>
                    <a:pt x="41" y="23"/>
                    <a:pt x="40" y="23"/>
                  </a:cubicBezTo>
                  <a:cubicBezTo>
                    <a:pt x="2" y="1"/>
                    <a:pt x="2" y="1"/>
                    <a:pt x="2" y="1"/>
                  </a:cubicBezTo>
                  <a:cubicBezTo>
                    <a:pt x="1" y="1"/>
                    <a:pt x="1" y="0"/>
                    <a:pt x="1"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49" name="Freeform 46"/>
            <p:cNvSpPr>
              <a:spLocks/>
            </p:cNvSpPr>
            <p:nvPr/>
          </p:nvSpPr>
          <p:spPr bwMode="auto">
            <a:xfrm>
              <a:off x="6180" y="2903"/>
              <a:ext cx="59" cy="100"/>
            </a:xfrm>
            <a:custGeom>
              <a:avLst/>
              <a:gdLst>
                <a:gd name="T0" fmla="*/ 39 w 41"/>
                <a:gd name="T1" fmla="*/ 0 h 69"/>
                <a:gd name="T2" fmla="*/ 39 w 41"/>
                <a:gd name="T3" fmla="*/ 0 h 69"/>
                <a:gd name="T4" fmla="*/ 0 w 41"/>
                <a:gd name="T5" fmla="*/ 22 h 69"/>
                <a:gd name="T6" fmla="*/ 0 w 41"/>
                <a:gd name="T7" fmla="*/ 23 h 69"/>
                <a:gd name="T8" fmla="*/ 0 w 41"/>
                <a:gd name="T9" fmla="*/ 68 h 69"/>
                <a:gd name="T10" fmla="*/ 0 w 41"/>
                <a:gd name="T11" fmla="*/ 69 h 69"/>
                <a:gd name="T12" fmla="*/ 1 w 41"/>
                <a:gd name="T13" fmla="*/ 69 h 69"/>
                <a:gd name="T14" fmla="*/ 1 w 41"/>
                <a:gd name="T15" fmla="*/ 69 h 69"/>
                <a:gd name="T16" fmla="*/ 40 w 41"/>
                <a:gd name="T17" fmla="*/ 46 h 69"/>
                <a:gd name="T18" fmla="*/ 41 w 41"/>
                <a:gd name="T19" fmla="*/ 45 h 69"/>
                <a:gd name="T20" fmla="*/ 41 w 41"/>
                <a:gd name="T21" fmla="*/ 1 h 69"/>
                <a:gd name="T22" fmla="*/ 40 w 41"/>
                <a:gd name="T23" fmla="*/ 0 h 69"/>
                <a:gd name="T24" fmla="*/ 39 w 41"/>
                <a:gd name="T2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69">
                  <a:moveTo>
                    <a:pt x="39" y="0"/>
                  </a:moveTo>
                  <a:cubicBezTo>
                    <a:pt x="39" y="0"/>
                    <a:pt x="39" y="0"/>
                    <a:pt x="39" y="0"/>
                  </a:cubicBezTo>
                  <a:cubicBezTo>
                    <a:pt x="0" y="22"/>
                    <a:pt x="0" y="22"/>
                    <a:pt x="0" y="22"/>
                  </a:cubicBezTo>
                  <a:cubicBezTo>
                    <a:pt x="0" y="22"/>
                    <a:pt x="0" y="23"/>
                    <a:pt x="0" y="23"/>
                  </a:cubicBezTo>
                  <a:cubicBezTo>
                    <a:pt x="0" y="68"/>
                    <a:pt x="0" y="68"/>
                    <a:pt x="0" y="68"/>
                  </a:cubicBezTo>
                  <a:cubicBezTo>
                    <a:pt x="0" y="68"/>
                    <a:pt x="0" y="69"/>
                    <a:pt x="0" y="69"/>
                  </a:cubicBezTo>
                  <a:cubicBezTo>
                    <a:pt x="1" y="69"/>
                    <a:pt x="1" y="69"/>
                    <a:pt x="1" y="69"/>
                  </a:cubicBezTo>
                  <a:cubicBezTo>
                    <a:pt x="1" y="69"/>
                    <a:pt x="1" y="69"/>
                    <a:pt x="1" y="69"/>
                  </a:cubicBezTo>
                  <a:cubicBezTo>
                    <a:pt x="40" y="46"/>
                    <a:pt x="40" y="46"/>
                    <a:pt x="40" y="46"/>
                  </a:cubicBezTo>
                  <a:cubicBezTo>
                    <a:pt x="40" y="46"/>
                    <a:pt x="41" y="46"/>
                    <a:pt x="41" y="45"/>
                  </a:cubicBezTo>
                  <a:cubicBezTo>
                    <a:pt x="41" y="1"/>
                    <a:pt x="41" y="1"/>
                    <a:pt x="41" y="1"/>
                  </a:cubicBezTo>
                  <a:cubicBezTo>
                    <a:pt x="41" y="0"/>
                    <a:pt x="40" y="0"/>
                    <a:pt x="40" y="0"/>
                  </a:cubicBezTo>
                  <a:cubicBezTo>
                    <a:pt x="40" y="0"/>
                    <a:pt x="40" y="0"/>
                    <a:pt x="39"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0" name="Rectangle 47"/>
            <p:cNvSpPr>
              <a:spLocks noChangeArrowheads="1"/>
            </p:cNvSpPr>
            <p:nvPr/>
          </p:nvSpPr>
          <p:spPr bwMode="auto">
            <a:xfrm>
              <a:off x="6417" y="2788"/>
              <a:ext cx="39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734">
                  <a:solidFill>
                    <a:srgbClr val="FFFFFF"/>
                  </a:solidFill>
                  <a:latin typeface="Segoe Pro Display Light" panose="020B0302040504020203" pitchFamily="34" charset="0"/>
                </a:rPr>
                <a:t>Virtual</a:t>
              </a:r>
              <a:endParaRPr lang="en-US" altLang="en-US" sz="1836"/>
            </a:p>
          </p:txBody>
        </p:sp>
        <p:sp>
          <p:nvSpPr>
            <p:cNvPr id="51" name="Rectangle 48"/>
            <p:cNvSpPr>
              <a:spLocks noChangeArrowheads="1"/>
            </p:cNvSpPr>
            <p:nvPr/>
          </p:nvSpPr>
          <p:spPr bwMode="auto">
            <a:xfrm>
              <a:off x="6417" y="2933"/>
              <a:ext cx="6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Pro Display Light" panose="020B0302040504020203" pitchFamily="34" charset="0"/>
                </a:rPr>
                <a:t>Machines</a:t>
              </a:r>
              <a:endParaRPr lang="en-US" altLang="en-US" sz="1836"/>
            </a:p>
          </p:txBody>
        </p:sp>
        <p:sp>
          <p:nvSpPr>
            <p:cNvPr id="52" name="Freeform 49"/>
            <p:cNvSpPr>
              <a:spLocks/>
            </p:cNvSpPr>
            <p:nvPr/>
          </p:nvSpPr>
          <p:spPr bwMode="auto">
            <a:xfrm>
              <a:off x="4531" y="318"/>
              <a:ext cx="945" cy="955"/>
            </a:xfrm>
            <a:custGeom>
              <a:avLst/>
              <a:gdLst>
                <a:gd name="T0" fmla="*/ 650 w 650"/>
                <a:gd name="T1" fmla="*/ 0 h 658"/>
                <a:gd name="T2" fmla="*/ 608 w 650"/>
                <a:gd name="T3" fmla="*/ 42 h 658"/>
                <a:gd name="T4" fmla="*/ 608 w 650"/>
                <a:gd name="T5" fmla="*/ 602 h 658"/>
                <a:gd name="T6" fmla="*/ 608 w 650"/>
                <a:gd name="T7" fmla="*/ 617 h 658"/>
                <a:gd name="T8" fmla="*/ 566 w 650"/>
                <a:gd name="T9" fmla="*/ 658 h 658"/>
                <a:gd name="T10" fmla="*/ 0 w 650"/>
                <a:gd name="T11" fmla="*/ 658 h 658"/>
                <a:gd name="T12" fmla="*/ 42 w 650"/>
                <a:gd name="T13" fmla="*/ 617 h 658"/>
                <a:gd name="T14" fmla="*/ 42 w 650"/>
                <a:gd name="T15" fmla="*/ 602 h 658"/>
                <a:gd name="T16" fmla="*/ 42 w 650"/>
                <a:gd name="T17" fmla="*/ 42 h 658"/>
                <a:gd name="T18" fmla="*/ 84 w 650"/>
                <a:gd name="T19" fmla="*/ 0 h 658"/>
                <a:gd name="T20" fmla="*/ 650 w 650"/>
                <a:gd name="T2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0" h="658">
                  <a:moveTo>
                    <a:pt x="650" y="0"/>
                  </a:moveTo>
                  <a:cubicBezTo>
                    <a:pt x="627" y="0"/>
                    <a:pt x="608" y="19"/>
                    <a:pt x="608" y="42"/>
                  </a:cubicBezTo>
                  <a:cubicBezTo>
                    <a:pt x="608" y="602"/>
                    <a:pt x="608" y="602"/>
                    <a:pt x="608" y="602"/>
                  </a:cubicBezTo>
                  <a:cubicBezTo>
                    <a:pt x="608" y="617"/>
                    <a:pt x="608" y="617"/>
                    <a:pt x="608" y="617"/>
                  </a:cubicBezTo>
                  <a:cubicBezTo>
                    <a:pt x="608" y="640"/>
                    <a:pt x="590" y="658"/>
                    <a:pt x="566" y="658"/>
                  </a:cubicBezTo>
                  <a:cubicBezTo>
                    <a:pt x="0" y="658"/>
                    <a:pt x="0" y="658"/>
                    <a:pt x="0" y="658"/>
                  </a:cubicBezTo>
                  <a:cubicBezTo>
                    <a:pt x="23" y="658"/>
                    <a:pt x="42" y="640"/>
                    <a:pt x="42" y="617"/>
                  </a:cubicBezTo>
                  <a:cubicBezTo>
                    <a:pt x="42" y="602"/>
                    <a:pt x="42" y="602"/>
                    <a:pt x="42" y="602"/>
                  </a:cubicBezTo>
                  <a:cubicBezTo>
                    <a:pt x="42" y="42"/>
                    <a:pt x="42" y="42"/>
                    <a:pt x="42" y="42"/>
                  </a:cubicBezTo>
                  <a:cubicBezTo>
                    <a:pt x="42" y="19"/>
                    <a:pt x="60" y="0"/>
                    <a:pt x="84" y="0"/>
                  </a:cubicBezTo>
                  <a:lnTo>
                    <a:pt x="65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3" name="Freeform 50"/>
            <p:cNvSpPr>
              <a:spLocks/>
            </p:cNvSpPr>
            <p:nvPr/>
          </p:nvSpPr>
          <p:spPr bwMode="auto">
            <a:xfrm>
              <a:off x="4653" y="318"/>
              <a:ext cx="884" cy="120"/>
            </a:xfrm>
            <a:custGeom>
              <a:avLst/>
              <a:gdLst>
                <a:gd name="T0" fmla="*/ 566 w 608"/>
                <a:gd name="T1" fmla="*/ 0 h 83"/>
                <a:gd name="T2" fmla="*/ 0 w 608"/>
                <a:gd name="T3" fmla="*/ 0 h 83"/>
                <a:gd name="T4" fmla="*/ 41 w 608"/>
                <a:gd name="T5" fmla="*/ 42 h 83"/>
                <a:gd name="T6" fmla="*/ 0 w 608"/>
                <a:gd name="T7" fmla="*/ 83 h 83"/>
                <a:gd name="T8" fmla="*/ 566 w 608"/>
                <a:gd name="T9" fmla="*/ 83 h 83"/>
                <a:gd name="T10" fmla="*/ 608 w 608"/>
                <a:gd name="T11" fmla="*/ 42 h 83"/>
                <a:gd name="T12" fmla="*/ 566 w 608"/>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08" h="83">
                  <a:moveTo>
                    <a:pt x="566" y="0"/>
                  </a:moveTo>
                  <a:cubicBezTo>
                    <a:pt x="0" y="0"/>
                    <a:pt x="0" y="0"/>
                    <a:pt x="0" y="0"/>
                  </a:cubicBezTo>
                  <a:cubicBezTo>
                    <a:pt x="23" y="0"/>
                    <a:pt x="41" y="19"/>
                    <a:pt x="41" y="42"/>
                  </a:cubicBezTo>
                  <a:cubicBezTo>
                    <a:pt x="41" y="65"/>
                    <a:pt x="23" y="83"/>
                    <a:pt x="0" y="83"/>
                  </a:cubicBezTo>
                  <a:cubicBezTo>
                    <a:pt x="566" y="83"/>
                    <a:pt x="566" y="83"/>
                    <a:pt x="566" y="83"/>
                  </a:cubicBezTo>
                  <a:cubicBezTo>
                    <a:pt x="589" y="83"/>
                    <a:pt x="608" y="65"/>
                    <a:pt x="608" y="42"/>
                  </a:cubicBezTo>
                  <a:cubicBezTo>
                    <a:pt x="608" y="19"/>
                    <a:pt x="589" y="0"/>
                    <a:pt x="56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4" name="Freeform 51"/>
            <p:cNvSpPr>
              <a:spLocks/>
            </p:cNvSpPr>
            <p:nvPr/>
          </p:nvSpPr>
          <p:spPr bwMode="auto">
            <a:xfrm>
              <a:off x="4611" y="379"/>
              <a:ext cx="102" cy="59"/>
            </a:xfrm>
            <a:custGeom>
              <a:avLst/>
              <a:gdLst>
                <a:gd name="T0" fmla="*/ 3 w 70"/>
                <a:gd name="T1" fmla="*/ 24 h 41"/>
                <a:gd name="T2" fmla="*/ 29 w 70"/>
                <a:gd name="T3" fmla="*/ 41 h 41"/>
                <a:gd name="T4" fmla="*/ 70 w 70"/>
                <a:gd name="T5" fmla="*/ 0 h 41"/>
                <a:gd name="T6" fmla="*/ 29 w 70"/>
                <a:gd name="T7" fmla="*/ 0 h 41"/>
                <a:gd name="T8" fmla="*/ 3 w 70"/>
                <a:gd name="T9" fmla="*/ 24 h 41"/>
              </a:gdLst>
              <a:ahLst/>
              <a:cxnLst>
                <a:cxn ang="0">
                  <a:pos x="T0" y="T1"/>
                </a:cxn>
                <a:cxn ang="0">
                  <a:pos x="T2" y="T3"/>
                </a:cxn>
                <a:cxn ang="0">
                  <a:pos x="T4" y="T5"/>
                </a:cxn>
                <a:cxn ang="0">
                  <a:pos x="T6" y="T7"/>
                </a:cxn>
                <a:cxn ang="0">
                  <a:pos x="T8" y="T9"/>
                </a:cxn>
              </a:cxnLst>
              <a:rect l="0" t="0" r="r" b="b"/>
              <a:pathLst>
                <a:path w="70" h="41">
                  <a:moveTo>
                    <a:pt x="3" y="24"/>
                  </a:moveTo>
                  <a:cubicBezTo>
                    <a:pt x="7" y="40"/>
                    <a:pt x="29" y="41"/>
                    <a:pt x="29" y="41"/>
                  </a:cubicBezTo>
                  <a:cubicBezTo>
                    <a:pt x="52" y="41"/>
                    <a:pt x="70" y="23"/>
                    <a:pt x="70" y="0"/>
                  </a:cubicBezTo>
                  <a:cubicBezTo>
                    <a:pt x="29" y="0"/>
                    <a:pt x="29" y="0"/>
                    <a:pt x="29" y="0"/>
                  </a:cubicBezTo>
                  <a:cubicBezTo>
                    <a:pt x="15" y="0"/>
                    <a:pt x="0" y="9"/>
                    <a:pt x="3" y="24"/>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5" name="Freeform 52"/>
            <p:cNvSpPr>
              <a:spLocks/>
            </p:cNvSpPr>
            <p:nvPr/>
          </p:nvSpPr>
          <p:spPr bwMode="auto">
            <a:xfrm>
              <a:off x="4531" y="1153"/>
              <a:ext cx="61" cy="61"/>
            </a:xfrm>
            <a:custGeom>
              <a:avLst/>
              <a:gdLst>
                <a:gd name="T0" fmla="*/ 0 w 42"/>
                <a:gd name="T1" fmla="*/ 0 h 42"/>
                <a:gd name="T2" fmla="*/ 25 w 42"/>
                <a:gd name="T3" fmla="*/ 17 h 42"/>
                <a:gd name="T4" fmla="*/ 0 w 42"/>
                <a:gd name="T5" fmla="*/ 42 h 42"/>
                <a:gd name="T6" fmla="*/ 42 w 42"/>
                <a:gd name="T7" fmla="*/ 42 h 42"/>
                <a:gd name="T8" fmla="*/ 42 w 42"/>
                <a:gd name="T9" fmla="*/ 0 h 42"/>
                <a:gd name="T10" fmla="*/ 0 w 42"/>
                <a:gd name="T11" fmla="*/ 0 h 42"/>
              </a:gdLst>
              <a:ahLst/>
              <a:cxnLst>
                <a:cxn ang="0">
                  <a:pos x="T0" y="T1"/>
                </a:cxn>
                <a:cxn ang="0">
                  <a:pos x="T2" y="T3"/>
                </a:cxn>
                <a:cxn ang="0">
                  <a:pos x="T4" y="T5"/>
                </a:cxn>
                <a:cxn ang="0">
                  <a:pos x="T6" y="T7"/>
                </a:cxn>
                <a:cxn ang="0">
                  <a:pos x="T8" y="T9"/>
                </a:cxn>
                <a:cxn ang="0">
                  <a:pos x="T10" y="T11"/>
                </a:cxn>
              </a:cxnLst>
              <a:rect l="0" t="0" r="r" b="b"/>
              <a:pathLst>
                <a:path w="42" h="42">
                  <a:moveTo>
                    <a:pt x="0" y="0"/>
                  </a:moveTo>
                  <a:cubicBezTo>
                    <a:pt x="0" y="0"/>
                    <a:pt x="22" y="2"/>
                    <a:pt x="25" y="17"/>
                  </a:cubicBezTo>
                  <a:cubicBezTo>
                    <a:pt x="29" y="32"/>
                    <a:pt x="13" y="42"/>
                    <a:pt x="0" y="42"/>
                  </a:cubicBezTo>
                  <a:cubicBezTo>
                    <a:pt x="42" y="42"/>
                    <a:pt x="42" y="42"/>
                    <a:pt x="42" y="42"/>
                  </a:cubicBezTo>
                  <a:cubicBezTo>
                    <a:pt x="42" y="0"/>
                    <a:pt x="42" y="0"/>
                    <a:pt x="42" y="0"/>
                  </a:cubicBezTo>
                  <a:cubicBezTo>
                    <a:pt x="0" y="0"/>
                    <a:pt x="0"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6" name="Freeform 53"/>
            <p:cNvSpPr>
              <a:spLocks/>
            </p:cNvSpPr>
            <p:nvPr/>
          </p:nvSpPr>
          <p:spPr bwMode="auto">
            <a:xfrm>
              <a:off x="4470" y="1153"/>
              <a:ext cx="122" cy="120"/>
            </a:xfrm>
            <a:custGeom>
              <a:avLst/>
              <a:gdLst>
                <a:gd name="T0" fmla="*/ 42 w 84"/>
                <a:gd name="T1" fmla="*/ 42 h 83"/>
                <a:gd name="T2" fmla="*/ 67 w 84"/>
                <a:gd name="T3" fmla="*/ 17 h 83"/>
                <a:gd name="T4" fmla="*/ 42 w 84"/>
                <a:gd name="T5" fmla="*/ 0 h 83"/>
                <a:gd name="T6" fmla="*/ 0 w 84"/>
                <a:gd name="T7" fmla="*/ 42 h 83"/>
                <a:gd name="T8" fmla="*/ 42 w 84"/>
                <a:gd name="T9" fmla="*/ 83 h 83"/>
                <a:gd name="T10" fmla="*/ 84 w 84"/>
                <a:gd name="T11" fmla="*/ 42 h 83"/>
                <a:gd name="T12" fmla="*/ 82 w 84"/>
                <a:gd name="T13" fmla="*/ 42 h 83"/>
                <a:gd name="T14" fmla="*/ 42 w 84"/>
                <a:gd name="T15" fmla="*/ 4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3">
                  <a:moveTo>
                    <a:pt x="42" y="42"/>
                  </a:moveTo>
                  <a:cubicBezTo>
                    <a:pt x="55" y="42"/>
                    <a:pt x="71" y="32"/>
                    <a:pt x="67" y="17"/>
                  </a:cubicBezTo>
                  <a:cubicBezTo>
                    <a:pt x="64" y="2"/>
                    <a:pt x="42" y="0"/>
                    <a:pt x="42" y="0"/>
                  </a:cubicBezTo>
                  <a:cubicBezTo>
                    <a:pt x="19" y="0"/>
                    <a:pt x="0" y="19"/>
                    <a:pt x="0" y="42"/>
                  </a:cubicBezTo>
                  <a:cubicBezTo>
                    <a:pt x="0" y="65"/>
                    <a:pt x="19" y="83"/>
                    <a:pt x="42" y="83"/>
                  </a:cubicBezTo>
                  <a:cubicBezTo>
                    <a:pt x="65" y="83"/>
                    <a:pt x="84" y="65"/>
                    <a:pt x="84" y="42"/>
                  </a:cubicBezTo>
                  <a:cubicBezTo>
                    <a:pt x="82" y="42"/>
                    <a:pt x="82" y="42"/>
                    <a:pt x="82" y="42"/>
                  </a:cubicBezTo>
                  <a:lnTo>
                    <a:pt x="42" y="4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57" name="Rectangle 54"/>
            <p:cNvSpPr>
              <a:spLocks noChangeArrowheads="1"/>
            </p:cNvSpPr>
            <p:nvPr/>
          </p:nvSpPr>
          <p:spPr bwMode="auto">
            <a:xfrm>
              <a:off x="4731" y="523"/>
              <a:ext cx="571"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2550">
                  <a:solidFill>
                    <a:srgbClr val="414042"/>
                  </a:solidFill>
                  <a:latin typeface="Segoe Pro Display Light" panose="020B0302040504020203" pitchFamily="34" charset="0"/>
                </a:rPr>
                <a:t>SQL-A</a:t>
              </a:r>
              <a:endParaRPr lang="en-US" altLang="en-US" sz="1836"/>
            </a:p>
          </p:txBody>
        </p:sp>
        <p:sp>
          <p:nvSpPr>
            <p:cNvPr id="58" name="Rectangle 55"/>
            <p:cNvSpPr>
              <a:spLocks noChangeArrowheads="1"/>
            </p:cNvSpPr>
            <p:nvPr/>
          </p:nvSpPr>
          <p:spPr bwMode="auto">
            <a:xfrm>
              <a:off x="4671" y="738"/>
              <a:ext cx="70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2550">
                  <a:solidFill>
                    <a:srgbClr val="414042"/>
                  </a:solidFill>
                  <a:latin typeface="Segoe Pro Display Light" panose="020B0302040504020203" pitchFamily="34" charset="0"/>
                </a:rPr>
                <a:t>Website</a:t>
              </a:r>
              <a:endParaRPr lang="en-US" altLang="en-US" sz="1836"/>
            </a:p>
          </p:txBody>
        </p:sp>
        <p:sp>
          <p:nvSpPr>
            <p:cNvPr id="59" name="Rectangle 56"/>
            <p:cNvSpPr>
              <a:spLocks noChangeArrowheads="1"/>
            </p:cNvSpPr>
            <p:nvPr/>
          </p:nvSpPr>
          <p:spPr bwMode="auto">
            <a:xfrm>
              <a:off x="4676" y="1020"/>
              <a:ext cx="67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816" b="1">
                  <a:solidFill>
                    <a:srgbClr val="414042"/>
                  </a:solidFill>
                  <a:latin typeface="Segoe Pro Display Semibold" panose="020B0702040504020203" pitchFamily="34" charset="0"/>
                </a:rPr>
                <a:t>[SQL CONFIG] VM (2x)</a:t>
              </a:r>
              <a:endParaRPr lang="en-US" altLang="en-US" sz="1836"/>
            </a:p>
          </p:txBody>
        </p:sp>
        <p:sp>
          <p:nvSpPr>
            <p:cNvPr id="60" name="Freeform 57"/>
            <p:cNvSpPr>
              <a:spLocks/>
            </p:cNvSpPr>
            <p:nvPr/>
          </p:nvSpPr>
          <p:spPr bwMode="auto">
            <a:xfrm>
              <a:off x="3534" y="1411"/>
              <a:ext cx="1332" cy="1058"/>
            </a:xfrm>
            <a:custGeom>
              <a:avLst/>
              <a:gdLst>
                <a:gd name="T0" fmla="*/ 1308 w 1332"/>
                <a:gd name="T1" fmla="*/ 0 h 1058"/>
                <a:gd name="T2" fmla="*/ 1308 w 1332"/>
                <a:gd name="T3" fmla="*/ 432 h 1058"/>
                <a:gd name="T4" fmla="*/ 0 w 1332"/>
                <a:gd name="T5" fmla="*/ 432 h 1058"/>
                <a:gd name="T6" fmla="*/ 0 w 1332"/>
                <a:gd name="T7" fmla="*/ 1058 h 1058"/>
                <a:gd name="T8" fmla="*/ 24 w 1332"/>
                <a:gd name="T9" fmla="*/ 1058 h 1058"/>
                <a:gd name="T10" fmla="*/ 24 w 1332"/>
                <a:gd name="T11" fmla="*/ 455 h 1058"/>
                <a:gd name="T12" fmla="*/ 1332 w 1332"/>
                <a:gd name="T13" fmla="*/ 455 h 1058"/>
                <a:gd name="T14" fmla="*/ 1332 w 1332"/>
                <a:gd name="T15" fmla="*/ 0 h 1058"/>
                <a:gd name="T16" fmla="*/ 1308 w 1332"/>
                <a:gd name="T17" fmla="*/ 0 h 1058"/>
                <a:gd name="T18" fmla="*/ 1308 w 1332"/>
                <a:gd name="T19"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2" h="1058">
                  <a:moveTo>
                    <a:pt x="1308" y="0"/>
                  </a:moveTo>
                  <a:lnTo>
                    <a:pt x="1308" y="432"/>
                  </a:lnTo>
                  <a:lnTo>
                    <a:pt x="0" y="432"/>
                  </a:lnTo>
                  <a:lnTo>
                    <a:pt x="0" y="1058"/>
                  </a:lnTo>
                  <a:lnTo>
                    <a:pt x="24" y="1058"/>
                  </a:lnTo>
                  <a:lnTo>
                    <a:pt x="24" y="455"/>
                  </a:lnTo>
                  <a:lnTo>
                    <a:pt x="1332" y="455"/>
                  </a:lnTo>
                  <a:lnTo>
                    <a:pt x="1332" y="0"/>
                  </a:lnTo>
                  <a:lnTo>
                    <a:pt x="1308" y="0"/>
                  </a:lnTo>
                  <a:lnTo>
                    <a:pt x="1308"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1" name="Oval 58"/>
            <p:cNvSpPr>
              <a:spLocks noChangeArrowheads="1"/>
            </p:cNvSpPr>
            <p:nvPr/>
          </p:nvSpPr>
          <p:spPr bwMode="auto">
            <a:xfrm>
              <a:off x="4809" y="1368"/>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2" name="Freeform 59"/>
            <p:cNvSpPr>
              <a:spLocks/>
            </p:cNvSpPr>
            <p:nvPr/>
          </p:nvSpPr>
          <p:spPr bwMode="auto">
            <a:xfrm>
              <a:off x="3497" y="2454"/>
              <a:ext cx="98" cy="83"/>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3" name="Rectangle 60"/>
            <p:cNvSpPr>
              <a:spLocks noChangeArrowheads="1"/>
            </p:cNvSpPr>
            <p:nvPr/>
          </p:nvSpPr>
          <p:spPr bwMode="auto">
            <a:xfrm>
              <a:off x="4995" y="1411"/>
              <a:ext cx="23" cy="1085"/>
            </a:xfrm>
            <a:prstGeom prst="rect">
              <a:avLst/>
            </a:prstGeom>
            <a:solidFill>
              <a:srgbClr val="7CC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4" name="Freeform 61"/>
            <p:cNvSpPr>
              <a:spLocks/>
            </p:cNvSpPr>
            <p:nvPr/>
          </p:nvSpPr>
          <p:spPr bwMode="auto">
            <a:xfrm>
              <a:off x="4995" y="1411"/>
              <a:ext cx="23" cy="1085"/>
            </a:xfrm>
            <a:custGeom>
              <a:avLst/>
              <a:gdLst>
                <a:gd name="T0" fmla="*/ 0 w 23"/>
                <a:gd name="T1" fmla="*/ 0 h 1085"/>
                <a:gd name="T2" fmla="*/ 0 w 23"/>
                <a:gd name="T3" fmla="*/ 1085 h 1085"/>
                <a:gd name="T4" fmla="*/ 23 w 23"/>
                <a:gd name="T5" fmla="*/ 1085 h 1085"/>
                <a:gd name="T6" fmla="*/ 23 w 23"/>
                <a:gd name="T7" fmla="*/ 0 h 1085"/>
              </a:gdLst>
              <a:ahLst/>
              <a:cxnLst>
                <a:cxn ang="0">
                  <a:pos x="T0" y="T1"/>
                </a:cxn>
                <a:cxn ang="0">
                  <a:pos x="T2" y="T3"/>
                </a:cxn>
                <a:cxn ang="0">
                  <a:pos x="T4" y="T5"/>
                </a:cxn>
                <a:cxn ang="0">
                  <a:pos x="T6" y="T7"/>
                </a:cxn>
              </a:cxnLst>
              <a:rect l="0" t="0" r="r" b="b"/>
              <a:pathLst>
                <a:path w="23" h="1085">
                  <a:moveTo>
                    <a:pt x="0" y="0"/>
                  </a:moveTo>
                  <a:lnTo>
                    <a:pt x="0" y="1085"/>
                  </a:lnTo>
                  <a:lnTo>
                    <a:pt x="23" y="1085"/>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5" name="Oval 62"/>
            <p:cNvSpPr>
              <a:spLocks noChangeArrowheads="1"/>
            </p:cNvSpPr>
            <p:nvPr/>
          </p:nvSpPr>
          <p:spPr bwMode="auto">
            <a:xfrm>
              <a:off x="4961" y="1368"/>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6" name="Freeform 63"/>
            <p:cNvSpPr>
              <a:spLocks/>
            </p:cNvSpPr>
            <p:nvPr/>
          </p:nvSpPr>
          <p:spPr bwMode="auto">
            <a:xfrm>
              <a:off x="4958" y="2483"/>
              <a:ext cx="96" cy="83"/>
            </a:xfrm>
            <a:custGeom>
              <a:avLst/>
              <a:gdLst>
                <a:gd name="T0" fmla="*/ 0 w 96"/>
                <a:gd name="T1" fmla="*/ 0 h 83"/>
                <a:gd name="T2" fmla="*/ 48 w 96"/>
                <a:gd name="T3" fmla="*/ 83 h 83"/>
                <a:gd name="T4" fmla="*/ 96 w 96"/>
                <a:gd name="T5" fmla="*/ 0 h 83"/>
                <a:gd name="T6" fmla="*/ 0 w 96"/>
                <a:gd name="T7" fmla="*/ 0 h 83"/>
              </a:gdLst>
              <a:ahLst/>
              <a:cxnLst>
                <a:cxn ang="0">
                  <a:pos x="T0" y="T1"/>
                </a:cxn>
                <a:cxn ang="0">
                  <a:pos x="T2" y="T3"/>
                </a:cxn>
                <a:cxn ang="0">
                  <a:pos x="T4" y="T5"/>
                </a:cxn>
                <a:cxn ang="0">
                  <a:pos x="T6" y="T7"/>
                </a:cxn>
              </a:cxnLst>
              <a:rect l="0" t="0" r="r" b="b"/>
              <a:pathLst>
                <a:path w="96" h="83">
                  <a:moveTo>
                    <a:pt x="0" y="0"/>
                  </a:moveTo>
                  <a:lnTo>
                    <a:pt x="48" y="83"/>
                  </a:lnTo>
                  <a:lnTo>
                    <a:pt x="96"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7" name="Freeform 64"/>
            <p:cNvSpPr>
              <a:spLocks/>
            </p:cNvSpPr>
            <p:nvPr/>
          </p:nvSpPr>
          <p:spPr bwMode="auto">
            <a:xfrm>
              <a:off x="5147" y="1411"/>
              <a:ext cx="1416" cy="1085"/>
            </a:xfrm>
            <a:custGeom>
              <a:avLst/>
              <a:gdLst>
                <a:gd name="T0" fmla="*/ 0 w 1416"/>
                <a:gd name="T1" fmla="*/ 0 h 1085"/>
                <a:gd name="T2" fmla="*/ 0 w 1416"/>
                <a:gd name="T3" fmla="*/ 455 h 1085"/>
                <a:gd name="T4" fmla="*/ 1392 w 1416"/>
                <a:gd name="T5" fmla="*/ 455 h 1085"/>
                <a:gd name="T6" fmla="*/ 1392 w 1416"/>
                <a:gd name="T7" fmla="*/ 1085 h 1085"/>
                <a:gd name="T8" fmla="*/ 1416 w 1416"/>
                <a:gd name="T9" fmla="*/ 1085 h 1085"/>
                <a:gd name="T10" fmla="*/ 1416 w 1416"/>
                <a:gd name="T11" fmla="*/ 432 h 1085"/>
                <a:gd name="T12" fmla="*/ 25 w 1416"/>
                <a:gd name="T13" fmla="*/ 432 h 1085"/>
                <a:gd name="T14" fmla="*/ 25 w 1416"/>
                <a:gd name="T15" fmla="*/ 0 h 1085"/>
                <a:gd name="T16" fmla="*/ 0 w 1416"/>
                <a:gd name="T17" fmla="*/ 0 h 1085"/>
                <a:gd name="T18" fmla="*/ 0 w 1416"/>
                <a:gd name="T1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1085">
                  <a:moveTo>
                    <a:pt x="0" y="0"/>
                  </a:moveTo>
                  <a:lnTo>
                    <a:pt x="0" y="455"/>
                  </a:lnTo>
                  <a:lnTo>
                    <a:pt x="1392" y="455"/>
                  </a:lnTo>
                  <a:lnTo>
                    <a:pt x="1392" y="1085"/>
                  </a:lnTo>
                  <a:lnTo>
                    <a:pt x="1416" y="1085"/>
                  </a:lnTo>
                  <a:lnTo>
                    <a:pt x="1416" y="432"/>
                  </a:lnTo>
                  <a:lnTo>
                    <a:pt x="25" y="432"/>
                  </a:lnTo>
                  <a:lnTo>
                    <a:pt x="25" y="0"/>
                  </a:lnTo>
                  <a:lnTo>
                    <a:pt x="0"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8" name="Oval 65"/>
            <p:cNvSpPr>
              <a:spLocks noChangeArrowheads="1"/>
            </p:cNvSpPr>
            <p:nvPr/>
          </p:nvSpPr>
          <p:spPr bwMode="auto">
            <a:xfrm>
              <a:off x="5114" y="1368"/>
              <a:ext cx="91"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69" name="Freeform 66"/>
            <p:cNvSpPr>
              <a:spLocks/>
            </p:cNvSpPr>
            <p:nvPr/>
          </p:nvSpPr>
          <p:spPr bwMode="auto">
            <a:xfrm>
              <a:off x="6502" y="2483"/>
              <a:ext cx="98" cy="83"/>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0" name="Freeform 67"/>
            <p:cNvSpPr>
              <a:spLocks/>
            </p:cNvSpPr>
            <p:nvPr/>
          </p:nvSpPr>
          <p:spPr bwMode="auto">
            <a:xfrm>
              <a:off x="6193" y="2059"/>
              <a:ext cx="681" cy="254"/>
            </a:xfrm>
            <a:custGeom>
              <a:avLst/>
              <a:gdLst>
                <a:gd name="T0" fmla="*/ 469 w 469"/>
                <a:gd name="T1" fmla="*/ 145 h 175"/>
                <a:gd name="T2" fmla="*/ 439 w 469"/>
                <a:gd name="T3" fmla="*/ 175 h 175"/>
                <a:gd name="T4" fmla="*/ 30 w 469"/>
                <a:gd name="T5" fmla="*/ 175 h 175"/>
                <a:gd name="T6" fmla="*/ 0 w 469"/>
                <a:gd name="T7" fmla="*/ 145 h 175"/>
                <a:gd name="T8" fmla="*/ 0 w 469"/>
                <a:gd name="T9" fmla="*/ 30 h 175"/>
                <a:gd name="T10" fmla="*/ 30 w 469"/>
                <a:gd name="T11" fmla="*/ 0 h 175"/>
                <a:gd name="T12" fmla="*/ 439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5" y="175"/>
                    <a:pt x="439" y="175"/>
                  </a:cubicBezTo>
                  <a:cubicBezTo>
                    <a:pt x="30" y="175"/>
                    <a:pt x="30" y="175"/>
                    <a:pt x="30" y="175"/>
                  </a:cubicBezTo>
                  <a:cubicBezTo>
                    <a:pt x="13" y="175"/>
                    <a:pt x="0" y="162"/>
                    <a:pt x="0" y="145"/>
                  </a:cubicBezTo>
                  <a:cubicBezTo>
                    <a:pt x="0" y="30"/>
                    <a:pt x="0" y="30"/>
                    <a:pt x="0" y="30"/>
                  </a:cubicBezTo>
                  <a:cubicBezTo>
                    <a:pt x="0" y="13"/>
                    <a:pt x="13" y="0"/>
                    <a:pt x="30" y="0"/>
                  </a:cubicBezTo>
                  <a:cubicBezTo>
                    <a:pt x="439" y="0"/>
                    <a:pt x="439" y="0"/>
                    <a:pt x="439" y="0"/>
                  </a:cubicBezTo>
                  <a:cubicBezTo>
                    <a:pt x="455"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1" name="Rectangle 68"/>
            <p:cNvSpPr>
              <a:spLocks noChangeArrowheads="1"/>
            </p:cNvSpPr>
            <p:nvPr/>
          </p:nvSpPr>
          <p:spPr bwMode="auto">
            <a:xfrm>
              <a:off x="6236" y="2141"/>
              <a:ext cx="61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18" b="1">
                  <a:solidFill>
                    <a:srgbClr val="FFFFFF"/>
                  </a:solidFill>
                  <a:latin typeface="Segoe UI Semibold" panose="020B0702040204020203" pitchFamily="34" charset="0"/>
                </a:rPr>
                <a:t>DEPENDS ON SQL</a:t>
              </a:r>
              <a:endParaRPr lang="en-US" altLang="en-US" sz="1836"/>
            </a:p>
          </p:txBody>
        </p:sp>
        <p:sp>
          <p:nvSpPr>
            <p:cNvPr id="72" name="Freeform 69"/>
            <p:cNvSpPr>
              <a:spLocks/>
            </p:cNvSpPr>
            <p:nvPr/>
          </p:nvSpPr>
          <p:spPr bwMode="auto">
            <a:xfrm>
              <a:off x="4669" y="2059"/>
              <a:ext cx="682" cy="254"/>
            </a:xfrm>
            <a:custGeom>
              <a:avLst/>
              <a:gdLst>
                <a:gd name="T0" fmla="*/ 469 w 469"/>
                <a:gd name="T1" fmla="*/ 145 h 175"/>
                <a:gd name="T2" fmla="*/ 439 w 469"/>
                <a:gd name="T3" fmla="*/ 175 h 175"/>
                <a:gd name="T4" fmla="*/ 31 w 469"/>
                <a:gd name="T5" fmla="*/ 175 h 175"/>
                <a:gd name="T6" fmla="*/ 0 w 469"/>
                <a:gd name="T7" fmla="*/ 145 h 175"/>
                <a:gd name="T8" fmla="*/ 0 w 469"/>
                <a:gd name="T9" fmla="*/ 30 h 175"/>
                <a:gd name="T10" fmla="*/ 31 w 469"/>
                <a:gd name="T11" fmla="*/ 0 h 175"/>
                <a:gd name="T12" fmla="*/ 439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6" y="175"/>
                    <a:pt x="439" y="175"/>
                  </a:cubicBezTo>
                  <a:cubicBezTo>
                    <a:pt x="31" y="175"/>
                    <a:pt x="31" y="175"/>
                    <a:pt x="31" y="175"/>
                  </a:cubicBezTo>
                  <a:cubicBezTo>
                    <a:pt x="14" y="175"/>
                    <a:pt x="0" y="162"/>
                    <a:pt x="0" y="145"/>
                  </a:cubicBezTo>
                  <a:cubicBezTo>
                    <a:pt x="0" y="30"/>
                    <a:pt x="0" y="30"/>
                    <a:pt x="0" y="30"/>
                  </a:cubicBezTo>
                  <a:cubicBezTo>
                    <a:pt x="0" y="13"/>
                    <a:pt x="14" y="0"/>
                    <a:pt x="31" y="0"/>
                  </a:cubicBezTo>
                  <a:cubicBezTo>
                    <a:pt x="439" y="0"/>
                    <a:pt x="439" y="0"/>
                    <a:pt x="439" y="0"/>
                  </a:cubicBezTo>
                  <a:cubicBezTo>
                    <a:pt x="456"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3" name="Rectangle 70"/>
            <p:cNvSpPr>
              <a:spLocks noChangeArrowheads="1"/>
            </p:cNvSpPr>
            <p:nvPr/>
          </p:nvSpPr>
          <p:spPr bwMode="auto">
            <a:xfrm>
              <a:off x="4713" y="2141"/>
              <a:ext cx="61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18" b="1">
                  <a:solidFill>
                    <a:srgbClr val="FFFFFF"/>
                  </a:solidFill>
                  <a:latin typeface="Segoe UI Semibold" panose="020B0702040204020203" pitchFamily="34" charset="0"/>
                </a:rPr>
                <a:t>DEPENDS ON SQL</a:t>
              </a:r>
              <a:endParaRPr lang="en-US" altLang="en-US" sz="1836"/>
            </a:p>
          </p:txBody>
        </p:sp>
        <p:sp>
          <p:nvSpPr>
            <p:cNvPr id="74" name="Freeform 71"/>
            <p:cNvSpPr>
              <a:spLocks/>
            </p:cNvSpPr>
            <p:nvPr/>
          </p:nvSpPr>
          <p:spPr bwMode="auto">
            <a:xfrm>
              <a:off x="3500" y="3277"/>
              <a:ext cx="1535" cy="499"/>
            </a:xfrm>
            <a:custGeom>
              <a:avLst/>
              <a:gdLst>
                <a:gd name="T0" fmla="*/ 0 w 1535"/>
                <a:gd name="T1" fmla="*/ 0 h 499"/>
                <a:gd name="T2" fmla="*/ 0 w 1535"/>
                <a:gd name="T3" fmla="*/ 499 h 499"/>
                <a:gd name="T4" fmla="*/ 1535 w 1535"/>
                <a:gd name="T5" fmla="*/ 499 h 499"/>
                <a:gd name="T6" fmla="*/ 1535 w 1535"/>
                <a:gd name="T7" fmla="*/ 113 h 499"/>
                <a:gd name="T8" fmla="*/ 1511 w 1535"/>
                <a:gd name="T9" fmla="*/ 113 h 499"/>
                <a:gd name="T10" fmla="*/ 1511 w 1535"/>
                <a:gd name="T11" fmla="*/ 475 h 499"/>
                <a:gd name="T12" fmla="*/ 25 w 1535"/>
                <a:gd name="T13" fmla="*/ 475 h 499"/>
                <a:gd name="T14" fmla="*/ 25 w 1535"/>
                <a:gd name="T15" fmla="*/ 0 h 499"/>
                <a:gd name="T16" fmla="*/ 0 w 1535"/>
                <a:gd name="T17" fmla="*/ 0 h 499"/>
                <a:gd name="T18" fmla="*/ 0 w 153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 h="499">
                  <a:moveTo>
                    <a:pt x="0" y="0"/>
                  </a:moveTo>
                  <a:lnTo>
                    <a:pt x="0" y="499"/>
                  </a:lnTo>
                  <a:lnTo>
                    <a:pt x="1535" y="499"/>
                  </a:lnTo>
                  <a:lnTo>
                    <a:pt x="1535" y="113"/>
                  </a:lnTo>
                  <a:lnTo>
                    <a:pt x="1511" y="113"/>
                  </a:lnTo>
                  <a:lnTo>
                    <a:pt x="1511" y="475"/>
                  </a:lnTo>
                  <a:lnTo>
                    <a:pt x="25" y="475"/>
                  </a:lnTo>
                  <a:lnTo>
                    <a:pt x="25" y="0"/>
                  </a:lnTo>
                  <a:lnTo>
                    <a:pt x="0"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5" name="Oval 72"/>
            <p:cNvSpPr>
              <a:spLocks noChangeArrowheads="1"/>
            </p:cNvSpPr>
            <p:nvPr/>
          </p:nvSpPr>
          <p:spPr bwMode="auto">
            <a:xfrm>
              <a:off x="3467" y="3233"/>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6" name="Freeform 73"/>
            <p:cNvSpPr>
              <a:spLocks/>
            </p:cNvSpPr>
            <p:nvPr/>
          </p:nvSpPr>
          <p:spPr bwMode="auto">
            <a:xfrm>
              <a:off x="4976" y="3322"/>
              <a:ext cx="96" cy="82"/>
            </a:xfrm>
            <a:custGeom>
              <a:avLst/>
              <a:gdLst>
                <a:gd name="T0" fmla="*/ 96 w 96"/>
                <a:gd name="T1" fmla="*/ 82 h 82"/>
                <a:gd name="T2" fmla="*/ 48 w 96"/>
                <a:gd name="T3" fmla="*/ 0 h 82"/>
                <a:gd name="T4" fmla="*/ 0 w 96"/>
                <a:gd name="T5" fmla="*/ 82 h 82"/>
                <a:gd name="T6" fmla="*/ 96 w 96"/>
                <a:gd name="T7" fmla="*/ 82 h 82"/>
              </a:gdLst>
              <a:ahLst/>
              <a:cxnLst>
                <a:cxn ang="0">
                  <a:pos x="T0" y="T1"/>
                </a:cxn>
                <a:cxn ang="0">
                  <a:pos x="T2" y="T3"/>
                </a:cxn>
                <a:cxn ang="0">
                  <a:pos x="T4" y="T5"/>
                </a:cxn>
                <a:cxn ang="0">
                  <a:pos x="T6" y="T7"/>
                </a:cxn>
              </a:cxnLst>
              <a:rect l="0" t="0" r="r" b="b"/>
              <a:pathLst>
                <a:path w="96" h="82">
                  <a:moveTo>
                    <a:pt x="96" y="82"/>
                  </a:moveTo>
                  <a:lnTo>
                    <a:pt x="48" y="0"/>
                  </a:lnTo>
                  <a:lnTo>
                    <a:pt x="0" y="82"/>
                  </a:lnTo>
                  <a:lnTo>
                    <a:pt x="96" y="82"/>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7" name="Freeform 74"/>
            <p:cNvSpPr>
              <a:spLocks/>
            </p:cNvSpPr>
            <p:nvPr/>
          </p:nvSpPr>
          <p:spPr bwMode="auto">
            <a:xfrm>
              <a:off x="3929" y="3635"/>
              <a:ext cx="681" cy="255"/>
            </a:xfrm>
            <a:custGeom>
              <a:avLst/>
              <a:gdLst>
                <a:gd name="T0" fmla="*/ 469 w 469"/>
                <a:gd name="T1" fmla="*/ 145 h 175"/>
                <a:gd name="T2" fmla="*/ 438 w 469"/>
                <a:gd name="T3" fmla="*/ 175 h 175"/>
                <a:gd name="T4" fmla="*/ 30 w 469"/>
                <a:gd name="T5" fmla="*/ 175 h 175"/>
                <a:gd name="T6" fmla="*/ 0 w 469"/>
                <a:gd name="T7" fmla="*/ 145 h 175"/>
                <a:gd name="T8" fmla="*/ 0 w 469"/>
                <a:gd name="T9" fmla="*/ 30 h 175"/>
                <a:gd name="T10" fmla="*/ 30 w 469"/>
                <a:gd name="T11" fmla="*/ 0 h 175"/>
                <a:gd name="T12" fmla="*/ 438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5" y="175"/>
                    <a:pt x="438" y="175"/>
                  </a:cubicBezTo>
                  <a:cubicBezTo>
                    <a:pt x="30" y="175"/>
                    <a:pt x="30" y="175"/>
                    <a:pt x="30" y="175"/>
                  </a:cubicBezTo>
                  <a:cubicBezTo>
                    <a:pt x="13" y="175"/>
                    <a:pt x="0" y="162"/>
                    <a:pt x="0" y="145"/>
                  </a:cubicBezTo>
                  <a:cubicBezTo>
                    <a:pt x="0" y="30"/>
                    <a:pt x="0" y="30"/>
                    <a:pt x="0" y="30"/>
                  </a:cubicBezTo>
                  <a:cubicBezTo>
                    <a:pt x="0" y="13"/>
                    <a:pt x="13" y="0"/>
                    <a:pt x="30" y="0"/>
                  </a:cubicBezTo>
                  <a:cubicBezTo>
                    <a:pt x="438" y="0"/>
                    <a:pt x="438" y="0"/>
                    <a:pt x="438" y="0"/>
                  </a:cubicBezTo>
                  <a:cubicBezTo>
                    <a:pt x="455"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8" name="Rectangle 75"/>
            <p:cNvSpPr>
              <a:spLocks noChangeArrowheads="1"/>
            </p:cNvSpPr>
            <p:nvPr/>
          </p:nvSpPr>
          <p:spPr bwMode="auto">
            <a:xfrm>
              <a:off x="4023" y="3702"/>
              <a:ext cx="16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122" b="1">
                  <a:solidFill>
                    <a:srgbClr val="FFFFFF"/>
                  </a:solidFill>
                  <a:latin typeface="Segoe UI Semibold" panose="020B0702040204020203" pitchFamily="34" charset="0"/>
                </a:rPr>
                <a:t>SQL</a:t>
              </a:r>
              <a:endParaRPr lang="en-US" altLang="en-US" sz="1836"/>
            </a:p>
          </p:txBody>
        </p:sp>
        <p:sp>
          <p:nvSpPr>
            <p:cNvPr id="79" name="Rectangle 76"/>
            <p:cNvSpPr>
              <a:spLocks noChangeArrowheads="1"/>
            </p:cNvSpPr>
            <p:nvPr/>
          </p:nvSpPr>
          <p:spPr bwMode="auto">
            <a:xfrm>
              <a:off x="4204" y="3702"/>
              <a:ext cx="5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122" b="1">
                  <a:solidFill>
                    <a:srgbClr val="FFFFFF"/>
                  </a:solidFill>
                  <a:latin typeface="Segoe UI Semibold" panose="020B0702040204020203" pitchFamily="34" charset="0"/>
                </a:rPr>
                <a:t>C</a:t>
              </a:r>
              <a:endParaRPr lang="en-US" altLang="en-US" sz="1836"/>
            </a:p>
          </p:txBody>
        </p:sp>
        <p:sp>
          <p:nvSpPr>
            <p:cNvPr id="80" name="Rectangle 77"/>
            <p:cNvSpPr>
              <a:spLocks noChangeArrowheads="1"/>
            </p:cNvSpPr>
            <p:nvPr/>
          </p:nvSpPr>
          <p:spPr bwMode="auto">
            <a:xfrm>
              <a:off x="4257" y="3702"/>
              <a:ext cx="27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122" b="1">
                  <a:solidFill>
                    <a:srgbClr val="FFFFFF"/>
                  </a:solidFill>
                  <a:latin typeface="Segoe UI Semibold" panose="020B0702040204020203" pitchFamily="34" charset="0"/>
                </a:rPr>
                <a:t>ONFIG</a:t>
              </a:r>
              <a:endParaRPr lang="en-US" altLang="en-US" sz="1836"/>
            </a:p>
          </p:txBody>
        </p:sp>
      </p:grpSp>
    </p:spTree>
    <p:extLst>
      <p:ext uri="{BB962C8B-B14F-4D97-AF65-F5344CB8AC3E}">
        <p14:creationId xmlns:p14="http://schemas.microsoft.com/office/powerpoint/2010/main" val="178069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your own Power</a:t>
            </a:r>
            <a:endParaRPr lang="en-US" dirty="0"/>
          </a:p>
        </p:txBody>
      </p:sp>
      <p:sp>
        <p:nvSpPr>
          <p:cNvPr id="3" name="Content Placeholder 2"/>
          <p:cNvSpPr>
            <a:spLocks noGrp="1"/>
          </p:cNvSpPr>
          <p:nvPr>
            <p:ph idx="4294967295"/>
          </p:nvPr>
        </p:nvSpPr>
        <p:spPr>
          <a:xfrm>
            <a:off x="572843" y="1512331"/>
            <a:ext cx="11300393" cy="4507719"/>
          </a:xfrm>
          <a:prstGeom prst="rect">
            <a:avLst/>
          </a:prstGeom>
        </p:spPr>
        <p:txBody>
          <a:bodyPr>
            <a:normAutofit/>
          </a:bodyPr>
          <a:lstStyle/>
          <a:p>
            <a:pPr marL="0" indent="0">
              <a:lnSpc>
                <a:spcPct val="100000"/>
              </a:lnSpc>
              <a:spcAft>
                <a:spcPts val="612"/>
              </a:spcAft>
              <a:buNone/>
            </a:pPr>
            <a:r>
              <a:rPr lang="en-US" sz="2448" dirty="0">
                <a:solidFill>
                  <a:srgbClr val="00BCF2"/>
                </a:solidFill>
              </a:rPr>
              <a:t>Some resources can be extended allowing more code or data inside the resource</a:t>
            </a:r>
          </a:p>
          <a:p>
            <a:pPr marL="456994" lvl="2" indent="0">
              <a:lnSpc>
                <a:spcPct val="100000"/>
              </a:lnSpc>
              <a:spcAft>
                <a:spcPts val="612"/>
              </a:spcAft>
              <a:buNone/>
            </a:pPr>
            <a:r>
              <a:rPr lang="en-US" sz="1938" dirty="0"/>
              <a:t>AV agent inside a VM</a:t>
            </a:r>
          </a:p>
          <a:p>
            <a:pPr marL="456994" lvl="2" indent="0">
              <a:lnSpc>
                <a:spcPct val="100000"/>
              </a:lnSpc>
              <a:spcAft>
                <a:spcPts val="612"/>
              </a:spcAft>
              <a:buNone/>
            </a:pPr>
            <a:r>
              <a:rPr lang="en-US" sz="1938" dirty="0"/>
              <a:t>WordPress </a:t>
            </a:r>
            <a:r>
              <a:rPr lang="en-US" sz="1938" dirty="0" smtClean="0"/>
              <a:t>Web-deploy </a:t>
            </a:r>
            <a:r>
              <a:rPr lang="en-US" sz="1938" dirty="0"/>
              <a:t>package on a Website</a:t>
            </a:r>
            <a:endParaRPr lang="en-US" sz="510" dirty="0"/>
          </a:p>
          <a:p>
            <a:pPr marL="0" indent="0">
              <a:lnSpc>
                <a:spcPct val="100000"/>
              </a:lnSpc>
              <a:spcAft>
                <a:spcPts val="612"/>
              </a:spcAft>
              <a:buNone/>
            </a:pPr>
            <a:r>
              <a:rPr lang="en-US" sz="2448" dirty="0">
                <a:solidFill>
                  <a:srgbClr val="00BCF2"/>
                </a:solidFill>
              </a:rPr>
              <a:t>Allow for Scripting or Imperative configuration of resources</a:t>
            </a:r>
          </a:p>
          <a:p>
            <a:pPr marL="0" indent="0">
              <a:lnSpc>
                <a:spcPct val="100000"/>
              </a:lnSpc>
              <a:spcAft>
                <a:spcPts val="612"/>
              </a:spcAft>
              <a:buNone/>
            </a:pPr>
            <a:r>
              <a:rPr lang="en-US" sz="2448" dirty="0">
                <a:solidFill>
                  <a:srgbClr val="00BCF2"/>
                </a:solidFill>
              </a:rPr>
              <a:t>Extensible solution (Windows and Linux):</a:t>
            </a:r>
          </a:p>
          <a:p>
            <a:pPr marL="456994" lvl="2" indent="0">
              <a:lnSpc>
                <a:spcPct val="100000"/>
              </a:lnSpc>
              <a:spcAft>
                <a:spcPts val="612"/>
              </a:spcAft>
              <a:buNone/>
            </a:pPr>
            <a:r>
              <a:rPr lang="en-US" sz="1938" dirty="0"/>
              <a:t>VMM Agent</a:t>
            </a:r>
          </a:p>
          <a:p>
            <a:pPr marL="456994" lvl="2" indent="0">
              <a:lnSpc>
                <a:spcPct val="100000"/>
              </a:lnSpc>
              <a:spcAft>
                <a:spcPts val="612"/>
              </a:spcAft>
              <a:buNone/>
            </a:pPr>
            <a:r>
              <a:rPr lang="en-US" sz="1938" dirty="0"/>
              <a:t>DSC (in-VM PowerShell)</a:t>
            </a:r>
          </a:p>
          <a:p>
            <a:pPr marL="456994" lvl="2" indent="0">
              <a:lnSpc>
                <a:spcPct val="100000"/>
              </a:lnSpc>
              <a:spcAft>
                <a:spcPts val="612"/>
              </a:spcAft>
              <a:buNone/>
            </a:pPr>
            <a:r>
              <a:rPr lang="en-US" sz="1938" dirty="0"/>
              <a:t>Chef</a:t>
            </a:r>
          </a:p>
          <a:p>
            <a:pPr marL="456994" lvl="2" indent="0">
              <a:lnSpc>
                <a:spcPct val="100000"/>
              </a:lnSpc>
              <a:spcAft>
                <a:spcPts val="612"/>
              </a:spcAft>
              <a:buNone/>
            </a:pPr>
            <a:r>
              <a:rPr lang="en-US" sz="1938" dirty="0"/>
              <a:t>Puppet</a:t>
            </a:r>
          </a:p>
        </p:txBody>
      </p:sp>
      <p:sp>
        <p:nvSpPr>
          <p:cNvPr id="4" name="Slide Number Placeholder 3"/>
          <p:cNvSpPr>
            <a:spLocks noGrp="1"/>
          </p:cNvSpPr>
          <p:nvPr>
            <p:ph type="sldNum" sz="quarter" idx="4294967295"/>
          </p:nvPr>
        </p:nvSpPr>
        <p:spPr>
          <a:xfrm>
            <a:off x="9075426" y="6380761"/>
            <a:ext cx="2797810" cy="372394"/>
          </a:xfrm>
          <a:prstGeom prst="rect">
            <a:avLst/>
          </a:prstGeom>
        </p:spPr>
        <p:txBody>
          <a:bodyPr/>
          <a:lstStyle/>
          <a:p>
            <a:fld id="{0A164282-434E-41D4-9582-783D542A7B68}" type="slidenum">
              <a:rPr lang="en-US" smtClean="0"/>
              <a:pPr/>
              <a:t>12</a:t>
            </a:fld>
            <a:endParaRPr lang="en-US"/>
          </a:p>
        </p:txBody>
      </p:sp>
    </p:spTree>
    <p:extLst>
      <p:ext uri="{BB962C8B-B14F-4D97-AF65-F5344CB8AC3E}">
        <p14:creationId xmlns:p14="http://schemas.microsoft.com/office/powerpoint/2010/main" val="181854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306385" y="1362447"/>
            <a:ext cx="2209194" cy="3084071"/>
          </a:xfrm>
          <a:prstGeom prst="rect">
            <a:avLst/>
          </a:prstGeom>
        </p:spPr>
        <p:txBody>
          <a:bodyPr>
            <a:noAutofit/>
          </a:bodyPr>
          <a:lstStyle/>
          <a:p>
            <a:pPr marL="0" indent="0">
              <a:buNone/>
            </a:pPr>
            <a:r>
              <a:rPr lang="en-US" sz="2448" dirty="0">
                <a:latin typeface="Segoe UI Light" panose="020B0502040204020203" pitchFamily="34" charset="0"/>
                <a:cs typeface="Segoe UI Light" panose="020B0502040204020203" pitchFamily="34" charset="0"/>
              </a:rPr>
              <a:t>Consistent Management Layer</a:t>
            </a:r>
            <a:endParaRPr lang="en-US" sz="1836" dirty="0">
              <a:latin typeface="Segoe UI Light" panose="020B0502040204020203" pitchFamily="34" charset="0"/>
              <a:cs typeface="Segoe UI Light" panose="020B0502040204020203" pitchFamily="34" charset="0"/>
            </a:endParaRPr>
          </a:p>
        </p:txBody>
      </p:sp>
      <p:pic>
        <p:nvPicPr>
          <p:cNvPr id="460" name="Picture 459"/>
          <p:cNvPicPr>
            <a:picLocks noChangeAspect="1"/>
          </p:cNvPicPr>
          <p:nvPr/>
        </p:nvPicPr>
        <p:blipFill>
          <a:blip r:embed="rId3"/>
          <a:stretch>
            <a:fillRect/>
          </a:stretch>
        </p:blipFill>
        <p:spPr>
          <a:xfrm>
            <a:off x="2805240" y="470794"/>
            <a:ext cx="9450047" cy="5632077"/>
          </a:xfrm>
          <a:prstGeom prst="rect">
            <a:avLst/>
          </a:prstGeom>
        </p:spPr>
      </p:pic>
    </p:spTree>
    <p:extLst>
      <p:ext uri="{BB962C8B-B14F-4D97-AF65-F5344CB8AC3E}">
        <p14:creationId xmlns:p14="http://schemas.microsoft.com/office/powerpoint/2010/main" val="14303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124" y="514569"/>
            <a:ext cx="11254112" cy="2435131"/>
          </a:xfrm>
        </p:spPr>
        <p:txBody>
          <a:bodyPr/>
          <a:lstStyle/>
          <a:p>
            <a:r>
              <a:rPr lang="en-US" dirty="0" smtClean="0"/>
              <a:t>So, what does this all mean…</a:t>
            </a:r>
            <a:endParaRPr lang="en-US" dirty="0"/>
          </a:p>
        </p:txBody>
      </p:sp>
      <p:sp>
        <p:nvSpPr>
          <p:cNvPr id="3" name="Subtitle 2"/>
          <p:cNvSpPr>
            <a:spLocks noGrp="1"/>
          </p:cNvSpPr>
          <p:nvPr>
            <p:ph type="subTitle" idx="1"/>
          </p:nvPr>
        </p:nvSpPr>
        <p:spPr>
          <a:xfrm>
            <a:off x="619124" y="3123654"/>
            <a:ext cx="11254112" cy="2888208"/>
          </a:xfrm>
        </p:spPr>
        <p:txBody>
          <a:bodyPr>
            <a:normAutofit fontScale="25000" lnSpcReduction="20000"/>
          </a:bodyPr>
          <a:lstStyle/>
          <a:p>
            <a:r>
              <a:rPr lang="en-US" sz="11423" dirty="0">
                <a:solidFill>
                  <a:srgbClr val="00BCF2"/>
                </a:solidFill>
                <a:latin typeface="Segoe UI Light" panose="020B0502040204020203" pitchFamily="34" charset="0"/>
                <a:cs typeface="Segoe UI Light" panose="020B0502040204020203" pitchFamily="34" charset="0"/>
              </a:rPr>
              <a:t>Application Lifecycle Container</a:t>
            </a:r>
          </a:p>
          <a:p>
            <a:pPr>
              <a:lnSpc>
                <a:spcPct val="110000"/>
              </a:lnSpc>
            </a:pPr>
            <a:r>
              <a:rPr lang="en-US" sz="8159" dirty="0">
                <a:cs typeface="Segoe UI Light" panose="020B0502040204020203" pitchFamily="34" charset="0"/>
              </a:rPr>
              <a:t>Deploy and Manage your application as you see fit</a:t>
            </a:r>
          </a:p>
          <a:p>
            <a:pPr>
              <a:lnSpc>
                <a:spcPct val="110000"/>
              </a:lnSpc>
            </a:pPr>
            <a:r>
              <a:rPr lang="en-US" sz="11423" dirty="0">
                <a:solidFill>
                  <a:srgbClr val="00BCF2"/>
                </a:solidFill>
                <a:latin typeface="Segoe UI Light" panose="020B0502040204020203" pitchFamily="34" charset="0"/>
                <a:cs typeface="Segoe UI Light" panose="020B0502040204020203" pitchFamily="34" charset="0"/>
              </a:rPr>
              <a:t>Declarative solution for Deployment and Configuration</a:t>
            </a:r>
            <a:endParaRPr lang="en-US" sz="11423" dirty="0">
              <a:solidFill>
                <a:srgbClr val="00BCF2"/>
              </a:solidFill>
              <a:cs typeface="Segoe UI Light" panose="020B0502040204020203" pitchFamily="34" charset="0"/>
            </a:endParaRPr>
          </a:p>
          <a:p>
            <a:pPr>
              <a:lnSpc>
                <a:spcPct val="110000"/>
              </a:lnSpc>
            </a:pPr>
            <a:r>
              <a:rPr lang="en-US" sz="8159" dirty="0">
                <a:cs typeface="Segoe UI Light" panose="020B0502040204020203" pitchFamily="34" charset="0"/>
              </a:rPr>
              <a:t>Single click deployment of multiple instantiations of your application</a:t>
            </a:r>
          </a:p>
          <a:p>
            <a:pPr>
              <a:lnSpc>
                <a:spcPct val="110000"/>
              </a:lnSpc>
            </a:pPr>
            <a:r>
              <a:rPr lang="en-US" sz="11423" dirty="0">
                <a:solidFill>
                  <a:srgbClr val="00BCF2"/>
                </a:solidFill>
                <a:latin typeface="Segoe UI Light" panose="020B0502040204020203" pitchFamily="34" charset="0"/>
                <a:cs typeface="Segoe UI Light" panose="020B0502040204020203" pitchFamily="34" charset="0"/>
              </a:rPr>
              <a:t>Consistent Management Layer</a:t>
            </a:r>
            <a:endParaRPr lang="en-US" sz="11423" dirty="0">
              <a:solidFill>
                <a:srgbClr val="00BCF2"/>
              </a:solidFill>
              <a:cs typeface="Segoe UI Light" panose="020B0502040204020203" pitchFamily="34" charset="0"/>
            </a:endParaRPr>
          </a:p>
          <a:p>
            <a:pPr>
              <a:lnSpc>
                <a:spcPct val="110000"/>
              </a:lnSpc>
            </a:pPr>
            <a:r>
              <a:rPr lang="en-US" sz="8159" dirty="0">
                <a:cs typeface="Segoe UI Light" panose="020B0502040204020203" pitchFamily="34" charset="0"/>
              </a:rPr>
              <a:t>The same experience of deployment and management whether you go from the Portal, Command Line, or Tools</a:t>
            </a:r>
          </a:p>
        </p:txBody>
      </p:sp>
    </p:spTree>
    <p:extLst>
      <p:ext uri="{BB962C8B-B14F-4D97-AF65-F5344CB8AC3E}">
        <p14:creationId xmlns:p14="http://schemas.microsoft.com/office/powerpoint/2010/main" val="357067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Demo</a:t>
            </a:r>
            <a:endParaRPr lang="en-US" dirty="0"/>
          </a:p>
        </p:txBody>
      </p:sp>
      <p:sp>
        <p:nvSpPr>
          <p:cNvPr id="3" name="Subtitle 2"/>
          <p:cNvSpPr>
            <a:spLocks noGrp="1"/>
          </p:cNvSpPr>
          <p:nvPr>
            <p:ph type="body" sz="quarter" idx="12"/>
          </p:nvPr>
        </p:nvSpPr>
        <p:spPr/>
        <p:txBody>
          <a:bodyPr>
            <a:normAutofit/>
          </a:bodyPr>
          <a:lstStyle/>
          <a:p>
            <a:pPr>
              <a:tabLst>
                <a:tab pos="10441520" algn="l"/>
              </a:tabLst>
            </a:pPr>
            <a:r>
              <a:rPr lang="en-US" dirty="0" smtClean="0">
                <a:latin typeface="Segoe UI Light" panose="020B0502040204020203" pitchFamily="34" charset="0"/>
                <a:cs typeface="Segoe UI Light" panose="020B0502040204020203" pitchFamily="34" charset="0"/>
              </a:rPr>
              <a:t>Let’s see that work</a:t>
            </a:r>
            <a:endParaRPr lang="en-US" sz="2448" dirty="0"/>
          </a:p>
        </p:txBody>
      </p:sp>
    </p:spTree>
    <p:extLst>
      <p:ext uri="{BB962C8B-B14F-4D97-AF65-F5344CB8AC3E}">
        <p14:creationId xmlns:p14="http://schemas.microsoft.com/office/powerpoint/2010/main" val="1336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4294967295"/>
          </p:nvPr>
        </p:nvSpPr>
        <p:spPr>
          <a:xfrm>
            <a:off x="572843" y="2059238"/>
            <a:ext cx="11300393" cy="3203310"/>
          </a:xfrm>
          <a:prstGeom prst="rect">
            <a:avLst/>
          </a:prstGeom>
        </p:spPr>
        <p:txBody>
          <a:bodyPr>
            <a:normAutofit/>
          </a:bodyPr>
          <a:lstStyle/>
          <a:p>
            <a:pPr marL="0" indent="0">
              <a:lnSpc>
                <a:spcPct val="100000"/>
              </a:lnSpc>
              <a:spcAft>
                <a:spcPts val="612"/>
              </a:spcAft>
              <a:buNone/>
            </a:pPr>
            <a:r>
              <a:rPr lang="en-US" sz="3264" dirty="0">
                <a:sym typeface="Wingdings" panose="05000000000000000000" pitchFamily="2" charset="2"/>
              </a:rPr>
              <a:t> </a:t>
            </a:r>
            <a:r>
              <a:rPr lang="en-US" sz="3264" dirty="0" smtClean="0"/>
              <a:t>Designed </a:t>
            </a:r>
            <a:r>
              <a:rPr lang="en-US" sz="3264" dirty="0"/>
              <a:t>For you</a:t>
            </a:r>
          </a:p>
          <a:p>
            <a:pPr marL="0" indent="0">
              <a:lnSpc>
                <a:spcPct val="100000"/>
              </a:lnSpc>
              <a:spcAft>
                <a:spcPts val="612"/>
              </a:spcAft>
              <a:buNone/>
            </a:pPr>
            <a:r>
              <a:rPr lang="en-US" sz="3264" dirty="0">
                <a:sym typeface="Wingdings" panose="05000000000000000000" pitchFamily="2" charset="2"/>
              </a:rPr>
              <a:t> </a:t>
            </a:r>
            <a:r>
              <a:rPr lang="en-US" sz="3264" dirty="0"/>
              <a:t>Provides Predictability + Efficiency (Power of Repeatability)</a:t>
            </a:r>
          </a:p>
          <a:p>
            <a:pPr marL="0" indent="0">
              <a:lnSpc>
                <a:spcPct val="100000"/>
              </a:lnSpc>
              <a:spcAft>
                <a:spcPts val="612"/>
              </a:spcAft>
              <a:buNone/>
            </a:pPr>
            <a:r>
              <a:rPr lang="en-US" sz="3264" dirty="0">
                <a:sym typeface="Wingdings" panose="05000000000000000000" pitchFamily="2" charset="2"/>
              </a:rPr>
              <a:t> </a:t>
            </a:r>
            <a:r>
              <a:rPr lang="en-US" sz="3264" dirty="0"/>
              <a:t>Is Just the First Step</a:t>
            </a:r>
          </a:p>
          <a:p>
            <a:pPr marL="0" indent="0">
              <a:lnSpc>
                <a:spcPct val="100000"/>
              </a:lnSpc>
              <a:spcAft>
                <a:spcPts val="612"/>
              </a:spcAft>
              <a:buNone/>
            </a:pPr>
            <a:r>
              <a:rPr lang="en-US" sz="3264" dirty="0">
                <a:sym typeface="Wingdings" panose="05000000000000000000" pitchFamily="2" charset="2"/>
              </a:rPr>
              <a:t> </a:t>
            </a:r>
            <a:r>
              <a:rPr lang="en-US" sz="3264" dirty="0"/>
              <a:t>Works Everywhere</a:t>
            </a:r>
          </a:p>
        </p:txBody>
      </p:sp>
      <p:sp>
        <p:nvSpPr>
          <p:cNvPr id="4" name="Slide Number Placeholder 3"/>
          <p:cNvSpPr>
            <a:spLocks noGrp="1"/>
          </p:cNvSpPr>
          <p:nvPr>
            <p:ph type="sldNum" sz="quarter" idx="4294967295"/>
          </p:nvPr>
        </p:nvSpPr>
        <p:spPr>
          <a:xfrm>
            <a:off x="9075426" y="6380761"/>
            <a:ext cx="2797810" cy="372394"/>
          </a:xfrm>
          <a:prstGeom prst="rect">
            <a:avLst/>
          </a:prstGeom>
        </p:spPr>
        <p:txBody>
          <a:bodyPr/>
          <a:lstStyle/>
          <a:p>
            <a:fld id="{0A164282-434E-41D4-9582-783D542A7B68}" type="slidenum">
              <a:rPr lang="en-US" smtClean="0"/>
              <a:t>16</a:t>
            </a:fld>
            <a:endParaRPr lang="en-US"/>
          </a:p>
        </p:txBody>
      </p:sp>
    </p:spTree>
    <p:extLst>
      <p:ext uri="{BB962C8B-B14F-4D97-AF65-F5344CB8AC3E}">
        <p14:creationId xmlns:p14="http://schemas.microsoft.com/office/powerpoint/2010/main" val="95190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
        <p:nvSpPr>
          <p:cNvPr id="2" name="Rectangle 1"/>
          <p:cNvSpPr/>
          <p:nvPr/>
        </p:nvSpPr>
        <p:spPr>
          <a:xfrm>
            <a:off x="5661547" y="3312597"/>
            <a:ext cx="1113382" cy="369332"/>
          </a:xfrm>
          <a:prstGeom prst="rect">
            <a:avLst/>
          </a:prstGeom>
        </p:spPr>
        <p:txBody>
          <a:bodyPr wrap="none">
            <a:spAutoFit/>
          </a:bodyPr>
          <a:lstStyle/>
          <a:p>
            <a:r>
              <a:rPr lang="en-US" dirty="0">
                <a:solidFill>
                  <a:srgbClr val="FFFFFF"/>
                </a:solidFill>
              </a:rPr>
              <a:t>Alex Park</a:t>
            </a:r>
          </a:p>
        </p:txBody>
      </p:sp>
    </p:spTree>
    <p:extLst>
      <p:ext uri="{BB962C8B-B14F-4D97-AF65-F5344CB8AC3E}">
        <p14:creationId xmlns:p14="http://schemas.microsoft.com/office/powerpoint/2010/main" val="7024723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14786906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 Resource Manager</a:t>
            </a:r>
            <a:endParaRPr lang="en-US" dirty="0"/>
          </a:p>
        </p:txBody>
      </p:sp>
      <p:sp>
        <p:nvSpPr>
          <p:cNvPr id="3" name="Text Placeholder 2"/>
          <p:cNvSpPr>
            <a:spLocks noGrp="1"/>
          </p:cNvSpPr>
          <p:nvPr>
            <p:ph type="body" sz="quarter" idx="14"/>
          </p:nvPr>
        </p:nvSpPr>
        <p:spPr/>
        <p:txBody>
          <a:bodyPr/>
          <a:lstStyle/>
          <a:p>
            <a:r>
              <a:rPr lang="en-US" dirty="0" smtClean="0"/>
              <a:t>Kevin Lam</a:t>
            </a:r>
            <a:endParaRPr lang="en-US" dirty="0"/>
          </a:p>
        </p:txBody>
      </p:sp>
      <p:sp>
        <p:nvSpPr>
          <p:cNvPr id="4" name="Text Placeholder 3"/>
          <p:cNvSpPr>
            <a:spLocks noGrp="1"/>
          </p:cNvSpPr>
          <p:nvPr>
            <p:ph type="body" sz="quarter" idx="15"/>
          </p:nvPr>
        </p:nvSpPr>
        <p:spPr/>
        <p:txBody>
          <a:bodyPr/>
          <a:lstStyle/>
          <a:p>
            <a:r>
              <a:rPr lang="en-US" dirty="0" smtClean="0"/>
              <a:t>DEV-B224</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Lots of resources</a:t>
            </a:r>
            <a:endParaRPr lang="en-US" dirty="0"/>
          </a:p>
        </p:txBody>
      </p:sp>
    </p:spTree>
    <p:extLst>
      <p:ext uri="{BB962C8B-B14F-4D97-AF65-F5344CB8AC3E}">
        <p14:creationId xmlns:p14="http://schemas.microsoft.com/office/powerpoint/2010/main" val="20218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688" y="693016"/>
            <a:ext cx="8219813" cy="1048326"/>
          </a:xfrm>
        </p:spPr>
        <p:txBody>
          <a:bodyPr/>
          <a:lstStyle/>
          <a:p>
            <a:r>
              <a:rPr lang="en-US" dirty="0" smtClean="0"/>
              <a:t>Today’s Challenge</a:t>
            </a:r>
            <a:endParaRPr lang="en-US" dirty="0"/>
          </a:p>
        </p:txBody>
      </p:sp>
      <p:sp>
        <p:nvSpPr>
          <p:cNvPr id="5" name="Text Placeholder 4"/>
          <p:cNvSpPr>
            <a:spLocks noGrp="1"/>
          </p:cNvSpPr>
          <p:nvPr>
            <p:ph type="body" sz="quarter" idx="4294967295"/>
          </p:nvPr>
        </p:nvSpPr>
        <p:spPr>
          <a:xfrm>
            <a:off x="547688" y="1744662"/>
            <a:ext cx="11888787" cy="3323987"/>
          </a:xfrm>
        </p:spPr>
        <p:txBody>
          <a:bodyPr/>
          <a:lstStyle/>
          <a:p>
            <a:pPr marL="0" indent="0">
              <a:buNone/>
            </a:pPr>
            <a:r>
              <a:rPr lang="en-US" dirty="0">
                <a:latin typeface="Segoe UI Light" panose="020B0502040204020203" pitchFamily="34" charset="0"/>
                <a:cs typeface="Segoe UI Light" panose="020B0502040204020203" pitchFamily="34" charset="0"/>
              </a:rPr>
              <a:t>It’s difficult to…</a:t>
            </a:r>
          </a:p>
          <a:p>
            <a:pPr marL="0" indent="0">
              <a:buNone/>
            </a:pPr>
            <a:r>
              <a:rPr lang="en-US" dirty="0">
                <a:latin typeface="Segoe UI Light" panose="020B0502040204020203" pitchFamily="34" charset="0"/>
                <a:cs typeface="Segoe UI Light" panose="020B0502040204020203" pitchFamily="34" charset="0"/>
                <a:sym typeface="Wingdings" panose="05000000000000000000" pitchFamily="2" charset="2"/>
              </a:rPr>
              <a:t> </a:t>
            </a:r>
            <a:r>
              <a:rPr lang="en-US" dirty="0">
                <a:latin typeface="Segoe UI Light" panose="020B0502040204020203" pitchFamily="34" charset="0"/>
                <a:cs typeface="Segoe UI Light" panose="020B0502040204020203" pitchFamily="34" charset="0"/>
              </a:rPr>
              <a:t>Deploy or update a group of resources, repeatedly</a:t>
            </a:r>
          </a:p>
          <a:p>
            <a:pPr marL="0" indent="0">
              <a:buNone/>
            </a:pPr>
            <a:r>
              <a:rPr lang="en-US" dirty="0">
                <a:latin typeface="Segoe UI Light" panose="020B0502040204020203" pitchFamily="34" charset="0"/>
                <a:cs typeface="Segoe UI Light" panose="020B0502040204020203" pitchFamily="34" charset="0"/>
                <a:sym typeface="Wingdings" panose="05000000000000000000" pitchFamily="2" charset="2"/>
              </a:rPr>
              <a:t> </a:t>
            </a:r>
            <a:r>
              <a:rPr lang="en-US" dirty="0">
                <a:latin typeface="Segoe UI Light" panose="020B0502040204020203" pitchFamily="34" charset="0"/>
                <a:cs typeface="Segoe UI Light" panose="020B0502040204020203" pitchFamily="34" charset="0"/>
              </a:rPr>
              <a:t>Manage permissions on a group of resources</a:t>
            </a:r>
          </a:p>
          <a:p>
            <a:pPr marL="0" indent="0">
              <a:buNone/>
            </a:pPr>
            <a:r>
              <a:rPr lang="en-US" dirty="0">
                <a:latin typeface="Segoe UI Light" panose="020B0502040204020203" pitchFamily="34" charset="0"/>
                <a:cs typeface="Segoe UI Light" panose="020B0502040204020203" pitchFamily="34" charset="0"/>
                <a:sym typeface="Wingdings" panose="05000000000000000000" pitchFamily="2" charset="2"/>
              </a:rPr>
              <a:t> </a:t>
            </a:r>
            <a:r>
              <a:rPr lang="en-US" dirty="0">
                <a:latin typeface="Segoe UI Light" panose="020B0502040204020203" pitchFamily="34" charset="0"/>
                <a:cs typeface="Segoe UI Light" panose="020B0502040204020203" pitchFamily="34" charset="0"/>
              </a:rPr>
              <a:t>Visualize a group of resources in a logical view, including </a:t>
            </a:r>
            <a:r>
              <a:rPr lang="en-US" dirty="0" smtClean="0">
                <a:latin typeface="Segoe UI Light" panose="020B0502040204020203" pitchFamily="34" charset="0"/>
                <a:cs typeface="Segoe UI Light" panose="020B0502040204020203" pitchFamily="34" charset="0"/>
              </a:rPr>
              <a:t>monitoring/billing</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5846484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523037" y="2049462"/>
            <a:ext cx="5486399" cy="2899255"/>
          </a:xfrm>
        </p:spPr>
        <p:txBody>
          <a:bodyPr/>
          <a:lstStyle/>
          <a:p>
            <a:r>
              <a:rPr lang="en-US" sz="6000" dirty="0" smtClean="0"/>
              <a:t>Singletons</a:t>
            </a:r>
            <a:endParaRPr lang="en-US" dirty="0" smtClean="0"/>
          </a:p>
          <a:p>
            <a:pPr marL="400050" lvl="1" indent="-400050"/>
            <a:r>
              <a:rPr lang="en-US" sz="2400" dirty="0">
                <a:latin typeface="Segoe UI Light" panose="020B0502040204020203" pitchFamily="34" charset="0"/>
                <a:cs typeface="Segoe UI Light" panose="020B0502040204020203" pitchFamily="34" charset="0"/>
                <a:sym typeface="Wingdings" panose="05000000000000000000" pitchFamily="2" charset="2"/>
              </a:rPr>
              <a:t> </a:t>
            </a:r>
            <a:r>
              <a:rPr lang="en-US" sz="2400" dirty="0">
                <a:latin typeface="Segoe UI Light" panose="020B0502040204020203" pitchFamily="34" charset="0"/>
                <a:cs typeface="Segoe UI Light" panose="020B0502040204020203" pitchFamily="34" charset="0"/>
              </a:rPr>
              <a:t>Deploy becomes more complex</a:t>
            </a:r>
          </a:p>
          <a:p>
            <a:pPr marL="400050" lvl="1" indent="-400050"/>
            <a:r>
              <a:rPr lang="en-US" sz="2400" dirty="0">
                <a:latin typeface="Segoe UI Light" panose="020B0502040204020203" pitchFamily="34" charset="0"/>
                <a:cs typeface="Segoe UI Light" panose="020B0502040204020203" pitchFamily="34" charset="0"/>
                <a:sym typeface="Wingdings" panose="05000000000000000000" pitchFamily="2" charset="2"/>
              </a:rPr>
              <a:t> </a:t>
            </a:r>
            <a:r>
              <a:rPr lang="en-US" sz="2400" dirty="0">
                <a:latin typeface="Segoe UI Light" panose="020B0502040204020203" pitchFamily="34" charset="0"/>
                <a:cs typeface="Segoe UI Light" panose="020B0502040204020203" pitchFamily="34" charset="0"/>
              </a:rPr>
              <a:t>Proper use of resources becomes more abstract</a:t>
            </a:r>
          </a:p>
          <a:p>
            <a:pPr marL="400050" lvl="1" indent="-400050"/>
            <a:r>
              <a:rPr lang="en-US" sz="2400" dirty="0">
                <a:latin typeface="Segoe UI Light" panose="020B0502040204020203" pitchFamily="34" charset="0"/>
                <a:cs typeface="Segoe UI Light" panose="020B0502040204020203" pitchFamily="34" charset="0"/>
                <a:sym typeface="Wingdings" panose="05000000000000000000" pitchFamily="2" charset="2"/>
              </a:rPr>
              <a:t> </a:t>
            </a:r>
            <a:r>
              <a:rPr lang="en-US" sz="2400" dirty="0">
                <a:latin typeface="Segoe UI Light" panose="020B0502040204020203" pitchFamily="34" charset="0"/>
                <a:cs typeface="Segoe UI Light" panose="020B0502040204020203" pitchFamily="34" charset="0"/>
              </a:rPr>
              <a:t>Isolation makes communication a </a:t>
            </a:r>
            <a:r>
              <a:rPr lang="en-US" sz="2400" dirty="0" smtClean="0">
                <a:latin typeface="Segoe UI Light" panose="020B0502040204020203" pitchFamily="34" charset="0"/>
                <a:cs typeface="Segoe UI Light" panose="020B0502040204020203" pitchFamily="34" charset="0"/>
              </a:rPr>
              <a:t>challenge</a:t>
            </a:r>
            <a:endParaRPr lang="en-US" sz="2400" dirty="0">
              <a:latin typeface="Segoe UI Light" panose="020B0502040204020203" pitchFamily="34" charset="0"/>
              <a:cs typeface="Segoe UI Light" panose="020B0502040204020203" pitchFamily="34" charset="0"/>
            </a:endParaRPr>
          </a:p>
        </p:txBody>
      </p:sp>
      <p:grpSp>
        <p:nvGrpSpPr>
          <p:cNvPr id="7" name="Group 6"/>
          <p:cNvGrpSpPr/>
          <p:nvPr/>
        </p:nvGrpSpPr>
        <p:grpSpPr>
          <a:xfrm>
            <a:off x="1360488" y="-13273088"/>
            <a:ext cx="4121150" cy="14573719"/>
            <a:chOff x="1360488" y="-13273088"/>
            <a:chExt cx="4121150" cy="14573719"/>
          </a:xfrm>
        </p:grpSpPr>
        <p:pic>
          <p:nvPicPr>
            <p:cNvPr id="8" name="Picture 7"/>
            <p:cNvPicPr>
              <a:picLocks noChangeAspect="1"/>
            </p:cNvPicPr>
            <p:nvPr/>
          </p:nvPicPr>
          <p:blipFill>
            <a:blip r:embed="rId2"/>
            <a:stretch>
              <a:fillRect/>
            </a:stretch>
          </p:blipFill>
          <p:spPr>
            <a:xfrm>
              <a:off x="3128646" y="716437"/>
              <a:ext cx="584194" cy="584194"/>
            </a:xfrm>
            <a:prstGeom prst="rect">
              <a:avLst/>
            </a:prstGeom>
          </p:spPr>
        </p:pic>
        <p:pic>
          <p:nvPicPr>
            <p:cNvPr id="9" name="Picture 8"/>
            <p:cNvPicPr>
              <a:picLocks noChangeAspect="1"/>
            </p:cNvPicPr>
            <p:nvPr/>
          </p:nvPicPr>
          <p:blipFill>
            <a:blip r:embed="rId2"/>
            <a:stretch>
              <a:fillRect/>
            </a:stretch>
          </p:blipFill>
          <p:spPr>
            <a:xfrm>
              <a:off x="3128646" y="-4171717"/>
              <a:ext cx="584194" cy="584194"/>
            </a:xfrm>
            <a:prstGeom prst="rect">
              <a:avLst/>
            </a:prstGeom>
          </p:spPr>
        </p:pic>
        <p:pic>
          <p:nvPicPr>
            <p:cNvPr id="10" name="Picture 9"/>
            <p:cNvPicPr>
              <a:picLocks noChangeAspect="1"/>
            </p:cNvPicPr>
            <p:nvPr/>
          </p:nvPicPr>
          <p:blipFill>
            <a:blip r:embed="rId2"/>
            <a:stretch>
              <a:fillRect/>
            </a:stretch>
          </p:blipFill>
          <p:spPr>
            <a:xfrm>
              <a:off x="3128646" y="-9059870"/>
              <a:ext cx="584194" cy="584194"/>
            </a:xfrm>
            <a:prstGeom prst="rect">
              <a:avLst/>
            </a:prstGeom>
          </p:spPr>
        </p:pic>
        <p:grpSp>
          <p:nvGrpSpPr>
            <p:cNvPr id="11" name="Group 22"/>
            <p:cNvGrpSpPr>
              <a:grpSpLocks noChangeAspect="1"/>
            </p:cNvGrpSpPr>
            <p:nvPr/>
          </p:nvGrpSpPr>
          <p:grpSpPr bwMode="auto">
            <a:xfrm>
              <a:off x="1360488" y="-8383588"/>
              <a:ext cx="4121150" cy="4121150"/>
              <a:chOff x="857" y="-5281"/>
              <a:chExt cx="2596" cy="2596"/>
            </a:xfrm>
          </p:grpSpPr>
          <p:sp>
            <p:nvSpPr>
              <p:cNvPr id="87" name="AutoShape 21"/>
              <p:cNvSpPr>
                <a:spLocks noChangeAspect="1" noChangeArrowheads="1" noTextEdit="1"/>
              </p:cNvSpPr>
              <p:nvPr/>
            </p:nvSpPr>
            <p:spPr bwMode="auto">
              <a:xfrm>
                <a:off x="857" y="-5281"/>
                <a:ext cx="2596" cy="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3"/>
              <p:cNvSpPr>
                <a:spLocks/>
              </p:cNvSpPr>
              <p:nvPr/>
            </p:nvSpPr>
            <p:spPr bwMode="auto">
              <a:xfrm>
                <a:off x="870" y="-5268"/>
                <a:ext cx="2572" cy="2574"/>
              </a:xfrm>
              <a:custGeom>
                <a:avLst/>
                <a:gdLst>
                  <a:gd name="T0" fmla="*/ 1370 w 1370"/>
                  <a:gd name="T1" fmla="*/ 1337 h 1371"/>
                  <a:gd name="T2" fmla="*/ 1337 w 1370"/>
                  <a:gd name="T3" fmla="*/ 1371 h 1371"/>
                  <a:gd name="T4" fmla="*/ 33 w 1370"/>
                  <a:gd name="T5" fmla="*/ 1371 h 1371"/>
                  <a:gd name="T6" fmla="*/ 0 w 1370"/>
                  <a:gd name="T7" fmla="*/ 1337 h 1371"/>
                  <a:gd name="T8" fmla="*/ 0 w 1370"/>
                  <a:gd name="T9" fmla="*/ 34 h 1371"/>
                  <a:gd name="T10" fmla="*/ 33 w 1370"/>
                  <a:gd name="T11" fmla="*/ 0 h 1371"/>
                  <a:gd name="T12" fmla="*/ 1337 w 1370"/>
                  <a:gd name="T13" fmla="*/ 0 h 1371"/>
                  <a:gd name="T14" fmla="*/ 1370 w 1370"/>
                  <a:gd name="T15" fmla="*/ 34 h 1371"/>
                  <a:gd name="T16" fmla="*/ 1370 w 1370"/>
                  <a:gd name="T17" fmla="*/ 1337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0" h="1371">
                    <a:moveTo>
                      <a:pt x="1370" y="1337"/>
                    </a:moveTo>
                    <a:cubicBezTo>
                      <a:pt x="1370" y="1356"/>
                      <a:pt x="1355" y="1371"/>
                      <a:pt x="1337" y="1371"/>
                    </a:cubicBezTo>
                    <a:cubicBezTo>
                      <a:pt x="33" y="1371"/>
                      <a:pt x="33" y="1371"/>
                      <a:pt x="33" y="1371"/>
                    </a:cubicBezTo>
                    <a:cubicBezTo>
                      <a:pt x="15" y="1371"/>
                      <a:pt x="0" y="1356"/>
                      <a:pt x="0" y="1337"/>
                    </a:cubicBezTo>
                    <a:cubicBezTo>
                      <a:pt x="0" y="34"/>
                      <a:pt x="0" y="34"/>
                      <a:pt x="0" y="34"/>
                    </a:cubicBezTo>
                    <a:cubicBezTo>
                      <a:pt x="0" y="15"/>
                      <a:pt x="15" y="0"/>
                      <a:pt x="33" y="0"/>
                    </a:cubicBezTo>
                    <a:cubicBezTo>
                      <a:pt x="1337" y="0"/>
                      <a:pt x="1337" y="0"/>
                      <a:pt x="1337" y="0"/>
                    </a:cubicBezTo>
                    <a:cubicBezTo>
                      <a:pt x="1355" y="0"/>
                      <a:pt x="1370" y="15"/>
                      <a:pt x="1370" y="34"/>
                    </a:cubicBezTo>
                    <a:cubicBezTo>
                      <a:pt x="1370" y="1337"/>
                      <a:pt x="1370" y="1337"/>
                      <a:pt x="1370" y="1337"/>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4"/>
              <p:cNvSpPr>
                <a:spLocks/>
              </p:cNvSpPr>
              <p:nvPr/>
            </p:nvSpPr>
            <p:spPr bwMode="auto">
              <a:xfrm>
                <a:off x="859" y="-5279"/>
                <a:ext cx="2594" cy="2596"/>
              </a:xfrm>
              <a:custGeom>
                <a:avLst/>
                <a:gdLst>
                  <a:gd name="T0" fmla="*/ 1376 w 1382"/>
                  <a:gd name="T1" fmla="*/ 1343 h 1383"/>
                  <a:gd name="T2" fmla="*/ 1370 w 1382"/>
                  <a:gd name="T3" fmla="*/ 1343 h 1383"/>
                  <a:gd name="T4" fmla="*/ 1362 w 1382"/>
                  <a:gd name="T5" fmla="*/ 1363 h 1383"/>
                  <a:gd name="T6" fmla="*/ 1343 w 1382"/>
                  <a:gd name="T7" fmla="*/ 1371 h 1383"/>
                  <a:gd name="T8" fmla="*/ 39 w 1382"/>
                  <a:gd name="T9" fmla="*/ 1371 h 1383"/>
                  <a:gd name="T10" fmla="*/ 20 w 1382"/>
                  <a:gd name="T11" fmla="*/ 1363 h 1383"/>
                  <a:gd name="T12" fmla="*/ 12 w 1382"/>
                  <a:gd name="T13" fmla="*/ 1343 h 1383"/>
                  <a:gd name="T14" fmla="*/ 12 w 1382"/>
                  <a:gd name="T15" fmla="*/ 40 h 1383"/>
                  <a:gd name="T16" fmla="*/ 20 w 1382"/>
                  <a:gd name="T17" fmla="*/ 20 h 1383"/>
                  <a:gd name="T18" fmla="*/ 39 w 1382"/>
                  <a:gd name="T19" fmla="*/ 12 h 1383"/>
                  <a:gd name="T20" fmla="*/ 1343 w 1382"/>
                  <a:gd name="T21" fmla="*/ 12 h 1383"/>
                  <a:gd name="T22" fmla="*/ 1362 w 1382"/>
                  <a:gd name="T23" fmla="*/ 20 h 1383"/>
                  <a:gd name="T24" fmla="*/ 1370 w 1382"/>
                  <a:gd name="T25" fmla="*/ 40 h 1383"/>
                  <a:gd name="T26" fmla="*/ 1370 w 1382"/>
                  <a:gd name="T27" fmla="*/ 1343 h 1383"/>
                  <a:gd name="T28" fmla="*/ 1376 w 1382"/>
                  <a:gd name="T29" fmla="*/ 1343 h 1383"/>
                  <a:gd name="T30" fmla="*/ 1382 w 1382"/>
                  <a:gd name="T31" fmla="*/ 1343 h 1383"/>
                  <a:gd name="T32" fmla="*/ 1382 w 1382"/>
                  <a:gd name="T33" fmla="*/ 40 h 1383"/>
                  <a:gd name="T34" fmla="*/ 1343 w 1382"/>
                  <a:gd name="T35" fmla="*/ 0 h 1383"/>
                  <a:gd name="T36" fmla="*/ 39 w 1382"/>
                  <a:gd name="T37" fmla="*/ 0 h 1383"/>
                  <a:gd name="T38" fmla="*/ 0 w 1382"/>
                  <a:gd name="T39" fmla="*/ 40 h 1383"/>
                  <a:gd name="T40" fmla="*/ 0 w 1382"/>
                  <a:gd name="T41" fmla="*/ 1343 h 1383"/>
                  <a:gd name="T42" fmla="*/ 39 w 1382"/>
                  <a:gd name="T43" fmla="*/ 1383 h 1383"/>
                  <a:gd name="T44" fmla="*/ 1343 w 1382"/>
                  <a:gd name="T45" fmla="*/ 1383 h 1383"/>
                  <a:gd name="T46" fmla="*/ 1382 w 1382"/>
                  <a:gd name="T47" fmla="*/ 1343 h 1383"/>
                  <a:gd name="T48" fmla="*/ 1376 w 1382"/>
                  <a:gd name="T49" fmla="*/ 1343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2" h="1383">
                    <a:moveTo>
                      <a:pt x="1376" y="1343"/>
                    </a:moveTo>
                    <a:cubicBezTo>
                      <a:pt x="1370" y="1343"/>
                      <a:pt x="1370" y="1343"/>
                      <a:pt x="1370" y="1343"/>
                    </a:cubicBezTo>
                    <a:cubicBezTo>
                      <a:pt x="1370" y="1351"/>
                      <a:pt x="1367" y="1358"/>
                      <a:pt x="1362" y="1363"/>
                    </a:cubicBezTo>
                    <a:cubicBezTo>
                      <a:pt x="1357" y="1367"/>
                      <a:pt x="1350" y="1371"/>
                      <a:pt x="1343" y="1371"/>
                    </a:cubicBezTo>
                    <a:cubicBezTo>
                      <a:pt x="39" y="1371"/>
                      <a:pt x="39" y="1371"/>
                      <a:pt x="39" y="1371"/>
                    </a:cubicBezTo>
                    <a:cubicBezTo>
                      <a:pt x="31" y="1371"/>
                      <a:pt x="25" y="1367"/>
                      <a:pt x="20" y="1363"/>
                    </a:cubicBezTo>
                    <a:cubicBezTo>
                      <a:pt x="15" y="1358"/>
                      <a:pt x="12" y="1351"/>
                      <a:pt x="12" y="1343"/>
                    </a:cubicBezTo>
                    <a:cubicBezTo>
                      <a:pt x="12" y="40"/>
                      <a:pt x="12" y="40"/>
                      <a:pt x="12" y="40"/>
                    </a:cubicBezTo>
                    <a:cubicBezTo>
                      <a:pt x="12" y="32"/>
                      <a:pt x="15" y="25"/>
                      <a:pt x="20" y="20"/>
                    </a:cubicBezTo>
                    <a:cubicBezTo>
                      <a:pt x="25" y="15"/>
                      <a:pt x="31" y="12"/>
                      <a:pt x="39" y="12"/>
                    </a:cubicBezTo>
                    <a:cubicBezTo>
                      <a:pt x="1343" y="12"/>
                      <a:pt x="1343" y="12"/>
                      <a:pt x="1343" y="12"/>
                    </a:cubicBezTo>
                    <a:cubicBezTo>
                      <a:pt x="1350" y="12"/>
                      <a:pt x="1357" y="15"/>
                      <a:pt x="1362" y="20"/>
                    </a:cubicBezTo>
                    <a:cubicBezTo>
                      <a:pt x="1367" y="25"/>
                      <a:pt x="1370" y="32"/>
                      <a:pt x="1370" y="40"/>
                    </a:cubicBezTo>
                    <a:cubicBezTo>
                      <a:pt x="1370" y="1343"/>
                      <a:pt x="1370" y="1343"/>
                      <a:pt x="1370" y="1343"/>
                    </a:cubicBezTo>
                    <a:cubicBezTo>
                      <a:pt x="1376" y="1343"/>
                      <a:pt x="1376" y="1343"/>
                      <a:pt x="1376" y="1343"/>
                    </a:cubicBezTo>
                    <a:cubicBezTo>
                      <a:pt x="1382" y="1343"/>
                      <a:pt x="1382" y="1343"/>
                      <a:pt x="1382" y="1343"/>
                    </a:cubicBezTo>
                    <a:cubicBezTo>
                      <a:pt x="1382" y="40"/>
                      <a:pt x="1382" y="40"/>
                      <a:pt x="1382" y="40"/>
                    </a:cubicBezTo>
                    <a:cubicBezTo>
                      <a:pt x="1382" y="18"/>
                      <a:pt x="1364" y="0"/>
                      <a:pt x="1343" y="0"/>
                    </a:cubicBezTo>
                    <a:cubicBezTo>
                      <a:pt x="39" y="0"/>
                      <a:pt x="39" y="0"/>
                      <a:pt x="39" y="0"/>
                    </a:cubicBezTo>
                    <a:cubicBezTo>
                      <a:pt x="17" y="0"/>
                      <a:pt x="0" y="18"/>
                      <a:pt x="0" y="40"/>
                    </a:cubicBezTo>
                    <a:cubicBezTo>
                      <a:pt x="0" y="1343"/>
                      <a:pt x="0" y="1343"/>
                      <a:pt x="0" y="1343"/>
                    </a:cubicBezTo>
                    <a:cubicBezTo>
                      <a:pt x="0" y="1365"/>
                      <a:pt x="17" y="1383"/>
                      <a:pt x="39" y="1383"/>
                    </a:cubicBezTo>
                    <a:cubicBezTo>
                      <a:pt x="1343" y="1383"/>
                      <a:pt x="1343" y="1383"/>
                      <a:pt x="1343" y="1383"/>
                    </a:cubicBezTo>
                    <a:cubicBezTo>
                      <a:pt x="1364" y="1383"/>
                      <a:pt x="1382" y="1365"/>
                      <a:pt x="1382" y="1343"/>
                    </a:cubicBezTo>
                    <a:lnTo>
                      <a:pt x="1376" y="1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25"/>
              <p:cNvSpPr>
                <a:spLocks noChangeArrowheads="1"/>
              </p:cNvSpPr>
              <p:nvPr/>
            </p:nvSpPr>
            <p:spPr bwMode="auto">
              <a:xfrm>
                <a:off x="1376" y="-3242"/>
                <a:ext cx="2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VI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26"/>
              <p:cNvSpPr>
                <a:spLocks noChangeArrowheads="1"/>
              </p:cNvSpPr>
              <p:nvPr/>
            </p:nvSpPr>
            <p:spPr bwMode="auto">
              <a:xfrm>
                <a:off x="1543" y="-3242"/>
                <a:ext cx="2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27"/>
              <p:cNvSpPr>
                <a:spLocks noChangeArrowheads="1"/>
              </p:cNvSpPr>
              <p:nvPr/>
            </p:nvSpPr>
            <p:spPr bwMode="auto">
              <a:xfrm>
                <a:off x="1650" y="-3242"/>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28"/>
              <p:cNvSpPr>
                <a:spLocks noChangeArrowheads="1"/>
              </p:cNvSpPr>
              <p:nvPr/>
            </p:nvSpPr>
            <p:spPr bwMode="auto">
              <a:xfrm>
                <a:off x="1749" y="-3242"/>
                <a:ext cx="23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29"/>
              <p:cNvSpPr>
                <a:spLocks noChangeArrowheads="1"/>
              </p:cNvSpPr>
              <p:nvPr/>
            </p:nvSpPr>
            <p:spPr bwMode="auto">
              <a:xfrm>
                <a:off x="1871" y="-3242"/>
                <a:ext cx="5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AL 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30"/>
              <p:cNvSpPr>
                <a:spLocks noChangeArrowheads="1"/>
              </p:cNvSpPr>
              <p:nvPr/>
            </p:nvSpPr>
            <p:spPr bwMode="auto">
              <a:xfrm>
                <a:off x="2293" y="-3242"/>
                <a:ext cx="2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31"/>
              <p:cNvSpPr>
                <a:spLocks noChangeArrowheads="1"/>
              </p:cNvSpPr>
              <p:nvPr/>
            </p:nvSpPr>
            <p:spPr bwMode="auto">
              <a:xfrm>
                <a:off x="2411" y="-3242"/>
                <a:ext cx="64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CHINE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Freeform 32"/>
              <p:cNvSpPr>
                <a:spLocks/>
              </p:cNvSpPr>
              <p:nvPr/>
            </p:nvSpPr>
            <p:spPr bwMode="auto">
              <a:xfrm>
                <a:off x="1771" y="-3764"/>
                <a:ext cx="768" cy="227"/>
              </a:xfrm>
              <a:custGeom>
                <a:avLst/>
                <a:gdLst>
                  <a:gd name="T0" fmla="*/ 298 w 409"/>
                  <a:gd name="T1" fmla="*/ 0 h 121"/>
                  <a:gd name="T2" fmla="*/ 283 w 409"/>
                  <a:gd name="T3" fmla="*/ 0 h 121"/>
                  <a:gd name="T4" fmla="*/ 135 w 409"/>
                  <a:gd name="T5" fmla="*/ 0 h 121"/>
                  <a:gd name="T6" fmla="*/ 128 w 409"/>
                  <a:gd name="T7" fmla="*/ 0 h 121"/>
                  <a:gd name="T8" fmla="*/ 0 w 409"/>
                  <a:gd name="T9" fmla="*/ 83 h 121"/>
                  <a:gd name="T10" fmla="*/ 0 w 409"/>
                  <a:gd name="T11" fmla="*/ 121 h 121"/>
                  <a:gd name="T12" fmla="*/ 153 w 409"/>
                  <a:gd name="T13" fmla="*/ 121 h 121"/>
                  <a:gd name="T14" fmla="*/ 265 w 409"/>
                  <a:gd name="T15" fmla="*/ 121 h 121"/>
                  <a:gd name="T16" fmla="*/ 409 w 409"/>
                  <a:gd name="T17" fmla="*/ 121 h 121"/>
                  <a:gd name="T18" fmla="*/ 409 w 409"/>
                  <a:gd name="T19" fmla="*/ 83 h 121"/>
                  <a:gd name="T20" fmla="*/ 298 w 409"/>
                  <a:gd name="T2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1">
                    <a:moveTo>
                      <a:pt x="298" y="0"/>
                    </a:moveTo>
                    <a:cubicBezTo>
                      <a:pt x="283" y="0"/>
                      <a:pt x="283" y="0"/>
                      <a:pt x="283" y="0"/>
                    </a:cubicBezTo>
                    <a:cubicBezTo>
                      <a:pt x="135" y="0"/>
                      <a:pt x="135" y="0"/>
                      <a:pt x="135" y="0"/>
                    </a:cubicBezTo>
                    <a:cubicBezTo>
                      <a:pt x="128" y="0"/>
                      <a:pt x="128" y="0"/>
                      <a:pt x="128" y="0"/>
                    </a:cubicBezTo>
                    <a:cubicBezTo>
                      <a:pt x="148" y="73"/>
                      <a:pt x="121" y="83"/>
                      <a:pt x="0" y="83"/>
                    </a:cubicBezTo>
                    <a:cubicBezTo>
                      <a:pt x="0" y="121"/>
                      <a:pt x="0" y="121"/>
                      <a:pt x="0" y="121"/>
                    </a:cubicBezTo>
                    <a:cubicBezTo>
                      <a:pt x="153" y="121"/>
                      <a:pt x="153" y="121"/>
                      <a:pt x="153" y="121"/>
                    </a:cubicBezTo>
                    <a:cubicBezTo>
                      <a:pt x="265" y="121"/>
                      <a:pt x="265" y="121"/>
                      <a:pt x="265" y="121"/>
                    </a:cubicBezTo>
                    <a:cubicBezTo>
                      <a:pt x="409" y="121"/>
                      <a:pt x="409" y="121"/>
                      <a:pt x="409" y="121"/>
                    </a:cubicBezTo>
                    <a:cubicBezTo>
                      <a:pt x="409" y="83"/>
                      <a:pt x="409" y="83"/>
                      <a:pt x="409" y="83"/>
                    </a:cubicBezTo>
                    <a:cubicBezTo>
                      <a:pt x="289" y="83"/>
                      <a:pt x="277" y="73"/>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3"/>
              <p:cNvSpPr>
                <a:spLocks noEditPoints="1"/>
              </p:cNvSpPr>
              <p:nvPr/>
            </p:nvSpPr>
            <p:spPr bwMode="auto">
              <a:xfrm>
                <a:off x="1569" y="-4622"/>
                <a:ext cx="1175" cy="858"/>
              </a:xfrm>
              <a:custGeom>
                <a:avLst/>
                <a:gdLst>
                  <a:gd name="T0" fmla="*/ 588 w 626"/>
                  <a:gd name="T1" fmla="*/ 0 h 457"/>
                  <a:gd name="T2" fmla="*/ 34 w 626"/>
                  <a:gd name="T3" fmla="*/ 0 h 457"/>
                  <a:gd name="T4" fmla="*/ 0 w 626"/>
                  <a:gd name="T5" fmla="*/ 36 h 457"/>
                  <a:gd name="T6" fmla="*/ 0 w 626"/>
                  <a:gd name="T7" fmla="*/ 422 h 457"/>
                  <a:gd name="T8" fmla="*/ 34 w 626"/>
                  <a:gd name="T9" fmla="*/ 457 h 457"/>
                  <a:gd name="T10" fmla="*/ 588 w 626"/>
                  <a:gd name="T11" fmla="*/ 457 h 457"/>
                  <a:gd name="T12" fmla="*/ 626 w 626"/>
                  <a:gd name="T13" fmla="*/ 422 h 457"/>
                  <a:gd name="T14" fmla="*/ 626 w 626"/>
                  <a:gd name="T15" fmla="*/ 36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8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7"/>
                      <a:pt x="0" y="36"/>
                    </a:cubicBezTo>
                    <a:cubicBezTo>
                      <a:pt x="0" y="422"/>
                      <a:pt x="0" y="422"/>
                      <a:pt x="0" y="422"/>
                    </a:cubicBezTo>
                    <a:cubicBezTo>
                      <a:pt x="0" y="441"/>
                      <a:pt x="15" y="457"/>
                      <a:pt x="34" y="457"/>
                    </a:cubicBezTo>
                    <a:cubicBezTo>
                      <a:pt x="588" y="457"/>
                      <a:pt x="588" y="457"/>
                      <a:pt x="588" y="457"/>
                    </a:cubicBezTo>
                    <a:cubicBezTo>
                      <a:pt x="607" y="457"/>
                      <a:pt x="626" y="441"/>
                      <a:pt x="626" y="422"/>
                    </a:cubicBezTo>
                    <a:cubicBezTo>
                      <a:pt x="626" y="36"/>
                      <a:pt x="626" y="36"/>
                      <a:pt x="626" y="36"/>
                    </a:cubicBezTo>
                    <a:cubicBezTo>
                      <a:pt x="626" y="17"/>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8"/>
                      <a:pt x="579" y="48"/>
                      <a:pt x="579" y="48"/>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4"/>
              <p:cNvSpPr>
                <a:spLocks/>
              </p:cNvSpPr>
              <p:nvPr/>
            </p:nvSpPr>
            <p:spPr bwMode="auto">
              <a:xfrm>
                <a:off x="1657" y="-4532"/>
                <a:ext cx="996" cy="678"/>
              </a:xfrm>
              <a:custGeom>
                <a:avLst/>
                <a:gdLst>
                  <a:gd name="T0" fmla="*/ 995 w 996"/>
                  <a:gd name="T1" fmla="*/ 0 h 678"/>
                  <a:gd name="T2" fmla="*/ 995 w 996"/>
                  <a:gd name="T3" fmla="*/ 678 h 678"/>
                  <a:gd name="T4" fmla="*/ 0 w 996"/>
                  <a:gd name="T5" fmla="*/ 678 h 678"/>
                  <a:gd name="T6" fmla="*/ 0 w 996"/>
                  <a:gd name="T7" fmla="*/ 0 h 678"/>
                  <a:gd name="T8" fmla="*/ 996 w 996"/>
                  <a:gd name="T9" fmla="*/ 0 h 678"/>
                  <a:gd name="T10" fmla="*/ 995 w 996"/>
                  <a:gd name="T11" fmla="*/ 0 h 678"/>
                </a:gdLst>
                <a:ahLst/>
                <a:cxnLst>
                  <a:cxn ang="0">
                    <a:pos x="T0" y="T1"/>
                  </a:cxn>
                  <a:cxn ang="0">
                    <a:pos x="T2" y="T3"/>
                  </a:cxn>
                  <a:cxn ang="0">
                    <a:pos x="T4" y="T5"/>
                  </a:cxn>
                  <a:cxn ang="0">
                    <a:pos x="T6" y="T7"/>
                  </a:cxn>
                  <a:cxn ang="0">
                    <a:pos x="T8" y="T9"/>
                  </a:cxn>
                  <a:cxn ang="0">
                    <a:pos x="T10" y="T11"/>
                  </a:cxn>
                </a:cxnLst>
                <a:rect l="0" t="0" r="r" b="b"/>
                <a:pathLst>
                  <a:path w="996" h="678">
                    <a:moveTo>
                      <a:pt x="995" y="0"/>
                    </a:moveTo>
                    <a:lnTo>
                      <a:pt x="995" y="678"/>
                    </a:lnTo>
                    <a:lnTo>
                      <a:pt x="0" y="678"/>
                    </a:lnTo>
                    <a:lnTo>
                      <a:pt x="0" y="0"/>
                    </a:lnTo>
                    <a:lnTo>
                      <a:pt x="996" y="0"/>
                    </a:lnTo>
                    <a:lnTo>
                      <a:pt x="995" y="0"/>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5"/>
              <p:cNvSpPr>
                <a:spLocks/>
              </p:cNvSpPr>
              <p:nvPr/>
            </p:nvSpPr>
            <p:spPr bwMode="auto">
              <a:xfrm>
                <a:off x="1657" y="-4532"/>
                <a:ext cx="996" cy="678"/>
              </a:xfrm>
              <a:custGeom>
                <a:avLst/>
                <a:gdLst>
                  <a:gd name="T0" fmla="*/ 995 w 996"/>
                  <a:gd name="T1" fmla="*/ 0 h 678"/>
                  <a:gd name="T2" fmla="*/ 995 w 996"/>
                  <a:gd name="T3" fmla="*/ 678 h 678"/>
                  <a:gd name="T4" fmla="*/ 0 w 996"/>
                  <a:gd name="T5" fmla="*/ 678 h 678"/>
                  <a:gd name="T6" fmla="*/ 0 w 996"/>
                  <a:gd name="T7" fmla="*/ 0 h 678"/>
                  <a:gd name="T8" fmla="*/ 996 w 996"/>
                  <a:gd name="T9" fmla="*/ 0 h 678"/>
                  <a:gd name="T10" fmla="*/ 995 w 996"/>
                  <a:gd name="T11" fmla="*/ 0 h 678"/>
                </a:gdLst>
                <a:ahLst/>
                <a:cxnLst>
                  <a:cxn ang="0">
                    <a:pos x="T0" y="T1"/>
                  </a:cxn>
                  <a:cxn ang="0">
                    <a:pos x="T2" y="T3"/>
                  </a:cxn>
                  <a:cxn ang="0">
                    <a:pos x="T4" y="T5"/>
                  </a:cxn>
                  <a:cxn ang="0">
                    <a:pos x="T6" y="T7"/>
                  </a:cxn>
                  <a:cxn ang="0">
                    <a:pos x="T8" y="T9"/>
                  </a:cxn>
                  <a:cxn ang="0">
                    <a:pos x="T10" y="T11"/>
                  </a:cxn>
                </a:cxnLst>
                <a:rect l="0" t="0" r="r" b="b"/>
                <a:pathLst>
                  <a:path w="996" h="678">
                    <a:moveTo>
                      <a:pt x="995" y="0"/>
                    </a:moveTo>
                    <a:lnTo>
                      <a:pt x="995" y="678"/>
                    </a:lnTo>
                    <a:lnTo>
                      <a:pt x="0" y="678"/>
                    </a:lnTo>
                    <a:lnTo>
                      <a:pt x="0" y="0"/>
                    </a:lnTo>
                    <a:lnTo>
                      <a:pt x="996" y="0"/>
                    </a:lnTo>
                    <a:lnTo>
                      <a:pt x="9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6"/>
              <p:cNvSpPr>
                <a:spLocks/>
              </p:cNvSpPr>
              <p:nvPr/>
            </p:nvSpPr>
            <p:spPr bwMode="auto">
              <a:xfrm>
                <a:off x="1569" y="-4622"/>
                <a:ext cx="1103" cy="858"/>
              </a:xfrm>
              <a:custGeom>
                <a:avLst/>
                <a:gdLst>
                  <a:gd name="T0" fmla="*/ 48 w 588"/>
                  <a:gd name="T1" fmla="*/ 409 h 457"/>
                  <a:gd name="T2" fmla="*/ 47 w 588"/>
                  <a:gd name="T3" fmla="*/ 409 h 457"/>
                  <a:gd name="T4" fmla="*/ 47 w 588"/>
                  <a:gd name="T5" fmla="*/ 48 h 457"/>
                  <a:gd name="T6" fmla="*/ 532 w 588"/>
                  <a:gd name="T7" fmla="*/ 48 h 457"/>
                  <a:gd name="T8" fmla="*/ 588 w 588"/>
                  <a:gd name="T9" fmla="*/ 0 h 457"/>
                  <a:gd name="T10" fmla="*/ 588 w 588"/>
                  <a:gd name="T11" fmla="*/ 0 h 457"/>
                  <a:gd name="T12" fmla="*/ 34 w 588"/>
                  <a:gd name="T13" fmla="*/ 0 h 457"/>
                  <a:gd name="T14" fmla="*/ 0 w 588"/>
                  <a:gd name="T15" fmla="*/ 36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8"/>
                      <a:pt x="532" y="48"/>
                      <a:pt x="532" y="48"/>
                    </a:cubicBezTo>
                    <a:cubicBezTo>
                      <a:pt x="588" y="0"/>
                      <a:pt x="588" y="0"/>
                      <a:pt x="588" y="0"/>
                    </a:cubicBezTo>
                    <a:cubicBezTo>
                      <a:pt x="588" y="0"/>
                      <a:pt x="588" y="0"/>
                      <a:pt x="588" y="0"/>
                    </a:cubicBezTo>
                    <a:cubicBezTo>
                      <a:pt x="34" y="0"/>
                      <a:pt x="34" y="0"/>
                      <a:pt x="34" y="0"/>
                    </a:cubicBezTo>
                    <a:cubicBezTo>
                      <a:pt x="15" y="0"/>
                      <a:pt x="0" y="17"/>
                      <a:pt x="0" y="36"/>
                    </a:cubicBezTo>
                    <a:cubicBezTo>
                      <a:pt x="0" y="422"/>
                      <a:pt x="0" y="422"/>
                      <a:pt x="0" y="422"/>
                    </a:cubicBezTo>
                    <a:cubicBezTo>
                      <a:pt x="0" y="441"/>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7"/>
              <p:cNvSpPr>
                <a:spLocks/>
              </p:cNvSpPr>
              <p:nvPr/>
            </p:nvSpPr>
            <p:spPr bwMode="auto">
              <a:xfrm>
                <a:off x="1657" y="-4532"/>
                <a:ext cx="910" cy="678"/>
              </a:xfrm>
              <a:custGeom>
                <a:avLst/>
                <a:gdLst>
                  <a:gd name="T0" fmla="*/ 0 w 910"/>
                  <a:gd name="T1" fmla="*/ 678 h 678"/>
                  <a:gd name="T2" fmla="*/ 2 w 910"/>
                  <a:gd name="T3" fmla="*/ 678 h 678"/>
                  <a:gd name="T4" fmla="*/ 2 w 910"/>
                  <a:gd name="T5" fmla="*/ 0 h 678"/>
                  <a:gd name="T6" fmla="*/ 910 w 910"/>
                  <a:gd name="T7" fmla="*/ 0 h 678"/>
                  <a:gd name="T8" fmla="*/ 910 w 910"/>
                  <a:gd name="T9" fmla="*/ 0 h 678"/>
                  <a:gd name="T10" fmla="*/ 0 w 910"/>
                  <a:gd name="T11" fmla="*/ 0 h 678"/>
                  <a:gd name="T12" fmla="*/ 0 w 910"/>
                  <a:gd name="T13" fmla="*/ 678 h 678"/>
                </a:gdLst>
                <a:ahLst/>
                <a:cxnLst>
                  <a:cxn ang="0">
                    <a:pos x="T0" y="T1"/>
                  </a:cxn>
                  <a:cxn ang="0">
                    <a:pos x="T2" y="T3"/>
                  </a:cxn>
                  <a:cxn ang="0">
                    <a:pos x="T4" y="T5"/>
                  </a:cxn>
                  <a:cxn ang="0">
                    <a:pos x="T6" y="T7"/>
                  </a:cxn>
                  <a:cxn ang="0">
                    <a:pos x="T8" y="T9"/>
                  </a:cxn>
                  <a:cxn ang="0">
                    <a:pos x="T10" y="T11"/>
                  </a:cxn>
                  <a:cxn ang="0">
                    <a:pos x="T12" y="T13"/>
                  </a:cxn>
                </a:cxnLst>
                <a:rect l="0" t="0" r="r" b="b"/>
                <a:pathLst>
                  <a:path w="910" h="678">
                    <a:moveTo>
                      <a:pt x="0" y="678"/>
                    </a:moveTo>
                    <a:lnTo>
                      <a:pt x="2" y="678"/>
                    </a:lnTo>
                    <a:lnTo>
                      <a:pt x="2" y="0"/>
                    </a:lnTo>
                    <a:lnTo>
                      <a:pt x="910" y="0"/>
                    </a:lnTo>
                    <a:lnTo>
                      <a:pt x="910" y="0"/>
                    </a:lnTo>
                    <a:lnTo>
                      <a:pt x="0" y="0"/>
                    </a:lnTo>
                    <a:lnTo>
                      <a:pt x="0" y="678"/>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8"/>
              <p:cNvSpPr>
                <a:spLocks noChangeArrowheads="1"/>
              </p:cNvSpPr>
              <p:nvPr/>
            </p:nvSpPr>
            <p:spPr bwMode="auto">
              <a:xfrm>
                <a:off x="1771" y="-3608"/>
                <a:ext cx="768" cy="7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39"/>
              <p:cNvSpPr>
                <a:spLocks noChangeArrowheads="1"/>
              </p:cNvSpPr>
              <p:nvPr/>
            </p:nvSpPr>
            <p:spPr bwMode="auto">
              <a:xfrm>
                <a:off x="2135" y="-4588"/>
                <a:ext cx="32" cy="32"/>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0"/>
              <p:cNvSpPr>
                <a:spLocks/>
              </p:cNvSpPr>
              <p:nvPr/>
            </p:nvSpPr>
            <p:spPr bwMode="auto">
              <a:xfrm>
                <a:off x="1942" y="-4455"/>
                <a:ext cx="424" cy="252"/>
              </a:xfrm>
              <a:custGeom>
                <a:avLst/>
                <a:gdLst>
                  <a:gd name="T0" fmla="*/ 113 w 226"/>
                  <a:gd name="T1" fmla="*/ 0 h 134"/>
                  <a:gd name="T2" fmla="*/ 111 w 226"/>
                  <a:gd name="T3" fmla="*/ 1 h 134"/>
                  <a:gd name="T4" fmla="*/ 2 w 226"/>
                  <a:gd name="T5" fmla="*/ 64 h 134"/>
                  <a:gd name="T6" fmla="*/ 0 w 226"/>
                  <a:gd name="T7" fmla="*/ 67 h 134"/>
                  <a:gd name="T8" fmla="*/ 2 w 226"/>
                  <a:gd name="T9" fmla="*/ 70 h 134"/>
                  <a:gd name="T10" fmla="*/ 112 w 226"/>
                  <a:gd name="T11" fmla="*/ 133 h 134"/>
                  <a:gd name="T12" fmla="*/ 114 w 226"/>
                  <a:gd name="T13" fmla="*/ 134 h 134"/>
                  <a:gd name="T14" fmla="*/ 115 w 226"/>
                  <a:gd name="T15" fmla="*/ 133 h 134"/>
                  <a:gd name="T16" fmla="*/ 225 w 226"/>
                  <a:gd name="T17" fmla="*/ 70 h 134"/>
                  <a:gd name="T18" fmla="*/ 226 w 226"/>
                  <a:gd name="T19" fmla="*/ 67 h 134"/>
                  <a:gd name="T20" fmla="*/ 225 w 226"/>
                  <a:gd name="T21" fmla="*/ 64 h 134"/>
                  <a:gd name="T22" fmla="*/ 115 w 226"/>
                  <a:gd name="T23" fmla="*/ 1 h 134"/>
                  <a:gd name="T24" fmla="*/ 113 w 226"/>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4">
                    <a:moveTo>
                      <a:pt x="113" y="0"/>
                    </a:moveTo>
                    <a:cubicBezTo>
                      <a:pt x="112" y="0"/>
                      <a:pt x="112" y="0"/>
                      <a:pt x="111" y="1"/>
                    </a:cubicBezTo>
                    <a:cubicBezTo>
                      <a:pt x="2" y="64"/>
                      <a:pt x="2" y="64"/>
                      <a:pt x="2" y="64"/>
                    </a:cubicBezTo>
                    <a:cubicBezTo>
                      <a:pt x="1" y="64"/>
                      <a:pt x="0" y="65"/>
                      <a:pt x="0" y="67"/>
                    </a:cubicBezTo>
                    <a:cubicBezTo>
                      <a:pt x="0" y="68"/>
                      <a:pt x="1" y="69"/>
                      <a:pt x="2" y="70"/>
                    </a:cubicBezTo>
                    <a:cubicBezTo>
                      <a:pt x="112" y="133"/>
                      <a:pt x="112" y="133"/>
                      <a:pt x="112" y="133"/>
                    </a:cubicBezTo>
                    <a:cubicBezTo>
                      <a:pt x="112" y="133"/>
                      <a:pt x="113" y="134"/>
                      <a:pt x="114" y="134"/>
                    </a:cubicBezTo>
                    <a:cubicBezTo>
                      <a:pt x="114" y="134"/>
                      <a:pt x="115" y="133"/>
                      <a:pt x="115" y="133"/>
                    </a:cubicBezTo>
                    <a:cubicBezTo>
                      <a:pt x="225" y="70"/>
                      <a:pt x="225" y="70"/>
                      <a:pt x="225" y="70"/>
                    </a:cubicBezTo>
                    <a:cubicBezTo>
                      <a:pt x="226" y="69"/>
                      <a:pt x="226" y="68"/>
                      <a:pt x="226" y="67"/>
                    </a:cubicBezTo>
                    <a:cubicBezTo>
                      <a:pt x="226" y="66"/>
                      <a:pt x="226" y="65"/>
                      <a:pt x="225" y="64"/>
                    </a:cubicBezTo>
                    <a:cubicBezTo>
                      <a:pt x="115" y="1"/>
                      <a:pt x="115" y="1"/>
                      <a:pt x="115" y="1"/>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1"/>
              <p:cNvSpPr>
                <a:spLocks/>
              </p:cNvSpPr>
              <p:nvPr/>
            </p:nvSpPr>
            <p:spPr bwMode="auto">
              <a:xfrm>
                <a:off x="1914" y="-4284"/>
                <a:ext cx="218" cy="370"/>
              </a:xfrm>
              <a:custGeom>
                <a:avLst/>
                <a:gdLst>
                  <a:gd name="T0" fmla="*/ 3 w 116"/>
                  <a:gd name="T1" fmla="*/ 0 h 197"/>
                  <a:gd name="T2" fmla="*/ 1 w 116"/>
                  <a:gd name="T3" fmla="*/ 0 h 197"/>
                  <a:gd name="T4" fmla="*/ 0 w 116"/>
                  <a:gd name="T5" fmla="*/ 3 h 197"/>
                  <a:gd name="T6" fmla="*/ 0 w 116"/>
                  <a:gd name="T7" fmla="*/ 130 h 197"/>
                  <a:gd name="T8" fmla="*/ 1 w 116"/>
                  <a:gd name="T9" fmla="*/ 133 h 197"/>
                  <a:gd name="T10" fmla="*/ 111 w 116"/>
                  <a:gd name="T11" fmla="*/ 197 h 197"/>
                  <a:gd name="T12" fmla="*/ 113 w 116"/>
                  <a:gd name="T13" fmla="*/ 197 h 197"/>
                  <a:gd name="T14" fmla="*/ 114 w 116"/>
                  <a:gd name="T15" fmla="*/ 197 h 197"/>
                  <a:gd name="T16" fmla="*/ 116 w 116"/>
                  <a:gd name="T17" fmla="*/ 194 h 197"/>
                  <a:gd name="T18" fmla="*/ 116 w 116"/>
                  <a:gd name="T19" fmla="*/ 67 h 197"/>
                  <a:gd name="T20" fmla="*/ 114 w 116"/>
                  <a:gd name="T21" fmla="*/ 64 h 197"/>
                  <a:gd name="T22" fmla="*/ 5 w 116"/>
                  <a:gd name="T23" fmla="*/ 0 h 197"/>
                  <a:gd name="T24" fmla="*/ 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3" y="0"/>
                    </a:moveTo>
                    <a:cubicBezTo>
                      <a:pt x="2" y="0"/>
                      <a:pt x="2" y="0"/>
                      <a:pt x="1" y="0"/>
                    </a:cubicBezTo>
                    <a:cubicBezTo>
                      <a:pt x="0" y="1"/>
                      <a:pt x="0" y="2"/>
                      <a:pt x="0" y="3"/>
                    </a:cubicBezTo>
                    <a:cubicBezTo>
                      <a:pt x="0" y="130"/>
                      <a:pt x="0" y="130"/>
                      <a:pt x="0" y="130"/>
                    </a:cubicBezTo>
                    <a:cubicBezTo>
                      <a:pt x="0" y="132"/>
                      <a:pt x="0" y="133"/>
                      <a:pt x="1" y="133"/>
                    </a:cubicBezTo>
                    <a:cubicBezTo>
                      <a:pt x="111" y="197"/>
                      <a:pt x="111" y="197"/>
                      <a:pt x="111" y="197"/>
                    </a:cubicBezTo>
                    <a:cubicBezTo>
                      <a:pt x="112" y="197"/>
                      <a:pt x="112" y="197"/>
                      <a:pt x="113" y="197"/>
                    </a:cubicBezTo>
                    <a:cubicBezTo>
                      <a:pt x="113" y="197"/>
                      <a:pt x="114" y="197"/>
                      <a:pt x="114" y="197"/>
                    </a:cubicBezTo>
                    <a:cubicBezTo>
                      <a:pt x="115" y="196"/>
                      <a:pt x="116" y="195"/>
                      <a:pt x="116" y="194"/>
                    </a:cubicBezTo>
                    <a:cubicBezTo>
                      <a:pt x="116" y="67"/>
                      <a:pt x="116" y="67"/>
                      <a:pt x="116" y="67"/>
                    </a:cubicBezTo>
                    <a:cubicBezTo>
                      <a:pt x="116" y="65"/>
                      <a:pt x="115" y="64"/>
                      <a:pt x="114" y="64"/>
                    </a:cubicBezTo>
                    <a:cubicBezTo>
                      <a:pt x="5" y="0"/>
                      <a:pt x="5" y="0"/>
                      <a:pt x="5" y="0"/>
                    </a:cubicBezTo>
                    <a:cubicBezTo>
                      <a:pt x="4" y="0"/>
                      <a:pt x="4"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2"/>
              <p:cNvSpPr>
                <a:spLocks/>
              </p:cNvSpPr>
              <p:nvPr/>
            </p:nvSpPr>
            <p:spPr bwMode="auto">
              <a:xfrm>
                <a:off x="2179" y="-4282"/>
                <a:ext cx="217" cy="368"/>
              </a:xfrm>
              <a:custGeom>
                <a:avLst/>
                <a:gdLst>
                  <a:gd name="T0" fmla="*/ 113 w 116"/>
                  <a:gd name="T1" fmla="*/ 0 h 196"/>
                  <a:gd name="T2" fmla="*/ 111 w 116"/>
                  <a:gd name="T3" fmla="*/ 0 h 196"/>
                  <a:gd name="T4" fmla="*/ 1 w 116"/>
                  <a:gd name="T5" fmla="*/ 64 h 196"/>
                  <a:gd name="T6" fmla="*/ 0 w 116"/>
                  <a:gd name="T7" fmla="*/ 66 h 196"/>
                  <a:gd name="T8" fmla="*/ 0 w 116"/>
                  <a:gd name="T9" fmla="*/ 193 h 196"/>
                  <a:gd name="T10" fmla="*/ 1 w 116"/>
                  <a:gd name="T11" fmla="*/ 196 h 196"/>
                  <a:gd name="T12" fmla="*/ 3 w 116"/>
                  <a:gd name="T13" fmla="*/ 196 h 196"/>
                  <a:gd name="T14" fmla="*/ 5 w 116"/>
                  <a:gd name="T15" fmla="*/ 196 h 196"/>
                  <a:gd name="T16" fmla="*/ 114 w 116"/>
                  <a:gd name="T17" fmla="*/ 132 h 196"/>
                  <a:gd name="T18" fmla="*/ 116 w 116"/>
                  <a:gd name="T19" fmla="*/ 129 h 196"/>
                  <a:gd name="T20" fmla="*/ 116 w 116"/>
                  <a:gd name="T21" fmla="*/ 3 h 196"/>
                  <a:gd name="T22" fmla="*/ 114 w 116"/>
                  <a:gd name="T23" fmla="*/ 0 h 196"/>
                  <a:gd name="T24" fmla="*/ 113 w 116"/>
                  <a:gd name="T25"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6">
                    <a:moveTo>
                      <a:pt x="113" y="0"/>
                    </a:moveTo>
                    <a:cubicBezTo>
                      <a:pt x="112" y="0"/>
                      <a:pt x="112" y="0"/>
                      <a:pt x="111" y="0"/>
                    </a:cubicBezTo>
                    <a:cubicBezTo>
                      <a:pt x="1" y="64"/>
                      <a:pt x="1" y="64"/>
                      <a:pt x="1" y="64"/>
                    </a:cubicBezTo>
                    <a:cubicBezTo>
                      <a:pt x="0" y="64"/>
                      <a:pt x="0" y="65"/>
                      <a:pt x="0" y="66"/>
                    </a:cubicBezTo>
                    <a:cubicBezTo>
                      <a:pt x="0" y="193"/>
                      <a:pt x="0" y="193"/>
                      <a:pt x="0" y="193"/>
                    </a:cubicBezTo>
                    <a:cubicBezTo>
                      <a:pt x="0" y="194"/>
                      <a:pt x="0" y="195"/>
                      <a:pt x="1" y="196"/>
                    </a:cubicBezTo>
                    <a:cubicBezTo>
                      <a:pt x="2" y="196"/>
                      <a:pt x="2" y="196"/>
                      <a:pt x="3" y="196"/>
                    </a:cubicBezTo>
                    <a:cubicBezTo>
                      <a:pt x="3" y="196"/>
                      <a:pt x="4" y="196"/>
                      <a:pt x="5" y="196"/>
                    </a:cubicBezTo>
                    <a:cubicBezTo>
                      <a:pt x="114" y="132"/>
                      <a:pt x="114" y="132"/>
                      <a:pt x="114" y="132"/>
                    </a:cubicBezTo>
                    <a:cubicBezTo>
                      <a:pt x="115" y="132"/>
                      <a:pt x="116" y="131"/>
                      <a:pt x="116" y="129"/>
                    </a:cubicBezTo>
                    <a:cubicBezTo>
                      <a:pt x="116" y="3"/>
                      <a:pt x="116" y="3"/>
                      <a:pt x="116" y="3"/>
                    </a:cubicBezTo>
                    <a:cubicBezTo>
                      <a:pt x="116" y="2"/>
                      <a:pt x="115" y="1"/>
                      <a:pt x="114" y="0"/>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45"/>
            <p:cNvGrpSpPr>
              <a:grpSpLocks noChangeAspect="1"/>
            </p:cNvGrpSpPr>
            <p:nvPr/>
          </p:nvGrpSpPr>
          <p:grpSpPr bwMode="auto">
            <a:xfrm>
              <a:off x="1360488" y="-3495675"/>
              <a:ext cx="4121150" cy="4121150"/>
              <a:chOff x="857" y="-2202"/>
              <a:chExt cx="2596" cy="2596"/>
            </a:xfrm>
          </p:grpSpPr>
          <p:sp>
            <p:nvSpPr>
              <p:cNvPr id="31" name="AutoShape 44"/>
              <p:cNvSpPr>
                <a:spLocks noChangeAspect="1" noChangeArrowheads="1" noTextEdit="1"/>
              </p:cNvSpPr>
              <p:nvPr/>
            </p:nvSpPr>
            <p:spPr bwMode="auto">
              <a:xfrm>
                <a:off x="857" y="-2202"/>
                <a:ext cx="2596" cy="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6"/>
              <p:cNvSpPr>
                <a:spLocks/>
              </p:cNvSpPr>
              <p:nvPr/>
            </p:nvSpPr>
            <p:spPr bwMode="auto">
              <a:xfrm>
                <a:off x="870" y="-2189"/>
                <a:ext cx="2572" cy="2574"/>
              </a:xfrm>
              <a:custGeom>
                <a:avLst/>
                <a:gdLst>
                  <a:gd name="T0" fmla="*/ 1370 w 1370"/>
                  <a:gd name="T1" fmla="*/ 1337 h 1371"/>
                  <a:gd name="T2" fmla="*/ 1337 w 1370"/>
                  <a:gd name="T3" fmla="*/ 1371 h 1371"/>
                  <a:gd name="T4" fmla="*/ 33 w 1370"/>
                  <a:gd name="T5" fmla="*/ 1371 h 1371"/>
                  <a:gd name="T6" fmla="*/ 0 w 1370"/>
                  <a:gd name="T7" fmla="*/ 1337 h 1371"/>
                  <a:gd name="T8" fmla="*/ 0 w 1370"/>
                  <a:gd name="T9" fmla="*/ 34 h 1371"/>
                  <a:gd name="T10" fmla="*/ 33 w 1370"/>
                  <a:gd name="T11" fmla="*/ 0 h 1371"/>
                  <a:gd name="T12" fmla="*/ 1337 w 1370"/>
                  <a:gd name="T13" fmla="*/ 0 h 1371"/>
                  <a:gd name="T14" fmla="*/ 1370 w 1370"/>
                  <a:gd name="T15" fmla="*/ 34 h 1371"/>
                  <a:gd name="T16" fmla="*/ 1370 w 1370"/>
                  <a:gd name="T17" fmla="*/ 1337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0" h="1371">
                    <a:moveTo>
                      <a:pt x="1370" y="1337"/>
                    </a:moveTo>
                    <a:cubicBezTo>
                      <a:pt x="1370" y="1356"/>
                      <a:pt x="1355" y="1371"/>
                      <a:pt x="1337" y="1371"/>
                    </a:cubicBezTo>
                    <a:cubicBezTo>
                      <a:pt x="33" y="1371"/>
                      <a:pt x="33" y="1371"/>
                      <a:pt x="33" y="1371"/>
                    </a:cubicBezTo>
                    <a:cubicBezTo>
                      <a:pt x="15" y="1371"/>
                      <a:pt x="0" y="1356"/>
                      <a:pt x="0" y="1337"/>
                    </a:cubicBezTo>
                    <a:cubicBezTo>
                      <a:pt x="0" y="34"/>
                      <a:pt x="0" y="34"/>
                      <a:pt x="0" y="34"/>
                    </a:cubicBezTo>
                    <a:cubicBezTo>
                      <a:pt x="0" y="15"/>
                      <a:pt x="15" y="0"/>
                      <a:pt x="33" y="0"/>
                    </a:cubicBezTo>
                    <a:cubicBezTo>
                      <a:pt x="1337" y="0"/>
                      <a:pt x="1337" y="0"/>
                      <a:pt x="1337" y="0"/>
                    </a:cubicBezTo>
                    <a:cubicBezTo>
                      <a:pt x="1355" y="0"/>
                      <a:pt x="1370" y="15"/>
                      <a:pt x="1370" y="34"/>
                    </a:cubicBezTo>
                    <a:cubicBezTo>
                      <a:pt x="1370" y="1337"/>
                      <a:pt x="1370" y="1337"/>
                      <a:pt x="1370" y="1337"/>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7"/>
              <p:cNvSpPr>
                <a:spLocks/>
              </p:cNvSpPr>
              <p:nvPr/>
            </p:nvSpPr>
            <p:spPr bwMode="auto">
              <a:xfrm>
                <a:off x="859" y="-2200"/>
                <a:ext cx="2594" cy="2596"/>
              </a:xfrm>
              <a:custGeom>
                <a:avLst/>
                <a:gdLst>
                  <a:gd name="T0" fmla="*/ 1376 w 1382"/>
                  <a:gd name="T1" fmla="*/ 1343 h 1383"/>
                  <a:gd name="T2" fmla="*/ 1370 w 1382"/>
                  <a:gd name="T3" fmla="*/ 1343 h 1383"/>
                  <a:gd name="T4" fmla="*/ 1362 w 1382"/>
                  <a:gd name="T5" fmla="*/ 1363 h 1383"/>
                  <a:gd name="T6" fmla="*/ 1343 w 1382"/>
                  <a:gd name="T7" fmla="*/ 1371 h 1383"/>
                  <a:gd name="T8" fmla="*/ 39 w 1382"/>
                  <a:gd name="T9" fmla="*/ 1371 h 1383"/>
                  <a:gd name="T10" fmla="*/ 20 w 1382"/>
                  <a:gd name="T11" fmla="*/ 1363 h 1383"/>
                  <a:gd name="T12" fmla="*/ 12 w 1382"/>
                  <a:gd name="T13" fmla="*/ 1343 h 1383"/>
                  <a:gd name="T14" fmla="*/ 12 w 1382"/>
                  <a:gd name="T15" fmla="*/ 40 h 1383"/>
                  <a:gd name="T16" fmla="*/ 20 w 1382"/>
                  <a:gd name="T17" fmla="*/ 20 h 1383"/>
                  <a:gd name="T18" fmla="*/ 39 w 1382"/>
                  <a:gd name="T19" fmla="*/ 12 h 1383"/>
                  <a:gd name="T20" fmla="*/ 1343 w 1382"/>
                  <a:gd name="T21" fmla="*/ 12 h 1383"/>
                  <a:gd name="T22" fmla="*/ 1362 w 1382"/>
                  <a:gd name="T23" fmla="*/ 20 h 1383"/>
                  <a:gd name="T24" fmla="*/ 1370 w 1382"/>
                  <a:gd name="T25" fmla="*/ 40 h 1383"/>
                  <a:gd name="T26" fmla="*/ 1370 w 1382"/>
                  <a:gd name="T27" fmla="*/ 1343 h 1383"/>
                  <a:gd name="T28" fmla="*/ 1376 w 1382"/>
                  <a:gd name="T29" fmla="*/ 1343 h 1383"/>
                  <a:gd name="T30" fmla="*/ 1382 w 1382"/>
                  <a:gd name="T31" fmla="*/ 1343 h 1383"/>
                  <a:gd name="T32" fmla="*/ 1382 w 1382"/>
                  <a:gd name="T33" fmla="*/ 40 h 1383"/>
                  <a:gd name="T34" fmla="*/ 1343 w 1382"/>
                  <a:gd name="T35" fmla="*/ 0 h 1383"/>
                  <a:gd name="T36" fmla="*/ 39 w 1382"/>
                  <a:gd name="T37" fmla="*/ 0 h 1383"/>
                  <a:gd name="T38" fmla="*/ 0 w 1382"/>
                  <a:gd name="T39" fmla="*/ 40 h 1383"/>
                  <a:gd name="T40" fmla="*/ 0 w 1382"/>
                  <a:gd name="T41" fmla="*/ 1343 h 1383"/>
                  <a:gd name="T42" fmla="*/ 39 w 1382"/>
                  <a:gd name="T43" fmla="*/ 1383 h 1383"/>
                  <a:gd name="T44" fmla="*/ 1343 w 1382"/>
                  <a:gd name="T45" fmla="*/ 1383 h 1383"/>
                  <a:gd name="T46" fmla="*/ 1382 w 1382"/>
                  <a:gd name="T47" fmla="*/ 1343 h 1383"/>
                  <a:gd name="T48" fmla="*/ 1376 w 1382"/>
                  <a:gd name="T49" fmla="*/ 1343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2" h="1383">
                    <a:moveTo>
                      <a:pt x="1376" y="1343"/>
                    </a:moveTo>
                    <a:cubicBezTo>
                      <a:pt x="1370" y="1343"/>
                      <a:pt x="1370" y="1343"/>
                      <a:pt x="1370" y="1343"/>
                    </a:cubicBezTo>
                    <a:cubicBezTo>
                      <a:pt x="1370" y="1351"/>
                      <a:pt x="1367" y="1358"/>
                      <a:pt x="1362" y="1363"/>
                    </a:cubicBezTo>
                    <a:cubicBezTo>
                      <a:pt x="1357" y="1368"/>
                      <a:pt x="1350" y="1371"/>
                      <a:pt x="1343" y="1371"/>
                    </a:cubicBezTo>
                    <a:cubicBezTo>
                      <a:pt x="39" y="1371"/>
                      <a:pt x="39" y="1371"/>
                      <a:pt x="39" y="1371"/>
                    </a:cubicBezTo>
                    <a:cubicBezTo>
                      <a:pt x="31" y="1371"/>
                      <a:pt x="25" y="1368"/>
                      <a:pt x="20" y="1363"/>
                    </a:cubicBezTo>
                    <a:cubicBezTo>
                      <a:pt x="15" y="1358"/>
                      <a:pt x="12" y="1351"/>
                      <a:pt x="12" y="1343"/>
                    </a:cubicBezTo>
                    <a:cubicBezTo>
                      <a:pt x="12" y="40"/>
                      <a:pt x="12" y="40"/>
                      <a:pt x="12" y="40"/>
                    </a:cubicBezTo>
                    <a:cubicBezTo>
                      <a:pt x="12" y="32"/>
                      <a:pt x="15" y="25"/>
                      <a:pt x="20" y="20"/>
                    </a:cubicBezTo>
                    <a:cubicBezTo>
                      <a:pt x="25" y="15"/>
                      <a:pt x="31" y="12"/>
                      <a:pt x="39" y="12"/>
                    </a:cubicBezTo>
                    <a:cubicBezTo>
                      <a:pt x="1343" y="12"/>
                      <a:pt x="1343" y="12"/>
                      <a:pt x="1343" y="12"/>
                    </a:cubicBezTo>
                    <a:cubicBezTo>
                      <a:pt x="1350" y="12"/>
                      <a:pt x="1357" y="15"/>
                      <a:pt x="1362" y="20"/>
                    </a:cubicBezTo>
                    <a:cubicBezTo>
                      <a:pt x="1367" y="25"/>
                      <a:pt x="1370" y="32"/>
                      <a:pt x="1370" y="40"/>
                    </a:cubicBezTo>
                    <a:cubicBezTo>
                      <a:pt x="1370" y="1343"/>
                      <a:pt x="1370" y="1343"/>
                      <a:pt x="1370" y="1343"/>
                    </a:cubicBezTo>
                    <a:cubicBezTo>
                      <a:pt x="1376" y="1343"/>
                      <a:pt x="1376" y="1343"/>
                      <a:pt x="1376" y="1343"/>
                    </a:cubicBezTo>
                    <a:cubicBezTo>
                      <a:pt x="1382" y="1343"/>
                      <a:pt x="1382" y="1343"/>
                      <a:pt x="1382" y="1343"/>
                    </a:cubicBezTo>
                    <a:cubicBezTo>
                      <a:pt x="1382" y="40"/>
                      <a:pt x="1382" y="40"/>
                      <a:pt x="1382" y="40"/>
                    </a:cubicBezTo>
                    <a:cubicBezTo>
                      <a:pt x="1382" y="18"/>
                      <a:pt x="1364" y="0"/>
                      <a:pt x="1343" y="0"/>
                    </a:cubicBezTo>
                    <a:cubicBezTo>
                      <a:pt x="39" y="0"/>
                      <a:pt x="39" y="0"/>
                      <a:pt x="39" y="0"/>
                    </a:cubicBezTo>
                    <a:cubicBezTo>
                      <a:pt x="17" y="0"/>
                      <a:pt x="0" y="18"/>
                      <a:pt x="0" y="40"/>
                    </a:cubicBezTo>
                    <a:cubicBezTo>
                      <a:pt x="0" y="1343"/>
                      <a:pt x="0" y="1343"/>
                      <a:pt x="0" y="1343"/>
                    </a:cubicBezTo>
                    <a:cubicBezTo>
                      <a:pt x="0" y="1365"/>
                      <a:pt x="17" y="1383"/>
                      <a:pt x="39" y="1383"/>
                    </a:cubicBezTo>
                    <a:cubicBezTo>
                      <a:pt x="1343" y="1383"/>
                      <a:pt x="1343" y="1383"/>
                      <a:pt x="1343" y="1383"/>
                    </a:cubicBezTo>
                    <a:cubicBezTo>
                      <a:pt x="1364" y="1383"/>
                      <a:pt x="1382" y="1365"/>
                      <a:pt x="1382" y="1343"/>
                    </a:cubicBezTo>
                    <a:lnTo>
                      <a:pt x="1376" y="1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48"/>
              <p:cNvSpPr>
                <a:spLocks noChangeArrowheads="1"/>
              </p:cNvSpPr>
              <p:nvPr/>
            </p:nvSpPr>
            <p:spPr bwMode="auto">
              <a:xfrm>
                <a:off x="1770" y="-164"/>
                <a:ext cx="2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49"/>
              <p:cNvSpPr>
                <a:spLocks noChangeArrowheads="1"/>
              </p:cNvSpPr>
              <p:nvPr/>
            </p:nvSpPr>
            <p:spPr bwMode="auto">
              <a:xfrm>
                <a:off x="1868" y="-164"/>
                <a:ext cx="2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50"/>
              <p:cNvSpPr>
                <a:spLocks noChangeArrowheads="1"/>
              </p:cNvSpPr>
              <p:nvPr/>
            </p:nvSpPr>
            <p:spPr bwMode="auto">
              <a:xfrm>
                <a:off x="1959" y="-164"/>
                <a:ext cx="3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51"/>
              <p:cNvSpPr>
                <a:spLocks noChangeArrowheads="1"/>
              </p:cNvSpPr>
              <p:nvPr/>
            </p:nvSpPr>
            <p:spPr bwMode="auto">
              <a:xfrm>
                <a:off x="2206" y="-164"/>
                <a:ext cx="2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52"/>
              <p:cNvSpPr>
                <a:spLocks noChangeArrowheads="1"/>
              </p:cNvSpPr>
              <p:nvPr/>
            </p:nvSpPr>
            <p:spPr bwMode="auto">
              <a:xfrm>
                <a:off x="2324" y="-164"/>
                <a:ext cx="3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GE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Freeform 53"/>
              <p:cNvSpPr>
                <a:spLocks/>
              </p:cNvSpPr>
              <p:nvPr/>
            </p:nvSpPr>
            <p:spPr bwMode="auto">
              <a:xfrm>
                <a:off x="1593" y="-1273"/>
                <a:ext cx="1126" cy="789"/>
              </a:xfrm>
              <a:custGeom>
                <a:avLst/>
                <a:gdLst>
                  <a:gd name="T0" fmla="*/ 0 w 600"/>
                  <a:gd name="T1" fmla="*/ 397 h 420"/>
                  <a:gd name="T2" fmla="*/ 22 w 600"/>
                  <a:gd name="T3" fmla="*/ 420 h 420"/>
                  <a:gd name="T4" fmla="*/ 577 w 600"/>
                  <a:gd name="T5" fmla="*/ 420 h 420"/>
                  <a:gd name="T6" fmla="*/ 600 w 600"/>
                  <a:gd name="T7" fmla="*/ 397 h 420"/>
                  <a:gd name="T8" fmla="*/ 600 w 600"/>
                  <a:gd name="T9" fmla="*/ 0 h 420"/>
                  <a:gd name="T10" fmla="*/ 0 w 600"/>
                  <a:gd name="T11" fmla="*/ 0 h 420"/>
                  <a:gd name="T12" fmla="*/ 0 w 600"/>
                  <a:gd name="T13" fmla="*/ 397 h 420"/>
                </a:gdLst>
                <a:ahLst/>
                <a:cxnLst>
                  <a:cxn ang="0">
                    <a:pos x="T0" y="T1"/>
                  </a:cxn>
                  <a:cxn ang="0">
                    <a:pos x="T2" y="T3"/>
                  </a:cxn>
                  <a:cxn ang="0">
                    <a:pos x="T4" y="T5"/>
                  </a:cxn>
                  <a:cxn ang="0">
                    <a:pos x="T6" y="T7"/>
                  </a:cxn>
                  <a:cxn ang="0">
                    <a:pos x="T8" y="T9"/>
                  </a:cxn>
                  <a:cxn ang="0">
                    <a:pos x="T10" y="T11"/>
                  </a:cxn>
                  <a:cxn ang="0">
                    <a:pos x="T12" y="T13"/>
                  </a:cxn>
                </a:cxnLst>
                <a:rect l="0" t="0" r="r" b="b"/>
                <a:pathLst>
                  <a:path w="600" h="420">
                    <a:moveTo>
                      <a:pt x="0" y="397"/>
                    </a:moveTo>
                    <a:cubicBezTo>
                      <a:pt x="0" y="410"/>
                      <a:pt x="10" y="420"/>
                      <a:pt x="22" y="420"/>
                    </a:cubicBezTo>
                    <a:cubicBezTo>
                      <a:pt x="577" y="420"/>
                      <a:pt x="577" y="420"/>
                      <a:pt x="577" y="420"/>
                    </a:cubicBezTo>
                    <a:cubicBezTo>
                      <a:pt x="590" y="420"/>
                      <a:pt x="600" y="410"/>
                      <a:pt x="600" y="397"/>
                    </a:cubicBezTo>
                    <a:cubicBezTo>
                      <a:pt x="600" y="0"/>
                      <a:pt x="600" y="0"/>
                      <a:pt x="600" y="0"/>
                    </a:cubicBezTo>
                    <a:cubicBezTo>
                      <a:pt x="0" y="0"/>
                      <a:pt x="0" y="0"/>
                      <a:pt x="0" y="0"/>
                    </a:cubicBezTo>
                    <a:cubicBezTo>
                      <a:pt x="0" y="397"/>
                      <a:pt x="0" y="397"/>
                      <a:pt x="0" y="397"/>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4"/>
              <p:cNvSpPr>
                <a:spLocks/>
              </p:cNvSpPr>
              <p:nvPr/>
            </p:nvSpPr>
            <p:spPr bwMode="auto">
              <a:xfrm>
                <a:off x="1593" y="-1444"/>
                <a:ext cx="1126" cy="171"/>
              </a:xfrm>
              <a:custGeom>
                <a:avLst/>
                <a:gdLst>
                  <a:gd name="T0" fmla="*/ 578 w 600"/>
                  <a:gd name="T1" fmla="*/ 0 h 91"/>
                  <a:gd name="T2" fmla="*/ 22 w 600"/>
                  <a:gd name="T3" fmla="*/ 0 h 91"/>
                  <a:gd name="T4" fmla="*/ 0 w 600"/>
                  <a:gd name="T5" fmla="*/ 22 h 91"/>
                  <a:gd name="T6" fmla="*/ 0 w 600"/>
                  <a:gd name="T7" fmla="*/ 91 h 91"/>
                  <a:gd name="T8" fmla="*/ 600 w 600"/>
                  <a:gd name="T9" fmla="*/ 91 h 91"/>
                  <a:gd name="T10" fmla="*/ 600 w 600"/>
                  <a:gd name="T11" fmla="*/ 22 h 91"/>
                  <a:gd name="T12" fmla="*/ 578 w 600"/>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600" h="91">
                    <a:moveTo>
                      <a:pt x="578" y="0"/>
                    </a:moveTo>
                    <a:cubicBezTo>
                      <a:pt x="22" y="0"/>
                      <a:pt x="22" y="0"/>
                      <a:pt x="22" y="0"/>
                    </a:cubicBezTo>
                    <a:cubicBezTo>
                      <a:pt x="10" y="0"/>
                      <a:pt x="0" y="10"/>
                      <a:pt x="0" y="22"/>
                    </a:cubicBezTo>
                    <a:cubicBezTo>
                      <a:pt x="0" y="91"/>
                      <a:pt x="0" y="91"/>
                      <a:pt x="0" y="91"/>
                    </a:cubicBezTo>
                    <a:cubicBezTo>
                      <a:pt x="600" y="91"/>
                      <a:pt x="600" y="91"/>
                      <a:pt x="600" y="91"/>
                    </a:cubicBezTo>
                    <a:cubicBezTo>
                      <a:pt x="600" y="22"/>
                      <a:pt x="600" y="22"/>
                      <a:pt x="600" y="22"/>
                    </a:cubicBezTo>
                    <a:cubicBezTo>
                      <a:pt x="600" y="10"/>
                      <a:pt x="590" y="0"/>
                      <a:pt x="578"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55"/>
              <p:cNvSpPr>
                <a:spLocks noChangeArrowheads="1"/>
              </p:cNvSpPr>
              <p:nvPr/>
            </p:nvSpPr>
            <p:spPr bwMode="auto">
              <a:xfrm>
                <a:off x="1927" y="-1027"/>
                <a:ext cx="208"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56"/>
              <p:cNvSpPr>
                <a:spLocks noChangeArrowheads="1"/>
              </p:cNvSpPr>
              <p:nvPr/>
            </p:nvSpPr>
            <p:spPr bwMode="auto">
              <a:xfrm>
                <a:off x="1927" y="-1027"/>
                <a:ext cx="2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57"/>
              <p:cNvSpPr>
                <a:spLocks noChangeArrowheads="1"/>
              </p:cNvSpPr>
              <p:nvPr/>
            </p:nvSpPr>
            <p:spPr bwMode="auto">
              <a:xfrm>
                <a:off x="1927" y="-1194"/>
                <a:ext cx="208"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58"/>
              <p:cNvSpPr>
                <a:spLocks noChangeArrowheads="1"/>
              </p:cNvSpPr>
              <p:nvPr/>
            </p:nvSpPr>
            <p:spPr bwMode="auto">
              <a:xfrm>
                <a:off x="1927" y="-1194"/>
                <a:ext cx="2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59"/>
              <p:cNvSpPr>
                <a:spLocks noChangeArrowheads="1"/>
              </p:cNvSpPr>
              <p:nvPr/>
            </p:nvSpPr>
            <p:spPr bwMode="auto">
              <a:xfrm>
                <a:off x="1927" y="-860"/>
                <a:ext cx="208"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60"/>
              <p:cNvSpPr>
                <a:spLocks noChangeArrowheads="1"/>
              </p:cNvSpPr>
              <p:nvPr/>
            </p:nvSpPr>
            <p:spPr bwMode="auto">
              <a:xfrm>
                <a:off x="1927" y="-860"/>
                <a:ext cx="20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61"/>
              <p:cNvSpPr>
                <a:spLocks noChangeArrowheads="1"/>
              </p:cNvSpPr>
              <p:nvPr/>
            </p:nvSpPr>
            <p:spPr bwMode="auto">
              <a:xfrm>
                <a:off x="2177" y="-860"/>
                <a:ext cx="208"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62"/>
              <p:cNvSpPr>
                <a:spLocks noChangeArrowheads="1"/>
              </p:cNvSpPr>
              <p:nvPr/>
            </p:nvSpPr>
            <p:spPr bwMode="auto">
              <a:xfrm>
                <a:off x="2177" y="-1027"/>
                <a:ext cx="208"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63"/>
              <p:cNvSpPr>
                <a:spLocks noChangeArrowheads="1"/>
              </p:cNvSpPr>
              <p:nvPr/>
            </p:nvSpPr>
            <p:spPr bwMode="auto">
              <a:xfrm>
                <a:off x="2177" y="-1027"/>
                <a:ext cx="2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64"/>
              <p:cNvSpPr>
                <a:spLocks noChangeArrowheads="1"/>
              </p:cNvSpPr>
              <p:nvPr/>
            </p:nvSpPr>
            <p:spPr bwMode="auto">
              <a:xfrm>
                <a:off x="2177" y="-1194"/>
                <a:ext cx="208"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65"/>
              <p:cNvSpPr>
                <a:spLocks noChangeArrowheads="1"/>
              </p:cNvSpPr>
              <p:nvPr/>
            </p:nvSpPr>
            <p:spPr bwMode="auto">
              <a:xfrm>
                <a:off x="2177" y="-1194"/>
                <a:ext cx="2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66"/>
              <p:cNvSpPr>
                <a:spLocks noChangeArrowheads="1"/>
              </p:cNvSpPr>
              <p:nvPr/>
            </p:nvSpPr>
            <p:spPr bwMode="auto">
              <a:xfrm>
                <a:off x="1676" y="-1194"/>
                <a:ext cx="210"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67"/>
              <p:cNvSpPr>
                <a:spLocks noChangeArrowheads="1"/>
              </p:cNvSpPr>
              <p:nvPr/>
            </p:nvSpPr>
            <p:spPr bwMode="auto">
              <a:xfrm>
                <a:off x="1676" y="-1194"/>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68"/>
              <p:cNvSpPr>
                <a:spLocks noChangeArrowheads="1"/>
              </p:cNvSpPr>
              <p:nvPr/>
            </p:nvSpPr>
            <p:spPr bwMode="auto">
              <a:xfrm>
                <a:off x="1676" y="-1027"/>
                <a:ext cx="210"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69"/>
              <p:cNvSpPr>
                <a:spLocks noChangeArrowheads="1"/>
              </p:cNvSpPr>
              <p:nvPr/>
            </p:nvSpPr>
            <p:spPr bwMode="auto">
              <a:xfrm>
                <a:off x="1676" y="-1027"/>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70"/>
              <p:cNvSpPr>
                <a:spLocks noChangeArrowheads="1"/>
              </p:cNvSpPr>
              <p:nvPr/>
            </p:nvSpPr>
            <p:spPr bwMode="auto">
              <a:xfrm>
                <a:off x="1676" y="-860"/>
                <a:ext cx="210"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71"/>
              <p:cNvSpPr>
                <a:spLocks noChangeArrowheads="1"/>
              </p:cNvSpPr>
              <p:nvPr/>
            </p:nvSpPr>
            <p:spPr bwMode="auto">
              <a:xfrm>
                <a:off x="1676" y="-860"/>
                <a:ext cx="21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72"/>
              <p:cNvSpPr>
                <a:spLocks noChangeArrowheads="1"/>
              </p:cNvSpPr>
              <p:nvPr/>
            </p:nvSpPr>
            <p:spPr bwMode="auto">
              <a:xfrm>
                <a:off x="1676" y="-693"/>
                <a:ext cx="210"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73"/>
              <p:cNvSpPr>
                <a:spLocks noChangeArrowheads="1"/>
              </p:cNvSpPr>
              <p:nvPr/>
            </p:nvSpPr>
            <p:spPr bwMode="auto">
              <a:xfrm>
                <a:off x="1676" y="-693"/>
                <a:ext cx="21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74"/>
              <p:cNvSpPr>
                <a:spLocks noChangeArrowheads="1"/>
              </p:cNvSpPr>
              <p:nvPr/>
            </p:nvSpPr>
            <p:spPr bwMode="auto">
              <a:xfrm>
                <a:off x="1927" y="-693"/>
                <a:ext cx="208"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75"/>
              <p:cNvSpPr>
                <a:spLocks noChangeArrowheads="1"/>
              </p:cNvSpPr>
              <p:nvPr/>
            </p:nvSpPr>
            <p:spPr bwMode="auto">
              <a:xfrm>
                <a:off x="2177" y="-693"/>
                <a:ext cx="208"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76"/>
              <p:cNvSpPr>
                <a:spLocks noChangeArrowheads="1"/>
              </p:cNvSpPr>
              <p:nvPr/>
            </p:nvSpPr>
            <p:spPr bwMode="auto">
              <a:xfrm>
                <a:off x="2426" y="-860"/>
                <a:ext cx="209"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77"/>
              <p:cNvSpPr>
                <a:spLocks noChangeArrowheads="1"/>
              </p:cNvSpPr>
              <p:nvPr/>
            </p:nvSpPr>
            <p:spPr bwMode="auto">
              <a:xfrm>
                <a:off x="2426" y="-1027"/>
                <a:ext cx="209"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78"/>
              <p:cNvSpPr>
                <a:spLocks noChangeArrowheads="1"/>
              </p:cNvSpPr>
              <p:nvPr/>
            </p:nvSpPr>
            <p:spPr bwMode="auto">
              <a:xfrm>
                <a:off x="2426" y="-1194"/>
                <a:ext cx="209"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79"/>
              <p:cNvSpPr>
                <a:spLocks noChangeArrowheads="1"/>
              </p:cNvSpPr>
              <p:nvPr/>
            </p:nvSpPr>
            <p:spPr bwMode="auto">
              <a:xfrm>
                <a:off x="2426" y="-693"/>
                <a:ext cx="209" cy="12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noEditPoints="1"/>
              </p:cNvSpPr>
              <p:nvPr/>
            </p:nvSpPr>
            <p:spPr bwMode="auto">
              <a:xfrm>
                <a:off x="1629" y="-1444"/>
                <a:ext cx="946" cy="960"/>
              </a:xfrm>
              <a:custGeom>
                <a:avLst/>
                <a:gdLst>
                  <a:gd name="T0" fmla="*/ 1 w 504"/>
                  <a:gd name="T1" fmla="*/ 511 h 511"/>
                  <a:gd name="T2" fmla="*/ 5 w 504"/>
                  <a:gd name="T3" fmla="*/ 511 h 511"/>
                  <a:gd name="T4" fmla="*/ 31 w 504"/>
                  <a:gd name="T5" fmla="*/ 511 h 511"/>
                  <a:gd name="T6" fmla="*/ 32 w 504"/>
                  <a:gd name="T7" fmla="*/ 511 h 511"/>
                  <a:gd name="T8" fmla="*/ 3 w 504"/>
                  <a:gd name="T9" fmla="*/ 511 h 511"/>
                  <a:gd name="T10" fmla="*/ 1 w 504"/>
                  <a:gd name="T11" fmla="*/ 511 h 511"/>
                  <a:gd name="T12" fmla="*/ 504 w 504"/>
                  <a:gd name="T13" fmla="*/ 0 h 511"/>
                  <a:gd name="T14" fmla="*/ 5 w 504"/>
                  <a:gd name="T15" fmla="*/ 0 h 511"/>
                  <a:gd name="T16" fmla="*/ 0 w 504"/>
                  <a:gd name="T17" fmla="*/ 0 h 511"/>
                  <a:gd name="T18" fmla="*/ 3 w 504"/>
                  <a:gd name="T19" fmla="*/ 0 h 511"/>
                  <a:gd name="T20" fmla="*/ 504 w 504"/>
                  <a:gd name="T21" fmla="*/ 0 h 511"/>
                  <a:gd name="T22" fmla="*/ 504 w 504"/>
                  <a:gd name="T23"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511">
                    <a:moveTo>
                      <a:pt x="1" y="511"/>
                    </a:moveTo>
                    <a:cubicBezTo>
                      <a:pt x="3" y="511"/>
                      <a:pt x="4" y="511"/>
                      <a:pt x="5" y="511"/>
                    </a:cubicBezTo>
                    <a:cubicBezTo>
                      <a:pt x="31" y="511"/>
                      <a:pt x="31" y="511"/>
                      <a:pt x="31" y="511"/>
                    </a:cubicBezTo>
                    <a:cubicBezTo>
                      <a:pt x="32" y="511"/>
                      <a:pt x="32" y="511"/>
                      <a:pt x="32" y="511"/>
                    </a:cubicBezTo>
                    <a:cubicBezTo>
                      <a:pt x="3" y="511"/>
                      <a:pt x="3" y="511"/>
                      <a:pt x="3" y="511"/>
                    </a:cubicBezTo>
                    <a:cubicBezTo>
                      <a:pt x="3" y="511"/>
                      <a:pt x="2" y="511"/>
                      <a:pt x="1" y="511"/>
                    </a:cubicBezTo>
                    <a:moveTo>
                      <a:pt x="504" y="0"/>
                    </a:moveTo>
                    <a:cubicBezTo>
                      <a:pt x="5" y="0"/>
                      <a:pt x="5" y="0"/>
                      <a:pt x="5" y="0"/>
                    </a:cubicBezTo>
                    <a:cubicBezTo>
                      <a:pt x="3" y="0"/>
                      <a:pt x="2" y="0"/>
                      <a:pt x="0" y="0"/>
                    </a:cubicBezTo>
                    <a:cubicBezTo>
                      <a:pt x="1" y="0"/>
                      <a:pt x="2" y="0"/>
                      <a:pt x="3" y="0"/>
                    </a:cubicBezTo>
                    <a:cubicBezTo>
                      <a:pt x="504" y="0"/>
                      <a:pt x="504" y="0"/>
                      <a:pt x="504"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1"/>
              <p:cNvSpPr>
                <a:spLocks noEditPoints="1"/>
              </p:cNvSpPr>
              <p:nvPr/>
            </p:nvSpPr>
            <p:spPr bwMode="auto">
              <a:xfrm>
                <a:off x="1593" y="-1273"/>
                <a:ext cx="824" cy="789"/>
              </a:xfrm>
              <a:custGeom>
                <a:avLst/>
                <a:gdLst>
                  <a:gd name="T0" fmla="*/ 44 w 439"/>
                  <a:gd name="T1" fmla="*/ 286 h 420"/>
                  <a:gd name="T2" fmla="*/ 44 w 439"/>
                  <a:gd name="T3" fmla="*/ 220 h 420"/>
                  <a:gd name="T4" fmla="*/ 156 w 439"/>
                  <a:gd name="T5" fmla="*/ 220 h 420"/>
                  <a:gd name="T6" fmla="*/ 156 w 439"/>
                  <a:gd name="T7" fmla="*/ 286 h 420"/>
                  <a:gd name="T8" fmla="*/ 44 w 439"/>
                  <a:gd name="T9" fmla="*/ 286 h 420"/>
                  <a:gd name="T10" fmla="*/ 44 w 439"/>
                  <a:gd name="T11" fmla="*/ 198 h 420"/>
                  <a:gd name="T12" fmla="*/ 44 w 439"/>
                  <a:gd name="T13" fmla="*/ 131 h 420"/>
                  <a:gd name="T14" fmla="*/ 156 w 439"/>
                  <a:gd name="T15" fmla="*/ 131 h 420"/>
                  <a:gd name="T16" fmla="*/ 156 w 439"/>
                  <a:gd name="T17" fmla="*/ 198 h 420"/>
                  <a:gd name="T18" fmla="*/ 44 w 439"/>
                  <a:gd name="T19" fmla="*/ 198 h 420"/>
                  <a:gd name="T20" fmla="*/ 44 w 439"/>
                  <a:gd name="T21" fmla="*/ 109 h 420"/>
                  <a:gd name="T22" fmla="*/ 44 w 439"/>
                  <a:gd name="T23" fmla="*/ 42 h 420"/>
                  <a:gd name="T24" fmla="*/ 156 w 439"/>
                  <a:gd name="T25" fmla="*/ 42 h 420"/>
                  <a:gd name="T26" fmla="*/ 156 w 439"/>
                  <a:gd name="T27" fmla="*/ 109 h 420"/>
                  <a:gd name="T28" fmla="*/ 44 w 439"/>
                  <a:gd name="T29" fmla="*/ 109 h 420"/>
                  <a:gd name="T30" fmla="*/ 178 w 439"/>
                  <a:gd name="T31" fmla="*/ 109 h 420"/>
                  <a:gd name="T32" fmla="*/ 178 w 439"/>
                  <a:gd name="T33" fmla="*/ 42 h 420"/>
                  <a:gd name="T34" fmla="*/ 289 w 439"/>
                  <a:gd name="T35" fmla="*/ 42 h 420"/>
                  <a:gd name="T36" fmla="*/ 289 w 439"/>
                  <a:gd name="T37" fmla="*/ 109 h 420"/>
                  <a:gd name="T38" fmla="*/ 178 w 439"/>
                  <a:gd name="T39" fmla="*/ 109 h 420"/>
                  <a:gd name="T40" fmla="*/ 439 w 439"/>
                  <a:gd name="T41" fmla="*/ 0 h 420"/>
                  <a:gd name="T42" fmla="*/ 0 w 439"/>
                  <a:gd name="T43" fmla="*/ 0 h 420"/>
                  <a:gd name="T44" fmla="*/ 0 w 439"/>
                  <a:gd name="T45" fmla="*/ 20 h 420"/>
                  <a:gd name="T46" fmla="*/ 0 w 439"/>
                  <a:gd name="T47" fmla="*/ 60 h 420"/>
                  <a:gd name="T48" fmla="*/ 0 w 439"/>
                  <a:gd name="T49" fmla="*/ 396 h 420"/>
                  <a:gd name="T50" fmla="*/ 20 w 439"/>
                  <a:gd name="T51" fmla="*/ 420 h 420"/>
                  <a:gd name="T52" fmla="*/ 22 w 439"/>
                  <a:gd name="T53" fmla="*/ 420 h 420"/>
                  <a:gd name="T54" fmla="*/ 51 w 439"/>
                  <a:gd name="T55" fmla="*/ 420 h 420"/>
                  <a:gd name="T56" fmla="*/ 92 w 439"/>
                  <a:gd name="T57" fmla="*/ 375 h 420"/>
                  <a:gd name="T58" fmla="*/ 44 w 439"/>
                  <a:gd name="T59" fmla="*/ 375 h 420"/>
                  <a:gd name="T60" fmla="*/ 44 w 439"/>
                  <a:gd name="T61" fmla="*/ 309 h 420"/>
                  <a:gd name="T62" fmla="*/ 153 w 439"/>
                  <a:gd name="T63" fmla="*/ 309 h 420"/>
                  <a:gd name="T64" fmla="*/ 178 w 439"/>
                  <a:gd name="T65" fmla="*/ 282 h 420"/>
                  <a:gd name="T66" fmla="*/ 178 w 439"/>
                  <a:gd name="T67" fmla="*/ 220 h 420"/>
                  <a:gd name="T68" fmla="*/ 235 w 439"/>
                  <a:gd name="T69" fmla="*/ 220 h 420"/>
                  <a:gd name="T70" fmla="*/ 256 w 439"/>
                  <a:gd name="T71" fmla="*/ 198 h 420"/>
                  <a:gd name="T72" fmla="*/ 178 w 439"/>
                  <a:gd name="T73" fmla="*/ 198 h 420"/>
                  <a:gd name="T74" fmla="*/ 178 w 439"/>
                  <a:gd name="T75" fmla="*/ 131 h 420"/>
                  <a:gd name="T76" fmla="*/ 289 w 439"/>
                  <a:gd name="T77" fmla="*/ 131 h 420"/>
                  <a:gd name="T78" fmla="*/ 289 w 439"/>
                  <a:gd name="T79" fmla="*/ 162 h 420"/>
                  <a:gd name="T80" fmla="*/ 311 w 439"/>
                  <a:gd name="T81" fmla="*/ 138 h 420"/>
                  <a:gd name="T82" fmla="*/ 311 w 439"/>
                  <a:gd name="T83" fmla="*/ 131 h 420"/>
                  <a:gd name="T84" fmla="*/ 318 w 439"/>
                  <a:gd name="T85" fmla="*/ 131 h 420"/>
                  <a:gd name="T86" fmla="*/ 338 w 439"/>
                  <a:gd name="T87" fmla="*/ 109 h 420"/>
                  <a:gd name="T88" fmla="*/ 311 w 439"/>
                  <a:gd name="T89" fmla="*/ 109 h 420"/>
                  <a:gd name="T90" fmla="*/ 311 w 439"/>
                  <a:gd name="T91" fmla="*/ 42 h 420"/>
                  <a:gd name="T92" fmla="*/ 400 w 439"/>
                  <a:gd name="T93" fmla="*/ 42 h 420"/>
                  <a:gd name="T94" fmla="*/ 439 w 439"/>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9" h="420">
                    <a:moveTo>
                      <a:pt x="44" y="286"/>
                    </a:moveTo>
                    <a:cubicBezTo>
                      <a:pt x="44" y="220"/>
                      <a:pt x="44" y="220"/>
                      <a:pt x="44" y="220"/>
                    </a:cubicBezTo>
                    <a:cubicBezTo>
                      <a:pt x="156" y="220"/>
                      <a:pt x="156" y="220"/>
                      <a:pt x="156" y="220"/>
                    </a:cubicBezTo>
                    <a:cubicBezTo>
                      <a:pt x="156" y="286"/>
                      <a:pt x="156" y="286"/>
                      <a:pt x="156" y="286"/>
                    </a:cubicBezTo>
                    <a:cubicBezTo>
                      <a:pt x="44" y="286"/>
                      <a:pt x="44" y="286"/>
                      <a:pt x="44" y="286"/>
                    </a:cubicBezTo>
                    <a:moveTo>
                      <a:pt x="44" y="198"/>
                    </a:moveTo>
                    <a:cubicBezTo>
                      <a:pt x="44" y="131"/>
                      <a:pt x="44" y="131"/>
                      <a:pt x="44" y="131"/>
                    </a:cubicBezTo>
                    <a:cubicBezTo>
                      <a:pt x="156" y="131"/>
                      <a:pt x="156" y="131"/>
                      <a:pt x="156" y="131"/>
                    </a:cubicBezTo>
                    <a:cubicBezTo>
                      <a:pt x="156" y="198"/>
                      <a:pt x="156" y="198"/>
                      <a:pt x="156" y="198"/>
                    </a:cubicBezTo>
                    <a:cubicBezTo>
                      <a:pt x="44" y="198"/>
                      <a:pt x="44" y="198"/>
                      <a:pt x="44" y="198"/>
                    </a:cubicBezTo>
                    <a:moveTo>
                      <a:pt x="44" y="109"/>
                    </a:moveTo>
                    <a:cubicBezTo>
                      <a:pt x="44" y="42"/>
                      <a:pt x="44" y="42"/>
                      <a:pt x="44" y="42"/>
                    </a:cubicBezTo>
                    <a:cubicBezTo>
                      <a:pt x="156" y="42"/>
                      <a:pt x="156" y="42"/>
                      <a:pt x="156" y="42"/>
                    </a:cubicBezTo>
                    <a:cubicBezTo>
                      <a:pt x="156" y="109"/>
                      <a:pt x="156" y="109"/>
                      <a:pt x="156" y="109"/>
                    </a:cubicBezTo>
                    <a:cubicBezTo>
                      <a:pt x="44" y="109"/>
                      <a:pt x="44" y="109"/>
                      <a:pt x="44" y="109"/>
                    </a:cubicBezTo>
                    <a:moveTo>
                      <a:pt x="178" y="109"/>
                    </a:moveTo>
                    <a:cubicBezTo>
                      <a:pt x="178" y="42"/>
                      <a:pt x="178" y="42"/>
                      <a:pt x="178" y="42"/>
                    </a:cubicBezTo>
                    <a:cubicBezTo>
                      <a:pt x="289" y="42"/>
                      <a:pt x="289" y="42"/>
                      <a:pt x="289" y="42"/>
                    </a:cubicBezTo>
                    <a:cubicBezTo>
                      <a:pt x="289" y="109"/>
                      <a:pt x="289" y="109"/>
                      <a:pt x="289" y="109"/>
                    </a:cubicBezTo>
                    <a:cubicBezTo>
                      <a:pt x="178" y="109"/>
                      <a:pt x="178" y="109"/>
                      <a:pt x="178" y="109"/>
                    </a:cubicBezTo>
                    <a:moveTo>
                      <a:pt x="439" y="0"/>
                    </a:moveTo>
                    <a:cubicBezTo>
                      <a:pt x="0" y="0"/>
                      <a:pt x="0" y="0"/>
                      <a:pt x="0" y="0"/>
                    </a:cubicBezTo>
                    <a:cubicBezTo>
                      <a:pt x="0" y="20"/>
                      <a:pt x="0" y="20"/>
                      <a:pt x="0" y="20"/>
                    </a:cubicBezTo>
                    <a:cubicBezTo>
                      <a:pt x="0" y="60"/>
                      <a:pt x="0" y="60"/>
                      <a:pt x="0" y="60"/>
                    </a:cubicBezTo>
                    <a:cubicBezTo>
                      <a:pt x="0" y="396"/>
                      <a:pt x="0" y="396"/>
                      <a:pt x="0" y="396"/>
                    </a:cubicBezTo>
                    <a:cubicBezTo>
                      <a:pt x="0" y="408"/>
                      <a:pt x="9" y="418"/>
                      <a:pt x="20" y="420"/>
                    </a:cubicBezTo>
                    <a:cubicBezTo>
                      <a:pt x="21" y="420"/>
                      <a:pt x="22" y="420"/>
                      <a:pt x="22" y="420"/>
                    </a:cubicBezTo>
                    <a:cubicBezTo>
                      <a:pt x="51" y="420"/>
                      <a:pt x="51" y="420"/>
                      <a:pt x="51" y="420"/>
                    </a:cubicBezTo>
                    <a:cubicBezTo>
                      <a:pt x="92" y="375"/>
                      <a:pt x="92" y="375"/>
                      <a:pt x="92" y="375"/>
                    </a:cubicBezTo>
                    <a:cubicBezTo>
                      <a:pt x="44" y="375"/>
                      <a:pt x="44" y="375"/>
                      <a:pt x="44" y="375"/>
                    </a:cubicBezTo>
                    <a:cubicBezTo>
                      <a:pt x="44" y="309"/>
                      <a:pt x="44" y="309"/>
                      <a:pt x="44" y="309"/>
                    </a:cubicBezTo>
                    <a:cubicBezTo>
                      <a:pt x="153" y="309"/>
                      <a:pt x="153" y="309"/>
                      <a:pt x="153" y="309"/>
                    </a:cubicBezTo>
                    <a:cubicBezTo>
                      <a:pt x="178" y="282"/>
                      <a:pt x="178" y="282"/>
                      <a:pt x="178" y="282"/>
                    </a:cubicBezTo>
                    <a:cubicBezTo>
                      <a:pt x="178" y="220"/>
                      <a:pt x="178" y="220"/>
                      <a:pt x="178" y="220"/>
                    </a:cubicBezTo>
                    <a:cubicBezTo>
                      <a:pt x="235" y="220"/>
                      <a:pt x="235" y="220"/>
                      <a:pt x="235" y="220"/>
                    </a:cubicBezTo>
                    <a:cubicBezTo>
                      <a:pt x="256" y="198"/>
                      <a:pt x="256" y="198"/>
                      <a:pt x="256" y="198"/>
                    </a:cubicBezTo>
                    <a:cubicBezTo>
                      <a:pt x="178" y="198"/>
                      <a:pt x="178" y="198"/>
                      <a:pt x="178" y="198"/>
                    </a:cubicBezTo>
                    <a:cubicBezTo>
                      <a:pt x="178" y="131"/>
                      <a:pt x="178" y="131"/>
                      <a:pt x="178" y="131"/>
                    </a:cubicBezTo>
                    <a:cubicBezTo>
                      <a:pt x="289" y="131"/>
                      <a:pt x="289" y="131"/>
                      <a:pt x="289" y="131"/>
                    </a:cubicBezTo>
                    <a:cubicBezTo>
                      <a:pt x="289" y="162"/>
                      <a:pt x="289" y="162"/>
                      <a:pt x="289" y="162"/>
                    </a:cubicBezTo>
                    <a:cubicBezTo>
                      <a:pt x="311" y="138"/>
                      <a:pt x="311" y="138"/>
                      <a:pt x="311" y="138"/>
                    </a:cubicBezTo>
                    <a:cubicBezTo>
                      <a:pt x="311" y="131"/>
                      <a:pt x="311" y="131"/>
                      <a:pt x="311" y="131"/>
                    </a:cubicBezTo>
                    <a:cubicBezTo>
                      <a:pt x="318" y="131"/>
                      <a:pt x="318" y="131"/>
                      <a:pt x="318" y="131"/>
                    </a:cubicBezTo>
                    <a:cubicBezTo>
                      <a:pt x="338" y="109"/>
                      <a:pt x="338" y="109"/>
                      <a:pt x="338" y="109"/>
                    </a:cubicBezTo>
                    <a:cubicBezTo>
                      <a:pt x="311" y="109"/>
                      <a:pt x="311" y="109"/>
                      <a:pt x="311" y="109"/>
                    </a:cubicBezTo>
                    <a:cubicBezTo>
                      <a:pt x="311" y="42"/>
                      <a:pt x="311" y="42"/>
                      <a:pt x="311" y="42"/>
                    </a:cubicBezTo>
                    <a:cubicBezTo>
                      <a:pt x="400" y="42"/>
                      <a:pt x="400" y="42"/>
                      <a:pt x="400" y="42"/>
                    </a:cubicBezTo>
                    <a:cubicBezTo>
                      <a:pt x="439" y="0"/>
                      <a:pt x="439" y="0"/>
                      <a:pt x="439"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2"/>
              <p:cNvSpPr>
                <a:spLocks/>
              </p:cNvSpPr>
              <p:nvPr/>
            </p:nvSpPr>
            <p:spPr bwMode="auto">
              <a:xfrm>
                <a:off x="1593" y="-1444"/>
                <a:ext cx="982" cy="171"/>
              </a:xfrm>
              <a:custGeom>
                <a:avLst/>
                <a:gdLst>
                  <a:gd name="T0" fmla="*/ 523 w 523"/>
                  <a:gd name="T1" fmla="*/ 0 h 91"/>
                  <a:gd name="T2" fmla="*/ 22 w 523"/>
                  <a:gd name="T3" fmla="*/ 0 h 91"/>
                  <a:gd name="T4" fmla="*/ 19 w 523"/>
                  <a:gd name="T5" fmla="*/ 0 h 91"/>
                  <a:gd name="T6" fmla="*/ 0 w 523"/>
                  <a:gd name="T7" fmla="*/ 24 h 91"/>
                  <a:gd name="T8" fmla="*/ 0 w 523"/>
                  <a:gd name="T9" fmla="*/ 91 h 91"/>
                  <a:gd name="T10" fmla="*/ 439 w 523"/>
                  <a:gd name="T11" fmla="*/ 91 h 91"/>
                  <a:gd name="T12" fmla="*/ 523 w 52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23" h="91">
                    <a:moveTo>
                      <a:pt x="523" y="0"/>
                    </a:moveTo>
                    <a:cubicBezTo>
                      <a:pt x="22" y="0"/>
                      <a:pt x="22" y="0"/>
                      <a:pt x="22" y="0"/>
                    </a:cubicBezTo>
                    <a:cubicBezTo>
                      <a:pt x="21" y="0"/>
                      <a:pt x="20" y="0"/>
                      <a:pt x="19" y="0"/>
                    </a:cubicBezTo>
                    <a:cubicBezTo>
                      <a:pt x="8" y="2"/>
                      <a:pt x="0" y="12"/>
                      <a:pt x="0" y="24"/>
                    </a:cubicBezTo>
                    <a:cubicBezTo>
                      <a:pt x="0" y="91"/>
                      <a:pt x="0" y="91"/>
                      <a:pt x="0" y="91"/>
                    </a:cubicBezTo>
                    <a:cubicBezTo>
                      <a:pt x="439" y="91"/>
                      <a:pt x="439" y="91"/>
                      <a:pt x="439" y="91"/>
                    </a:cubicBezTo>
                    <a:cubicBezTo>
                      <a:pt x="523" y="0"/>
                      <a:pt x="523" y="0"/>
                      <a:pt x="523"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3"/>
              <p:cNvSpPr>
                <a:spLocks/>
              </p:cNvSpPr>
              <p:nvPr/>
            </p:nvSpPr>
            <p:spPr bwMode="auto">
              <a:xfrm>
                <a:off x="1927" y="-1027"/>
                <a:ext cx="208" cy="126"/>
              </a:xfrm>
              <a:custGeom>
                <a:avLst/>
                <a:gdLst>
                  <a:gd name="T0" fmla="*/ 208 w 208"/>
                  <a:gd name="T1" fmla="*/ 0 h 126"/>
                  <a:gd name="T2" fmla="*/ 0 w 208"/>
                  <a:gd name="T3" fmla="*/ 0 h 126"/>
                  <a:gd name="T4" fmla="*/ 0 w 208"/>
                  <a:gd name="T5" fmla="*/ 126 h 126"/>
                  <a:gd name="T6" fmla="*/ 146 w 208"/>
                  <a:gd name="T7" fmla="*/ 126 h 126"/>
                  <a:gd name="T8" fmla="*/ 208 w 208"/>
                  <a:gd name="T9" fmla="*/ 58 h 126"/>
                  <a:gd name="T10" fmla="*/ 208 w 208"/>
                  <a:gd name="T11" fmla="*/ 0 h 126"/>
                </a:gdLst>
                <a:ahLst/>
                <a:cxnLst>
                  <a:cxn ang="0">
                    <a:pos x="T0" y="T1"/>
                  </a:cxn>
                  <a:cxn ang="0">
                    <a:pos x="T2" y="T3"/>
                  </a:cxn>
                  <a:cxn ang="0">
                    <a:pos x="T4" y="T5"/>
                  </a:cxn>
                  <a:cxn ang="0">
                    <a:pos x="T6" y="T7"/>
                  </a:cxn>
                  <a:cxn ang="0">
                    <a:pos x="T8" y="T9"/>
                  </a:cxn>
                  <a:cxn ang="0">
                    <a:pos x="T10" y="T11"/>
                  </a:cxn>
                </a:cxnLst>
                <a:rect l="0" t="0" r="r" b="b"/>
                <a:pathLst>
                  <a:path w="208" h="126">
                    <a:moveTo>
                      <a:pt x="208" y="0"/>
                    </a:moveTo>
                    <a:lnTo>
                      <a:pt x="0" y="0"/>
                    </a:lnTo>
                    <a:lnTo>
                      <a:pt x="0" y="126"/>
                    </a:lnTo>
                    <a:lnTo>
                      <a:pt x="146" y="126"/>
                    </a:lnTo>
                    <a:lnTo>
                      <a:pt x="208" y="58"/>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4"/>
              <p:cNvSpPr>
                <a:spLocks/>
              </p:cNvSpPr>
              <p:nvPr/>
            </p:nvSpPr>
            <p:spPr bwMode="auto">
              <a:xfrm>
                <a:off x="1927" y="-1027"/>
                <a:ext cx="208" cy="126"/>
              </a:xfrm>
              <a:custGeom>
                <a:avLst/>
                <a:gdLst>
                  <a:gd name="T0" fmla="*/ 208 w 208"/>
                  <a:gd name="T1" fmla="*/ 0 h 126"/>
                  <a:gd name="T2" fmla="*/ 0 w 208"/>
                  <a:gd name="T3" fmla="*/ 0 h 126"/>
                  <a:gd name="T4" fmla="*/ 0 w 208"/>
                  <a:gd name="T5" fmla="*/ 126 h 126"/>
                  <a:gd name="T6" fmla="*/ 146 w 208"/>
                  <a:gd name="T7" fmla="*/ 126 h 126"/>
                  <a:gd name="T8" fmla="*/ 208 w 208"/>
                  <a:gd name="T9" fmla="*/ 58 h 126"/>
                  <a:gd name="T10" fmla="*/ 208 w 208"/>
                  <a:gd name="T11" fmla="*/ 0 h 126"/>
                </a:gdLst>
                <a:ahLst/>
                <a:cxnLst>
                  <a:cxn ang="0">
                    <a:pos x="T0" y="T1"/>
                  </a:cxn>
                  <a:cxn ang="0">
                    <a:pos x="T2" y="T3"/>
                  </a:cxn>
                  <a:cxn ang="0">
                    <a:pos x="T4" y="T5"/>
                  </a:cxn>
                  <a:cxn ang="0">
                    <a:pos x="T6" y="T7"/>
                  </a:cxn>
                  <a:cxn ang="0">
                    <a:pos x="T8" y="T9"/>
                  </a:cxn>
                  <a:cxn ang="0">
                    <a:pos x="T10" y="T11"/>
                  </a:cxn>
                </a:cxnLst>
                <a:rect l="0" t="0" r="r" b="b"/>
                <a:pathLst>
                  <a:path w="208" h="126">
                    <a:moveTo>
                      <a:pt x="208" y="0"/>
                    </a:moveTo>
                    <a:lnTo>
                      <a:pt x="0" y="0"/>
                    </a:lnTo>
                    <a:lnTo>
                      <a:pt x="0" y="126"/>
                    </a:lnTo>
                    <a:lnTo>
                      <a:pt x="146" y="126"/>
                    </a:lnTo>
                    <a:lnTo>
                      <a:pt x="208" y="58"/>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85"/>
              <p:cNvSpPr>
                <a:spLocks noChangeArrowheads="1"/>
              </p:cNvSpPr>
              <p:nvPr/>
            </p:nvSpPr>
            <p:spPr bwMode="auto">
              <a:xfrm>
                <a:off x="1927" y="-1194"/>
                <a:ext cx="208"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6"/>
              <p:cNvSpPr>
                <a:spLocks noChangeArrowheads="1"/>
              </p:cNvSpPr>
              <p:nvPr/>
            </p:nvSpPr>
            <p:spPr bwMode="auto">
              <a:xfrm>
                <a:off x="1927" y="-1194"/>
                <a:ext cx="2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7"/>
              <p:cNvSpPr>
                <a:spLocks/>
              </p:cNvSpPr>
              <p:nvPr/>
            </p:nvSpPr>
            <p:spPr bwMode="auto">
              <a:xfrm>
                <a:off x="1927" y="-860"/>
                <a:ext cx="107" cy="117"/>
              </a:xfrm>
              <a:custGeom>
                <a:avLst/>
                <a:gdLst>
                  <a:gd name="T0" fmla="*/ 107 w 107"/>
                  <a:gd name="T1" fmla="*/ 0 h 117"/>
                  <a:gd name="T2" fmla="*/ 0 w 107"/>
                  <a:gd name="T3" fmla="*/ 0 h 117"/>
                  <a:gd name="T4" fmla="*/ 0 w 107"/>
                  <a:gd name="T5" fmla="*/ 117 h 117"/>
                  <a:gd name="T6" fmla="*/ 107 w 107"/>
                  <a:gd name="T7" fmla="*/ 0 h 117"/>
                </a:gdLst>
                <a:ahLst/>
                <a:cxnLst>
                  <a:cxn ang="0">
                    <a:pos x="T0" y="T1"/>
                  </a:cxn>
                  <a:cxn ang="0">
                    <a:pos x="T2" y="T3"/>
                  </a:cxn>
                  <a:cxn ang="0">
                    <a:pos x="T4" y="T5"/>
                  </a:cxn>
                  <a:cxn ang="0">
                    <a:pos x="T6" y="T7"/>
                  </a:cxn>
                </a:cxnLst>
                <a:rect l="0" t="0" r="r" b="b"/>
                <a:pathLst>
                  <a:path w="107" h="117">
                    <a:moveTo>
                      <a:pt x="107" y="0"/>
                    </a:moveTo>
                    <a:lnTo>
                      <a:pt x="0" y="0"/>
                    </a:lnTo>
                    <a:lnTo>
                      <a:pt x="0" y="117"/>
                    </a:lnTo>
                    <a:lnTo>
                      <a:pt x="10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88"/>
              <p:cNvSpPr>
                <a:spLocks/>
              </p:cNvSpPr>
              <p:nvPr/>
            </p:nvSpPr>
            <p:spPr bwMode="auto">
              <a:xfrm>
                <a:off x="1927" y="-860"/>
                <a:ext cx="107" cy="117"/>
              </a:xfrm>
              <a:custGeom>
                <a:avLst/>
                <a:gdLst>
                  <a:gd name="T0" fmla="*/ 107 w 107"/>
                  <a:gd name="T1" fmla="*/ 0 h 117"/>
                  <a:gd name="T2" fmla="*/ 0 w 107"/>
                  <a:gd name="T3" fmla="*/ 0 h 117"/>
                  <a:gd name="T4" fmla="*/ 0 w 107"/>
                  <a:gd name="T5" fmla="*/ 117 h 117"/>
                  <a:gd name="T6" fmla="*/ 107 w 107"/>
                  <a:gd name="T7" fmla="*/ 0 h 117"/>
                </a:gdLst>
                <a:ahLst/>
                <a:cxnLst>
                  <a:cxn ang="0">
                    <a:pos x="T0" y="T1"/>
                  </a:cxn>
                  <a:cxn ang="0">
                    <a:pos x="T2" y="T3"/>
                  </a:cxn>
                  <a:cxn ang="0">
                    <a:pos x="T4" y="T5"/>
                  </a:cxn>
                  <a:cxn ang="0">
                    <a:pos x="T6" y="T7"/>
                  </a:cxn>
                </a:cxnLst>
                <a:rect l="0" t="0" r="r" b="b"/>
                <a:pathLst>
                  <a:path w="107" h="117">
                    <a:moveTo>
                      <a:pt x="107" y="0"/>
                    </a:moveTo>
                    <a:lnTo>
                      <a:pt x="0" y="0"/>
                    </a:lnTo>
                    <a:lnTo>
                      <a:pt x="0" y="11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9"/>
              <p:cNvSpPr>
                <a:spLocks/>
              </p:cNvSpPr>
              <p:nvPr/>
            </p:nvSpPr>
            <p:spPr bwMode="auto">
              <a:xfrm>
                <a:off x="2177" y="-1027"/>
                <a:ext cx="13" cy="13"/>
              </a:xfrm>
              <a:custGeom>
                <a:avLst/>
                <a:gdLst>
                  <a:gd name="T0" fmla="*/ 13 w 13"/>
                  <a:gd name="T1" fmla="*/ 0 h 13"/>
                  <a:gd name="T2" fmla="*/ 0 w 13"/>
                  <a:gd name="T3" fmla="*/ 0 h 13"/>
                  <a:gd name="T4" fmla="*/ 0 w 13"/>
                  <a:gd name="T5" fmla="*/ 13 h 13"/>
                  <a:gd name="T6" fmla="*/ 13 w 13"/>
                  <a:gd name="T7" fmla="*/ 0 h 13"/>
                </a:gdLst>
                <a:ahLst/>
                <a:cxnLst>
                  <a:cxn ang="0">
                    <a:pos x="T0" y="T1"/>
                  </a:cxn>
                  <a:cxn ang="0">
                    <a:pos x="T2" y="T3"/>
                  </a:cxn>
                  <a:cxn ang="0">
                    <a:pos x="T4" y="T5"/>
                  </a:cxn>
                  <a:cxn ang="0">
                    <a:pos x="T6" y="T7"/>
                  </a:cxn>
                </a:cxnLst>
                <a:rect l="0" t="0" r="r" b="b"/>
                <a:pathLst>
                  <a:path w="13" h="13">
                    <a:moveTo>
                      <a:pt x="13" y="0"/>
                    </a:moveTo>
                    <a:lnTo>
                      <a:pt x="0" y="0"/>
                    </a:lnTo>
                    <a:lnTo>
                      <a:pt x="0"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0"/>
              <p:cNvSpPr>
                <a:spLocks/>
              </p:cNvSpPr>
              <p:nvPr/>
            </p:nvSpPr>
            <p:spPr bwMode="auto">
              <a:xfrm>
                <a:off x="2177" y="-1027"/>
                <a:ext cx="13" cy="13"/>
              </a:xfrm>
              <a:custGeom>
                <a:avLst/>
                <a:gdLst>
                  <a:gd name="T0" fmla="*/ 13 w 13"/>
                  <a:gd name="T1" fmla="*/ 0 h 13"/>
                  <a:gd name="T2" fmla="*/ 0 w 13"/>
                  <a:gd name="T3" fmla="*/ 0 h 13"/>
                  <a:gd name="T4" fmla="*/ 0 w 13"/>
                  <a:gd name="T5" fmla="*/ 13 h 13"/>
                  <a:gd name="T6" fmla="*/ 13 w 13"/>
                  <a:gd name="T7" fmla="*/ 0 h 13"/>
                </a:gdLst>
                <a:ahLst/>
                <a:cxnLst>
                  <a:cxn ang="0">
                    <a:pos x="T0" y="T1"/>
                  </a:cxn>
                  <a:cxn ang="0">
                    <a:pos x="T2" y="T3"/>
                  </a:cxn>
                  <a:cxn ang="0">
                    <a:pos x="T4" y="T5"/>
                  </a:cxn>
                  <a:cxn ang="0">
                    <a:pos x="T6" y="T7"/>
                  </a:cxn>
                </a:cxnLst>
                <a:rect l="0" t="0" r="r" b="b"/>
                <a:pathLst>
                  <a:path w="13" h="13">
                    <a:moveTo>
                      <a:pt x="13" y="0"/>
                    </a:moveTo>
                    <a:lnTo>
                      <a:pt x="0" y="0"/>
                    </a:lnTo>
                    <a:lnTo>
                      <a:pt x="0" y="13"/>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91"/>
              <p:cNvSpPr>
                <a:spLocks/>
              </p:cNvSpPr>
              <p:nvPr/>
            </p:nvSpPr>
            <p:spPr bwMode="auto">
              <a:xfrm>
                <a:off x="2177" y="-1194"/>
                <a:ext cx="167" cy="126"/>
              </a:xfrm>
              <a:custGeom>
                <a:avLst/>
                <a:gdLst>
                  <a:gd name="T0" fmla="*/ 167 w 167"/>
                  <a:gd name="T1" fmla="*/ 0 h 126"/>
                  <a:gd name="T2" fmla="*/ 0 w 167"/>
                  <a:gd name="T3" fmla="*/ 0 h 126"/>
                  <a:gd name="T4" fmla="*/ 0 w 167"/>
                  <a:gd name="T5" fmla="*/ 126 h 126"/>
                  <a:gd name="T6" fmla="*/ 50 w 167"/>
                  <a:gd name="T7" fmla="*/ 126 h 126"/>
                  <a:gd name="T8" fmla="*/ 167 w 167"/>
                  <a:gd name="T9" fmla="*/ 0 h 126"/>
                </a:gdLst>
                <a:ahLst/>
                <a:cxnLst>
                  <a:cxn ang="0">
                    <a:pos x="T0" y="T1"/>
                  </a:cxn>
                  <a:cxn ang="0">
                    <a:pos x="T2" y="T3"/>
                  </a:cxn>
                  <a:cxn ang="0">
                    <a:pos x="T4" y="T5"/>
                  </a:cxn>
                  <a:cxn ang="0">
                    <a:pos x="T6" y="T7"/>
                  </a:cxn>
                  <a:cxn ang="0">
                    <a:pos x="T8" y="T9"/>
                  </a:cxn>
                </a:cxnLst>
                <a:rect l="0" t="0" r="r" b="b"/>
                <a:pathLst>
                  <a:path w="167" h="126">
                    <a:moveTo>
                      <a:pt x="167" y="0"/>
                    </a:moveTo>
                    <a:lnTo>
                      <a:pt x="0" y="0"/>
                    </a:lnTo>
                    <a:lnTo>
                      <a:pt x="0" y="126"/>
                    </a:lnTo>
                    <a:lnTo>
                      <a:pt x="50" y="126"/>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2"/>
              <p:cNvSpPr>
                <a:spLocks/>
              </p:cNvSpPr>
              <p:nvPr/>
            </p:nvSpPr>
            <p:spPr bwMode="auto">
              <a:xfrm>
                <a:off x="2177" y="-1194"/>
                <a:ext cx="167" cy="126"/>
              </a:xfrm>
              <a:custGeom>
                <a:avLst/>
                <a:gdLst>
                  <a:gd name="T0" fmla="*/ 167 w 167"/>
                  <a:gd name="T1" fmla="*/ 0 h 126"/>
                  <a:gd name="T2" fmla="*/ 0 w 167"/>
                  <a:gd name="T3" fmla="*/ 0 h 126"/>
                  <a:gd name="T4" fmla="*/ 0 w 167"/>
                  <a:gd name="T5" fmla="*/ 126 h 126"/>
                  <a:gd name="T6" fmla="*/ 50 w 167"/>
                  <a:gd name="T7" fmla="*/ 126 h 126"/>
                  <a:gd name="T8" fmla="*/ 167 w 167"/>
                  <a:gd name="T9" fmla="*/ 0 h 126"/>
                </a:gdLst>
                <a:ahLst/>
                <a:cxnLst>
                  <a:cxn ang="0">
                    <a:pos x="T0" y="T1"/>
                  </a:cxn>
                  <a:cxn ang="0">
                    <a:pos x="T2" y="T3"/>
                  </a:cxn>
                  <a:cxn ang="0">
                    <a:pos x="T4" y="T5"/>
                  </a:cxn>
                  <a:cxn ang="0">
                    <a:pos x="T6" y="T7"/>
                  </a:cxn>
                  <a:cxn ang="0">
                    <a:pos x="T8" y="T9"/>
                  </a:cxn>
                </a:cxnLst>
                <a:rect l="0" t="0" r="r" b="b"/>
                <a:pathLst>
                  <a:path w="167" h="126">
                    <a:moveTo>
                      <a:pt x="167" y="0"/>
                    </a:moveTo>
                    <a:lnTo>
                      <a:pt x="0" y="0"/>
                    </a:lnTo>
                    <a:lnTo>
                      <a:pt x="0" y="126"/>
                    </a:lnTo>
                    <a:lnTo>
                      <a:pt x="50" y="126"/>
                    </a:lnTo>
                    <a:lnTo>
                      <a:pt x="1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93"/>
              <p:cNvSpPr>
                <a:spLocks noChangeArrowheads="1"/>
              </p:cNvSpPr>
              <p:nvPr/>
            </p:nvSpPr>
            <p:spPr bwMode="auto">
              <a:xfrm>
                <a:off x="1676" y="-1194"/>
                <a:ext cx="210"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94"/>
              <p:cNvSpPr>
                <a:spLocks noChangeArrowheads="1"/>
              </p:cNvSpPr>
              <p:nvPr/>
            </p:nvSpPr>
            <p:spPr bwMode="auto">
              <a:xfrm>
                <a:off x="1676" y="-1194"/>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95"/>
              <p:cNvSpPr>
                <a:spLocks noChangeArrowheads="1"/>
              </p:cNvSpPr>
              <p:nvPr/>
            </p:nvSpPr>
            <p:spPr bwMode="auto">
              <a:xfrm>
                <a:off x="1676" y="-1027"/>
                <a:ext cx="210"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96"/>
              <p:cNvSpPr>
                <a:spLocks noChangeArrowheads="1"/>
              </p:cNvSpPr>
              <p:nvPr/>
            </p:nvSpPr>
            <p:spPr bwMode="auto">
              <a:xfrm>
                <a:off x="1676" y="-1027"/>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97"/>
              <p:cNvSpPr>
                <a:spLocks noChangeArrowheads="1"/>
              </p:cNvSpPr>
              <p:nvPr/>
            </p:nvSpPr>
            <p:spPr bwMode="auto">
              <a:xfrm>
                <a:off x="1676" y="-860"/>
                <a:ext cx="210" cy="124"/>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98"/>
              <p:cNvSpPr>
                <a:spLocks noChangeArrowheads="1"/>
              </p:cNvSpPr>
              <p:nvPr/>
            </p:nvSpPr>
            <p:spPr bwMode="auto">
              <a:xfrm>
                <a:off x="1676" y="-860"/>
                <a:ext cx="21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9"/>
              <p:cNvSpPr>
                <a:spLocks/>
              </p:cNvSpPr>
              <p:nvPr/>
            </p:nvSpPr>
            <p:spPr bwMode="auto">
              <a:xfrm>
                <a:off x="1676" y="-693"/>
                <a:ext cx="204" cy="124"/>
              </a:xfrm>
              <a:custGeom>
                <a:avLst/>
                <a:gdLst>
                  <a:gd name="T0" fmla="*/ 204 w 204"/>
                  <a:gd name="T1" fmla="*/ 0 h 124"/>
                  <a:gd name="T2" fmla="*/ 0 w 204"/>
                  <a:gd name="T3" fmla="*/ 0 h 124"/>
                  <a:gd name="T4" fmla="*/ 0 w 204"/>
                  <a:gd name="T5" fmla="*/ 124 h 124"/>
                  <a:gd name="T6" fmla="*/ 90 w 204"/>
                  <a:gd name="T7" fmla="*/ 124 h 124"/>
                  <a:gd name="T8" fmla="*/ 204 w 204"/>
                  <a:gd name="T9" fmla="*/ 0 h 124"/>
                </a:gdLst>
                <a:ahLst/>
                <a:cxnLst>
                  <a:cxn ang="0">
                    <a:pos x="T0" y="T1"/>
                  </a:cxn>
                  <a:cxn ang="0">
                    <a:pos x="T2" y="T3"/>
                  </a:cxn>
                  <a:cxn ang="0">
                    <a:pos x="T4" y="T5"/>
                  </a:cxn>
                  <a:cxn ang="0">
                    <a:pos x="T6" y="T7"/>
                  </a:cxn>
                  <a:cxn ang="0">
                    <a:pos x="T8" y="T9"/>
                  </a:cxn>
                </a:cxnLst>
                <a:rect l="0" t="0" r="r" b="b"/>
                <a:pathLst>
                  <a:path w="204" h="124">
                    <a:moveTo>
                      <a:pt x="204" y="0"/>
                    </a:moveTo>
                    <a:lnTo>
                      <a:pt x="0" y="0"/>
                    </a:lnTo>
                    <a:lnTo>
                      <a:pt x="0" y="124"/>
                    </a:lnTo>
                    <a:lnTo>
                      <a:pt x="90" y="124"/>
                    </a:lnTo>
                    <a:lnTo>
                      <a:pt x="204"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00"/>
              <p:cNvSpPr>
                <a:spLocks/>
              </p:cNvSpPr>
              <p:nvPr/>
            </p:nvSpPr>
            <p:spPr bwMode="auto">
              <a:xfrm>
                <a:off x="1676" y="-693"/>
                <a:ext cx="204" cy="124"/>
              </a:xfrm>
              <a:custGeom>
                <a:avLst/>
                <a:gdLst>
                  <a:gd name="T0" fmla="*/ 204 w 204"/>
                  <a:gd name="T1" fmla="*/ 0 h 124"/>
                  <a:gd name="T2" fmla="*/ 0 w 204"/>
                  <a:gd name="T3" fmla="*/ 0 h 124"/>
                  <a:gd name="T4" fmla="*/ 0 w 204"/>
                  <a:gd name="T5" fmla="*/ 124 h 124"/>
                  <a:gd name="T6" fmla="*/ 90 w 204"/>
                  <a:gd name="T7" fmla="*/ 124 h 124"/>
                  <a:gd name="T8" fmla="*/ 204 w 204"/>
                  <a:gd name="T9" fmla="*/ 0 h 124"/>
                </a:gdLst>
                <a:ahLst/>
                <a:cxnLst>
                  <a:cxn ang="0">
                    <a:pos x="T0" y="T1"/>
                  </a:cxn>
                  <a:cxn ang="0">
                    <a:pos x="T2" y="T3"/>
                  </a:cxn>
                  <a:cxn ang="0">
                    <a:pos x="T4" y="T5"/>
                  </a:cxn>
                  <a:cxn ang="0">
                    <a:pos x="T6" y="T7"/>
                  </a:cxn>
                  <a:cxn ang="0">
                    <a:pos x="T8" y="T9"/>
                  </a:cxn>
                </a:cxnLst>
                <a:rect l="0" t="0" r="r" b="b"/>
                <a:pathLst>
                  <a:path w="204" h="124">
                    <a:moveTo>
                      <a:pt x="204" y="0"/>
                    </a:moveTo>
                    <a:lnTo>
                      <a:pt x="0" y="0"/>
                    </a:lnTo>
                    <a:lnTo>
                      <a:pt x="0" y="124"/>
                    </a:lnTo>
                    <a:lnTo>
                      <a:pt x="90" y="124"/>
                    </a:lnTo>
                    <a:lnTo>
                      <a:pt x="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03"/>
            <p:cNvGrpSpPr>
              <a:grpSpLocks noChangeAspect="1"/>
            </p:cNvGrpSpPr>
            <p:nvPr/>
          </p:nvGrpSpPr>
          <p:grpSpPr bwMode="auto">
            <a:xfrm>
              <a:off x="1360488" y="-13273088"/>
              <a:ext cx="4121150" cy="4121150"/>
              <a:chOff x="857" y="-8361"/>
              <a:chExt cx="2596" cy="2596"/>
            </a:xfrm>
          </p:grpSpPr>
          <p:sp>
            <p:nvSpPr>
              <p:cNvPr id="14" name="AutoShape 102"/>
              <p:cNvSpPr>
                <a:spLocks noChangeAspect="1" noChangeArrowheads="1" noTextEdit="1"/>
              </p:cNvSpPr>
              <p:nvPr/>
            </p:nvSpPr>
            <p:spPr bwMode="auto">
              <a:xfrm>
                <a:off x="857" y="-8361"/>
                <a:ext cx="2596" cy="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4"/>
              <p:cNvSpPr>
                <a:spLocks/>
              </p:cNvSpPr>
              <p:nvPr/>
            </p:nvSpPr>
            <p:spPr bwMode="auto">
              <a:xfrm>
                <a:off x="870" y="-8348"/>
                <a:ext cx="2572" cy="2572"/>
              </a:xfrm>
              <a:custGeom>
                <a:avLst/>
                <a:gdLst>
                  <a:gd name="T0" fmla="*/ 1370 w 1370"/>
                  <a:gd name="T1" fmla="*/ 1337 h 1370"/>
                  <a:gd name="T2" fmla="*/ 1337 w 1370"/>
                  <a:gd name="T3" fmla="*/ 1370 h 1370"/>
                  <a:gd name="T4" fmla="*/ 33 w 1370"/>
                  <a:gd name="T5" fmla="*/ 1370 h 1370"/>
                  <a:gd name="T6" fmla="*/ 0 w 1370"/>
                  <a:gd name="T7" fmla="*/ 1337 h 1370"/>
                  <a:gd name="T8" fmla="*/ 0 w 1370"/>
                  <a:gd name="T9" fmla="*/ 33 h 1370"/>
                  <a:gd name="T10" fmla="*/ 33 w 1370"/>
                  <a:gd name="T11" fmla="*/ 0 h 1370"/>
                  <a:gd name="T12" fmla="*/ 1337 w 1370"/>
                  <a:gd name="T13" fmla="*/ 0 h 1370"/>
                  <a:gd name="T14" fmla="*/ 1370 w 1370"/>
                  <a:gd name="T15" fmla="*/ 33 h 1370"/>
                  <a:gd name="T16" fmla="*/ 1370 w 1370"/>
                  <a:gd name="T17" fmla="*/ 1337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0" h="1370">
                    <a:moveTo>
                      <a:pt x="1370" y="1337"/>
                    </a:moveTo>
                    <a:cubicBezTo>
                      <a:pt x="1370" y="1356"/>
                      <a:pt x="1355" y="1370"/>
                      <a:pt x="1337" y="1370"/>
                    </a:cubicBezTo>
                    <a:cubicBezTo>
                      <a:pt x="33" y="1370"/>
                      <a:pt x="33" y="1370"/>
                      <a:pt x="33" y="1370"/>
                    </a:cubicBezTo>
                    <a:cubicBezTo>
                      <a:pt x="15" y="1370"/>
                      <a:pt x="0" y="1356"/>
                      <a:pt x="0" y="1337"/>
                    </a:cubicBezTo>
                    <a:cubicBezTo>
                      <a:pt x="0" y="33"/>
                      <a:pt x="0" y="33"/>
                      <a:pt x="0" y="33"/>
                    </a:cubicBezTo>
                    <a:cubicBezTo>
                      <a:pt x="0" y="15"/>
                      <a:pt x="15" y="0"/>
                      <a:pt x="33" y="0"/>
                    </a:cubicBezTo>
                    <a:cubicBezTo>
                      <a:pt x="1337" y="0"/>
                      <a:pt x="1337" y="0"/>
                      <a:pt x="1337" y="0"/>
                    </a:cubicBezTo>
                    <a:cubicBezTo>
                      <a:pt x="1355" y="0"/>
                      <a:pt x="1370" y="15"/>
                      <a:pt x="1370" y="33"/>
                    </a:cubicBezTo>
                    <a:lnTo>
                      <a:pt x="1370" y="1337"/>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5"/>
              <p:cNvSpPr>
                <a:spLocks/>
              </p:cNvSpPr>
              <p:nvPr/>
            </p:nvSpPr>
            <p:spPr bwMode="auto">
              <a:xfrm>
                <a:off x="870" y="-8348"/>
                <a:ext cx="2572" cy="2572"/>
              </a:xfrm>
              <a:custGeom>
                <a:avLst/>
                <a:gdLst>
                  <a:gd name="T0" fmla="*/ 1370 w 1370"/>
                  <a:gd name="T1" fmla="*/ 1337 h 1370"/>
                  <a:gd name="T2" fmla="*/ 1337 w 1370"/>
                  <a:gd name="T3" fmla="*/ 1370 h 1370"/>
                  <a:gd name="T4" fmla="*/ 33 w 1370"/>
                  <a:gd name="T5" fmla="*/ 1370 h 1370"/>
                  <a:gd name="T6" fmla="*/ 0 w 1370"/>
                  <a:gd name="T7" fmla="*/ 1337 h 1370"/>
                  <a:gd name="T8" fmla="*/ 0 w 1370"/>
                  <a:gd name="T9" fmla="*/ 33 h 1370"/>
                  <a:gd name="T10" fmla="*/ 33 w 1370"/>
                  <a:gd name="T11" fmla="*/ 0 h 1370"/>
                  <a:gd name="T12" fmla="*/ 1337 w 1370"/>
                  <a:gd name="T13" fmla="*/ 0 h 1370"/>
                  <a:gd name="T14" fmla="*/ 1370 w 1370"/>
                  <a:gd name="T15" fmla="*/ 33 h 1370"/>
                  <a:gd name="T16" fmla="*/ 1370 w 1370"/>
                  <a:gd name="T17" fmla="*/ 1337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0" h="1370">
                    <a:moveTo>
                      <a:pt x="1370" y="1337"/>
                    </a:moveTo>
                    <a:cubicBezTo>
                      <a:pt x="1370" y="1356"/>
                      <a:pt x="1355" y="1370"/>
                      <a:pt x="1337" y="1370"/>
                    </a:cubicBezTo>
                    <a:cubicBezTo>
                      <a:pt x="33" y="1370"/>
                      <a:pt x="33" y="1370"/>
                      <a:pt x="33" y="1370"/>
                    </a:cubicBezTo>
                    <a:cubicBezTo>
                      <a:pt x="15" y="1370"/>
                      <a:pt x="0" y="1356"/>
                      <a:pt x="0" y="1337"/>
                    </a:cubicBezTo>
                    <a:cubicBezTo>
                      <a:pt x="0" y="33"/>
                      <a:pt x="0" y="33"/>
                      <a:pt x="0" y="33"/>
                    </a:cubicBezTo>
                    <a:cubicBezTo>
                      <a:pt x="0" y="15"/>
                      <a:pt x="15" y="0"/>
                      <a:pt x="33" y="0"/>
                    </a:cubicBezTo>
                    <a:cubicBezTo>
                      <a:pt x="1337" y="0"/>
                      <a:pt x="1337" y="0"/>
                      <a:pt x="1337" y="0"/>
                    </a:cubicBezTo>
                    <a:cubicBezTo>
                      <a:pt x="1355" y="0"/>
                      <a:pt x="1370" y="15"/>
                      <a:pt x="1370" y="33"/>
                    </a:cubicBezTo>
                    <a:lnTo>
                      <a:pt x="1370" y="1337"/>
                    </a:lnTo>
                    <a:close/>
                  </a:path>
                </a:pathLst>
              </a:custGeom>
              <a:noFill/>
              <a:ln w="365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6"/>
              <p:cNvSpPr>
                <a:spLocks noChangeArrowheads="1"/>
              </p:cNvSpPr>
              <p:nvPr/>
            </p:nvSpPr>
            <p:spPr bwMode="auto">
              <a:xfrm>
                <a:off x="1543" y="-6322"/>
                <a:ext cx="4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SQL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07"/>
              <p:cNvSpPr>
                <a:spLocks noChangeArrowheads="1"/>
              </p:cNvSpPr>
              <p:nvPr/>
            </p:nvSpPr>
            <p:spPr bwMode="auto">
              <a:xfrm>
                <a:off x="1912" y="-6322"/>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08"/>
              <p:cNvSpPr>
                <a:spLocks noChangeArrowheads="1"/>
              </p:cNvSpPr>
              <p:nvPr/>
            </p:nvSpPr>
            <p:spPr bwMode="auto">
              <a:xfrm>
                <a:off x="2037" y="-6322"/>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09"/>
              <p:cNvSpPr>
                <a:spLocks noChangeArrowheads="1"/>
              </p:cNvSpPr>
              <p:nvPr/>
            </p:nvSpPr>
            <p:spPr bwMode="auto">
              <a:xfrm>
                <a:off x="2145" y="-6322"/>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10"/>
              <p:cNvSpPr>
                <a:spLocks noChangeArrowheads="1"/>
              </p:cNvSpPr>
              <p:nvPr/>
            </p:nvSpPr>
            <p:spPr bwMode="auto">
              <a:xfrm>
                <a:off x="2231" y="-6322"/>
                <a:ext cx="6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rgbClr val="FFFFFF"/>
                    </a:solidFill>
                    <a:effectLst/>
                    <a:latin typeface="Segoe UI Semibold" panose="020B0702040204020203" pitchFamily="34" charset="0"/>
                  </a:rPr>
                  <a:t>ABASE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Freeform 111"/>
              <p:cNvSpPr>
                <a:spLocks/>
              </p:cNvSpPr>
              <p:nvPr/>
            </p:nvSpPr>
            <p:spPr bwMode="auto">
              <a:xfrm>
                <a:off x="1721" y="-7561"/>
                <a:ext cx="435" cy="997"/>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4"/>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2"/>
              <p:cNvSpPr>
                <a:spLocks/>
              </p:cNvSpPr>
              <p:nvPr/>
            </p:nvSpPr>
            <p:spPr bwMode="auto">
              <a:xfrm>
                <a:off x="2150" y="-7561"/>
                <a:ext cx="441" cy="997"/>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4"/>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113"/>
              <p:cNvSpPr>
                <a:spLocks noChangeArrowheads="1"/>
              </p:cNvSpPr>
              <p:nvPr/>
            </p:nvSpPr>
            <p:spPr bwMode="auto">
              <a:xfrm>
                <a:off x="1721" y="-7719"/>
                <a:ext cx="870" cy="3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114"/>
              <p:cNvSpPr>
                <a:spLocks noChangeArrowheads="1"/>
              </p:cNvSpPr>
              <p:nvPr/>
            </p:nvSpPr>
            <p:spPr bwMode="auto">
              <a:xfrm>
                <a:off x="1809" y="-7674"/>
                <a:ext cx="694" cy="208"/>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5"/>
              <p:cNvSpPr>
                <a:spLocks/>
              </p:cNvSpPr>
              <p:nvPr/>
            </p:nvSpPr>
            <p:spPr bwMode="auto">
              <a:xfrm>
                <a:off x="1809" y="-7674"/>
                <a:ext cx="694" cy="167"/>
              </a:xfrm>
              <a:custGeom>
                <a:avLst/>
                <a:gdLst>
                  <a:gd name="T0" fmla="*/ 331 w 370"/>
                  <a:gd name="T1" fmla="*/ 89 h 89"/>
                  <a:gd name="T2" fmla="*/ 370 w 370"/>
                  <a:gd name="T3" fmla="*/ 55 h 89"/>
                  <a:gd name="T4" fmla="*/ 185 w 370"/>
                  <a:gd name="T5" fmla="*/ 0 h 89"/>
                  <a:gd name="T6" fmla="*/ 0 w 370"/>
                  <a:gd name="T7" fmla="*/ 55 h 89"/>
                  <a:gd name="T8" fmla="*/ 39 w 370"/>
                  <a:gd name="T9" fmla="*/ 89 h 89"/>
                  <a:gd name="T10" fmla="*/ 185 w 370"/>
                  <a:gd name="T11" fmla="*/ 68 h 89"/>
                  <a:gd name="T12" fmla="*/ 331 w 370"/>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370" h="89">
                    <a:moveTo>
                      <a:pt x="331" y="89"/>
                    </a:moveTo>
                    <a:cubicBezTo>
                      <a:pt x="355" y="80"/>
                      <a:pt x="370" y="68"/>
                      <a:pt x="370" y="55"/>
                    </a:cubicBezTo>
                    <a:cubicBezTo>
                      <a:pt x="370" y="25"/>
                      <a:pt x="287" y="0"/>
                      <a:pt x="185" y="0"/>
                    </a:cubicBezTo>
                    <a:cubicBezTo>
                      <a:pt x="83" y="0"/>
                      <a:pt x="0" y="25"/>
                      <a:pt x="0" y="55"/>
                    </a:cubicBezTo>
                    <a:cubicBezTo>
                      <a:pt x="0" y="68"/>
                      <a:pt x="15" y="80"/>
                      <a:pt x="39" y="89"/>
                    </a:cubicBezTo>
                    <a:cubicBezTo>
                      <a:pt x="73" y="76"/>
                      <a:pt x="125" y="68"/>
                      <a:pt x="185" y="68"/>
                    </a:cubicBezTo>
                    <a:cubicBezTo>
                      <a:pt x="244" y="68"/>
                      <a:pt x="297" y="76"/>
                      <a:pt x="331" y="89"/>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6"/>
              <p:cNvSpPr>
                <a:spLocks noEditPoints="1"/>
              </p:cNvSpPr>
              <p:nvPr/>
            </p:nvSpPr>
            <p:spPr bwMode="auto">
              <a:xfrm>
                <a:off x="1839" y="-7208"/>
                <a:ext cx="634" cy="356"/>
              </a:xfrm>
              <a:custGeom>
                <a:avLst/>
                <a:gdLst>
                  <a:gd name="T0" fmla="*/ 319 w 338"/>
                  <a:gd name="T1" fmla="*/ 175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5 h 190"/>
                  <a:gd name="T14" fmla="*/ 318 w 338"/>
                  <a:gd name="T15" fmla="*/ 73 h 190"/>
                  <a:gd name="T16" fmla="*/ 293 w 338"/>
                  <a:gd name="T17" fmla="*/ 87 h 190"/>
                  <a:gd name="T18" fmla="*/ 293 w 338"/>
                  <a:gd name="T19" fmla="*/ 88 h 190"/>
                  <a:gd name="T20" fmla="*/ 326 w 338"/>
                  <a:gd name="T21" fmla="*/ 103 h 190"/>
                  <a:gd name="T22" fmla="*/ 338 w 338"/>
                  <a:gd name="T23" fmla="*/ 133 h 190"/>
                  <a:gd name="T24" fmla="*/ 319 w 338"/>
                  <a:gd name="T25" fmla="*/ 175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3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5"/>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3" y="4"/>
                      <a:pt x="314" y="12"/>
                    </a:cubicBezTo>
                    <a:cubicBezTo>
                      <a:pt x="325" y="20"/>
                      <a:pt x="330" y="31"/>
                      <a:pt x="330" y="45"/>
                    </a:cubicBezTo>
                    <a:cubicBezTo>
                      <a:pt x="330" y="56"/>
                      <a:pt x="326" y="65"/>
                      <a:pt x="318" y="73"/>
                    </a:cubicBezTo>
                    <a:cubicBezTo>
                      <a:pt x="311" y="80"/>
                      <a:pt x="303" y="85"/>
                      <a:pt x="293" y="87"/>
                    </a:cubicBezTo>
                    <a:cubicBezTo>
                      <a:pt x="293" y="88"/>
                      <a:pt x="293" y="88"/>
                      <a:pt x="293" y="88"/>
                    </a:cubicBezTo>
                    <a:cubicBezTo>
                      <a:pt x="307" y="90"/>
                      <a:pt x="318" y="95"/>
                      <a:pt x="326" y="103"/>
                    </a:cubicBezTo>
                    <a:cubicBezTo>
                      <a:pt x="334" y="112"/>
                      <a:pt x="338" y="122"/>
                      <a:pt x="338" y="133"/>
                    </a:cubicBezTo>
                    <a:cubicBezTo>
                      <a:pt x="338" y="151"/>
                      <a:pt x="331" y="164"/>
                      <a:pt x="319" y="175"/>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1"/>
                      <a:pt x="169" y="93"/>
                    </a:cubicBezTo>
                    <a:cubicBezTo>
                      <a:pt x="169" y="122"/>
                      <a:pt x="160" y="146"/>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7"/>
              <p:cNvSpPr>
                <a:spLocks/>
              </p:cNvSpPr>
              <p:nvPr/>
            </p:nvSpPr>
            <p:spPr bwMode="auto">
              <a:xfrm>
                <a:off x="1920" y="-7143"/>
                <a:ext cx="152" cy="227"/>
              </a:xfrm>
              <a:custGeom>
                <a:avLst/>
                <a:gdLst>
                  <a:gd name="T0" fmla="*/ 21 w 81"/>
                  <a:gd name="T1" fmla="*/ 0 h 121"/>
                  <a:gd name="T2" fmla="*/ 0 w 81"/>
                  <a:gd name="T3" fmla="*/ 0 h 121"/>
                  <a:gd name="T4" fmla="*/ 0 w 81"/>
                  <a:gd name="T5" fmla="*/ 121 h 121"/>
                  <a:gd name="T6" fmla="*/ 21 w 81"/>
                  <a:gd name="T7" fmla="*/ 121 h 121"/>
                  <a:gd name="T8" fmla="*/ 65 w 81"/>
                  <a:gd name="T9" fmla="*/ 103 h 121"/>
                  <a:gd name="T10" fmla="*/ 81 w 81"/>
                  <a:gd name="T11" fmla="*/ 58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3"/>
                    </a:cubicBezTo>
                    <a:cubicBezTo>
                      <a:pt x="76" y="92"/>
                      <a:pt x="81" y="77"/>
                      <a:pt x="81" y="58"/>
                    </a:cubicBezTo>
                    <a:cubicBezTo>
                      <a:pt x="81" y="40"/>
                      <a:pt x="76" y="26"/>
                      <a:pt x="66" y="16"/>
                    </a:cubicBezTo>
                    <a:cubicBezTo>
                      <a:pt x="55" y="5"/>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8"/>
              <p:cNvSpPr>
                <a:spLocks/>
              </p:cNvSpPr>
              <p:nvPr/>
            </p:nvSpPr>
            <p:spPr bwMode="auto">
              <a:xfrm>
                <a:off x="2286" y="-7150"/>
                <a:ext cx="88" cy="86"/>
              </a:xfrm>
              <a:custGeom>
                <a:avLst/>
                <a:gdLst>
                  <a:gd name="T0" fmla="*/ 39 w 47"/>
                  <a:gd name="T1" fmla="*/ 39 h 46"/>
                  <a:gd name="T2" fmla="*/ 47 w 47"/>
                  <a:gd name="T3" fmla="*/ 22 h 46"/>
                  <a:gd name="T4" fmla="*/ 16 w 47"/>
                  <a:gd name="T5" fmla="*/ 0 h 46"/>
                  <a:gd name="T6" fmla="*/ 0 w 47"/>
                  <a:gd name="T7" fmla="*/ 0 h 46"/>
                  <a:gd name="T8" fmla="*/ 0 w 47"/>
                  <a:gd name="T9" fmla="*/ 46 h 46"/>
                  <a:gd name="T10" fmla="*/ 19 w 47"/>
                  <a:gd name="T11" fmla="*/ 46 h 46"/>
                  <a:gd name="T12" fmla="*/ 39 w 47"/>
                  <a:gd name="T13" fmla="*/ 39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39" y="39"/>
                    </a:moveTo>
                    <a:cubicBezTo>
                      <a:pt x="44" y="35"/>
                      <a:pt x="47" y="29"/>
                      <a:pt x="47" y="22"/>
                    </a:cubicBezTo>
                    <a:cubicBezTo>
                      <a:pt x="47" y="7"/>
                      <a:pt x="37" y="0"/>
                      <a:pt x="16" y="0"/>
                    </a:cubicBezTo>
                    <a:cubicBezTo>
                      <a:pt x="0" y="0"/>
                      <a:pt x="0" y="0"/>
                      <a:pt x="0" y="0"/>
                    </a:cubicBezTo>
                    <a:cubicBezTo>
                      <a:pt x="0" y="46"/>
                      <a:pt x="0" y="46"/>
                      <a:pt x="0" y="46"/>
                    </a:cubicBezTo>
                    <a:cubicBezTo>
                      <a:pt x="19" y="46"/>
                      <a:pt x="19" y="46"/>
                      <a:pt x="19" y="46"/>
                    </a:cubicBezTo>
                    <a:cubicBezTo>
                      <a:pt x="27" y="46"/>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9"/>
              <p:cNvSpPr>
                <a:spLocks/>
              </p:cNvSpPr>
              <p:nvPr/>
            </p:nvSpPr>
            <p:spPr bwMode="auto">
              <a:xfrm>
                <a:off x="2286" y="-7006"/>
                <a:ext cx="103" cy="96"/>
              </a:xfrm>
              <a:custGeom>
                <a:avLst/>
                <a:gdLst>
                  <a:gd name="T0" fmla="*/ 46 w 55"/>
                  <a:gd name="T1" fmla="*/ 7 h 51"/>
                  <a:gd name="T2" fmla="*/ 23 w 55"/>
                  <a:gd name="T3" fmla="*/ 0 h 51"/>
                  <a:gd name="T4" fmla="*/ 0 w 55"/>
                  <a:gd name="T5" fmla="*/ 0 h 51"/>
                  <a:gd name="T6" fmla="*/ 0 w 55"/>
                  <a:gd name="T7" fmla="*/ 51 h 51"/>
                  <a:gd name="T8" fmla="*/ 23 w 55"/>
                  <a:gd name="T9" fmla="*/ 51 h 51"/>
                  <a:gd name="T10" fmla="*/ 46 w 55"/>
                  <a:gd name="T11" fmla="*/ 43 h 51"/>
                  <a:gd name="T12" fmla="*/ 55 w 55"/>
                  <a:gd name="T13" fmla="*/ 25 h 51"/>
                  <a:gd name="T14" fmla="*/ 46 w 55"/>
                  <a:gd name="T15" fmla="*/ 7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46" y="7"/>
                    </a:moveTo>
                    <a:cubicBezTo>
                      <a:pt x="41" y="3"/>
                      <a:pt x="33" y="0"/>
                      <a:pt x="23" y="0"/>
                    </a:cubicBezTo>
                    <a:cubicBezTo>
                      <a:pt x="0" y="0"/>
                      <a:pt x="0" y="0"/>
                      <a:pt x="0" y="0"/>
                    </a:cubicBezTo>
                    <a:cubicBezTo>
                      <a:pt x="0" y="51"/>
                      <a:pt x="0" y="51"/>
                      <a:pt x="0" y="51"/>
                    </a:cubicBezTo>
                    <a:cubicBezTo>
                      <a:pt x="23" y="51"/>
                      <a:pt x="23" y="51"/>
                      <a:pt x="23" y="51"/>
                    </a:cubicBezTo>
                    <a:cubicBezTo>
                      <a:pt x="33" y="51"/>
                      <a:pt x="41" y="48"/>
                      <a:pt x="46" y="43"/>
                    </a:cubicBezTo>
                    <a:cubicBezTo>
                      <a:pt x="52" y="39"/>
                      <a:pt x="55" y="33"/>
                      <a:pt x="55" y="25"/>
                    </a:cubicBezTo>
                    <a:cubicBezTo>
                      <a:pt x="55" y="17"/>
                      <a:pt x="52" y="11"/>
                      <a:pt x="46" y="7"/>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08" name="Picture 107"/>
          <p:cNvPicPr>
            <a:picLocks noChangeAspect="1"/>
          </p:cNvPicPr>
          <p:nvPr/>
        </p:nvPicPr>
        <p:blipFill>
          <a:blip r:embed="rId3"/>
          <a:stretch>
            <a:fillRect/>
          </a:stretch>
        </p:blipFill>
        <p:spPr>
          <a:xfrm>
            <a:off x="1354755" y="1395557"/>
            <a:ext cx="4138045" cy="4129088"/>
          </a:xfrm>
          <a:prstGeom prst="rect">
            <a:avLst/>
          </a:prstGeom>
        </p:spPr>
      </p:pic>
    </p:spTree>
    <p:extLst>
      <p:ext uri="{BB962C8B-B14F-4D97-AF65-F5344CB8AC3E}">
        <p14:creationId xmlns:p14="http://schemas.microsoft.com/office/powerpoint/2010/main" val="2917074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1.04167E-6 -3.33333E-6 L 1.04167E-6 2.13959 " pathEditMode="relative" rAng="0" ptsTypes="AA">
                                      <p:cBhvr>
                                        <p:cTn id="10" dur="6000" fill="hold"/>
                                        <p:tgtEl>
                                          <p:spTgt spid="7"/>
                                        </p:tgtEl>
                                        <p:attrNameLst>
                                          <p:attrName>ppt_x</p:attrName>
                                          <p:attrName>ppt_y</p:attrName>
                                        </p:attrNameLst>
                                      </p:cBhvr>
                                      <p:rCtr x="0" y="106968"/>
                                    </p:animMotion>
                                  </p:childTnLst>
                                </p:cTn>
                              </p:par>
                              <p:par>
                                <p:cTn id="11" presetID="42" presetClass="path" presetSubtype="0" accel="50000" decel="50000" fill="hold" nodeType="withEffect">
                                  <p:stCondLst>
                                    <p:cond delay="0"/>
                                  </p:stCondLst>
                                  <p:childTnLst>
                                    <p:animMotion origin="layout" path="M 8.33333E-7 1.85185E-6 L 8.33333E-7 2.25116 " pathEditMode="relative" rAng="0" ptsTypes="AA">
                                      <p:cBhvr>
                                        <p:cTn id="12" dur="6000" fill="hold"/>
                                        <p:tgtEl>
                                          <p:spTgt spid="108"/>
                                        </p:tgtEl>
                                        <p:attrNameLst>
                                          <p:attrName>ppt_x</p:attrName>
                                          <p:attrName>ppt_y</p:attrName>
                                        </p:attrNameLst>
                                      </p:cBhvr>
                                      <p:rCtr x="0" y="11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 Centric Views</a:t>
            </a:r>
            <a:endParaRPr lang="en-US" dirty="0"/>
          </a:p>
        </p:txBody>
      </p:sp>
      <p:pic>
        <p:nvPicPr>
          <p:cNvPr id="6" name="Content Placeholder 5"/>
          <p:cNvPicPr>
            <a:picLocks noChangeAspect="1"/>
          </p:cNvPicPr>
          <p:nvPr/>
        </p:nvPicPr>
        <p:blipFill rotWithShape="1">
          <a:blip r:embed="rId2"/>
          <a:srcRect l="2419" r="-2419" b="29821"/>
          <a:stretch/>
        </p:blipFill>
        <p:spPr>
          <a:xfrm>
            <a:off x="2533661" y="1431156"/>
            <a:ext cx="7397822" cy="4491842"/>
          </a:xfrm>
          <a:prstGeom prst="rect">
            <a:avLst/>
          </a:prstGeom>
        </p:spPr>
      </p:pic>
    </p:spTree>
    <p:extLst>
      <p:ext uri="{BB962C8B-B14F-4D97-AF65-F5344CB8AC3E}">
        <p14:creationId xmlns:p14="http://schemas.microsoft.com/office/powerpoint/2010/main" val="40791107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003" y="1744662"/>
            <a:ext cx="11887200" cy="3120854"/>
          </a:xfrm>
        </p:spPr>
        <p:txBody>
          <a:bodyPr/>
          <a:lstStyle/>
          <a:p>
            <a:pPr>
              <a:buClr>
                <a:schemeClr val="tx1"/>
              </a:buClr>
              <a:buFont typeface="Wingdings" panose="05000000000000000000" pitchFamily="2" charset="2"/>
              <a:buChar char="à"/>
            </a:pPr>
            <a:r>
              <a:rPr lang="en-US" sz="3600" dirty="0">
                <a:gradFill>
                  <a:gsLst>
                    <a:gs pos="1250">
                      <a:schemeClr val="tx1"/>
                    </a:gs>
                    <a:gs pos="100000">
                      <a:schemeClr val="tx1"/>
                    </a:gs>
                  </a:gsLst>
                  <a:lin ang="5400000" scaled="0"/>
                </a:gradFill>
                <a:cs typeface="Segoe UI Light" panose="020B0502040204020203" pitchFamily="34" charset="0"/>
              </a:rPr>
              <a:t>Application Lifecycle </a:t>
            </a:r>
            <a:r>
              <a:rPr lang="en-US" sz="3600" dirty="0" smtClean="0">
                <a:gradFill>
                  <a:gsLst>
                    <a:gs pos="1250">
                      <a:schemeClr val="tx1"/>
                    </a:gs>
                    <a:gs pos="100000">
                      <a:schemeClr val="tx1"/>
                    </a:gs>
                  </a:gsLst>
                  <a:lin ang="5400000" scaled="0"/>
                </a:gradFill>
                <a:cs typeface="Segoe UI Light" panose="020B0502040204020203" pitchFamily="34" charset="0"/>
              </a:rPr>
              <a:t>Container</a:t>
            </a:r>
          </a:p>
          <a:p>
            <a:pPr>
              <a:buClr>
                <a:schemeClr val="tx1"/>
              </a:buClr>
              <a:buFont typeface="Wingdings" panose="05000000000000000000" pitchFamily="2" charset="2"/>
              <a:buChar char="à"/>
            </a:pPr>
            <a:endParaRPr lang="en-US" sz="3600" dirty="0">
              <a:gradFill>
                <a:gsLst>
                  <a:gs pos="1250">
                    <a:schemeClr val="tx1"/>
                  </a:gs>
                  <a:gs pos="100000">
                    <a:schemeClr val="tx1"/>
                  </a:gs>
                </a:gsLst>
                <a:lin ang="5400000" scaled="0"/>
              </a:gradFill>
              <a:cs typeface="Segoe UI Light" panose="020B0502040204020203" pitchFamily="34" charset="0"/>
            </a:endParaRPr>
          </a:p>
          <a:p>
            <a:pPr>
              <a:buClr>
                <a:schemeClr val="tx1"/>
              </a:buClr>
              <a:buFont typeface="Wingdings" panose="05000000000000000000" pitchFamily="2" charset="2"/>
              <a:buChar char="à"/>
            </a:pPr>
            <a:r>
              <a:rPr lang="en-US" sz="3600" dirty="0">
                <a:gradFill>
                  <a:gsLst>
                    <a:gs pos="1250">
                      <a:schemeClr val="tx1"/>
                    </a:gs>
                    <a:gs pos="100000">
                      <a:schemeClr val="tx1"/>
                    </a:gs>
                  </a:gsLst>
                  <a:lin ang="5400000" scaled="0"/>
                </a:gradFill>
                <a:cs typeface="Segoe UI Light" panose="020B0502040204020203" pitchFamily="34" charset="0"/>
              </a:rPr>
              <a:t>Declarative solution for Deployment and </a:t>
            </a:r>
            <a:r>
              <a:rPr lang="en-US" sz="3600" dirty="0" smtClean="0">
                <a:gradFill>
                  <a:gsLst>
                    <a:gs pos="1250">
                      <a:schemeClr val="tx1"/>
                    </a:gs>
                    <a:gs pos="100000">
                      <a:schemeClr val="tx1"/>
                    </a:gs>
                  </a:gsLst>
                  <a:lin ang="5400000" scaled="0"/>
                </a:gradFill>
                <a:cs typeface="Segoe UI Light" panose="020B0502040204020203" pitchFamily="34" charset="0"/>
              </a:rPr>
              <a:t>Configuration</a:t>
            </a:r>
          </a:p>
          <a:p>
            <a:pPr>
              <a:buClr>
                <a:schemeClr val="tx1"/>
              </a:buClr>
              <a:buFont typeface="Wingdings" panose="05000000000000000000" pitchFamily="2" charset="2"/>
              <a:buChar char="à"/>
            </a:pPr>
            <a:endParaRPr lang="en-US" sz="3600" dirty="0">
              <a:gradFill>
                <a:gsLst>
                  <a:gs pos="1250">
                    <a:schemeClr val="tx1"/>
                  </a:gs>
                  <a:gs pos="100000">
                    <a:schemeClr val="tx1"/>
                  </a:gs>
                </a:gsLst>
                <a:lin ang="5400000" scaled="0"/>
              </a:gradFill>
              <a:cs typeface="Segoe UI Light" panose="020B0502040204020203" pitchFamily="34" charset="0"/>
            </a:endParaRPr>
          </a:p>
          <a:p>
            <a:pPr>
              <a:buClr>
                <a:schemeClr val="tx1"/>
              </a:buClr>
              <a:buFont typeface="Wingdings" panose="05000000000000000000" pitchFamily="2" charset="2"/>
              <a:buChar char="à"/>
            </a:pPr>
            <a:r>
              <a:rPr lang="en-US" sz="3600" dirty="0">
                <a:gradFill>
                  <a:gsLst>
                    <a:gs pos="1250">
                      <a:schemeClr val="tx1"/>
                    </a:gs>
                    <a:gs pos="100000">
                      <a:schemeClr val="tx1"/>
                    </a:gs>
                  </a:gsLst>
                  <a:lin ang="5400000" scaled="0"/>
                </a:gradFill>
                <a:cs typeface="Segoe UI Light" panose="020B0502040204020203" pitchFamily="34" charset="0"/>
              </a:rPr>
              <a:t>Consistent Management Layer</a:t>
            </a:r>
          </a:p>
        </p:txBody>
      </p:sp>
      <p:sp>
        <p:nvSpPr>
          <p:cNvPr id="2" name="Title 1"/>
          <p:cNvSpPr>
            <a:spLocks noGrp="1"/>
          </p:cNvSpPr>
          <p:nvPr>
            <p:ph type="title"/>
          </p:nvPr>
        </p:nvSpPr>
        <p:spPr/>
        <p:txBody>
          <a:bodyPr/>
          <a:lstStyle/>
          <a:p>
            <a:r>
              <a:rPr lang="en-US" dirty="0" smtClean="0"/>
              <a:t>Introducing Resource Manager</a:t>
            </a:r>
            <a:endParaRPr lang="en-US" dirty="0"/>
          </a:p>
        </p:txBody>
      </p:sp>
    </p:spTree>
    <p:extLst>
      <p:ext uri="{BB962C8B-B14F-4D97-AF65-F5344CB8AC3E}">
        <p14:creationId xmlns:p14="http://schemas.microsoft.com/office/powerpoint/2010/main" val="20802385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455640" y="1468624"/>
            <a:ext cx="5486399" cy="3730252"/>
          </a:xfrm>
        </p:spPr>
        <p:txBody>
          <a:bodyPr/>
          <a:lstStyle/>
          <a:p>
            <a:r>
              <a:rPr lang="en-US" sz="6000" dirty="0" smtClean="0"/>
              <a:t>Resource Groups</a:t>
            </a:r>
            <a:endParaRPr lang="en-US" dirty="0" smtClean="0"/>
          </a:p>
          <a:p>
            <a:pPr marL="400050" lvl="1" indent="-400050"/>
            <a:r>
              <a:rPr lang="en-US" sz="2400" dirty="0">
                <a:latin typeface="Segoe UI Light" panose="020B0502040204020203" pitchFamily="34" charset="0"/>
                <a:cs typeface="Segoe UI Light" panose="020B0502040204020203" pitchFamily="34" charset="0"/>
                <a:sym typeface="Wingdings" panose="05000000000000000000" pitchFamily="2" charset="2"/>
              </a:rPr>
              <a:t> </a:t>
            </a:r>
            <a:r>
              <a:rPr lang="en-US" sz="2400" dirty="0" smtClean="0">
                <a:latin typeface="Segoe UI Light" panose="020B0502040204020203" pitchFamily="34" charset="0"/>
                <a:cs typeface="Segoe UI Light" panose="020B0502040204020203" pitchFamily="34" charset="0"/>
              </a:rPr>
              <a:t>Tightly coupled containers of multiple resources of similar or different types</a:t>
            </a:r>
            <a:endParaRPr lang="en-US" sz="2400" dirty="0">
              <a:latin typeface="Segoe UI Light" panose="020B0502040204020203" pitchFamily="34" charset="0"/>
              <a:cs typeface="Segoe UI Light" panose="020B0502040204020203" pitchFamily="34" charset="0"/>
            </a:endParaRPr>
          </a:p>
          <a:p>
            <a:pPr marL="400050" lvl="1" indent="-400050"/>
            <a:r>
              <a:rPr lang="en-US" sz="2400" dirty="0">
                <a:latin typeface="Segoe UI Light" panose="020B0502040204020203" pitchFamily="34" charset="0"/>
                <a:cs typeface="Segoe UI Light" panose="020B0502040204020203" pitchFamily="34" charset="0"/>
                <a:sym typeface="Wingdings" panose="05000000000000000000" pitchFamily="2" charset="2"/>
              </a:rPr>
              <a:t> </a:t>
            </a:r>
            <a:r>
              <a:rPr lang="en-US" sz="2400" dirty="0" smtClean="0">
                <a:latin typeface="Segoe UI Light" panose="020B0502040204020203" pitchFamily="34" charset="0"/>
                <a:cs typeface="Segoe UI Light" panose="020B0502040204020203" pitchFamily="34" charset="0"/>
              </a:rPr>
              <a:t>Every resource *must* exist in one and only one resource group</a:t>
            </a:r>
            <a:endParaRPr lang="en-US" sz="2400" dirty="0">
              <a:latin typeface="Segoe UI Light" panose="020B0502040204020203" pitchFamily="34" charset="0"/>
              <a:cs typeface="Segoe UI Light" panose="020B0502040204020203" pitchFamily="34" charset="0"/>
            </a:endParaRPr>
          </a:p>
          <a:p>
            <a:pPr marL="400050" lvl="1" indent="-400050"/>
            <a:r>
              <a:rPr lang="en-US" sz="2400" dirty="0">
                <a:latin typeface="Segoe UI Light" panose="020B0502040204020203" pitchFamily="34" charset="0"/>
                <a:cs typeface="Segoe UI Light" panose="020B0502040204020203" pitchFamily="34" charset="0"/>
                <a:sym typeface="Wingdings" panose="05000000000000000000" pitchFamily="2" charset="2"/>
              </a:rPr>
              <a:t> </a:t>
            </a:r>
            <a:r>
              <a:rPr lang="en-US" sz="2400" dirty="0" smtClean="0">
                <a:latin typeface="Segoe UI Light" panose="020B0502040204020203" pitchFamily="34" charset="0"/>
                <a:cs typeface="Segoe UI Light" panose="020B0502040204020203" pitchFamily="34" charset="0"/>
              </a:rPr>
              <a:t>Resource groups can span regions</a:t>
            </a:r>
            <a:endParaRPr lang="en-US" sz="2400" dirty="0">
              <a:latin typeface="Segoe UI Light" panose="020B0502040204020203" pitchFamily="34" charset="0"/>
              <a:cs typeface="Segoe UI Light" panose="020B0502040204020203" pitchFamily="34" charset="0"/>
            </a:endParaRPr>
          </a:p>
        </p:txBody>
      </p:sp>
      <p:grpSp>
        <p:nvGrpSpPr>
          <p:cNvPr id="109" name="Group 108"/>
          <p:cNvGrpSpPr>
            <a:grpSpLocks noChangeAspect="1"/>
          </p:cNvGrpSpPr>
          <p:nvPr/>
        </p:nvGrpSpPr>
        <p:grpSpPr bwMode="auto">
          <a:xfrm>
            <a:off x="927100" y="1073150"/>
            <a:ext cx="4946650" cy="4724400"/>
            <a:chOff x="406" y="668"/>
            <a:chExt cx="3116" cy="2976"/>
          </a:xfrm>
        </p:grpSpPr>
        <p:sp>
          <p:nvSpPr>
            <p:cNvPr id="110" name="AutoShape 3"/>
            <p:cNvSpPr>
              <a:spLocks noChangeAspect="1" noChangeArrowheads="1" noTextEdit="1"/>
            </p:cNvSpPr>
            <p:nvPr/>
          </p:nvSpPr>
          <p:spPr bwMode="auto">
            <a:xfrm>
              <a:off x="406" y="668"/>
              <a:ext cx="311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
            <p:cNvSpPr>
              <a:spLocks/>
            </p:cNvSpPr>
            <p:nvPr/>
          </p:nvSpPr>
          <p:spPr bwMode="auto">
            <a:xfrm>
              <a:off x="412" y="676"/>
              <a:ext cx="3102" cy="2962"/>
            </a:xfrm>
            <a:custGeom>
              <a:avLst/>
              <a:gdLst>
                <a:gd name="T0" fmla="*/ 2649 w 2649"/>
                <a:gd name="T1" fmla="*/ 2496 h 2529"/>
                <a:gd name="T2" fmla="*/ 2616 w 2649"/>
                <a:gd name="T3" fmla="*/ 2529 h 2529"/>
                <a:gd name="T4" fmla="*/ 33 w 2649"/>
                <a:gd name="T5" fmla="*/ 2529 h 2529"/>
                <a:gd name="T6" fmla="*/ 0 w 2649"/>
                <a:gd name="T7" fmla="*/ 2496 h 2529"/>
                <a:gd name="T8" fmla="*/ 0 w 2649"/>
                <a:gd name="T9" fmla="*/ 33 h 2529"/>
                <a:gd name="T10" fmla="*/ 33 w 2649"/>
                <a:gd name="T11" fmla="*/ 0 h 2529"/>
                <a:gd name="T12" fmla="*/ 2616 w 2649"/>
                <a:gd name="T13" fmla="*/ 0 h 2529"/>
                <a:gd name="T14" fmla="*/ 2649 w 2649"/>
                <a:gd name="T15" fmla="*/ 33 h 2529"/>
                <a:gd name="T16" fmla="*/ 2649 w 2649"/>
                <a:gd name="T17" fmla="*/ 2496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9" h="2529">
                  <a:moveTo>
                    <a:pt x="2649" y="2496"/>
                  </a:moveTo>
                  <a:cubicBezTo>
                    <a:pt x="2649" y="2514"/>
                    <a:pt x="2634" y="2529"/>
                    <a:pt x="2616" y="2529"/>
                  </a:cubicBezTo>
                  <a:cubicBezTo>
                    <a:pt x="33" y="2529"/>
                    <a:pt x="33" y="2529"/>
                    <a:pt x="33" y="2529"/>
                  </a:cubicBezTo>
                  <a:cubicBezTo>
                    <a:pt x="15" y="2529"/>
                    <a:pt x="0" y="2514"/>
                    <a:pt x="0" y="2496"/>
                  </a:cubicBezTo>
                  <a:cubicBezTo>
                    <a:pt x="0" y="33"/>
                    <a:pt x="0" y="33"/>
                    <a:pt x="0" y="33"/>
                  </a:cubicBezTo>
                  <a:cubicBezTo>
                    <a:pt x="0" y="14"/>
                    <a:pt x="15" y="0"/>
                    <a:pt x="33" y="0"/>
                  </a:cubicBezTo>
                  <a:cubicBezTo>
                    <a:pt x="2616" y="0"/>
                    <a:pt x="2616" y="0"/>
                    <a:pt x="2616" y="0"/>
                  </a:cubicBezTo>
                  <a:cubicBezTo>
                    <a:pt x="2634" y="0"/>
                    <a:pt x="2649" y="14"/>
                    <a:pt x="2649" y="33"/>
                  </a:cubicBezTo>
                  <a:cubicBezTo>
                    <a:pt x="2649" y="2496"/>
                    <a:pt x="2649" y="2496"/>
                    <a:pt x="2649" y="2496"/>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6"/>
            <p:cNvSpPr>
              <a:spLocks/>
            </p:cNvSpPr>
            <p:nvPr/>
          </p:nvSpPr>
          <p:spPr bwMode="auto">
            <a:xfrm>
              <a:off x="405" y="669"/>
              <a:ext cx="3116" cy="2976"/>
            </a:xfrm>
            <a:custGeom>
              <a:avLst/>
              <a:gdLst>
                <a:gd name="T0" fmla="*/ 2655 w 2661"/>
                <a:gd name="T1" fmla="*/ 2502 h 2541"/>
                <a:gd name="T2" fmla="*/ 2649 w 2661"/>
                <a:gd name="T3" fmla="*/ 2502 h 2541"/>
                <a:gd name="T4" fmla="*/ 2641 w 2661"/>
                <a:gd name="T5" fmla="*/ 2521 h 2541"/>
                <a:gd name="T6" fmla="*/ 2622 w 2661"/>
                <a:gd name="T7" fmla="*/ 2529 h 2541"/>
                <a:gd name="T8" fmla="*/ 39 w 2661"/>
                <a:gd name="T9" fmla="*/ 2529 h 2541"/>
                <a:gd name="T10" fmla="*/ 20 w 2661"/>
                <a:gd name="T11" fmla="*/ 2521 h 2541"/>
                <a:gd name="T12" fmla="*/ 12 w 2661"/>
                <a:gd name="T13" fmla="*/ 2502 h 2541"/>
                <a:gd name="T14" fmla="*/ 12 w 2661"/>
                <a:gd name="T15" fmla="*/ 39 h 2541"/>
                <a:gd name="T16" fmla="*/ 20 w 2661"/>
                <a:gd name="T17" fmla="*/ 20 h 2541"/>
                <a:gd name="T18" fmla="*/ 39 w 2661"/>
                <a:gd name="T19" fmla="*/ 12 h 2541"/>
                <a:gd name="T20" fmla="*/ 2622 w 2661"/>
                <a:gd name="T21" fmla="*/ 12 h 2541"/>
                <a:gd name="T22" fmla="*/ 2641 w 2661"/>
                <a:gd name="T23" fmla="*/ 20 h 2541"/>
                <a:gd name="T24" fmla="*/ 2649 w 2661"/>
                <a:gd name="T25" fmla="*/ 39 h 2541"/>
                <a:gd name="T26" fmla="*/ 2649 w 2661"/>
                <a:gd name="T27" fmla="*/ 2502 h 2541"/>
                <a:gd name="T28" fmla="*/ 2655 w 2661"/>
                <a:gd name="T29" fmla="*/ 2502 h 2541"/>
                <a:gd name="T30" fmla="*/ 2661 w 2661"/>
                <a:gd name="T31" fmla="*/ 2502 h 2541"/>
                <a:gd name="T32" fmla="*/ 2661 w 2661"/>
                <a:gd name="T33" fmla="*/ 39 h 2541"/>
                <a:gd name="T34" fmla="*/ 2622 w 2661"/>
                <a:gd name="T35" fmla="*/ 0 h 2541"/>
                <a:gd name="T36" fmla="*/ 39 w 2661"/>
                <a:gd name="T37" fmla="*/ 0 h 2541"/>
                <a:gd name="T38" fmla="*/ 0 w 2661"/>
                <a:gd name="T39" fmla="*/ 39 h 2541"/>
                <a:gd name="T40" fmla="*/ 0 w 2661"/>
                <a:gd name="T41" fmla="*/ 2502 h 2541"/>
                <a:gd name="T42" fmla="*/ 39 w 2661"/>
                <a:gd name="T43" fmla="*/ 2541 h 2541"/>
                <a:gd name="T44" fmla="*/ 2622 w 2661"/>
                <a:gd name="T45" fmla="*/ 2541 h 2541"/>
                <a:gd name="T46" fmla="*/ 2661 w 2661"/>
                <a:gd name="T47" fmla="*/ 2502 h 2541"/>
                <a:gd name="T48" fmla="*/ 2655 w 2661"/>
                <a:gd name="T49" fmla="*/ 2502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1" h="2541">
                  <a:moveTo>
                    <a:pt x="2655" y="2502"/>
                  </a:moveTo>
                  <a:cubicBezTo>
                    <a:pt x="2649" y="2502"/>
                    <a:pt x="2649" y="2502"/>
                    <a:pt x="2649" y="2502"/>
                  </a:cubicBezTo>
                  <a:cubicBezTo>
                    <a:pt x="2649" y="2509"/>
                    <a:pt x="2646" y="2516"/>
                    <a:pt x="2641" y="2521"/>
                  </a:cubicBezTo>
                  <a:cubicBezTo>
                    <a:pt x="2636" y="2526"/>
                    <a:pt x="2629" y="2529"/>
                    <a:pt x="2622" y="2529"/>
                  </a:cubicBezTo>
                  <a:cubicBezTo>
                    <a:pt x="39" y="2529"/>
                    <a:pt x="39" y="2529"/>
                    <a:pt x="39" y="2529"/>
                  </a:cubicBezTo>
                  <a:cubicBezTo>
                    <a:pt x="32" y="2529"/>
                    <a:pt x="25" y="2526"/>
                    <a:pt x="20" y="2521"/>
                  </a:cubicBezTo>
                  <a:cubicBezTo>
                    <a:pt x="15" y="2516"/>
                    <a:pt x="12" y="2509"/>
                    <a:pt x="12" y="2502"/>
                  </a:cubicBezTo>
                  <a:cubicBezTo>
                    <a:pt x="12" y="39"/>
                    <a:pt x="12" y="39"/>
                    <a:pt x="12" y="39"/>
                  </a:cubicBezTo>
                  <a:cubicBezTo>
                    <a:pt x="12" y="31"/>
                    <a:pt x="15" y="25"/>
                    <a:pt x="20" y="20"/>
                  </a:cubicBezTo>
                  <a:cubicBezTo>
                    <a:pt x="25" y="15"/>
                    <a:pt x="32" y="12"/>
                    <a:pt x="39" y="12"/>
                  </a:cubicBezTo>
                  <a:cubicBezTo>
                    <a:pt x="2622" y="12"/>
                    <a:pt x="2622" y="12"/>
                    <a:pt x="2622" y="12"/>
                  </a:cubicBezTo>
                  <a:cubicBezTo>
                    <a:pt x="2629" y="12"/>
                    <a:pt x="2636" y="15"/>
                    <a:pt x="2641" y="20"/>
                  </a:cubicBezTo>
                  <a:cubicBezTo>
                    <a:pt x="2646" y="25"/>
                    <a:pt x="2649" y="31"/>
                    <a:pt x="2649" y="39"/>
                  </a:cubicBezTo>
                  <a:cubicBezTo>
                    <a:pt x="2649" y="2502"/>
                    <a:pt x="2649" y="2502"/>
                    <a:pt x="2649" y="2502"/>
                  </a:cubicBezTo>
                  <a:cubicBezTo>
                    <a:pt x="2655" y="2502"/>
                    <a:pt x="2655" y="2502"/>
                    <a:pt x="2655" y="2502"/>
                  </a:cubicBezTo>
                  <a:cubicBezTo>
                    <a:pt x="2661" y="2502"/>
                    <a:pt x="2661" y="2502"/>
                    <a:pt x="2661" y="2502"/>
                  </a:cubicBezTo>
                  <a:cubicBezTo>
                    <a:pt x="2661" y="39"/>
                    <a:pt x="2661" y="39"/>
                    <a:pt x="2661" y="39"/>
                  </a:cubicBezTo>
                  <a:cubicBezTo>
                    <a:pt x="2661" y="17"/>
                    <a:pt x="2643" y="0"/>
                    <a:pt x="2622" y="0"/>
                  </a:cubicBezTo>
                  <a:cubicBezTo>
                    <a:pt x="39" y="0"/>
                    <a:pt x="39" y="0"/>
                    <a:pt x="39" y="0"/>
                  </a:cubicBezTo>
                  <a:cubicBezTo>
                    <a:pt x="18" y="0"/>
                    <a:pt x="0" y="17"/>
                    <a:pt x="0" y="39"/>
                  </a:cubicBezTo>
                  <a:cubicBezTo>
                    <a:pt x="0" y="2502"/>
                    <a:pt x="0" y="2502"/>
                    <a:pt x="0" y="2502"/>
                  </a:cubicBezTo>
                  <a:cubicBezTo>
                    <a:pt x="0" y="2523"/>
                    <a:pt x="18" y="2541"/>
                    <a:pt x="39" y="2541"/>
                  </a:cubicBezTo>
                  <a:cubicBezTo>
                    <a:pt x="2622" y="2541"/>
                    <a:pt x="2622" y="2541"/>
                    <a:pt x="2622" y="2541"/>
                  </a:cubicBezTo>
                  <a:cubicBezTo>
                    <a:pt x="2643" y="2541"/>
                    <a:pt x="2661" y="2523"/>
                    <a:pt x="2661" y="2502"/>
                  </a:cubicBezTo>
                  <a:lnTo>
                    <a:pt x="2655" y="2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
            <p:cNvSpPr>
              <a:spLocks/>
            </p:cNvSpPr>
            <p:nvPr/>
          </p:nvSpPr>
          <p:spPr bwMode="auto">
            <a:xfrm>
              <a:off x="999" y="1251"/>
              <a:ext cx="1928" cy="1927"/>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
            <p:cNvSpPr>
              <a:spLocks/>
            </p:cNvSpPr>
            <p:nvPr/>
          </p:nvSpPr>
          <p:spPr bwMode="auto">
            <a:xfrm>
              <a:off x="1962" y="1219"/>
              <a:ext cx="80" cy="89"/>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
            <p:cNvSpPr>
              <a:spLocks/>
            </p:cNvSpPr>
            <p:nvPr/>
          </p:nvSpPr>
          <p:spPr bwMode="auto">
            <a:xfrm>
              <a:off x="1003" y="1891"/>
              <a:ext cx="94" cy="93"/>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
            <p:cNvSpPr>
              <a:spLocks/>
            </p:cNvSpPr>
            <p:nvPr/>
          </p:nvSpPr>
          <p:spPr bwMode="auto">
            <a:xfrm>
              <a:off x="857" y="1234"/>
              <a:ext cx="99" cy="262"/>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
            <p:cNvSpPr>
              <a:spLocks/>
            </p:cNvSpPr>
            <p:nvPr/>
          </p:nvSpPr>
          <p:spPr bwMode="auto">
            <a:xfrm>
              <a:off x="980" y="1508"/>
              <a:ext cx="490" cy="243"/>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
            <p:cNvSpPr>
              <a:spLocks/>
            </p:cNvSpPr>
            <p:nvPr/>
          </p:nvSpPr>
          <p:spPr bwMode="auto">
            <a:xfrm>
              <a:off x="1175" y="1324"/>
              <a:ext cx="348" cy="292"/>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
            <p:cNvSpPr>
              <a:spLocks/>
            </p:cNvSpPr>
            <p:nvPr/>
          </p:nvSpPr>
          <p:spPr bwMode="auto">
            <a:xfrm>
              <a:off x="1008" y="1141"/>
              <a:ext cx="150" cy="145"/>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6"/>
            <p:cNvSpPr>
              <a:spLocks/>
            </p:cNvSpPr>
            <p:nvPr/>
          </p:nvSpPr>
          <p:spPr bwMode="auto">
            <a:xfrm>
              <a:off x="870" y="1496"/>
              <a:ext cx="110" cy="27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
            <p:cNvSpPr>
              <a:spLocks/>
            </p:cNvSpPr>
            <p:nvPr/>
          </p:nvSpPr>
          <p:spPr bwMode="auto">
            <a:xfrm>
              <a:off x="920" y="1286"/>
              <a:ext cx="255" cy="279"/>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
            <p:cNvSpPr>
              <a:spLocks/>
            </p:cNvSpPr>
            <p:nvPr/>
          </p:nvSpPr>
          <p:spPr bwMode="auto">
            <a:xfrm>
              <a:off x="1106" y="1200"/>
              <a:ext cx="348" cy="154"/>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9"/>
            <p:cNvSpPr>
              <a:spLocks/>
            </p:cNvSpPr>
            <p:nvPr/>
          </p:nvSpPr>
          <p:spPr bwMode="auto">
            <a:xfrm>
              <a:off x="1297" y="1418"/>
              <a:ext cx="177" cy="176"/>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
            <p:cNvSpPr>
              <a:spLocks/>
            </p:cNvSpPr>
            <p:nvPr/>
          </p:nvSpPr>
          <p:spPr bwMode="auto">
            <a:xfrm>
              <a:off x="1139" y="1614"/>
              <a:ext cx="163" cy="164"/>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1"/>
            <p:cNvSpPr>
              <a:spLocks/>
            </p:cNvSpPr>
            <p:nvPr/>
          </p:nvSpPr>
          <p:spPr bwMode="auto">
            <a:xfrm>
              <a:off x="846" y="1371"/>
              <a:ext cx="249" cy="249"/>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2"/>
            <p:cNvSpPr>
              <a:spLocks/>
            </p:cNvSpPr>
            <p:nvPr/>
          </p:nvSpPr>
          <p:spPr bwMode="auto">
            <a:xfrm>
              <a:off x="2428" y="1228"/>
              <a:ext cx="272" cy="622"/>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3"/>
            <p:cNvSpPr>
              <a:spLocks/>
            </p:cNvSpPr>
            <p:nvPr/>
          </p:nvSpPr>
          <p:spPr bwMode="auto">
            <a:xfrm>
              <a:off x="2697" y="1228"/>
              <a:ext cx="275" cy="622"/>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4"/>
            <p:cNvSpPr>
              <a:spLocks noChangeArrowheads="1"/>
            </p:cNvSpPr>
            <p:nvPr/>
          </p:nvSpPr>
          <p:spPr bwMode="auto">
            <a:xfrm>
              <a:off x="2428" y="1130"/>
              <a:ext cx="544" cy="1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5"/>
            <p:cNvSpPr>
              <a:spLocks noChangeArrowheads="1"/>
            </p:cNvSpPr>
            <p:nvPr/>
          </p:nvSpPr>
          <p:spPr bwMode="auto">
            <a:xfrm>
              <a:off x="2483" y="1156"/>
              <a:ext cx="434" cy="130"/>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6"/>
            <p:cNvSpPr>
              <a:spLocks/>
            </p:cNvSpPr>
            <p:nvPr/>
          </p:nvSpPr>
          <p:spPr bwMode="auto">
            <a:xfrm>
              <a:off x="2483" y="1156"/>
              <a:ext cx="434" cy="106"/>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7"/>
            <p:cNvSpPr>
              <a:spLocks noEditPoints="1"/>
            </p:cNvSpPr>
            <p:nvPr/>
          </p:nvSpPr>
          <p:spPr bwMode="auto">
            <a:xfrm>
              <a:off x="2502" y="1448"/>
              <a:ext cx="396" cy="223"/>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8"/>
            <p:cNvSpPr>
              <a:spLocks/>
            </p:cNvSpPr>
            <p:nvPr/>
          </p:nvSpPr>
          <p:spPr bwMode="auto">
            <a:xfrm>
              <a:off x="2552" y="1488"/>
              <a:ext cx="95" cy="142"/>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9"/>
            <p:cNvSpPr>
              <a:spLocks/>
            </p:cNvSpPr>
            <p:nvPr/>
          </p:nvSpPr>
          <p:spPr bwMode="auto">
            <a:xfrm>
              <a:off x="2781" y="1484"/>
              <a:ext cx="55" cy="53"/>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0"/>
            <p:cNvSpPr>
              <a:spLocks/>
            </p:cNvSpPr>
            <p:nvPr/>
          </p:nvSpPr>
          <p:spPr bwMode="auto">
            <a:xfrm>
              <a:off x="2780" y="1575"/>
              <a:ext cx="65" cy="58"/>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1"/>
            <p:cNvSpPr>
              <a:spLocks/>
            </p:cNvSpPr>
            <p:nvPr/>
          </p:nvSpPr>
          <p:spPr bwMode="auto">
            <a:xfrm>
              <a:off x="2460" y="2814"/>
              <a:ext cx="479" cy="140"/>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2"/>
            <p:cNvSpPr>
              <a:spLocks noEditPoints="1"/>
            </p:cNvSpPr>
            <p:nvPr/>
          </p:nvSpPr>
          <p:spPr bwMode="auto">
            <a:xfrm>
              <a:off x="2334" y="2278"/>
              <a:ext cx="733" cy="536"/>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4"/>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5"/>
            <p:cNvSpPr>
              <a:spLocks/>
            </p:cNvSpPr>
            <p:nvPr/>
          </p:nvSpPr>
          <p:spPr bwMode="auto">
            <a:xfrm>
              <a:off x="2334" y="2278"/>
              <a:ext cx="688" cy="536"/>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6"/>
            <p:cNvSpPr>
              <a:spLocks/>
            </p:cNvSpPr>
            <p:nvPr/>
          </p:nvSpPr>
          <p:spPr bwMode="auto">
            <a:xfrm>
              <a:off x="2389" y="2334"/>
              <a:ext cx="568" cy="42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7"/>
            <p:cNvSpPr>
              <a:spLocks noChangeArrowheads="1"/>
            </p:cNvSpPr>
            <p:nvPr/>
          </p:nvSpPr>
          <p:spPr bwMode="auto">
            <a:xfrm>
              <a:off x="2460" y="2910"/>
              <a:ext cx="479" cy="4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38"/>
            <p:cNvSpPr>
              <a:spLocks noChangeArrowheads="1"/>
            </p:cNvSpPr>
            <p:nvPr/>
          </p:nvSpPr>
          <p:spPr bwMode="auto">
            <a:xfrm>
              <a:off x="2687" y="2298"/>
              <a:ext cx="20" cy="21"/>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9"/>
            <p:cNvSpPr>
              <a:spLocks/>
            </p:cNvSpPr>
            <p:nvPr/>
          </p:nvSpPr>
          <p:spPr bwMode="auto">
            <a:xfrm>
              <a:off x="2567" y="2383"/>
              <a:ext cx="264" cy="155"/>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40"/>
            <p:cNvSpPr>
              <a:spLocks/>
            </p:cNvSpPr>
            <p:nvPr/>
          </p:nvSpPr>
          <p:spPr bwMode="auto">
            <a:xfrm>
              <a:off x="2549" y="2488"/>
              <a:ext cx="136" cy="232"/>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41"/>
            <p:cNvSpPr>
              <a:spLocks/>
            </p:cNvSpPr>
            <p:nvPr/>
          </p:nvSpPr>
          <p:spPr bwMode="auto">
            <a:xfrm>
              <a:off x="2714" y="2489"/>
              <a:ext cx="136" cy="2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42"/>
            <p:cNvSpPr>
              <a:spLocks/>
            </p:cNvSpPr>
            <p:nvPr/>
          </p:nvSpPr>
          <p:spPr bwMode="auto">
            <a:xfrm>
              <a:off x="818" y="2424"/>
              <a:ext cx="702" cy="492"/>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43"/>
            <p:cNvSpPr>
              <a:spLocks/>
            </p:cNvSpPr>
            <p:nvPr/>
          </p:nvSpPr>
          <p:spPr bwMode="auto">
            <a:xfrm>
              <a:off x="818" y="2317"/>
              <a:ext cx="702" cy="10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4"/>
            <p:cNvSpPr>
              <a:spLocks noChangeArrowheads="1"/>
            </p:cNvSpPr>
            <p:nvPr/>
          </p:nvSpPr>
          <p:spPr bwMode="auto">
            <a:xfrm>
              <a:off x="1025"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45"/>
            <p:cNvSpPr>
              <a:spLocks noChangeArrowheads="1"/>
            </p:cNvSpPr>
            <p:nvPr/>
          </p:nvSpPr>
          <p:spPr bwMode="auto">
            <a:xfrm>
              <a:off x="1025"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4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4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48"/>
            <p:cNvSpPr>
              <a:spLocks noChangeArrowheads="1"/>
            </p:cNvSpPr>
            <p:nvPr/>
          </p:nvSpPr>
          <p:spPr bwMode="auto">
            <a:xfrm>
              <a:off x="1025"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49"/>
            <p:cNvSpPr>
              <a:spLocks noChangeArrowheads="1"/>
            </p:cNvSpPr>
            <p:nvPr/>
          </p:nvSpPr>
          <p:spPr bwMode="auto">
            <a:xfrm>
              <a:off x="1025"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50"/>
            <p:cNvSpPr>
              <a:spLocks noChangeArrowheads="1"/>
            </p:cNvSpPr>
            <p:nvPr/>
          </p:nvSpPr>
          <p:spPr bwMode="auto">
            <a:xfrm>
              <a:off x="1181"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51"/>
            <p:cNvSpPr>
              <a:spLocks noChangeArrowheads="1"/>
            </p:cNvSpPr>
            <p:nvPr/>
          </p:nvSpPr>
          <p:spPr bwMode="auto">
            <a:xfrm>
              <a:off x="1181"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52"/>
            <p:cNvSpPr>
              <a:spLocks noChangeArrowheads="1"/>
            </p:cNvSpPr>
            <p:nvPr/>
          </p:nvSpPr>
          <p:spPr bwMode="auto">
            <a:xfrm>
              <a:off x="1181"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53"/>
            <p:cNvSpPr>
              <a:spLocks noChangeArrowheads="1"/>
            </p:cNvSpPr>
            <p:nvPr/>
          </p:nvSpPr>
          <p:spPr bwMode="auto">
            <a:xfrm>
              <a:off x="1181"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54"/>
            <p:cNvSpPr>
              <a:spLocks noChangeArrowheads="1"/>
            </p:cNvSpPr>
            <p:nvPr/>
          </p:nvSpPr>
          <p:spPr bwMode="auto">
            <a:xfrm>
              <a:off x="1181"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55"/>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56"/>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57"/>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58"/>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59"/>
            <p:cNvSpPr>
              <a:spLocks noChangeArrowheads="1"/>
            </p:cNvSpPr>
            <p:nvPr/>
          </p:nvSpPr>
          <p:spPr bwMode="auto">
            <a:xfrm>
              <a:off x="870"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0"/>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61"/>
            <p:cNvSpPr>
              <a:spLocks noChangeArrowheads="1"/>
            </p:cNvSpPr>
            <p:nvPr/>
          </p:nvSpPr>
          <p:spPr bwMode="auto">
            <a:xfrm>
              <a:off x="870"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62"/>
            <p:cNvSpPr>
              <a:spLocks noChangeArrowheads="1"/>
            </p:cNvSpPr>
            <p:nvPr/>
          </p:nvSpPr>
          <p:spPr bwMode="auto">
            <a:xfrm>
              <a:off x="870" y="2786"/>
              <a:ext cx="1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63"/>
            <p:cNvSpPr>
              <a:spLocks noChangeArrowheads="1"/>
            </p:cNvSpPr>
            <p:nvPr/>
          </p:nvSpPr>
          <p:spPr bwMode="auto">
            <a:xfrm>
              <a:off x="1025"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64"/>
            <p:cNvSpPr>
              <a:spLocks noChangeArrowheads="1"/>
            </p:cNvSpPr>
            <p:nvPr/>
          </p:nvSpPr>
          <p:spPr bwMode="auto">
            <a:xfrm>
              <a:off x="1181"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65"/>
            <p:cNvSpPr>
              <a:spLocks noChangeArrowheads="1"/>
            </p:cNvSpPr>
            <p:nvPr/>
          </p:nvSpPr>
          <p:spPr bwMode="auto">
            <a:xfrm>
              <a:off x="1338"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6"/>
            <p:cNvSpPr>
              <a:spLocks noChangeArrowheads="1"/>
            </p:cNvSpPr>
            <p:nvPr/>
          </p:nvSpPr>
          <p:spPr bwMode="auto">
            <a:xfrm>
              <a:off x="1338"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67"/>
            <p:cNvSpPr>
              <a:spLocks noChangeArrowheads="1"/>
            </p:cNvSpPr>
            <p:nvPr/>
          </p:nvSpPr>
          <p:spPr bwMode="auto">
            <a:xfrm>
              <a:off x="1338"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68"/>
            <p:cNvSpPr>
              <a:spLocks noChangeArrowheads="1"/>
            </p:cNvSpPr>
            <p:nvPr/>
          </p:nvSpPr>
          <p:spPr bwMode="auto">
            <a:xfrm>
              <a:off x="1338"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69"/>
            <p:cNvSpPr>
              <a:spLocks noEditPoints="1"/>
            </p:cNvSpPr>
            <p:nvPr/>
          </p:nvSpPr>
          <p:spPr bwMode="auto">
            <a:xfrm>
              <a:off x="840" y="2317"/>
              <a:ext cx="591"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70"/>
            <p:cNvSpPr>
              <a:spLocks/>
            </p:cNvSpPr>
            <p:nvPr/>
          </p:nvSpPr>
          <p:spPr bwMode="auto">
            <a:xfrm>
              <a:off x="1004" y="2317"/>
              <a:ext cx="23"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71"/>
            <p:cNvSpPr>
              <a:spLocks/>
            </p:cNvSpPr>
            <p:nvPr/>
          </p:nvSpPr>
          <p:spPr bwMode="auto">
            <a:xfrm>
              <a:off x="842" y="2916"/>
              <a:ext cx="35"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72"/>
            <p:cNvSpPr>
              <a:spLocks noEditPoints="1"/>
            </p:cNvSpPr>
            <p:nvPr/>
          </p:nvSpPr>
          <p:spPr bwMode="auto">
            <a:xfrm>
              <a:off x="818" y="2424"/>
              <a:ext cx="513" cy="492"/>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73"/>
            <p:cNvSpPr>
              <a:spLocks/>
            </p:cNvSpPr>
            <p:nvPr/>
          </p:nvSpPr>
          <p:spPr bwMode="auto">
            <a:xfrm>
              <a:off x="818" y="2317"/>
              <a:ext cx="611" cy="10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74"/>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75"/>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7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7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78"/>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9"/>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80"/>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81"/>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82"/>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3"/>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84"/>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5"/>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86"/>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87"/>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8"/>
            <p:cNvSpPr>
              <a:spLocks noChangeArrowheads="1"/>
            </p:cNvSpPr>
            <p:nvPr/>
          </p:nvSpPr>
          <p:spPr bwMode="auto">
            <a:xfrm>
              <a:off x="870" y="2681"/>
              <a:ext cx="130" cy="79"/>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9"/>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90"/>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91"/>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92"/>
            <p:cNvSpPr>
              <a:spLocks noChangeArrowheads="1"/>
            </p:cNvSpPr>
            <p:nvPr/>
          </p:nvSpPr>
          <p:spPr bwMode="auto">
            <a:xfrm>
              <a:off x="1487" y="2092"/>
              <a:ext cx="44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Segoe UI Semibold" panose="020B0702040204020203" pitchFamily="34" charset="0"/>
                </a:rPr>
                <a:t>RESOU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9" name="Rectangle 93"/>
            <p:cNvSpPr>
              <a:spLocks noChangeArrowheads="1"/>
            </p:cNvSpPr>
            <p:nvPr/>
          </p:nvSpPr>
          <p:spPr bwMode="auto">
            <a:xfrm>
              <a:off x="1838" y="2092"/>
              <a:ext cx="14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Segoe UI Semibold" panose="020B0702040204020203"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0" name="Rectangle 94"/>
            <p:cNvSpPr>
              <a:spLocks noChangeArrowheads="1"/>
            </p:cNvSpPr>
            <p:nvPr/>
          </p:nvSpPr>
          <p:spPr bwMode="auto">
            <a:xfrm>
              <a:off x="1906" y="2092"/>
              <a:ext cx="31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Segoe UI Semibold" panose="020B0702040204020203" pitchFamily="34" charset="0"/>
                </a:rPr>
                <a:t>CE 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1" name="Rectangle 95"/>
            <p:cNvSpPr>
              <a:spLocks noChangeArrowheads="1"/>
            </p:cNvSpPr>
            <p:nvPr/>
          </p:nvSpPr>
          <p:spPr bwMode="auto">
            <a:xfrm>
              <a:off x="2142" y="2092"/>
              <a:ext cx="14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Segoe UI Semibold" panose="020B0702040204020203"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2" name="Rectangle 96"/>
            <p:cNvSpPr>
              <a:spLocks noChangeArrowheads="1"/>
            </p:cNvSpPr>
            <p:nvPr/>
          </p:nvSpPr>
          <p:spPr bwMode="auto">
            <a:xfrm>
              <a:off x="2210" y="2092"/>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Segoe UI Semibold" panose="020B0702040204020203" pitchFamily="34" charset="0"/>
                </a:rPr>
                <a:t>OUP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3" name="Freeform 97"/>
            <p:cNvSpPr>
              <a:spLocks/>
            </p:cNvSpPr>
            <p:nvPr/>
          </p:nvSpPr>
          <p:spPr bwMode="auto">
            <a:xfrm>
              <a:off x="1735" y="1276"/>
              <a:ext cx="90" cy="16"/>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98"/>
            <p:cNvSpPr>
              <a:spLocks/>
            </p:cNvSpPr>
            <p:nvPr/>
          </p:nvSpPr>
          <p:spPr bwMode="auto">
            <a:xfrm>
              <a:off x="1735" y="1276"/>
              <a:ext cx="28" cy="16"/>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99"/>
            <p:cNvSpPr>
              <a:spLocks/>
            </p:cNvSpPr>
            <p:nvPr/>
          </p:nvSpPr>
          <p:spPr bwMode="auto">
            <a:xfrm>
              <a:off x="1776" y="1276"/>
              <a:ext cx="8" cy="16"/>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00"/>
            <p:cNvSpPr>
              <a:spLocks/>
            </p:cNvSpPr>
            <p:nvPr/>
          </p:nvSpPr>
          <p:spPr bwMode="auto">
            <a:xfrm>
              <a:off x="1797" y="1276"/>
              <a:ext cx="28" cy="16"/>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1"/>
            <p:cNvSpPr>
              <a:spLocks/>
            </p:cNvSpPr>
            <p:nvPr/>
          </p:nvSpPr>
          <p:spPr bwMode="auto">
            <a:xfrm>
              <a:off x="1761" y="1276"/>
              <a:ext cx="16" cy="16"/>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02"/>
            <p:cNvSpPr>
              <a:spLocks/>
            </p:cNvSpPr>
            <p:nvPr/>
          </p:nvSpPr>
          <p:spPr bwMode="auto">
            <a:xfrm>
              <a:off x="1698" y="1257"/>
              <a:ext cx="76" cy="55"/>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3"/>
            <p:cNvSpPr>
              <a:spLocks/>
            </p:cNvSpPr>
            <p:nvPr/>
          </p:nvSpPr>
          <p:spPr bwMode="auto">
            <a:xfrm>
              <a:off x="1783" y="1276"/>
              <a:ext cx="17" cy="16"/>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4"/>
            <p:cNvSpPr>
              <a:spLocks/>
            </p:cNvSpPr>
            <p:nvPr/>
          </p:nvSpPr>
          <p:spPr bwMode="auto">
            <a:xfrm>
              <a:off x="1787" y="1257"/>
              <a:ext cx="77" cy="55"/>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05"/>
            <p:cNvSpPr>
              <a:spLocks noEditPoints="1"/>
            </p:cNvSpPr>
            <p:nvPr/>
          </p:nvSpPr>
          <p:spPr bwMode="auto">
            <a:xfrm>
              <a:off x="1668" y="1172"/>
              <a:ext cx="225" cy="2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537024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for Resources</a:t>
            </a:r>
            <a:endParaRPr lang="en-US" dirty="0"/>
          </a:p>
        </p:txBody>
      </p:sp>
      <p:sp>
        <p:nvSpPr>
          <p:cNvPr id="3" name="Subtitle 2"/>
          <p:cNvSpPr>
            <a:spLocks noGrp="1"/>
          </p:cNvSpPr>
          <p:nvPr>
            <p:ph idx="4294967295"/>
          </p:nvPr>
        </p:nvSpPr>
        <p:spPr>
          <a:xfrm>
            <a:off x="572843" y="1512330"/>
            <a:ext cx="11300393" cy="4887258"/>
          </a:xfrm>
          <a:prstGeom prst="rect">
            <a:avLst/>
          </a:prstGeom>
        </p:spPr>
        <p:txBody>
          <a:bodyPr>
            <a:noAutofit/>
          </a:bodyPr>
          <a:lstStyle/>
          <a:p>
            <a:pPr marL="0" indent="0">
              <a:buNone/>
            </a:pPr>
            <a:r>
              <a:rPr lang="en-US" sz="4080" i="1" dirty="0">
                <a:solidFill>
                  <a:srgbClr val="00BCF2"/>
                </a:solidFill>
                <a:latin typeface="Segoe UI Light" panose="020B0502040204020203" pitchFamily="34" charset="0"/>
                <a:cs typeface="Segoe UI Light" panose="020B0502040204020203" pitchFamily="34" charset="0"/>
              </a:rPr>
              <a:t>Resource Group is a unit of management</a:t>
            </a:r>
          </a:p>
          <a:p>
            <a:pPr marL="0" indent="0">
              <a:buNone/>
            </a:pPr>
            <a:endParaRPr lang="en-US" sz="4080" dirty="0">
              <a:latin typeface="Segoe UI Light" panose="020B0502040204020203" pitchFamily="34" charset="0"/>
              <a:cs typeface="Segoe UI Light" panose="020B0502040204020203" pitchFamily="34" charset="0"/>
            </a:endParaRPr>
          </a:p>
          <a:p>
            <a:pPr>
              <a:buFont typeface="Wingdings" panose="05000000000000000000" pitchFamily="2" charset="2"/>
              <a:buChar char="à"/>
            </a:pPr>
            <a:r>
              <a:rPr lang="en-US" sz="2856" dirty="0" smtClean="0">
                <a:cs typeface="Segoe UI Light" panose="020B0502040204020203" pitchFamily="34" charset="0"/>
              </a:rPr>
              <a:t> </a:t>
            </a:r>
            <a:r>
              <a:rPr lang="en-US" sz="2856" b="1" dirty="0" smtClean="0">
                <a:cs typeface="Segoe UI Light" panose="020B0502040204020203" pitchFamily="34" charset="0"/>
              </a:rPr>
              <a:t>Lifecycle</a:t>
            </a:r>
            <a:r>
              <a:rPr lang="en-US" sz="2856" dirty="0">
                <a:cs typeface="Segoe UI Light" panose="020B0502040204020203" pitchFamily="34" charset="0"/>
              </a:rPr>
              <a:t>: </a:t>
            </a:r>
            <a:r>
              <a:rPr lang="en-US" sz="2856" dirty="0">
                <a:latin typeface="Segoe UI Light" panose="020B0502040204020203" pitchFamily="34" charset="0"/>
                <a:cs typeface="Segoe UI Light" panose="020B0502040204020203" pitchFamily="34" charset="0"/>
              </a:rPr>
              <a:t>deployment, update, delete, status</a:t>
            </a:r>
          </a:p>
          <a:p>
            <a:pPr marL="0" indent="0">
              <a:buNone/>
            </a:pPr>
            <a:endParaRPr lang="en-US" sz="2856" dirty="0">
              <a:latin typeface="Segoe UI Light" panose="020B0502040204020203" pitchFamily="34" charset="0"/>
              <a:cs typeface="Segoe UI Light" panose="020B0502040204020203" pitchFamily="34" charset="0"/>
            </a:endParaRPr>
          </a:p>
          <a:p>
            <a:pPr marL="0" indent="0">
              <a:buNone/>
            </a:pPr>
            <a:r>
              <a:rPr lang="en-US" sz="2856" b="1" dirty="0">
                <a:cs typeface="Segoe UI Light" panose="020B0502040204020203" pitchFamily="34" charset="0"/>
                <a:sym typeface="Wingdings" panose="05000000000000000000" pitchFamily="2" charset="2"/>
              </a:rPr>
              <a:t> Grouping</a:t>
            </a:r>
            <a:r>
              <a:rPr lang="en-US" sz="2856" b="1" dirty="0">
                <a:latin typeface="Segoe UI Light" panose="020B0502040204020203" pitchFamily="34" charset="0"/>
                <a:cs typeface="Segoe UI Light" panose="020B0502040204020203" pitchFamily="34" charset="0"/>
                <a:sym typeface="Wingdings" panose="05000000000000000000" pitchFamily="2" charset="2"/>
              </a:rPr>
              <a:t>:</a:t>
            </a:r>
            <a:r>
              <a:rPr lang="en-US" sz="2856" dirty="0">
                <a:latin typeface="Segoe UI Light" panose="020B0502040204020203" pitchFamily="34" charset="0"/>
                <a:cs typeface="Segoe UI Light" panose="020B0502040204020203" pitchFamily="34" charset="0"/>
                <a:sym typeface="Wingdings" panose="05000000000000000000" pitchFamily="2" charset="2"/>
              </a:rPr>
              <a:t> m</a:t>
            </a:r>
            <a:r>
              <a:rPr lang="en-US" sz="2856" dirty="0" smtClean="0">
                <a:latin typeface="Segoe UI Light" panose="020B0502040204020203" pitchFamily="34" charset="0"/>
                <a:cs typeface="Segoe UI Light" panose="020B0502040204020203" pitchFamily="34" charset="0"/>
              </a:rPr>
              <a:t>etering</a:t>
            </a:r>
            <a:r>
              <a:rPr lang="en-US" sz="2856" dirty="0">
                <a:latin typeface="Segoe UI Light" panose="020B0502040204020203" pitchFamily="34" charset="0"/>
                <a:cs typeface="Segoe UI Light" panose="020B0502040204020203" pitchFamily="34" charset="0"/>
              </a:rPr>
              <a:t>, billing, quota: applied &amp; rolled up to group</a:t>
            </a:r>
          </a:p>
          <a:p>
            <a:pPr marL="0" indent="0">
              <a:buNone/>
            </a:pPr>
            <a:endParaRPr lang="en-US" sz="2856" dirty="0" smtClean="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2367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DEV-B224</Session_x0020_Code>
    <Presentation_x0020_Date xmlns="e36bfbf9-5e42-489c-a259-4c54eb22cb57">2014-05-15T00:00:00-07:00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e36bfbf9-5e42-489c-a259-4c54eb22cb57"/>
    <ds:schemaRef ds:uri="http://schemas.microsoft.com/office/2006/metadata/properties"/>
    <ds:schemaRef ds:uri="http://schemas.microsoft.com/office/infopath/2007/PartnerControls"/>
    <ds:schemaRef ds:uri="http://www.w3.org/XML/1998/namespace"/>
    <ds:schemaRef ds:uri="http://schemas.microsoft.com/sharepoint/v3"/>
    <ds:schemaRef ds:uri="http://purl.org/dc/elements/1.1/"/>
    <ds:schemaRef ds:uri="http://schemas.microsoft.com/office/2006/documentManagement/types"/>
    <ds:schemaRef ds:uri="http://schemas.openxmlformats.org/package/2006/metadata/core-properties"/>
    <ds:schemaRef ds:uri="230e9df3-be65-4c73-a93b-d1236ebd677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1359</TotalTime>
  <Words>1375</Words>
  <Application>Microsoft Office PowerPoint</Application>
  <PresentationFormat>Custom</PresentationFormat>
  <Paragraphs>172</Paragraphs>
  <Slides>21</Slides>
  <Notes>14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4" baseType="lpstr">
      <vt:lpstr>Arial</vt:lpstr>
      <vt:lpstr>Calibri</vt:lpstr>
      <vt:lpstr>Consolas</vt:lpstr>
      <vt:lpstr>Segoe Pro Display Light</vt:lpstr>
      <vt:lpstr>Segoe Pro Display Semibold</vt:lpstr>
      <vt:lpstr>Segoe UI</vt:lpstr>
      <vt:lpstr>Segoe UI Light</vt:lpstr>
      <vt:lpstr>Segoe UI Semibold</vt:lpstr>
      <vt:lpstr>Wingdings</vt:lpstr>
      <vt:lpstr>TechEd 2014 Dk Blue</vt:lpstr>
      <vt:lpstr>1_TechEd 2014 Dk Blue</vt:lpstr>
      <vt:lpstr>2_TechEd 2014 Dk Blue</vt:lpstr>
      <vt:lpstr>Acrobat Document</vt:lpstr>
      <vt:lpstr>PowerPoint Presentation</vt:lpstr>
      <vt:lpstr>Microsoft Azure Resource Manager</vt:lpstr>
      <vt:lpstr>Demo</vt:lpstr>
      <vt:lpstr>Today’s Challenge</vt:lpstr>
      <vt:lpstr>PowerPoint Presentation</vt:lpstr>
      <vt:lpstr>Resource Centric Views</vt:lpstr>
      <vt:lpstr>Introducing Resource Manager</vt:lpstr>
      <vt:lpstr>PowerPoint Presentation</vt:lpstr>
      <vt:lpstr>Coupling for Resources</vt:lpstr>
      <vt:lpstr>Resource Group Lifecycle</vt:lpstr>
      <vt:lpstr>Power of Repeatability</vt:lpstr>
      <vt:lpstr>Add your own Power</vt:lpstr>
      <vt:lpstr>PowerPoint Presentation</vt:lpstr>
      <vt:lpstr>So, what does this all mean…</vt:lpstr>
      <vt:lpstr>Implementation Demo</vt:lpstr>
      <vt:lpstr>Conclusions</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Resource Manager</dc:title>
  <dc:subject>TechEd 2014</dc:subject>
  <dc:creator>Kevin Lam</dc:creator>
  <cp:keywords/>
  <dc:description>Template: Jordan Cayabyab, Artitudes Design
Formatting: 
Audience Type:</dc:description>
  <cp:lastModifiedBy>testadmin</cp:lastModifiedBy>
  <cp:revision>11</cp:revision>
  <dcterms:created xsi:type="dcterms:W3CDTF">2014-05-05T21:21:46Z</dcterms:created>
  <dcterms:modified xsi:type="dcterms:W3CDTF">2014-05-15T21:19:40Z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