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3" r:id="rId6"/>
  </p:sldMasterIdLst>
  <p:notesMasterIdLst>
    <p:notesMasterId r:id="rId50"/>
  </p:notesMasterIdLst>
  <p:handoutMasterIdLst>
    <p:handoutMasterId r:id="rId51"/>
  </p:handoutMasterIdLst>
  <p:sldIdLst>
    <p:sldId id="1381" r:id="rId7"/>
    <p:sldId id="1507" r:id="rId8"/>
    <p:sldId id="1502" r:id="rId9"/>
    <p:sldId id="1456" r:id="rId10"/>
    <p:sldId id="1457" r:id="rId11"/>
    <p:sldId id="1458" r:id="rId12"/>
    <p:sldId id="1459" r:id="rId13"/>
    <p:sldId id="1460" r:id="rId14"/>
    <p:sldId id="1461" r:id="rId15"/>
    <p:sldId id="1462" r:id="rId16"/>
    <p:sldId id="1463" r:id="rId17"/>
    <p:sldId id="1464" r:id="rId18"/>
    <p:sldId id="1465" r:id="rId19"/>
    <p:sldId id="1504" r:id="rId20"/>
    <p:sldId id="1505" r:id="rId21"/>
    <p:sldId id="1468" r:id="rId22"/>
    <p:sldId id="1469" r:id="rId23"/>
    <p:sldId id="1470" r:id="rId24"/>
    <p:sldId id="1471" r:id="rId25"/>
    <p:sldId id="1472" r:id="rId26"/>
    <p:sldId id="1473" r:id="rId27"/>
    <p:sldId id="1474" r:id="rId28"/>
    <p:sldId id="1475" r:id="rId29"/>
    <p:sldId id="1476" r:id="rId30"/>
    <p:sldId id="1477" r:id="rId31"/>
    <p:sldId id="1478" r:id="rId32"/>
    <p:sldId id="1479" r:id="rId33"/>
    <p:sldId id="1480" r:id="rId34"/>
    <p:sldId id="1481" r:id="rId35"/>
    <p:sldId id="1482" r:id="rId36"/>
    <p:sldId id="1483" r:id="rId37"/>
    <p:sldId id="1484" r:id="rId38"/>
    <p:sldId id="1506" r:id="rId39"/>
    <p:sldId id="1486" r:id="rId40"/>
    <p:sldId id="1487" r:id="rId41"/>
    <p:sldId id="1503" r:id="rId42"/>
    <p:sldId id="1490" r:id="rId43"/>
    <p:sldId id="1491" r:id="rId44"/>
    <p:sldId id="1508" r:id="rId45"/>
    <p:sldId id="1509" r:id="rId46"/>
    <p:sldId id="1494" r:id="rId47"/>
    <p:sldId id="1495" r:id="rId48"/>
    <p:sldId id="1510"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507"/>
            <p14:sldId id="1502"/>
            <p14:sldId id="1456"/>
            <p14:sldId id="1457"/>
            <p14:sldId id="1458"/>
            <p14:sldId id="1459"/>
            <p14:sldId id="1460"/>
            <p14:sldId id="1461"/>
            <p14:sldId id="1462"/>
            <p14:sldId id="1463"/>
            <p14:sldId id="1464"/>
            <p14:sldId id="1465"/>
            <p14:sldId id="1504"/>
            <p14:sldId id="1505"/>
            <p14:sldId id="1468"/>
            <p14:sldId id="1469"/>
            <p14:sldId id="1470"/>
            <p14:sldId id="1471"/>
            <p14:sldId id="1472"/>
            <p14:sldId id="1473"/>
            <p14:sldId id="1474"/>
            <p14:sldId id="1475"/>
            <p14:sldId id="1476"/>
            <p14:sldId id="1477"/>
            <p14:sldId id="1478"/>
            <p14:sldId id="1479"/>
            <p14:sldId id="1480"/>
            <p14:sldId id="1481"/>
            <p14:sldId id="1482"/>
            <p14:sldId id="1483"/>
            <p14:sldId id="1484"/>
            <p14:sldId id="1506"/>
            <p14:sldId id="1486"/>
            <p14:sldId id="1487"/>
            <p14:sldId id="1503"/>
            <p14:sldId id="1490"/>
            <p14:sldId id="1491"/>
            <p14:sldId id="1508"/>
            <p14:sldId id="1509"/>
            <p14:sldId id="1494"/>
            <p14:sldId id="1495"/>
            <p14:sldId id="151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009E49"/>
    <a:srgbClr val="FFFFFF"/>
    <a:srgbClr val="0072C6"/>
    <a:srgbClr val="00BCF2"/>
    <a:srgbClr val="7FBA0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7" autoAdjust="0"/>
    <p:restoredTop sz="79336" autoAdjust="0"/>
  </p:normalViewPr>
  <p:slideViewPr>
    <p:cSldViewPr snapToObjects="1">
      <p:cViewPr varScale="1">
        <p:scale>
          <a:sx n="115" d="100"/>
          <a:sy n="115" d="100"/>
        </p:scale>
        <p:origin x="84" y="39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00352-EF13-4A76-BCA2-4139CB30FEC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5268442-5253-40B6-93F9-99AA1A6F4EF9}">
      <dgm:prSet phldrT="[Text]"/>
      <dgm:spPr/>
      <dgm:t>
        <a:bodyPr/>
        <a:lstStyle/>
        <a:p>
          <a:r>
            <a:rPr lang="en-US" dirty="0" smtClean="0"/>
            <a:t>Desktop Access Apps </a:t>
          </a:r>
          <a:endParaRPr lang="en-US" dirty="0"/>
        </a:p>
      </dgm:t>
    </dgm:pt>
    <dgm:pt modelId="{53D72965-4B78-4A46-88E2-5225015260DA}" type="parTrans" cxnId="{241793C3-5B55-4707-8483-20DF8E6DA4B6}">
      <dgm:prSet/>
      <dgm:spPr/>
      <dgm:t>
        <a:bodyPr/>
        <a:lstStyle/>
        <a:p>
          <a:endParaRPr lang="en-US"/>
        </a:p>
      </dgm:t>
    </dgm:pt>
    <dgm:pt modelId="{26B20063-A044-49EE-8095-E8AEF9334794}" type="sibTrans" cxnId="{241793C3-5B55-4707-8483-20DF8E6DA4B6}">
      <dgm:prSet/>
      <dgm:spPr/>
      <dgm:t>
        <a:bodyPr/>
        <a:lstStyle/>
        <a:p>
          <a:endParaRPr lang="en-US"/>
        </a:p>
      </dgm:t>
    </dgm:pt>
    <dgm:pt modelId="{62250127-2B51-46E4-B179-53DBF0AC16A9}">
      <dgm:prSet phldrT="[Text]"/>
      <dgm:spPr/>
      <dgm:t>
        <a:bodyPr/>
        <a:lstStyle/>
        <a:p>
          <a:r>
            <a:rPr lang="en-US" dirty="0" smtClean="0"/>
            <a:t>Used by millions today</a:t>
          </a:r>
          <a:endParaRPr lang="en-US" dirty="0"/>
        </a:p>
      </dgm:t>
    </dgm:pt>
    <dgm:pt modelId="{99F34A97-6559-4DFB-84BB-F0ABEBDA7D80}" type="parTrans" cxnId="{8A90D0C3-246B-4EA1-9BC5-42BEF8DD5D55}">
      <dgm:prSet/>
      <dgm:spPr/>
      <dgm:t>
        <a:bodyPr/>
        <a:lstStyle/>
        <a:p>
          <a:endParaRPr lang="en-US"/>
        </a:p>
      </dgm:t>
    </dgm:pt>
    <dgm:pt modelId="{B8E50B7B-A101-413C-8301-D5532CB9BBA3}" type="sibTrans" cxnId="{8A90D0C3-246B-4EA1-9BC5-42BEF8DD5D55}">
      <dgm:prSet/>
      <dgm:spPr/>
      <dgm:t>
        <a:bodyPr/>
        <a:lstStyle/>
        <a:p>
          <a:endParaRPr lang="en-US"/>
        </a:p>
      </dgm:t>
    </dgm:pt>
    <dgm:pt modelId="{F9768428-DF12-4A8C-BE55-20CF1C33C586}">
      <dgm:prSet phldrT="[Text]"/>
      <dgm:spPr/>
      <dgm:t>
        <a:bodyPr/>
        <a:lstStyle/>
        <a:p>
          <a:r>
            <a:rPr lang="en-US" dirty="0" smtClean="0"/>
            <a:t>Access 2013 Web Apps</a:t>
          </a:r>
          <a:endParaRPr lang="en-US" dirty="0"/>
        </a:p>
      </dgm:t>
    </dgm:pt>
    <dgm:pt modelId="{E191C6DE-C6C1-47F2-A61E-CFFAAF55F93B}" type="parTrans" cxnId="{C5502BC6-3EF4-40FF-A549-055A41DCFF8E}">
      <dgm:prSet/>
      <dgm:spPr/>
      <dgm:t>
        <a:bodyPr/>
        <a:lstStyle/>
        <a:p>
          <a:endParaRPr lang="en-US"/>
        </a:p>
      </dgm:t>
    </dgm:pt>
    <dgm:pt modelId="{96CA7B06-F1FB-4580-92B1-B764A785FE44}" type="sibTrans" cxnId="{C5502BC6-3EF4-40FF-A549-055A41DCFF8E}">
      <dgm:prSet/>
      <dgm:spPr/>
      <dgm:t>
        <a:bodyPr/>
        <a:lstStyle/>
        <a:p>
          <a:endParaRPr lang="en-US"/>
        </a:p>
      </dgm:t>
    </dgm:pt>
    <dgm:pt modelId="{1A70F58F-B8A3-40DE-861C-D5D83DA8388A}">
      <dgm:prSet phldrT="[Text]"/>
      <dgm:spPr/>
      <dgm:t>
        <a:bodyPr/>
        <a:lstStyle/>
        <a:p>
          <a:r>
            <a:rPr lang="en-US" dirty="0" smtClean="0"/>
            <a:t>Brings Access databases into a new web-connected era</a:t>
          </a:r>
        </a:p>
      </dgm:t>
    </dgm:pt>
    <dgm:pt modelId="{AB77CF4B-0BAC-4CB9-9977-C3BD4CB5D22D}" type="parTrans" cxnId="{0EDF3EAD-5EA9-4DD8-90DB-C7FEE78CE5DC}">
      <dgm:prSet/>
      <dgm:spPr/>
      <dgm:t>
        <a:bodyPr/>
        <a:lstStyle/>
        <a:p>
          <a:endParaRPr lang="en-US"/>
        </a:p>
      </dgm:t>
    </dgm:pt>
    <dgm:pt modelId="{A80C0EF1-D47C-42C7-9DB7-F8B3FA093564}" type="sibTrans" cxnId="{0EDF3EAD-5EA9-4DD8-90DB-C7FEE78CE5DC}">
      <dgm:prSet/>
      <dgm:spPr/>
      <dgm:t>
        <a:bodyPr/>
        <a:lstStyle/>
        <a:p>
          <a:endParaRPr lang="en-US"/>
        </a:p>
      </dgm:t>
    </dgm:pt>
    <dgm:pt modelId="{5F4F737E-92DC-43D9-9453-C902BBF54A43}">
      <dgm:prSet phldrT="[Text]"/>
      <dgm:spPr/>
      <dgm:t>
        <a:bodyPr/>
        <a:lstStyle/>
        <a:p>
          <a:r>
            <a:rPr lang="en-US" dirty="0" smtClean="0"/>
            <a:t>Data stored in SQL for Office 365 or on-premise server</a:t>
          </a:r>
        </a:p>
      </dgm:t>
    </dgm:pt>
    <dgm:pt modelId="{9652190A-9C8E-4676-BF3C-DC6F787F7154}" type="parTrans" cxnId="{9C811100-54EE-41C1-84C2-A60EC5094C84}">
      <dgm:prSet/>
      <dgm:spPr/>
      <dgm:t>
        <a:bodyPr/>
        <a:lstStyle/>
        <a:p>
          <a:endParaRPr lang="en-US"/>
        </a:p>
      </dgm:t>
    </dgm:pt>
    <dgm:pt modelId="{F72CB0D8-D621-4256-9A5B-6F6711B516DC}" type="sibTrans" cxnId="{9C811100-54EE-41C1-84C2-A60EC5094C84}">
      <dgm:prSet/>
      <dgm:spPr/>
      <dgm:t>
        <a:bodyPr/>
        <a:lstStyle/>
        <a:p>
          <a:endParaRPr lang="en-US"/>
        </a:p>
      </dgm:t>
    </dgm:pt>
    <dgm:pt modelId="{D71AC286-4FDC-4097-925A-0A91816ABE4E}">
      <dgm:prSet phldrT="[Text]"/>
      <dgm:spPr/>
      <dgm:t>
        <a:bodyPr/>
        <a:lstStyle/>
        <a:p>
          <a:r>
            <a:rPr lang="en-US" dirty="0" smtClean="0"/>
            <a:t>Accessible everywhere through any browser</a:t>
          </a:r>
        </a:p>
        <a:p>
          <a:r>
            <a:rPr lang="en-US" dirty="0" smtClean="0"/>
            <a:t>Easy sharing and no code</a:t>
          </a:r>
        </a:p>
      </dgm:t>
    </dgm:pt>
    <dgm:pt modelId="{347D2439-9E66-4B01-A9B2-10A2B8F73A6C}" type="parTrans" cxnId="{EC1CCCD4-5FFE-4697-881D-A4DA771A65B8}">
      <dgm:prSet/>
      <dgm:spPr/>
      <dgm:t>
        <a:bodyPr/>
        <a:lstStyle/>
        <a:p>
          <a:endParaRPr lang="en-US"/>
        </a:p>
      </dgm:t>
    </dgm:pt>
    <dgm:pt modelId="{791E174C-D3F5-4E84-9A1F-335B28610655}" type="sibTrans" cxnId="{EC1CCCD4-5FFE-4697-881D-A4DA771A65B8}">
      <dgm:prSet/>
      <dgm:spPr/>
      <dgm:t>
        <a:bodyPr/>
        <a:lstStyle/>
        <a:p>
          <a:endParaRPr lang="en-US"/>
        </a:p>
      </dgm:t>
    </dgm:pt>
    <dgm:pt modelId="{8BA66EC4-6FCD-4559-A608-015BBEAE89E1}">
      <dgm:prSet phldrT="[Text]"/>
      <dgm:spPr/>
      <dgm:t>
        <a:bodyPr/>
        <a:lstStyle/>
        <a:p>
          <a:r>
            <a:rPr lang="en-US" dirty="0" smtClean="0"/>
            <a:t>Data stored in a local file</a:t>
          </a:r>
          <a:endParaRPr lang="en-US" dirty="0"/>
        </a:p>
      </dgm:t>
    </dgm:pt>
    <dgm:pt modelId="{024AE6AA-BD1D-4C9E-9009-8506899B3472}" type="parTrans" cxnId="{454CB934-6102-405D-B9D5-56E4B2C1E9A7}">
      <dgm:prSet/>
      <dgm:spPr/>
      <dgm:t>
        <a:bodyPr/>
        <a:lstStyle/>
        <a:p>
          <a:endParaRPr lang="en-US"/>
        </a:p>
      </dgm:t>
    </dgm:pt>
    <dgm:pt modelId="{389DAA48-86B3-4507-9F8F-C0690069AD91}" type="sibTrans" cxnId="{454CB934-6102-405D-B9D5-56E4B2C1E9A7}">
      <dgm:prSet/>
      <dgm:spPr/>
      <dgm:t>
        <a:bodyPr/>
        <a:lstStyle/>
        <a:p>
          <a:endParaRPr lang="en-US"/>
        </a:p>
      </dgm:t>
    </dgm:pt>
    <dgm:pt modelId="{1AECE8F3-30E8-4D5C-A3F0-75092F9EB412}">
      <dgm:prSet phldrT="[Text]"/>
      <dgm:spPr/>
      <dgm:t>
        <a:bodyPr/>
        <a:lstStyle/>
        <a:p>
          <a:r>
            <a:rPr lang="en-US" dirty="0" smtClean="0"/>
            <a:t>Requires Access software to view and edit data</a:t>
          </a:r>
        </a:p>
        <a:p>
          <a:r>
            <a:rPr lang="en-US" dirty="0" smtClean="0"/>
            <a:t>Rich functionality with VBA</a:t>
          </a:r>
          <a:endParaRPr lang="en-US" dirty="0"/>
        </a:p>
      </dgm:t>
    </dgm:pt>
    <dgm:pt modelId="{9DB8B8C9-3A82-4179-8DCD-CCEA8F2D8A33}" type="parTrans" cxnId="{E6290379-6137-48CD-AA55-6EEC0CC526E1}">
      <dgm:prSet/>
      <dgm:spPr/>
      <dgm:t>
        <a:bodyPr/>
        <a:lstStyle/>
        <a:p>
          <a:endParaRPr lang="en-US"/>
        </a:p>
      </dgm:t>
    </dgm:pt>
    <dgm:pt modelId="{87C55D6F-8098-4FA8-B5F7-C4927BFE7497}" type="sibTrans" cxnId="{E6290379-6137-48CD-AA55-6EEC0CC526E1}">
      <dgm:prSet/>
      <dgm:spPr/>
      <dgm:t>
        <a:bodyPr/>
        <a:lstStyle/>
        <a:p>
          <a:endParaRPr lang="en-US"/>
        </a:p>
      </dgm:t>
    </dgm:pt>
    <dgm:pt modelId="{351B8E11-7FC7-499D-A01C-C31A224F6794}">
      <dgm:prSet phldrT="[Text]"/>
      <dgm:spPr/>
      <dgm:t>
        <a:bodyPr/>
        <a:lstStyle/>
        <a:p>
          <a:r>
            <a:rPr lang="en-US" dirty="0" smtClean="0"/>
            <a:t>Fully supported in 2013</a:t>
          </a:r>
          <a:endParaRPr lang="en-US" dirty="0"/>
        </a:p>
      </dgm:t>
    </dgm:pt>
    <dgm:pt modelId="{53005BEC-6721-487D-BD3A-D466B33647C5}" type="parTrans" cxnId="{B10CE4D1-24C0-4761-A582-1EC10CFF1E5A}">
      <dgm:prSet/>
      <dgm:spPr/>
      <dgm:t>
        <a:bodyPr/>
        <a:lstStyle/>
        <a:p>
          <a:endParaRPr lang="en-US"/>
        </a:p>
      </dgm:t>
    </dgm:pt>
    <dgm:pt modelId="{E8F433CA-F5F2-428A-B108-A03BA50116BD}" type="sibTrans" cxnId="{B10CE4D1-24C0-4761-A582-1EC10CFF1E5A}">
      <dgm:prSet/>
      <dgm:spPr/>
      <dgm:t>
        <a:bodyPr/>
        <a:lstStyle/>
        <a:p>
          <a:endParaRPr lang="en-US"/>
        </a:p>
      </dgm:t>
    </dgm:pt>
    <dgm:pt modelId="{9EF2F6F8-D1AB-4DF7-AC15-7B66442C0456}" type="pres">
      <dgm:prSet presAssocID="{DE200352-EF13-4A76-BCA2-4139CB30FECB}" presName="Name0" presStyleCnt="0">
        <dgm:presLayoutVars>
          <dgm:chMax val="5"/>
          <dgm:chPref val="5"/>
          <dgm:dir/>
          <dgm:animLvl val="lvl"/>
        </dgm:presLayoutVars>
      </dgm:prSet>
      <dgm:spPr/>
      <dgm:t>
        <a:bodyPr/>
        <a:lstStyle/>
        <a:p>
          <a:endParaRPr lang="en-US"/>
        </a:p>
      </dgm:t>
    </dgm:pt>
    <dgm:pt modelId="{909F374A-304F-4FD7-8A60-F7911B9C3FC5}" type="pres">
      <dgm:prSet presAssocID="{15268442-5253-40B6-93F9-99AA1A6F4EF9}" presName="parentText1" presStyleLbl="node1" presStyleIdx="0" presStyleCnt="2">
        <dgm:presLayoutVars>
          <dgm:chMax/>
          <dgm:chPref val="3"/>
          <dgm:bulletEnabled val="1"/>
        </dgm:presLayoutVars>
      </dgm:prSet>
      <dgm:spPr/>
      <dgm:t>
        <a:bodyPr/>
        <a:lstStyle/>
        <a:p>
          <a:endParaRPr lang="en-US"/>
        </a:p>
      </dgm:t>
    </dgm:pt>
    <dgm:pt modelId="{2BA77A20-1F94-42CE-A4CC-F84DEA18B975}" type="pres">
      <dgm:prSet presAssocID="{15268442-5253-40B6-93F9-99AA1A6F4EF9}" presName="childText1" presStyleLbl="solidAlignAcc1" presStyleIdx="0" presStyleCnt="2" custScaleX="100529" custScaleY="108973" custLinFactNeighborX="334" custLinFactNeighborY="3479">
        <dgm:presLayoutVars>
          <dgm:chMax val="0"/>
          <dgm:chPref val="0"/>
          <dgm:bulletEnabled val="1"/>
        </dgm:presLayoutVars>
      </dgm:prSet>
      <dgm:spPr/>
      <dgm:t>
        <a:bodyPr/>
        <a:lstStyle/>
        <a:p>
          <a:endParaRPr lang="en-US"/>
        </a:p>
      </dgm:t>
    </dgm:pt>
    <dgm:pt modelId="{BF0D911C-BE3F-40FA-BB88-3C307ABE0F98}" type="pres">
      <dgm:prSet presAssocID="{F9768428-DF12-4A8C-BE55-20CF1C33C586}" presName="parentText2" presStyleLbl="node1" presStyleIdx="1" presStyleCnt="2">
        <dgm:presLayoutVars>
          <dgm:chMax/>
          <dgm:chPref val="3"/>
          <dgm:bulletEnabled val="1"/>
        </dgm:presLayoutVars>
      </dgm:prSet>
      <dgm:spPr/>
      <dgm:t>
        <a:bodyPr/>
        <a:lstStyle/>
        <a:p>
          <a:endParaRPr lang="en-US"/>
        </a:p>
      </dgm:t>
    </dgm:pt>
    <dgm:pt modelId="{CEA70240-DA90-4FF5-81D3-A6DAB1547991}" type="pres">
      <dgm:prSet presAssocID="{F9768428-DF12-4A8C-BE55-20CF1C33C586}" presName="childText2" presStyleLbl="solidAlignAcc1" presStyleIdx="1" presStyleCnt="2" custScaleY="103540" custLinFactNeighborX="1010" custLinFactNeighborY="673">
        <dgm:presLayoutVars>
          <dgm:chMax val="0"/>
          <dgm:chPref val="0"/>
          <dgm:bulletEnabled val="1"/>
        </dgm:presLayoutVars>
      </dgm:prSet>
      <dgm:spPr/>
      <dgm:t>
        <a:bodyPr/>
        <a:lstStyle/>
        <a:p>
          <a:endParaRPr lang="en-US"/>
        </a:p>
      </dgm:t>
    </dgm:pt>
  </dgm:ptLst>
  <dgm:cxnLst>
    <dgm:cxn modelId="{89D27CA3-4602-4761-88A6-83423FD6038D}" type="presOf" srcId="{62250127-2B51-46E4-B179-53DBF0AC16A9}" destId="{2BA77A20-1F94-42CE-A4CC-F84DEA18B975}" srcOrd="0" destOrd="0" presId="urn:microsoft.com/office/officeart/2009/3/layout/IncreasingArrowsProcess"/>
    <dgm:cxn modelId="{FD72D0E1-840F-4DAF-9833-E3CAE729BE8D}" type="presOf" srcId="{D71AC286-4FDC-4097-925A-0A91816ABE4E}" destId="{CEA70240-DA90-4FF5-81D3-A6DAB1547991}" srcOrd="0" destOrd="2" presId="urn:microsoft.com/office/officeart/2009/3/layout/IncreasingArrowsProcess"/>
    <dgm:cxn modelId="{241793C3-5B55-4707-8483-20DF8E6DA4B6}" srcId="{DE200352-EF13-4A76-BCA2-4139CB30FECB}" destId="{15268442-5253-40B6-93F9-99AA1A6F4EF9}" srcOrd="0" destOrd="0" parTransId="{53D72965-4B78-4A46-88E2-5225015260DA}" sibTransId="{26B20063-A044-49EE-8095-E8AEF9334794}"/>
    <dgm:cxn modelId="{EC1CCCD4-5FFE-4697-881D-A4DA771A65B8}" srcId="{F9768428-DF12-4A8C-BE55-20CF1C33C586}" destId="{D71AC286-4FDC-4097-925A-0A91816ABE4E}" srcOrd="2" destOrd="0" parTransId="{347D2439-9E66-4B01-A9B2-10A2B8F73A6C}" sibTransId="{791E174C-D3F5-4E84-9A1F-335B28610655}"/>
    <dgm:cxn modelId="{3AEC2E32-1CFF-443E-9384-0052EC487EC7}" type="presOf" srcId="{F9768428-DF12-4A8C-BE55-20CF1C33C586}" destId="{BF0D911C-BE3F-40FA-BB88-3C307ABE0F98}" srcOrd="0" destOrd="0" presId="urn:microsoft.com/office/officeart/2009/3/layout/IncreasingArrowsProcess"/>
    <dgm:cxn modelId="{9C811100-54EE-41C1-84C2-A60EC5094C84}" srcId="{F9768428-DF12-4A8C-BE55-20CF1C33C586}" destId="{5F4F737E-92DC-43D9-9453-C902BBF54A43}" srcOrd="1" destOrd="0" parTransId="{9652190A-9C8E-4676-BF3C-DC6F787F7154}" sibTransId="{F72CB0D8-D621-4256-9A5B-6F6711B516DC}"/>
    <dgm:cxn modelId="{275ECB32-2ECD-40E3-93B5-782E58634428}" type="presOf" srcId="{5F4F737E-92DC-43D9-9453-C902BBF54A43}" destId="{CEA70240-DA90-4FF5-81D3-A6DAB1547991}" srcOrd="0" destOrd="1" presId="urn:microsoft.com/office/officeart/2009/3/layout/IncreasingArrowsProcess"/>
    <dgm:cxn modelId="{0EDF3EAD-5EA9-4DD8-90DB-C7FEE78CE5DC}" srcId="{F9768428-DF12-4A8C-BE55-20CF1C33C586}" destId="{1A70F58F-B8A3-40DE-861C-D5D83DA8388A}" srcOrd="0" destOrd="0" parTransId="{AB77CF4B-0BAC-4CB9-9977-C3BD4CB5D22D}" sibTransId="{A80C0EF1-D47C-42C7-9DB7-F8B3FA093564}"/>
    <dgm:cxn modelId="{D3F08109-0899-46C6-9AA3-CAA6748ADAE0}" type="presOf" srcId="{DE200352-EF13-4A76-BCA2-4139CB30FECB}" destId="{9EF2F6F8-D1AB-4DF7-AC15-7B66442C0456}" srcOrd="0" destOrd="0" presId="urn:microsoft.com/office/officeart/2009/3/layout/IncreasingArrowsProcess"/>
    <dgm:cxn modelId="{9B410D74-43BA-41BA-B9DF-C83890E814A0}" type="presOf" srcId="{15268442-5253-40B6-93F9-99AA1A6F4EF9}" destId="{909F374A-304F-4FD7-8A60-F7911B9C3FC5}" srcOrd="0" destOrd="0" presId="urn:microsoft.com/office/officeart/2009/3/layout/IncreasingArrowsProcess"/>
    <dgm:cxn modelId="{822346EC-E13E-430A-884B-501C61D71184}" type="presOf" srcId="{8BA66EC4-6FCD-4559-A608-015BBEAE89E1}" destId="{2BA77A20-1F94-42CE-A4CC-F84DEA18B975}" srcOrd="0" destOrd="1" presId="urn:microsoft.com/office/officeart/2009/3/layout/IncreasingArrowsProcess"/>
    <dgm:cxn modelId="{C5502BC6-3EF4-40FF-A549-055A41DCFF8E}" srcId="{DE200352-EF13-4A76-BCA2-4139CB30FECB}" destId="{F9768428-DF12-4A8C-BE55-20CF1C33C586}" srcOrd="1" destOrd="0" parTransId="{E191C6DE-C6C1-47F2-A61E-CFFAAF55F93B}" sibTransId="{96CA7B06-F1FB-4580-92B1-B764A785FE44}"/>
    <dgm:cxn modelId="{B10CE4D1-24C0-4761-A582-1EC10CFF1E5A}" srcId="{15268442-5253-40B6-93F9-99AA1A6F4EF9}" destId="{351B8E11-7FC7-499D-A01C-C31A224F6794}" srcOrd="3" destOrd="0" parTransId="{53005BEC-6721-487D-BD3A-D466B33647C5}" sibTransId="{E8F433CA-F5F2-428A-B108-A03BA50116BD}"/>
    <dgm:cxn modelId="{A45277FD-2DDA-495F-AAD2-1DA2761D76E1}" type="presOf" srcId="{351B8E11-7FC7-499D-A01C-C31A224F6794}" destId="{2BA77A20-1F94-42CE-A4CC-F84DEA18B975}" srcOrd="0" destOrd="3" presId="urn:microsoft.com/office/officeart/2009/3/layout/IncreasingArrowsProcess"/>
    <dgm:cxn modelId="{5DF0CA25-EDEA-4EB1-A3DF-A6E0A869F665}" type="presOf" srcId="{1AECE8F3-30E8-4D5C-A3F0-75092F9EB412}" destId="{2BA77A20-1F94-42CE-A4CC-F84DEA18B975}" srcOrd="0" destOrd="2" presId="urn:microsoft.com/office/officeart/2009/3/layout/IncreasingArrowsProcess"/>
    <dgm:cxn modelId="{8A90D0C3-246B-4EA1-9BC5-42BEF8DD5D55}" srcId="{15268442-5253-40B6-93F9-99AA1A6F4EF9}" destId="{62250127-2B51-46E4-B179-53DBF0AC16A9}" srcOrd="0" destOrd="0" parTransId="{99F34A97-6559-4DFB-84BB-F0ABEBDA7D80}" sibTransId="{B8E50B7B-A101-413C-8301-D5532CB9BBA3}"/>
    <dgm:cxn modelId="{E6290379-6137-48CD-AA55-6EEC0CC526E1}" srcId="{15268442-5253-40B6-93F9-99AA1A6F4EF9}" destId="{1AECE8F3-30E8-4D5C-A3F0-75092F9EB412}" srcOrd="2" destOrd="0" parTransId="{9DB8B8C9-3A82-4179-8DCD-CCEA8F2D8A33}" sibTransId="{87C55D6F-8098-4FA8-B5F7-C4927BFE7497}"/>
    <dgm:cxn modelId="{454CB934-6102-405D-B9D5-56E4B2C1E9A7}" srcId="{15268442-5253-40B6-93F9-99AA1A6F4EF9}" destId="{8BA66EC4-6FCD-4559-A608-015BBEAE89E1}" srcOrd="1" destOrd="0" parTransId="{024AE6AA-BD1D-4C9E-9009-8506899B3472}" sibTransId="{389DAA48-86B3-4507-9F8F-C0690069AD91}"/>
    <dgm:cxn modelId="{CEC50C3D-7F4C-4CB2-BD9E-53DD2C8238A6}" type="presOf" srcId="{1A70F58F-B8A3-40DE-861C-D5D83DA8388A}" destId="{CEA70240-DA90-4FF5-81D3-A6DAB1547991}" srcOrd="0" destOrd="0" presId="urn:microsoft.com/office/officeart/2009/3/layout/IncreasingArrowsProcess"/>
    <dgm:cxn modelId="{483DB191-BA17-436A-A14A-E62EAB75F5EA}" type="presParOf" srcId="{9EF2F6F8-D1AB-4DF7-AC15-7B66442C0456}" destId="{909F374A-304F-4FD7-8A60-F7911B9C3FC5}" srcOrd="0" destOrd="0" presId="urn:microsoft.com/office/officeart/2009/3/layout/IncreasingArrowsProcess"/>
    <dgm:cxn modelId="{44ED0E98-4C39-4B76-970F-0759D3AA5A13}" type="presParOf" srcId="{9EF2F6F8-D1AB-4DF7-AC15-7B66442C0456}" destId="{2BA77A20-1F94-42CE-A4CC-F84DEA18B975}" srcOrd="1" destOrd="0" presId="urn:microsoft.com/office/officeart/2009/3/layout/IncreasingArrowsProcess"/>
    <dgm:cxn modelId="{FF5D82F7-C5BC-4E2A-972A-5D8EC2BF140D}" type="presParOf" srcId="{9EF2F6F8-D1AB-4DF7-AC15-7B66442C0456}" destId="{BF0D911C-BE3F-40FA-BB88-3C307ABE0F98}" srcOrd="2" destOrd="0" presId="urn:microsoft.com/office/officeart/2009/3/layout/IncreasingArrowsProcess"/>
    <dgm:cxn modelId="{007C0B5F-07B0-4CCD-ACD5-3F45DA5071E0}" type="presParOf" srcId="{9EF2F6F8-D1AB-4DF7-AC15-7B66442C0456}" destId="{CEA70240-DA90-4FF5-81D3-A6DAB1547991}"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BAA5D-10D3-4176-A15E-7C066BE10D2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8C1B6A3-2C4C-4133-A324-3C6D63C798F7}">
      <dgm:prSet/>
      <dgm:spPr/>
      <dgm:t>
        <a:bodyPr/>
        <a:lstStyle/>
        <a:p>
          <a:endParaRPr lang="en-US" dirty="0"/>
        </a:p>
      </dgm:t>
    </dgm:pt>
    <dgm:pt modelId="{DD160595-1044-4AB4-98C3-B61076AA4511}" type="parTrans" cxnId="{F8B9F30B-40B5-40E7-BECD-9DE021565695}">
      <dgm:prSet/>
      <dgm:spPr/>
      <dgm:t>
        <a:bodyPr/>
        <a:lstStyle/>
        <a:p>
          <a:endParaRPr lang="en-US"/>
        </a:p>
      </dgm:t>
    </dgm:pt>
    <dgm:pt modelId="{9AF08274-9A8D-457E-AC95-0637A2D27C93}" type="sibTrans" cxnId="{F8B9F30B-40B5-40E7-BECD-9DE021565695}">
      <dgm:prSet/>
      <dgm:spPr/>
      <dgm:t>
        <a:bodyPr/>
        <a:lstStyle/>
        <a:p>
          <a:endParaRPr lang="en-US"/>
        </a:p>
      </dgm:t>
    </dgm:pt>
    <dgm:pt modelId="{856D9B95-9D59-466A-BB38-6CA030B9727A}">
      <dgm:prSet/>
      <dgm:spPr/>
      <dgm:t>
        <a:bodyPr/>
        <a:lstStyle/>
        <a:p>
          <a:r>
            <a:rPr lang="en-US" dirty="0" smtClean="0"/>
            <a:t> </a:t>
          </a:r>
          <a:endParaRPr lang="en-US" dirty="0"/>
        </a:p>
      </dgm:t>
    </dgm:pt>
    <dgm:pt modelId="{91F99F2E-DD87-4528-836B-1DE90E798F32}" type="sibTrans" cxnId="{A31C085C-0801-4FAA-AD29-4093982AA736}">
      <dgm:prSet/>
      <dgm:spPr/>
      <dgm:t>
        <a:bodyPr/>
        <a:lstStyle/>
        <a:p>
          <a:endParaRPr lang="en-US"/>
        </a:p>
      </dgm:t>
    </dgm:pt>
    <dgm:pt modelId="{B4F02E53-D539-4C8A-92C8-DE86E285524D}" type="parTrans" cxnId="{A31C085C-0801-4FAA-AD29-4093982AA736}">
      <dgm:prSet/>
      <dgm:spPr/>
      <dgm:t>
        <a:bodyPr/>
        <a:lstStyle/>
        <a:p>
          <a:endParaRPr lang="en-US"/>
        </a:p>
      </dgm:t>
    </dgm:pt>
    <dgm:pt modelId="{37D4D016-C2A3-4D8C-8BC6-E7647D727146}" type="pres">
      <dgm:prSet presAssocID="{899BAA5D-10D3-4176-A15E-7C066BE10D25}" presName="compositeShape" presStyleCnt="0">
        <dgm:presLayoutVars>
          <dgm:chMax val="7"/>
          <dgm:dir/>
          <dgm:resizeHandles val="exact"/>
        </dgm:presLayoutVars>
      </dgm:prSet>
      <dgm:spPr/>
      <dgm:t>
        <a:bodyPr/>
        <a:lstStyle/>
        <a:p>
          <a:endParaRPr lang="en-US"/>
        </a:p>
      </dgm:t>
    </dgm:pt>
    <dgm:pt modelId="{BC8E3141-F25F-4DA8-ABBF-DBD65A62154B}" type="pres">
      <dgm:prSet presAssocID="{B8C1B6A3-2C4C-4133-A324-3C6D63C798F7}" presName="circ1" presStyleLbl="vennNode1" presStyleIdx="0" presStyleCnt="2" custScaleX="138468" custScaleY="100547"/>
      <dgm:spPr/>
      <dgm:t>
        <a:bodyPr/>
        <a:lstStyle/>
        <a:p>
          <a:endParaRPr lang="en-US"/>
        </a:p>
      </dgm:t>
    </dgm:pt>
    <dgm:pt modelId="{15FB44F2-B78D-40C5-AE46-C311A7214EAB}" type="pres">
      <dgm:prSet presAssocID="{B8C1B6A3-2C4C-4133-A324-3C6D63C798F7}" presName="circ1Tx" presStyleLbl="revTx" presStyleIdx="0" presStyleCnt="0">
        <dgm:presLayoutVars>
          <dgm:chMax val="0"/>
          <dgm:chPref val="0"/>
          <dgm:bulletEnabled val="1"/>
        </dgm:presLayoutVars>
      </dgm:prSet>
      <dgm:spPr/>
      <dgm:t>
        <a:bodyPr/>
        <a:lstStyle/>
        <a:p>
          <a:endParaRPr lang="en-US"/>
        </a:p>
      </dgm:t>
    </dgm:pt>
    <dgm:pt modelId="{194F0586-69FD-4325-922C-67B13D6D621A}" type="pres">
      <dgm:prSet presAssocID="{856D9B95-9D59-466A-BB38-6CA030B9727A}" presName="circ2" presStyleLbl="vennNode1" presStyleIdx="1" presStyleCnt="2" custScaleX="139424" custScaleY="100547" custLinFactNeighborX="3417" custLinFactNeighborY="212"/>
      <dgm:spPr/>
      <dgm:t>
        <a:bodyPr/>
        <a:lstStyle/>
        <a:p>
          <a:endParaRPr lang="en-US"/>
        </a:p>
      </dgm:t>
    </dgm:pt>
    <dgm:pt modelId="{8E0DBCA5-EDE3-49B1-97BC-9EA78D6D0C79}" type="pres">
      <dgm:prSet presAssocID="{856D9B95-9D59-466A-BB38-6CA030B9727A}" presName="circ2Tx" presStyleLbl="revTx" presStyleIdx="0" presStyleCnt="0">
        <dgm:presLayoutVars>
          <dgm:chMax val="0"/>
          <dgm:chPref val="0"/>
          <dgm:bulletEnabled val="1"/>
        </dgm:presLayoutVars>
      </dgm:prSet>
      <dgm:spPr/>
      <dgm:t>
        <a:bodyPr/>
        <a:lstStyle/>
        <a:p>
          <a:endParaRPr lang="en-US"/>
        </a:p>
      </dgm:t>
    </dgm:pt>
  </dgm:ptLst>
  <dgm:cxnLst>
    <dgm:cxn modelId="{A31C085C-0801-4FAA-AD29-4093982AA736}" srcId="{899BAA5D-10D3-4176-A15E-7C066BE10D25}" destId="{856D9B95-9D59-466A-BB38-6CA030B9727A}" srcOrd="1" destOrd="0" parTransId="{B4F02E53-D539-4C8A-92C8-DE86E285524D}" sibTransId="{91F99F2E-DD87-4528-836B-1DE90E798F32}"/>
    <dgm:cxn modelId="{9A33462D-617A-4B65-B0BB-21D81C335CAD}" type="presOf" srcId="{B8C1B6A3-2C4C-4133-A324-3C6D63C798F7}" destId="{BC8E3141-F25F-4DA8-ABBF-DBD65A62154B}" srcOrd="0" destOrd="0" presId="urn:microsoft.com/office/officeart/2005/8/layout/venn1"/>
    <dgm:cxn modelId="{9FC4F4EE-3432-416B-B92D-66A42FB98F6C}" type="presOf" srcId="{899BAA5D-10D3-4176-A15E-7C066BE10D25}" destId="{37D4D016-C2A3-4D8C-8BC6-E7647D727146}" srcOrd="0" destOrd="0" presId="urn:microsoft.com/office/officeart/2005/8/layout/venn1"/>
    <dgm:cxn modelId="{241C3A1C-32DC-4A3C-9071-EFF811CA0831}" type="presOf" srcId="{B8C1B6A3-2C4C-4133-A324-3C6D63C798F7}" destId="{15FB44F2-B78D-40C5-AE46-C311A7214EAB}" srcOrd="1" destOrd="0" presId="urn:microsoft.com/office/officeart/2005/8/layout/venn1"/>
    <dgm:cxn modelId="{F8B9F30B-40B5-40E7-BECD-9DE021565695}" srcId="{899BAA5D-10D3-4176-A15E-7C066BE10D25}" destId="{B8C1B6A3-2C4C-4133-A324-3C6D63C798F7}" srcOrd="0" destOrd="0" parTransId="{DD160595-1044-4AB4-98C3-B61076AA4511}" sibTransId="{9AF08274-9A8D-457E-AC95-0637A2D27C93}"/>
    <dgm:cxn modelId="{6D6A65CC-37D7-42C4-AD57-1062ACF2A4DE}" type="presOf" srcId="{856D9B95-9D59-466A-BB38-6CA030B9727A}" destId="{194F0586-69FD-4325-922C-67B13D6D621A}" srcOrd="0" destOrd="0" presId="urn:microsoft.com/office/officeart/2005/8/layout/venn1"/>
    <dgm:cxn modelId="{9F883451-22C2-4592-9135-18B51959D369}" type="presOf" srcId="{856D9B95-9D59-466A-BB38-6CA030B9727A}" destId="{8E0DBCA5-EDE3-49B1-97BC-9EA78D6D0C79}" srcOrd="1" destOrd="0" presId="urn:microsoft.com/office/officeart/2005/8/layout/venn1"/>
    <dgm:cxn modelId="{9D9C1990-D088-4A22-89AA-01B438ED0102}" type="presParOf" srcId="{37D4D016-C2A3-4D8C-8BC6-E7647D727146}" destId="{BC8E3141-F25F-4DA8-ABBF-DBD65A62154B}" srcOrd="0" destOrd="0" presId="urn:microsoft.com/office/officeart/2005/8/layout/venn1"/>
    <dgm:cxn modelId="{DB8E1EA5-F0E0-4966-BA86-E44F2B4F59F3}" type="presParOf" srcId="{37D4D016-C2A3-4D8C-8BC6-E7647D727146}" destId="{15FB44F2-B78D-40C5-AE46-C311A7214EAB}" srcOrd="1" destOrd="0" presId="urn:microsoft.com/office/officeart/2005/8/layout/venn1"/>
    <dgm:cxn modelId="{26842FC5-FB79-4B68-976E-D5E5BCE786DA}" type="presParOf" srcId="{37D4D016-C2A3-4D8C-8BC6-E7647D727146}" destId="{194F0586-69FD-4325-922C-67B13D6D621A}" srcOrd="2" destOrd="0" presId="urn:microsoft.com/office/officeart/2005/8/layout/venn1"/>
    <dgm:cxn modelId="{6CFB81D3-50E3-4D16-9196-F4FBD0112FCE}" type="presParOf" srcId="{37D4D016-C2A3-4D8C-8BC6-E7647D727146}" destId="{8E0DBCA5-EDE3-49B1-97BC-9EA78D6D0C79}"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60E2A-3685-48EF-BF71-641EFF3F0834}" type="doc">
      <dgm:prSet loTypeId="urn:microsoft.com/office/officeart/2005/8/layout/gear1" loCatId="process" qsTypeId="urn:microsoft.com/office/officeart/2005/8/quickstyle/simple1" qsCatId="simple" csTypeId="urn:microsoft.com/office/officeart/2005/8/colors/accent1_2" csCatId="accent1" phldr="1"/>
      <dgm:spPr/>
    </dgm:pt>
    <dgm:pt modelId="{9F2581A6-B7BE-4687-A971-4ED7E624570A}">
      <dgm:prSet phldrT="[Text]"/>
      <dgm:spPr/>
      <dgm:t>
        <a:bodyPr/>
        <a:lstStyle/>
        <a:p>
          <a:r>
            <a:rPr lang="en-US" dirty="0" smtClean="0"/>
            <a:t>Web App Model</a:t>
          </a:r>
          <a:endParaRPr lang="en-US" dirty="0"/>
        </a:p>
      </dgm:t>
    </dgm:pt>
    <dgm:pt modelId="{A33D7824-56E4-44B2-8314-7220F8874BB0}" type="parTrans" cxnId="{6896C396-AA1A-46D3-901D-422EC22EB226}">
      <dgm:prSet/>
      <dgm:spPr/>
      <dgm:t>
        <a:bodyPr/>
        <a:lstStyle/>
        <a:p>
          <a:endParaRPr lang="en-US"/>
        </a:p>
      </dgm:t>
    </dgm:pt>
    <dgm:pt modelId="{9B8E5A6F-4B41-4944-8B09-4D91B8DA9ECD}" type="sibTrans" cxnId="{6896C396-AA1A-46D3-901D-422EC22EB226}">
      <dgm:prSet/>
      <dgm:spPr/>
      <dgm:t>
        <a:bodyPr/>
        <a:lstStyle/>
        <a:p>
          <a:endParaRPr lang="en-US"/>
        </a:p>
      </dgm:t>
    </dgm:pt>
    <dgm:pt modelId="{A12B78E9-858F-49DF-B111-4B1BA9607D0C}">
      <dgm:prSet phldrT="[Text]"/>
      <dgm:spPr/>
      <dgm:t>
        <a:bodyPr/>
        <a:lstStyle/>
        <a:p>
          <a:r>
            <a:rPr lang="en-US" dirty="0" smtClean="0"/>
            <a:t>SharePoint</a:t>
          </a:r>
          <a:endParaRPr lang="en-US" dirty="0"/>
        </a:p>
      </dgm:t>
    </dgm:pt>
    <dgm:pt modelId="{3EAB41CC-F54C-420B-A839-79E0AE5B803F}" type="parTrans" cxnId="{2B8AD9EA-A938-480B-A836-5575450D505D}">
      <dgm:prSet/>
      <dgm:spPr/>
      <dgm:t>
        <a:bodyPr/>
        <a:lstStyle/>
        <a:p>
          <a:endParaRPr lang="en-US"/>
        </a:p>
      </dgm:t>
    </dgm:pt>
    <dgm:pt modelId="{20FE8668-732C-4BCA-9485-92B5F9835F11}" type="sibTrans" cxnId="{2B8AD9EA-A938-480B-A836-5575450D505D}">
      <dgm:prSet/>
      <dgm:spPr/>
      <dgm:t>
        <a:bodyPr/>
        <a:lstStyle/>
        <a:p>
          <a:endParaRPr lang="en-US"/>
        </a:p>
      </dgm:t>
    </dgm:pt>
    <dgm:pt modelId="{BCCDC915-E707-4E7F-BEC4-91597D0BA82C}">
      <dgm:prSet phldrT="[Text]"/>
      <dgm:spPr/>
      <dgm:t>
        <a:bodyPr/>
        <a:lstStyle/>
        <a:p>
          <a:r>
            <a:rPr lang="en-US" dirty="0" smtClean="0"/>
            <a:t>SQL Database</a:t>
          </a:r>
          <a:endParaRPr lang="en-US" dirty="0"/>
        </a:p>
      </dgm:t>
    </dgm:pt>
    <dgm:pt modelId="{186440BF-CDAA-41FE-BB32-9B985580E1CF}" type="parTrans" cxnId="{48A3F217-7121-477A-9343-FBC83DB6E3C0}">
      <dgm:prSet/>
      <dgm:spPr/>
      <dgm:t>
        <a:bodyPr/>
        <a:lstStyle/>
        <a:p>
          <a:endParaRPr lang="en-US"/>
        </a:p>
      </dgm:t>
    </dgm:pt>
    <dgm:pt modelId="{EACB7289-0A55-407D-8FD7-42EFF2E39AB7}" type="sibTrans" cxnId="{48A3F217-7121-477A-9343-FBC83DB6E3C0}">
      <dgm:prSet/>
      <dgm:spPr/>
      <dgm:t>
        <a:bodyPr/>
        <a:lstStyle/>
        <a:p>
          <a:endParaRPr lang="en-US"/>
        </a:p>
      </dgm:t>
    </dgm:pt>
    <dgm:pt modelId="{E8BDCB9B-BCE2-4DFE-9AAC-EDE538C55B0C}" type="pres">
      <dgm:prSet presAssocID="{2B560E2A-3685-48EF-BF71-641EFF3F0834}" presName="composite" presStyleCnt="0">
        <dgm:presLayoutVars>
          <dgm:chMax val="3"/>
          <dgm:animLvl val="lvl"/>
          <dgm:resizeHandles val="exact"/>
        </dgm:presLayoutVars>
      </dgm:prSet>
      <dgm:spPr/>
    </dgm:pt>
    <dgm:pt modelId="{56F4C7F3-1B42-46B9-9205-5C81E274BFC8}" type="pres">
      <dgm:prSet presAssocID="{9F2581A6-B7BE-4687-A971-4ED7E624570A}" presName="gear1" presStyleLbl="node1" presStyleIdx="0" presStyleCnt="3">
        <dgm:presLayoutVars>
          <dgm:chMax val="1"/>
          <dgm:bulletEnabled val="1"/>
        </dgm:presLayoutVars>
      </dgm:prSet>
      <dgm:spPr/>
      <dgm:t>
        <a:bodyPr/>
        <a:lstStyle/>
        <a:p>
          <a:endParaRPr lang="en-US"/>
        </a:p>
      </dgm:t>
    </dgm:pt>
    <dgm:pt modelId="{26364A51-95D9-4715-994B-1D39B0ECFF35}" type="pres">
      <dgm:prSet presAssocID="{9F2581A6-B7BE-4687-A971-4ED7E624570A}" presName="gear1srcNode" presStyleLbl="node1" presStyleIdx="0" presStyleCnt="3"/>
      <dgm:spPr/>
      <dgm:t>
        <a:bodyPr/>
        <a:lstStyle/>
        <a:p>
          <a:endParaRPr lang="en-US"/>
        </a:p>
      </dgm:t>
    </dgm:pt>
    <dgm:pt modelId="{1EB501F7-0E83-46BD-B483-8095DDA35C04}" type="pres">
      <dgm:prSet presAssocID="{9F2581A6-B7BE-4687-A971-4ED7E624570A}" presName="gear1dstNode" presStyleLbl="node1" presStyleIdx="0" presStyleCnt="3"/>
      <dgm:spPr/>
      <dgm:t>
        <a:bodyPr/>
        <a:lstStyle/>
        <a:p>
          <a:endParaRPr lang="en-US"/>
        </a:p>
      </dgm:t>
    </dgm:pt>
    <dgm:pt modelId="{B1E378BF-205F-4797-8BE9-25A62AC341FD}" type="pres">
      <dgm:prSet presAssocID="{A12B78E9-858F-49DF-B111-4B1BA9607D0C}" presName="gear2" presStyleLbl="node1" presStyleIdx="1" presStyleCnt="3">
        <dgm:presLayoutVars>
          <dgm:chMax val="1"/>
          <dgm:bulletEnabled val="1"/>
        </dgm:presLayoutVars>
      </dgm:prSet>
      <dgm:spPr/>
      <dgm:t>
        <a:bodyPr/>
        <a:lstStyle/>
        <a:p>
          <a:endParaRPr lang="en-US"/>
        </a:p>
      </dgm:t>
    </dgm:pt>
    <dgm:pt modelId="{ABEB6D6D-FB21-4D2B-8DEE-370FA1D97B8A}" type="pres">
      <dgm:prSet presAssocID="{A12B78E9-858F-49DF-B111-4B1BA9607D0C}" presName="gear2srcNode" presStyleLbl="node1" presStyleIdx="1" presStyleCnt="3"/>
      <dgm:spPr/>
      <dgm:t>
        <a:bodyPr/>
        <a:lstStyle/>
        <a:p>
          <a:endParaRPr lang="en-US"/>
        </a:p>
      </dgm:t>
    </dgm:pt>
    <dgm:pt modelId="{800A9FF8-2A49-4D30-9A0E-844D2EF541C4}" type="pres">
      <dgm:prSet presAssocID="{A12B78E9-858F-49DF-B111-4B1BA9607D0C}" presName="gear2dstNode" presStyleLbl="node1" presStyleIdx="1" presStyleCnt="3"/>
      <dgm:spPr/>
      <dgm:t>
        <a:bodyPr/>
        <a:lstStyle/>
        <a:p>
          <a:endParaRPr lang="en-US"/>
        </a:p>
      </dgm:t>
    </dgm:pt>
    <dgm:pt modelId="{DDF80A56-338D-484A-A705-2A9602CAC58F}" type="pres">
      <dgm:prSet presAssocID="{BCCDC915-E707-4E7F-BEC4-91597D0BA82C}" presName="gear3" presStyleLbl="node1" presStyleIdx="2" presStyleCnt="3"/>
      <dgm:spPr/>
      <dgm:t>
        <a:bodyPr/>
        <a:lstStyle/>
        <a:p>
          <a:endParaRPr lang="en-US"/>
        </a:p>
      </dgm:t>
    </dgm:pt>
    <dgm:pt modelId="{C44BA42E-FA49-4423-9FB1-E75629BE07FC}" type="pres">
      <dgm:prSet presAssocID="{BCCDC915-E707-4E7F-BEC4-91597D0BA82C}" presName="gear3tx" presStyleLbl="node1" presStyleIdx="2" presStyleCnt="3">
        <dgm:presLayoutVars>
          <dgm:chMax val="1"/>
          <dgm:bulletEnabled val="1"/>
        </dgm:presLayoutVars>
      </dgm:prSet>
      <dgm:spPr/>
      <dgm:t>
        <a:bodyPr/>
        <a:lstStyle/>
        <a:p>
          <a:endParaRPr lang="en-US"/>
        </a:p>
      </dgm:t>
    </dgm:pt>
    <dgm:pt modelId="{7DCB7030-335F-4580-9F42-A6FBBD0A2CF4}" type="pres">
      <dgm:prSet presAssocID="{BCCDC915-E707-4E7F-BEC4-91597D0BA82C}" presName="gear3srcNode" presStyleLbl="node1" presStyleIdx="2" presStyleCnt="3"/>
      <dgm:spPr/>
      <dgm:t>
        <a:bodyPr/>
        <a:lstStyle/>
        <a:p>
          <a:endParaRPr lang="en-US"/>
        </a:p>
      </dgm:t>
    </dgm:pt>
    <dgm:pt modelId="{AA2AB9F7-CC5D-44EB-BB5C-4C60D2FADC68}" type="pres">
      <dgm:prSet presAssocID="{BCCDC915-E707-4E7F-BEC4-91597D0BA82C}" presName="gear3dstNode" presStyleLbl="node1" presStyleIdx="2" presStyleCnt="3"/>
      <dgm:spPr/>
      <dgm:t>
        <a:bodyPr/>
        <a:lstStyle/>
        <a:p>
          <a:endParaRPr lang="en-US"/>
        </a:p>
      </dgm:t>
    </dgm:pt>
    <dgm:pt modelId="{2B35E93D-5A18-4456-9A94-9DEFFABF1047}" type="pres">
      <dgm:prSet presAssocID="{9B8E5A6F-4B41-4944-8B09-4D91B8DA9ECD}" presName="connector1" presStyleLbl="sibTrans2D1" presStyleIdx="0" presStyleCnt="3"/>
      <dgm:spPr/>
      <dgm:t>
        <a:bodyPr/>
        <a:lstStyle/>
        <a:p>
          <a:endParaRPr lang="en-US"/>
        </a:p>
      </dgm:t>
    </dgm:pt>
    <dgm:pt modelId="{2DC1CFE8-8D3B-4763-A61D-B5BFA1C057C1}" type="pres">
      <dgm:prSet presAssocID="{20FE8668-732C-4BCA-9485-92B5F9835F11}" presName="connector2" presStyleLbl="sibTrans2D1" presStyleIdx="1" presStyleCnt="3"/>
      <dgm:spPr/>
      <dgm:t>
        <a:bodyPr/>
        <a:lstStyle/>
        <a:p>
          <a:endParaRPr lang="en-US"/>
        </a:p>
      </dgm:t>
    </dgm:pt>
    <dgm:pt modelId="{B731CC43-9DD2-443C-9213-2FAB28ACFE4F}" type="pres">
      <dgm:prSet presAssocID="{EACB7289-0A55-407D-8FD7-42EFF2E39AB7}" presName="connector3" presStyleLbl="sibTrans2D1" presStyleIdx="2" presStyleCnt="3"/>
      <dgm:spPr/>
      <dgm:t>
        <a:bodyPr/>
        <a:lstStyle/>
        <a:p>
          <a:endParaRPr lang="en-US"/>
        </a:p>
      </dgm:t>
    </dgm:pt>
  </dgm:ptLst>
  <dgm:cxnLst>
    <dgm:cxn modelId="{1BC75ACA-5372-45FE-84CC-514CAE143649}" type="presOf" srcId="{A12B78E9-858F-49DF-B111-4B1BA9607D0C}" destId="{B1E378BF-205F-4797-8BE9-25A62AC341FD}" srcOrd="0" destOrd="0" presId="urn:microsoft.com/office/officeart/2005/8/layout/gear1"/>
    <dgm:cxn modelId="{6896C396-AA1A-46D3-901D-422EC22EB226}" srcId="{2B560E2A-3685-48EF-BF71-641EFF3F0834}" destId="{9F2581A6-B7BE-4687-A971-4ED7E624570A}" srcOrd="0" destOrd="0" parTransId="{A33D7824-56E4-44B2-8314-7220F8874BB0}" sibTransId="{9B8E5A6F-4B41-4944-8B09-4D91B8DA9ECD}"/>
    <dgm:cxn modelId="{48A3F217-7121-477A-9343-FBC83DB6E3C0}" srcId="{2B560E2A-3685-48EF-BF71-641EFF3F0834}" destId="{BCCDC915-E707-4E7F-BEC4-91597D0BA82C}" srcOrd="2" destOrd="0" parTransId="{186440BF-CDAA-41FE-BB32-9B985580E1CF}" sibTransId="{EACB7289-0A55-407D-8FD7-42EFF2E39AB7}"/>
    <dgm:cxn modelId="{FF03489C-CE1A-4B9E-9BA3-7D3CDE250C93}" type="presOf" srcId="{BCCDC915-E707-4E7F-BEC4-91597D0BA82C}" destId="{7DCB7030-335F-4580-9F42-A6FBBD0A2CF4}" srcOrd="2" destOrd="0" presId="urn:microsoft.com/office/officeart/2005/8/layout/gear1"/>
    <dgm:cxn modelId="{2B8AD9EA-A938-480B-A836-5575450D505D}" srcId="{2B560E2A-3685-48EF-BF71-641EFF3F0834}" destId="{A12B78E9-858F-49DF-B111-4B1BA9607D0C}" srcOrd="1" destOrd="0" parTransId="{3EAB41CC-F54C-420B-A839-79E0AE5B803F}" sibTransId="{20FE8668-732C-4BCA-9485-92B5F9835F11}"/>
    <dgm:cxn modelId="{24211324-8919-4E0F-AFB5-F35097FA5540}" type="presOf" srcId="{A12B78E9-858F-49DF-B111-4B1BA9607D0C}" destId="{ABEB6D6D-FB21-4D2B-8DEE-370FA1D97B8A}" srcOrd="1" destOrd="0" presId="urn:microsoft.com/office/officeart/2005/8/layout/gear1"/>
    <dgm:cxn modelId="{716DDBEA-BE98-4513-A9B5-A35662259836}" type="presOf" srcId="{BCCDC915-E707-4E7F-BEC4-91597D0BA82C}" destId="{AA2AB9F7-CC5D-44EB-BB5C-4C60D2FADC68}" srcOrd="3" destOrd="0" presId="urn:microsoft.com/office/officeart/2005/8/layout/gear1"/>
    <dgm:cxn modelId="{E0A16420-0DA9-422D-80CB-A35C20A14471}" type="presOf" srcId="{20FE8668-732C-4BCA-9485-92B5F9835F11}" destId="{2DC1CFE8-8D3B-4763-A61D-B5BFA1C057C1}" srcOrd="0" destOrd="0" presId="urn:microsoft.com/office/officeart/2005/8/layout/gear1"/>
    <dgm:cxn modelId="{8B4B21D0-2771-4540-858E-B7CD81CE8D00}" type="presOf" srcId="{9B8E5A6F-4B41-4944-8B09-4D91B8DA9ECD}" destId="{2B35E93D-5A18-4456-9A94-9DEFFABF1047}" srcOrd="0" destOrd="0" presId="urn:microsoft.com/office/officeart/2005/8/layout/gear1"/>
    <dgm:cxn modelId="{EA506130-E19A-4491-A51D-528C6B86928D}" type="presOf" srcId="{A12B78E9-858F-49DF-B111-4B1BA9607D0C}" destId="{800A9FF8-2A49-4D30-9A0E-844D2EF541C4}" srcOrd="2" destOrd="0" presId="urn:microsoft.com/office/officeart/2005/8/layout/gear1"/>
    <dgm:cxn modelId="{B7FDBFD3-3863-48C4-99A0-55E86D5DA037}" type="presOf" srcId="{9F2581A6-B7BE-4687-A971-4ED7E624570A}" destId="{56F4C7F3-1B42-46B9-9205-5C81E274BFC8}" srcOrd="0" destOrd="0" presId="urn:microsoft.com/office/officeart/2005/8/layout/gear1"/>
    <dgm:cxn modelId="{9316FD1B-E4EB-4F0F-8040-2F638E8620D3}" type="presOf" srcId="{2B560E2A-3685-48EF-BF71-641EFF3F0834}" destId="{E8BDCB9B-BCE2-4DFE-9AAC-EDE538C55B0C}" srcOrd="0" destOrd="0" presId="urn:microsoft.com/office/officeart/2005/8/layout/gear1"/>
    <dgm:cxn modelId="{9547286D-8CF4-4D6D-8E61-2522C0CFA221}" type="presOf" srcId="{EACB7289-0A55-407D-8FD7-42EFF2E39AB7}" destId="{B731CC43-9DD2-443C-9213-2FAB28ACFE4F}" srcOrd="0" destOrd="0" presId="urn:microsoft.com/office/officeart/2005/8/layout/gear1"/>
    <dgm:cxn modelId="{DC90504E-A881-4632-AF5B-013AEAC8AEB7}" type="presOf" srcId="{9F2581A6-B7BE-4687-A971-4ED7E624570A}" destId="{1EB501F7-0E83-46BD-B483-8095DDA35C04}" srcOrd="2" destOrd="0" presId="urn:microsoft.com/office/officeart/2005/8/layout/gear1"/>
    <dgm:cxn modelId="{6302E494-2393-422A-8E78-800D1998B6A5}" type="presOf" srcId="{9F2581A6-B7BE-4687-A971-4ED7E624570A}" destId="{26364A51-95D9-4715-994B-1D39B0ECFF35}" srcOrd="1" destOrd="0" presId="urn:microsoft.com/office/officeart/2005/8/layout/gear1"/>
    <dgm:cxn modelId="{7D9FB848-BC84-4E57-B0A1-BFA32F0D8942}" type="presOf" srcId="{BCCDC915-E707-4E7F-BEC4-91597D0BA82C}" destId="{DDF80A56-338D-484A-A705-2A9602CAC58F}" srcOrd="0" destOrd="0" presId="urn:microsoft.com/office/officeart/2005/8/layout/gear1"/>
    <dgm:cxn modelId="{02EAC7A2-4D76-4742-AC05-7D54645E2511}" type="presOf" srcId="{BCCDC915-E707-4E7F-BEC4-91597D0BA82C}" destId="{C44BA42E-FA49-4423-9FB1-E75629BE07FC}" srcOrd="1" destOrd="0" presId="urn:microsoft.com/office/officeart/2005/8/layout/gear1"/>
    <dgm:cxn modelId="{BA953E84-06BE-4AB5-8FEA-5CF6BB0CB7BA}" type="presParOf" srcId="{E8BDCB9B-BCE2-4DFE-9AAC-EDE538C55B0C}" destId="{56F4C7F3-1B42-46B9-9205-5C81E274BFC8}" srcOrd="0" destOrd="0" presId="urn:microsoft.com/office/officeart/2005/8/layout/gear1"/>
    <dgm:cxn modelId="{C3D51720-A4C9-4642-810D-3B6ECE4398B3}" type="presParOf" srcId="{E8BDCB9B-BCE2-4DFE-9AAC-EDE538C55B0C}" destId="{26364A51-95D9-4715-994B-1D39B0ECFF35}" srcOrd="1" destOrd="0" presId="urn:microsoft.com/office/officeart/2005/8/layout/gear1"/>
    <dgm:cxn modelId="{9256CE2F-6E70-46BD-B35C-31AAEBFFDC43}" type="presParOf" srcId="{E8BDCB9B-BCE2-4DFE-9AAC-EDE538C55B0C}" destId="{1EB501F7-0E83-46BD-B483-8095DDA35C04}" srcOrd="2" destOrd="0" presId="urn:microsoft.com/office/officeart/2005/8/layout/gear1"/>
    <dgm:cxn modelId="{BD547BCB-D5F6-47EB-9944-CCC0EDEADF06}" type="presParOf" srcId="{E8BDCB9B-BCE2-4DFE-9AAC-EDE538C55B0C}" destId="{B1E378BF-205F-4797-8BE9-25A62AC341FD}" srcOrd="3" destOrd="0" presId="urn:microsoft.com/office/officeart/2005/8/layout/gear1"/>
    <dgm:cxn modelId="{77B49720-2713-4C5F-B52B-9CB9363B539B}" type="presParOf" srcId="{E8BDCB9B-BCE2-4DFE-9AAC-EDE538C55B0C}" destId="{ABEB6D6D-FB21-4D2B-8DEE-370FA1D97B8A}" srcOrd="4" destOrd="0" presId="urn:microsoft.com/office/officeart/2005/8/layout/gear1"/>
    <dgm:cxn modelId="{92CD0E83-304D-4431-A3A2-7F992A8AA2FA}" type="presParOf" srcId="{E8BDCB9B-BCE2-4DFE-9AAC-EDE538C55B0C}" destId="{800A9FF8-2A49-4D30-9A0E-844D2EF541C4}" srcOrd="5" destOrd="0" presId="urn:microsoft.com/office/officeart/2005/8/layout/gear1"/>
    <dgm:cxn modelId="{EE155E24-9EB9-4556-AAF6-491570D93CD1}" type="presParOf" srcId="{E8BDCB9B-BCE2-4DFE-9AAC-EDE538C55B0C}" destId="{DDF80A56-338D-484A-A705-2A9602CAC58F}" srcOrd="6" destOrd="0" presId="urn:microsoft.com/office/officeart/2005/8/layout/gear1"/>
    <dgm:cxn modelId="{98B4D08C-05E6-4F28-B7DA-CD69C2C32ACC}" type="presParOf" srcId="{E8BDCB9B-BCE2-4DFE-9AAC-EDE538C55B0C}" destId="{C44BA42E-FA49-4423-9FB1-E75629BE07FC}" srcOrd="7" destOrd="0" presId="urn:microsoft.com/office/officeart/2005/8/layout/gear1"/>
    <dgm:cxn modelId="{D2B7A456-8D47-45BF-A5DC-B02CB3AFF1C7}" type="presParOf" srcId="{E8BDCB9B-BCE2-4DFE-9AAC-EDE538C55B0C}" destId="{7DCB7030-335F-4580-9F42-A6FBBD0A2CF4}" srcOrd="8" destOrd="0" presId="urn:microsoft.com/office/officeart/2005/8/layout/gear1"/>
    <dgm:cxn modelId="{83A660D3-B9A9-496C-9F61-71BD1690AE8D}" type="presParOf" srcId="{E8BDCB9B-BCE2-4DFE-9AAC-EDE538C55B0C}" destId="{AA2AB9F7-CC5D-44EB-BB5C-4C60D2FADC68}" srcOrd="9" destOrd="0" presId="urn:microsoft.com/office/officeart/2005/8/layout/gear1"/>
    <dgm:cxn modelId="{488B7C8D-B2D9-417C-93BE-53CBC3B3F444}" type="presParOf" srcId="{E8BDCB9B-BCE2-4DFE-9AAC-EDE538C55B0C}" destId="{2B35E93D-5A18-4456-9A94-9DEFFABF1047}" srcOrd="10" destOrd="0" presId="urn:microsoft.com/office/officeart/2005/8/layout/gear1"/>
    <dgm:cxn modelId="{347138C0-4691-49D9-9182-0F2B5A2D3F8B}" type="presParOf" srcId="{E8BDCB9B-BCE2-4DFE-9AAC-EDE538C55B0C}" destId="{2DC1CFE8-8D3B-4763-A61D-B5BFA1C057C1}" srcOrd="11" destOrd="0" presId="urn:microsoft.com/office/officeart/2005/8/layout/gear1"/>
    <dgm:cxn modelId="{F9D53A47-7CA8-43E2-A30A-DA280994C789}" type="presParOf" srcId="{E8BDCB9B-BCE2-4DFE-9AAC-EDE538C55B0C}" destId="{B731CC43-9DD2-443C-9213-2FAB28ACFE4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F374A-304F-4FD7-8A60-F7911B9C3FC5}">
      <dsp:nvSpPr>
        <dsp:cNvPr id="0" name=""/>
        <dsp:cNvSpPr/>
      </dsp:nvSpPr>
      <dsp:spPr>
        <a:xfrm>
          <a:off x="5063" y="723520"/>
          <a:ext cx="8287648" cy="1207095"/>
        </a:xfrm>
        <a:prstGeom prst="rightArrow">
          <a:avLst>
            <a:gd name="adj1" fmla="val 50000"/>
            <a:gd name="adj2" fmla="val 5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1626" numCol="1" spcCol="1270" anchor="ctr" anchorCtr="0">
          <a:noAutofit/>
        </a:bodyPr>
        <a:lstStyle/>
        <a:p>
          <a:pPr lvl="0" algn="l" defTabSz="933450">
            <a:lnSpc>
              <a:spcPct val="90000"/>
            </a:lnSpc>
            <a:spcBef>
              <a:spcPct val="0"/>
            </a:spcBef>
            <a:spcAft>
              <a:spcPct val="35000"/>
            </a:spcAft>
          </a:pPr>
          <a:r>
            <a:rPr lang="en-US" sz="2100" kern="1200" dirty="0" smtClean="0"/>
            <a:t>Desktop Access Apps </a:t>
          </a:r>
          <a:endParaRPr lang="en-US" sz="2100" kern="1200" dirty="0"/>
        </a:p>
      </dsp:txBody>
      <dsp:txXfrm>
        <a:off x="5063" y="1025294"/>
        <a:ext cx="7985874" cy="603547"/>
      </dsp:txXfrm>
    </dsp:sp>
    <dsp:sp modelId="{2BA77A20-1F94-42CE-A4CC-F84DEA18B975}">
      <dsp:nvSpPr>
        <dsp:cNvPr id="0" name=""/>
        <dsp:cNvSpPr/>
      </dsp:nvSpPr>
      <dsp:spPr>
        <a:xfrm>
          <a:off x="7724" y="1630212"/>
          <a:ext cx="3849148" cy="2936061"/>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Used by millions today</a:t>
          </a:r>
          <a:endParaRPr lang="en-US" sz="2000" kern="1200" dirty="0"/>
        </a:p>
        <a:p>
          <a:pPr lvl="0" algn="l" defTabSz="889000">
            <a:lnSpc>
              <a:spcPct val="90000"/>
            </a:lnSpc>
            <a:spcBef>
              <a:spcPct val="0"/>
            </a:spcBef>
            <a:spcAft>
              <a:spcPct val="35000"/>
            </a:spcAft>
          </a:pPr>
          <a:r>
            <a:rPr lang="en-US" sz="2000" kern="1200" dirty="0" smtClean="0"/>
            <a:t>Data stored in a local file</a:t>
          </a:r>
          <a:endParaRPr lang="en-US" sz="2000" kern="1200" dirty="0"/>
        </a:p>
        <a:p>
          <a:pPr lvl="0" algn="l" defTabSz="889000">
            <a:lnSpc>
              <a:spcPct val="90000"/>
            </a:lnSpc>
            <a:spcBef>
              <a:spcPct val="0"/>
            </a:spcBef>
            <a:spcAft>
              <a:spcPct val="35000"/>
            </a:spcAft>
          </a:pPr>
          <a:r>
            <a:rPr lang="en-US" sz="2000" kern="1200" dirty="0" smtClean="0"/>
            <a:t>Requires Access software to view and edit data</a:t>
          </a:r>
        </a:p>
        <a:p>
          <a:pPr lvl="0" algn="l" defTabSz="889000">
            <a:lnSpc>
              <a:spcPct val="90000"/>
            </a:lnSpc>
            <a:spcBef>
              <a:spcPct val="0"/>
            </a:spcBef>
            <a:spcAft>
              <a:spcPct val="35000"/>
            </a:spcAft>
          </a:pPr>
          <a:r>
            <a:rPr lang="en-US" sz="2000" kern="1200" dirty="0" smtClean="0"/>
            <a:t>Rich functionality with VBA</a:t>
          </a:r>
          <a:endParaRPr lang="en-US" sz="2000" kern="1200" dirty="0"/>
        </a:p>
        <a:p>
          <a:pPr lvl="0" algn="l" defTabSz="889000">
            <a:lnSpc>
              <a:spcPct val="90000"/>
            </a:lnSpc>
            <a:spcBef>
              <a:spcPct val="0"/>
            </a:spcBef>
            <a:spcAft>
              <a:spcPct val="35000"/>
            </a:spcAft>
          </a:pPr>
          <a:r>
            <a:rPr lang="en-US" sz="2000" kern="1200" dirty="0" smtClean="0"/>
            <a:t>Fully supported in 2013</a:t>
          </a:r>
          <a:endParaRPr lang="en-US" sz="2000" kern="1200" dirty="0"/>
        </a:p>
      </dsp:txBody>
      <dsp:txXfrm>
        <a:off x="7724" y="1630212"/>
        <a:ext cx="3849148" cy="2936061"/>
      </dsp:txXfrm>
    </dsp:sp>
    <dsp:sp modelId="{BF0D911C-BE3F-40FA-BB88-3C307ABE0F98}">
      <dsp:nvSpPr>
        <dsp:cNvPr id="0" name=""/>
        <dsp:cNvSpPr/>
      </dsp:nvSpPr>
      <dsp:spPr>
        <a:xfrm>
          <a:off x="3833957" y="1125751"/>
          <a:ext cx="4458754" cy="1207095"/>
        </a:xfrm>
        <a:prstGeom prst="rightArrow">
          <a:avLst>
            <a:gd name="adj1" fmla="val 50000"/>
            <a:gd name="adj2" fmla="val 5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91626" numCol="1" spcCol="1270" anchor="ctr" anchorCtr="0">
          <a:noAutofit/>
        </a:bodyPr>
        <a:lstStyle/>
        <a:p>
          <a:pPr lvl="0" algn="l" defTabSz="933450">
            <a:lnSpc>
              <a:spcPct val="90000"/>
            </a:lnSpc>
            <a:spcBef>
              <a:spcPct val="0"/>
            </a:spcBef>
            <a:spcAft>
              <a:spcPct val="35000"/>
            </a:spcAft>
          </a:pPr>
          <a:r>
            <a:rPr lang="en-US" sz="2100" kern="1200" dirty="0" smtClean="0"/>
            <a:t>Access 2013 Web Apps</a:t>
          </a:r>
          <a:endParaRPr lang="en-US" sz="2100" kern="1200" dirty="0"/>
        </a:p>
      </dsp:txBody>
      <dsp:txXfrm>
        <a:off x="3833957" y="1427525"/>
        <a:ext cx="4156980" cy="603547"/>
      </dsp:txXfrm>
    </dsp:sp>
    <dsp:sp modelId="{CEA70240-DA90-4FF5-81D3-A6DAB1547991}">
      <dsp:nvSpPr>
        <dsp:cNvPr id="0" name=""/>
        <dsp:cNvSpPr/>
      </dsp:nvSpPr>
      <dsp:spPr>
        <a:xfrm>
          <a:off x="3872628" y="2030031"/>
          <a:ext cx="3828893" cy="2789680"/>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Brings Access databases into a new web-connected era</a:t>
          </a:r>
        </a:p>
        <a:p>
          <a:pPr lvl="0" algn="l" defTabSz="889000">
            <a:lnSpc>
              <a:spcPct val="90000"/>
            </a:lnSpc>
            <a:spcBef>
              <a:spcPct val="0"/>
            </a:spcBef>
            <a:spcAft>
              <a:spcPct val="35000"/>
            </a:spcAft>
          </a:pPr>
          <a:r>
            <a:rPr lang="en-US" sz="2000" kern="1200" dirty="0" smtClean="0"/>
            <a:t>Data stored in SQL for Office 365 or on-premise server</a:t>
          </a:r>
        </a:p>
        <a:p>
          <a:pPr lvl="0" algn="l" defTabSz="889000">
            <a:lnSpc>
              <a:spcPct val="90000"/>
            </a:lnSpc>
            <a:spcBef>
              <a:spcPct val="0"/>
            </a:spcBef>
            <a:spcAft>
              <a:spcPct val="35000"/>
            </a:spcAft>
          </a:pPr>
          <a:r>
            <a:rPr lang="en-US" sz="2000" kern="1200" dirty="0" smtClean="0"/>
            <a:t>Accessible everywhere through any browser</a:t>
          </a:r>
        </a:p>
        <a:p>
          <a:pPr lvl="0" algn="l" defTabSz="889000">
            <a:lnSpc>
              <a:spcPct val="90000"/>
            </a:lnSpc>
            <a:spcBef>
              <a:spcPct val="0"/>
            </a:spcBef>
            <a:spcAft>
              <a:spcPct val="35000"/>
            </a:spcAft>
          </a:pPr>
          <a:r>
            <a:rPr lang="en-US" sz="2000" kern="1200" dirty="0" smtClean="0"/>
            <a:t>Easy sharing and no code</a:t>
          </a:r>
        </a:p>
      </dsp:txBody>
      <dsp:txXfrm>
        <a:off x="3872628" y="2030031"/>
        <a:ext cx="3828893" cy="2789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E3141-F25F-4DA8-ABBF-DBD65A62154B}">
      <dsp:nvSpPr>
        <dsp:cNvPr id="0" name=""/>
        <dsp:cNvSpPr/>
      </dsp:nvSpPr>
      <dsp:spPr>
        <a:xfrm>
          <a:off x="171138" y="0"/>
          <a:ext cx="6935393" cy="5036059"/>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139594" y="593859"/>
        <a:ext cx="3998785" cy="3848339"/>
      </dsp:txXfrm>
    </dsp:sp>
    <dsp:sp modelId="{194F0586-69FD-4325-922C-67B13D6D621A}">
      <dsp:nvSpPr>
        <dsp:cNvPr id="0" name=""/>
        <dsp:cNvSpPr/>
      </dsp:nvSpPr>
      <dsp:spPr>
        <a:xfrm>
          <a:off x="3928182" y="0"/>
          <a:ext cx="6983276" cy="5036059"/>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5909922" y="593859"/>
        <a:ext cx="4026393" cy="3848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4C7F3-1B42-46B9-9205-5C81E274BFC8}">
      <dsp:nvSpPr>
        <dsp:cNvPr id="0" name=""/>
        <dsp:cNvSpPr/>
      </dsp:nvSpPr>
      <dsp:spPr>
        <a:xfrm>
          <a:off x="2790543" y="2635890"/>
          <a:ext cx="3221644" cy="3221644"/>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Web App Model</a:t>
          </a:r>
          <a:endParaRPr lang="en-US" sz="1800" kern="1200" dirty="0"/>
        </a:p>
      </dsp:txBody>
      <dsp:txXfrm>
        <a:off x="3438237" y="3390545"/>
        <a:ext cx="1926256" cy="1655991"/>
      </dsp:txXfrm>
    </dsp:sp>
    <dsp:sp modelId="{B1E378BF-205F-4797-8BE9-25A62AC341FD}">
      <dsp:nvSpPr>
        <dsp:cNvPr id="0" name=""/>
        <dsp:cNvSpPr/>
      </dsp:nvSpPr>
      <dsp:spPr>
        <a:xfrm>
          <a:off x="916132" y="1874411"/>
          <a:ext cx="2343014" cy="2343014"/>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SharePoint</a:t>
          </a:r>
          <a:endParaRPr lang="en-US" sz="1800" kern="1200" dirty="0"/>
        </a:p>
      </dsp:txBody>
      <dsp:txXfrm>
        <a:off x="1505993" y="2467837"/>
        <a:ext cx="1163292" cy="1156162"/>
      </dsp:txXfrm>
    </dsp:sp>
    <dsp:sp modelId="{DDF80A56-338D-484A-A705-2A9602CAC58F}">
      <dsp:nvSpPr>
        <dsp:cNvPr id="0" name=""/>
        <dsp:cNvSpPr/>
      </dsp:nvSpPr>
      <dsp:spPr>
        <a:xfrm rot="20700000">
          <a:off x="2228458" y="257970"/>
          <a:ext cx="2295675" cy="2295675"/>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SQL Database</a:t>
          </a:r>
          <a:endParaRPr lang="en-US" sz="1800" kern="1200" dirty="0"/>
        </a:p>
      </dsp:txBody>
      <dsp:txXfrm rot="-20700000">
        <a:off x="2731967" y="761479"/>
        <a:ext cx="1288657" cy="1288657"/>
      </dsp:txXfrm>
    </dsp:sp>
    <dsp:sp modelId="{2B35E93D-5A18-4456-9A94-9DEFFABF1047}">
      <dsp:nvSpPr>
        <dsp:cNvPr id="0" name=""/>
        <dsp:cNvSpPr/>
      </dsp:nvSpPr>
      <dsp:spPr>
        <a:xfrm>
          <a:off x="2561492" y="2139056"/>
          <a:ext cx="4123704" cy="4123704"/>
        </a:xfrm>
        <a:prstGeom prst="circularArrow">
          <a:avLst>
            <a:gd name="adj1" fmla="val 4687"/>
            <a:gd name="adj2" fmla="val 299029"/>
            <a:gd name="adj3" fmla="val 2545436"/>
            <a:gd name="adj4" fmla="val 1579960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C1CFE8-8D3B-4763-A61D-B5BFA1C057C1}">
      <dsp:nvSpPr>
        <dsp:cNvPr id="0" name=""/>
        <dsp:cNvSpPr/>
      </dsp:nvSpPr>
      <dsp:spPr>
        <a:xfrm>
          <a:off x="501188" y="1348853"/>
          <a:ext cx="2996129" cy="299612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31CC43-9DD2-443C-9213-2FAB28ACFE4F}">
      <dsp:nvSpPr>
        <dsp:cNvPr id="0" name=""/>
        <dsp:cNvSpPr/>
      </dsp:nvSpPr>
      <dsp:spPr>
        <a:xfrm>
          <a:off x="1697445" y="-252006"/>
          <a:ext cx="3230430" cy="323043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5/13/2014 11:00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1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87919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a:lstStyle/>
          <a:p>
            <a:endParaRPr lang="en-US" dirty="0"/>
          </a:p>
        </p:txBody>
      </p:sp>
    </p:spTree>
    <p:extLst>
      <p:ext uri="{BB962C8B-B14F-4D97-AF65-F5344CB8AC3E}">
        <p14:creationId xmlns:p14="http://schemas.microsoft.com/office/powerpoint/2010/main" val="39468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Tech Ready 15</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183546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4602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38855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9523" lvl="1" indent="0">
              <a:buNone/>
            </a:pPr>
            <a:endParaRPr lang="en-US" dirty="0">
              <a:latin typeface="Segoe UI" pitchFamily="34" charset="0"/>
            </a:endParaRPr>
          </a:p>
        </p:txBody>
      </p:sp>
      <p:sp>
        <p:nvSpPr>
          <p:cNvPr id="5" name="Date Placeholder 4"/>
          <p:cNvSpPr>
            <a:spLocks noGrp="1"/>
          </p:cNvSpPr>
          <p:nvPr>
            <p:ph type="dt" idx="10"/>
          </p:nvPr>
        </p:nvSpPr>
        <p:spPr/>
        <p:txBody>
          <a:bodyPr/>
          <a:lstStyle/>
          <a:p>
            <a:fld id="{F22B3E36-5CE0-4CB7-82DE-38A88C71BFA8}" type="datetime1">
              <a:rPr lang="en-US" smtClean="0"/>
              <a:pPr/>
              <a:t>5/13/2014</a:t>
            </a:fld>
            <a:endParaRPr lang="en-US" dirty="0"/>
          </a:p>
        </p:txBody>
      </p:sp>
      <p:sp>
        <p:nvSpPr>
          <p:cNvPr id="6" name="Footer Placeholder 5"/>
          <p:cNvSpPr>
            <a:spLocks noGrp="1"/>
          </p:cNvSpPr>
          <p:nvPr>
            <p:ph type="ftr" sz="quarter" idx="11"/>
          </p:nvPr>
        </p:nvSpPr>
        <p:spPr/>
        <p:txBody>
          <a:bodyPr/>
          <a:lstStyle/>
          <a:p>
            <a:pPr defTabSz="9241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241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16</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357616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5/13/2014 11:00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333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1C95F1A-B6BB-429A-8FE2-B0EB62DF0EA6}"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639261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1C95F1A-B6BB-429A-8FE2-B0EB62DF0EA6}"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19</a:t>
            </a:fld>
            <a:endParaRPr lang="en-US" dirty="0"/>
          </a:p>
        </p:txBody>
      </p:sp>
    </p:spTree>
    <p:extLst>
      <p:ext uri="{BB962C8B-B14F-4D97-AF65-F5344CB8AC3E}">
        <p14:creationId xmlns:p14="http://schemas.microsoft.com/office/powerpoint/2010/main" val="347924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23513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5/13/2014 11:00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6164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5/13/2014 11:00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185427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5/13/2014 11:00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667244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5/13/2014 11:00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904847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5/13/2014 11:00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76396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5/13/2014 11:00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93422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2D3CB9-F544-420A-BDB2-221E514B0277}"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29</a:t>
            </a:fld>
            <a:endParaRPr lang="en-US" dirty="0"/>
          </a:p>
        </p:txBody>
      </p:sp>
    </p:spTree>
    <p:extLst>
      <p:ext uri="{BB962C8B-B14F-4D97-AF65-F5344CB8AC3E}">
        <p14:creationId xmlns:p14="http://schemas.microsoft.com/office/powerpoint/2010/main" val="3311526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856929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SPC2012 - Developer</a:t>
            </a:r>
            <a:endParaRPr lang="en-US" dirty="0"/>
          </a:p>
        </p:txBody>
      </p:sp>
      <p:sp>
        <p:nvSpPr>
          <p:cNvPr id="5" name="Footer Placeholder 4"/>
          <p:cNvSpPr>
            <a:spLocks noGrp="1"/>
          </p:cNvSpPr>
          <p:nvPr>
            <p:ph type="ftr" sz="quarter" idx="11"/>
          </p:nvPr>
        </p:nvSpPr>
        <p:spPr/>
        <p:txBody>
          <a:bodyPr/>
          <a:lstStyle/>
          <a:p>
            <a:pPr defTabSz="95214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4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0D5EC8B-C82F-4791-97DB-E66B59473839}"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681406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01949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23065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5/13/2014 11:00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80003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E6A1F410-AD61-4B86-B5BE-8561FA1CA49D}"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3344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324368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5/13/2014 11:00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962538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444810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165635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4020068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8401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5/13/2014 11:00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84597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a:t>SPC2012 - Developer</a:t>
            </a:r>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5/13/2014 11:00 AM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78970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Tech Ready 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solidFill>
                  <a:prstClr val="black"/>
                </a:solidFill>
              </a:rPr>
              <a:pPr/>
              <a:t>5/13/2014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4234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SPC2012 - Developer</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C11FC38-EDB2-4C9C-8DC8-72BB0E7F91C2}"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44228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SPC2012 - Developer</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617CA41-607B-4A91-A2D6-DE3026EF6A96}"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12468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58C44EF-EFF4-4C45-BB5E-90BE68D1985F}"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2071597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75328864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957122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603866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894868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27955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83924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5109668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4020743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582495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5828407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500251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043671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813549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382437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571554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512332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361837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10947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310663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06341418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2906873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24036736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725130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61604811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1805011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90251864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18046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02296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639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77395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040961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558265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747280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336201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89775338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825716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111749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060967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143052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40904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252285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38787356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12497144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1054366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607913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074455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140454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639165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578543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77938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16642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026505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7613148"/>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629530010"/>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29275722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5623992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21043068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5346732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4169980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56861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0080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69391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37488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903852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861002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2.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theme" Target="../theme/theme3.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956849840"/>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853037819"/>
      </p:ext>
    </p:extLst>
  </p:cSld>
  <p:clrMap bg1="dk1" tx1="lt1" bg2="dk2" tx2="lt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 id="2147484334" r:id="rId21"/>
    <p:sldLayoutId id="2147484335" r:id="rId22"/>
    <p:sldLayoutId id="2147484336" r:id="rId23"/>
    <p:sldLayoutId id="2147484337" r:id="rId24"/>
    <p:sldLayoutId id="2147484338" r:id="rId25"/>
    <p:sldLayoutId id="2147484339" r:id="rId26"/>
    <p:sldLayoutId id="2147484340" r:id="rId27"/>
    <p:sldLayoutId id="2147484341" r:id="rId28"/>
    <p:sldLayoutId id="2147484342" r:id="rId29"/>
    <p:sldLayoutId id="2147484343" r:id="rId30"/>
    <p:sldLayoutId id="2147484344"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blogs.office.com/b/microsoft-access/archive/2013/01/22/visualize-access-data-in-excel.aspx"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http://channel9.msdn.com/Events/SharePoint-Conference/2014/SPC338" TargetMode="External"/><Relationship Id="rId3" Type="http://schemas.openxmlformats.org/officeDocument/2006/relationships/image" Target="../media/image47.pn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oleObject" Target="../embeddings/oleObject1.bin"/><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hyperlink" Target="http://aka.ms/aivsix" TargetMode="External"/><Relationship Id="rId17" Type="http://schemas.openxmlformats.org/officeDocument/2006/relationships/image" Target="../media/image64.png"/><Relationship Id="rId2" Type="http://schemas.openxmlformats.org/officeDocument/2006/relationships/slideLayout" Target="../slideLayouts/slideLayout84.xml"/><Relationship Id="rId16" Type="http://schemas.openxmlformats.org/officeDocument/2006/relationships/image" Target="../media/image63.png"/><Relationship Id="rId1" Type="http://schemas.openxmlformats.org/officeDocument/2006/relationships/vmlDrawing" Target="../drawings/vmlDrawing1.vml"/><Relationship Id="rId6" Type="http://schemas.openxmlformats.org/officeDocument/2006/relationships/image" Target="../media/image58.png"/><Relationship Id="rId11" Type="http://schemas.openxmlformats.org/officeDocument/2006/relationships/hyperlink" Target="http://visualstudio.com/" TargetMode="External"/><Relationship Id="rId5" Type="http://schemas.openxmlformats.org/officeDocument/2006/relationships/image" Target="../media/image57.png"/><Relationship Id="rId15" Type="http://schemas.openxmlformats.org/officeDocument/2006/relationships/image" Target="../media/image62.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61.gif"/><Relationship Id="rId14" Type="http://schemas.openxmlformats.org/officeDocument/2006/relationships/image" Target="../media/image5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5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Build a SharePoint App in 60 seconds with Access table templates</a:t>
            </a:r>
            <a:endParaRPr lang="en-US" dirty="0"/>
          </a:p>
        </p:txBody>
      </p:sp>
    </p:spTree>
    <p:extLst>
      <p:ext uri="{BB962C8B-B14F-4D97-AF65-F5344CB8AC3E}">
        <p14:creationId xmlns:p14="http://schemas.microsoft.com/office/powerpoint/2010/main" val="49728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85279" y="1208241"/>
            <a:ext cx="12151196" cy="366062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1. Create a custom web app</a:t>
            </a:r>
            <a:endParaRPr lang="en-US" sz="2400" dirty="0">
              <a:gradFill>
                <a:gsLst>
                  <a:gs pos="0">
                    <a:srgbClr val="FFFFFF"/>
                  </a:gs>
                  <a:gs pos="100000">
                    <a:srgbClr val="FFFFFF"/>
                  </a:gs>
                </a:gsLst>
                <a:lin ang="5400000" scaled="0"/>
              </a:gradFill>
            </a:endParaRPr>
          </a:p>
        </p:txBody>
      </p:sp>
      <p:sp>
        <p:nvSpPr>
          <p:cNvPr id="10" name="Rectangle 9"/>
          <p:cNvSpPr/>
          <p:nvPr/>
        </p:nvSpPr>
        <p:spPr bwMode="auto">
          <a:xfrm>
            <a:off x="3937557" y="2125663"/>
            <a:ext cx="8498918" cy="3954462"/>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2. Add some tables using Table Templates</a:t>
            </a:r>
            <a:endParaRPr lang="en-US" sz="2400" dirty="0">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en-US" dirty="0" smtClean="0"/>
              <a:t>Build a SharePoint App in 60 Seconds</a:t>
            </a:r>
            <a:endParaRPr lang="en-US" dirty="0"/>
          </a:p>
        </p:txBody>
      </p:sp>
      <p:pic>
        <p:nvPicPr>
          <p:cNvPr id="7" name="Picture 6"/>
          <p:cNvPicPr>
            <a:picLocks noChangeAspect="1"/>
          </p:cNvPicPr>
          <p:nvPr/>
        </p:nvPicPr>
        <p:blipFill>
          <a:blip r:embed="rId3"/>
          <a:stretch>
            <a:fillRect/>
          </a:stretch>
        </p:blipFill>
        <p:spPr>
          <a:xfrm>
            <a:off x="405352" y="1852761"/>
            <a:ext cx="3442182" cy="2866860"/>
          </a:xfrm>
          <a:prstGeom prst="rect">
            <a:avLst/>
          </a:prstGeom>
        </p:spPr>
      </p:pic>
      <p:pic>
        <p:nvPicPr>
          <p:cNvPr id="8" name="Picture 7"/>
          <p:cNvPicPr>
            <a:picLocks noChangeAspect="1"/>
          </p:cNvPicPr>
          <p:nvPr/>
        </p:nvPicPr>
        <p:blipFill>
          <a:blip r:embed="rId4"/>
          <a:stretch>
            <a:fillRect/>
          </a:stretch>
        </p:blipFill>
        <p:spPr>
          <a:xfrm>
            <a:off x="4160838" y="2735262"/>
            <a:ext cx="4627720" cy="3198413"/>
          </a:xfrm>
          <a:prstGeom prst="rect">
            <a:avLst/>
          </a:prstGeom>
        </p:spPr>
      </p:pic>
      <p:sp>
        <p:nvSpPr>
          <p:cNvPr id="11" name="Rectangle 10"/>
          <p:cNvSpPr/>
          <p:nvPr/>
        </p:nvSpPr>
        <p:spPr bwMode="auto">
          <a:xfrm>
            <a:off x="7666037" y="3040063"/>
            <a:ext cx="4770438" cy="33527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0" bIns="46637"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3. Ready to go</a:t>
            </a:r>
            <a:endParaRPr lang="en-US" sz="2400"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5"/>
          <a:stretch>
            <a:fillRect/>
          </a:stretch>
        </p:blipFill>
        <p:spPr>
          <a:xfrm>
            <a:off x="7937169" y="3573462"/>
            <a:ext cx="4269566" cy="2682832"/>
          </a:xfrm>
          <a:prstGeom prst="rect">
            <a:avLst/>
          </a:prstGeom>
        </p:spPr>
      </p:pic>
    </p:spTree>
    <p:extLst>
      <p:ext uri="{BB962C8B-B14F-4D97-AF65-F5344CB8AC3E}">
        <p14:creationId xmlns:p14="http://schemas.microsoft.com/office/powerpoint/2010/main" val="41747907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783745" y="2579860"/>
            <a:ext cx="4342325" cy="461665"/>
          </a:xfrm>
          <a:prstGeom prst="rect">
            <a:avLst/>
          </a:prstGeom>
          <a:noFill/>
        </p:spPr>
        <p:txBody>
          <a:bodyPr wrap="square" rtlCol="0">
            <a:spAutoFit/>
          </a:bodyPr>
          <a:lstStyle/>
          <a:p>
            <a:r>
              <a:rPr lang="en-US" sz="2400" spc="-71" dirty="0">
                <a:gradFill>
                  <a:gsLst>
                    <a:gs pos="100000">
                      <a:schemeClr val="tx2"/>
                    </a:gs>
                    <a:gs pos="0">
                      <a:schemeClr val="tx2"/>
                    </a:gs>
                  </a:gsLst>
                  <a:lin ang="5400000" scaled="0"/>
                </a:gradFill>
                <a:latin typeface="+mj-lt"/>
              </a:rPr>
              <a:t>SharePoint on premises</a:t>
            </a:r>
          </a:p>
        </p:txBody>
      </p:sp>
      <p:sp>
        <p:nvSpPr>
          <p:cNvPr id="14" name="TextBox 13"/>
          <p:cNvSpPr txBox="1"/>
          <p:nvPr/>
        </p:nvSpPr>
        <p:spPr>
          <a:xfrm>
            <a:off x="4783744" y="1863279"/>
            <a:ext cx="3929950" cy="461665"/>
          </a:xfrm>
          <a:prstGeom prst="rect">
            <a:avLst/>
          </a:prstGeom>
          <a:noFill/>
        </p:spPr>
        <p:txBody>
          <a:bodyPr wrap="square" rtlCol="0">
            <a:spAutoFit/>
          </a:bodyPr>
          <a:lstStyle/>
          <a:p>
            <a:r>
              <a:rPr lang="en-US" sz="2400" spc="-71" dirty="0">
                <a:gradFill>
                  <a:gsLst>
                    <a:gs pos="100000">
                      <a:schemeClr val="tx2"/>
                    </a:gs>
                    <a:gs pos="0">
                      <a:schemeClr val="tx2"/>
                    </a:gs>
                  </a:gsLst>
                  <a:lin ang="5400000" scaled="0"/>
                </a:gradFill>
                <a:latin typeface="+mj-lt"/>
              </a:rPr>
              <a:t>SharePoint on Office 365</a:t>
            </a:r>
          </a:p>
        </p:txBody>
      </p:sp>
      <p:sp>
        <p:nvSpPr>
          <p:cNvPr id="20" name="Right Arrow 19"/>
          <p:cNvSpPr/>
          <p:nvPr/>
        </p:nvSpPr>
        <p:spPr>
          <a:xfrm rot="19847463">
            <a:off x="3166621" y="4972501"/>
            <a:ext cx="1726527" cy="588950"/>
          </a:xfrm>
          <a:prstGeom prst="rightArrow">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t>Creates</a:t>
            </a:r>
          </a:p>
        </p:txBody>
      </p:sp>
      <p:sp>
        <p:nvSpPr>
          <p:cNvPr id="17" name="Right Arrow 16"/>
          <p:cNvSpPr/>
          <p:nvPr/>
        </p:nvSpPr>
        <p:spPr>
          <a:xfrm rot="1752537" flipH="1">
            <a:off x="3276211" y="3157397"/>
            <a:ext cx="1720971" cy="663336"/>
          </a:xfrm>
          <a:prstGeom prst="rightArrow">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t>Consumes</a:t>
            </a:r>
          </a:p>
        </p:txBody>
      </p:sp>
      <p:sp>
        <p:nvSpPr>
          <p:cNvPr id="13" name="Rectangle 12"/>
          <p:cNvSpPr/>
          <p:nvPr/>
        </p:nvSpPr>
        <p:spPr>
          <a:xfrm>
            <a:off x="4783745" y="2313779"/>
            <a:ext cx="3167332" cy="4141081"/>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36"/>
          </a:p>
        </p:txBody>
      </p:sp>
      <p:sp>
        <p:nvSpPr>
          <p:cNvPr id="2" name="Title 1"/>
          <p:cNvSpPr>
            <a:spLocks noGrp="1"/>
          </p:cNvSpPr>
          <p:nvPr>
            <p:ph type="title"/>
          </p:nvPr>
        </p:nvSpPr>
        <p:spPr/>
        <p:txBody>
          <a:bodyPr/>
          <a:lstStyle/>
          <a:p>
            <a:r>
              <a:rPr lang="en-US" dirty="0" smtClean="0"/>
              <a:t>Architecture Overview</a:t>
            </a:r>
            <a:endParaRPr lang="en-US" dirty="0"/>
          </a:p>
        </p:txBody>
      </p:sp>
      <p:sp>
        <p:nvSpPr>
          <p:cNvPr id="5" name="TextBox 4"/>
          <p:cNvSpPr txBox="1"/>
          <p:nvPr/>
        </p:nvSpPr>
        <p:spPr>
          <a:xfrm>
            <a:off x="518511" y="1376991"/>
            <a:ext cx="2278720" cy="461665"/>
          </a:xfrm>
          <a:prstGeom prst="rect">
            <a:avLst/>
          </a:prstGeom>
          <a:noFill/>
        </p:spPr>
        <p:txBody>
          <a:bodyPr wrap="square" rtlCol="0">
            <a:spAutoFit/>
          </a:bodyPr>
          <a:lstStyle/>
          <a:p>
            <a:r>
              <a:rPr lang="en-US" sz="2400" spc="-71" dirty="0">
                <a:gradFill>
                  <a:gsLst>
                    <a:gs pos="100000">
                      <a:schemeClr val="tx2"/>
                    </a:gs>
                    <a:gs pos="0">
                      <a:schemeClr val="tx2"/>
                    </a:gs>
                  </a:gsLst>
                  <a:lin ang="5400000" scaled="0"/>
                </a:gradFill>
                <a:latin typeface="+mj-lt"/>
              </a:rPr>
              <a:t>Web Browser</a:t>
            </a:r>
          </a:p>
        </p:txBody>
      </p:sp>
      <p:sp>
        <p:nvSpPr>
          <p:cNvPr id="12" name="TextBox 11"/>
          <p:cNvSpPr txBox="1"/>
          <p:nvPr/>
        </p:nvSpPr>
        <p:spPr>
          <a:xfrm>
            <a:off x="518509" y="4120381"/>
            <a:ext cx="1993423" cy="461665"/>
          </a:xfrm>
          <a:prstGeom prst="rect">
            <a:avLst/>
          </a:prstGeom>
          <a:noFill/>
        </p:spPr>
        <p:txBody>
          <a:bodyPr wrap="square" rtlCol="0">
            <a:spAutoFit/>
          </a:bodyPr>
          <a:lstStyle/>
          <a:p>
            <a:r>
              <a:rPr lang="en-US" sz="2400" spc="-71" dirty="0">
                <a:gradFill>
                  <a:gsLst>
                    <a:gs pos="100000">
                      <a:schemeClr val="tx2"/>
                    </a:gs>
                    <a:gs pos="0">
                      <a:schemeClr val="tx2"/>
                    </a:gs>
                  </a:gsLst>
                  <a:lin ang="5400000" scaled="0"/>
                </a:gradFill>
                <a:latin typeface="+mj-lt"/>
              </a:rPr>
              <a:t>Access Client</a:t>
            </a:r>
          </a:p>
        </p:txBody>
      </p:sp>
      <p:sp>
        <p:nvSpPr>
          <p:cNvPr id="15" name="Rectangle 14"/>
          <p:cNvSpPr/>
          <p:nvPr/>
        </p:nvSpPr>
        <p:spPr>
          <a:xfrm>
            <a:off x="4795989" y="3378484"/>
            <a:ext cx="2419370" cy="3033844"/>
          </a:xfrm>
          <a:prstGeom prst="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36"/>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553" y="3618729"/>
            <a:ext cx="1221460" cy="12214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827" y="4895405"/>
            <a:ext cx="1105164" cy="1105164"/>
          </a:xfrm>
          <a:prstGeom prst="rect">
            <a:avLst/>
          </a:prstGeom>
        </p:spPr>
      </p:pic>
      <p:sp>
        <p:nvSpPr>
          <p:cNvPr id="16" name="TextBox 15"/>
          <p:cNvSpPr txBox="1"/>
          <p:nvPr/>
        </p:nvSpPr>
        <p:spPr>
          <a:xfrm>
            <a:off x="4795989" y="3000764"/>
            <a:ext cx="2164343" cy="382308"/>
          </a:xfrm>
          <a:prstGeom prst="rect">
            <a:avLst/>
          </a:prstGeom>
          <a:noFill/>
        </p:spPr>
        <p:txBody>
          <a:bodyPr wrap="square" rtlCol="0">
            <a:spAutoFit/>
          </a:bodyPr>
          <a:lstStyle/>
          <a:p>
            <a:r>
              <a:rPr lang="en-US" sz="1836" dirty="0"/>
              <a:t>Access Services</a:t>
            </a:r>
          </a:p>
        </p:txBody>
      </p:sp>
      <p:sp>
        <p:nvSpPr>
          <p:cNvPr id="21" name="Left-Right Arrow 20"/>
          <p:cNvSpPr/>
          <p:nvPr/>
        </p:nvSpPr>
        <p:spPr>
          <a:xfrm>
            <a:off x="7215359" y="4030399"/>
            <a:ext cx="2640809" cy="591635"/>
          </a:xfrm>
          <a:prstGeom prst="leftRightArrow">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t>Tables &amp; Data</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5644" y="4357771"/>
            <a:ext cx="2172613" cy="1828571"/>
          </a:xfrm>
          <a:prstGeom prst="rect">
            <a:avLst/>
          </a:prstGeom>
        </p:spPr>
      </p:pic>
      <p:sp>
        <p:nvSpPr>
          <p:cNvPr id="10" name="Flowchart: Magnetic Disk 9"/>
          <p:cNvSpPr/>
          <p:nvPr/>
        </p:nvSpPr>
        <p:spPr bwMode="auto">
          <a:xfrm>
            <a:off x="9936853" y="3423310"/>
            <a:ext cx="1134557" cy="1652792"/>
          </a:xfrm>
          <a:prstGeom prst="flowChartMagneticDisk">
            <a:avLst/>
          </a:prstGeom>
          <a:ln w="38100">
            <a:solidFill>
              <a:schemeClr val="tx1"/>
            </a:solidFill>
            <a:headEnd type="none" w="med" len="med"/>
            <a:tailEnd type="none" w="med" len="med"/>
          </a:ln>
        </p:spPr>
        <p:style>
          <a:lnRef idx="2">
            <a:schemeClr val="accent1">
              <a:shade val="50000"/>
            </a:schemeClr>
          </a:lnRef>
          <a:fillRef idx="1002">
            <a:schemeClr val="dk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r>
              <a:rPr lang="en-US" sz="2040" b="1" dirty="0">
                <a:gradFill>
                  <a:gsLst>
                    <a:gs pos="0">
                      <a:srgbClr val="FFFFFF"/>
                    </a:gs>
                    <a:gs pos="100000">
                      <a:srgbClr val="FFFFFF"/>
                    </a:gs>
                  </a:gsLst>
                  <a:lin ang="5400000" scaled="0"/>
                </a:gradFill>
              </a:rPr>
              <a:t>SQL DB</a:t>
            </a:r>
          </a:p>
        </p:txBody>
      </p:sp>
      <p:sp>
        <p:nvSpPr>
          <p:cNvPr id="9" name="TextBox 8"/>
          <p:cNvSpPr txBox="1"/>
          <p:nvPr/>
        </p:nvSpPr>
        <p:spPr>
          <a:xfrm>
            <a:off x="9856168" y="5091949"/>
            <a:ext cx="119731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ln w="0"/>
                <a:solidFill>
                  <a:schemeClr val="accent1"/>
                </a:solidFill>
                <a:effectLst>
                  <a:outerShdw blurRad="38100" dist="25400" dir="5400000" algn="ctr" rotWithShape="0">
                    <a:srgbClr val="6E747A">
                      <a:alpha val="43000"/>
                    </a:srgbClr>
                  </a:outerShdw>
                </a:effectLst>
              </a:rPr>
              <a:t>Azure</a:t>
            </a:r>
          </a:p>
        </p:txBody>
      </p:sp>
      <p:pic>
        <p:nvPicPr>
          <p:cNvPr id="18" name="Picture 17"/>
          <p:cNvPicPr>
            <a:picLocks noChangeAspect="1"/>
          </p:cNvPicPr>
          <p:nvPr/>
        </p:nvPicPr>
        <p:blipFill>
          <a:blip r:embed="rId6"/>
          <a:stretch>
            <a:fillRect/>
          </a:stretch>
        </p:blipFill>
        <p:spPr>
          <a:xfrm>
            <a:off x="480435" y="1790643"/>
            <a:ext cx="2857143" cy="1923810"/>
          </a:xfrm>
          <a:prstGeom prst="rect">
            <a:avLst/>
          </a:prstGeom>
        </p:spPr>
      </p:pic>
      <p:pic>
        <p:nvPicPr>
          <p:cNvPr id="19" name="Picture 18"/>
          <p:cNvPicPr>
            <a:picLocks noChangeAspect="1"/>
          </p:cNvPicPr>
          <p:nvPr/>
        </p:nvPicPr>
        <p:blipFill>
          <a:blip r:embed="rId7"/>
          <a:stretch>
            <a:fillRect/>
          </a:stretch>
        </p:blipFill>
        <p:spPr>
          <a:xfrm>
            <a:off x="504153" y="4523726"/>
            <a:ext cx="2857143" cy="1914286"/>
          </a:xfrm>
          <a:prstGeom prst="rect">
            <a:avLst/>
          </a:prstGeom>
        </p:spPr>
      </p:pic>
      <p:sp>
        <p:nvSpPr>
          <p:cNvPr id="3" name="TextBox 2"/>
          <p:cNvSpPr txBox="1"/>
          <p:nvPr/>
        </p:nvSpPr>
        <p:spPr>
          <a:xfrm>
            <a:off x="9989368" y="4229459"/>
            <a:ext cx="1183364" cy="627864"/>
          </a:xfrm>
          <a:prstGeom prst="rect">
            <a:avLst/>
          </a:prstGeom>
          <a:noFill/>
        </p:spPr>
        <p:txBody>
          <a:bodyPr wrap="square" lIns="182880" tIns="146304" rIns="182880" bIns="146304" rtlCol="0">
            <a:spAutoFit/>
          </a:bodyPr>
          <a:lstStyle/>
          <a:p>
            <a:pPr algn="ctr">
              <a:lnSpc>
                <a:spcPct val="90000"/>
              </a:lnSpc>
              <a:spcAft>
                <a:spcPts val="600"/>
              </a:spcAft>
            </a:pPr>
            <a:r>
              <a:rPr lang="en-US" sz="2040" b="1" dirty="0" smtClean="0"/>
              <a:t>2012</a:t>
            </a:r>
            <a:r>
              <a:rPr lang="en-US" sz="2400" b="1" dirty="0" smtClean="0"/>
              <a:t>+</a:t>
            </a:r>
          </a:p>
        </p:txBody>
      </p:sp>
    </p:spTree>
    <p:extLst>
      <p:ext uri="{BB962C8B-B14F-4D97-AF65-F5344CB8AC3E}">
        <p14:creationId xmlns:p14="http://schemas.microsoft.com/office/powerpoint/2010/main" val="2754400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10" presetClass="entr" presetSubtype="0" fill="hold" grpId="1"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42" presetClass="path" presetSubtype="0" accel="50000" decel="50000" fill="hold" grpId="0" nodeType="withEffect">
                                  <p:stCondLst>
                                    <p:cond delay="0"/>
                                  </p:stCondLst>
                                  <p:childTnLst>
                                    <p:animMotion origin="layout" path="M 9.98213E-7 -1.94281E-6 L -0.00089 -0.09373 " pathEditMode="relative" rAng="0" ptsTypes="AA">
                                      <p:cBhvr>
                                        <p:cTn id="82" dur="2000" fill="hold"/>
                                        <p:tgtEl>
                                          <p:spTgt spid="22"/>
                                        </p:tgtEl>
                                        <p:attrNameLst>
                                          <p:attrName>ppt_x</p:attrName>
                                          <p:attrName>ppt_y</p:attrName>
                                        </p:attrNameLst>
                                      </p:cBhvr>
                                      <p:rCtr x="-51" y="-4698"/>
                                    </p:animMotion>
                                  </p:childTnLst>
                                </p:cTn>
                              </p:par>
                              <p:par>
                                <p:cTn id="83" presetID="42" presetClass="path" presetSubtype="0" accel="50000" decel="50000" fill="hold" grpId="0" nodeType="withEffect">
                                  <p:stCondLst>
                                    <p:cond delay="0"/>
                                  </p:stCondLst>
                                  <p:childTnLst>
                                    <p:animMotion origin="layout" path="M -4.66939E-6 -4.50295E-6 L -4.66939E-6 0.25012 " pathEditMode="relative" rAng="0" ptsTypes="AA">
                                      <p:cBhvr>
                                        <p:cTn id="84" dur="2000" fill="hold"/>
                                        <p:tgtEl>
                                          <p:spTgt spid="14"/>
                                        </p:tgtEl>
                                        <p:attrNameLst>
                                          <p:attrName>ppt_x</p:attrName>
                                          <p:attrName>ppt_y</p:attrName>
                                        </p:attrNameLst>
                                      </p:cBhvr>
                                      <p:rCtr x="0" y="12506"/>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4" grpId="0"/>
      <p:bldP spid="14" grpId="1"/>
      <p:bldP spid="20" grpId="0" animBg="1"/>
      <p:bldP spid="17" grpId="0" animBg="1"/>
      <p:bldP spid="13" grpId="0" animBg="1"/>
      <p:bldP spid="5" grpId="0"/>
      <p:bldP spid="12" grpId="0"/>
      <p:bldP spid="15" grpId="0" animBg="1"/>
      <p:bldP spid="16" grpId="0"/>
      <p:bldP spid="21" grpId="0" animBg="1"/>
      <p:bldP spid="10" grpId="0" animBg="1"/>
      <p:bldP spid="9" grpId="0"/>
      <p:bldP spid="9"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31948" y="233151"/>
            <a:ext cx="11370961" cy="762786"/>
          </a:xfrm>
        </p:spPr>
        <p:txBody>
          <a:bodyPr/>
          <a:lstStyle/>
          <a:p>
            <a:pPr lvl="0"/>
            <a:r>
              <a:rPr lang="en-US" dirty="0">
                <a:solidFill>
                  <a:schemeClr val="tx1"/>
                </a:solidFill>
                <a:latin typeface="Segoe UI Light" pitchFamily="34" charset="0"/>
              </a:rPr>
              <a:t>Access 2013 </a:t>
            </a:r>
            <a:r>
              <a:rPr lang="en-US" dirty="0" smtClean="0">
                <a:solidFill>
                  <a:schemeClr val="tx1"/>
                </a:solidFill>
                <a:latin typeface="Segoe UI Light" pitchFamily="34" charset="0"/>
              </a:rPr>
              <a:t>Web Apps</a:t>
            </a:r>
            <a:endParaRPr lang="en-US" dirty="0">
              <a:solidFill>
                <a:schemeClr val="tx1"/>
              </a:solidFill>
              <a:latin typeface="Segoe UI Light" pitchFamily="34" charset="0"/>
            </a:endParaRPr>
          </a:p>
        </p:txBody>
      </p:sp>
      <p:sp>
        <p:nvSpPr>
          <p:cNvPr id="6" name="Text Placeholder 5"/>
          <p:cNvSpPr>
            <a:spLocks noGrp="1"/>
          </p:cNvSpPr>
          <p:nvPr>
            <p:ph type="body" sz="quarter" idx="4294967295"/>
          </p:nvPr>
        </p:nvSpPr>
        <p:spPr>
          <a:xfrm>
            <a:off x="541662" y="1435281"/>
            <a:ext cx="11370961" cy="3399072"/>
          </a:xfrm>
          <a:prstGeom prst="rect">
            <a:avLst/>
          </a:prstGeom>
        </p:spPr>
        <p:txBody>
          <a:bodyPr/>
          <a:lstStyle/>
          <a:p>
            <a:pPr marL="757735" indent="-757735">
              <a:buAutoNum type="arabicPeriod"/>
            </a:pPr>
            <a:r>
              <a:rPr lang="en-US" sz="4080" spc="-71" dirty="0">
                <a:gradFill>
                  <a:gsLst>
                    <a:gs pos="100000">
                      <a:schemeClr val="tx2"/>
                    </a:gs>
                    <a:gs pos="0">
                      <a:schemeClr val="tx2"/>
                    </a:gs>
                  </a:gsLst>
                  <a:lin ang="5400000" scaled="0"/>
                </a:gradFill>
              </a:rPr>
              <a:t>New App Model</a:t>
            </a:r>
            <a:r>
              <a:rPr lang="en-US" dirty="0" smtClean="0"/>
              <a:t/>
            </a:r>
            <a:br>
              <a:rPr lang="en-US" dirty="0" smtClean="0"/>
            </a:br>
            <a:endParaRPr lang="en-US" sz="3200" dirty="0" smtClean="0"/>
          </a:p>
          <a:p>
            <a:pPr marL="757735" indent="-757735">
              <a:buAutoNum type="arabicPeriod"/>
            </a:pPr>
            <a:r>
              <a:rPr lang="en-US" sz="4080" spc="-71" dirty="0" smtClean="0">
                <a:gradFill>
                  <a:gsLst>
                    <a:gs pos="100000">
                      <a:schemeClr val="tx2"/>
                    </a:gs>
                    <a:gs pos="0">
                      <a:schemeClr val="tx2"/>
                    </a:gs>
                  </a:gsLst>
                  <a:lin ang="5400000" scaled="0"/>
                </a:gradFill>
                <a:latin typeface="+mj-lt"/>
              </a:rPr>
              <a:t>SharePoint deployment</a:t>
            </a:r>
            <a:br>
              <a:rPr lang="en-US" sz="4080" spc="-71" dirty="0" smtClean="0">
                <a:gradFill>
                  <a:gsLst>
                    <a:gs pos="100000">
                      <a:schemeClr val="tx2"/>
                    </a:gs>
                    <a:gs pos="0">
                      <a:schemeClr val="tx2"/>
                    </a:gs>
                  </a:gsLst>
                  <a:lin ang="5400000" scaled="0"/>
                </a:gradFill>
                <a:latin typeface="+mj-lt"/>
              </a:rPr>
            </a:br>
            <a:endParaRPr lang="en-US" sz="3200" spc="-71" dirty="0" smtClean="0">
              <a:gradFill>
                <a:gsLst>
                  <a:gs pos="100000">
                    <a:schemeClr val="tx2"/>
                  </a:gs>
                  <a:gs pos="0">
                    <a:schemeClr val="tx2"/>
                  </a:gs>
                </a:gsLst>
                <a:lin ang="5400000" scaled="0"/>
              </a:gradFill>
              <a:latin typeface="+mj-lt"/>
            </a:endParaRPr>
          </a:p>
          <a:p>
            <a:pPr marL="757735" indent="-757735">
              <a:buAutoNum type="arabicPeriod"/>
            </a:pPr>
            <a:r>
              <a:rPr lang="en-US" sz="4080" spc="-71" dirty="0">
                <a:gradFill>
                  <a:gsLst>
                    <a:gs pos="100000">
                      <a:schemeClr val="tx2"/>
                    </a:gs>
                    <a:gs pos="0">
                      <a:schemeClr val="tx2"/>
                    </a:gs>
                  </a:gsLst>
                  <a:lin ang="5400000" scaled="0"/>
                </a:gradFill>
              </a:rPr>
              <a:t>SQL back-end</a:t>
            </a:r>
          </a:p>
          <a:p>
            <a:pPr lvl="1"/>
            <a:endParaRPr lang="en-US" dirty="0"/>
          </a:p>
        </p:txBody>
      </p:sp>
      <p:graphicFrame>
        <p:nvGraphicFramePr>
          <p:cNvPr id="4" name="Diagram 3"/>
          <p:cNvGraphicFramePr/>
          <p:nvPr>
            <p:extLst/>
          </p:nvPr>
        </p:nvGraphicFramePr>
        <p:xfrm>
          <a:off x="5736068" y="995937"/>
          <a:ext cx="6166840" cy="585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9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362456"/>
            <a:ext cx="12070012" cy="738664"/>
          </a:xfrm>
        </p:spPr>
        <p:txBody>
          <a:bodyPr/>
          <a:lstStyle/>
          <a:p>
            <a:pPr marL="0" lvl="0" indent="0">
              <a:spcBef>
                <a:spcPts val="2400"/>
              </a:spcBef>
              <a:buNone/>
            </a:pPr>
            <a:r>
              <a:rPr lang="en-US" dirty="0">
                <a:gradFill>
                  <a:gsLst>
                    <a:gs pos="0">
                      <a:schemeClr val="tx2"/>
                    </a:gs>
                    <a:gs pos="86000">
                      <a:schemeClr val="tx2"/>
                    </a:gs>
                  </a:gsLst>
                  <a:lin ang="5400000" scaled="0"/>
                </a:gradFill>
              </a:rPr>
              <a:t>Simplified design experience</a:t>
            </a:r>
            <a:endParaRPr lang="en-US" sz="3800" dirty="0">
              <a:gradFill>
                <a:gsLst>
                  <a:gs pos="1250">
                    <a:schemeClr val="tx1"/>
                  </a:gs>
                  <a:gs pos="100000">
                    <a:schemeClr val="tx1"/>
                  </a:gs>
                </a:gsLst>
                <a:lin ang="5400000" scaled="0"/>
              </a:gradFill>
            </a:endParaRPr>
          </a:p>
        </p:txBody>
      </p:sp>
      <p:sp>
        <p:nvSpPr>
          <p:cNvPr id="10" name="Text Placeholder 7"/>
          <p:cNvSpPr txBox="1">
            <a:spLocks/>
          </p:cNvSpPr>
          <p:nvPr/>
        </p:nvSpPr>
        <p:spPr>
          <a:xfrm>
            <a:off x="626788" y="2014981"/>
            <a:ext cx="8923009"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gradFill>
                  <a:gsLst>
                    <a:gs pos="1250">
                      <a:schemeClr val="tx1"/>
                    </a:gs>
                    <a:gs pos="100000">
                      <a:schemeClr val="tx1"/>
                    </a:gs>
                  </a:gsLst>
                  <a:lin ang="5400000" scaled="0"/>
                </a:gradFill>
                <a:latin typeface="+mn-lt"/>
              </a:rPr>
              <a:t>Pre-defined Table Templates</a:t>
            </a:r>
          </a:p>
        </p:txBody>
      </p:sp>
      <p:sp>
        <p:nvSpPr>
          <p:cNvPr id="11" name="Text Placeholder 7"/>
          <p:cNvSpPr txBox="1">
            <a:spLocks/>
          </p:cNvSpPr>
          <p:nvPr/>
        </p:nvSpPr>
        <p:spPr>
          <a:xfrm>
            <a:off x="267028" y="4016346"/>
            <a:ext cx="12070012"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Polished, professional results</a:t>
            </a:r>
          </a:p>
        </p:txBody>
      </p:sp>
      <p:sp>
        <p:nvSpPr>
          <p:cNvPr id="13" name="Text Placeholder 7"/>
          <p:cNvSpPr txBox="1">
            <a:spLocks/>
          </p:cNvSpPr>
          <p:nvPr/>
        </p:nvSpPr>
        <p:spPr>
          <a:xfrm>
            <a:off x="632884" y="2416817"/>
            <a:ext cx="9755113"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gradFill>
                  <a:gsLst>
                    <a:gs pos="1250">
                      <a:schemeClr val="tx1"/>
                    </a:gs>
                    <a:gs pos="100000">
                      <a:schemeClr val="tx1"/>
                    </a:gs>
                  </a:gsLst>
                  <a:lin ang="5400000" scaled="0"/>
                </a:gradFill>
                <a:latin typeface="+mn-lt"/>
              </a:rPr>
              <a:t>Build a functioning SharePoint app in 60 seconds</a:t>
            </a:r>
          </a:p>
        </p:txBody>
      </p:sp>
      <p:sp>
        <p:nvSpPr>
          <p:cNvPr id="3" name="Title 2"/>
          <p:cNvSpPr>
            <a:spLocks noGrp="1"/>
          </p:cNvSpPr>
          <p:nvPr>
            <p:ph type="title"/>
          </p:nvPr>
        </p:nvSpPr>
        <p:spPr/>
        <p:txBody>
          <a:bodyPr/>
          <a:lstStyle/>
          <a:p>
            <a:r>
              <a:rPr lang="en-US" dirty="0" smtClean="0"/>
              <a:t>New app model</a:t>
            </a:r>
            <a:endParaRPr lang="en-US" dirty="0"/>
          </a:p>
        </p:txBody>
      </p:sp>
      <p:sp>
        <p:nvSpPr>
          <p:cNvPr id="14" name="Text Placeholder 7"/>
          <p:cNvSpPr txBox="1">
            <a:spLocks/>
          </p:cNvSpPr>
          <p:nvPr/>
        </p:nvSpPr>
        <p:spPr>
          <a:xfrm>
            <a:off x="620692" y="4671552"/>
            <a:ext cx="8923009"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gradFill>
                  <a:gsLst>
                    <a:gs pos="1250">
                      <a:schemeClr val="tx1"/>
                    </a:gs>
                    <a:gs pos="100000">
                      <a:schemeClr val="tx1"/>
                    </a:gs>
                  </a:gsLst>
                  <a:lin ang="5400000" scaled="0"/>
                </a:gradFill>
                <a:latin typeface="+mn-lt"/>
              </a:rPr>
              <a:t>Apps automatically have an attractive, easy-to-use interface</a:t>
            </a:r>
          </a:p>
        </p:txBody>
      </p:sp>
      <p:sp>
        <p:nvSpPr>
          <p:cNvPr id="15" name="Text Placeholder 7"/>
          <p:cNvSpPr txBox="1">
            <a:spLocks/>
          </p:cNvSpPr>
          <p:nvPr/>
        </p:nvSpPr>
        <p:spPr>
          <a:xfrm>
            <a:off x="626788" y="5073388"/>
            <a:ext cx="9755113"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gradFill>
                  <a:gsLst>
                    <a:gs pos="1250">
                      <a:schemeClr val="tx1"/>
                    </a:gs>
                    <a:gs pos="100000">
                      <a:schemeClr val="tx1"/>
                    </a:gs>
                  </a:gsLst>
                  <a:lin ang="5400000" scaled="0"/>
                </a:gradFill>
                <a:latin typeface="+mn-lt"/>
              </a:rPr>
              <a:t>Consistent user experience across all apps</a:t>
            </a:r>
          </a:p>
        </p:txBody>
      </p:sp>
      <p:sp>
        <p:nvSpPr>
          <p:cNvPr id="12" name="Text Placeholder 7"/>
          <p:cNvSpPr txBox="1">
            <a:spLocks/>
          </p:cNvSpPr>
          <p:nvPr/>
        </p:nvSpPr>
        <p:spPr>
          <a:xfrm>
            <a:off x="632884" y="2776947"/>
            <a:ext cx="9755113"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gradFill>
                  <a:gsLst>
                    <a:gs pos="1250">
                      <a:schemeClr val="tx1"/>
                    </a:gs>
                    <a:gs pos="100000">
                      <a:schemeClr val="tx1"/>
                    </a:gs>
                  </a:gsLst>
                  <a:lin ang="5400000" scaled="0"/>
                </a:gradFill>
                <a:latin typeface="+mn-lt"/>
              </a:rPr>
              <a:t>Navigation elements automatically generated</a:t>
            </a:r>
          </a:p>
        </p:txBody>
      </p:sp>
      <p:sp>
        <p:nvSpPr>
          <p:cNvPr id="18" name="Text Placeholder 7"/>
          <p:cNvSpPr txBox="1">
            <a:spLocks/>
          </p:cNvSpPr>
          <p:nvPr/>
        </p:nvSpPr>
        <p:spPr>
          <a:xfrm>
            <a:off x="632884" y="3180315"/>
            <a:ext cx="9755113" cy="4616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gradFill>
                  <a:gsLst>
                    <a:gs pos="1250">
                      <a:schemeClr val="tx1"/>
                    </a:gs>
                    <a:gs pos="100000">
                      <a:schemeClr val="tx1"/>
                    </a:gs>
                  </a:gsLst>
                  <a:lin ang="5400000" scaled="0"/>
                </a:gradFill>
                <a:latin typeface="+mn-lt"/>
              </a:rPr>
              <a:t>Simple, code-free configuration and customization</a:t>
            </a:r>
          </a:p>
        </p:txBody>
      </p:sp>
      <p:pic>
        <p:nvPicPr>
          <p:cNvPr id="19" name="Picture 18"/>
          <p:cNvPicPr>
            <a:picLocks noChangeAspect="1"/>
          </p:cNvPicPr>
          <p:nvPr/>
        </p:nvPicPr>
        <p:blipFill>
          <a:blip r:embed="rId4"/>
          <a:stretch>
            <a:fillRect/>
          </a:stretch>
        </p:blipFill>
        <p:spPr>
          <a:xfrm>
            <a:off x="7135003" y="1516062"/>
            <a:ext cx="5029200" cy="3160157"/>
          </a:xfrm>
          <a:prstGeom prst="rect">
            <a:avLst/>
          </a:prstGeom>
        </p:spPr>
      </p:pic>
    </p:spTree>
    <p:extLst>
      <p:ext uri="{BB962C8B-B14F-4D97-AF65-F5344CB8AC3E}">
        <p14:creationId xmlns:p14="http://schemas.microsoft.com/office/powerpoint/2010/main" val="17899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11394E-6 L 2.26704E-6 3.11394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2 -1.34816E-6 L -4.11795E-6 -1.34816E-6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500"/>
                                  </p:stCondLst>
                                  <p:childTnLst>
                                    <p:animMotion origin="layout" path="M -0.02413 -3.04585E-6 L 1.32499E-6 -3.04585E-6 " pathEditMode="relative" rAng="0" ptsTypes="AA">
                                      <p:cBhvr>
                                        <p:cTn id="19" dur="500" fill="hold"/>
                                        <p:tgtEl>
                                          <p:spTgt spid="13"/>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3.04585E-6 L 1.32499E-6 -3.045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63" presetClass="path" presetSubtype="0" decel="100000" fill="hold" grpId="1" nodeType="withEffect">
                                  <p:stCondLst>
                                    <p:cond delay="1000"/>
                                  </p:stCondLst>
                                  <p:childTnLst>
                                    <p:animMotion origin="layout" path="M -0.02413 -3.04585E-6 L 1.32499E-6 -3.04585E-6 " pathEditMode="relative" rAng="0" ptsTypes="AA">
                                      <p:cBhvr>
                                        <p:cTn id="29" dur="500" fill="hold"/>
                                        <p:tgtEl>
                                          <p:spTgt spid="18"/>
                                        </p:tgtEl>
                                        <p:attrNameLst>
                                          <p:attrName>ppt_x</p:attrName>
                                          <p:attrName>ppt_y</p:attrName>
                                        </p:attrNameLst>
                                      </p:cBhvr>
                                      <p:rCtr x="1200" y="0"/>
                                    </p:animMotion>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63" presetClass="path" presetSubtype="0" decel="100000" fill="hold" grpId="1" nodeType="withEffect">
                                  <p:stCondLst>
                                    <p:cond delay="0"/>
                                  </p:stCondLst>
                                  <p:childTnLst>
                                    <p:animMotion origin="layout" path="M -0.02413 2.57376E-6 L 2.26704E-6 2.57376E-6 " pathEditMode="relative" rAng="0" ptsTypes="AA">
                                      <p:cBhvr>
                                        <p:cTn id="34" dur="500" fill="hold"/>
                                        <p:tgtEl>
                                          <p:spTgt spid="11"/>
                                        </p:tgtEl>
                                        <p:attrNameLst>
                                          <p:attrName>ppt_x</p:attrName>
                                          <p:attrName>ppt_y</p:attrName>
                                        </p:attrNameLst>
                                      </p:cBhvr>
                                      <p:rCtr x="1200" y="0"/>
                                    </p:animMotion>
                                  </p:childTnLst>
                                </p:cTn>
                              </p:par>
                              <p:par>
                                <p:cTn id="35" presetID="10" presetClass="entr" presetSubtype="0" fill="hold" grpId="0"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63" presetClass="path" presetSubtype="0" decel="100000" fill="hold" grpId="1" nodeType="withEffect">
                                  <p:stCondLst>
                                    <p:cond delay="250"/>
                                  </p:stCondLst>
                                  <p:childTnLst>
                                    <p:animMotion origin="layout" path="M -0.02412 -2.46028E-6 L -3.5231E-6 -2.46028E-6 " pathEditMode="relative" rAng="0" ptsTypes="AA">
                                      <p:cBhvr>
                                        <p:cTn id="39" dur="500" fill="hold"/>
                                        <p:tgtEl>
                                          <p:spTgt spid="14"/>
                                        </p:tgtEl>
                                        <p:attrNameLst>
                                          <p:attrName>ppt_x</p:attrName>
                                          <p:attrName>ppt_y</p:attrName>
                                        </p:attrNameLst>
                                      </p:cBhvr>
                                      <p:rCtr x="1200" y="0"/>
                                    </p:animMotion>
                                  </p:childTnLst>
                                </p:cTn>
                              </p:par>
                              <p:par>
                                <p:cTn id="40" presetID="10" presetClass="entr" presetSubtype="0"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63" presetClass="path" presetSubtype="0" decel="100000" fill="hold" grpId="1" nodeType="withEffect">
                                  <p:stCondLst>
                                    <p:cond delay="500"/>
                                  </p:stCondLst>
                                  <p:childTnLst>
                                    <p:animMotion origin="layout" path="M -0.02413 -4.15797E-6 L 1.91984E-6 -4.15797E-6 " pathEditMode="relative" rAng="0" ptsTypes="AA">
                                      <p:cBhvr>
                                        <p:cTn id="44" dur="500" fill="hold"/>
                                        <p:tgtEl>
                                          <p:spTgt spid="15"/>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P spid="14" grpId="0"/>
      <p:bldP spid="14" grpId="1"/>
      <p:bldP spid="15" grpId="0"/>
      <p:bldP spid="15" grpId="1"/>
      <p:bldP spid="12" grpId="0"/>
      <p:bldP spid="12" grpId="1"/>
      <p:bldP spid="18" grpId="0"/>
      <p:bldP spid="1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362456"/>
            <a:ext cx="12070012" cy="749757"/>
          </a:xfrm>
        </p:spPr>
        <p:txBody>
          <a:bodyPr/>
          <a:lstStyle/>
          <a:p>
            <a:pPr marL="0" lvl="0" indent="0">
              <a:spcBef>
                <a:spcPts val="2400"/>
              </a:spcBef>
              <a:buNone/>
            </a:pPr>
            <a:r>
              <a:rPr lang="en-US" spc="-71" dirty="0">
                <a:gradFill>
                  <a:gsLst>
                    <a:gs pos="100000">
                      <a:schemeClr val="tx2"/>
                    </a:gs>
                    <a:gs pos="0">
                      <a:schemeClr val="tx2"/>
                    </a:gs>
                  </a:gsLst>
                  <a:lin ang="5400000" scaled="0"/>
                </a:gradFill>
              </a:rPr>
              <a:t>Access Apps = SharePoint </a:t>
            </a:r>
            <a:r>
              <a:rPr lang="en-US" spc="-71" dirty="0" smtClean="0">
                <a:gradFill>
                  <a:gsLst>
                    <a:gs pos="100000">
                      <a:schemeClr val="tx2"/>
                    </a:gs>
                    <a:gs pos="0">
                      <a:schemeClr val="tx2"/>
                    </a:gs>
                  </a:gsLst>
                  <a:lin ang="5400000" scaled="0"/>
                </a:gradFill>
              </a:rPr>
              <a:t>Apps</a:t>
            </a:r>
            <a:endParaRPr lang="en-US" sz="3800" dirty="0">
              <a:gradFill>
                <a:gsLst>
                  <a:gs pos="1250">
                    <a:schemeClr val="tx1"/>
                  </a:gs>
                  <a:gs pos="100000">
                    <a:schemeClr val="tx1"/>
                  </a:gs>
                </a:gsLst>
                <a:lin ang="5400000" scaled="0"/>
              </a:gradFill>
            </a:endParaRPr>
          </a:p>
        </p:txBody>
      </p:sp>
      <p:sp>
        <p:nvSpPr>
          <p:cNvPr id="10" name="Text Placeholder 7"/>
          <p:cNvSpPr txBox="1">
            <a:spLocks/>
          </p:cNvSpPr>
          <p:nvPr/>
        </p:nvSpPr>
        <p:spPr>
          <a:xfrm>
            <a:off x="827204" y="2290553"/>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cross-browser support</a:t>
            </a:r>
          </a:p>
        </p:txBody>
      </p:sp>
      <p:sp>
        <p:nvSpPr>
          <p:cNvPr id="13" name="Text Placeholder 7"/>
          <p:cNvSpPr txBox="1">
            <a:spLocks/>
          </p:cNvSpPr>
          <p:nvPr/>
        </p:nvSpPr>
        <p:spPr>
          <a:xfrm>
            <a:off x="833300" y="2717441"/>
            <a:ext cx="1099555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multi-user accessibility: many people working on the same app at once</a:t>
            </a:r>
          </a:p>
        </p:txBody>
      </p:sp>
      <p:sp>
        <p:nvSpPr>
          <p:cNvPr id="3" name="Title 2"/>
          <p:cNvSpPr>
            <a:spLocks noGrp="1"/>
          </p:cNvSpPr>
          <p:nvPr>
            <p:ph type="title"/>
          </p:nvPr>
        </p:nvSpPr>
        <p:spPr/>
        <p:txBody>
          <a:bodyPr/>
          <a:lstStyle/>
          <a:p>
            <a:r>
              <a:rPr lang="en-US" dirty="0"/>
              <a:t>SharePoint </a:t>
            </a:r>
            <a:r>
              <a:rPr lang="en-US" dirty="0" smtClean="0"/>
              <a:t>deployment</a:t>
            </a:r>
            <a:endParaRPr lang="en-US" dirty="0"/>
          </a:p>
        </p:txBody>
      </p:sp>
      <p:sp>
        <p:nvSpPr>
          <p:cNvPr id="14" name="Text Placeholder 7"/>
          <p:cNvSpPr txBox="1">
            <a:spLocks/>
          </p:cNvSpPr>
          <p:nvPr/>
        </p:nvSpPr>
        <p:spPr>
          <a:xfrm>
            <a:off x="821108" y="4007674"/>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simple install/uninstall</a:t>
            </a:r>
          </a:p>
        </p:txBody>
      </p:sp>
      <p:sp>
        <p:nvSpPr>
          <p:cNvPr id="15" name="Text Placeholder 7"/>
          <p:cNvSpPr txBox="1">
            <a:spLocks/>
          </p:cNvSpPr>
          <p:nvPr/>
        </p:nvSpPr>
        <p:spPr>
          <a:xfrm>
            <a:off x="827204" y="4447088"/>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central IT control</a:t>
            </a:r>
          </a:p>
        </p:txBody>
      </p:sp>
      <p:sp>
        <p:nvSpPr>
          <p:cNvPr id="12" name="Text Placeholder 7"/>
          <p:cNvSpPr txBox="1">
            <a:spLocks/>
          </p:cNvSpPr>
          <p:nvPr/>
        </p:nvSpPr>
        <p:spPr>
          <a:xfrm>
            <a:off x="833300" y="3140201"/>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Active Directory-based permissions</a:t>
            </a:r>
          </a:p>
        </p:txBody>
      </p:sp>
      <p:sp>
        <p:nvSpPr>
          <p:cNvPr id="18" name="Text Placeholder 7"/>
          <p:cNvSpPr txBox="1">
            <a:spLocks/>
          </p:cNvSpPr>
          <p:nvPr/>
        </p:nvSpPr>
        <p:spPr>
          <a:xfrm>
            <a:off x="833300" y="3581147"/>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SharePoint Store and App Catalog for distribution and discovery</a:t>
            </a:r>
          </a:p>
        </p:txBody>
      </p:sp>
      <p:sp>
        <p:nvSpPr>
          <p:cNvPr id="16" name="Text Placeholder 7"/>
          <p:cNvSpPr txBox="1">
            <a:spLocks/>
          </p:cNvSpPr>
          <p:nvPr/>
        </p:nvSpPr>
        <p:spPr>
          <a:xfrm>
            <a:off x="815012" y="4921557"/>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branded and customizable themes</a:t>
            </a:r>
          </a:p>
        </p:txBody>
      </p:sp>
      <p:sp>
        <p:nvSpPr>
          <p:cNvPr id="17" name="Text Placeholder 7"/>
          <p:cNvSpPr txBox="1">
            <a:spLocks/>
          </p:cNvSpPr>
          <p:nvPr/>
        </p:nvSpPr>
        <p:spPr>
          <a:xfrm>
            <a:off x="821108" y="5360971"/>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Same cloud-based hosting through Office 365</a:t>
            </a:r>
          </a:p>
        </p:txBody>
      </p:sp>
    </p:spTree>
    <p:extLst>
      <p:ext uri="{BB962C8B-B14F-4D97-AF65-F5344CB8AC3E}">
        <p14:creationId xmlns:p14="http://schemas.microsoft.com/office/powerpoint/2010/main" val="33787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2.22424E-6 L 2.26704E-6 2.22424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2.95052E-6 L 2.1445E-6 -2.95052E-6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500"/>
                                  </p:stCondLst>
                                  <p:childTnLst>
                                    <p:animMotion origin="layout" path="M -0.02412 9.03314E-7 L -3.05846E-6 9.03314E-7 " pathEditMode="relative" rAng="0" ptsTypes="AA">
                                      <p:cBhvr>
                                        <p:cTn id="19" dur="500" fill="hold"/>
                                        <p:tgtEl>
                                          <p:spTgt spid="13"/>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2 1.72038E-6 L -2.41256E-6 1.72038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63" presetClass="path" presetSubtype="0" decel="100000" fill="hold" grpId="1" nodeType="withEffect">
                                  <p:stCondLst>
                                    <p:cond delay="1000"/>
                                  </p:stCondLst>
                                  <p:childTnLst>
                                    <p:animMotion origin="layout" path="M -0.02412 -4.0581E-6 L -2.41256E-6 -4.0581E-6 " pathEditMode="relative" rAng="0" ptsTypes="AA">
                                      <p:cBhvr>
                                        <p:cTn id="29" dur="500" fill="hold"/>
                                        <p:tgtEl>
                                          <p:spTgt spid="18"/>
                                        </p:tgtEl>
                                        <p:attrNameLst>
                                          <p:attrName>ppt_x</p:attrName>
                                          <p:attrName>ppt_y</p:attrName>
                                        </p:attrNameLst>
                                      </p:cBhvr>
                                      <p:rCtr x="1200" y="0"/>
                                    </p:animMotion>
                                  </p:childTnLst>
                                </p:cTn>
                              </p:par>
                              <p:par>
                                <p:cTn id="30" presetID="10" presetClass="entr" presetSubtype="0" fill="hold" grpId="0" nodeType="withEffect">
                                  <p:stCondLst>
                                    <p:cond delay="1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63" presetClass="path" presetSubtype="0" decel="100000" fill="hold" grpId="1" nodeType="withEffect">
                                  <p:stCondLst>
                                    <p:cond delay="1250"/>
                                  </p:stCondLst>
                                  <p:childTnLst>
                                    <p:animMotion origin="layout" path="M -0.02413 -2.04267E-7 L 2.73934E-6 -2.04267E-7 " pathEditMode="relative" rAng="0" ptsTypes="AA">
                                      <p:cBhvr>
                                        <p:cTn id="34" dur="500" fill="hold"/>
                                        <p:tgtEl>
                                          <p:spTgt spid="14"/>
                                        </p:tgtEl>
                                        <p:attrNameLst>
                                          <p:attrName>ppt_x</p:attrName>
                                          <p:attrName>ppt_y</p:attrName>
                                        </p:attrNameLst>
                                      </p:cBhvr>
                                      <p:rCtr x="1200" y="0"/>
                                    </p:animMotion>
                                  </p:childTnLst>
                                </p:cTn>
                              </p:par>
                              <p:par>
                                <p:cTn id="35" presetID="10" presetClass="entr" presetSubtype="0" fill="hold" grpId="0" nodeType="withEffect">
                                  <p:stCondLst>
                                    <p:cond delay="1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63" presetClass="path" presetSubtype="0" decel="100000" fill="hold" grpId="1" nodeType="withEffect">
                                  <p:stCondLst>
                                    <p:cond delay="1500"/>
                                  </p:stCondLst>
                                  <p:childTnLst>
                                    <p:animMotion origin="layout" path="M -0.02412 9.80481E-7 L -1.81772E-6 9.80481E-7 " pathEditMode="relative" rAng="0" ptsTypes="AA">
                                      <p:cBhvr>
                                        <p:cTn id="39" dur="500" fill="hold"/>
                                        <p:tgtEl>
                                          <p:spTgt spid="15"/>
                                        </p:tgtEl>
                                        <p:attrNameLst>
                                          <p:attrName>ppt_x</p:attrName>
                                          <p:attrName>ppt_y</p:attrName>
                                        </p:attrNameLst>
                                      </p:cBhvr>
                                      <p:rCtr x="1200" y="0"/>
                                    </p:animMotion>
                                  </p:childTnLst>
                                </p:cTn>
                              </p:par>
                              <p:par>
                                <p:cTn id="40" presetID="10" presetClass="entr" presetSubtype="0" fill="hold" grpId="0" nodeType="withEffect">
                                  <p:stCondLst>
                                    <p:cond delay="17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63" presetClass="path" presetSubtype="0" decel="100000" fill="hold" grpId="1" nodeType="withEffect">
                                  <p:stCondLst>
                                    <p:cond delay="1750"/>
                                  </p:stCondLst>
                                  <p:childTnLst>
                                    <p:animMotion origin="layout" path="M -0.02413 -1.02587E-6 L 3.33418E-6 -1.02587E-6 " pathEditMode="relative" rAng="0" ptsTypes="AA">
                                      <p:cBhvr>
                                        <p:cTn id="44" dur="500" fill="hold"/>
                                        <p:tgtEl>
                                          <p:spTgt spid="16"/>
                                        </p:tgtEl>
                                        <p:attrNameLst>
                                          <p:attrName>ppt_x</p:attrName>
                                          <p:attrName>ppt_y</p:attrName>
                                        </p:attrNameLst>
                                      </p:cBhvr>
                                      <p:rCtr x="1200" y="0"/>
                                    </p:animMotion>
                                  </p:childTnLst>
                                </p:cTn>
                              </p:par>
                              <p:par>
                                <p:cTn id="45" presetID="10" presetClass="entr" presetSubtype="0" fill="hold" grpId="0" nodeType="withEffect">
                                  <p:stCondLst>
                                    <p:cond delay="20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63" presetClass="path" presetSubtype="0" decel="100000" fill="hold" grpId="1" nodeType="withEffect">
                                  <p:stCondLst>
                                    <p:cond delay="2000"/>
                                  </p:stCondLst>
                                  <p:childTnLst>
                                    <p:animMotion origin="layout" path="M -0.02412 1.58874E-7 L -1.22287E-6 1.58874E-7 " pathEditMode="relative" rAng="0" ptsTypes="AA">
                                      <p:cBhvr>
                                        <p:cTn id="49" dur="500" fill="hold"/>
                                        <p:tgtEl>
                                          <p:spTgt spid="17"/>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P spid="14" grpId="0"/>
      <p:bldP spid="14" grpId="1"/>
      <p:bldP spid="15" grpId="0"/>
      <p:bldP spid="15" grpId="1"/>
      <p:bldP spid="12" grpId="0"/>
      <p:bldP spid="12" grpId="1"/>
      <p:bldP spid="18" grpId="0"/>
      <p:bldP spid="18" grpId="1"/>
      <p:bldP spid="16" grpId="0"/>
      <p:bldP spid="16" grpId="1"/>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31948" y="1355503"/>
            <a:ext cx="11370961" cy="4462760"/>
          </a:xfrm>
          <a:prstGeom prst="rect">
            <a:avLst/>
          </a:prstGeom>
        </p:spPr>
        <p:txBody>
          <a:bodyPr/>
          <a:lstStyle/>
          <a:p>
            <a:pPr marL="0" indent="0">
              <a:buNone/>
            </a:pPr>
            <a:r>
              <a:rPr lang="en-US" sz="4080" spc="-71" dirty="0">
                <a:gradFill>
                  <a:gsLst>
                    <a:gs pos="100000">
                      <a:schemeClr val="tx2"/>
                    </a:gs>
                    <a:gs pos="0">
                      <a:schemeClr val="tx2"/>
                    </a:gs>
                  </a:gsLst>
                  <a:lin ang="5400000" scaled="0"/>
                </a:gradFill>
              </a:rPr>
              <a:t>The gold-standard for relational databases</a:t>
            </a:r>
          </a:p>
          <a:p>
            <a:pPr marL="342900" lvl="1" indent="0">
              <a:buNone/>
            </a:pPr>
            <a:r>
              <a:rPr lang="en-US" sz="2000" dirty="0"/>
              <a:t>Speed and </a:t>
            </a:r>
            <a:r>
              <a:rPr lang="en-US" sz="2000" dirty="0" smtClean="0"/>
              <a:t>reliability</a:t>
            </a:r>
            <a:endParaRPr lang="en-US" sz="2000" dirty="0"/>
          </a:p>
          <a:p>
            <a:pPr marL="342900" lvl="1" indent="0">
              <a:buNone/>
            </a:pPr>
            <a:r>
              <a:rPr lang="en-US" sz="2000" dirty="0" smtClean="0"/>
              <a:t>Transparent to end user: if you don’t care, you don’t need to know</a:t>
            </a:r>
            <a:endParaRPr lang="en-US" sz="2000" dirty="0"/>
          </a:p>
          <a:p>
            <a:pPr marL="342900" lvl="1" indent="0">
              <a:buNone/>
            </a:pPr>
            <a:r>
              <a:rPr lang="en-US" sz="2000" dirty="0" smtClean="0"/>
              <a:t>Use </a:t>
            </a:r>
            <a:r>
              <a:rPr lang="en-US" sz="2000" dirty="0"/>
              <a:t>common </a:t>
            </a:r>
            <a:r>
              <a:rPr lang="en-US" sz="2000" dirty="0" smtClean="0"/>
              <a:t>tools for advanced reports and custom integrations</a:t>
            </a:r>
            <a:endParaRPr lang="en-US" sz="2000" dirty="0"/>
          </a:p>
          <a:p>
            <a:pPr marL="342900" lvl="1" indent="0">
              <a:buNone/>
            </a:pPr>
            <a:r>
              <a:rPr lang="en-US" sz="2000" dirty="0" smtClean="0"/>
              <a:t>Developers can use </a:t>
            </a:r>
            <a:r>
              <a:rPr lang="en-US" sz="2000" dirty="0"/>
              <a:t>e</a:t>
            </a:r>
            <a:r>
              <a:rPr lang="en-US" sz="2000" dirty="0" smtClean="0"/>
              <a:t>xisting skills to customize</a:t>
            </a:r>
            <a:endParaRPr lang="en-US" sz="2000" dirty="0"/>
          </a:p>
          <a:p>
            <a:pPr marL="342900" lvl="1" indent="0">
              <a:buNone/>
            </a:pPr>
            <a:r>
              <a:rPr lang="en-US" sz="2000" dirty="0" smtClean="0"/>
              <a:t>Future upgrade </a:t>
            </a:r>
            <a:r>
              <a:rPr lang="en-US" sz="2000" dirty="0"/>
              <a:t>path</a:t>
            </a:r>
          </a:p>
          <a:p>
            <a:pPr lvl="1"/>
            <a:endParaRPr lang="en-US" dirty="0"/>
          </a:p>
          <a:p>
            <a:pPr lvl="1"/>
            <a:endParaRPr lang="en-US" dirty="0"/>
          </a:p>
          <a:p>
            <a:pPr lvl="1"/>
            <a:endParaRPr lang="en-US" dirty="0"/>
          </a:p>
          <a:p>
            <a:pPr lvl="1"/>
            <a:endParaRPr lang="en-US" dirty="0"/>
          </a:p>
          <a:p>
            <a:pPr lvl="1"/>
            <a:endParaRPr lang="en-US" dirty="0"/>
          </a:p>
        </p:txBody>
      </p:sp>
      <p:sp>
        <p:nvSpPr>
          <p:cNvPr id="4" name="Title 3"/>
          <p:cNvSpPr>
            <a:spLocks noGrp="1"/>
          </p:cNvSpPr>
          <p:nvPr>
            <p:ph type="title"/>
          </p:nvPr>
        </p:nvSpPr>
        <p:spPr/>
        <p:txBody>
          <a:bodyPr/>
          <a:lstStyle/>
          <a:p>
            <a:r>
              <a:rPr lang="en-US" dirty="0" smtClean="0"/>
              <a:t>SQL back-end</a:t>
            </a:r>
            <a:endParaRPr lang="en-US" dirty="0"/>
          </a:p>
        </p:txBody>
      </p:sp>
      <p:grpSp>
        <p:nvGrpSpPr>
          <p:cNvPr id="19" name="Group 18"/>
          <p:cNvGrpSpPr/>
          <p:nvPr/>
        </p:nvGrpSpPr>
        <p:grpSpPr>
          <a:xfrm>
            <a:off x="1397352" y="4066014"/>
            <a:ext cx="10154885" cy="2474925"/>
            <a:chOff x="507654" y="1974635"/>
            <a:chExt cx="11500274" cy="2802821"/>
          </a:xfrm>
        </p:grpSpPr>
        <p:sp>
          <p:nvSpPr>
            <p:cNvPr id="20" name="Flowchart: Alternate Process 29"/>
            <p:cNvSpPr/>
            <p:nvPr/>
          </p:nvSpPr>
          <p:spPr bwMode="auto">
            <a:xfrm>
              <a:off x="507654" y="2018800"/>
              <a:ext cx="2223670" cy="1161984"/>
            </a:xfrm>
            <a:prstGeom prst="flowChartAlternateProcess">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28" b="1" dirty="0">
                  <a:solidFill>
                    <a:schemeClr val="tx1"/>
                  </a:solidFill>
                </a:rPr>
                <a:t>View and Edit Data</a:t>
              </a:r>
            </a:p>
          </p:txBody>
        </p:sp>
        <p:sp>
          <p:nvSpPr>
            <p:cNvPr id="21" name="Flowchart: Alternate Process 27"/>
            <p:cNvSpPr/>
            <p:nvPr/>
          </p:nvSpPr>
          <p:spPr bwMode="auto">
            <a:xfrm>
              <a:off x="528456" y="3420838"/>
              <a:ext cx="2202869" cy="1356618"/>
            </a:xfrm>
            <a:prstGeom prst="flowChartAlternateProcess">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28" b="1" dirty="0">
                  <a:solidFill>
                    <a:schemeClr val="tx1"/>
                  </a:solidFill>
                </a:rPr>
                <a:t>Database Design</a:t>
              </a:r>
            </a:p>
          </p:txBody>
        </p:sp>
        <p:sp>
          <p:nvSpPr>
            <p:cNvPr id="22" name="Flowchart: Alternate Process 6"/>
            <p:cNvSpPr/>
            <p:nvPr/>
          </p:nvSpPr>
          <p:spPr bwMode="auto">
            <a:xfrm>
              <a:off x="3669475" y="1974635"/>
              <a:ext cx="3705102" cy="2124511"/>
            </a:xfrm>
            <a:prstGeom prst="flowChartAlternateProcess">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endParaRPr lang="en-US" sz="2856" u="sng" dirty="0">
                <a:solidFill>
                  <a:schemeClr val="bg1"/>
                </a:solidFill>
              </a:endParaRPr>
            </a:p>
          </p:txBody>
        </p:sp>
        <p:sp>
          <p:nvSpPr>
            <p:cNvPr id="23" name="Rounded Rectangle 3"/>
            <p:cNvSpPr/>
            <p:nvPr/>
          </p:nvSpPr>
          <p:spPr bwMode="auto">
            <a:xfrm>
              <a:off x="3906962" y="2628115"/>
              <a:ext cx="1436933" cy="1128155"/>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Access Services</a:t>
              </a:r>
            </a:p>
          </p:txBody>
        </p:sp>
        <p:sp>
          <p:nvSpPr>
            <p:cNvPr id="25" name="Left-Right Arrow 8"/>
            <p:cNvSpPr/>
            <p:nvPr/>
          </p:nvSpPr>
          <p:spPr bwMode="auto">
            <a:xfrm>
              <a:off x="5367641" y="3132819"/>
              <a:ext cx="480952" cy="219704"/>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040" dirty="0">
                <a:gradFill>
                  <a:gsLst>
                    <a:gs pos="0">
                      <a:srgbClr val="FFFFFF"/>
                    </a:gs>
                    <a:gs pos="100000">
                      <a:srgbClr val="FFFFFF"/>
                    </a:gs>
                  </a:gsLst>
                  <a:lin ang="5400000" scaled="0"/>
                </a:gradFill>
              </a:endParaRPr>
            </a:p>
          </p:txBody>
        </p:sp>
        <p:pic>
          <p:nvPicPr>
            <p:cNvPr id="26" name="Picture 4" descr="File:Internet Explorer 9.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50" y="245556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File:Mozilla Firefox 3.5 logo 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836" y="2512562"/>
              <a:ext cx="552600" cy="552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File:Google Chrome 2011 computer icon.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177" y="2455562"/>
              <a:ext cx="640689" cy="6406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768" y="3883237"/>
              <a:ext cx="739843" cy="73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14"/>
            <p:cNvCxnSpPr/>
            <p:nvPr/>
          </p:nvCxnSpPr>
          <p:spPr>
            <a:xfrm flipV="1">
              <a:off x="2731324" y="3455719"/>
              <a:ext cx="938151" cy="34437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19"/>
            <p:cNvCxnSpPr/>
            <p:nvPr/>
          </p:nvCxnSpPr>
          <p:spPr>
            <a:xfrm>
              <a:off x="2731324" y="2599792"/>
              <a:ext cx="938151" cy="21466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Flowchart: Alternate Process 31"/>
            <p:cNvSpPr/>
            <p:nvPr/>
          </p:nvSpPr>
          <p:spPr bwMode="auto">
            <a:xfrm>
              <a:off x="7956466" y="1981190"/>
              <a:ext cx="4051462" cy="2117957"/>
            </a:xfrm>
            <a:prstGeom prst="flowChartAlternateProcess">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1428" b="1" dirty="0">
                  <a:solidFill>
                    <a:schemeClr val="tx1"/>
                  </a:solidFill>
                </a:rPr>
                <a:t>Advanced Reporting &amp; Integration</a:t>
              </a:r>
            </a:p>
            <a:p>
              <a:pPr algn="ctr" defTabSz="932290" fontAlgn="base">
                <a:spcBef>
                  <a:spcPct val="0"/>
                </a:spcBef>
                <a:spcAft>
                  <a:spcPct val="0"/>
                </a:spcAft>
              </a:pPr>
              <a:endParaRPr lang="en-US" sz="1428" dirty="0">
                <a:solidFill>
                  <a:schemeClr val="tx1"/>
                </a:solidFill>
              </a:endParaRPr>
            </a:p>
            <a:p>
              <a:pPr marL="291436" indent="-291436" defTabSz="932290" fontAlgn="base">
                <a:spcBef>
                  <a:spcPct val="0"/>
                </a:spcBef>
                <a:spcAft>
                  <a:spcPct val="0"/>
                </a:spcAft>
                <a:buFont typeface="Arial" pitchFamily="34" charset="0"/>
                <a:buChar char="•"/>
              </a:pPr>
              <a:r>
                <a:rPr lang="en-US" sz="1428" b="1" dirty="0">
                  <a:solidFill>
                    <a:schemeClr val="tx1"/>
                  </a:solidFill>
                </a:rPr>
                <a:t>Desktop Access Reports</a:t>
              </a:r>
            </a:p>
            <a:p>
              <a:pPr marL="291436" indent="-291436" defTabSz="932290" fontAlgn="base">
                <a:spcBef>
                  <a:spcPct val="0"/>
                </a:spcBef>
                <a:spcAft>
                  <a:spcPct val="0"/>
                </a:spcAft>
                <a:buFont typeface="Arial" pitchFamily="34" charset="0"/>
                <a:buChar char="•"/>
              </a:pPr>
              <a:r>
                <a:rPr lang="en-US" sz="1428" b="1" dirty="0">
                  <a:solidFill>
                    <a:schemeClr val="tx1"/>
                  </a:solidFill>
                </a:rPr>
                <a:t>Excel</a:t>
              </a:r>
            </a:p>
            <a:p>
              <a:pPr marL="291436" indent="-291436" defTabSz="932290" fontAlgn="base">
                <a:spcBef>
                  <a:spcPct val="0"/>
                </a:spcBef>
                <a:spcAft>
                  <a:spcPct val="0"/>
                </a:spcAft>
                <a:buFont typeface="Arial" pitchFamily="34" charset="0"/>
                <a:buChar char="•"/>
              </a:pPr>
              <a:r>
                <a:rPr lang="en-US" sz="1428" b="1" dirty="0">
                  <a:solidFill>
                    <a:schemeClr val="tx1"/>
                  </a:solidFill>
                </a:rPr>
                <a:t>Power View</a:t>
              </a:r>
            </a:p>
            <a:p>
              <a:pPr marL="291436" indent="-291436" defTabSz="932290" fontAlgn="base">
                <a:spcBef>
                  <a:spcPct val="0"/>
                </a:spcBef>
                <a:spcAft>
                  <a:spcPct val="0"/>
                </a:spcAft>
                <a:buFont typeface="Arial" pitchFamily="34" charset="0"/>
                <a:buChar char="•"/>
              </a:pPr>
              <a:r>
                <a:rPr lang="en-US" sz="1428" b="1" dirty="0">
                  <a:solidFill>
                    <a:schemeClr val="tx1"/>
                  </a:solidFill>
                </a:rPr>
                <a:t>Crystal Reports</a:t>
              </a:r>
            </a:p>
            <a:p>
              <a:pPr marL="291436" indent="-291436" defTabSz="932290" fontAlgn="base">
                <a:spcBef>
                  <a:spcPct val="0"/>
                </a:spcBef>
                <a:spcAft>
                  <a:spcPct val="0"/>
                </a:spcAft>
                <a:buFont typeface="Arial" pitchFamily="34" charset="0"/>
                <a:buChar char="•"/>
              </a:pPr>
              <a:r>
                <a:rPr lang="en-US" sz="1428" b="1" dirty="0">
                  <a:solidFill>
                    <a:schemeClr val="tx1"/>
                  </a:solidFill>
                </a:rPr>
                <a:t>Custom Websites (.NET, PHP, etc.)</a:t>
              </a:r>
            </a:p>
          </p:txBody>
        </p:sp>
        <p:cxnSp>
          <p:nvCxnSpPr>
            <p:cNvPr id="33" name="Straight Arrow Connector 32"/>
            <p:cNvCxnSpPr/>
            <p:nvPr/>
          </p:nvCxnSpPr>
          <p:spPr>
            <a:xfrm flipV="1">
              <a:off x="7374577" y="3119546"/>
              <a:ext cx="581891" cy="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Can 2"/>
            <p:cNvSpPr/>
            <p:nvPr/>
          </p:nvSpPr>
          <p:spPr bwMode="auto">
            <a:xfrm>
              <a:off x="5872343" y="2580616"/>
              <a:ext cx="1299986" cy="1282537"/>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chemeClr val="tx1"/>
                  </a:solidFill>
                </a:rPr>
                <a:t>SQL Azure</a:t>
              </a:r>
            </a:p>
          </p:txBody>
        </p:sp>
      </p:grpSp>
      <p:pic>
        <p:nvPicPr>
          <p:cNvPr id="2" name="Picture 1"/>
          <p:cNvPicPr>
            <a:picLocks noChangeAspect="1"/>
          </p:cNvPicPr>
          <p:nvPr/>
        </p:nvPicPr>
        <p:blipFill>
          <a:blip r:embed="rId7"/>
          <a:stretch>
            <a:fillRect/>
          </a:stretch>
        </p:blipFill>
        <p:spPr>
          <a:xfrm>
            <a:off x="4974841" y="4114998"/>
            <a:ext cx="1733550" cy="438150"/>
          </a:xfrm>
          <a:prstGeom prst="rect">
            <a:avLst/>
          </a:prstGeom>
        </p:spPr>
      </p:pic>
    </p:spTree>
    <p:extLst>
      <p:ext uri="{BB962C8B-B14F-4D97-AF65-F5344CB8AC3E}">
        <p14:creationId xmlns:p14="http://schemas.microsoft.com/office/powerpoint/2010/main" val="33224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Using the new app model</a:t>
            </a:r>
            <a:endParaRPr lang="en-US" dirty="0"/>
          </a:p>
        </p:txBody>
      </p:sp>
    </p:spTree>
    <p:extLst>
      <p:ext uri="{BB962C8B-B14F-4D97-AF65-F5344CB8AC3E}">
        <p14:creationId xmlns:p14="http://schemas.microsoft.com/office/powerpoint/2010/main" val="120414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16993" y="1160807"/>
            <a:ext cx="8746445" cy="5495932"/>
          </a:xfrm>
          <a:prstGeom prst="rect">
            <a:avLst/>
          </a:prstGeom>
        </p:spPr>
      </p:pic>
      <p:sp>
        <p:nvSpPr>
          <p:cNvPr id="4" name="Title"/>
          <p:cNvSpPr>
            <a:spLocks noGrp="1"/>
          </p:cNvSpPr>
          <p:nvPr>
            <p:ph type="title"/>
          </p:nvPr>
        </p:nvSpPr>
        <p:spPr/>
        <p:txBody>
          <a:bodyPr/>
          <a:lstStyle/>
          <a:p>
            <a:r>
              <a:rPr lang="en-US" dirty="0" smtClean="0"/>
              <a:t>Polished, Professional User Interface</a:t>
            </a:r>
            <a:endParaRPr lang="en-US" dirty="0"/>
          </a:p>
        </p:txBody>
      </p:sp>
      <p:sp>
        <p:nvSpPr>
          <p:cNvPr id="8" name="4rectangle"/>
          <p:cNvSpPr/>
          <p:nvPr/>
        </p:nvSpPr>
        <p:spPr bwMode="auto">
          <a:xfrm>
            <a:off x="4721427" y="1899200"/>
            <a:ext cx="5002010" cy="4569862"/>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3" name="4arrow"/>
          <p:cNvSpPr/>
          <p:nvPr/>
        </p:nvSpPr>
        <p:spPr bwMode="auto">
          <a:xfrm rot="16200000" flipH="1">
            <a:off x="9060266" y="3351568"/>
            <a:ext cx="248531" cy="231894"/>
          </a:xfrm>
          <a:prstGeom prst="upArrow">
            <a:avLst>
              <a:gd name="adj1" fmla="val 34144"/>
              <a:gd name="adj2" fmla="val 3847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2" name="4text"/>
          <p:cNvSpPr/>
          <p:nvPr/>
        </p:nvSpPr>
        <p:spPr bwMode="auto">
          <a:xfrm>
            <a:off x="9300478" y="3235442"/>
            <a:ext cx="2840071" cy="451119"/>
          </a:xfrm>
          <a:prstGeom prst="rect">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040" dirty="0">
                <a:solidFill>
                  <a:schemeClr val="bg2"/>
                </a:solidFill>
                <a:ea typeface="Segoe UI" pitchFamily="34" charset="0"/>
                <a:cs typeface="Segoe UI" pitchFamily="34" charset="0"/>
              </a:rPr>
              <a:t>4. Add and edit items</a:t>
            </a:r>
          </a:p>
        </p:txBody>
      </p:sp>
      <p:sp>
        <p:nvSpPr>
          <p:cNvPr id="9" name="3rectangle"/>
          <p:cNvSpPr/>
          <p:nvPr/>
        </p:nvSpPr>
        <p:spPr bwMode="auto">
          <a:xfrm>
            <a:off x="2622685" y="1912679"/>
            <a:ext cx="1883404" cy="4514770"/>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0" name="3arrow"/>
          <p:cNvSpPr/>
          <p:nvPr/>
        </p:nvSpPr>
        <p:spPr bwMode="auto">
          <a:xfrm>
            <a:off x="3422522" y="6234778"/>
            <a:ext cx="248531" cy="231894"/>
          </a:xfrm>
          <a:prstGeom prst="upArrow">
            <a:avLst>
              <a:gd name="adj1" fmla="val 34144"/>
              <a:gd name="adj2" fmla="val 3847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1" name="3text"/>
          <p:cNvSpPr/>
          <p:nvPr/>
        </p:nvSpPr>
        <p:spPr bwMode="auto">
          <a:xfrm>
            <a:off x="2418478" y="6427449"/>
            <a:ext cx="2256621" cy="451119"/>
          </a:xfrm>
          <a:prstGeom prst="rect">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040" dirty="0">
                <a:solidFill>
                  <a:schemeClr val="bg2"/>
                </a:solidFill>
                <a:ea typeface="Segoe UI" pitchFamily="34" charset="0"/>
                <a:cs typeface="Segoe UI" pitchFamily="34" charset="0"/>
              </a:rPr>
              <a:t>3. Search and filter</a:t>
            </a:r>
          </a:p>
        </p:txBody>
      </p:sp>
      <p:sp>
        <p:nvSpPr>
          <p:cNvPr id="7" name="2rectangle"/>
          <p:cNvSpPr/>
          <p:nvPr/>
        </p:nvSpPr>
        <p:spPr bwMode="auto">
          <a:xfrm>
            <a:off x="2612019" y="1506831"/>
            <a:ext cx="2994314" cy="373172"/>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6" name="2arrow"/>
          <p:cNvSpPr/>
          <p:nvPr/>
        </p:nvSpPr>
        <p:spPr bwMode="auto">
          <a:xfrm rot="16200000">
            <a:off x="5598015" y="1572746"/>
            <a:ext cx="248531" cy="231894"/>
          </a:xfrm>
          <a:prstGeom prst="upArrow">
            <a:avLst>
              <a:gd name="adj1" fmla="val 34144"/>
              <a:gd name="adj2" fmla="val 3847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9" name="2text"/>
          <p:cNvSpPr/>
          <p:nvPr/>
        </p:nvSpPr>
        <p:spPr bwMode="auto">
          <a:xfrm>
            <a:off x="5823535" y="1448735"/>
            <a:ext cx="2256621" cy="451119"/>
          </a:xfrm>
          <a:prstGeom prst="rect">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040" dirty="0">
                <a:solidFill>
                  <a:schemeClr val="bg2"/>
                </a:solidFill>
                <a:ea typeface="Segoe UI" pitchFamily="34" charset="0"/>
                <a:cs typeface="Segoe UI" pitchFamily="34" charset="0"/>
              </a:rPr>
              <a:t>2. Choose view</a:t>
            </a:r>
          </a:p>
        </p:txBody>
      </p:sp>
      <p:sp>
        <p:nvSpPr>
          <p:cNvPr id="2" name="1rectangle"/>
          <p:cNvSpPr/>
          <p:nvPr/>
        </p:nvSpPr>
        <p:spPr bwMode="auto">
          <a:xfrm>
            <a:off x="1186847" y="1508258"/>
            <a:ext cx="1252577" cy="3477813"/>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2" name="1arrow"/>
          <p:cNvSpPr/>
          <p:nvPr/>
        </p:nvSpPr>
        <p:spPr bwMode="auto">
          <a:xfrm>
            <a:off x="1705025" y="4982287"/>
            <a:ext cx="248531" cy="231894"/>
          </a:xfrm>
          <a:prstGeom prst="upArrow">
            <a:avLst>
              <a:gd name="adj1" fmla="val 34144"/>
              <a:gd name="adj2" fmla="val 3847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7" name="1text"/>
          <p:cNvSpPr/>
          <p:nvPr/>
        </p:nvSpPr>
        <p:spPr bwMode="auto">
          <a:xfrm>
            <a:off x="700980" y="5214182"/>
            <a:ext cx="2256621" cy="451119"/>
          </a:xfrm>
          <a:prstGeom prst="rect">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040" dirty="0">
                <a:solidFill>
                  <a:schemeClr val="bg2"/>
                </a:solidFill>
                <a:ea typeface="Segoe UI" pitchFamily="34" charset="0"/>
                <a:cs typeface="Segoe UI" pitchFamily="34" charset="0"/>
              </a:rPr>
              <a:t>1. Choose table</a:t>
            </a:r>
          </a:p>
        </p:txBody>
      </p:sp>
    </p:spTree>
    <p:extLst>
      <p:ext uri="{BB962C8B-B14F-4D97-AF65-F5344CB8AC3E}">
        <p14:creationId xmlns:p14="http://schemas.microsoft.com/office/powerpoint/2010/main" val="307696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2" grpId="0" animBg="1"/>
      <p:bldP spid="9" grpId="0" animBg="1"/>
      <p:bldP spid="20" grpId="0" animBg="1"/>
      <p:bldP spid="21" grpId="0" animBg="1"/>
      <p:bldP spid="7" grpId="0" animBg="1"/>
      <p:bldP spid="16" grpId="0" animBg="1"/>
      <p:bldP spid="19" grpId="0" animBg="1"/>
      <p:bldP spid="2" grpId="0" animBg="1"/>
      <p:bldP spid="1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8498127" y="4056574"/>
            <a:ext cx="3657600" cy="2743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4388012" y="4058292"/>
            <a:ext cx="3657600" cy="2743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 name="Rectangle 23"/>
          <p:cNvSpPr/>
          <p:nvPr/>
        </p:nvSpPr>
        <p:spPr bwMode="auto">
          <a:xfrm>
            <a:off x="274638" y="4058292"/>
            <a:ext cx="3657600" cy="2743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Rectangle 22"/>
          <p:cNvSpPr/>
          <p:nvPr/>
        </p:nvSpPr>
        <p:spPr bwMode="auto">
          <a:xfrm>
            <a:off x="8498127" y="1211263"/>
            <a:ext cx="3657600" cy="2743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ectangle 21"/>
          <p:cNvSpPr/>
          <p:nvPr/>
        </p:nvSpPr>
        <p:spPr bwMode="auto">
          <a:xfrm>
            <a:off x="4388628" y="1211263"/>
            <a:ext cx="3657600" cy="2743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Rectangle 1"/>
          <p:cNvSpPr/>
          <p:nvPr/>
        </p:nvSpPr>
        <p:spPr bwMode="auto">
          <a:xfrm>
            <a:off x="274638" y="1211263"/>
            <a:ext cx="3657600" cy="2743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itle"/>
          <p:cNvSpPr>
            <a:spLocks noGrp="1"/>
          </p:cNvSpPr>
          <p:nvPr>
            <p:ph type="title"/>
          </p:nvPr>
        </p:nvSpPr>
        <p:spPr>
          <a:xfrm>
            <a:off x="531948" y="233151"/>
            <a:ext cx="11370961" cy="762786"/>
          </a:xfrm>
        </p:spPr>
        <p:txBody>
          <a:bodyPr/>
          <a:lstStyle/>
          <a:p>
            <a:r>
              <a:rPr lang="en-US" dirty="0" smtClean="0"/>
              <a:t>Polished, Professional User Interface</a:t>
            </a:r>
            <a:endParaRPr lang="en-US" dirty="0"/>
          </a:p>
        </p:txBody>
      </p:sp>
      <p:sp>
        <p:nvSpPr>
          <p:cNvPr id="16" name="AutocompleteText"/>
          <p:cNvSpPr/>
          <p:nvPr/>
        </p:nvSpPr>
        <p:spPr>
          <a:xfrm>
            <a:off x="452431" y="1393334"/>
            <a:ext cx="3509339" cy="403433"/>
          </a:xfrm>
          <a:prstGeom prst="rect">
            <a:avLst/>
          </a:prstGeom>
        </p:spPr>
        <p:txBody>
          <a:bodyPr vert="horz" wrap="square" lIns="0" tIns="0" rIns="0" bIns="0" rtlCol="0">
            <a:spAutoFit/>
          </a:bodyPr>
          <a:lstStyle/>
          <a:p>
            <a:pPr>
              <a:lnSpc>
                <a:spcPct val="90000"/>
              </a:lnSpc>
              <a:spcBef>
                <a:spcPts val="1224"/>
              </a:spcBef>
              <a:buSzPct val="90000"/>
            </a:pPr>
            <a:r>
              <a:rPr lang="en-US" sz="2856" spc="-71" dirty="0">
                <a:latin typeface="+mj-lt"/>
              </a:rPr>
              <a:t>Autocomplete Control</a:t>
            </a:r>
          </a:p>
        </p:txBody>
      </p:sp>
      <p:sp>
        <p:nvSpPr>
          <p:cNvPr id="21" name="DatasheetText"/>
          <p:cNvSpPr/>
          <p:nvPr/>
        </p:nvSpPr>
        <p:spPr>
          <a:xfrm>
            <a:off x="4615188" y="1387841"/>
            <a:ext cx="3509339" cy="403433"/>
          </a:xfrm>
          <a:prstGeom prst="rect">
            <a:avLst/>
          </a:prstGeom>
        </p:spPr>
        <p:txBody>
          <a:bodyPr vert="horz" wrap="square" lIns="0" tIns="0" rIns="0" bIns="0" rtlCol="0">
            <a:spAutoFit/>
          </a:bodyPr>
          <a:lstStyle/>
          <a:p>
            <a:pPr>
              <a:lnSpc>
                <a:spcPct val="90000"/>
              </a:lnSpc>
              <a:spcBef>
                <a:spcPts val="1224"/>
              </a:spcBef>
              <a:buSzPct val="90000"/>
            </a:pPr>
            <a:r>
              <a:rPr lang="en-US" sz="2856" spc="-71" dirty="0">
                <a:latin typeface="+mj-lt"/>
              </a:rPr>
              <a:t>Datasheet</a:t>
            </a:r>
          </a:p>
        </p:txBody>
      </p:sp>
      <p:sp>
        <p:nvSpPr>
          <p:cNvPr id="17" name="DrillText"/>
          <p:cNvSpPr/>
          <p:nvPr/>
        </p:nvSpPr>
        <p:spPr>
          <a:xfrm>
            <a:off x="8624511" y="1387841"/>
            <a:ext cx="3509339" cy="403433"/>
          </a:xfrm>
          <a:prstGeom prst="rect">
            <a:avLst/>
          </a:prstGeom>
        </p:spPr>
        <p:txBody>
          <a:bodyPr vert="horz" wrap="square" lIns="0" tIns="0" rIns="0" bIns="0" rtlCol="0">
            <a:spAutoFit/>
          </a:bodyPr>
          <a:lstStyle/>
          <a:p>
            <a:pPr>
              <a:lnSpc>
                <a:spcPct val="90000"/>
              </a:lnSpc>
              <a:spcBef>
                <a:spcPts val="1224"/>
              </a:spcBef>
              <a:buSzPct val="90000"/>
            </a:pPr>
            <a:r>
              <a:rPr lang="en-US" sz="2856" spc="-71" dirty="0">
                <a:latin typeface="+mj-lt"/>
              </a:rPr>
              <a:t>Drill-Through Popups</a:t>
            </a:r>
          </a:p>
        </p:txBody>
      </p:sp>
      <p:sp>
        <p:nvSpPr>
          <p:cNvPr id="20" name="SummaryText"/>
          <p:cNvSpPr/>
          <p:nvPr/>
        </p:nvSpPr>
        <p:spPr>
          <a:xfrm>
            <a:off x="452432" y="4120806"/>
            <a:ext cx="3509339" cy="403433"/>
          </a:xfrm>
          <a:prstGeom prst="rect">
            <a:avLst/>
          </a:prstGeom>
        </p:spPr>
        <p:txBody>
          <a:bodyPr vert="horz" wrap="square" lIns="0" tIns="0" rIns="0" bIns="0" rtlCol="0">
            <a:spAutoFit/>
          </a:bodyPr>
          <a:lstStyle/>
          <a:p>
            <a:pPr>
              <a:lnSpc>
                <a:spcPct val="90000"/>
              </a:lnSpc>
              <a:spcBef>
                <a:spcPts val="1224"/>
              </a:spcBef>
              <a:buSzPct val="90000"/>
            </a:pPr>
            <a:r>
              <a:rPr lang="en-US" sz="2856" spc="-71" dirty="0">
                <a:latin typeface="+mj-lt"/>
              </a:rPr>
              <a:t>Summary</a:t>
            </a:r>
            <a:r>
              <a:rPr lang="en-US" sz="2856" spc="-71" dirty="0">
                <a:solidFill>
                  <a:schemeClr val="bg1"/>
                </a:solidFill>
                <a:latin typeface="+mj-lt"/>
              </a:rPr>
              <a:t> </a:t>
            </a:r>
            <a:r>
              <a:rPr lang="en-US" sz="2856" spc="-71" dirty="0">
                <a:latin typeface="+mj-lt"/>
              </a:rPr>
              <a:t>View</a:t>
            </a:r>
          </a:p>
        </p:txBody>
      </p:sp>
      <p:sp>
        <p:nvSpPr>
          <p:cNvPr id="19" name="RELICText"/>
          <p:cNvSpPr/>
          <p:nvPr/>
        </p:nvSpPr>
        <p:spPr>
          <a:xfrm>
            <a:off x="4615188" y="4123944"/>
            <a:ext cx="3509339" cy="403433"/>
          </a:xfrm>
          <a:prstGeom prst="rect">
            <a:avLst/>
          </a:prstGeom>
        </p:spPr>
        <p:txBody>
          <a:bodyPr vert="horz" wrap="square" lIns="0" tIns="0" rIns="0" bIns="0" rtlCol="0">
            <a:spAutoFit/>
          </a:bodyPr>
          <a:lstStyle/>
          <a:p>
            <a:pPr>
              <a:lnSpc>
                <a:spcPct val="90000"/>
              </a:lnSpc>
              <a:spcBef>
                <a:spcPts val="1224"/>
              </a:spcBef>
              <a:buSzPct val="90000"/>
            </a:pPr>
            <a:r>
              <a:rPr lang="en-US" sz="2856" spc="-71" dirty="0">
                <a:latin typeface="+mj-lt"/>
              </a:rPr>
              <a:t>Related Items Control</a:t>
            </a:r>
          </a:p>
        </p:txBody>
      </p:sp>
      <p:pic>
        <p:nvPicPr>
          <p:cNvPr id="2056" name="Action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928" y="5062343"/>
            <a:ext cx="2533998" cy="58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ctionText"/>
          <p:cNvSpPr/>
          <p:nvPr/>
        </p:nvSpPr>
        <p:spPr>
          <a:xfrm>
            <a:off x="8687728" y="4119731"/>
            <a:ext cx="3278397" cy="403433"/>
          </a:xfrm>
          <a:prstGeom prst="rect">
            <a:avLst/>
          </a:prstGeom>
        </p:spPr>
        <p:txBody>
          <a:bodyPr vert="horz" wrap="square" lIns="0" tIns="0" rIns="0" bIns="0" rtlCol="0">
            <a:spAutoFit/>
          </a:bodyPr>
          <a:lstStyle/>
          <a:p>
            <a:pPr>
              <a:lnSpc>
                <a:spcPct val="90000"/>
              </a:lnSpc>
              <a:spcBef>
                <a:spcPts val="1224"/>
              </a:spcBef>
              <a:buSzPct val="90000"/>
            </a:pPr>
            <a:r>
              <a:rPr lang="en-US" sz="2856" spc="-71" dirty="0">
                <a:latin typeface="+mj-lt"/>
              </a:rPr>
              <a:t>Action Bar</a:t>
            </a:r>
          </a:p>
        </p:txBody>
      </p:sp>
      <p:pic>
        <p:nvPicPr>
          <p:cNvPr id="3" name="Picture 2"/>
          <p:cNvPicPr>
            <a:picLocks noChangeAspect="1"/>
          </p:cNvPicPr>
          <p:nvPr/>
        </p:nvPicPr>
        <p:blipFill>
          <a:blip r:embed="rId4"/>
          <a:stretch>
            <a:fillRect/>
          </a:stretch>
        </p:blipFill>
        <p:spPr>
          <a:xfrm>
            <a:off x="4615188" y="1849829"/>
            <a:ext cx="3032352" cy="1964841"/>
          </a:xfrm>
          <a:prstGeom prst="rect">
            <a:avLst/>
          </a:prstGeom>
        </p:spPr>
      </p:pic>
      <p:pic>
        <p:nvPicPr>
          <p:cNvPr id="5" name="Picture 4"/>
          <p:cNvPicPr>
            <a:picLocks noChangeAspect="1"/>
          </p:cNvPicPr>
          <p:nvPr/>
        </p:nvPicPr>
        <p:blipFill>
          <a:blip r:embed="rId5"/>
          <a:stretch>
            <a:fillRect/>
          </a:stretch>
        </p:blipFill>
        <p:spPr>
          <a:xfrm>
            <a:off x="467989" y="1915514"/>
            <a:ext cx="3350963" cy="1581748"/>
          </a:xfrm>
          <a:prstGeom prst="rect">
            <a:avLst/>
          </a:prstGeom>
        </p:spPr>
      </p:pic>
      <p:pic>
        <p:nvPicPr>
          <p:cNvPr id="6" name="Picture 5"/>
          <p:cNvPicPr>
            <a:picLocks noChangeAspect="1"/>
          </p:cNvPicPr>
          <p:nvPr/>
        </p:nvPicPr>
        <p:blipFill>
          <a:blip r:embed="rId6"/>
          <a:stretch>
            <a:fillRect/>
          </a:stretch>
        </p:blipFill>
        <p:spPr>
          <a:xfrm>
            <a:off x="8983075" y="1843121"/>
            <a:ext cx="2564181" cy="1997675"/>
          </a:xfrm>
          <a:prstGeom prst="rect">
            <a:avLst/>
          </a:prstGeom>
        </p:spPr>
      </p:pic>
      <p:pic>
        <p:nvPicPr>
          <p:cNvPr id="7" name="Picture 6"/>
          <p:cNvPicPr>
            <a:picLocks noChangeAspect="1"/>
          </p:cNvPicPr>
          <p:nvPr/>
        </p:nvPicPr>
        <p:blipFill>
          <a:blip r:embed="rId7"/>
          <a:stretch>
            <a:fillRect/>
          </a:stretch>
        </p:blipFill>
        <p:spPr>
          <a:xfrm>
            <a:off x="9017479" y="2024442"/>
            <a:ext cx="2495372" cy="1696853"/>
          </a:xfrm>
          <a:prstGeom prst="rect">
            <a:avLst/>
          </a:prstGeom>
        </p:spPr>
      </p:pic>
      <p:pic>
        <p:nvPicPr>
          <p:cNvPr id="8" name="Picture 7"/>
          <p:cNvPicPr>
            <a:picLocks noChangeAspect="1"/>
          </p:cNvPicPr>
          <p:nvPr/>
        </p:nvPicPr>
        <p:blipFill>
          <a:blip r:embed="rId8"/>
          <a:stretch>
            <a:fillRect/>
          </a:stretch>
        </p:blipFill>
        <p:spPr>
          <a:xfrm>
            <a:off x="467989" y="4628068"/>
            <a:ext cx="3230255" cy="1782445"/>
          </a:xfrm>
          <a:prstGeom prst="rect">
            <a:avLst/>
          </a:prstGeom>
        </p:spPr>
      </p:pic>
      <p:pic>
        <p:nvPicPr>
          <p:cNvPr id="9" name="Picture 8"/>
          <p:cNvPicPr>
            <a:picLocks noChangeAspect="1"/>
          </p:cNvPicPr>
          <p:nvPr/>
        </p:nvPicPr>
        <p:blipFill>
          <a:blip r:embed="rId9"/>
          <a:stretch>
            <a:fillRect/>
          </a:stretch>
        </p:blipFill>
        <p:spPr>
          <a:xfrm>
            <a:off x="4615188" y="4635370"/>
            <a:ext cx="3263121" cy="1716593"/>
          </a:xfrm>
          <a:prstGeom prst="rect">
            <a:avLst/>
          </a:prstGeom>
        </p:spPr>
      </p:pic>
    </p:spTree>
    <p:extLst>
      <p:ext uri="{BB962C8B-B14F-4D97-AF65-F5344CB8AC3E}">
        <p14:creationId xmlns:p14="http://schemas.microsoft.com/office/powerpoint/2010/main" val="26762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3" grpId="0" animBg="1"/>
      <p:bldP spid="22" grpId="0" animBg="1"/>
      <p:bldP spid="2" grpId="0" animBg="1"/>
      <p:bldP spid="16" grpId="0"/>
      <p:bldP spid="21" grpId="0"/>
      <p:bldP spid="17" grpId="0"/>
      <p:bldP spid="20" grpId="0"/>
      <p:bldP spid="19"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Anyone can build a SharePoint app with Microsoft Access</a:t>
            </a:r>
          </a:p>
        </p:txBody>
      </p:sp>
      <p:sp>
        <p:nvSpPr>
          <p:cNvPr id="3" name="Text Placeholder 2"/>
          <p:cNvSpPr>
            <a:spLocks noGrp="1"/>
          </p:cNvSpPr>
          <p:nvPr>
            <p:ph type="body" sz="quarter" idx="14"/>
          </p:nvPr>
        </p:nvSpPr>
        <p:spPr>
          <a:xfrm>
            <a:off x="274638" y="4640262"/>
            <a:ext cx="6400800" cy="1554478"/>
          </a:xfrm>
        </p:spPr>
        <p:txBody>
          <a:bodyPr/>
          <a:lstStyle/>
          <a:p>
            <a:r>
              <a:rPr lang="en-US" dirty="0"/>
              <a:t>Jeff Conrad – Senior SDET</a:t>
            </a:r>
          </a:p>
          <a:p>
            <a:r>
              <a:rPr lang="en-US" dirty="0"/>
              <a:t>Andrew Johnson – SDET II</a:t>
            </a:r>
          </a:p>
        </p:txBody>
      </p:sp>
      <p:sp>
        <p:nvSpPr>
          <p:cNvPr id="8" name="Text Placeholder 7"/>
          <p:cNvSpPr>
            <a:spLocks noGrp="1"/>
          </p:cNvSpPr>
          <p:nvPr>
            <p:ph type="body" sz="quarter" idx="15"/>
          </p:nvPr>
        </p:nvSpPr>
        <p:spPr/>
        <p:txBody>
          <a:bodyPr/>
          <a:lstStyle/>
          <a:p>
            <a:r>
              <a:rPr lang="en-US" dirty="0" smtClean="0"/>
              <a:t>DEV-B227</a:t>
            </a:r>
            <a:endParaRPr lang="en-US" dirty="0"/>
          </a:p>
        </p:txBody>
      </p:sp>
    </p:spTree>
    <p:extLst>
      <p:ext uri="{BB962C8B-B14F-4D97-AF65-F5344CB8AC3E}">
        <p14:creationId xmlns:p14="http://schemas.microsoft.com/office/powerpoint/2010/main" val="104851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Customizing the app</a:t>
            </a:r>
            <a:endParaRPr lang="en-US" dirty="0"/>
          </a:p>
        </p:txBody>
      </p:sp>
    </p:spTree>
    <p:extLst>
      <p:ext uri="{BB962C8B-B14F-4D97-AF65-F5344CB8AC3E}">
        <p14:creationId xmlns:p14="http://schemas.microsoft.com/office/powerpoint/2010/main" val="17061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1333" y="1228789"/>
            <a:ext cx="7795581" cy="4893362"/>
          </a:xfrm>
          <a:prstGeom prst="rect">
            <a:avLst/>
          </a:prstGeom>
        </p:spPr>
      </p:pic>
      <p:sp>
        <p:nvSpPr>
          <p:cNvPr id="4" name="Title 3"/>
          <p:cNvSpPr>
            <a:spLocks noGrp="1"/>
          </p:cNvSpPr>
          <p:nvPr>
            <p:ph type="title"/>
          </p:nvPr>
        </p:nvSpPr>
        <p:spPr/>
        <p:txBody>
          <a:bodyPr/>
          <a:lstStyle/>
          <a:p>
            <a:r>
              <a:rPr lang="en-US" dirty="0" smtClean="0"/>
              <a:t>Start customization from browser</a:t>
            </a:r>
            <a:endParaRPr lang="en-US" dirty="0"/>
          </a:p>
        </p:txBody>
      </p:sp>
      <p:sp>
        <p:nvSpPr>
          <p:cNvPr id="3" name="TextBox 2"/>
          <p:cNvSpPr txBox="1"/>
          <p:nvPr/>
        </p:nvSpPr>
        <p:spPr>
          <a:xfrm>
            <a:off x="8428037" y="1198409"/>
            <a:ext cx="3736166" cy="1292662"/>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US" sz="2400" dirty="0" smtClean="0"/>
              <a:t>Open your app in Access to make design modifications</a:t>
            </a:r>
          </a:p>
        </p:txBody>
      </p:sp>
      <p:sp>
        <p:nvSpPr>
          <p:cNvPr id="7" name="2rectangle"/>
          <p:cNvSpPr/>
          <p:nvPr/>
        </p:nvSpPr>
        <p:spPr bwMode="auto">
          <a:xfrm>
            <a:off x="7164536" y="1451274"/>
            <a:ext cx="1066799" cy="253562"/>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0434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353798" cy="1012362"/>
          </a:xfrm>
        </p:spPr>
        <p:txBody>
          <a:bodyPr/>
          <a:lstStyle/>
          <a:p>
            <a:r>
              <a:rPr lang="en-US" dirty="0" smtClean="0"/>
              <a:t>Creating design elements </a:t>
            </a:r>
            <a:endParaRPr lang="en-US" dirty="0"/>
          </a:p>
        </p:txBody>
      </p:sp>
      <p:sp>
        <p:nvSpPr>
          <p:cNvPr id="4" name="TextBox 3"/>
          <p:cNvSpPr txBox="1"/>
          <p:nvPr/>
        </p:nvSpPr>
        <p:spPr>
          <a:xfrm>
            <a:off x="762317" y="1667826"/>
            <a:ext cx="5029200" cy="5102935"/>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US" sz="2400" dirty="0" smtClean="0"/>
              <a:t>Home </a:t>
            </a:r>
            <a:r>
              <a:rPr lang="en-US" sz="2400" dirty="0" smtClean="0">
                <a:sym typeface="Wingdings" panose="05000000000000000000" pitchFamily="2" charset="2"/>
              </a:rPr>
              <a:t> Create  Advanced</a:t>
            </a:r>
          </a:p>
          <a:p>
            <a:pPr>
              <a:lnSpc>
                <a:spcPct val="90000"/>
              </a:lnSpc>
              <a:spcAft>
                <a:spcPts val="600"/>
              </a:spcAft>
            </a:pPr>
            <a:endParaRPr lang="en-US" sz="600" dirty="0" smtClean="0">
              <a:sym typeface="Wingdings" panose="05000000000000000000" pitchFamily="2" charset="2"/>
            </a:endParaRPr>
          </a:p>
          <a:p>
            <a:pPr lvl="1">
              <a:lnSpc>
                <a:spcPct val="90000"/>
              </a:lnSpc>
              <a:spcAft>
                <a:spcPts val="600"/>
              </a:spcAft>
            </a:pPr>
            <a:r>
              <a:rPr lang="en-US" sz="2400" dirty="0" smtClean="0">
                <a:sym typeface="Wingdings" panose="05000000000000000000" pitchFamily="2" charset="2"/>
              </a:rPr>
              <a:t>Query</a:t>
            </a:r>
          </a:p>
          <a:p>
            <a:pPr lvl="1">
              <a:lnSpc>
                <a:spcPct val="90000"/>
              </a:lnSpc>
              <a:spcAft>
                <a:spcPts val="600"/>
              </a:spcAft>
            </a:pPr>
            <a:r>
              <a:rPr lang="en-US" sz="2400" dirty="0" smtClean="0">
                <a:sym typeface="Wingdings" panose="05000000000000000000" pitchFamily="2" charset="2"/>
              </a:rPr>
              <a:t>Blank View</a:t>
            </a:r>
          </a:p>
          <a:p>
            <a:pPr lvl="1">
              <a:lnSpc>
                <a:spcPct val="90000"/>
              </a:lnSpc>
              <a:spcAft>
                <a:spcPts val="600"/>
              </a:spcAft>
            </a:pPr>
            <a:r>
              <a:rPr lang="en-US" sz="2400" dirty="0" smtClean="0">
                <a:sym typeface="Wingdings" panose="05000000000000000000" pitchFamily="2" charset="2"/>
              </a:rPr>
              <a:t>List View</a:t>
            </a:r>
          </a:p>
          <a:p>
            <a:pPr lvl="1">
              <a:lnSpc>
                <a:spcPct val="90000"/>
              </a:lnSpc>
              <a:spcAft>
                <a:spcPts val="600"/>
              </a:spcAft>
            </a:pPr>
            <a:r>
              <a:rPr lang="en-US" sz="2400" dirty="0" smtClean="0">
                <a:sym typeface="Wingdings" panose="05000000000000000000" pitchFamily="2" charset="2"/>
              </a:rPr>
              <a:t>Datasheet View</a:t>
            </a:r>
          </a:p>
          <a:p>
            <a:pPr lvl="1">
              <a:lnSpc>
                <a:spcPct val="90000"/>
              </a:lnSpc>
              <a:spcAft>
                <a:spcPts val="600"/>
              </a:spcAft>
            </a:pPr>
            <a:r>
              <a:rPr lang="en-US" sz="2400" dirty="0" smtClean="0">
                <a:sym typeface="Wingdings" panose="05000000000000000000" pitchFamily="2" charset="2"/>
              </a:rPr>
              <a:t>Macro</a:t>
            </a:r>
          </a:p>
          <a:p>
            <a:pPr lvl="1">
              <a:lnSpc>
                <a:spcPct val="90000"/>
              </a:lnSpc>
              <a:spcAft>
                <a:spcPts val="600"/>
              </a:spcAft>
            </a:pPr>
            <a:r>
              <a:rPr lang="en-US" sz="2400" dirty="0" smtClean="0">
                <a:sym typeface="Wingdings" panose="05000000000000000000" pitchFamily="2" charset="2"/>
              </a:rPr>
              <a:t>Data Macro</a:t>
            </a:r>
          </a:p>
          <a:p>
            <a:pPr lvl="1">
              <a:lnSpc>
                <a:spcPct val="90000"/>
              </a:lnSpc>
              <a:spcAft>
                <a:spcPts val="600"/>
              </a:spcAft>
            </a:pPr>
            <a:r>
              <a:rPr lang="en-US" sz="2400" dirty="0" smtClean="0">
                <a:sym typeface="Wingdings" panose="05000000000000000000" pitchFamily="2" charset="2"/>
              </a:rPr>
              <a:t>On Start Macro</a:t>
            </a:r>
          </a:p>
          <a:p>
            <a:pPr lvl="1">
              <a:lnSpc>
                <a:spcPct val="90000"/>
              </a:lnSpc>
              <a:spcAft>
                <a:spcPts val="600"/>
              </a:spcAft>
            </a:pPr>
            <a:r>
              <a:rPr lang="en-US" sz="2400" dirty="0" smtClean="0">
                <a:sym typeface="Wingdings" panose="05000000000000000000" pitchFamily="2" charset="2"/>
              </a:rPr>
              <a:t>On Deploy Macro</a:t>
            </a:r>
            <a:endParaRPr lang="en-US" sz="2400" dirty="0">
              <a:solidFill>
                <a:schemeClr val="bg1"/>
              </a:solidFill>
              <a:sym typeface="Wingdings" panose="05000000000000000000" pitchFamily="2" charset="2"/>
            </a:endParaRPr>
          </a:p>
          <a:p>
            <a:pPr lvl="1">
              <a:lnSpc>
                <a:spcPct val="90000"/>
              </a:lnSpc>
              <a:spcAft>
                <a:spcPts val="600"/>
              </a:spcAft>
            </a:pPr>
            <a:endParaRPr lang="en-US" sz="5400" dirty="0">
              <a:solidFill>
                <a:schemeClr val="bg1"/>
              </a:solidFill>
              <a:sym typeface="Wingdings" panose="05000000000000000000" pitchFamily="2" charset="2"/>
            </a:endParaRPr>
          </a:p>
          <a:p>
            <a:pPr lvl="1">
              <a:lnSpc>
                <a:spcPct val="90000"/>
              </a:lnSpc>
              <a:spcAft>
                <a:spcPts val="600"/>
              </a:spcAft>
            </a:pPr>
            <a:endParaRPr lang="en-US" sz="1000" dirty="0">
              <a:solidFill>
                <a:schemeClr val="bg1"/>
              </a:solidFill>
              <a:sym typeface="Wingdings" panose="05000000000000000000" pitchFamily="2" charset="2"/>
            </a:endParaRPr>
          </a:p>
        </p:txBody>
      </p:sp>
      <p:sp>
        <p:nvSpPr>
          <p:cNvPr id="6" name="TextBox 5"/>
          <p:cNvSpPr txBox="1"/>
          <p:nvPr/>
        </p:nvSpPr>
        <p:spPr>
          <a:xfrm>
            <a:off x="6142037" y="1660524"/>
            <a:ext cx="5029200" cy="5130635"/>
          </a:xfrm>
          <a:prstGeom prst="rect">
            <a:avLst/>
          </a:prstGeom>
          <a:solidFill>
            <a:schemeClr val="accent1"/>
          </a:solidFill>
        </p:spPr>
        <p:txBody>
          <a:bodyPr wrap="square" lIns="182880" tIns="146304" rIns="182880" bIns="146304" rtlCol="0">
            <a:spAutoFit/>
          </a:bodyPr>
          <a:lstStyle/>
          <a:p>
            <a:pPr>
              <a:lnSpc>
                <a:spcPct val="90000"/>
              </a:lnSpc>
              <a:spcAft>
                <a:spcPts val="600"/>
              </a:spcAft>
            </a:pPr>
            <a:endParaRPr lang="en-US" sz="2400" dirty="0" smtClean="0">
              <a:solidFill>
                <a:schemeClr val="bg1"/>
              </a:solidFill>
            </a:endParaRPr>
          </a:p>
          <a:p>
            <a:pPr>
              <a:lnSpc>
                <a:spcPct val="90000"/>
              </a:lnSpc>
              <a:spcAft>
                <a:spcPts val="600"/>
              </a:spcAft>
            </a:pPr>
            <a:endParaRPr lang="en-US" sz="2400" dirty="0">
              <a:solidFill>
                <a:schemeClr val="bg1"/>
              </a:solidFill>
            </a:endParaRPr>
          </a:p>
          <a:p>
            <a:pPr>
              <a:lnSpc>
                <a:spcPct val="90000"/>
              </a:lnSpc>
              <a:spcAft>
                <a:spcPts val="600"/>
              </a:spcAft>
            </a:pPr>
            <a:endParaRPr lang="en-US" sz="2400" dirty="0" smtClean="0">
              <a:solidFill>
                <a:schemeClr val="bg1"/>
              </a:solidFill>
            </a:endParaRPr>
          </a:p>
          <a:p>
            <a:pPr>
              <a:lnSpc>
                <a:spcPct val="90000"/>
              </a:lnSpc>
              <a:spcAft>
                <a:spcPts val="600"/>
              </a:spcAft>
            </a:pPr>
            <a:endParaRPr lang="en-US" sz="2400" dirty="0">
              <a:solidFill>
                <a:schemeClr val="bg1"/>
              </a:solidFill>
            </a:endParaRPr>
          </a:p>
          <a:p>
            <a:pPr>
              <a:lnSpc>
                <a:spcPct val="90000"/>
              </a:lnSpc>
              <a:spcAft>
                <a:spcPts val="600"/>
              </a:spcAft>
            </a:pPr>
            <a:endParaRPr lang="en-US" sz="2400" dirty="0" smtClean="0">
              <a:solidFill>
                <a:schemeClr val="bg1"/>
              </a:solidFill>
            </a:endParaRPr>
          </a:p>
          <a:p>
            <a:pPr>
              <a:lnSpc>
                <a:spcPct val="90000"/>
              </a:lnSpc>
              <a:spcAft>
                <a:spcPts val="600"/>
              </a:spcAft>
            </a:pPr>
            <a:endParaRPr lang="en-US" sz="2400" dirty="0">
              <a:solidFill>
                <a:schemeClr val="bg1"/>
              </a:solidFill>
            </a:endParaRPr>
          </a:p>
          <a:p>
            <a:pPr>
              <a:lnSpc>
                <a:spcPct val="90000"/>
              </a:lnSpc>
              <a:spcAft>
                <a:spcPts val="600"/>
              </a:spcAft>
            </a:pPr>
            <a:endParaRPr lang="en-US" sz="2400" dirty="0" smtClean="0">
              <a:solidFill>
                <a:schemeClr val="bg1"/>
              </a:solidFill>
            </a:endParaRPr>
          </a:p>
          <a:p>
            <a:pPr>
              <a:lnSpc>
                <a:spcPct val="90000"/>
              </a:lnSpc>
              <a:spcAft>
                <a:spcPts val="600"/>
              </a:spcAft>
            </a:pPr>
            <a:endParaRPr lang="en-US" sz="2400" dirty="0">
              <a:solidFill>
                <a:schemeClr val="bg1"/>
              </a:solidFill>
            </a:endParaRPr>
          </a:p>
          <a:p>
            <a:pPr>
              <a:lnSpc>
                <a:spcPct val="90000"/>
              </a:lnSpc>
              <a:spcAft>
                <a:spcPts val="600"/>
              </a:spcAft>
            </a:pPr>
            <a:endParaRPr lang="en-US" sz="2400" dirty="0" smtClean="0">
              <a:solidFill>
                <a:schemeClr val="bg1"/>
              </a:solidFill>
            </a:endParaRPr>
          </a:p>
          <a:p>
            <a:pPr>
              <a:lnSpc>
                <a:spcPct val="90000"/>
              </a:lnSpc>
              <a:spcAft>
                <a:spcPts val="600"/>
              </a:spcAft>
            </a:pPr>
            <a:endParaRPr lang="en-US" sz="2400" dirty="0">
              <a:solidFill>
                <a:schemeClr val="bg1"/>
              </a:solidFill>
            </a:endParaRPr>
          </a:p>
          <a:p>
            <a:pPr>
              <a:lnSpc>
                <a:spcPct val="90000"/>
              </a:lnSpc>
              <a:spcAft>
                <a:spcPts val="600"/>
              </a:spcAft>
            </a:pPr>
            <a:endParaRPr lang="en-US" sz="2400" dirty="0" smtClean="0">
              <a:solidFill>
                <a:schemeClr val="bg1"/>
              </a:solidFill>
            </a:endParaRPr>
          </a:p>
          <a:p>
            <a:pPr>
              <a:lnSpc>
                <a:spcPct val="90000"/>
              </a:lnSpc>
              <a:spcAft>
                <a:spcPts val="600"/>
              </a:spcAft>
            </a:pPr>
            <a:endParaRPr lang="en-US" sz="2400" dirty="0" smtClean="0">
              <a:solidFill>
                <a:schemeClr val="bg1"/>
              </a:solidFill>
            </a:endParaRPr>
          </a:p>
        </p:txBody>
      </p:sp>
      <p:pic>
        <p:nvPicPr>
          <p:cNvPr id="5" name="Picture 4"/>
          <p:cNvPicPr>
            <a:picLocks noChangeAspect="1"/>
          </p:cNvPicPr>
          <p:nvPr/>
        </p:nvPicPr>
        <p:blipFill>
          <a:blip r:embed="rId3"/>
          <a:stretch>
            <a:fillRect/>
          </a:stretch>
        </p:blipFill>
        <p:spPr>
          <a:xfrm>
            <a:off x="6325233" y="1820862"/>
            <a:ext cx="4634737" cy="4758744"/>
          </a:xfrm>
          <a:prstGeom prst="rect">
            <a:avLst/>
          </a:prstGeom>
        </p:spPr>
      </p:pic>
      <p:sp>
        <p:nvSpPr>
          <p:cNvPr id="3" name="TextBox 2"/>
          <p:cNvSpPr txBox="1"/>
          <p:nvPr/>
        </p:nvSpPr>
        <p:spPr>
          <a:xfrm>
            <a:off x="1214437" y="5740028"/>
            <a:ext cx="38862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Expand Navigation Pane to view app objects</a:t>
            </a:r>
          </a:p>
        </p:txBody>
      </p:sp>
      <p:sp>
        <p:nvSpPr>
          <p:cNvPr id="7" name="2rectangle"/>
          <p:cNvSpPr/>
          <p:nvPr/>
        </p:nvSpPr>
        <p:spPr bwMode="auto">
          <a:xfrm>
            <a:off x="9571037" y="2659062"/>
            <a:ext cx="914400" cy="1066800"/>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stretch>
            <a:fillRect/>
          </a:stretch>
        </p:blipFill>
        <p:spPr>
          <a:xfrm>
            <a:off x="8551762" y="3725862"/>
            <a:ext cx="2086075" cy="2639637"/>
          </a:xfrm>
          <a:prstGeom prst="rect">
            <a:avLst/>
          </a:prstGeom>
        </p:spPr>
      </p:pic>
    </p:spTree>
    <p:extLst>
      <p:ext uri="{BB962C8B-B14F-4D97-AF65-F5344CB8AC3E}">
        <p14:creationId xmlns:p14="http://schemas.microsoft.com/office/powerpoint/2010/main" val="3777923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562598" cy="915988"/>
          </a:xfrm>
        </p:spPr>
        <p:txBody>
          <a:bodyPr/>
          <a:lstStyle/>
          <a:p>
            <a:r>
              <a:rPr lang="en-US" dirty="0" smtClean="0"/>
              <a:t>Creating tables</a:t>
            </a:r>
            <a:endParaRPr lang="en-US" dirty="0"/>
          </a:p>
        </p:txBody>
      </p:sp>
      <p:sp>
        <p:nvSpPr>
          <p:cNvPr id="5" name="TextBox 4"/>
          <p:cNvSpPr txBox="1"/>
          <p:nvPr/>
        </p:nvSpPr>
        <p:spPr>
          <a:xfrm>
            <a:off x="296812" y="2144764"/>
            <a:ext cx="1800582" cy="1625060"/>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US" sz="2400" dirty="0" smtClean="0"/>
              <a:t>3 ways to get started with data</a:t>
            </a:r>
          </a:p>
        </p:txBody>
      </p:sp>
      <p:pic>
        <p:nvPicPr>
          <p:cNvPr id="15" name="Picture 14"/>
          <p:cNvPicPr>
            <a:picLocks noChangeAspect="1"/>
          </p:cNvPicPr>
          <p:nvPr/>
        </p:nvPicPr>
        <p:blipFill>
          <a:blip r:embed="rId3"/>
          <a:stretch>
            <a:fillRect/>
          </a:stretch>
        </p:blipFill>
        <p:spPr>
          <a:xfrm>
            <a:off x="3047061" y="1287462"/>
            <a:ext cx="7519406" cy="5196980"/>
          </a:xfrm>
          <a:prstGeom prst="rect">
            <a:avLst/>
          </a:prstGeom>
          <a:ln>
            <a:solidFill>
              <a:schemeClr val="tx1"/>
            </a:solidFill>
          </a:ln>
        </p:spPr>
      </p:pic>
      <p:sp>
        <p:nvSpPr>
          <p:cNvPr id="6" name="4rectangle"/>
          <p:cNvSpPr/>
          <p:nvPr/>
        </p:nvSpPr>
        <p:spPr bwMode="auto">
          <a:xfrm>
            <a:off x="3094038" y="2278062"/>
            <a:ext cx="3886199" cy="2689262"/>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7" name="4rectangle"/>
          <p:cNvSpPr/>
          <p:nvPr/>
        </p:nvSpPr>
        <p:spPr bwMode="auto">
          <a:xfrm>
            <a:off x="8303772" y="2524701"/>
            <a:ext cx="1371600" cy="227746"/>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8" name="4rectangle"/>
          <p:cNvSpPr/>
          <p:nvPr/>
        </p:nvSpPr>
        <p:spPr bwMode="auto">
          <a:xfrm>
            <a:off x="3094038" y="5630862"/>
            <a:ext cx="3657600" cy="685800"/>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9" name="4arrow"/>
          <p:cNvSpPr/>
          <p:nvPr/>
        </p:nvSpPr>
        <p:spPr bwMode="auto">
          <a:xfrm rot="16200000" flipH="1">
            <a:off x="7053126" y="4431447"/>
            <a:ext cx="248531" cy="231894"/>
          </a:xfrm>
          <a:prstGeom prst="upArrow">
            <a:avLst>
              <a:gd name="adj1" fmla="val 34144"/>
              <a:gd name="adj2" fmla="val 3847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0" name="4text"/>
          <p:cNvSpPr/>
          <p:nvPr/>
        </p:nvSpPr>
        <p:spPr bwMode="auto">
          <a:xfrm>
            <a:off x="7293338" y="4110279"/>
            <a:ext cx="2506300" cy="874230"/>
          </a:xfrm>
          <a:prstGeom prst="rect">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040" dirty="0" smtClean="0">
                <a:solidFill>
                  <a:schemeClr val="bg2"/>
                </a:solidFill>
                <a:ea typeface="Segoe UI" pitchFamily="34" charset="0"/>
                <a:cs typeface="Segoe UI" pitchFamily="34" charset="0"/>
              </a:rPr>
              <a:t>Get a head start with Table Templates</a:t>
            </a:r>
            <a:endParaRPr lang="en-US" sz="2040" dirty="0">
              <a:solidFill>
                <a:schemeClr val="bg2"/>
              </a:solidFill>
              <a:ea typeface="Segoe UI" pitchFamily="34" charset="0"/>
              <a:cs typeface="Segoe UI" pitchFamily="34" charset="0"/>
            </a:endParaRPr>
          </a:p>
        </p:txBody>
      </p:sp>
      <p:sp>
        <p:nvSpPr>
          <p:cNvPr id="11" name="4arrow"/>
          <p:cNvSpPr/>
          <p:nvPr/>
        </p:nvSpPr>
        <p:spPr bwMode="auto">
          <a:xfrm flipH="1">
            <a:off x="8989572" y="2811462"/>
            <a:ext cx="248531" cy="231894"/>
          </a:xfrm>
          <a:prstGeom prst="upArrow">
            <a:avLst>
              <a:gd name="adj1" fmla="val 34144"/>
              <a:gd name="adj2" fmla="val 3847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2" name="4text"/>
          <p:cNvSpPr/>
          <p:nvPr/>
        </p:nvSpPr>
        <p:spPr bwMode="auto">
          <a:xfrm>
            <a:off x="8089287" y="3042610"/>
            <a:ext cx="2049100" cy="988052"/>
          </a:xfrm>
          <a:prstGeom prst="rect">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040" dirty="0" smtClean="0">
                <a:solidFill>
                  <a:schemeClr val="bg2"/>
                </a:solidFill>
                <a:ea typeface="Segoe UI" pitchFamily="34" charset="0"/>
                <a:cs typeface="Segoe UI" pitchFamily="34" charset="0"/>
              </a:rPr>
              <a:t>Start from scratch with a Blank Table</a:t>
            </a:r>
            <a:endParaRPr lang="en-US" sz="2040" dirty="0">
              <a:solidFill>
                <a:schemeClr val="bg2"/>
              </a:solidFill>
              <a:ea typeface="Segoe UI" pitchFamily="34" charset="0"/>
              <a:cs typeface="Segoe UI" pitchFamily="34" charset="0"/>
            </a:endParaRPr>
          </a:p>
        </p:txBody>
      </p:sp>
      <p:sp>
        <p:nvSpPr>
          <p:cNvPr id="13" name="4arrow"/>
          <p:cNvSpPr/>
          <p:nvPr/>
        </p:nvSpPr>
        <p:spPr bwMode="auto">
          <a:xfrm flipH="1" flipV="1">
            <a:off x="6204122" y="5398968"/>
            <a:ext cx="248531" cy="231894"/>
          </a:xfrm>
          <a:prstGeom prst="upArrow">
            <a:avLst>
              <a:gd name="adj1" fmla="val 34144"/>
              <a:gd name="adj2" fmla="val 3847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4" name="4text"/>
          <p:cNvSpPr/>
          <p:nvPr/>
        </p:nvSpPr>
        <p:spPr bwMode="auto">
          <a:xfrm>
            <a:off x="4575787" y="5043524"/>
            <a:ext cx="3505200" cy="336407"/>
          </a:xfrm>
          <a:prstGeom prst="rect">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040" dirty="0" smtClean="0">
                <a:solidFill>
                  <a:schemeClr val="bg2"/>
                </a:solidFill>
                <a:ea typeface="Segoe UI" pitchFamily="34" charset="0"/>
                <a:cs typeface="Segoe UI" pitchFamily="34" charset="0"/>
              </a:rPr>
              <a:t>Use an existing data source</a:t>
            </a:r>
            <a:endParaRPr lang="en-US" sz="2040" dirty="0">
              <a:solidFill>
                <a:schemeClr val="bg2"/>
              </a:solidFill>
              <a:ea typeface="Segoe UI" pitchFamily="34" charset="0"/>
              <a:cs typeface="Segoe UI" pitchFamily="34" charset="0"/>
            </a:endParaRPr>
          </a:p>
        </p:txBody>
      </p:sp>
    </p:spTree>
    <p:extLst>
      <p:ext uri="{BB962C8B-B14F-4D97-AF65-F5344CB8AC3E}">
        <p14:creationId xmlns:p14="http://schemas.microsoft.com/office/powerpoint/2010/main" val="3622835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of existing applications</a:t>
            </a:r>
            <a:r>
              <a:rPr lang="en-US" dirty="0"/>
              <a:t/>
            </a:r>
            <a:br>
              <a:rPr lang="en-US" dirty="0"/>
            </a:br>
            <a:endParaRPr lang="en-US" dirty="0"/>
          </a:p>
        </p:txBody>
      </p:sp>
      <p:sp>
        <p:nvSpPr>
          <p:cNvPr id="5" name="Text Placeholder 4"/>
          <p:cNvSpPr>
            <a:spLocks noGrp="1"/>
          </p:cNvSpPr>
          <p:nvPr>
            <p:ph type="body" sz="quarter" idx="4294967295"/>
          </p:nvPr>
        </p:nvSpPr>
        <p:spPr>
          <a:xfrm>
            <a:off x="274638" y="1212850"/>
            <a:ext cx="11887200" cy="4839466"/>
          </a:xfrm>
          <a:prstGeom prst="rect">
            <a:avLst/>
          </a:prstGeom>
        </p:spPr>
        <p:txBody>
          <a:bodyPr/>
          <a:lstStyle/>
          <a:p>
            <a:pPr marL="0" indent="0">
              <a:buNone/>
            </a:pPr>
            <a:r>
              <a:rPr lang="en-US" sz="4080" spc="-71" dirty="0">
                <a:gradFill>
                  <a:gsLst>
                    <a:gs pos="100000">
                      <a:schemeClr val="tx2"/>
                    </a:gs>
                    <a:gs pos="0">
                      <a:schemeClr val="tx2"/>
                    </a:gs>
                  </a:gsLst>
                  <a:lin ang="5400000" scaled="0"/>
                </a:gradFill>
              </a:rPr>
              <a:t>Earlier version of Access</a:t>
            </a:r>
          </a:p>
          <a:p>
            <a:pPr marL="342900" lvl="1" indent="0">
              <a:buNone/>
            </a:pPr>
            <a:r>
              <a:rPr lang="en-US" sz="2000" dirty="0" smtClean="0"/>
              <a:t>Just the data and some relationships</a:t>
            </a:r>
          </a:p>
          <a:p>
            <a:pPr marL="342900" lvl="1" indent="0">
              <a:buNone/>
            </a:pPr>
            <a:r>
              <a:rPr lang="en-US" sz="2000" dirty="0" smtClean="0"/>
              <a:t>Navigation and UI are auto-generated for you</a:t>
            </a:r>
          </a:p>
          <a:p>
            <a:pPr marL="342900" lvl="1" indent="0">
              <a:buNone/>
            </a:pPr>
            <a:r>
              <a:rPr lang="en-US" sz="2000" dirty="0" smtClean="0"/>
              <a:t>Access front end investments could still be used</a:t>
            </a:r>
          </a:p>
          <a:p>
            <a:pPr marL="0" indent="0">
              <a:buNone/>
            </a:pPr>
            <a:r>
              <a:rPr lang="en-US" sz="4080" spc="-71" dirty="0">
                <a:gradFill>
                  <a:gsLst>
                    <a:gs pos="100000">
                      <a:schemeClr val="tx2"/>
                    </a:gs>
                    <a:gs pos="0">
                      <a:schemeClr val="tx2"/>
                    </a:gs>
                  </a:gsLst>
                  <a:lin ang="5400000" scaled="0"/>
                </a:gradFill>
              </a:rPr>
              <a:t>Excel spreadsheets</a:t>
            </a:r>
          </a:p>
          <a:p>
            <a:pPr marL="0" indent="0">
              <a:buNone/>
            </a:pPr>
            <a:r>
              <a:rPr lang="en-US" sz="4080" spc="-71" dirty="0">
                <a:gradFill>
                  <a:gsLst>
                    <a:gs pos="100000">
                      <a:schemeClr val="tx2"/>
                    </a:gs>
                    <a:gs pos="0">
                      <a:schemeClr val="tx2"/>
                    </a:gs>
                  </a:gsLst>
                  <a:lin ang="5400000" scaled="0"/>
                </a:gradFill>
              </a:rPr>
              <a:t>Other sources</a:t>
            </a:r>
          </a:p>
          <a:p>
            <a:pPr marL="342900" lvl="1" indent="0">
              <a:buNone/>
            </a:pPr>
            <a:r>
              <a:rPr lang="en-US" sz="2000" dirty="0" smtClean="0"/>
              <a:t>Like SQL Server or Lotus Notes</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3017837" y="4840517"/>
            <a:ext cx="6614160" cy="1333500"/>
          </a:xfrm>
          <a:prstGeom prst="rect">
            <a:avLst/>
          </a:prstGeom>
        </p:spPr>
      </p:pic>
    </p:spTree>
    <p:extLst>
      <p:ext uri="{BB962C8B-B14F-4D97-AF65-F5344CB8AC3E}">
        <p14:creationId xmlns:p14="http://schemas.microsoft.com/office/powerpoint/2010/main" val="5903005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Consuming SharePoint Lists</a:t>
            </a:r>
            <a:endParaRPr lang="en-US" dirty="0"/>
          </a:p>
        </p:txBody>
      </p:sp>
    </p:spTree>
    <p:extLst>
      <p:ext uri="{BB962C8B-B14F-4D97-AF65-F5344CB8AC3E}">
        <p14:creationId xmlns:p14="http://schemas.microsoft.com/office/powerpoint/2010/main" val="38821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6396" y="3386657"/>
            <a:ext cx="4010342" cy="3315767"/>
          </a:xfrm>
          <a:prstGeom prst="rect">
            <a:avLst/>
          </a:prstGeom>
        </p:spPr>
      </p:pic>
      <p:sp>
        <p:nvSpPr>
          <p:cNvPr id="2" name="Title 1"/>
          <p:cNvSpPr>
            <a:spLocks noGrp="1"/>
          </p:cNvSpPr>
          <p:nvPr>
            <p:ph type="title"/>
          </p:nvPr>
        </p:nvSpPr>
        <p:spPr>
          <a:xfrm>
            <a:off x="274639" y="274320"/>
            <a:ext cx="11889564" cy="917575"/>
          </a:xfrm>
        </p:spPr>
        <p:txBody>
          <a:bodyPr/>
          <a:lstStyle/>
          <a:p>
            <a:r>
              <a:rPr lang="en-US" dirty="0" smtClean="0"/>
              <a:t>Linking to SharePoint Lists</a:t>
            </a:r>
            <a:endParaRPr lang="en-US" dirty="0"/>
          </a:p>
        </p:txBody>
      </p:sp>
      <p:sp>
        <p:nvSpPr>
          <p:cNvPr id="3" name="Text Placeholder 2"/>
          <p:cNvSpPr>
            <a:spLocks noGrp="1"/>
          </p:cNvSpPr>
          <p:nvPr>
            <p:ph type="body" sz="quarter" idx="4294967295"/>
          </p:nvPr>
        </p:nvSpPr>
        <p:spPr>
          <a:xfrm>
            <a:off x="274320" y="1262996"/>
            <a:ext cx="11887200" cy="2103974"/>
          </a:xfrm>
          <a:prstGeom prst="rect">
            <a:avLst/>
          </a:prstGeom>
        </p:spPr>
        <p:txBody>
          <a:bodyPr/>
          <a:lstStyle/>
          <a:p>
            <a:pPr marL="0" indent="0">
              <a:buNone/>
            </a:pPr>
            <a:r>
              <a:rPr lang="en-US" sz="4080" spc="-71" dirty="0" smtClean="0">
                <a:gradFill>
                  <a:gsLst>
                    <a:gs pos="100000">
                      <a:schemeClr val="tx2"/>
                    </a:gs>
                    <a:gs pos="0">
                      <a:schemeClr val="tx2"/>
                    </a:gs>
                  </a:gsLst>
                  <a:lin ang="5400000" scaled="0"/>
                </a:gradFill>
              </a:rPr>
              <a:t>Limitations of current </a:t>
            </a:r>
            <a:r>
              <a:rPr lang="en-US" sz="4080" spc="-71" dirty="0">
                <a:gradFill>
                  <a:gsLst>
                    <a:gs pos="100000">
                      <a:schemeClr val="tx2"/>
                    </a:gs>
                    <a:gs pos="0">
                      <a:schemeClr val="tx2"/>
                    </a:gs>
                  </a:gsLst>
                  <a:lin ang="5400000" scaled="0"/>
                </a:gradFill>
              </a:rPr>
              <a:t>release</a:t>
            </a:r>
          </a:p>
          <a:p>
            <a:pPr marL="0" indent="0">
              <a:buNone/>
            </a:pPr>
            <a:r>
              <a:rPr lang="en-US" sz="2000" dirty="0" smtClean="0">
                <a:latin typeface="+mn-lt"/>
              </a:rPr>
              <a:t>     Read-Only</a:t>
            </a:r>
            <a:endParaRPr lang="en-US" sz="2000" dirty="0">
              <a:latin typeface="+mn-lt"/>
            </a:endParaRPr>
          </a:p>
          <a:p>
            <a:pPr marL="0" indent="0">
              <a:buNone/>
            </a:pPr>
            <a:r>
              <a:rPr lang="en-US" sz="2000" dirty="0" smtClean="0">
                <a:latin typeface="+mn-lt"/>
              </a:rPr>
              <a:t>     No </a:t>
            </a:r>
            <a:r>
              <a:rPr lang="en-US" sz="2000" dirty="0">
                <a:latin typeface="+mn-lt"/>
              </a:rPr>
              <a:t>Data Macro support</a:t>
            </a:r>
          </a:p>
          <a:p>
            <a:pPr marL="0" indent="0">
              <a:buNone/>
            </a:pPr>
            <a:r>
              <a:rPr lang="en-US" sz="2000" dirty="0" smtClean="0">
                <a:latin typeface="+mn-lt"/>
              </a:rPr>
              <a:t>     List </a:t>
            </a:r>
            <a:r>
              <a:rPr lang="en-US" sz="2000" dirty="0">
                <a:latin typeface="+mn-lt"/>
              </a:rPr>
              <a:t>must be in the same site collection	</a:t>
            </a:r>
          </a:p>
          <a:p>
            <a:pPr marL="0" indent="0">
              <a:buNone/>
            </a:pPr>
            <a:r>
              <a:rPr lang="en-US" sz="2000" dirty="0" smtClean="0">
                <a:latin typeface="+mn-lt"/>
              </a:rPr>
              <a:t>     SharePoint </a:t>
            </a:r>
            <a:r>
              <a:rPr lang="en-US" sz="2000" dirty="0">
                <a:latin typeface="+mn-lt"/>
              </a:rPr>
              <a:t>Lists </a:t>
            </a:r>
            <a:r>
              <a:rPr lang="en-US" sz="2000" dirty="0" smtClean="0">
                <a:latin typeface="+mn-lt"/>
              </a:rPr>
              <a:t>are </a:t>
            </a:r>
            <a:r>
              <a:rPr lang="en-US" sz="2000" dirty="0">
                <a:latin typeface="+mn-lt"/>
              </a:rPr>
              <a:t>the only </a:t>
            </a:r>
            <a:r>
              <a:rPr lang="en-US" sz="2000" dirty="0" smtClean="0">
                <a:latin typeface="+mn-lt"/>
              </a:rPr>
              <a:t>data-linking sources currently supported</a:t>
            </a:r>
            <a:endParaRPr lang="en-US" sz="2000" dirty="0">
              <a:latin typeface="+mn-lt"/>
            </a:endParaRPr>
          </a:p>
        </p:txBody>
      </p:sp>
      <p:pic>
        <p:nvPicPr>
          <p:cNvPr id="7" name="Picture 6"/>
          <p:cNvPicPr>
            <a:picLocks noChangeAspect="1"/>
          </p:cNvPicPr>
          <p:nvPr/>
        </p:nvPicPr>
        <p:blipFill>
          <a:blip r:embed="rId3"/>
          <a:stretch>
            <a:fillRect/>
          </a:stretch>
        </p:blipFill>
        <p:spPr>
          <a:xfrm>
            <a:off x="6654134" y="3399157"/>
            <a:ext cx="4648200" cy="3282414"/>
          </a:xfrm>
          <a:prstGeom prst="rect">
            <a:avLst/>
          </a:prstGeom>
          <a:ln>
            <a:solidFill>
              <a:schemeClr val="tx1"/>
            </a:solidFill>
          </a:ln>
        </p:spPr>
      </p:pic>
      <p:sp>
        <p:nvSpPr>
          <p:cNvPr id="9" name="Right Arrow 8"/>
          <p:cNvSpPr/>
          <p:nvPr/>
        </p:nvSpPr>
        <p:spPr>
          <a:xfrm rot="480000">
            <a:off x="4995181" y="4980430"/>
            <a:ext cx="2731377" cy="472500"/>
          </a:xfrm>
          <a:prstGeom prst="rightArrow">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smtClean="0"/>
              <a:t>Lookup field</a:t>
            </a:r>
            <a:endParaRPr lang="en-US" sz="1836" dirty="0"/>
          </a:p>
        </p:txBody>
      </p:sp>
    </p:spTree>
    <p:extLst>
      <p:ext uri="{BB962C8B-B14F-4D97-AF65-F5344CB8AC3E}">
        <p14:creationId xmlns:p14="http://schemas.microsoft.com/office/powerpoint/2010/main" val="1927706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10591799" cy="1829593"/>
          </a:xfrm>
        </p:spPr>
        <p:txBody>
          <a:bodyPr/>
          <a:lstStyle/>
          <a:p>
            <a:r>
              <a:rPr lang="en-US" dirty="0"/>
              <a:t>Leverage Azure: </a:t>
            </a:r>
            <a:r>
              <a:rPr lang="en-US" dirty="0" smtClean="0"/>
              <a:t>Analyze </a:t>
            </a:r>
            <a:r>
              <a:rPr lang="en-US" dirty="0"/>
              <a:t>with </a:t>
            </a:r>
            <a:r>
              <a:rPr lang="en-US" dirty="0" smtClean="0"/>
              <a:t>Excel and SQL Server</a:t>
            </a:r>
          </a:p>
          <a:p>
            <a:r>
              <a:rPr lang="en-US" dirty="0">
                <a:gradFill>
                  <a:gsLst>
                    <a:gs pos="2917">
                      <a:schemeClr val="tx1"/>
                    </a:gs>
                    <a:gs pos="30000">
                      <a:schemeClr val="tx1"/>
                    </a:gs>
                  </a:gsLst>
                  <a:lin ang="5400000" scaled="0"/>
                </a:gradFill>
                <a:hlinkClick r:id="rId3"/>
              </a:rPr>
              <a:t>Link to Blog </a:t>
            </a:r>
            <a:r>
              <a:rPr lang="en-US" dirty="0" smtClean="0">
                <a:gradFill>
                  <a:gsLst>
                    <a:gs pos="2917">
                      <a:schemeClr val="tx1"/>
                    </a:gs>
                    <a:gs pos="30000">
                      <a:schemeClr val="tx1"/>
                    </a:gs>
                  </a:gsLst>
                  <a:lin ang="5400000" scaled="0"/>
                </a:gradFill>
                <a:hlinkClick r:id="rId3"/>
              </a:rPr>
              <a:t>article</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9164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447637" y="4868863"/>
            <a:ext cx="4526280" cy="18288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0" bIns="46637" numCol="1" rtlCol="0" anchor="t" anchorCtr="0" compatLnSpc="1">
            <a:prstTxWarp prst="textNoShape">
              <a:avLst/>
            </a:prstTxWarp>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rPr>
              <a:t>SQL Login</a:t>
            </a:r>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5019636" y="1211263"/>
            <a:ext cx="6381514" cy="548640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0" bIns="46637" numCol="1" rtlCol="0" anchor="t" anchorCtr="0" compatLnSpc="1">
            <a:prstTxWarp prst="textNoShape">
              <a:avLst/>
            </a:prstTxWarp>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rPr>
              <a:t>Unobscured table names and field names</a:t>
            </a:r>
            <a:endParaRPr lang="en-US" sz="2000" dirty="0">
              <a:gradFill>
                <a:gsLst>
                  <a:gs pos="0">
                    <a:srgbClr val="FFFFFF"/>
                  </a:gs>
                  <a:gs pos="100000">
                    <a:srgbClr val="FFFFFF"/>
                  </a:gs>
                </a:gsLst>
                <a:lin ang="5400000" scaled="0"/>
              </a:gradFill>
            </a:endParaRPr>
          </a:p>
        </p:txBody>
      </p:sp>
      <p:sp>
        <p:nvSpPr>
          <p:cNvPr id="24" name="Rectangle 23"/>
          <p:cNvSpPr/>
          <p:nvPr/>
        </p:nvSpPr>
        <p:spPr bwMode="auto">
          <a:xfrm>
            <a:off x="447637" y="1211263"/>
            <a:ext cx="4526280" cy="36118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0" bIns="146304" numCol="1" rtlCol="0" anchor="t" anchorCtr="0" compatLnSpc="1">
            <a:prstTxWarp prst="textNoShape">
              <a:avLst/>
            </a:prstTxWarp>
          </a:bodyPr>
          <a:lstStyle/>
          <a:p>
            <a:pPr defTabSz="932472" fontAlgn="base">
              <a:spcBef>
                <a:spcPct val="0"/>
              </a:spcBef>
              <a:spcAft>
                <a:spcPct val="0"/>
              </a:spcAft>
            </a:pPr>
            <a:r>
              <a:rPr lang="en-US" sz="2000" dirty="0" smtClean="0">
                <a:gradFill>
                  <a:gsLst>
                    <a:gs pos="0">
                      <a:srgbClr val="FFFFFF"/>
                    </a:gs>
                    <a:gs pos="100000">
                      <a:srgbClr val="FFFFFF"/>
                    </a:gs>
                  </a:gsLst>
                  <a:lin ang="5400000" scaled="0"/>
                </a:gradFill>
              </a:rPr>
              <a:t>Enable Connections</a:t>
            </a: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274320"/>
            <a:ext cx="11889564" cy="917575"/>
          </a:xfrm>
        </p:spPr>
        <p:txBody>
          <a:bodyPr/>
          <a:lstStyle/>
          <a:p>
            <a:r>
              <a:rPr lang="en-US" dirty="0" smtClean="0"/>
              <a:t>Real SQL Server Power</a:t>
            </a:r>
            <a:endParaRPr lang="en-US" dirty="0"/>
          </a:p>
        </p:txBody>
      </p:sp>
      <p:pic>
        <p:nvPicPr>
          <p:cNvPr id="12" name="Picture 11"/>
          <p:cNvPicPr>
            <a:picLocks noChangeAspect="1"/>
          </p:cNvPicPr>
          <p:nvPr/>
        </p:nvPicPr>
        <p:blipFill>
          <a:blip r:embed="rId2"/>
          <a:stretch>
            <a:fillRect/>
          </a:stretch>
        </p:blipFill>
        <p:spPr>
          <a:xfrm>
            <a:off x="1398081" y="1668756"/>
            <a:ext cx="3370300" cy="3046413"/>
          </a:xfrm>
          <a:prstGeom prst="rect">
            <a:avLst/>
          </a:prstGeom>
        </p:spPr>
      </p:pic>
      <p:pic>
        <p:nvPicPr>
          <p:cNvPr id="3" name="Picture 2"/>
          <p:cNvPicPr>
            <a:picLocks noChangeAspect="1"/>
          </p:cNvPicPr>
          <p:nvPr/>
        </p:nvPicPr>
        <p:blipFill>
          <a:blip r:embed="rId3"/>
          <a:stretch>
            <a:fillRect/>
          </a:stretch>
        </p:blipFill>
        <p:spPr>
          <a:xfrm>
            <a:off x="1861404" y="5210298"/>
            <a:ext cx="2917845" cy="1356798"/>
          </a:xfrm>
          <a:prstGeom prst="rect">
            <a:avLst/>
          </a:prstGeom>
        </p:spPr>
      </p:pic>
      <p:pic>
        <p:nvPicPr>
          <p:cNvPr id="5" name="Picture 4"/>
          <p:cNvPicPr>
            <a:picLocks noChangeAspect="1"/>
          </p:cNvPicPr>
          <p:nvPr/>
        </p:nvPicPr>
        <p:blipFill>
          <a:blip r:embed="rId4"/>
          <a:stretch>
            <a:fillRect/>
          </a:stretch>
        </p:blipFill>
        <p:spPr>
          <a:xfrm>
            <a:off x="5268400" y="1797827"/>
            <a:ext cx="5858270" cy="4584006"/>
          </a:xfrm>
          <a:prstGeom prst="rect">
            <a:avLst/>
          </a:prstGeom>
        </p:spPr>
      </p:pic>
    </p:spTree>
    <p:extLst>
      <p:ext uri="{BB962C8B-B14F-4D97-AF65-F5344CB8AC3E}">
        <p14:creationId xmlns:p14="http://schemas.microsoft.com/office/powerpoint/2010/main" val="369211659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756131" y="1211263"/>
            <a:ext cx="3657600" cy="52577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Rectangle 1"/>
          <p:cNvSpPr/>
          <p:nvPr/>
        </p:nvSpPr>
        <p:spPr bwMode="auto">
          <a:xfrm>
            <a:off x="415197" y="1229611"/>
            <a:ext cx="3611880" cy="525779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4084637" y="1223963"/>
            <a:ext cx="3611880" cy="5257799"/>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p:nvPr>
        </p:nvSpPr>
        <p:spPr>
          <a:xfrm>
            <a:off x="274320" y="274320"/>
            <a:ext cx="11370961" cy="762786"/>
          </a:xfrm>
        </p:spPr>
        <p:txBody>
          <a:bodyPr/>
          <a:lstStyle/>
          <a:p>
            <a:r>
              <a:rPr lang="en-US" dirty="0" smtClean="0"/>
              <a:t>Visualize data in Excel</a:t>
            </a:r>
            <a:endParaRPr lang="en-US" dirty="0"/>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r="42350" b="23775"/>
          <a:stretch/>
        </p:blipFill>
        <p:spPr bwMode="auto">
          <a:xfrm>
            <a:off x="519828" y="1363662"/>
            <a:ext cx="3420650" cy="259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466" t="7340" r="27963" b="35323"/>
          <a:stretch/>
        </p:blipFill>
        <p:spPr bwMode="auto">
          <a:xfrm>
            <a:off x="4181022" y="1380305"/>
            <a:ext cx="3419152" cy="25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35280" y="4173145"/>
            <a:ext cx="3591797" cy="1634165"/>
          </a:xfrm>
          <a:prstGeom prst="rect">
            <a:avLst/>
          </a:prstGeom>
        </p:spPr>
        <p:txBody>
          <a:bodyPr wrap="square">
            <a:spAutoFit/>
          </a:bodyPr>
          <a:lstStyle/>
          <a:p>
            <a:pPr indent="-236387">
              <a:lnSpc>
                <a:spcPct val="90000"/>
              </a:lnSpc>
              <a:spcBef>
                <a:spcPts val="2448"/>
              </a:spcBef>
              <a:buSzPct val="90000"/>
            </a:pPr>
            <a:r>
              <a:rPr lang="en-US" sz="3264" spc="-71" dirty="0">
                <a:latin typeface="+mj-lt"/>
              </a:rPr>
              <a:t>Authorize in Access</a:t>
            </a:r>
          </a:p>
          <a:p>
            <a:pPr marL="0" lvl="1">
              <a:lnSpc>
                <a:spcPct val="90000"/>
              </a:lnSpc>
              <a:spcBef>
                <a:spcPct val="20000"/>
              </a:spcBef>
              <a:buSzPct val="90000"/>
            </a:pPr>
            <a:endParaRPr lang="en-US" sz="600" dirty="0" smtClean="0"/>
          </a:p>
          <a:p>
            <a:pPr marL="0" lvl="1">
              <a:lnSpc>
                <a:spcPct val="90000"/>
              </a:lnSpc>
              <a:spcBef>
                <a:spcPct val="20000"/>
              </a:spcBef>
              <a:buSzPct val="90000"/>
            </a:pPr>
            <a:r>
              <a:rPr lang="en-US" sz="1632" dirty="0" smtClean="0"/>
              <a:t>Allow </a:t>
            </a:r>
            <a:r>
              <a:rPr lang="en-US" sz="1632" dirty="0"/>
              <a:t>other programs to connect to the SQL Server database that powers your </a:t>
            </a:r>
            <a:r>
              <a:rPr lang="en-US" sz="1632" dirty="0" smtClean="0"/>
              <a:t>Access </a:t>
            </a:r>
            <a:r>
              <a:rPr lang="en-US" sz="1632" dirty="0"/>
              <a:t>app. You’ll find all the necessary credentials in one place.</a:t>
            </a:r>
          </a:p>
        </p:txBody>
      </p:sp>
      <p:sp>
        <p:nvSpPr>
          <p:cNvPr id="19" name="Rectangle 18"/>
          <p:cNvSpPr/>
          <p:nvPr/>
        </p:nvSpPr>
        <p:spPr>
          <a:xfrm>
            <a:off x="4112895" y="4133705"/>
            <a:ext cx="3605799" cy="2402837"/>
          </a:xfrm>
          <a:prstGeom prst="rect">
            <a:avLst/>
          </a:prstGeom>
        </p:spPr>
        <p:txBody>
          <a:bodyPr wrap="square">
            <a:spAutoFit/>
          </a:bodyPr>
          <a:lstStyle/>
          <a:p>
            <a:pPr indent="-236387">
              <a:lnSpc>
                <a:spcPct val="90000"/>
              </a:lnSpc>
              <a:spcBef>
                <a:spcPts val="2448"/>
              </a:spcBef>
              <a:buSzPct val="90000"/>
            </a:pPr>
            <a:r>
              <a:rPr lang="en-US" sz="3264" spc="-71" dirty="0">
                <a:latin typeface="+mj-lt"/>
              </a:rPr>
              <a:t>Connect </a:t>
            </a:r>
            <a:r>
              <a:rPr lang="en-US" sz="3264" spc="-71" dirty="0" smtClean="0">
                <a:latin typeface="+mj-lt"/>
              </a:rPr>
              <a:t>anywhere</a:t>
            </a:r>
            <a:endParaRPr lang="en-US" sz="3264" spc="-71" dirty="0">
              <a:latin typeface="+mj-lt"/>
            </a:endParaRPr>
          </a:p>
          <a:p>
            <a:pPr marL="0" lvl="1">
              <a:lnSpc>
                <a:spcPct val="90000"/>
              </a:lnSpc>
              <a:spcBef>
                <a:spcPct val="20000"/>
              </a:spcBef>
              <a:buSzPct val="90000"/>
            </a:pPr>
            <a:r>
              <a:rPr lang="en-US" sz="1100" dirty="0" smtClean="0"/>
              <a:t/>
            </a:r>
            <a:br>
              <a:rPr lang="en-US" sz="1100" dirty="0" smtClean="0"/>
            </a:br>
            <a:r>
              <a:rPr lang="en-US" sz="1632" dirty="0" smtClean="0"/>
              <a:t>Enter </a:t>
            </a:r>
            <a:r>
              <a:rPr lang="en-US" sz="1632" dirty="0"/>
              <a:t>the SQL Server connection information from Access into your analysis program, and you’ll find all your database’s queries and tables available.  SQL Server is an industry standard, so you have a choice of tools, from Excel to Crystal Reports.</a:t>
            </a:r>
          </a:p>
        </p:txBody>
      </p:sp>
      <p:pic>
        <p:nvPicPr>
          <p:cNvPr id="1035"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r="30728"/>
          <a:stretch/>
        </p:blipFill>
        <p:spPr bwMode="auto">
          <a:xfrm>
            <a:off x="7841443" y="1380305"/>
            <a:ext cx="3490435" cy="26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756131" y="4182909"/>
            <a:ext cx="3657600" cy="1634165"/>
          </a:xfrm>
          <a:prstGeom prst="rect">
            <a:avLst/>
          </a:prstGeom>
        </p:spPr>
        <p:txBody>
          <a:bodyPr wrap="square">
            <a:spAutoFit/>
          </a:bodyPr>
          <a:lstStyle/>
          <a:p>
            <a:pPr indent="-236387">
              <a:lnSpc>
                <a:spcPct val="90000"/>
              </a:lnSpc>
              <a:spcBef>
                <a:spcPts val="2448"/>
              </a:spcBef>
              <a:buSzPct val="90000"/>
            </a:pPr>
            <a:r>
              <a:rPr lang="en-US" sz="3264" spc="-71" dirty="0">
                <a:latin typeface="+mj-lt"/>
              </a:rPr>
              <a:t>Analyze and Report</a:t>
            </a:r>
          </a:p>
          <a:p>
            <a:pPr marL="0" lvl="1">
              <a:lnSpc>
                <a:spcPct val="90000"/>
              </a:lnSpc>
              <a:spcBef>
                <a:spcPct val="20000"/>
              </a:spcBef>
              <a:buSzPct val="90000"/>
            </a:pPr>
            <a:endParaRPr lang="en-US" sz="600" dirty="0" smtClean="0"/>
          </a:p>
          <a:p>
            <a:pPr marL="0" lvl="1">
              <a:lnSpc>
                <a:spcPct val="90000"/>
              </a:lnSpc>
              <a:spcBef>
                <a:spcPct val="20000"/>
              </a:spcBef>
              <a:buSzPct val="90000"/>
            </a:pPr>
            <a:r>
              <a:rPr lang="en-US" sz="1632" dirty="0" smtClean="0"/>
              <a:t>Take </a:t>
            </a:r>
            <a:r>
              <a:rPr lang="en-US" sz="1632" dirty="0"/>
              <a:t>advantage of the powerful charting and analysis tools that Excel already </a:t>
            </a:r>
            <a:r>
              <a:rPr lang="en-US" sz="1632" dirty="0" smtClean="0"/>
              <a:t>provides, or analyze </a:t>
            </a:r>
            <a:r>
              <a:rPr lang="en-US" sz="1632" dirty="0"/>
              <a:t>your data in a program of your choice.</a:t>
            </a:r>
          </a:p>
        </p:txBody>
      </p:sp>
      <p:pic>
        <p:nvPicPr>
          <p:cNvPr id="4" name="Picture 3"/>
          <p:cNvPicPr>
            <a:picLocks noChangeAspect="1"/>
          </p:cNvPicPr>
          <p:nvPr/>
        </p:nvPicPr>
        <p:blipFill>
          <a:blip r:embed="rId6"/>
          <a:stretch>
            <a:fillRect/>
          </a:stretch>
        </p:blipFill>
        <p:spPr>
          <a:xfrm>
            <a:off x="1036637" y="2499794"/>
            <a:ext cx="2819400" cy="1311021"/>
          </a:xfrm>
          <a:prstGeom prst="rect">
            <a:avLst/>
          </a:prstGeom>
        </p:spPr>
      </p:pic>
      <p:pic>
        <p:nvPicPr>
          <p:cNvPr id="7" name="Picture 6"/>
          <p:cNvPicPr>
            <a:picLocks noChangeAspect="1"/>
          </p:cNvPicPr>
          <p:nvPr/>
        </p:nvPicPr>
        <p:blipFill>
          <a:blip r:embed="rId7"/>
          <a:stretch>
            <a:fillRect/>
          </a:stretch>
        </p:blipFill>
        <p:spPr>
          <a:xfrm>
            <a:off x="5112360" y="2173358"/>
            <a:ext cx="2381886" cy="1707169"/>
          </a:xfrm>
          <a:prstGeom prst="rect">
            <a:avLst/>
          </a:prstGeom>
        </p:spPr>
      </p:pic>
    </p:spTree>
    <p:extLst>
      <p:ext uri="{BB962C8B-B14F-4D97-AF65-F5344CB8AC3E}">
        <p14:creationId xmlns:p14="http://schemas.microsoft.com/office/powerpoint/2010/main" val="223727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2000"/>
                                        <p:tgtEl>
                                          <p:spTgt spid="10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par>
                          <p:cTn id="17" fill="hold">
                            <p:stCondLst>
                              <p:cond delay="2000"/>
                            </p:stCondLst>
                            <p:childTnLst>
                              <p:par>
                                <p:cTn id="18" presetID="10" presetClass="entr" presetSubtype="0" fill="hold" grpId="0" nodeType="afterEffect">
                                  <p:stCondLst>
                                    <p:cond delay="4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4000"/>
                                  </p:stCondLst>
                                  <p:childTnLst>
                                    <p:set>
                                      <p:cBhvr>
                                        <p:cTn id="22" dur="1" fill="hold">
                                          <p:stCondLst>
                                            <p:cond delay="0"/>
                                          </p:stCondLst>
                                        </p:cTn>
                                        <p:tgtEl>
                                          <p:spTgt spid="1035"/>
                                        </p:tgtEl>
                                        <p:attrNameLst>
                                          <p:attrName>style.visibility</p:attrName>
                                        </p:attrNameLst>
                                      </p:cBhvr>
                                      <p:to>
                                        <p:strVal val="visible"/>
                                      </p:to>
                                    </p:set>
                                    <p:animEffect transition="in" filter="fade">
                                      <p:cBhvr>
                                        <p:cTn id="23" dur="2000"/>
                                        <p:tgtEl>
                                          <p:spTgt spid="1035"/>
                                        </p:tgtEl>
                                      </p:cBhvr>
                                    </p:animEffect>
                                  </p:childTnLst>
                                </p:cTn>
                              </p:par>
                              <p:par>
                                <p:cTn id="24" presetID="10" presetClass="entr" presetSubtype="0" fill="hold" grpId="0" nodeType="withEffect">
                                  <p:stCondLst>
                                    <p:cond delay="4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9"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362456"/>
            <a:ext cx="12070012" cy="738664"/>
          </a:xfrm>
        </p:spPr>
        <p:txBody>
          <a:bodyPr/>
          <a:lstStyle/>
          <a:p>
            <a:pPr marL="0" lvl="0" indent="0">
              <a:spcBef>
                <a:spcPts val="2400"/>
              </a:spcBef>
              <a:buNone/>
            </a:pPr>
            <a:r>
              <a:rPr lang="en-US" dirty="0" smtClean="0">
                <a:gradFill>
                  <a:gsLst>
                    <a:gs pos="0">
                      <a:schemeClr val="tx2"/>
                    </a:gs>
                    <a:gs pos="86000">
                      <a:schemeClr val="tx2"/>
                    </a:gs>
                  </a:gsLst>
                  <a:lin ang="5400000" scaled="0"/>
                </a:gradFill>
              </a:rPr>
              <a:t>Objectives</a:t>
            </a:r>
            <a:endParaRPr lang="en-US" sz="3800" dirty="0">
              <a:gradFill>
                <a:gsLst>
                  <a:gs pos="1250">
                    <a:schemeClr val="tx1"/>
                  </a:gs>
                  <a:gs pos="100000">
                    <a:schemeClr val="tx1"/>
                  </a:gs>
                </a:gsLst>
                <a:lin ang="5400000" scaled="0"/>
              </a:gradFill>
            </a:endParaRPr>
          </a:p>
        </p:txBody>
      </p:sp>
      <p:sp>
        <p:nvSpPr>
          <p:cNvPr id="10" name="Text Placeholder 7"/>
          <p:cNvSpPr txBox="1">
            <a:spLocks/>
          </p:cNvSpPr>
          <p:nvPr/>
        </p:nvSpPr>
        <p:spPr>
          <a:xfrm>
            <a:off x="626788" y="2014981"/>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Introduce Access 2013 and Access Services</a:t>
            </a:r>
          </a:p>
        </p:txBody>
      </p:sp>
      <p:sp>
        <p:nvSpPr>
          <p:cNvPr id="11" name="Text Placeholder 7"/>
          <p:cNvSpPr txBox="1">
            <a:spLocks/>
          </p:cNvSpPr>
          <p:nvPr/>
        </p:nvSpPr>
        <p:spPr>
          <a:xfrm>
            <a:off x="267028" y="3252260"/>
            <a:ext cx="12070012"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Key Takeaways</a:t>
            </a:r>
          </a:p>
        </p:txBody>
      </p:sp>
      <p:sp>
        <p:nvSpPr>
          <p:cNvPr id="13" name="Text Placeholder 7"/>
          <p:cNvSpPr txBox="1">
            <a:spLocks/>
          </p:cNvSpPr>
          <p:nvPr/>
        </p:nvSpPr>
        <p:spPr>
          <a:xfrm>
            <a:off x="632884" y="2416817"/>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smtClean="0">
                <a:gradFill>
                  <a:gsLst>
                    <a:gs pos="1250">
                      <a:schemeClr val="tx1"/>
                    </a:gs>
                    <a:gs pos="100000">
                      <a:schemeClr val="tx1"/>
                    </a:gs>
                  </a:gsLst>
                  <a:lin ang="5400000" scaled="0"/>
                </a:gradFill>
                <a:latin typeface="+mn-lt"/>
              </a:rPr>
              <a:t>Learn </a:t>
            </a:r>
            <a:r>
              <a:rPr lang="en-US" sz="2400" dirty="0">
                <a:gradFill>
                  <a:gsLst>
                    <a:gs pos="1250">
                      <a:schemeClr val="tx1"/>
                    </a:gs>
                    <a:gs pos="100000">
                      <a:schemeClr val="tx1"/>
                    </a:gs>
                  </a:gsLst>
                  <a:lin ang="5400000" scaled="0"/>
                </a:gradFill>
                <a:latin typeface="+mn-lt"/>
              </a:rPr>
              <a:t>how to build data centric SharePoint apps with Access 2013</a:t>
            </a:r>
          </a:p>
        </p:txBody>
      </p:sp>
      <p:sp>
        <p:nvSpPr>
          <p:cNvPr id="3" name="Title 2"/>
          <p:cNvSpPr>
            <a:spLocks noGrp="1"/>
          </p:cNvSpPr>
          <p:nvPr>
            <p:ph type="title"/>
          </p:nvPr>
        </p:nvSpPr>
        <p:spPr/>
        <p:txBody>
          <a:bodyPr/>
          <a:lstStyle/>
          <a:p>
            <a:r>
              <a:rPr lang="en-US" dirty="0"/>
              <a:t>Session Objectives And </a:t>
            </a:r>
            <a:r>
              <a:rPr lang="en-US" dirty="0" smtClean="0"/>
              <a:t>Takeaways</a:t>
            </a:r>
            <a:endParaRPr lang="en-US" dirty="0"/>
          </a:p>
        </p:txBody>
      </p:sp>
      <p:sp>
        <p:nvSpPr>
          <p:cNvPr id="14" name="Text Placeholder 7"/>
          <p:cNvSpPr txBox="1">
            <a:spLocks/>
          </p:cNvSpPr>
          <p:nvPr/>
        </p:nvSpPr>
        <p:spPr>
          <a:xfrm>
            <a:off x="620692" y="3907466"/>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Access 2013 creates SharePoint apps</a:t>
            </a:r>
          </a:p>
        </p:txBody>
      </p:sp>
      <p:sp>
        <p:nvSpPr>
          <p:cNvPr id="15" name="Text Placeholder 7"/>
          <p:cNvSpPr txBox="1">
            <a:spLocks/>
          </p:cNvSpPr>
          <p:nvPr/>
        </p:nvSpPr>
        <p:spPr>
          <a:xfrm>
            <a:off x="626788" y="4309302"/>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End-users can create these apps</a:t>
            </a:r>
          </a:p>
        </p:txBody>
      </p:sp>
      <p:sp>
        <p:nvSpPr>
          <p:cNvPr id="16" name="Text Placeholder 7"/>
          <p:cNvSpPr txBox="1">
            <a:spLocks/>
          </p:cNvSpPr>
          <p:nvPr/>
        </p:nvSpPr>
        <p:spPr>
          <a:xfrm>
            <a:off x="620509" y="4740228"/>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These are centrally managed secure apps</a:t>
            </a:r>
          </a:p>
        </p:txBody>
      </p:sp>
      <p:sp>
        <p:nvSpPr>
          <p:cNvPr id="17" name="Text Placeholder 7"/>
          <p:cNvSpPr txBox="1">
            <a:spLocks/>
          </p:cNvSpPr>
          <p:nvPr/>
        </p:nvSpPr>
        <p:spPr>
          <a:xfrm>
            <a:off x="626605" y="5142064"/>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Access 2013 web apps are different than Access desktop databases</a:t>
            </a:r>
          </a:p>
        </p:txBody>
      </p:sp>
    </p:spTree>
    <p:extLst>
      <p:ext uri="{BB962C8B-B14F-4D97-AF65-F5344CB8AC3E}">
        <p14:creationId xmlns:p14="http://schemas.microsoft.com/office/powerpoint/2010/main" val="396444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11394E-6 L 2.26704E-6 3.11394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2 -1.34816E-6 L -4.11795E-6 -1.34816E-6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500"/>
                                  </p:stCondLst>
                                  <p:childTnLst>
                                    <p:animMotion origin="layout" path="M -0.02413 -3.04585E-6 L 1.32499E-6 -3.04585E-6 " pathEditMode="relative" rAng="0" ptsTypes="AA">
                                      <p:cBhvr>
                                        <p:cTn id="19" dur="500" fill="hold"/>
                                        <p:tgtEl>
                                          <p:spTgt spid="13"/>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63" presetClass="path" presetSubtype="0" decel="100000" fill="hold" grpId="1" nodeType="withEffect">
                                  <p:stCondLst>
                                    <p:cond delay="750"/>
                                  </p:stCondLst>
                                  <p:childTnLst>
                                    <p:animMotion origin="layout" path="M -0.02413 2.57376E-6 L 2.26704E-6 2.57376E-6 " pathEditMode="relative" rAng="0" ptsTypes="AA">
                                      <p:cBhvr>
                                        <p:cTn id="24" dur="500" fill="hold"/>
                                        <p:tgtEl>
                                          <p:spTgt spid="11"/>
                                        </p:tgtEl>
                                        <p:attrNameLst>
                                          <p:attrName>ppt_x</p:attrName>
                                          <p:attrName>ppt_y</p:attrName>
                                        </p:attrNameLst>
                                      </p:cBhvr>
                                      <p:rCtr x="1200" y="0"/>
                                    </p:animMotion>
                                  </p:childTnLst>
                                </p:cTn>
                              </p:par>
                              <p:par>
                                <p:cTn id="25" presetID="10" presetClass="entr" presetSubtype="0"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63" presetClass="path" presetSubtype="0" decel="100000" fill="hold" grpId="1" nodeType="withEffect">
                                  <p:stCondLst>
                                    <p:cond delay="1000"/>
                                  </p:stCondLst>
                                  <p:childTnLst>
                                    <p:animMotion origin="layout" path="M -0.02412 -1.52065E-6 L -3.5231E-6 -1.52065E-6 " pathEditMode="relative" rAng="0" ptsTypes="AA">
                                      <p:cBhvr>
                                        <p:cTn id="29" dur="500" fill="hold"/>
                                        <p:tgtEl>
                                          <p:spTgt spid="14"/>
                                        </p:tgtEl>
                                        <p:attrNameLst>
                                          <p:attrName>ppt_x</p:attrName>
                                          <p:attrName>ppt_y</p:attrName>
                                        </p:attrNameLst>
                                      </p:cBhvr>
                                      <p:rCtr x="1200" y="0"/>
                                    </p:animMotion>
                                  </p:childTnLst>
                                </p:cTn>
                              </p:par>
                              <p:par>
                                <p:cTn id="30" presetID="10" presetClass="entr" presetSubtype="0" fill="hold" grpId="0" nodeType="withEffect">
                                  <p:stCondLst>
                                    <p:cond delay="12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63" presetClass="path" presetSubtype="0" decel="100000" fill="hold" grpId="1" nodeType="withEffect">
                                  <p:stCondLst>
                                    <p:cond delay="1250"/>
                                  </p:stCondLst>
                                  <p:childTnLst>
                                    <p:animMotion origin="layout" path="M -0.02413 -3.21834E-6 L 1.91984E-6 -3.21834E-6 " pathEditMode="relative" rAng="0" ptsTypes="AA">
                                      <p:cBhvr>
                                        <p:cTn id="34" dur="500" fill="hold"/>
                                        <p:tgtEl>
                                          <p:spTgt spid="15"/>
                                        </p:tgtEl>
                                        <p:attrNameLst>
                                          <p:attrName>ppt_x</p:attrName>
                                          <p:attrName>ppt_y</p:attrName>
                                        </p:attrNameLst>
                                      </p:cBhvr>
                                      <p:rCtr x="1200" y="0"/>
                                    </p:animMotion>
                                  </p:childTnLst>
                                </p:cTn>
                              </p:par>
                              <p:par>
                                <p:cTn id="35" presetID="10" presetClass="entr" presetSubtype="0" fill="hold" grpId="0" nodeType="withEffect">
                                  <p:stCondLst>
                                    <p:cond delay="1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63" presetClass="path" presetSubtype="0" decel="100000" fill="hold" grpId="1" nodeType="withEffect">
                                  <p:stCondLst>
                                    <p:cond delay="1500"/>
                                  </p:stCondLst>
                                  <p:childTnLst>
                                    <p:animMotion origin="layout" path="M -0.02412 2.78257E-6 L -3.5231E-6 2.78257E-6 " pathEditMode="relative" rAng="0" ptsTypes="AA">
                                      <p:cBhvr>
                                        <p:cTn id="39" dur="500" fill="hold"/>
                                        <p:tgtEl>
                                          <p:spTgt spid="16"/>
                                        </p:tgtEl>
                                        <p:attrNameLst>
                                          <p:attrName>ppt_x</p:attrName>
                                          <p:attrName>ppt_y</p:attrName>
                                        </p:attrNameLst>
                                      </p:cBhvr>
                                      <p:rCtr x="1200" y="0"/>
                                    </p:animMotion>
                                  </p:childTnLst>
                                </p:cTn>
                              </p:par>
                              <p:par>
                                <p:cTn id="40" presetID="10" presetClass="entr" presetSubtype="0" fill="hold" grpId="0" nodeType="withEffect">
                                  <p:stCondLst>
                                    <p:cond delay="175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63" presetClass="path" presetSubtype="0" decel="100000" fill="hold" grpId="1" nodeType="withEffect">
                                  <p:stCondLst>
                                    <p:cond delay="1750"/>
                                  </p:stCondLst>
                                  <p:childTnLst>
                                    <p:animMotion origin="layout" path="M -0.02413 1.08488E-6 L 1.91984E-6 1.08488E-6 " pathEditMode="relative" rAng="0" ptsTypes="AA">
                                      <p:cBhvr>
                                        <p:cTn id="44" dur="500" fill="hold"/>
                                        <p:tgtEl>
                                          <p:spTgt spid="17"/>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P spid="14" grpId="0"/>
      <p:bldP spid="14" grpId="1"/>
      <p:bldP spid="15" grpId="0"/>
      <p:bldP spid="15" grpId="1"/>
      <p:bldP spid="16" grpId="0"/>
      <p:bldP spid="16" grpId="1"/>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74320"/>
            <a:ext cx="11889564" cy="917575"/>
          </a:xfrm>
        </p:spPr>
        <p:txBody>
          <a:bodyPr/>
          <a:lstStyle/>
          <a:p>
            <a:r>
              <a:rPr lang="en-US" dirty="0" smtClean="0"/>
              <a:t>Backup, Packaging, and Publishing</a:t>
            </a:r>
            <a:endParaRPr lang="en-US" dirty="0"/>
          </a:p>
        </p:txBody>
      </p:sp>
      <p:sp>
        <p:nvSpPr>
          <p:cNvPr id="3" name="Text Placeholder 2"/>
          <p:cNvSpPr>
            <a:spLocks noGrp="1"/>
          </p:cNvSpPr>
          <p:nvPr>
            <p:ph type="body" sz="quarter" idx="4294967295"/>
          </p:nvPr>
        </p:nvSpPr>
        <p:spPr>
          <a:xfrm>
            <a:off x="598637" y="3113015"/>
            <a:ext cx="7389351" cy="683264"/>
          </a:xfrm>
          <a:prstGeom prst="rect">
            <a:avLst/>
          </a:prstGeom>
        </p:spPr>
        <p:txBody>
          <a:bodyPr/>
          <a:lstStyle/>
          <a:p>
            <a:pPr marL="0" indent="0">
              <a:buNone/>
            </a:pPr>
            <a:r>
              <a:rPr lang="en-US" sz="3600" spc="-71" dirty="0" smtClean="0">
                <a:gradFill>
                  <a:gsLst>
                    <a:gs pos="100000">
                      <a:schemeClr val="tx2"/>
                    </a:gs>
                    <a:gs pos="0">
                      <a:schemeClr val="tx2"/>
                    </a:gs>
                  </a:gsLst>
                  <a:lin ang="5400000" scaled="0"/>
                </a:gradFill>
              </a:rPr>
              <a:t>Install </a:t>
            </a:r>
            <a:r>
              <a:rPr lang="en-US" sz="3600" spc="-71" dirty="0">
                <a:gradFill>
                  <a:gsLst>
                    <a:gs pos="100000">
                      <a:schemeClr val="tx2"/>
                    </a:gs>
                    <a:gs pos="0">
                      <a:schemeClr val="tx2"/>
                    </a:gs>
                  </a:gsLst>
                  <a:lin ang="5400000" scaled="0"/>
                </a:gradFill>
              </a:rPr>
              <a:t>on another SharePoint </a:t>
            </a:r>
            <a:r>
              <a:rPr lang="en-US" sz="3600" spc="-71" dirty="0" smtClean="0">
                <a:gradFill>
                  <a:gsLst>
                    <a:gs pos="100000">
                      <a:schemeClr val="tx2"/>
                    </a:gs>
                    <a:gs pos="0">
                      <a:schemeClr val="tx2"/>
                    </a:gs>
                  </a:gsLst>
                  <a:lin ang="5400000" scaled="0"/>
                </a:gradFill>
              </a:rPr>
              <a:t>site</a:t>
            </a:r>
            <a:endParaRPr lang="en-US" sz="3600" spc="-71" dirty="0">
              <a:gradFill>
                <a:gsLst>
                  <a:gs pos="100000">
                    <a:schemeClr val="tx2"/>
                  </a:gs>
                  <a:gs pos="0">
                    <a:schemeClr val="tx2"/>
                  </a:gs>
                </a:gsLst>
                <a:lin ang="5400000" scaled="0"/>
              </a:gradFill>
            </a:endParaRPr>
          </a:p>
        </p:txBody>
      </p:sp>
      <p:pic>
        <p:nvPicPr>
          <p:cNvPr id="4" name="Picture 3"/>
          <p:cNvPicPr>
            <a:picLocks noChangeAspect="1"/>
          </p:cNvPicPr>
          <p:nvPr/>
        </p:nvPicPr>
        <p:blipFill>
          <a:blip r:embed="rId3"/>
          <a:stretch>
            <a:fillRect/>
          </a:stretch>
        </p:blipFill>
        <p:spPr>
          <a:xfrm>
            <a:off x="7437437" y="1574933"/>
            <a:ext cx="4596882" cy="4126637"/>
          </a:xfrm>
          <a:prstGeom prst="rect">
            <a:avLst/>
          </a:prstGeom>
        </p:spPr>
      </p:pic>
      <p:sp>
        <p:nvSpPr>
          <p:cNvPr id="5" name="Text Placeholder 2"/>
          <p:cNvSpPr>
            <a:spLocks noGrp="1"/>
          </p:cNvSpPr>
          <p:nvPr>
            <p:ph type="body" sz="quarter" idx="4294967295"/>
          </p:nvPr>
        </p:nvSpPr>
        <p:spPr>
          <a:xfrm>
            <a:off x="598637" y="2462763"/>
            <a:ext cx="7389351" cy="683264"/>
          </a:xfrm>
          <a:prstGeom prst="rect">
            <a:avLst/>
          </a:prstGeom>
        </p:spPr>
        <p:txBody>
          <a:bodyPr/>
          <a:lstStyle/>
          <a:p>
            <a:pPr marL="0" indent="0">
              <a:buNone/>
            </a:pPr>
            <a:r>
              <a:rPr lang="en-US" sz="3600" spc="-71" dirty="0" smtClean="0">
                <a:gradFill>
                  <a:gsLst>
                    <a:gs pos="100000">
                      <a:schemeClr val="tx2"/>
                    </a:gs>
                    <a:gs pos="0">
                      <a:schemeClr val="tx2"/>
                    </a:gs>
                  </a:gsLst>
                  <a:lin ang="5400000" scaled="0"/>
                </a:gradFill>
              </a:rPr>
              <a:t>Save </a:t>
            </a:r>
            <a:r>
              <a:rPr lang="en-US" sz="3600" spc="-71" dirty="0">
                <a:gradFill>
                  <a:gsLst>
                    <a:gs pos="100000">
                      <a:schemeClr val="tx2"/>
                    </a:gs>
                    <a:gs pos="0">
                      <a:schemeClr val="tx2"/>
                    </a:gs>
                  </a:gsLst>
                  <a:lin ang="5400000" scaled="0"/>
                </a:gradFill>
              </a:rPr>
              <a:t>as App </a:t>
            </a:r>
            <a:r>
              <a:rPr lang="en-US" sz="3600" spc="-71" dirty="0" smtClean="0">
                <a:gradFill>
                  <a:gsLst>
                    <a:gs pos="100000">
                      <a:schemeClr val="tx2"/>
                    </a:gs>
                    <a:gs pos="0">
                      <a:schemeClr val="tx2"/>
                    </a:gs>
                  </a:gsLst>
                  <a:lin ang="5400000" scaled="0"/>
                </a:gradFill>
              </a:rPr>
              <a:t>Package</a:t>
            </a:r>
            <a:endParaRPr lang="en-US" sz="3600" spc="-71" dirty="0">
              <a:gradFill>
                <a:gsLst>
                  <a:gs pos="100000">
                    <a:schemeClr val="tx2"/>
                  </a:gs>
                  <a:gs pos="0">
                    <a:schemeClr val="tx2"/>
                  </a:gs>
                </a:gsLst>
                <a:lin ang="5400000" scaled="0"/>
              </a:gradFill>
            </a:endParaRPr>
          </a:p>
        </p:txBody>
      </p:sp>
      <p:sp>
        <p:nvSpPr>
          <p:cNvPr id="6" name="Text Placeholder 2"/>
          <p:cNvSpPr>
            <a:spLocks noGrp="1"/>
          </p:cNvSpPr>
          <p:nvPr>
            <p:ph type="body" sz="quarter" idx="4294967295"/>
          </p:nvPr>
        </p:nvSpPr>
        <p:spPr>
          <a:xfrm>
            <a:off x="598637" y="1812511"/>
            <a:ext cx="7389351" cy="683264"/>
          </a:xfrm>
          <a:prstGeom prst="rect">
            <a:avLst/>
          </a:prstGeom>
        </p:spPr>
        <p:txBody>
          <a:bodyPr/>
          <a:lstStyle/>
          <a:p>
            <a:pPr marL="0" indent="0">
              <a:buNone/>
            </a:pPr>
            <a:r>
              <a:rPr lang="en-US" sz="3600" spc="-71" dirty="0">
                <a:gradFill>
                  <a:gsLst>
                    <a:gs pos="100000">
                      <a:schemeClr val="tx2"/>
                    </a:gs>
                    <a:gs pos="0">
                      <a:schemeClr val="tx2"/>
                    </a:gs>
                  </a:gsLst>
                  <a:lin ang="5400000" scaled="0"/>
                </a:gradFill>
              </a:rPr>
              <a:t>Export data through Access </a:t>
            </a:r>
            <a:r>
              <a:rPr lang="en-US" sz="3600" spc="-71" dirty="0" smtClean="0">
                <a:gradFill>
                  <a:gsLst>
                    <a:gs pos="100000">
                      <a:schemeClr val="tx2"/>
                    </a:gs>
                    <a:gs pos="0">
                      <a:schemeClr val="tx2"/>
                    </a:gs>
                  </a:gsLst>
                  <a:lin ang="5400000" scaled="0"/>
                </a:gradFill>
              </a:rPr>
              <a:t>Client</a:t>
            </a:r>
            <a:endParaRPr lang="en-US" sz="3600" spc="-71" dirty="0">
              <a:gradFill>
                <a:gsLst>
                  <a:gs pos="100000">
                    <a:schemeClr val="tx2"/>
                  </a:gs>
                  <a:gs pos="0">
                    <a:schemeClr val="tx2"/>
                  </a:gs>
                </a:gsLst>
                <a:lin ang="5400000" scaled="0"/>
              </a:gradFill>
            </a:endParaRPr>
          </a:p>
        </p:txBody>
      </p:sp>
      <p:sp>
        <p:nvSpPr>
          <p:cNvPr id="7" name="Text Placeholder 2"/>
          <p:cNvSpPr>
            <a:spLocks noGrp="1"/>
          </p:cNvSpPr>
          <p:nvPr>
            <p:ph type="body" sz="quarter" idx="4294967295"/>
          </p:nvPr>
        </p:nvSpPr>
        <p:spPr>
          <a:xfrm>
            <a:off x="598637" y="3763267"/>
            <a:ext cx="7389351" cy="683264"/>
          </a:xfrm>
          <a:prstGeom prst="rect">
            <a:avLst/>
          </a:prstGeom>
        </p:spPr>
        <p:txBody>
          <a:bodyPr/>
          <a:lstStyle/>
          <a:p>
            <a:pPr marL="0" indent="0">
              <a:buNone/>
            </a:pPr>
            <a:r>
              <a:rPr lang="en-US" sz="3600" spc="-71" dirty="0" smtClean="0">
                <a:gradFill>
                  <a:gsLst>
                    <a:gs pos="100000">
                      <a:schemeClr val="tx2"/>
                    </a:gs>
                    <a:gs pos="0">
                      <a:schemeClr val="tx2"/>
                    </a:gs>
                  </a:gsLst>
                  <a:lin ang="5400000" scaled="0"/>
                </a:gradFill>
              </a:rPr>
              <a:t>Publish </a:t>
            </a:r>
            <a:r>
              <a:rPr lang="en-US" sz="3600" spc="-71" dirty="0">
                <a:gradFill>
                  <a:gsLst>
                    <a:gs pos="100000">
                      <a:schemeClr val="tx2"/>
                    </a:gs>
                    <a:gs pos="0">
                      <a:schemeClr val="tx2"/>
                    </a:gs>
                  </a:gsLst>
                  <a:lin ang="5400000" scaled="0"/>
                </a:gradFill>
              </a:rPr>
              <a:t>to the SharePoint </a:t>
            </a:r>
            <a:r>
              <a:rPr lang="en-US" sz="3600" spc="-71" dirty="0" smtClean="0">
                <a:gradFill>
                  <a:gsLst>
                    <a:gs pos="100000">
                      <a:schemeClr val="tx2"/>
                    </a:gs>
                    <a:gs pos="0">
                      <a:schemeClr val="tx2"/>
                    </a:gs>
                  </a:gsLst>
                  <a:lin ang="5400000" scaled="0"/>
                </a:gradFill>
              </a:rPr>
              <a:t>Store</a:t>
            </a:r>
            <a:endParaRPr lang="en-US" sz="3600" spc="-71" dirty="0">
              <a:gradFill>
                <a:gsLst>
                  <a:gs pos="100000">
                    <a:schemeClr val="tx2"/>
                  </a:gs>
                  <a:gs pos="0">
                    <a:schemeClr val="tx2"/>
                  </a:gs>
                </a:gsLst>
                <a:lin ang="5400000" scaled="0"/>
              </a:gradFill>
            </a:endParaRPr>
          </a:p>
        </p:txBody>
      </p:sp>
      <p:sp>
        <p:nvSpPr>
          <p:cNvPr id="8" name="Text Placeholder 2"/>
          <p:cNvSpPr>
            <a:spLocks noGrp="1"/>
          </p:cNvSpPr>
          <p:nvPr>
            <p:ph type="body" sz="quarter" idx="4294967295"/>
          </p:nvPr>
        </p:nvSpPr>
        <p:spPr>
          <a:xfrm>
            <a:off x="598637" y="4449067"/>
            <a:ext cx="7389351" cy="683264"/>
          </a:xfrm>
          <a:prstGeom prst="rect">
            <a:avLst/>
          </a:prstGeom>
        </p:spPr>
        <p:txBody>
          <a:bodyPr/>
          <a:lstStyle/>
          <a:p>
            <a:pPr marL="0" indent="0">
              <a:buNone/>
            </a:pPr>
            <a:r>
              <a:rPr lang="en-US" sz="3600" spc="-71" dirty="0" smtClean="0">
                <a:gradFill>
                  <a:gsLst>
                    <a:gs pos="100000">
                      <a:schemeClr val="tx2"/>
                    </a:gs>
                    <a:gs pos="0">
                      <a:schemeClr val="tx2"/>
                    </a:gs>
                  </a:gsLst>
                  <a:lin ang="5400000" scaled="0"/>
                </a:gradFill>
              </a:rPr>
              <a:t>Upgrade an App</a:t>
            </a:r>
            <a:endParaRPr lang="en-US" sz="3600" spc="-71" dirty="0">
              <a:gradFill>
                <a:gsLst>
                  <a:gs pos="100000">
                    <a:schemeClr val="tx2"/>
                  </a:gs>
                  <a:gs pos="0">
                    <a:schemeClr val="tx2"/>
                  </a:gs>
                </a:gsLst>
                <a:lin ang="5400000" scaled="0"/>
              </a:gradFill>
            </a:endParaRPr>
          </a:p>
        </p:txBody>
      </p:sp>
    </p:spTree>
    <p:extLst>
      <p:ext uri="{BB962C8B-B14F-4D97-AF65-F5344CB8AC3E}">
        <p14:creationId xmlns:p14="http://schemas.microsoft.com/office/powerpoint/2010/main" val="19479038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7976" y="1241742"/>
            <a:ext cx="10517068" cy="4763165"/>
          </a:xfrm>
          <a:prstGeom prst="rect">
            <a:avLst/>
          </a:prstGeom>
        </p:spPr>
      </p:pic>
      <p:sp>
        <p:nvSpPr>
          <p:cNvPr id="4"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App Packaging</a:t>
            </a:r>
            <a:endParaRPr lang="en-US" dirty="0"/>
          </a:p>
        </p:txBody>
      </p:sp>
      <p:pic>
        <p:nvPicPr>
          <p:cNvPr id="6" name="Picture 5"/>
          <p:cNvPicPr>
            <a:picLocks noChangeAspect="1"/>
          </p:cNvPicPr>
          <p:nvPr/>
        </p:nvPicPr>
        <p:blipFill>
          <a:blip r:embed="rId4"/>
          <a:stretch>
            <a:fillRect/>
          </a:stretch>
        </p:blipFill>
        <p:spPr>
          <a:xfrm>
            <a:off x="7576883" y="2719899"/>
            <a:ext cx="3248478" cy="1657581"/>
          </a:xfrm>
          <a:prstGeom prst="rect">
            <a:avLst/>
          </a:prstGeom>
        </p:spPr>
      </p:pic>
      <p:pic>
        <p:nvPicPr>
          <p:cNvPr id="7" name="Picture 6"/>
          <p:cNvPicPr>
            <a:picLocks noChangeAspect="1"/>
          </p:cNvPicPr>
          <p:nvPr/>
        </p:nvPicPr>
        <p:blipFill>
          <a:blip r:embed="rId5"/>
          <a:stretch>
            <a:fillRect/>
          </a:stretch>
        </p:blipFill>
        <p:spPr>
          <a:xfrm>
            <a:off x="5944520" y="2502707"/>
            <a:ext cx="5915851" cy="3524742"/>
          </a:xfrm>
          <a:prstGeom prst="rect">
            <a:avLst/>
          </a:prstGeom>
        </p:spPr>
      </p:pic>
      <p:pic>
        <p:nvPicPr>
          <p:cNvPr id="8" name="Picture 7"/>
          <p:cNvPicPr>
            <a:picLocks noChangeAspect="1"/>
          </p:cNvPicPr>
          <p:nvPr/>
        </p:nvPicPr>
        <p:blipFill>
          <a:blip r:embed="rId6"/>
          <a:stretch>
            <a:fillRect/>
          </a:stretch>
        </p:blipFill>
        <p:spPr>
          <a:xfrm>
            <a:off x="7576883" y="4350832"/>
            <a:ext cx="3248478" cy="1657581"/>
          </a:xfrm>
          <a:prstGeom prst="rect">
            <a:avLst/>
          </a:prstGeom>
        </p:spPr>
      </p:pic>
      <p:sp>
        <p:nvSpPr>
          <p:cNvPr id="9" name="2rectangle"/>
          <p:cNvSpPr/>
          <p:nvPr/>
        </p:nvSpPr>
        <p:spPr bwMode="auto">
          <a:xfrm>
            <a:off x="4857485" y="3317982"/>
            <a:ext cx="873072" cy="865080"/>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0" name="2rectangle"/>
          <p:cNvSpPr/>
          <p:nvPr/>
        </p:nvSpPr>
        <p:spPr bwMode="auto">
          <a:xfrm>
            <a:off x="4857485" y="4171422"/>
            <a:ext cx="873072" cy="865080"/>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 name="2rectangle"/>
          <p:cNvSpPr/>
          <p:nvPr/>
        </p:nvSpPr>
        <p:spPr bwMode="auto">
          <a:xfrm>
            <a:off x="4857485" y="5024862"/>
            <a:ext cx="873072" cy="865080"/>
          </a:xfrm>
          <a:prstGeom prst="rect">
            <a:avLst/>
          </a:prstGeom>
          <a:solidFill>
            <a:srgbClr val="EB3C0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2" name="Text Placeholder 4"/>
          <p:cNvSpPr txBox="1">
            <a:spLocks/>
          </p:cNvSpPr>
          <p:nvPr/>
        </p:nvSpPr>
        <p:spPr>
          <a:xfrm>
            <a:off x="277813" y="6156326"/>
            <a:ext cx="9750424" cy="83819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gradFill>
                  <a:gsLst>
                    <a:gs pos="2917">
                      <a:schemeClr val="tx1"/>
                    </a:gs>
                    <a:gs pos="30000">
                      <a:schemeClr val="tx1"/>
                    </a:gs>
                  </a:gsLst>
                  <a:lin ang="5400000" scaled="0"/>
                </a:gradFill>
                <a:hlinkClick r:id="rId8"/>
              </a:rPr>
              <a:t>Link to session recording on this new feature </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667066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for Access Apps?</a:t>
            </a:r>
            <a:endParaRPr lang="en-US" dirty="0"/>
          </a:p>
        </p:txBody>
      </p:sp>
      <p:sp>
        <p:nvSpPr>
          <p:cNvPr id="3" name="Text Placeholder 2"/>
          <p:cNvSpPr>
            <a:spLocks noGrp="1"/>
          </p:cNvSpPr>
          <p:nvPr>
            <p:ph type="body" sz="quarter" idx="4294967295"/>
          </p:nvPr>
        </p:nvSpPr>
        <p:spPr>
          <a:xfrm>
            <a:off x="731837" y="1692067"/>
            <a:ext cx="11887200" cy="3323987"/>
          </a:xfrm>
          <a:prstGeom prst="rect">
            <a:avLst/>
          </a:prstGeom>
        </p:spPr>
        <p:txBody>
          <a:bodyPr/>
          <a:lstStyle/>
          <a:p>
            <a:pPr marL="0" indent="0">
              <a:buNone/>
            </a:pPr>
            <a:r>
              <a:rPr lang="en-US" dirty="0" smtClean="0">
                <a:gradFill>
                  <a:gsLst>
                    <a:gs pos="1250">
                      <a:schemeClr val="tx2"/>
                    </a:gs>
                    <a:gs pos="99000">
                      <a:schemeClr val="tx2"/>
                    </a:gs>
                  </a:gsLst>
                  <a:lin ang="5400000" scaled="0"/>
                </a:gradFill>
              </a:rPr>
              <a:t>Completed work</a:t>
            </a:r>
            <a:endParaRPr lang="en-US" dirty="0">
              <a:gradFill>
                <a:gsLst>
                  <a:gs pos="1250">
                    <a:schemeClr val="tx2"/>
                  </a:gs>
                  <a:gs pos="99000">
                    <a:schemeClr val="tx2"/>
                  </a:gs>
                </a:gsLst>
                <a:lin ang="5400000" scaled="0"/>
              </a:gradFill>
            </a:endParaRPr>
          </a:p>
          <a:p>
            <a:pPr marL="0" indent="0">
              <a:buNone/>
            </a:pPr>
            <a:r>
              <a:rPr lang="en-US" sz="2000" dirty="0">
                <a:latin typeface="+mn-lt"/>
              </a:rPr>
              <a:t>Cascading combo box feature</a:t>
            </a:r>
          </a:p>
          <a:p>
            <a:pPr marL="0" indent="0">
              <a:buNone/>
            </a:pPr>
            <a:r>
              <a:rPr lang="en-US" sz="2000" dirty="0">
                <a:latin typeface="+mn-lt"/>
              </a:rPr>
              <a:t>Submitting Access 2013 Apps to the SharePoint Store</a:t>
            </a:r>
            <a:r>
              <a:rPr lang="en-US" dirty="0" smtClean="0"/>
              <a:t/>
            </a:r>
            <a:br>
              <a:rPr lang="en-US" dirty="0" smtClean="0"/>
            </a:br>
            <a:endParaRPr lang="en-US" dirty="0"/>
          </a:p>
          <a:p>
            <a:pPr marL="0" indent="0">
              <a:buNone/>
            </a:pPr>
            <a:r>
              <a:rPr lang="en-US" dirty="0" smtClean="0">
                <a:gradFill>
                  <a:gsLst>
                    <a:gs pos="1250">
                      <a:schemeClr val="tx2"/>
                    </a:gs>
                    <a:gs pos="99000">
                      <a:schemeClr val="tx2"/>
                    </a:gs>
                  </a:gsLst>
                  <a:lin ang="5400000" scaled="0"/>
                </a:gradFill>
              </a:rPr>
              <a:t>Coming Soon</a:t>
            </a:r>
            <a:r>
              <a:rPr lang="en-US" dirty="0">
                <a:gradFill>
                  <a:gsLst>
                    <a:gs pos="1250">
                      <a:schemeClr val="tx2"/>
                    </a:gs>
                    <a:gs pos="99000">
                      <a:schemeClr val="tx2"/>
                    </a:gs>
                  </a:gsLst>
                  <a:lin ang="5400000" scaled="0"/>
                </a:gradFill>
              </a:rPr>
              <a:t>…</a:t>
            </a:r>
          </a:p>
          <a:p>
            <a:pPr marL="0" indent="0">
              <a:buNone/>
            </a:pPr>
            <a:r>
              <a:rPr lang="en-US" sz="2000" dirty="0">
                <a:latin typeface="+mn-lt"/>
              </a:rPr>
              <a:t>Apps for Office integration</a:t>
            </a:r>
          </a:p>
          <a:p>
            <a:pPr marL="0" indent="0">
              <a:buNone/>
            </a:pPr>
            <a:r>
              <a:rPr lang="en-US" sz="2000" dirty="0">
                <a:latin typeface="+mn-lt"/>
              </a:rPr>
              <a:t>App Upgrade/Lifecycle story</a:t>
            </a:r>
          </a:p>
        </p:txBody>
      </p:sp>
    </p:spTree>
    <p:extLst>
      <p:ext uri="{BB962C8B-B14F-4D97-AF65-F5344CB8AC3E}">
        <p14:creationId xmlns:p14="http://schemas.microsoft.com/office/powerpoint/2010/main" val="382623450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87898" y="1362456"/>
            <a:ext cx="11157185" cy="738664"/>
          </a:xfrm>
        </p:spPr>
        <p:txBody>
          <a:bodyPr/>
          <a:lstStyle/>
          <a:p>
            <a:pPr marL="0" lvl="0" indent="0">
              <a:spcBef>
                <a:spcPts val="2400"/>
              </a:spcBef>
              <a:buNone/>
            </a:pPr>
            <a:r>
              <a:rPr lang="en-US" dirty="0">
                <a:gradFill>
                  <a:gsLst>
                    <a:gs pos="0">
                      <a:schemeClr val="tx2"/>
                    </a:gs>
                    <a:gs pos="86000">
                      <a:schemeClr val="tx2"/>
                    </a:gs>
                  </a:gsLst>
                  <a:lin ang="5400000" scaled="0"/>
                </a:gradFill>
              </a:rPr>
              <a:t>Reorganization of Office and Windows divisions</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787898" y="1996149"/>
            <a:ext cx="11157185"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Ship readiness tracking app for product features</a:t>
            </a:r>
          </a:p>
        </p:txBody>
      </p:sp>
      <p:sp>
        <p:nvSpPr>
          <p:cNvPr id="3" name="Title 2"/>
          <p:cNvSpPr>
            <a:spLocks noGrp="1"/>
          </p:cNvSpPr>
          <p:nvPr>
            <p:ph type="title"/>
          </p:nvPr>
        </p:nvSpPr>
        <p:spPr/>
        <p:txBody>
          <a:bodyPr/>
          <a:lstStyle/>
          <a:p>
            <a:r>
              <a:rPr lang="en-US" dirty="0"/>
              <a:t>Internal Use Access Web App Examples</a:t>
            </a:r>
          </a:p>
        </p:txBody>
      </p:sp>
      <p:sp>
        <p:nvSpPr>
          <p:cNvPr id="16" name="Text Placeholder 7"/>
          <p:cNvSpPr txBox="1">
            <a:spLocks/>
          </p:cNvSpPr>
          <p:nvPr/>
        </p:nvSpPr>
        <p:spPr>
          <a:xfrm>
            <a:off x="787898" y="2678995"/>
            <a:ext cx="11157185"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Attorney tracking app</a:t>
            </a:r>
          </a:p>
        </p:txBody>
      </p:sp>
      <p:sp>
        <p:nvSpPr>
          <p:cNvPr id="17" name="Text Placeholder 7"/>
          <p:cNvSpPr txBox="1">
            <a:spLocks/>
          </p:cNvSpPr>
          <p:nvPr/>
        </p:nvSpPr>
        <p:spPr>
          <a:xfrm>
            <a:off x="775097" y="3398885"/>
            <a:ext cx="11157185"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TAP program tracking for support</a:t>
            </a:r>
          </a:p>
        </p:txBody>
      </p:sp>
      <p:sp>
        <p:nvSpPr>
          <p:cNvPr id="20" name="Text Placeholder 7"/>
          <p:cNvSpPr txBox="1">
            <a:spLocks/>
          </p:cNvSpPr>
          <p:nvPr/>
        </p:nvSpPr>
        <p:spPr>
          <a:xfrm>
            <a:off x="766678" y="4079603"/>
            <a:ext cx="11157185"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Exchange service issue tracking</a:t>
            </a:r>
          </a:p>
        </p:txBody>
      </p:sp>
      <p:sp>
        <p:nvSpPr>
          <p:cNvPr id="21" name="Text Placeholder 7"/>
          <p:cNvSpPr txBox="1">
            <a:spLocks/>
          </p:cNvSpPr>
          <p:nvPr/>
        </p:nvSpPr>
        <p:spPr>
          <a:xfrm>
            <a:off x="763522" y="4767625"/>
            <a:ext cx="11157185"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Training tracking and feedback</a:t>
            </a:r>
          </a:p>
        </p:txBody>
      </p:sp>
    </p:spTree>
    <p:extLst>
      <p:ext uri="{BB962C8B-B14F-4D97-AF65-F5344CB8AC3E}">
        <p14:creationId xmlns:p14="http://schemas.microsoft.com/office/powerpoint/2010/main" val="224259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2 3.11394E-6 L -1.3301E-6 3.11394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3" presetClass="path" presetSubtype="0" decel="100000" fill="hold" grpId="1" nodeType="withEffect">
                                  <p:stCondLst>
                                    <p:cond delay="250"/>
                                  </p:stCondLst>
                                  <p:childTnLst>
                                    <p:animMotion origin="layout" path="M -0.02412 4.78438E-6 L -1.3301E-6 4.78438E-6 " pathEditMode="relative" rAng="0" ptsTypes="AA">
                                      <p:cBhvr>
                                        <p:cTn id="14" dur="500" fill="hold"/>
                                        <p:tgtEl>
                                          <p:spTgt spid="11"/>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63" presetClass="path" presetSubtype="0" decel="100000" fill="hold" grpId="1" nodeType="withEffect">
                                  <p:stCondLst>
                                    <p:cond delay="500"/>
                                  </p:stCondLst>
                                  <p:childTnLst>
                                    <p:animMotion origin="layout" path="M -0.02412 5.94644E-7 L -1.3301E-6 5.94644E-7 " pathEditMode="relative" rAng="0" ptsTypes="AA">
                                      <p:cBhvr>
                                        <p:cTn id="19" dur="500" fill="hold"/>
                                        <p:tgtEl>
                                          <p:spTgt spid="16"/>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63" presetClass="path" presetSubtype="0" decel="100000" fill="hold" grpId="1" nodeType="withEffect">
                                  <p:stCondLst>
                                    <p:cond delay="750"/>
                                  </p:stCondLst>
                                  <p:childTnLst>
                                    <p:animMotion origin="layout" path="M -0.02413 -3.74943E-6 L -1.40414E-7 -3.74943E-6 " pathEditMode="relative" rAng="0" ptsTypes="AA">
                                      <p:cBhvr>
                                        <p:cTn id="24" dur="500" fill="hold"/>
                                        <p:tgtEl>
                                          <p:spTgt spid="17"/>
                                        </p:tgtEl>
                                        <p:attrNameLst>
                                          <p:attrName>ppt_x</p:attrName>
                                          <p:attrName>ppt_y</p:attrName>
                                        </p:attrNameLst>
                                      </p:cBhvr>
                                      <p:rCtr x="1200" y="0"/>
                                    </p:animMotion>
                                  </p:childTnLst>
                                </p:cTn>
                              </p:par>
                              <p:par>
                                <p:cTn id="25" presetID="10" presetClass="entr" presetSubtype="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63" presetClass="path" presetSubtype="0" decel="100000" fill="hold" grpId="1" nodeType="withEffect">
                                  <p:stCondLst>
                                    <p:cond delay="1000"/>
                                  </p:stCondLst>
                                  <p:childTnLst>
                                    <p:animMotion origin="layout" path="M -0.02412 -9.75942E-7 L -1.89686E-6 -9.75942E-7 " pathEditMode="relative" rAng="0" ptsTypes="AA">
                                      <p:cBhvr>
                                        <p:cTn id="29" dur="500" fill="hold"/>
                                        <p:tgtEl>
                                          <p:spTgt spid="20"/>
                                        </p:tgtEl>
                                        <p:attrNameLst>
                                          <p:attrName>ppt_x</p:attrName>
                                          <p:attrName>ppt_y</p:attrName>
                                        </p:attrNameLst>
                                      </p:cBhvr>
                                      <p:rCtr x="1200" y="0"/>
                                    </p:animMotion>
                                  </p:childTnLst>
                                </p:cTn>
                              </p:par>
                              <p:par>
                                <p:cTn id="30" presetID="10" presetClass="entr" presetSubtype="0" fill="hold" grpId="0" nodeType="withEffect">
                                  <p:stCondLst>
                                    <p:cond delay="125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63" presetClass="path" presetSubtype="0" decel="100000" fill="hold" grpId="1" nodeType="withEffect">
                                  <p:stCondLst>
                                    <p:cond delay="1250"/>
                                  </p:stCondLst>
                                  <p:childTnLst>
                                    <p:animMotion origin="layout" path="M -0.02413 -3.01861E-6 L 3.40056E-6 -3.01861E-6 " pathEditMode="relative" rAng="0" ptsTypes="AA">
                                      <p:cBhvr>
                                        <p:cTn id="34" dur="500" fill="hold"/>
                                        <p:tgtEl>
                                          <p:spTgt spid="2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6" grpId="0"/>
      <p:bldP spid="16" grpId="1"/>
      <p:bldP spid="17" grpId="0"/>
      <p:bldP spid="17" grpId="1"/>
      <p:bldP spid="20" grpId="0"/>
      <p:bldP spid="20" grpId="1"/>
      <p:bldP spid="21" grpId="0"/>
      <p:bldP spid="2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Examples of other types of Access apps</a:t>
            </a:r>
            <a:endParaRPr lang="en-US" dirty="0"/>
          </a:p>
        </p:txBody>
      </p:sp>
    </p:spTree>
    <p:extLst>
      <p:ext uri="{BB962C8B-B14F-4D97-AF65-F5344CB8AC3E}">
        <p14:creationId xmlns:p14="http://schemas.microsoft.com/office/powerpoint/2010/main" val="271379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625" y="-1"/>
            <a:ext cx="12439719" cy="6994526"/>
          </a:xfrm>
          <a:prstGeom prst="rect">
            <a:avLst/>
          </a:prstGeom>
        </p:spPr>
      </p:pic>
      <p:sp>
        <p:nvSpPr>
          <p:cNvPr id="22" name="Rectangle 21"/>
          <p:cNvSpPr/>
          <p:nvPr/>
        </p:nvSpPr>
        <p:spPr bwMode="auto">
          <a:xfrm>
            <a:off x="274637" y="295275"/>
            <a:ext cx="6403975" cy="3049587"/>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000" dirty="0" smtClean="0">
                <a:gradFill>
                  <a:gsLst>
                    <a:gs pos="0">
                      <a:srgbClr val="FFFFFF"/>
                    </a:gs>
                    <a:gs pos="100000">
                      <a:srgbClr val="FFFFFF"/>
                    </a:gs>
                  </a:gsLst>
                  <a:lin ang="5400000" scaled="0"/>
                </a:gradFill>
                <a:latin typeface="+mj-lt"/>
                <a:ea typeface="Segoe UI" pitchFamily="34" charset="0"/>
                <a:cs typeface="Segoe UI" pitchFamily="34" charset="0"/>
              </a:rPr>
              <a:t>Team Admin now has a feature rich SharePoint app created quickly using the power of Access 2013, SharePoint, and Office 365.</a:t>
            </a:r>
            <a:endParaRPr lang="en-US" sz="400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84820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74774"/>
            <a:ext cx="12070012" cy="738664"/>
          </a:xfrm>
        </p:spPr>
        <p:txBody>
          <a:bodyPr/>
          <a:lstStyle/>
          <a:p>
            <a:pPr marL="0" lvl="0" indent="0">
              <a:spcBef>
                <a:spcPts val="2400"/>
              </a:spcBef>
              <a:buNone/>
            </a:pPr>
            <a:r>
              <a:rPr lang="en-US" dirty="0" smtClean="0">
                <a:gradFill>
                  <a:gsLst>
                    <a:gs pos="0">
                      <a:schemeClr val="tx2"/>
                    </a:gs>
                    <a:gs pos="86000">
                      <a:schemeClr val="tx2"/>
                    </a:gs>
                  </a:gsLst>
                  <a:lin ang="5400000" scaled="0"/>
                </a:gradFill>
              </a:rPr>
              <a:t>Objectives</a:t>
            </a:r>
            <a:endParaRPr lang="en-US" sz="3800" dirty="0">
              <a:gradFill>
                <a:gsLst>
                  <a:gs pos="1250">
                    <a:schemeClr val="tx1"/>
                  </a:gs>
                  <a:gs pos="100000">
                    <a:schemeClr val="tx1"/>
                  </a:gs>
                </a:gsLst>
                <a:lin ang="5400000" scaled="0"/>
              </a:gradFill>
            </a:endParaRPr>
          </a:p>
        </p:txBody>
      </p:sp>
      <p:sp>
        <p:nvSpPr>
          <p:cNvPr id="10" name="Text Placeholder 7"/>
          <p:cNvSpPr txBox="1">
            <a:spLocks/>
          </p:cNvSpPr>
          <p:nvPr/>
        </p:nvSpPr>
        <p:spPr>
          <a:xfrm>
            <a:off x="626788" y="1927299"/>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smtClean="0">
                <a:gradFill>
                  <a:gsLst>
                    <a:gs pos="1250">
                      <a:schemeClr val="tx1"/>
                    </a:gs>
                    <a:gs pos="100000">
                      <a:schemeClr val="tx1"/>
                    </a:gs>
                  </a:gsLst>
                  <a:lin ang="5400000" scaled="0"/>
                </a:gradFill>
                <a:latin typeface="+mn-lt"/>
              </a:rPr>
              <a:t>Introduced </a:t>
            </a:r>
            <a:r>
              <a:rPr lang="en-US" sz="2400" dirty="0">
                <a:gradFill>
                  <a:gsLst>
                    <a:gs pos="1250">
                      <a:schemeClr val="tx1"/>
                    </a:gs>
                    <a:gs pos="100000">
                      <a:schemeClr val="tx1"/>
                    </a:gs>
                  </a:gsLst>
                  <a:lin ang="5400000" scaled="0"/>
                </a:gradFill>
                <a:latin typeface="+mn-lt"/>
              </a:rPr>
              <a:t>Access 2013 and Access Services</a:t>
            </a:r>
          </a:p>
        </p:txBody>
      </p:sp>
      <p:sp>
        <p:nvSpPr>
          <p:cNvPr id="11" name="Text Placeholder 7"/>
          <p:cNvSpPr txBox="1">
            <a:spLocks/>
          </p:cNvSpPr>
          <p:nvPr/>
        </p:nvSpPr>
        <p:spPr>
          <a:xfrm>
            <a:off x="267028" y="3014266"/>
            <a:ext cx="12070012"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dirty="0">
                <a:gradFill>
                  <a:gsLst>
                    <a:gs pos="0">
                      <a:schemeClr val="tx2"/>
                    </a:gs>
                    <a:gs pos="86000">
                      <a:schemeClr val="tx2"/>
                    </a:gs>
                  </a:gsLst>
                  <a:lin ang="5400000" scaled="0"/>
                </a:gradFill>
              </a:rPr>
              <a:t>Key Takeaways</a:t>
            </a:r>
          </a:p>
        </p:txBody>
      </p:sp>
      <p:sp>
        <p:nvSpPr>
          <p:cNvPr id="13" name="Text Placeholder 7"/>
          <p:cNvSpPr txBox="1">
            <a:spLocks/>
          </p:cNvSpPr>
          <p:nvPr/>
        </p:nvSpPr>
        <p:spPr>
          <a:xfrm>
            <a:off x="632884" y="2329135"/>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smtClean="0">
                <a:gradFill>
                  <a:gsLst>
                    <a:gs pos="1250">
                      <a:schemeClr val="tx1"/>
                    </a:gs>
                    <a:gs pos="100000">
                      <a:schemeClr val="tx1"/>
                    </a:gs>
                  </a:gsLst>
                  <a:lin ang="5400000" scaled="0"/>
                </a:gradFill>
                <a:latin typeface="+mn-lt"/>
              </a:rPr>
              <a:t>Learned </a:t>
            </a:r>
            <a:r>
              <a:rPr lang="en-US" sz="2400" dirty="0">
                <a:gradFill>
                  <a:gsLst>
                    <a:gs pos="1250">
                      <a:schemeClr val="tx1"/>
                    </a:gs>
                    <a:gs pos="100000">
                      <a:schemeClr val="tx1"/>
                    </a:gs>
                  </a:gsLst>
                  <a:lin ang="5400000" scaled="0"/>
                </a:gradFill>
                <a:latin typeface="+mn-lt"/>
              </a:rPr>
              <a:t>how to </a:t>
            </a:r>
            <a:r>
              <a:rPr lang="en-US" sz="2400" dirty="0" smtClean="0">
                <a:gradFill>
                  <a:gsLst>
                    <a:gs pos="1250">
                      <a:schemeClr val="tx1"/>
                    </a:gs>
                    <a:gs pos="100000">
                      <a:schemeClr val="tx1"/>
                    </a:gs>
                  </a:gsLst>
                  <a:lin ang="5400000" scaled="0"/>
                </a:gradFill>
                <a:latin typeface="+mn-lt"/>
              </a:rPr>
              <a:t>SharePoint </a:t>
            </a:r>
            <a:r>
              <a:rPr lang="en-US" sz="2400" dirty="0">
                <a:gradFill>
                  <a:gsLst>
                    <a:gs pos="1250">
                      <a:schemeClr val="tx1"/>
                    </a:gs>
                    <a:gs pos="100000">
                      <a:schemeClr val="tx1"/>
                    </a:gs>
                  </a:gsLst>
                  <a:lin ang="5400000" scaled="0"/>
                </a:gradFill>
                <a:latin typeface="+mn-lt"/>
              </a:rPr>
              <a:t>apps with Access 2013</a:t>
            </a:r>
          </a:p>
        </p:txBody>
      </p:sp>
      <p:sp>
        <p:nvSpPr>
          <p:cNvPr id="3" name="Title 2"/>
          <p:cNvSpPr>
            <a:spLocks noGrp="1"/>
          </p:cNvSpPr>
          <p:nvPr>
            <p:ph type="title"/>
          </p:nvPr>
        </p:nvSpPr>
        <p:spPr/>
        <p:txBody>
          <a:bodyPr/>
          <a:lstStyle/>
          <a:p>
            <a:r>
              <a:rPr lang="en-US" sz="4800" dirty="0" smtClean="0"/>
              <a:t>In Review: Session </a:t>
            </a:r>
            <a:r>
              <a:rPr lang="en-US" sz="4800" dirty="0"/>
              <a:t>Objectives And </a:t>
            </a:r>
            <a:r>
              <a:rPr lang="en-US" sz="4800" dirty="0" smtClean="0"/>
              <a:t>Takeaways</a:t>
            </a:r>
            <a:endParaRPr lang="en-US" sz="4800" dirty="0"/>
          </a:p>
        </p:txBody>
      </p:sp>
      <p:sp>
        <p:nvSpPr>
          <p:cNvPr id="14" name="Text Placeholder 7"/>
          <p:cNvSpPr txBox="1">
            <a:spLocks/>
          </p:cNvSpPr>
          <p:nvPr/>
        </p:nvSpPr>
        <p:spPr>
          <a:xfrm>
            <a:off x="620692" y="3669472"/>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Access 2013 creates SharePoint apps</a:t>
            </a:r>
          </a:p>
        </p:txBody>
      </p:sp>
      <p:sp>
        <p:nvSpPr>
          <p:cNvPr id="15" name="Text Placeholder 7"/>
          <p:cNvSpPr txBox="1">
            <a:spLocks/>
          </p:cNvSpPr>
          <p:nvPr/>
        </p:nvSpPr>
        <p:spPr>
          <a:xfrm>
            <a:off x="626788" y="4071308"/>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End-users can create these apps</a:t>
            </a:r>
          </a:p>
        </p:txBody>
      </p:sp>
      <p:sp>
        <p:nvSpPr>
          <p:cNvPr id="16" name="Text Placeholder 7"/>
          <p:cNvSpPr txBox="1">
            <a:spLocks/>
          </p:cNvSpPr>
          <p:nvPr/>
        </p:nvSpPr>
        <p:spPr>
          <a:xfrm>
            <a:off x="620509" y="4502234"/>
            <a:ext cx="8923009"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These are centrally managed secure apps</a:t>
            </a:r>
          </a:p>
        </p:txBody>
      </p:sp>
      <p:sp>
        <p:nvSpPr>
          <p:cNvPr id="17" name="Text Placeholder 7"/>
          <p:cNvSpPr txBox="1">
            <a:spLocks/>
          </p:cNvSpPr>
          <p:nvPr/>
        </p:nvSpPr>
        <p:spPr>
          <a:xfrm>
            <a:off x="626605" y="4904070"/>
            <a:ext cx="9755113" cy="5170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400" dirty="0">
                <a:gradFill>
                  <a:gsLst>
                    <a:gs pos="1250">
                      <a:schemeClr val="tx1"/>
                    </a:gs>
                    <a:gs pos="100000">
                      <a:schemeClr val="tx1"/>
                    </a:gs>
                  </a:gsLst>
                  <a:lin ang="5400000" scaled="0"/>
                </a:gradFill>
                <a:latin typeface="+mn-lt"/>
              </a:rPr>
              <a:t>Access 2013 web apps are different than Access desktop databases</a:t>
            </a:r>
          </a:p>
        </p:txBody>
      </p:sp>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8037" y="1874979"/>
            <a:ext cx="3559376" cy="2772754"/>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p:cNvPicPr>
          <p:nvPr/>
        </p:nvPicPr>
        <p:blipFill>
          <a:blip r:embed="rId5"/>
          <a:stretch>
            <a:fillRect/>
          </a:stretch>
        </p:blipFill>
        <p:spPr>
          <a:xfrm rot="537415">
            <a:off x="9695960" y="2157947"/>
            <a:ext cx="2023916" cy="1301476"/>
          </a:xfrm>
          <a:prstGeom prst="rect">
            <a:avLst/>
          </a:prstGeom>
          <a:scene3d>
            <a:camera prst="orthographicFront">
              <a:rot lat="0" lon="21300000" rev="21480000"/>
            </a:camera>
            <a:lightRig rig="threePt" dir="t"/>
          </a:scene3d>
        </p:spPr>
      </p:pic>
      <p:sp>
        <p:nvSpPr>
          <p:cNvPr id="20" name="Text Placeholder 7"/>
          <p:cNvSpPr txBox="1">
            <a:spLocks/>
          </p:cNvSpPr>
          <p:nvPr/>
        </p:nvSpPr>
        <p:spPr>
          <a:xfrm>
            <a:off x="620509" y="5924552"/>
            <a:ext cx="9755113"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solidFill>
                  <a:schemeClr val="tx2"/>
                </a:solidFill>
                <a:latin typeface="+mn-lt"/>
              </a:rPr>
              <a:t>With Access web apps, the end-user gets the experience they want and IT gets the control that they want.</a:t>
            </a:r>
          </a:p>
        </p:txBody>
      </p:sp>
    </p:spTree>
    <p:extLst>
      <p:ext uri="{BB962C8B-B14F-4D97-AF65-F5344CB8AC3E}">
        <p14:creationId xmlns:p14="http://schemas.microsoft.com/office/powerpoint/2010/main" val="8297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05493E-6 L 2.26704E-6 3.05493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2 1.6296E-6 L -4.11795E-6 1.6296E-6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500"/>
                                  </p:stCondLst>
                                  <p:childTnLst>
                                    <p:animMotion origin="layout" path="M -0.02413 -6.8089E-8 L 1.32499E-6 -6.8089E-8 " pathEditMode="relative" rAng="0" ptsTypes="AA">
                                      <p:cBhvr>
                                        <p:cTn id="19" dur="500" fill="hold"/>
                                        <p:tgtEl>
                                          <p:spTgt spid="13"/>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63" presetClass="path" presetSubtype="0" decel="100000" fill="hold" grpId="1" nodeType="withEffect">
                                  <p:stCondLst>
                                    <p:cond delay="750"/>
                                  </p:stCondLst>
                                  <p:childTnLst>
                                    <p:animMotion origin="layout" path="M -0.02413 1.3527E-6 L 2.26704E-6 1.3527E-6 " pathEditMode="relative" rAng="0" ptsTypes="AA">
                                      <p:cBhvr>
                                        <p:cTn id="24" dur="500" fill="hold"/>
                                        <p:tgtEl>
                                          <p:spTgt spid="11"/>
                                        </p:tgtEl>
                                        <p:attrNameLst>
                                          <p:attrName>ppt_x</p:attrName>
                                          <p:attrName>ppt_y</p:attrName>
                                        </p:attrNameLst>
                                      </p:cBhvr>
                                      <p:rCtr x="1200" y="0"/>
                                    </p:animMotion>
                                  </p:childTnLst>
                                </p:cTn>
                              </p:par>
                              <p:par>
                                <p:cTn id="25" presetID="10" presetClass="entr" presetSubtype="0"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63" presetClass="path" presetSubtype="0" decel="100000" fill="hold" grpId="1" nodeType="withEffect">
                                  <p:stCondLst>
                                    <p:cond delay="1000"/>
                                  </p:stCondLst>
                                  <p:childTnLst>
                                    <p:animMotion origin="layout" path="M -0.02412 2.96414E-6 L -3.5231E-6 2.96414E-6 " pathEditMode="relative" rAng="0" ptsTypes="AA">
                                      <p:cBhvr>
                                        <p:cTn id="29" dur="500" fill="hold"/>
                                        <p:tgtEl>
                                          <p:spTgt spid="14"/>
                                        </p:tgtEl>
                                        <p:attrNameLst>
                                          <p:attrName>ppt_x</p:attrName>
                                          <p:attrName>ppt_y</p:attrName>
                                        </p:attrNameLst>
                                      </p:cBhvr>
                                      <p:rCtr x="1200" y="0"/>
                                    </p:animMotion>
                                  </p:childTnLst>
                                </p:cTn>
                              </p:par>
                              <p:par>
                                <p:cTn id="30" presetID="10" presetClass="entr" presetSubtype="0" fill="hold" grpId="0" nodeType="withEffect">
                                  <p:stCondLst>
                                    <p:cond delay="12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63" presetClass="path" presetSubtype="0" decel="100000" fill="hold" grpId="1" nodeType="withEffect">
                                  <p:stCondLst>
                                    <p:cond delay="1250"/>
                                  </p:stCondLst>
                                  <p:childTnLst>
                                    <p:animMotion origin="layout" path="M -0.02413 1.26645E-6 L 1.91984E-6 1.26645E-6 " pathEditMode="relative" rAng="0" ptsTypes="AA">
                                      <p:cBhvr>
                                        <p:cTn id="34" dur="500" fill="hold"/>
                                        <p:tgtEl>
                                          <p:spTgt spid="15"/>
                                        </p:tgtEl>
                                        <p:attrNameLst>
                                          <p:attrName>ppt_x</p:attrName>
                                          <p:attrName>ppt_y</p:attrName>
                                        </p:attrNameLst>
                                      </p:cBhvr>
                                      <p:rCtr x="1200" y="0"/>
                                    </p:animMotion>
                                  </p:childTnLst>
                                </p:cTn>
                              </p:par>
                              <p:par>
                                <p:cTn id="35" presetID="10" presetClass="entr" presetSubtype="0" fill="hold" grpId="0" nodeType="withEffect">
                                  <p:stCondLst>
                                    <p:cond delay="1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63" presetClass="path" presetSubtype="0" decel="100000" fill="hold" grpId="1" nodeType="withEffect">
                                  <p:stCondLst>
                                    <p:cond delay="1500"/>
                                  </p:stCondLst>
                                  <p:childTnLst>
                                    <p:animMotion origin="layout" path="M -0.02412 -2.73264E-6 L -3.5231E-6 -2.73264E-6 " pathEditMode="relative" rAng="0" ptsTypes="AA">
                                      <p:cBhvr>
                                        <p:cTn id="39" dur="500" fill="hold"/>
                                        <p:tgtEl>
                                          <p:spTgt spid="16"/>
                                        </p:tgtEl>
                                        <p:attrNameLst>
                                          <p:attrName>ppt_x</p:attrName>
                                          <p:attrName>ppt_y</p:attrName>
                                        </p:attrNameLst>
                                      </p:cBhvr>
                                      <p:rCtr x="1200" y="0"/>
                                    </p:animMotion>
                                  </p:childTnLst>
                                </p:cTn>
                              </p:par>
                              <p:par>
                                <p:cTn id="40" presetID="10" presetClass="entr" presetSubtype="0" fill="hold" grpId="0" nodeType="withEffect">
                                  <p:stCondLst>
                                    <p:cond delay="175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63" presetClass="path" presetSubtype="0" decel="100000" fill="hold" grpId="1" nodeType="withEffect">
                                  <p:stCondLst>
                                    <p:cond delay="1750"/>
                                  </p:stCondLst>
                                  <p:childTnLst>
                                    <p:animMotion origin="layout" path="M -0.02413 -4.43032E-6 L 1.91984E-6 -4.43032E-6 " pathEditMode="relative" rAng="0" ptsTypes="AA">
                                      <p:cBhvr>
                                        <p:cTn id="44" dur="500" fill="hold"/>
                                        <p:tgtEl>
                                          <p:spTgt spid="17"/>
                                        </p:tgtEl>
                                        <p:attrNameLst>
                                          <p:attrName>ppt_x</p:attrName>
                                          <p:attrName>ppt_y</p:attrName>
                                        </p:attrNameLst>
                                      </p:cBhvr>
                                      <p:rCtr x="1200" y="0"/>
                                    </p:animMotion>
                                  </p:childTnLst>
                                </p:cTn>
                              </p:par>
                              <p:par>
                                <p:cTn id="45" presetID="10" presetClass="entr" presetSubtype="0" fill="hold" grpId="0" nodeType="withEffect">
                                  <p:stCondLst>
                                    <p:cond delay="20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63" presetClass="path" presetSubtype="0" decel="100000" fill="hold" grpId="1" nodeType="withEffect">
                                  <p:stCondLst>
                                    <p:cond delay="1750"/>
                                  </p:stCondLst>
                                  <p:childTnLst>
                                    <p:animMotion origin="layout" path="M -0.02413 -2.25148E-6 L 2.51468E-6 -2.25148E-6 " pathEditMode="relative" rAng="0" ptsTypes="AA">
                                      <p:cBhvr>
                                        <p:cTn id="49" dur="500" fill="hold"/>
                                        <p:tgtEl>
                                          <p:spTgt spid="2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3" grpId="0"/>
      <p:bldP spid="13" grpId="1"/>
      <p:bldP spid="14" grpId="0"/>
      <p:bldP spid="14" grpId="1"/>
      <p:bldP spid="15" grpId="0"/>
      <p:bldP spid="15" grpId="1"/>
      <p:bldP spid="16" grpId="0"/>
      <p:bldP spid="16" grpId="1"/>
      <p:bldP spid="17" grpId="0"/>
      <p:bldP spid="17" grpId="1"/>
      <p:bldP spid="20" grpId="0"/>
      <p:bldP spid="20"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Resource</a:t>
            </a:r>
            <a:endParaRPr lang="en-US" dirty="0"/>
          </a:p>
        </p:txBody>
      </p:sp>
      <p:sp>
        <p:nvSpPr>
          <p:cNvPr id="4" name="Text Placeholder 3"/>
          <p:cNvSpPr>
            <a:spLocks noGrp="1"/>
          </p:cNvSpPr>
          <p:nvPr>
            <p:ph type="body" sz="quarter" idx="4294967295"/>
          </p:nvPr>
        </p:nvSpPr>
        <p:spPr>
          <a:xfrm>
            <a:off x="753105" y="1670068"/>
            <a:ext cx="11277599" cy="4678204"/>
          </a:xfrm>
          <a:prstGeom prst="rect">
            <a:avLst/>
          </a:prstGeom>
        </p:spPr>
        <p:txBody>
          <a:bodyPr/>
          <a:lstStyle/>
          <a:p>
            <a:pPr marL="0" indent="0">
              <a:buNone/>
            </a:pPr>
            <a:r>
              <a:rPr lang="en-US" i="1" dirty="0">
                <a:gradFill>
                  <a:gsLst>
                    <a:gs pos="1250">
                      <a:schemeClr val="tx2"/>
                    </a:gs>
                    <a:gs pos="99000">
                      <a:schemeClr val="tx2"/>
                    </a:gs>
                  </a:gsLst>
                  <a:lin ang="5400000" scaled="0"/>
                </a:gradFill>
              </a:rPr>
              <a:t>Microsoft </a:t>
            </a:r>
            <a:r>
              <a:rPr lang="en-US" i="1" dirty="0" smtClean="0">
                <a:gradFill>
                  <a:gsLst>
                    <a:gs pos="1250">
                      <a:schemeClr val="tx2"/>
                    </a:gs>
                    <a:gs pos="99000">
                      <a:schemeClr val="tx2"/>
                    </a:gs>
                  </a:gsLst>
                  <a:lin ang="5400000" scaled="0"/>
                </a:gradFill>
              </a:rPr>
              <a:t>Access 2013</a:t>
            </a:r>
            <a:br>
              <a:rPr lang="en-US" i="1" dirty="0" smtClean="0">
                <a:gradFill>
                  <a:gsLst>
                    <a:gs pos="1250">
                      <a:schemeClr val="tx2"/>
                    </a:gs>
                    <a:gs pos="99000">
                      <a:schemeClr val="tx2"/>
                    </a:gs>
                  </a:gsLst>
                  <a:lin ang="5400000" scaled="0"/>
                </a:gradFill>
              </a:rPr>
            </a:br>
            <a:r>
              <a:rPr lang="en-US" i="1" dirty="0" smtClean="0">
                <a:gradFill>
                  <a:gsLst>
                    <a:gs pos="1250">
                      <a:schemeClr val="tx2"/>
                    </a:gs>
                    <a:gs pos="99000">
                      <a:schemeClr val="tx2"/>
                    </a:gs>
                  </a:gsLst>
                  <a:lin ang="5400000" scaled="0"/>
                </a:gradFill>
              </a:rPr>
              <a:t>Inside </a:t>
            </a:r>
            <a:r>
              <a:rPr lang="en-US" i="1" dirty="0">
                <a:gradFill>
                  <a:gsLst>
                    <a:gs pos="1250">
                      <a:schemeClr val="tx2"/>
                    </a:gs>
                    <a:gs pos="99000">
                      <a:schemeClr val="tx2"/>
                    </a:gs>
                  </a:gsLst>
                  <a:lin ang="5400000" scaled="0"/>
                </a:gradFill>
              </a:rPr>
              <a:t>Out</a:t>
            </a:r>
          </a:p>
          <a:p>
            <a:endParaRPr lang="en-US" dirty="0"/>
          </a:p>
          <a:p>
            <a:pPr marL="0" indent="0">
              <a:buNone/>
            </a:pPr>
            <a:r>
              <a:rPr lang="en-US" dirty="0">
                <a:gradFill>
                  <a:gsLst>
                    <a:gs pos="1250">
                      <a:schemeClr val="tx2"/>
                    </a:gs>
                    <a:gs pos="99000">
                      <a:schemeClr val="tx2"/>
                    </a:gs>
                  </a:gsLst>
                  <a:lin ang="5400000" scaled="0"/>
                </a:gradFill>
              </a:rPr>
              <a:t>Over 600 pages covering</a:t>
            </a:r>
          </a:p>
          <a:p>
            <a:pPr marL="0" indent="0">
              <a:buNone/>
            </a:pPr>
            <a:r>
              <a:rPr lang="en-US" dirty="0">
                <a:gradFill>
                  <a:gsLst>
                    <a:gs pos="1250">
                      <a:schemeClr val="tx2"/>
                    </a:gs>
                    <a:gs pos="99000">
                      <a:schemeClr val="tx2"/>
                    </a:gs>
                  </a:gsLst>
                  <a:lin ang="5400000" scaled="0"/>
                </a:gradFill>
              </a:rPr>
              <a:t>Access 2013 web app topics</a:t>
            </a:r>
          </a:p>
          <a:p>
            <a:pPr marL="0" indent="0">
              <a:buNone/>
            </a:pPr>
            <a:endParaRPr lang="en-US" dirty="0" smtClean="0">
              <a:gradFill>
                <a:gsLst>
                  <a:gs pos="1250">
                    <a:schemeClr val="tx2"/>
                  </a:gs>
                  <a:gs pos="99000">
                    <a:schemeClr val="tx2"/>
                  </a:gs>
                </a:gsLst>
                <a:lin ang="5400000" scaled="0"/>
              </a:gradFill>
            </a:endParaRPr>
          </a:p>
          <a:p>
            <a:pPr marL="0" indent="0">
              <a:buNone/>
            </a:pPr>
            <a:r>
              <a:rPr lang="en-US" dirty="0" smtClean="0">
                <a:gradFill>
                  <a:gsLst>
                    <a:gs pos="1250">
                      <a:schemeClr val="tx2"/>
                    </a:gs>
                    <a:gs pos="99000">
                      <a:schemeClr val="tx2"/>
                    </a:gs>
                  </a:gsLst>
                  <a:lin ang="5400000" scaled="0"/>
                </a:gradFill>
              </a:rPr>
              <a:t>Available at the book store</a:t>
            </a:r>
            <a:endParaRPr lang="en-US" dirty="0">
              <a:gradFill>
                <a:gsLst>
                  <a:gs pos="1250">
                    <a:schemeClr val="tx2"/>
                  </a:gs>
                  <a:gs pos="99000">
                    <a:schemeClr val="tx2"/>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043" y="956924"/>
            <a:ext cx="4549024" cy="5546310"/>
          </a:xfrm>
          <a:prstGeom prst="rect">
            <a:avLst/>
          </a:prstGeom>
        </p:spPr>
      </p:pic>
    </p:spTree>
    <p:extLst>
      <p:ext uri="{BB962C8B-B14F-4D97-AF65-F5344CB8AC3E}">
        <p14:creationId xmlns:p14="http://schemas.microsoft.com/office/powerpoint/2010/main" val="68890964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763560"/>
          </a:xfrm>
        </p:spPr>
        <p:txBody>
          <a:bodyPr/>
          <a:lstStyle/>
          <a:p>
            <a:pPr lvl="0">
              <a:spcBef>
                <a:spcPts val="2400"/>
              </a:spcBef>
            </a:pPr>
            <a:r>
              <a:rPr lang="en-US" sz="3800" dirty="0">
                <a:gradFill>
                  <a:gsLst>
                    <a:gs pos="1250">
                      <a:schemeClr val="tx1"/>
                    </a:gs>
                    <a:gs pos="100000">
                      <a:schemeClr val="tx1"/>
                    </a:gs>
                  </a:gsLst>
                  <a:lin ang="5400000" scaled="0"/>
                </a:gradFill>
              </a:rPr>
              <a:t>Breakout Sessions </a:t>
            </a:r>
            <a:r>
              <a:rPr lang="en-US" sz="3800" dirty="0" smtClean="0">
                <a:gradFill>
                  <a:gsLst>
                    <a:gs pos="1250">
                      <a:schemeClr val="tx1"/>
                    </a:gs>
                    <a:gs pos="100000">
                      <a:schemeClr val="tx1"/>
                    </a:gs>
                  </a:gsLst>
                  <a:lin ang="5400000" scaled="0"/>
                </a:gradFill>
              </a:rPr>
              <a:t>– DEV-B226 Rich extensions to SharePoint Apps Using Microsoft Access</a:t>
            </a:r>
            <a:br>
              <a:rPr lang="en-US" sz="3800" dirty="0" smtClean="0">
                <a:gradFill>
                  <a:gsLst>
                    <a:gs pos="1250">
                      <a:schemeClr val="tx1"/>
                    </a:gs>
                    <a:gs pos="100000">
                      <a:schemeClr val="tx1"/>
                    </a:gs>
                  </a:gsLst>
                  <a:lin ang="5400000" scaled="0"/>
                </a:gradFill>
              </a:rPr>
            </a:br>
            <a:r>
              <a:rPr lang="en-US" sz="3800" dirty="0" smtClean="0">
                <a:gradFill>
                  <a:gsLst>
                    <a:gs pos="1250">
                      <a:schemeClr val="tx1"/>
                    </a:gs>
                    <a:gs pos="100000">
                      <a:schemeClr val="tx1"/>
                    </a:gs>
                  </a:gsLst>
                  <a:lin ang="5400000" scaled="0"/>
                </a:gradFill>
              </a:rPr>
              <a:t>Wednesday, May 14</a:t>
            </a:r>
            <a:r>
              <a:rPr lang="en-US" sz="3800" baseline="30000" dirty="0" smtClean="0">
                <a:gradFill>
                  <a:gsLst>
                    <a:gs pos="1250">
                      <a:schemeClr val="tx1"/>
                    </a:gs>
                    <a:gs pos="100000">
                      <a:schemeClr val="tx1"/>
                    </a:gs>
                  </a:gsLst>
                  <a:lin ang="5400000" scaled="0"/>
                </a:gradFill>
              </a:rPr>
              <a:t>th</a:t>
            </a:r>
            <a:r>
              <a:rPr lang="en-US" sz="3800" dirty="0" smtClean="0">
                <a:gradFill>
                  <a:gsLst>
                    <a:gs pos="1250">
                      <a:schemeClr val="tx1"/>
                    </a:gs>
                    <a:gs pos="100000">
                      <a:schemeClr val="tx1"/>
                    </a:gs>
                  </a:gsLst>
                  <a:lin ang="5400000" scaled="0"/>
                </a:gradFill>
              </a:rPr>
              <a:t> 3:15 PM – 4:30 PM</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1" name="Text Placeholder 7"/>
          <p:cNvSpPr txBox="1">
            <a:spLocks/>
          </p:cNvSpPr>
          <p:nvPr/>
        </p:nvSpPr>
        <p:spPr>
          <a:xfrm>
            <a:off x="267028" y="3130340"/>
            <a:ext cx="12070012" cy="176356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Find Us Later At. . . </a:t>
            </a:r>
            <a:br>
              <a:rPr lang="en-US" sz="3800" dirty="0">
                <a:gradFill>
                  <a:gsLst>
                    <a:gs pos="1250">
                      <a:schemeClr val="tx1"/>
                    </a:gs>
                    <a:gs pos="100000">
                      <a:schemeClr val="tx1"/>
                    </a:gs>
                  </a:gsLst>
                  <a:lin ang="5400000" scaled="0"/>
                </a:gradFill>
              </a:rPr>
            </a:br>
            <a:r>
              <a:rPr lang="en-US" sz="3800" dirty="0">
                <a:gradFill>
                  <a:gsLst>
                    <a:gs pos="1250">
                      <a:schemeClr val="tx1"/>
                    </a:gs>
                    <a:gs pos="100000">
                      <a:schemeClr val="tx1"/>
                    </a:gs>
                  </a:gsLst>
                  <a:lin ang="5400000" scaled="0"/>
                </a:gradFill>
              </a:rPr>
              <a:t>Office Area – Microsoft Solutions Experience (MSE</a:t>
            </a:r>
            <a:r>
              <a:rPr lang="en-US" sz="3800" dirty="0" smtClean="0">
                <a:gradFill>
                  <a:gsLst>
                    <a:gs pos="1250">
                      <a:schemeClr val="tx1"/>
                    </a:gs>
                    <a:gs pos="100000">
                      <a:schemeClr val="tx1"/>
                    </a:gs>
                  </a:gsLst>
                  <a:lin ang="5400000" scaled="0"/>
                </a:gradFill>
              </a:rPr>
              <a:t>)</a:t>
            </a:r>
            <a:r>
              <a:rPr lang="en-US" sz="3800" dirty="0">
                <a:gradFill>
                  <a:gsLst>
                    <a:gs pos="1250">
                      <a:schemeClr val="tx1"/>
                    </a:gs>
                    <a:gs pos="100000">
                      <a:schemeClr val="tx1"/>
                    </a:gs>
                  </a:gsLst>
                  <a:lin ang="5400000" scaled="0"/>
                </a:gradFill>
              </a:rPr>
              <a:t/>
            </a:r>
            <a:br>
              <a:rPr lang="en-US" sz="3800" dirty="0">
                <a:gradFill>
                  <a:gsLst>
                    <a:gs pos="1250">
                      <a:schemeClr val="tx1"/>
                    </a:gs>
                    <a:gs pos="100000">
                      <a:schemeClr val="tx1"/>
                    </a:gs>
                  </a:gsLst>
                  <a:lin ang="5400000" scaled="0"/>
                </a:gradFill>
              </a:rPr>
            </a:br>
            <a:r>
              <a:rPr lang="en-US" sz="3800" dirty="0" smtClean="0">
                <a:gradFill>
                  <a:gsLst>
                    <a:gs pos="1250">
                      <a:schemeClr val="tx1"/>
                    </a:gs>
                    <a:gs pos="100000">
                      <a:schemeClr val="tx1"/>
                    </a:gs>
                  </a:gsLst>
                  <a:lin ang="5400000" scaled="0"/>
                </a:gradFill>
              </a:rPr>
              <a:t>Ask the Experts</a:t>
            </a:r>
          </a:p>
        </p:txBody>
      </p:sp>
      <p:sp>
        <p:nvSpPr>
          <p:cNvPr id="13" name="Text Placeholder 7"/>
          <p:cNvSpPr txBox="1">
            <a:spLocks/>
          </p:cNvSpPr>
          <p:nvPr/>
        </p:nvSpPr>
        <p:spPr>
          <a:xfrm>
            <a:off x="267028" y="5056514"/>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OFC-H203 Creating a SharePoint Application with Microsoft Access Services​</a:t>
            </a:r>
          </a:p>
        </p:txBody>
      </p:sp>
    </p:spTree>
    <p:extLst>
      <p:ext uri="{BB962C8B-B14F-4D97-AF65-F5344CB8AC3E}">
        <p14:creationId xmlns:p14="http://schemas.microsoft.com/office/powerpoint/2010/main" val="20906010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3" presetClass="path" presetSubtype="0" decel="100000" fill="hold" grpId="1" nodeType="withEffect">
                                  <p:stCondLst>
                                    <p:cond delay="500"/>
                                  </p:stCondLst>
                                  <p:childTnLst>
                                    <p:animMotion origin="layout" path="M -0.02413 2.57376E-6 L 2.26704E-6 2.57376E-6 " pathEditMode="relative" rAng="0" ptsTypes="AA">
                                      <p:cBhvr>
                                        <p:cTn id="14" dur="500" fill="hold"/>
                                        <p:tgtEl>
                                          <p:spTgt spid="11"/>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1.78393E-6 L 2.26704E-6 1.78393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3" grpId="0"/>
      <p:bldP spid="1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915048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1760503"/>
          </a:xfrm>
        </p:spPr>
        <p:txBody>
          <a:bodyPr/>
          <a:lstStyle/>
          <a:p>
            <a:r>
              <a:rPr lang="en-US" dirty="0" smtClean="0"/>
              <a:t>Problems with Access Desktop Apps</a:t>
            </a:r>
            <a:endParaRPr lang="en-US" dirty="0"/>
          </a:p>
        </p:txBody>
      </p:sp>
      <p:sp>
        <p:nvSpPr>
          <p:cNvPr id="4" name="TextBox 3"/>
          <p:cNvSpPr txBox="1"/>
          <p:nvPr/>
        </p:nvSpPr>
        <p:spPr>
          <a:xfrm>
            <a:off x="350837" y="1820862"/>
            <a:ext cx="640079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accent1"/>
                </a:solidFill>
              </a:rPr>
              <a:t>Unknown/uncontrolled data applications</a:t>
            </a:r>
          </a:p>
          <a:p>
            <a:pPr>
              <a:lnSpc>
                <a:spcPct val="90000"/>
              </a:lnSpc>
              <a:spcAft>
                <a:spcPts val="600"/>
              </a:spcAft>
            </a:pPr>
            <a:endParaRPr lang="en-US" sz="2400" dirty="0" err="1" smtClean="0">
              <a:solidFill>
                <a:schemeClr val="tx2"/>
              </a:solidFill>
            </a:endParaRPr>
          </a:p>
        </p:txBody>
      </p:sp>
      <p:sp>
        <p:nvSpPr>
          <p:cNvPr id="5" name="TextBox 4"/>
          <p:cNvSpPr txBox="1"/>
          <p:nvPr/>
        </p:nvSpPr>
        <p:spPr>
          <a:xfrm>
            <a:off x="7183536" y="2266800"/>
            <a:ext cx="496777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6"/>
                </a:solidFill>
              </a:rPr>
              <a:t>Bad/broken end-user applications</a:t>
            </a:r>
          </a:p>
          <a:p>
            <a:pPr>
              <a:lnSpc>
                <a:spcPct val="90000"/>
              </a:lnSpc>
              <a:spcAft>
                <a:spcPts val="600"/>
              </a:spcAft>
            </a:pPr>
            <a:endParaRPr lang="en-US" sz="2400" dirty="0" err="1" smtClean="0">
              <a:solidFill>
                <a:schemeClr val="bg1"/>
              </a:solidFill>
            </a:endParaRPr>
          </a:p>
        </p:txBody>
      </p:sp>
      <p:sp>
        <p:nvSpPr>
          <p:cNvPr id="6" name="TextBox 5"/>
          <p:cNvSpPr txBox="1"/>
          <p:nvPr/>
        </p:nvSpPr>
        <p:spPr>
          <a:xfrm>
            <a:off x="820184" y="2712183"/>
            <a:ext cx="3700180" cy="898708"/>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chemeClr val="accent5"/>
                </a:solidFill>
              </a:rPr>
              <a:t>Inefficient business processes</a:t>
            </a:r>
          </a:p>
          <a:p>
            <a:pPr>
              <a:lnSpc>
                <a:spcPct val="90000"/>
              </a:lnSpc>
              <a:spcAft>
                <a:spcPts val="600"/>
              </a:spcAft>
            </a:pPr>
            <a:endParaRPr lang="en-US" dirty="0" err="1" smtClean="0">
              <a:solidFill>
                <a:schemeClr val="accent6">
                  <a:lumMod val="60000"/>
                  <a:lumOff val="40000"/>
                </a:schemeClr>
              </a:solidFill>
            </a:endParaRPr>
          </a:p>
        </p:txBody>
      </p:sp>
      <p:sp>
        <p:nvSpPr>
          <p:cNvPr id="7" name="TextBox 6"/>
          <p:cNvSpPr txBox="1"/>
          <p:nvPr/>
        </p:nvSpPr>
        <p:spPr>
          <a:xfrm>
            <a:off x="3799048" y="3366791"/>
            <a:ext cx="5174365" cy="1369606"/>
          </a:xfrm>
          <a:prstGeom prst="rect">
            <a:avLst/>
          </a:prstGeom>
          <a:noFill/>
        </p:spPr>
        <p:txBody>
          <a:bodyPr wrap="none" lIns="182880" tIns="146304" rIns="182880" bIns="146304" rtlCol="0">
            <a:spAutoFit/>
          </a:bodyPr>
          <a:lstStyle/>
          <a:p>
            <a:pPr>
              <a:lnSpc>
                <a:spcPct val="90000"/>
              </a:lnSpc>
              <a:spcAft>
                <a:spcPts val="600"/>
              </a:spcAft>
            </a:pPr>
            <a:r>
              <a:rPr lang="en-US" sz="3600" b="1" dirty="0">
                <a:solidFill>
                  <a:schemeClr val="accent4"/>
                </a:solidFill>
              </a:rPr>
              <a:t>Backlog of IT requests</a:t>
            </a:r>
          </a:p>
          <a:p>
            <a:pPr>
              <a:lnSpc>
                <a:spcPct val="90000"/>
              </a:lnSpc>
              <a:spcAft>
                <a:spcPts val="600"/>
              </a:spcAft>
            </a:pPr>
            <a:endParaRPr lang="en-US" sz="3600" dirty="0" err="1" smtClean="0">
              <a:solidFill>
                <a:srgbClr val="505050"/>
              </a:solidFill>
            </a:endParaRPr>
          </a:p>
        </p:txBody>
      </p:sp>
      <p:sp>
        <p:nvSpPr>
          <p:cNvPr id="8" name="TextBox 7"/>
          <p:cNvSpPr txBox="1"/>
          <p:nvPr/>
        </p:nvSpPr>
        <p:spPr>
          <a:xfrm>
            <a:off x="296911" y="4217794"/>
            <a:ext cx="456593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accent3"/>
                </a:solidFill>
              </a:rPr>
              <a:t>No data access control/backup</a:t>
            </a:r>
          </a:p>
          <a:p>
            <a:pPr>
              <a:lnSpc>
                <a:spcPct val="90000"/>
              </a:lnSpc>
              <a:spcAft>
                <a:spcPts val="600"/>
              </a:spcAft>
            </a:pPr>
            <a:endParaRPr lang="en-US" sz="2400" dirty="0" err="1" smtClean="0">
              <a:solidFill>
                <a:schemeClr val="accent1"/>
              </a:solidFill>
            </a:endParaRPr>
          </a:p>
        </p:txBody>
      </p:sp>
      <p:sp>
        <p:nvSpPr>
          <p:cNvPr id="9" name="TextBox 8"/>
          <p:cNvSpPr txBox="1"/>
          <p:nvPr/>
        </p:nvSpPr>
        <p:spPr>
          <a:xfrm>
            <a:off x="6446837" y="4518832"/>
            <a:ext cx="5330626" cy="1258806"/>
          </a:xfrm>
          <a:prstGeom prst="rect">
            <a:avLst/>
          </a:prstGeom>
          <a:noFill/>
        </p:spPr>
        <p:txBody>
          <a:bodyPr wrap="none" lIns="182880" tIns="146304" rIns="182880" bIns="146304" rtlCol="0">
            <a:spAutoFit/>
          </a:bodyPr>
          <a:lstStyle/>
          <a:p>
            <a:pPr>
              <a:lnSpc>
                <a:spcPct val="90000"/>
              </a:lnSpc>
              <a:spcAft>
                <a:spcPts val="600"/>
              </a:spcAft>
            </a:pPr>
            <a:r>
              <a:rPr lang="en-US" sz="3200" dirty="0">
                <a:solidFill>
                  <a:schemeClr val="accent2"/>
                </a:solidFill>
              </a:rPr>
              <a:t>Difficult application sharing</a:t>
            </a:r>
          </a:p>
          <a:p>
            <a:pPr>
              <a:lnSpc>
                <a:spcPct val="90000"/>
              </a:lnSpc>
              <a:spcAft>
                <a:spcPts val="600"/>
              </a:spcAft>
            </a:pPr>
            <a:endParaRPr lang="en-US" sz="3200" dirty="0" err="1" smtClean="0">
              <a:solidFill>
                <a:schemeClr val="accent6"/>
              </a:solidFill>
            </a:endParaRPr>
          </a:p>
        </p:txBody>
      </p:sp>
      <p:sp>
        <p:nvSpPr>
          <p:cNvPr id="10" name="TextBox 9"/>
          <p:cNvSpPr txBox="1"/>
          <p:nvPr/>
        </p:nvSpPr>
        <p:spPr>
          <a:xfrm>
            <a:off x="3532796" y="5489220"/>
            <a:ext cx="4203715" cy="738664"/>
          </a:xfrm>
          <a:prstGeom prst="rect">
            <a:avLst/>
          </a:prstGeom>
          <a:noFill/>
        </p:spPr>
        <p:txBody>
          <a:bodyPr wrap="none" lIns="182880" tIns="146304" rIns="182880" bIns="146304" rtlCol="0">
            <a:spAutoFit/>
          </a:bodyPr>
          <a:lstStyle/>
          <a:p>
            <a:pPr>
              <a:lnSpc>
                <a:spcPct val="90000"/>
              </a:lnSpc>
              <a:spcAft>
                <a:spcPts val="600"/>
              </a:spcAft>
            </a:pPr>
            <a:r>
              <a:rPr lang="en-US" sz="3200" dirty="0">
                <a:solidFill>
                  <a:schemeClr val="tx2"/>
                </a:solidFill>
              </a:rPr>
              <a:t>Lack of upgrade path</a:t>
            </a:r>
            <a:endParaRPr lang="en-US" sz="3200" dirty="0" smtClean="0">
              <a:solidFill>
                <a:schemeClr val="tx2"/>
              </a:solidFill>
            </a:endParaRPr>
          </a:p>
        </p:txBody>
      </p:sp>
    </p:spTree>
    <p:extLst>
      <p:ext uri="{BB962C8B-B14F-4D97-AF65-F5344CB8AC3E}">
        <p14:creationId xmlns:p14="http://schemas.microsoft.com/office/powerpoint/2010/main" val="3398204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500"/>
                                        <p:tgtEl>
                                          <p:spTgt spid="8"/>
                                        </p:tgtEl>
                                      </p:cBhvr>
                                    </p:animEffect>
                                  </p:childTnLst>
                                </p:cTn>
                              </p:par>
                            </p:childTnLst>
                          </p:cTn>
                        </p:par>
                        <p:par>
                          <p:cTn id="28" fill="hold">
                            <p:stCondLst>
                              <p:cond delay="9000"/>
                            </p:stCondLst>
                            <p:childTnLst>
                              <p:par>
                                <p:cTn id="29" presetID="10" presetClass="entr" presetSubtype="0" fill="hold" grpId="1"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500"/>
                                        <p:tgtEl>
                                          <p:spTgt spid="7"/>
                                        </p:tgtEl>
                                      </p:cBhvr>
                                    </p:animEffect>
                                  </p:childTnLst>
                                </p:cTn>
                              </p:par>
                            </p:childTnLst>
                          </p:cTn>
                        </p:par>
                        <p:par>
                          <p:cTn id="32" fill="hold">
                            <p:stCondLst>
                              <p:cond delay="10500"/>
                            </p:stCondLst>
                            <p:childTnLst>
                              <p:par>
                                <p:cTn id="33" presetID="6" presetClass="emph" presetSubtype="0" fill="hold" grpId="0" nodeType="afterEffect">
                                  <p:stCondLst>
                                    <p:cond delay="0"/>
                                  </p:stCondLst>
                                  <p:childTnLst>
                                    <p:animScale>
                                      <p:cBhvr>
                                        <p:cTn id="34" dur="2000" fill="hold"/>
                                        <p:tgtEl>
                                          <p:spTgt spid="7"/>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190223063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979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583324959"/>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209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74638" y="2125662"/>
            <a:ext cx="11887200" cy="18319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a:t>Why </a:t>
            </a:r>
            <a:r>
              <a:rPr lang="en-US" sz="6600" dirty="0" smtClean="0"/>
              <a:t>should you use Access to create SharePoint apps?</a:t>
            </a:r>
            <a:endParaRPr lang="en-US" sz="6600" dirty="0"/>
          </a:p>
        </p:txBody>
      </p:sp>
    </p:spTree>
    <p:extLst>
      <p:ext uri="{BB962C8B-B14F-4D97-AF65-F5344CB8AC3E}">
        <p14:creationId xmlns:p14="http://schemas.microsoft.com/office/powerpoint/2010/main" val="71111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31948" y="233151"/>
            <a:ext cx="11370961" cy="762786"/>
          </a:xfrm>
        </p:spPr>
        <p:txBody>
          <a:bodyPr/>
          <a:lstStyle/>
          <a:p>
            <a:pPr lvl="0"/>
            <a:r>
              <a:rPr lang="en-US" dirty="0">
                <a:solidFill>
                  <a:schemeClr val="tx1"/>
                </a:solidFill>
                <a:latin typeface="Segoe UI Light" pitchFamily="34" charset="0"/>
              </a:rPr>
              <a:t>Access 2013 Platform Overview</a:t>
            </a:r>
          </a:p>
        </p:txBody>
      </p:sp>
      <p:graphicFrame>
        <p:nvGraphicFramePr>
          <p:cNvPr id="2" name="Diagram 1"/>
          <p:cNvGraphicFramePr/>
          <p:nvPr>
            <p:extLst/>
          </p:nvPr>
        </p:nvGraphicFramePr>
        <p:xfrm>
          <a:off x="2074414" y="734712"/>
          <a:ext cx="8287648" cy="552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57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76128" y="3544916"/>
            <a:ext cx="11231946" cy="2743200"/>
          </a:xfrm>
          <a:prstGeom prst="rect">
            <a:avLst/>
          </a:prstGeom>
          <a:solidFill>
            <a:srgbClr val="D03600"/>
          </a:solidFill>
          <a:ln w="9525" cap="flat" cmpd="sng" algn="ctr">
            <a:noFill/>
            <a:prstDash val="solid"/>
            <a:headEnd type="none" w="med" len="med"/>
            <a:tailEnd type="none" w="med" len="med"/>
          </a:ln>
          <a:effectLst/>
        </p:spPr>
        <p:txBody>
          <a:bodyPr rot="0" spcFirstLastPara="0" vertOverflow="overflow" horzOverflow="overflow" vert="horz" wrap="square" lIns="124260" tIns="62130" rIns="62130" bIns="124260" numCol="1" spcCol="0" rtlCol="0" fromWordArt="0" anchor="ctr" anchorCtr="0" forceAA="0" compatLnSpc="1">
            <a:prstTxWarp prst="textNoShape">
              <a:avLst/>
            </a:prstTxWarp>
            <a:noAutofit/>
          </a:bodyPr>
          <a:lstStyle/>
          <a:p>
            <a:endParaRPr lang="en-US" sz="2800" dirty="0"/>
          </a:p>
        </p:txBody>
      </p:sp>
      <p:sp>
        <p:nvSpPr>
          <p:cNvPr id="5" name="Rectangle 4"/>
          <p:cNvSpPr/>
          <p:nvPr/>
        </p:nvSpPr>
        <p:spPr bwMode="auto">
          <a:xfrm>
            <a:off x="576127" y="449262"/>
            <a:ext cx="11231948" cy="2743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24260" tIns="62130" rIns="62130" bIns="124260" numCol="1" spcCol="0" rtlCol="0" fromWordArt="0" anchor="ctr" anchorCtr="0" forceAA="0" compatLnSpc="1">
            <a:prstTxWarp prst="textNoShape">
              <a:avLst/>
            </a:prstTxWarp>
            <a:noAutofit/>
          </a:bodyPr>
          <a:lstStyle/>
          <a:p>
            <a:endParaRPr lang="en-US" sz="3600" u="sng" dirty="0"/>
          </a:p>
        </p:txBody>
      </p:sp>
      <p:sp>
        <p:nvSpPr>
          <p:cNvPr id="2" name="TextBox 1"/>
          <p:cNvSpPr txBox="1"/>
          <p:nvPr/>
        </p:nvSpPr>
        <p:spPr>
          <a:xfrm>
            <a:off x="3170237" y="3878262"/>
            <a:ext cx="8595385" cy="2142125"/>
          </a:xfrm>
          <a:prstGeom prst="rect">
            <a:avLst/>
          </a:prstGeom>
          <a:noFill/>
        </p:spPr>
        <p:txBody>
          <a:bodyPr wrap="square" lIns="182880" tIns="146304" rIns="182880" bIns="146304" rtlCol="0">
            <a:spAutoFit/>
          </a:bodyPr>
          <a:lstStyle/>
          <a:p>
            <a:r>
              <a:rPr lang="en-US" sz="2400" dirty="0"/>
              <a:t>“Add-ins” of functionality for some Office </a:t>
            </a:r>
            <a:r>
              <a:rPr lang="en-US" sz="2400" dirty="0" smtClean="0"/>
              <a:t>programs</a:t>
            </a:r>
            <a:endParaRPr lang="en-US" sz="2400" dirty="0"/>
          </a:p>
          <a:p>
            <a:r>
              <a:rPr lang="en-US" sz="2400" dirty="0"/>
              <a:t>Placed within the document or in the task pane</a:t>
            </a:r>
          </a:p>
          <a:p>
            <a:r>
              <a:rPr lang="en-US" sz="2400" dirty="0" smtClean="0"/>
              <a:t>Access apps can contain Apps for Office</a:t>
            </a:r>
          </a:p>
          <a:p>
            <a:r>
              <a:rPr lang="en-US" sz="2400" dirty="0" smtClean="0"/>
              <a:t>Related session </a:t>
            </a:r>
            <a:r>
              <a:rPr lang="en-US" sz="2400" i="1" dirty="0" smtClean="0"/>
              <a:t>DEV-B226 – Rich extensions to SharePoint Apps using Microsoft Access</a:t>
            </a:r>
            <a:endParaRPr lang="en-US" sz="2400" dirty="0"/>
          </a:p>
        </p:txBody>
      </p:sp>
      <p:sp>
        <p:nvSpPr>
          <p:cNvPr id="3" name="TextBox 2"/>
          <p:cNvSpPr txBox="1"/>
          <p:nvPr/>
        </p:nvSpPr>
        <p:spPr>
          <a:xfrm>
            <a:off x="796413" y="5230761"/>
            <a:ext cx="252689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t>Apps for </a:t>
            </a:r>
            <a:r>
              <a:rPr lang="en-US" sz="2400" dirty="0" smtClean="0"/>
              <a:t>Office</a:t>
            </a:r>
            <a:endParaRPr lang="en-US" sz="2400" dirty="0"/>
          </a:p>
        </p:txBody>
      </p:sp>
      <p:sp>
        <p:nvSpPr>
          <p:cNvPr id="6" name="TextBox 5"/>
          <p:cNvSpPr txBox="1"/>
          <p:nvPr/>
        </p:nvSpPr>
        <p:spPr>
          <a:xfrm>
            <a:off x="3192623" y="995207"/>
            <a:ext cx="8551772" cy="1403461"/>
          </a:xfrm>
          <a:prstGeom prst="rect">
            <a:avLst/>
          </a:prstGeom>
          <a:noFill/>
        </p:spPr>
        <p:txBody>
          <a:bodyPr wrap="square" lIns="182880" tIns="146304" rIns="182880" bIns="146304" rtlCol="0">
            <a:spAutoFit/>
          </a:bodyPr>
          <a:lstStyle/>
          <a:p>
            <a:r>
              <a:rPr lang="en-US" sz="2400" dirty="0"/>
              <a:t>Fully functioning apps that run on the web within SharePoint</a:t>
            </a:r>
          </a:p>
          <a:p>
            <a:r>
              <a:rPr lang="en-US" sz="2400" dirty="0"/>
              <a:t>Hosted on SharePoint sites in the cloud</a:t>
            </a:r>
          </a:p>
          <a:p>
            <a:r>
              <a:rPr lang="en-US" sz="2400" dirty="0"/>
              <a:t>Access apps are SharePoint </a:t>
            </a:r>
            <a:r>
              <a:rPr lang="en-US" sz="2400" dirty="0" smtClean="0"/>
              <a:t>Apps</a:t>
            </a:r>
          </a:p>
        </p:txBody>
      </p:sp>
      <p:sp>
        <p:nvSpPr>
          <p:cNvPr id="7" name="TextBox 6"/>
          <p:cNvSpPr txBox="1"/>
          <p:nvPr/>
        </p:nvSpPr>
        <p:spPr>
          <a:xfrm>
            <a:off x="576128" y="2108861"/>
            <a:ext cx="2943820"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t>Apps for </a:t>
            </a:r>
            <a:r>
              <a:rPr lang="en-US" sz="2400" dirty="0" smtClean="0"/>
              <a:t>SharePoint</a:t>
            </a:r>
            <a:endParaRPr lang="en-US" sz="24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8317" t="30248" r="60070" b="30359"/>
          <a:stretch/>
        </p:blipFill>
        <p:spPr>
          <a:xfrm>
            <a:off x="1389276" y="3883742"/>
            <a:ext cx="1317523" cy="1347019"/>
          </a:xfrm>
          <a:prstGeom prst="rect">
            <a:avLst/>
          </a:prstGeom>
        </p:spPr>
      </p:pic>
      <p:pic>
        <p:nvPicPr>
          <p:cNvPr id="9" name="Picture 8"/>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484363" y="831448"/>
            <a:ext cx="1150989" cy="1197651"/>
          </a:xfrm>
          <a:prstGeom prst="rect">
            <a:avLst/>
          </a:prstGeom>
        </p:spPr>
      </p:pic>
      <p:sp>
        <p:nvSpPr>
          <p:cNvPr id="10" name="TextBox 9"/>
          <p:cNvSpPr txBox="1"/>
          <p:nvPr/>
        </p:nvSpPr>
        <p:spPr>
          <a:xfrm>
            <a:off x="1430593" y="907392"/>
            <a:ext cx="629264" cy="1126462"/>
          </a:xfrm>
          <a:prstGeom prst="rect">
            <a:avLst/>
          </a:prstGeom>
          <a:noFill/>
        </p:spPr>
        <p:txBody>
          <a:bodyPr wrap="square" lIns="182880" tIns="146304" rIns="182880" bIns="146304" rtlCol="0">
            <a:spAutoFit/>
          </a:bodyPr>
          <a:lstStyle/>
          <a:p>
            <a:pPr>
              <a:lnSpc>
                <a:spcPct val="90000"/>
              </a:lnSpc>
              <a:spcAft>
                <a:spcPts val="600"/>
              </a:spcAft>
            </a:pPr>
            <a:r>
              <a:rPr lang="en-US" sz="6000" b="1" dirty="0" smtClean="0">
                <a:solidFill>
                  <a:srgbClr val="002060"/>
                </a:solidFill>
              </a:rPr>
              <a:t>S</a:t>
            </a:r>
          </a:p>
        </p:txBody>
      </p:sp>
    </p:spTree>
    <p:extLst>
      <p:ext uri="{BB962C8B-B14F-4D97-AF65-F5344CB8AC3E}">
        <p14:creationId xmlns:p14="http://schemas.microsoft.com/office/powerpoint/2010/main" val="34695482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10738770" y="1581956"/>
            <a:ext cx="1069303" cy="1153283"/>
          </a:xfrm>
          <a:prstGeom prst="rect">
            <a:avLst/>
          </a:prstGeom>
          <a:solidFill>
            <a:srgbClr val="00010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60" tIns="93260" bIns="93260" rtlCol="0" anchor="b"/>
          <a:lstStyle/>
          <a:p>
            <a:pPr algn="ctr" defTabSz="932171"/>
            <a:r>
              <a:rPr lang="en-US" sz="1632" dirty="0">
                <a:solidFill>
                  <a:prstClr val="white">
                    <a:alpha val="99000"/>
                  </a:prstClr>
                </a:solidFill>
              </a:rPr>
              <a:t>Pro </a:t>
            </a:r>
            <a:r>
              <a:rPr lang="en-US" sz="1632" dirty="0" err="1">
                <a:solidFill>
                  <a:prstClr val="white">
                    <a:alpha val="99000"/>
                  </a:prstClr>
                </a:solidFill>
              </a:rPr>
              <a:t>Dev</a:t>
            </a:r>
            <a:endParaRPr lang="en-US" sz="1632" dirty="0">
              <a:solidFill>
                <a:prstClr val="white">
                  <a:alpha val="99000"/>
                </a:prstClr>
              </a:solidFill>
            </a:endParaRPr>
          </a:p>
        </p:txBody>
      </p:sp>
      <p:sp>
        <p:nvSpPr>
          <p:cNvPr id="135" name="Rectangle 134"/>
          <p:cNvSpPr/>
          <p:nvPr/>
        </p:nvSpPr>
        <p:spPr bwMode="auto">
          <a:xfrm>
            <a:off x="576126" y="1607863"/>
            <a:ext cx="1245595" cy="1119124"/>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3260" tIns="93260" bIns="93260" rtlCol="0" anchor="b"/>
          <a:lstStyle/>
          <a:p>
            <a:pPr algn="ctr" defTabSz="932171"/>
            <a:r>
              <a:rPr lang="en-US" sz="1632" dirty="0">
                <a:solidFill>
                  <a:prstClr val="white">
                    <a:alpha val="99000"/>
                  </a:prstClr>
                </a:solidFill>
              </a:rPr>
              <a:t>Power User</a:t>
            </a:r>
          </a:p>
        </p:txBody>
      </p:sp>
      <p:pic>
        <p:nvPicPr>
          <p:cNvPr id="28" name="Picture 27" descr="\\MAGNUM\Projects\Microsoft\Cloud Power FY12\Design\ICONS_PNG\Professionals.png"/>
          <p:cNvPicPr>
            <a:picLocks noChangeAspect="1" noChangeArrowheads="1"/>
          </p:cNvPicPr>
          <p:nvPr/>
        </p:nvPicPr>
        <p:blipFill>
          <a:blip r:embed="rId3" cstate="print">
            <a:lum bright="100000"/>
          </a:blip>
          <a:srcRect/>
          <a:stretch>
            <a:fillRect/>
          </a:stretch>
        </p:blipFill>
        <p:spPr bwMode="auto">
          <a:xfrm>
            <a:off x="756307" y="1619405"/>
            <a:ext cx="829986" cy="829986"/>
          </a:xfrm>
          <a:prstGeom prst="rect">
            <a:avLst/>
          </a:prstGeom>
          <a:noFill/>
        </p:spPr>
      </p:pic>
      <p:sp>
        <p:nvSpPr>
          <p:cNvPr id="2" name="Title 1"/>
          <p:cNvSpPr>
            <a:spLocks noGrp="1"/>
          </p:cNvSpPr>
          <p:nvPr>
            <p:ph type="title" idx="4294967295"/>
          </p:nvPr>
        </p:nvSpPr>
        <p:spPr>
          <a:xfrm>
            <a:off x="534988" y="233363"/>
            <a:ext cx="11901487" cy="622300"/>
          </a:xfrm>
        </p:spPr>
        <p:txBody>
          <a:bodyPr/>
          <a:lstStyle/>
          <a:p>
            <a:r>
              <a:rPr lang="en-US" sz="5605" spc="-112" dirty="0"/>
              <a:t>Familiar Toolset Across Skill Levels</a:t>
            </a:r>
          </a:p>
        </p:txBody>
      </p:sp>
      <p:sp>
        <p:nvSpPr>
          <p:cNvPr id="5" name="Rectangle 4"/>
          <p:cNvSpPr/>
          <p:nvPr/>
        </p:nvSpPr>
        <p:spPr>
          <a:xfrm>
            <a:off x="538453" y="3889742"/>
            <a:ext cx="3634691" cy="1944378"/>
          </a:xfrm>
          <a:prstGeom prst="rect">
            <a:avLst/>
          </a:prstGeom>
        </p:spPr>
        <p:txBody>
          <a:bodyPr wrap="square">
            <a:spAutoFit/>
          </a:bodyPr>
          <a:lstStyle/>
          <a:p>
            <a:pPr>
              <a:lnSpc>
                <a:spcPct val="100000"/>
              </a:lnSpc>
            </a:pPr>
            <a:endParaRPr lang="en-US" sz="1836" b="1" dirty="0">
              <a:solidFill>
                <a:srgbClr val="00B050"/>
              </a:solidFill>
            </a:endParaRPr>
          </a:p>
          <a:p>
            <a:pPr algn="ctr">
              <a:lnSpc>
                <a:spcPct val="100000"/>
              </a:lnSpc>
            </a:pPr>
            <a:r>
              <a:rPr lang="en-US" sz="2040" b="1" dirty="0"/>
              <a:t>Access </a:t>
            </a:r>
            <a:r>
              <a:rPr lang="en-US" sz="2040" b="1" dirty="0" smtClean="0"/>
              <a:t>Services 2013</a:t>
            </a:r>
            <a:endParaRPr lang="en-US" sz="2040" b="1" dirty="0"/>
          </a:p>
          <a:p>
            <a:pPr algn="ctr">
              <a:lnSpc>
                <a:spcPct val="100000"/>
              </a:lnSpc>
            </a:pPr>
            <a:endParaRPr lang="en-US" sz="816" dirty="0"/>
          </a:p>
          <a:p>
            <a:pPr algn="ctr">
              <a:lnSpc>
                <a:spcPct val="100000"/>
              </a:lnSpc>
            </a:pPr>
            <a:endParaRPr lang="en-US" sz="1836" i="1" dirty="0"/>
          </a:p>
          <a:p>
            <a:pPr algn="ctr">
              <a:lnSpc>
                <a:spcPct val="100000"/>
              </a:lnSpc>
            </a:pPr>
            <a:r>
              <a:rPr lang="en-US" sz="1836" i="1" dirty="0"/>
              <a:t>The easiest way for a non-developer to build and publish apps for SharePoint</a:t>
            </a:r>
          </a:p>
        </p:txBody>
      </p:sp>
      <p:sp>
        <p:nvSpPr>
          <p:cNvPr id="6" name="Rectangle 5"/>
          <p:cNvSpPr/>
          <p:nvPr/>
        </p:nvSpPr>
        <p:spPr>
          <a:xfrm>
            <a:off x="8333323" y="4179977"/>
            <a:ext cx="3474750" cy="1661865"/>
          </a:xfrm>
          <a:prstGeom prst="rect">
            <a:avLst/>
          </a:prstGeom>
        </p:spPr>
        <p:txBody>
          <a:bodyPr wrap="square">
            <a:spAutoFit/>
          </a:bodyPr>
          <a:lstStyle/>
          <a:p>
            <a:pPr algn="ctr">
              <a:lnSpc>
                <a:spcPct val="100000"/>
              </a:lnSpc>
            </a:pPr>
            <a:r>
              <a:rPr lang="en-US" sz="2040" b="1" dirty="0"/>
              <a:t>Visual </a:t>
            </a:r>
            <a:r>
              <a:rPr lang="en-US" sz="2040" b="1" dirty="0" smtClean="0"/>
              <a:t>Studio 2013</a:t>
            </a:r>
            <a:endParaRPr lang="en-US" sz="1836" dirty="0"/>
          </a:p>
          <a:p>
            <a:pPr algn="ctr"/>
            <a:endParaRPr lang="en-US" sz="1836" dirty="0"/>
          </a:p>
          <a:p>
            <a:pPr algn="ctr"/>
            <a:endParaRPr lang="en-US" sz="816" dirty="0"/>
          </a:p>
          <a:p>
            <a:pPr algn="ctr"/>
            <a:r>
              <a:rPr lang="en-US" sz="1836" i="1" dirty="0"/>
              <a:t>A great end-to-end </a:t>
            </a:r>
          </a:p>
          <a:p>
            <a:pPr algn="ctr"/>
            <a:r>
              <a:rPr lang="en-US" sz="1836" i="1" dirty="0"/>
              <a:t>development experience for highest customization</a:t>
            </a:r>
            <a:endParaRPr lang="en-US" sz="1836" b="1" i="1" dirty="0"/>
          </a:p>
        </p:txBody>
      </p:sp>
      <p:sp>
        <p:nvSpPr>
          <p:cNvPr id="7" name="Rectangle 6"/>
          <p:cNvSpPr/>
          <p:nvPr/>
        </p:nvSpPr>
        <p:spPr>
          <a:xfrm>
            <a:off x="4530897" y="3793467"/>
            <a:ext cx="3527727" cy="2015130"/>
          </a:xfrm>
          <a:prstGeom prst="rect">
            <a:avLst/>
          </a:prstGeom>
        </p:spPr>
        <p:txBody>
          <a:bodyPr wrap="square">
            <a:spAutoFit/>
          </a:bodyPr>
          <a:lstStyle/>
          <a:p>
            <a:pPr algn="ctr">
              <a:lnSpc>
                <a:spcPct val="100000"/>
              </a:lnSpc>
            </a:pPr>
            <a:endParaRPr lang="en-US" sz="1836" b="1" dirty="0">
              <a:solidFill>
                <a:schemeClr val="bg1"/>
              </a:solidFill>
            </a:endParaRPr>
          </a:p>
          <a:p>
            <a:pPr algn="ctr">
              <a:lnSpc>
                <a:spcPct val="100000"/>
              </a:lnSpc>
            </a:pPr>
            <a:r>
              <a:rPr lang="en-US" sz="2040" b="1" dirty="0"/>
              <a:t>“Napa” Office 365 Development Tools</a:t>
            </a:r>
          </a:p>
          <a:p>
            <a:pPr algn="ctr">
              <a:lnSpc>
                <a:spcPct val="100000"/>
              </a:lnSpc>
            </a:pPr>
            <a:endParaRPr lang="en-US" sz="816" dirty="0"/>
          </a:p>
          <a:p>
            <a:pPr algn="ctr">
              <a:lnSpc>
                <a:spcPct val="100000"/>
              </a:lnSpc>
            </a:pPr>
            <a:endParaRPr lang="en-US" sz="1836" dirty="0"/>
          </a:p>
          <a:p>
            <a:pPr algn="ctr">
              <a:lnSpc>
                <a:spcPct val="100000"/>
              </a:lnSpc>
            </a:pPr>
            <a:r>
              <a:rPr lang="en-US" sz="1836" i="1" dirty="0"/>
              <a:t>A lightweight, in-browser development experience</a:t>
            </a:r>
          </a:p>
        </p:txBody>
      </p:sp>
      <p:cxnSp>
        <p:nvCxnSpPr>
          <p:cNvPr id="9" name="Straight Connector 8"/>
          <p:cNvCxnSpPr/>
          <p:nvPr/>
        </p:nvCxnSpPr>
        <p:spPr>
          <a:xfrm>
            <a:off x="4242434" y="2627198"/>
            <a:ext cx="0" cy="34235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88787" y="2627198"/>
            <a:ext cx="11514" cy="343472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auto">
          <a:xfrm>
            <a:off x="4242434" y="3544916"/>
            <a:ext cx="7565639" cy="495528"/>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124260" tIns="62130" rIns="62130" bIns="124260" numCol="1" spcCol="0" rtlCol="0" fromWordArt="0" anchor="ctr" anchorCtr="0" forceAA="0" compatLnSpc="1">
            <a:prstTxWarp prst="textNoShape">
              <a:avLst/>
            </a:prstTxWarp>
            <a:noAutofit/>
          </a:bodyPr>
          <a:lstStyle/>
          <a:p>
            <a:pPr algn="ctr" defTabSz="1242164" fontAlgn="base">
              <a:spcBef>
                <a:spcPct val="0"/>
              </a:spcBef>
              <a:spcAft>
                <a:spcPct val="0"/>
              </a:spcAft>
              <a:defRPr/>
            </a:pPr>
            <a:r>
              <a:rPr lang="en-US" sz="2856" kern="0" spc="-68" dirty="0">
                <a:gradFill>
                  <a:gsLst>
                    <a:gs pos="0">
                      <a:srgbClr val="FFFFFF"/>
                    </a:gs>
                    <a:gs pos="100000">
                      <a:srgbClr val="FFFFFF"/>
                    </a:gs>
                  </a:gsLst>
                  <a:lin ang="5400000" scaled="0"/>
                </a:gradFill>
                <a:latin typeface="Segoe UI"/>
                <a:ea typeface="Segoe UI" pitchFamily="34" charset="0"/>
                <a:cs typeface="Segoe UI" pitchFamily="34" charset="0"/>
              </a:rPr>
              <a:t>Apps for Office</a:t>
            </a:r>
          </a:p>
        </p:txBody>
      </p:sp>
      <p:sp>
        <p:nvSpPr>
          <p:cNvPr id="4" name="Rectangle 3"/>
          <p:cNvSpPr/>
          <p:nvPr/>
        </p:nvSpPr>
        <p:spPr bwMode="auto">
          <a:xfrm rot="10800000">
            <a:off x="1766473" y="1607863"/>
            <a:ext cx="8995324" cy="1119124"/>
          </a:xfrm>
          <a:prstGeom prst="rect">
            <a:avLst/>
          </a:prstGeom>
          <a:gradFill flip="none" rotWithShape="1">
            <a:gsLst>
              <a:gs pos="0">
                <a:srgbClr val="00B050"/>
              </a:gs>
              <a:gs pos="100000">
                <a:schemeClr val="tx1"/>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576127" y="2874772"/>
            <a:ext cx="11231948" cy="53061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24260" tIns="62130" rIns="62130" bIns="124260" numCol="1" spcCol="0" rtlCol="0" fromWordArt="0" anchor="ctr" anchorCtr="0" forceAA="0" compatLnSpc="1">
            <a:prstTxWarp prst="textNoShape">
              <a:avLst/>
            </a:prstTxWarp>
            <a:noAutofit/>
          </a:bodyPr>
          <a:lstStyle/>
          <a:p>
            <a:pPr algn="ctr" defTabSz="1242164" fontAlgn="base">
              <a:spcBef>
                <a:spcPct val="0"/>
              </a:spcBef>
              <a:spcAft>
                <a:spcPct val="0"/>
              </a:spcAft>
              <a:defRPr/>
            </a:pPr>
            <a:r>
              <a:rPr lang="en-US" sz="2856" kern="0" spc="-68" dirty="0">
                <a:gradFill>
                  <a:gsLst>
                    <a:gs pos="0">
                      <a:srgbClr val="FFFFFF"/>
                    </a:gs>
                    <a:gs pos="100000">
                      <a:srgbClr val="FFFFFF"/>
                    </a:gs>
                  </a:gsLst>
                  <a:lin ang="5400000" scaled="0"/>
                </a:gradFill>
                <a:latin typeface="Segoe UI"/>
                <a:ea typeface="Segoe UI" pitchFamily="34" charset="0"/>
                <a:cs typeface="Segoe UI" pitchFamily="34" charset="0"/>
              </a:rPr>
              <a:t>Apps for SharePoint</a:t>
            </a:r>
          </a:p>
        </p:txBody>
      </p:sp>
      <p:pic>
        <p:nvPicPr>
          <p:cNvPr id="30" name="Picture 29" descr="\\MAGNUM\Projects\Microsoft\Cloud Power FY12\Design\Icons\PNGs\Optimized.png"/>
          <p:cNvPicPr>
            <a:picLocks noChangeAspect="1" noChangeArrowheads="1"/>
          </p:cNvPicPr>
          <p:nvPr/>
        </p:nvPicPr>
        <p:blipFill>
          <a:blip r:embed="rId4" cstate="print">
            <a:lum bright="100000"/>
          </a:blip>
          <a:srcRect/>
          <a:stretch>
            <a:fillRect/>
          </a:stretch>
        </p:blipFill>
        <p:spPr bwMode="auto">
          <a:xfrm>
            <a:off x="10875105" y="1607863"/>
            <a:ext cx="819662" cy="819662"/>
          </a:xfrm>
          <a:prstGeom prst="rect">
            <a:avLst/>
          </a:prstGeom>
          <a:noFill/>
        </p:spPr>
      </p:pic>
    </p:spTree>
    <p:extLst>
      <p:ext uri="{BB962C8B-B14F-4D97-AF65-F5344CB8AC3E}">
        <p14:creationId xmlns:p14="http://schemas.microsoft.com/office/powerpoint/2010/main" val="11959936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500"/>
                                        <p:tgtEl>
                                          <p:spTgt spid="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500"/>
                                        <p:tgtEl>
                                          <p:spTgt spid="135"/>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5"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948" y="233151"/>
            <a:ext cx="11370961" cy="1525571"/>
          </a:xfrm>
        </p:spPr>
        <p:txBody>
          <a:bodyPr/>
          <a:lstStyle/>
          <a:p>
            <a:r>
              <a:rPr lang="en-US" sz="4800" dirty="0" smtClean="0"/>
              <a:t>Access Apps: Virtues of Simple + Structured</a:t>
            </a:r>
            <a:endParaRPr lang="en-US" sz="4800" dirty="0"/>
          </a:p>
        </p:txBody>
      </p:sp>
      <p:sp>
        <p:nvSpPr>
          <p:cNvPr id="5" name="Text Placeholder 4"/>
          <p:cNvSpPr>
            <a:spLocks noGrp="1"/>
          </p:cNvSpPr>
          <p:nvPr>
            <p:ph type="body" sz="quarter" idx="4294967295"/>
          </p:nvPr>
        </p:nvSpPr>
        <p:spPr>
          <a:xfrm>
            <a:off x="7893157" y="1958365"/>
            <a:ext cx="2638496" cy="738664"/>
          </a:xfrm>
          <a:prstGeom prst="rect">
            <a:avLst/>
          </a:prstGeom>
        </p:spPr>
        <p:txBody>
          <a:bodyPr/>
          <a:lstStyle/>
          <a:p>
            <a:pPr marL="0" indent="0">
              <a:buNone/>
            </a:pPr>
            <a:r>
              <a:rPr lang="en-US" spc="-102" dirty="0">
                <a:ln w="3175">
                  <a:noFill/>
                </a:ln>
                <a:cs typeface="Segoe UI" pitchFamily="34" charset="0"/>
              </a:rPr>
              <a:t>Structured</a:t>
            </a:r>
          </a:p>
        </p:txBody>
      </p:sp>
      <p:graphicFrame>
        <p:nvGraphicFramePr>
          <p:cNvPr id="2" name="Diagram 2"/>
          <p:cNvGraphicFramePr/>
          <p:nvPr>
            <p:extLst/>
          </p:nvPr>
        </p:nvGraphicFramePr>
        <p:xfrm>
          <a:off x="1076510" y="1550425"/>
          <a:ext cx="10911459" cy="503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utoShape 2" descr="Access Mastermind - Access App"/>
          <p:cNvSpPr>
            <a:spLocks noChangeAspect="1" noChangeArrowheads="1"/>
          </p:cNvSpPr>
          <p:nvPr/>
        </p:nvSpPr>
        <p:spPr bwMode="auto">
          <a:xfrm>
            <a:off x="161173" y="-147339"/>
            <a:ext cx="310868" cy="3108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grpSp>
        <p:nvGrpSpPr>
          <p:cNvPr id="7" name="Group 6"/>
          <p:cNvGrpSpPr/>
          <p:nvPr/>
        </p:nvGrpSpPr>
        <p:grpSpPr>
          <a:xfrm>
            <a:off x="5820225" y="3024430"/>
            <a:ext cx="2087332" cy="1769065"/>
            <a:chOff x="5860192" y="2408881"/>
            <a:chExt cx="2330967" cy="1952936"/>
          </a:xfrm>
        </p:grpSpPr>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5159" y="3145344"/>
              <a:ext cx="1216473" cy="121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txBox="1">
              <a:spLocks/>
            </p:cNvSpPr>
            <p:nvPr/>
          </p:nvSpPr>
          <p:spPr>
            <a:xfrm>
              <a:off x="5860192" y="2408881"/>
              <a:ext cx="2330967" cy="611579"/>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pc="-102" dirty="0">
                  <a:ln w="3175">
                    <a:noFill/>
                  </a:ln>
                  <a:gradFill>
                    <a:gsLst>
                      <a:gs pos="1250">
                        <a:schemeClr val="tx1"/>
                      </a:gs>
                      <a:gs pos="100000">
                        <a:schemeClr val="tx1"/>
                      </a:gs>
                    </a:gsLst>
                    <a:lin ang="5400000" scaled="0"/>
                  </a:gradFill>
                  <a:cs typeface="Segoe UI" pitchFamily="34" charset="0"/>
                </a:rPr>
                <a:t>Access</a:t>
              </a:r>
            </a:p>
          </p:txBody>
        </p:sp>
      </p:grpSp>
      <p:sp>
        <p:nvSpPr>
          <p:cNvPr id="13" name="Text Placeholder 4"/>
          <p:cNvSpPr txBox="1">
            <a:spLocks/>
          </p:cNvSpPr>
          <p:nvPr/>
        </p:nvSpPr>
        <p:spPr>
          <a:xfrm>
            <a:off x="3159514" y="1999860"/>
            <a:ext cx="2997588" cy="5539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pc="-102" dirty="0">
                <a:ln w="3175">
                  <a:noFill/>
                </a:ln>
                <a:gradFill>
                  <a:gsLst>
                    <a:gs pos="1250">
                      <a:schemeClr val="tx1"/>
                    </a:gs>
                    <a:gs pos="100000">
                      <a:schemeClr val="tx1"/>
                    </a:gs>
                  </a:gsLst>
                  <a:lin ang="5400000" scaled="0"/>
                </a:gradFill>
                <a:cs typeface="Segoe UI" pitchFamily="34" charset="0"/>
              </a:rPr>
              <a:t>Simple</a:t>
            </a:r>
          </a:p>
        </p:txBody>
      </p:sp>
      <p:cxnSp>
        <p:nvCxnSpPr>
          <p:cNvPr id="14" name="Straight Connector 13"/>
          <p:cNvCxnSpPr/>
          <p:nvPr/>
        </p:nvCxnSpPr>
        <p:spPr>
          <a:xfrm>
            <a:off x="1561099" y="4113675"/>
            <a:ext cx="311847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28212" y="4114094"/>
            <a:ext cx="3197690" cy="3483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852269" y="2840834"/>
            <a:ext cx="3076162" cy="958583"/>
          </a:xfrm>
          <a:prstGeom prst="rect">
            <a:avLst/>
          </a:prstGeom>
        </p:spPr>
        <p:txBody>
          <a:bodyPr wrap="square">
            <a:spAutoFit/>
          </a:bodyPr>
          <a:lstStyle/>
          <a:p>
            <a:pPr algn="ctr"/>
            <a:r>
              <a:rPr lang="en-US" sz="1836" dirty="0"/>
              <a:t>Low up-front investment</a:t>
            </a:r>
          </a:p>
          <a:p>
            <a:pPr algn="ctr"/>
            <a:r>
              <a:rPr lang="en-US" sz="1836" dirty="0"/>
              <a:t>Easy to evolve and iterate</a:t>
            </a:r>
          </a:p>
          <a:p>
            <a:pPr algn="ctr"/>
            <a:r>
              <a:rPr lang="en-US" sz="1836" dirty="0"/>
              <a:t>Easy adoption</a:t>
            </a:r>
          </a:p>
        </p:txBody>
      </p:sp>
      <p:sp>
        <p:nvSpPr>
          <p:cNvPr id="18" name="Rectangle 17"/>
          <p:cNvSpPr/>
          <p:nvPr/>
        </p:nvSpPr>
        <p:spPr>
          <a:xfrm>
            <a:off x="8050997" y="2800468"/>
            <a:ext cx="3474906" cy="1246721"/>
          </a:xfrm>
          <a:prstGeom prst="rect">
            <a:avLst/>
          </a:prstGeom>
        </p:spPr>
        <p:txBody>
          <a:bodyPr wrap="square">
            <a:spAutoFit/>
          </a:bodyPr>
          <a:lstStyle/>
          <a:p>
            <a:pPr algn="ctr"/>
            <a:r>
              <a:rPr lang="en-US" sz="1836" dirty="0"/>
              <a:t>One version of the truth</a:t>
            </a:r>
          </a:p>
          <a:p>
            <a:pPr algn="ctr"/>
            <a:r>
              <a:rPr lang="en-US" sz="1836" dirty="0"/>
              <a:t>Easy to collaborate </a:t>
            </a:r>
          </a:p>
          <a:p>
            <a:pPr algn="ctr"/>
            <a:r>
              <a:rPr lang="en-US" sz="1836" dirty="0"/>
              <a:t>Powerful analysis</a:t>
            </a:r>
          </a:p>
          <a:p>
            <a:pPr algn="ctr"/>
            <a:r>
              <a:rPr lang="en-US" sz="1836" dirty="0"/>
              <a:t>Keeps data clean</a:t>
            </a:r>
          </a:p>
        </p:txBody>
      </p:sp>
      <p:sp>
        <p:nvSpPr>
          <p:cNvPr id="22" name="Rectangle 21"/>
          <p:cNvSpPr/>
          <p:nvPr/>
        </p:nvSpPr>
        <p:spPr>
          <a:xfrm>
            <a:off x="1945892" y="4514547"/>
            <a:ext cx="3234706" cy="1222386"/>
          </a:xfrm>
          <a:prstGeom prst="rect">
            <a:avLst/>
          </a:prstGeom>
        </p:spPr>
        <p:txBody>
          <a:bodyPr wrap="square">
            <a:spAutoFit/>
          </a:bodyPr>
          <a:lstStyle/>
          <a:p>
            <a:pPr algn="ctr"/>
            <a:r>
              <a:rPr lang="en-US" sz="1836" dirty="0" smtClean="0"/>
              <a:t>Hard </a:t>
            </a:r>
            <a:r>
              <a:rPr lang="en-US" sz="1836" dirty="0"/>
              <a:t>to collaborate </a:t>
            </a:r>
          </a:p>
          <a:p>
            <a:pPr algn="ctr"/>
            <a:r>
              <a:rPr lang="en-US" sz="1836" dirty="0"/>
              <a:t>Difficult to </a:t>
            </a:r>
            <a:r>
              <a:rPr lang="en-US" sz="1836" dirty="0" smtClean="0"/>
              <a:t>analyze</a:t>
            </a:r>
          </a:p>
          <a:p>
            <a:pPr algn="ctr"/>
            <a:r>
              <a:rPr lang="en-US" sz="1836" dirty="0"/>
              <a:t>Multiple versions of the truth</a:t>
            </a:r>
          </a:p>
          <a:p>
            <a:pPr algn="ctr"/>
            <a:r>
              <a:rPr lang="en-US" sz="1836" dirty="0" smtClean="0"/>
              <a:t>Keeping </a:t>
            </a:r>
            <a:r>
              <a:rPr lang="en-US" sz="1836" dirty="0"/>
              <a:t>data clean is a chore</a:t>
            </a:r>
          </a:p>
        </p:txBody>
      </p:sp>
      <p:sp>
        <p:nvSpPr>
          <p:cNvPr id="23" name="Rectangle 22"/>
          <p:cNvSpPr/>
          <p:nvPr/>
        </p:nvSpPr>
        <p:spPr>
          <a:xfrm>
            <a:off x="8062014" y="4693841"/>
            <a:ext cx="3219879" cy="958583"/>
          </a:xfrm>
          <a:prstGeom prst="rect">
            <a:avLst/>
          </a:prstGeom>
        </p:spPr>
        <p:txBody>
          <a:bodyPr wrap="square">
            <a:spAutoFit/>
          </a:bodyPr>
          <a:lstStyle/>
          <a:p>
            <a:pPr algn="ctr"/>
            <a:r>
              <a:rPr lang="en-US" sz="1836" dirty="0"/>
              <a:t>High up-front investment</a:t>
            </a:r>
          </a:p>
          <a:p>
            <a:pPr algn="ctr"/>
            <a:r>
              <a:rPr lang="en-US" sz="1836" dirty="0"/>
              <a:t>Hard to evolve and iterate</a:t>
            </a:r>
          </a:p>
          <a:p>
            <a:pPr algn="ctr"/>
            <a:r>
              <a:rPr lang="en-US" sz="1836" dirty="0"/>
              <a:t>Hard to adopt</a:t>
            </a:r>
          </a:p>
        </p:txBody>
      </p:sp>
      <p:sp>
        <p:nvSpPr>
          <p:cNvPr id="25" name="Text Placeholder 4"/>
          <p:cNvSpPr txBox="1">
            <a:spLocks/>
          </p:cNvSpPr>
          <p:nvPr/>
        </p:nvSpPr>
        <p:spPr>
          <a:xfrm>
            <a:off x="253853" y="2200158"/>
            <a:ext cx="2997588" cy="5539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pc="-102" dirty="0">
                <a:ln w="3175">
                  <a:noFill/>
                </a:ln>
                <a:gradFill>
                  <a:gsLst>
                    <a:gs pos="1250">
                      <a:schemeClr val="tx1"/>
                    </a:gs>
                    <a:gs pos="100000">
                      <a:schemeClr val="tx1"/>
                    </a:gs>
                  </a:gsLst>
                  <a:lin ang="5400000" scaled="0"/>
                </a:gradFill>
                <a:cs typeface="Segoe UI" pitchFamily="34" charset="0"/>
              </a:rPr>
              <a:t>Virtues</a:t>
            </a:r>
          </a:p>
        </p:txBody>
      </p:sp>
      <p:sp>
        <p:nvSpPr>
          <p:cNvPr id="26" name="Text Placeholder 4"/>
          <p:cNvSpPr txBox="1">
            <a:spLocks/>
          </p:cNvSpPr>
          <p:nvPr/>
        </p:nvSpPr>
        <p:spPr>
          <a:xfrm>
            <a:off x="253853" y="5234556"/>
            <a:ext cx="2997588" cy="553998"/>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pc="-102" dirty="0">
                <a:ln w="3175">
                  <a:noFill/>
                </a:ln>
                <a:gradFill>
                  <a:gsLst>
                    <a:gs pos="1250">
                      <a:schemeClr val="tx1"/>
                    </a:gs>
                    <a:gs pos="100000">
                      <a:schemeClr val="tx1"/>
                    </a:gs>
                  </a:gsLst>
                  <a:lin ang="5400000" scaled="0"/>
                </a:gradFill>
                <a:cs typeface="Segoe UI" pitchFamily="34" charset="0"/>
              </a:rPr>
              <a:t>Vices</a:t>
            </a:r>
          </a:p>
        </p:txBody>
      </p:sp>
    </p:spTree>
    <p:extLst>
      <p:ext uri="{BB962C8B-B14F-4D97-AF65-F5344CB8AC3E}">
        <p14:creationId xmlns:p14="http://schemas.microsoft.com/office/powerpoint/2010/main" val="4004469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62344E-6 -3.47708E-6 L 0.00102 -0.25805 " pathEditMode="relative" rAng="0" ptsTypes="AA">
                                      <p:cBhvr>
                                        <p:cTn id="6" dur="2000" fill="hold"/>
                                        <p:tgtEl>
                                          <p:spTgt spid="7"/>
                                        </p:tgtEl>
                                        <p:attrNameLst>
                                          <p:attrName>ppt_x</p:attrName>
                                          <p:attrName>ppt_y</p:attrName>
                                        </p:attrNameLst>
                                      </p:cBhvr>
                                      <p:rCtr x="51" y="-12914"/>
                                    </p:animMotion>
                                  </p:childTnLst>
                                </p:cTn>
                              </p:par>
                            </p:childTnLst>
                          </p:cTn>
                        </p:par>
                        <p:par>
                          <p:cTn id="7" fill="hold">
                            <p:stCondLst>
                              <p:cond delay="2000"/>
                            </p:stCondLst>
                            <p:childTnLst>
                              <p:par>
                                <p:cTn id="8" presetID="42" presetClass="path" presetSubtype="0" accel="50000" decel="50000" fill="hold" grpId="0" nodeType="afterEffect">
                                  <p:stCondLst>
                                    <p:cond delay="1000"/>
                                  </p:stCondLst>
                                  <p:childTnLst>
                                    <p:animMotion origin="layout" path="M 2.35384E-6 0.00136 L 0.25644 0.05447 " pathEditMode="relative" rAng="0" ptsTypes="AA">
                                      <p:cBhvr>
                                        <p:cTn id="9" dur="2000" fill="hold"/>
                                        <p:tgtEl>
                                          <p:spTgt spid="17"/>
                                        </p:tgtEl>
                                        <p:attrNameLst>
                                          <p:attrName>ppt_x</p:attrName>
                                          <p:attrName>ppt_y</p:attrName>
                                        </p:attrNameLst>
                                      </p:cBhvr>
                                      <p:rCtr x="12816" y="2655"/>
                                    </p:animMotion>
                                  </p:childTnLst>
                                </p:cTn>
                              </p:par>
                              <p:par>
                                <p:cTn id="10" presetID="42" presetClass="path" presetSubtype="0" accel="50000" decel="50000" fill="hold" grpId="0" nodeType="withEffect">
                                  <p:stCondLst>
                                    <p:cond delay="0"/>
                                  </p:stCondLst>
                                  <p:childTnLst>
                                    <p:animMotion origin="layout" path="M -4.30176E-6 -2.7281E-6 L -0.2521 0.22197 " pathEditMode="relative" rAng="0" ptsTypes="AA">
                                      <p:cBhvr>
                                        <p:cTn id="11" dur="2000" fill="hold"/>
                                        <p:tgtEl>
                                          <p:spTgt spid="18"/>
                                        </p:tgtEl>
                                        <p:attrNameLst>
                                          <p:attrName>ppt_x</p:attrName>
                                          <p:attrName>ppt_y</p:attrName>
                                        </p:attrNameLst>
                                      </p:cBhvr>
                                      <p:rCtr x="-12612" y="110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Jeff Conrad ; Andrew Johnson </External_x0020_Speaker>
    <Session_x0020_Code xmlns="e36bfbf9-5e42-489c-a259-4c54eb22cb57"> DEV-B227</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2006/metadata/properties"/>
    <ds:schemaRef ds:uri="http://purl.org/dc/elements/1.1/"/>
    <ds:schemaRef ds:uri="230e9df3-be65-4c73-a93b-d1236ebd677e"/>
    <ds:schemaRef ds:uri="http://purl.org/dc/dcmitype/"/>
    <ds:schemaRef ds:uri="http://schemas.microsoft.com/office/infopath/2007/PartnerControls"/>
    <ds:schemaRef ds:uri="http://schemas.openxmlformats.org/package/2006/metadata/core-properties"/>
    <ds:schemaRef ds:uri="http://purl.org/dc/terms/"/>
    <ds:schemaRef ds:uri="e36bfbf9-5e42-489c-a259-4c54eb22cb5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503</TotalTime>
  <Words>5634</Words>
  <Application>Microsoft Office PowerPoint</Application>
  <PresentationFormat>Custom</PresentationFormat>
  <Paragraphs>443</Paragraphs>
  <Slides>43</Slides>
  <Notes>37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53" baseType="lpstr">
      <vt:lpstr>Arial</vt:lpstr>
      <vt:lpstr>Calibri</vt:lpstr>
      <vt:lpstr>Consolas</vt:lpstr>
      <vt:lpstr>Segoe UI</vt:lpstr>
      <vt:lpstr>Segoe UI Light</vt:lpstr>
      <vt:lpstr>Wingdings</vt:lpstr>
      <vt:lpstr>TechEd 2014 Dk Blue</vt:lpstr>
      <vt:lpstr>1_TechEd 2014 Dk Blue</vt:lpstr>
      <vt:lpstr>2_TechEd 2014 Dk Blue</vt:lpstr>
      <vt:lpstr>Acrobat Document</vt:lpstr>
      <vt:lpstr>PowerPoint Presentation</vt:lpstr>
      <vt:lpstr>Anyone can build a SharePoint app with Microsoft Access</vt:lpstr>
      <vt:lpstr>Session Objectives And Takeaways</vt:lpstr>
      <vt:lpstr>Problems with Access Desktop Apps</vt:lpstr>
      <vt:lpstr>PowerPoint Presentation</vt:lpstr>
      <vt:lpstr>Access 2013 Platform Overview</vt:lpstr>
      <vt:lpstr>PowerPoint Presentation</vt:lpstr>
      <vt:lpstr>Familiar Toolset Across Skill Levels</vt:lpstr>
      <vt:lpstr>Access Apps: Virtues of Simple + Structured</vt:lpstr>
      <vt:lpstr>Demo</vt:lpstr>
      <vt:lpstr>Build a SharePoint App in 60 Seconds</vt:lpstr>
      <vt:lpstr>Architecture Overview</vt:lpstr>
      <vt:lpstr>Access 2013 Web Apps</vt:lpstr>
      <vt:lpstr>New app model</vt:lpstr>
      <vt:lpstr>SharePoint deployment</vt:lpstr>
      <vt:lpstr>SQL back-end</vt:lpstr>
      <vt:lpstr>Demo</vt:lpstr>
      <vt:lpstr>Polished, Professional User Interface</vt:lpstr>
      <vt:lpstr>Polished, Professional User Interface</vt:lpstr>
      <vt:lpstr>Demo</vt:lpstr>
      <vt:lpstr>Start customization from browser</vt:lpstr>
      <vt:lpstr>Creating design elements </vt:lpstr>
      <vt:lpstr>Creating tables</vt:lpstr>
      <vt:lpstr>Migration of existing applications </vt:lpstr>
      <vt:lpstr>Demo</vt:lpstr>
      <vt:lpstr>Linking to SharePoint Lists</vt:lpstr>
      <vt:lpstr>Demo</vt:lpstr>
      <vt:lpstr>Real SQL Server Power</vt:lpstr>
      <vt:lpstr>Visualize data in Excel</vt:lpstr>
      <vt:lpstr>Backup, Packaging, and Publishing</vt:lpstr>
      <vt:lpstr>PowerPoint Presentation</vt:lpstr>
      <vt:lpstr>What’s next for Access Apps?</vt:lpstr>
      <vt:lpstr>Internal Use Access Web App Examples</vt:lpstr>
      <vt:lpstr>Demo</vt:lpstr>
      <vt:lpstr>PowerPoint Presentation</vt:lpstr>
      <vt:lpstr>In Review: Session Objectives And Takeaways</vt:lpstr>
      <vt:lpstr>Book Resource</vt:lpstr>
      <vt:lpstr>Related content</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Anyone can build a SharePoint app with Microsoft Access</dc:title>
  <dc:subject>TechEd 2014</dc:subject>
  <dc:creator>Jeff Conrad</dc:creator>
  <cp:keywords/>
  <dc:description>Template: Jordan Cayabyab, Artitudes Design
Formatting: 
Audience Type:</dc:description>
  <cp:lastModifiedBy>testadmin</cp:lastModifiedBy>
  <cp:revision>35</cp:revision>
  <dcterms:created xsi:type="dcterms:W3CDTF">2014-03-31T17:55:49Z</dcterms:created>
  <dcterms:modified xsi:type="dcterms:W3CDTF">2014-05-13T16:01:10Z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