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3" r:id="rId5"/>
    <p:sldMasterId id="2147484318" r:id="rId6"/>
  </p:sldMasterIdLst>
  <p:notesMasterIdLst>
    <p:notesMasterId r:id="rId30"/>
  </p:notesMasterIdLst>
  <p:handoutMasterIdLst>
    <p:handoutMasterId r:id="rId31"/>
  </p:handoutMasterIdLst>
  <p:sldIdLst>
    <p:sldId id="1381" r:id="rId7"/>
    <p:sldId id="1412" r:id="rId8"/>
    <p:sldId id="1453" r:id="rId9"/>
    <p:sldId id="1454" r:id="rId10"/>
    <p:sldId id="1455" r:id="rId11"/>
    <p:sldId id="1456" r:id="rId12"/>
    <p:sldId id="1457" r:id="rId13"/>
    <p:sldId id="1458" r:id="rId14"/>
    <p:sldId id="1459" r:id="rId15"/>
    <p:sldId id="1460" r:id="rId16"/>
    <p:sldId id="1461" r:id="rId17"/>
    <p:sldId id="1470" r:id="rId18"/>
    <p:sldId id="1471" r:id="rId19"/>
    <p:sldId id="1472" r:id="rId20"/>
    <p:sldId id="1462" r:id="rId21"/>
    <p:sldId id="1463" r:id="rId22"/>
    <p:sldId id="1464" r:id="rId23"/>
    <p:sldId id="1465" r:id="rId24"/>
    <p:sldId id="1473" r:id="rId25"/>
    <p:sldId id="1474" r:id="rId26"/>
    <p:sldId id="1467" r:id="rId27"/>
    <p:sldId id="1468" r:id="rId28"/>
    <p:sldId id="1469"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3"/>
            <p14:sldId id="1454"/>
            <p14:sldId id="1455"/>
            <p14:sldId id="1456"/>
            <p14:sldId id="1457"/>
            <p14:sldId id="1458"/>
            <p14:sldId id="1459"/>
            <p14:sldId id="1460"/>
            <p14:sldId id="1461"/>
            <p14:sldId id="1470"/>
            <p14:sldId id="1471"/>
            <p14:sldId id="1472"/>
            <p14:sldId id="1462"/>
            <p14:sldId id="1463"/>
            <p14:sldId id="1464"/>
            <p14:sldId id="1465"/>
            <p14:sldId id="1473"/>
            <p14:sldId id="1474"/>
            <p14:sldId id="1467"/>
            <p14:sldId id="1468"/>
            <p14:sldId id="1469"/>
          </p14:sldIdLst>
        </p14:section>
        <p14:section name="Required TechEd Slides" id="{26AC01F7-B32B-44E9-BE5B-D21B17F99D2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147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2211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4288E4C-8759-4E7B-86B2-188CDEA78791}"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097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2160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02380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28601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43578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1333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5/14/2014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12092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bg>
      <p:bgPr>
        <a:solidFill>
          <a:srgbClr val="23355F"/>
        </a:solidFill>
        <a:effectLst/>
      </p:bgPr>
    </p:bg>
    <p:spTree>
      <p:nvGrpSpPr>
        <p:cNvPr id="1" name=""/>
        <p:cNvGrpSpPr/>
        <p:nvPr/>
      </p:nvGrpSpPr>
      <p:grpSpPr>
        <a:xfrm>
          <a:off x="0" y="0"/>
          <a:ext cx="0" cy="0"/>
          <a:chOff x="0" y="0"/>
          <a:chExt cx="0" cy="0"/>
        </a:xfrm>
      </p:grpSpPr>
      <p:sp>
        <p:nvSpPr>
          <p:cNvPr id="8" name="Freeform 6"/>
          <p:cNvSpPr/>
          <p:nvPr/>
        </p:nvSpPr>
        <p:spPr bwMode="auto">
          <a:xfrm>
            <a:off x="0" y="-1"/>
            <a:ext cx="12436475" cy="139890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3345E"/>
          </a:solidFill>
          <a:ln>
            <a:solidFill>
              <a:schemeClr val="tx2">
                <a:lumMod val="20000"/>
                <a:lumOff val="80000"/>
              </a:schemeClr>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bg1">
                    <a:lumMod val="9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5129" y="1506017"/>
            <a:ext cx="5289861" cy="4691282"/>
          </a:xfr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1486" y="1506016"/>
            <a:ext cx="5298745" cy="4691283"/>
          </a:xfr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147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10" name="Freeform 7"/>
          <p:cNvSpPr/>
          <p:nvPr/>
        </p:nvSpPr>
        <p:spPr bwMode="auto">
          <a:xfrm>
            <a:off x="0" y="1"/>
            <a:ext cx="12436475" cy="530742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23345E"/>
          </a:solidFill>
          <a:ln>
            <a:solidFill>
              <a:schemeClr val="tx2">
                <a:lumMod val="20000"/>
                <a:lumOff val="80000"/>
              </a:schemeClr>
            </a:solidFill>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6242" y="3010151"/>
            <a:ext cx="10773196" cy="1498040"/>
          </a:xfrm>
        </p:spPr>
        <p:txBody>
          <a:bodyPr anchor="b"/>
          <a:lstStyle>
            <a:lvl1pPr algn="r">
              <a:defRPr sz="4900" b="1" cap="none">
                <a:solidFill>
                  <a:schemeClr val="bg1">
                    <a:lumMod val="9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6242" y="5386336"/>
            <a:ext cx="10773196" cy="442594"/>
          </a:xfrm>
        </p:spPr>
        <p:txBody>
          <a:bodyPr anchor="t">
            <a:noAutofit/>
          </a:bodyPr>
          <a:lstStyle>
            <a:lvl1pPr marL="0" indent="0" algn="r">
              <a:buNone/>
              <a:defRPr sz="1800">
                <a:solidFill>
                  <a:schemeClr val="tx1"/>
                </a:solidFill>
              </a:defRPr>
            </a:lvl1pPr>
            <a:lvl2pPr marL="466344" indent="0">
              <a:buNone/>
              <a:defRPr sz="1800">
                <a:solidFill>
                  <a:schemeClr val="tx1">
                    <a:tint val="75000"/>
                  </a:schemeClr>
                </a:solidFill>
              </a:defRPr>
            </a:lvl2pPr>
            <a:lvl3pPr marL="932688" indent="0">
              <a:buNone/>
              <a:defRPr sz="1600">
                <a:solidFill>
                  <a:schemeClr val="tx1">
                    <a:tint val="75000"/>
                  </a:schemeClr>
                </a:solidFill>
              </a:defRPr>
            </a:lvl3pPr>
            <a:lvl4pPr marL="1399032" indent="0">
              <a:buNone/>
              <a:defRPr sz="1400">
                <a:solidFill>
                  <a:schemeClr val="tx1">
                    <a:tint val="75000"/>
                  </a:schemeClr>
                </a:solidFill>
              </a:defRPr>
            </a:lvl4pPr>
            <a:lvl5pPr marL="1865376" indent="0">
              <a:buNone/>
              <a:defRPr sz="1400">
                <a:solidFill>
                  <a:schemeClr val="tx1">
                    <a:tint val="75000"/>
                  </a:schemeClr>
                </a:solidFill>
              </a:defRPr>
            </a:lvl5pPr>
            <a:lvl6pPr marL="2331720" indent="0">
              <a:buNone/>
              <a:defRPr sz="1400">
                <a:solidFill>
                  <a:schemeClr val="tx1">
                    <a:tint val="75000"/>
                  </a:schemeClr>
                </a:solidFill>
              </a:defRPr>
            </a:lvl6pPr>
            <a:lvl7pPr marL="2798064" indent="0">
              <a:buNone/>
              <a:defRPr sz="1400">
                <a:solidFill>
                  <a:schemeClr val="tx1">
                    <a:tint val="75000"/>
                  </a:schemeClr>
                </a:solidFill>
              </a:defRPr>
            </a:lvl7pPr>
            <a:lvl8pPr marL="3264408" indent="0">
              <a:buNone/>
              <a:defRPr sz="1400">
                <a:solidFill>
                  <a:schemeClr val="tx1">
                    <a:tint val="75000"/>
                  </a:schemeClr>
                </a:solidFill>
              </a:defRPr>
            </a:lvl8pPr>
            <a:lvl9pPr marL="3730752"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27358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4384615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15414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1207233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88449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43836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45329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62682210"/>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5262444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88992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5425454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8237937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30282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131541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754480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620267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885369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148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795411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800046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280440173"/>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09448888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52105075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9590074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7706406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6089447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111054744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98672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37794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37417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14595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18280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47843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99780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261398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66708215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139912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042730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535770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79709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70489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873367031"/>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5478893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8640385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80681010"/>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45390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101801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662268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453702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136443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853804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9369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754776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054669"/>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60332858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93015452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4106950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10951234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3991757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7568074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46294"/>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850868"/>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153073"/>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7287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723427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97590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2.png"/><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image" Target="../media/image1.pn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theme" Target="../theme/theme3.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 id="214748428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20313648"/>
      </p:ext>
    </p:extLst>
  </p:cSld>
  <p:clrMap bg1="dk1" tx1="lt1" bg2="dk2"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 id="2147484296" r:id="rId13"/>
    <p:sldLayoutId id="2147484297" r:id="rId14"/>
    <p:sldLayoutId id="2147484298" r:id="rId15"/>
    <p:sldLayoutId id="2147484299" r:id="rId16"/>
    <p:sldLayoutId id="2147484300" r:id="rId17"/>
    <p:sldLayoutId id="2147484301" r:id="rId18"/>
    <p:sldLayoutId id="2147484302" r:id="rId19"/>
    <p:sldLayoutId id="2147484303" r:id="rId20"/>
    <p:sldLayoutId id="2147484304" r:id="rId21"/>
    <p:sldLayoutId id="2147484305" r:id="rId22"/>
    <p:sldLayoutId id="2147484306" r:id="rId23"/>
    <p:sldLayoutId id="2147484307" r:id="rId24"/>
    <p:sldLayoutId id="2147484308" r:id="rId25"/>
    <p:sldLayoutId id="2147484309" r:id="rId26"/>
    <p:sldLayoutId id="2147484310" r:id="rId27"/>
    <p:sldLayoutId id="2147484311" r:id="rId28"/>
    <p:sldLayoutId id="2147484312" r:id="rId29"/>
    <p:sldLayoutId id="2147484313" r:id="rId30"/>
    <p:sldLayoutId id="2147484314" r:id="rId31"/>
    <p:sldLayoutId id="2147484315" r:id="rId32"/>
    <p:sldLayoutId id="2147484316" r:id="rId33"/>
    <p:sldLayoutId id="2147484317"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520144018"/>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reezejs.com" TargetMode="External"/><Relationship Id="rId2" Type="http://schemas.openxmlformats.org/officeDocument/2006/relationships/hyperlink" Target="http://angularjs.org" TargetMode="External"/><Relationship Id="rId1" Type="http://schemas.openxmlformats.org/officeDocument/2006/relationships/slideLayout" Target="../slideLayouts/slideLayout13.xml"/><Relationship Id="rId5" Type="http://schemas.openxmlformats.org/officeDocument/2006/relationships/hyperlink" Target="http://www.pluralsight.com" TargetMode="External"/><Relationship Id="rId4" Type="http://schemas.openxmlformats.org/officeDocument/2006/relationships/hyperlink" Target="http://aconn.me/SphSpaTempla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oleObject" Target="../embeddings/oleObject1.bin"/><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hyperlink" Target="http://aka.ms/aivsix" TargetMode="External"/><Relationship Id="rId17" Type="http://schemas.openxmlformats.org/officeDocument/2006/relationships/image" Target="../media/image29.png"/><Relationship Id="rId2" Type="http://schemas.openxmlformats.org/officeDocument/2006/relationships/slideLayout" Target="../slideLayouts/slideLayout86.xml"/><Relationship Id="rId16"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hyperlink" Target="http://visualstudio.com/" TargetMode="External"/><Relationship Id="rId5" Type="http://schemas.openxmlformats.org/officeDocument/2006/relationships/image" Target="../media/image22.png"/><Relationship Id="rId15" Type="http://schemas.openxmlformats.org/officeDocument/2006/relationships/image" Target="../media/image27.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6.gif"/><Relationship Id="rId1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www.angularjs.org" TargetMode="External"/><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hyperlink" Target="http://www.durandaljs.com"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sz="quarter" idx="10"/>
          </p:nvPr>
        </p:nvSpPr>
        <p:spPr>
          <a:prstGeom prst="rect">
            <a:avLst/>
          </a:prstGeom>
        </p:spPr>
        <p:txBody>
          <a:bodyPr lIns="93269" tIns="46634" rIns="93269" bIns="46634"/>
          <a:lstStyle/>
          <a:p>
            <a:r>
              <a:rPr lang="en-US" dirty="0" err="1" smtClean="0"/>
              <a:t>AngularJS</a:t>
            </a:r>
            <a:r>
              <a:rPr lang="en-US" dirty="0" smtClean="0"/>
              <a:t> </a:t>
            </a:r>
            <a:r>
              <a:rPr lang="en-US" dirty="0"/>
              <a:t>-</a:t>
            </a:r>
            <a:r>
              <a:rPr lang="en-US" dirty="0" smtClean="0"/>
              <a:t> </a:t>
            </a:r>
            <a:r>
              <a:rPr lang="en-US" dirty="0" smtClean="0">
                <a:hlinkClick r:id="rId2"/>
              </a:rPr>
              <a:t>www.angularjs.org</a:t>
            </a:r>
            <a:endParaRPr lang="en-US" dirty="0"/>
          </a:p>
          <a:p>
            <a:endParaRPr lang="en-US" dirty="0" smtClean="0"/>
          </a:p>
          <a:p>
            <a:r>
              <a:rPr lang="en-US" dirty="0" smtClean="0"/>
              <a:t>Breeze - </a:t>
            </a:r>
            <a:r>
              <a:rPr lang="en-US" dirty="0" smtClean="0">
                <a:hlinkClick r:id="rId3"/>
              </a:rPr>
              <a:t>www.breezejs.com</a:t>
            </a:r>
            <a:r>
              <a:rPr lang="en-US" dirty="0" smtClean="0"/>
              <a:t> </a:t>
            </a:r>
          </a:p>
          <a:p>
            <a:endParaRPr lang="en-US" dirty="0"/>
          </a:p>
          <a:p>
            <a:r>
              <a:rPr lang="en-US" dirty="0" smtClean="0"/>
              <a:t>SharePoint 2013 SPA Template - </a:t>
            </a:r>
            <a:r>
              <a:rPr lang="en-US" dirty="0" smtClean="0">
                <a:hlinkClick r:id="rId4"/>
              </a:rPr>
              <a:t>aconn.me/SphSpaTemplates</a:t>
            </a:r>
            <a:r>
              <a:rPr lang="en-US" dirty="0" smtClean="0"/>
              <a:t> </a:t>
            </a:r>
          </a:p>
          <a:p>
            <a:endParaRPr lang="en-US" dirty="0" smtClean="0"/>
          </a:p>
          <a:p>
            <a:r>
              <a:rPr lang="en-US" dirty="0" smtClean="0"/>
              <a:t>Courses: Search </a:t>
            </a:r>
            <a:r>
              <a:rPr lang="en-US" dirty="0" smtClean="0">
                <a:hlinkClick r:id="rId5"/>
              </a:rPr>
              <a:t>www.pluralsight.com</a:t>
            </a:r>
            <a:r>
              <a:rPr lang="en-US" dirty="0" smtClean="0"/>
              <a:t> for ‘SPA’, ‘Breeze’ &amp; ‘Angular’</a:t>
            </a:r>
            <a:endParaRPr lang="en-US" dirty="0"/>
          </a:p>
        </p:txBody>
      </p:sp>
      <p:sp>
        <p:nvSpPr>
          <p:cNvPr id="7" name="Title 6"/>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32555830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SharePoint </a:t>
            </a:r>
            <a:r>
              <a:rPr lang="en-US" dirty="0"/>
              <a:t>Hosted </a:t>
            </a:r>
            <a:r>
              <a:rPr lang="en-US" dirty="0" smtClean="0"/>
              <a:t>App</a:t>
            </a:r>
            <a:r>
              <a:rPr lang="en-US" dirty="0"/>
              <a:t/>
            </a:r>
            <a:br>
              <a:rPr lang="en-US" dirty="0"/>
            </a:br>
            <a:r>
              <a:rPr lang="en-US" dirty="0"/>
              <a:t>Single Page App (SPA)</a:t>
            </a:r>
          </a:p>
        </p:txBody>
      </p:sp>
      <p:sp>
        <p:nvSpPr>
          <p:cNvPr id="2" name="Text Placeholder 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476135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quare"/>
          <p:cNvSpPr/>
          <p:nvPr/>
        </p:nvSpPr>
        <p:spPr bwMode="auto">
          <a:xfrm>
            <a:off x="5052186" y="1010685"/>
            <a:ext cx="2332115" cy="4973181"/>
          </a:xfrm>
          <a:prstGeom prst="rect">
            <a:avLst/>
          </a:prstGeom>
          <a:solidFill>
            <a:schemeClr val="bg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0" tIns="38825" rIns="0" bIns="38825" numCol="1" spcCol="0" rtlCol="0" fromWordArt="0" anchor="ctr" anchorCtr="0" forceAA="0" compatLnSpc="1">
            <a:prstTxWarp prst="textNoShape">
              <a:avLst/>
            </a:prstTxWarp>
            <a:noAutofit/>
          </a:bodyPr>
          <a:lstStyle/>
          <a:p>
            <a:pPr algn="ctr" defTabSz="698897" fontAlgn="base">
              <a:lnSpc>
                <a:spcPts val="2244"/>
              </a:lnSpc>
              <a:spcBef>
                <a:spcPct val="0"/>
              </a:spcBef>
              <a:spcAft>
                <a:spcPct val="0"/>
              </a:spcAft>
            </a:pPr>
            <a:endParaRPr lang="en-US" dirty="0" err="1">
              <a:ln w="3175">
                <a:noFill/>
              </a:ln>
              <a:gradFill>
                <a:gsLst>
                  <a:gs pos="0">
                    <a:srgbClr val="FFFFFF"/>
                  </a:gs>
                  <a:gs pos="100000">
                    <a:srgbClr val="FFFFFF"/>
                  </a:gs>
                </a:gsLst>
                <a:lin ang="0" scaled="1"/>
              </a:gradFill>
              <a:latin typeface="Segoe Pro Light" panose="020B0302040504020203" pitchFamily="34" charset="0"/>
              <a:cs typeface="Arial" charset="0"/>
            </a:endParaRPr>
          </a:p>
        </p:txBody>
      </p:sp>
      <p:sp useBgFill="1">
        <p:nvSpPr>
          <p:cNvPr id="4" name="TopMask"/>
          <p:cNvSpPr/>
          <p:nvPr/>
        </p:nvSpPr>
        <p:spPr bwMode="auto">
          <a:xfrm>
            <a:off x="4896707" y="503"/>
            <a:ext cx="2643065" cy="2331178"/>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183" tIns="46591" rIns="93183" bIns="46591" numCol="1" rtlCol="0" anchor="ctr" anchorCtr="0" compatLnSpc="1">
            <a:prstTxWarp prst="textNoShape">
              <a:avLst/>
            </a:prstTxWarp>
          </a:bodyPr>
          <a:lstStyle/>
          <a:p>
            <a:pPr algn="ctr" defTabSz="931508" fontAlgn="base">
              <a:spcBef>
                <a:spcPct val="0"/>
              </a:spcBef>
              <a:spcAft>
                <a:spcPct val="0"/>
              </a:spcAft>
            </a:pPr>
            <a:endParaRPr lang="en-US" sz="2200" dirty="0" err="1">
              <a:gradFill>
                <a:gsLst>
                  <a:gs pos="0">
                    <a:srgbClr val="FFFFFF"/>
                  </a:gs>
                  <a:gs pos="100000">
                    <a:srgbClr val="FFFFFF"/>
                  </a:gs>
                </a:gsLst>
                <a:lin ang="5400000" scaled="0"/>
              </a:gradFill>
              <a:latin typeface="Segoe Pro" pitchFamily="34" charset="0"/>
            </a:endParaRPr>
          </a:p>
        </p:txBody>
      </p:sp>
      <p:sp useBgFill="1">
        <p:nvSpPr>
          <p:cNvPr id="5" name="Bottom Mask"/>
          <p:cNvSpPr/>
          <p:nvPr/>
        </p:nvSpPr>
        <p:spPr bwMode="auto">
          <a:xfrm>
            <a:off x="4896707" y="4662852"/>
            <a:ext cx="2643065" cy="233117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183" tIns="46591" rIns="93183" bIns="46591" numCol="1" rtlCol="0" anchor="ctr" anchorCtr="0" compatLnSpc="1">
            <a:prstTxWarp prst="textNoShape">
              <a:avLst/>
            </a:prstTxWarp>
          </a:bodyPr>
          <a:lstStyle/>
          <a:p>
            <a:pPr algn="ctr" defTabSz="931508" fontAlgn="base">
              <a:spcBef>
                <a:spcPct val="0"/>
              </a:spcBef>
              <a:spcAft>
                <a:spcPct val="0"/>
              </a:spcAft>
            </a:pPr>
            <a:endParaRPr lang="en-US" sz="2200" dirty="0" err="1">
              <a:gradFill>
                <a:gsLst>
                  <a:gs pos="0">
                    <a:srgbClr val="FFFFFF"/>
                  </a:gs>
                  <a:gs pos="100000">
                    <a:srgbClr val="FFFFFF"/>
                  </a:gs>
                </a:gsLst>
                <a:lin ang="5400000" scaled="0"/>
              </a:gradFill>
              <a:latin typeface="Segoe Pro" pitchFamily="34" charset="0"/>
            </a:endParaRPr>
          </a:p>
        </p:txBody>
      </p:sp>
      <p:sp>
        <p:nvSpPr>
          <p:cNvPr id="50" name="Rectangle 49"/>
          <p:cNvSpPr/>
          <p:nvPr/>
        </p:nvSpPr>
        <p:spPr bwMode="auto">
          <a:xfrm>
            <a:off x="2514874" y="2329711"/>
            <a:ext cx="2332115" cy="233117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8825" rIns="0" bIns="38825" numCol="1" spcCol="0" rtlCol="0" fromWordArt="0" anchor="ctr" anchorCtr="0" forceAA="0" compatLnSpc="1">
            <a:prstTxWarp prst="textNoShape">
              <a:avLst/>
            </a:prstTxWarp>
            <a:noAutofit/>
          </a:bodyPr>
          <a:lstStyle/>
          <a:p>
            <a:pPr algn="ctr" defTabSz="698897" fontAlgn="base">
              <a:lnSpc>
                <a:spcPts val="2244"/>
              </a:lnSpc>
              <a:spcBef>
                <a:spcPct val="0"/>
              </a:spcBef>
              <a:spcAft>
                <a:spcPct val="0"/>
              </a:spcAft>
            </a:pPr>
            <a:endParaRPr lang="en-US" dirty="0" err="1">
              <a:ln w="3175">
                <a:noFill/>
              </a:ln>
              <a:gradFill>
                <a:gsLst>
                  <a:gs pos="0">
                    <a:srgbClr val="FFFFFF"/>
                  </a:gs>
                  <a:gs pos="100000">
                    <a:srgbClr val="FFFFFF"/>
                  </a:gs>
                </a:gsLst>
                <a:lin ang="0" scaled="1"/>
              </a:gradFill>
              <a:latin typeface="Segoe Pro Light" panose="020B0302040504020203" pitchFamily="34" charset="0"/>
              <a:cs typeface="Arial" charset="0"/>
            </a:endParaRPr>
          </a:p>
        </p:txBody>
      </p:sp>
      <p:sp>
        <p:nvSpPr>
          <p:cNvPr id="51" name="Rectangle 50"/>
          <p:cNvSpPr/>
          <p:nvPr/>
        </p:nvSpPr>
        <p:spPr bwMode="auto">
          <a:xfrm>
            <a:off x="7592138" y="2329711"/>
            <a:ext cx="2332115" cy="233117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8825" rIns="0" bIns="38825" numCol="1" spcCol="0" rtlCol="0" fromWordArt="0" anchor="ctr" anchorCtr="0" forceAA="0" compatLnSpc="1">
            <a:prstTxWarp prst="textNoShape">
              <a:avLst/>
            </a:prstTxWarp>
            <a:noAutofit/>
          </a:bodyPr>
          <a:lstStyle/>
          <a:p>
            <a:pPr algn="ctr" defTabSz="698897" fontAlgn="base">
              <a:lnSpc>
                <a:spcPts val="2244"/>
              </a:lnSpc>
              <a:spcBef>
                <a:spcPct val="0"/>
              </a:spcBef>
              <a:spcAft>
                <a:spcPct val="0"/>
              </a:spcAft>
            </a:pPr>
            <a:endParaRPr lang="en-US" dirty="0" err="1">
              <a:ln w="3175">
                <a:noFill/>
              </a:ln>
              <a:gradFill>
                <a:gsLst>
                  <a:gs pos="0">
                    <a:srgbClr val="FFFFFF"/>
                  </a:gs>
                  <a:gs pos="100000">
                    <a:srgbClr val="FFFFFF"/>
                  </a:gs>
                </a:gsLst>
                <a:lin ang="0" scaled="1"/>
              </a:gradFill>
              <a:latin typeface="Segoe Pro Light" panose="020B0302040504020203" pitchFamily="34" charset="0"/>
              <a:cs typeface="Arial" charset="0"/>
            </a:endParaRPr>
          </a:p>
        </p:txBody>
      </p:sp>
      <p:sp>
        <p:nvSpPr>
          <p:cNvPr id="49" name="Rectangle 48"/>
          <p:cNvSpPr/>
          <p:nvPr/>
        </p:nvSpPr>
        <p:spPr bwMode="auto">
          <a:xfrm>
            <a:off x="5052186" y="2331679"/>
            <a:ext cx="2332115" cy="2331177"/>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0" tIns="38825" rIns="0" bIns="38825" numCol="1" spcCol="0" rtlCol="0" fromWordArt="0" anchor="ctr" anchorCtr="0" forceAA="0" compatLnSpc="1">
            <a:prstTxWarp prst="textNoShape">
              <a:avLst/>
            </a:prstTxWarp>
            <a:noAutofit/>
          </a:bodyPr>
          <a:lstStyle/>
          <a:p>
            <a:pPr algn="ctr" defTabSz="698897" fontAlgn="base">
              <a:lnSpc>
                <a:spcPts val="2244"/>
              </a:lnSpc>
              <a:spcBef>
                <a:spcPct val="0"/>
              </a:spcBef>
              <a:spcAft>
                <a:spcPct val="0"/>
              </a:spcAft>
            </a:pPr>
            <a:endParaRPr lang="en-US" dirty="0" err="1">
              <a:ln w="3175">
                <a:noFill/>
              </a:ln>
              <a:gradFill>
                <a:gsLst>
                  <a:gs pos="0">
                    <a:srgbClr val="FFFFFF"/>
                  </a:gs>
                  <a:gs pos="100000">
                    <a:srgbClr val="FFFFFF"/>
                  </a:gs>
                </a:gsLst>
                <a:lin ang="0" scaled="1"/>
              </a:gradFill>
              <a:latin typeface="Segoe Pro Light" panose="020B0302040504020203" pitchFamily="34" charset="0"/>
              <a:cs typeface="Arial" charset="0"/>
            </a:endParaRPr>
          </a:p>
        </p:txBody>
      </p:sp>
      <p:sp>
        <p:nvSpPr>
          <p:cNvPr id="61" name="Freeform 73"/>
          <p:cNvSpPr>
            <a:spLocks noEditPoints="1"/>
          </p:cNvSpPr>
          <p:nvPr/>
        </p:nvSpPr>
        <p:spPr bwMode="auto">
          <a:xfrm>
            <a:off x="8346488" y="3071833"/>
            <a:ext cx="825769" cy="939515"/>
          </a:xfrm>
          <a:custGeom>
            <a:avLst/>
            <a:gdLst>
              <a:gd name="T0" fmla="*/ 64 w 64"/>
              <a:gd name="T1" fmla="*/ 32 h 73"/>
              <a:gd name="T2" fmla="*/ 32 w 64"/>
              <a:gd name="T3" fmla="*/ 0 h 73"/>
              <a:gd name="T4" fmla="*/ 0 w 64"/>
              <a:gd name="T5" fmla="*/ 32 h 73"/>
              <a:gd name="T6" fmla="*/ 32 w 64"/>
              <a:gd name="T7" fmla="*/ 64 h 73"/>
              <a:gd name="T8" fmla="*/ 38 w 64"/>
              <a:gd name="T9" fmla="*/ 63 h 73"/>
              <a:gd name="T10" fmla="*/ 57 w 64"/>
              <a:gd name="T11" fmla="*/ 73 h 73"/>
              <a:gd name="T12" fmla="*/ 52 w 64"/>
              <a:gd name="T13" fmla="*/ 57 h 73"/>
              <a:gd name="T14" fmla="*/ 64 w 64"/>
              <a:gd name="T15" fmla="*/ 32 h 73"/>
              <a:gd name="T16" fmla="*/ 32 w 64"/>
              <a:gd name="T17" fmla="*/ 47 h 73"/>
              <a:gd name="T18" fmla="*/ 17 w 64"/>
              <a:gd name="T19" fmla="*/ 47 h 73"/>
              <a:gd name="T20" fmla="*/ 17 w 64"/>
              <a:gd name="T21" fmla="*/ 41 h 73"/>
              <a:gd name="T22" fmla="*/ 32 w 64"/>
              <a:gd name="T23" fmla="*/ 41 h 73"/>
              <a:gd name="T24" fmla="*/ 32 w 64"/>
              <a:gd name="T25" fmla="*/ 47 h 73"/>
              <a:gd name="T26" fmla="*/ 48 w 64"/>
              <a:gd name="T27" fmla="*/ 36 h 73"/>
              <a:gd name="T28" fmla="*/ 17 w 64"/>
              <a:gd name="T29" fmla="*/ 36 h 73"/>
              <a:gd name="T30" fmla="*/ 17 w 64"/>
              <a:gd name="T31" fmla="*/ 30 h 73"/>
              <a:gd name="T32" fmla="*/ 48 w 64"/>
              <a:gd name="T33" fmla="*/ 30 h 73"/>
              <a:gd name="T34" fmla="*/ 48 w 64"/>
              <a:gd name="T35" fmla="*/ 36 h 73"/>
              <a:gd name="T36" fmla="*/ 48 w 64"/>
              <a:gd name="T37" fmla="*/ 25 h 73"/>
              <a:gd name="T38" fmla="*/ 17 w 64"/>
              <a:gd name="T39" fmla="*/ 25 h 73"/>
              <a:gd name="T40" fmla="*/ 17 w 64"/>
              <a:gd name="T41" fmla="*/ 19 h 73"/>
              <a:gd name="T42" fmla="*/ 48 w 64"/>
              <a:gd name="T43" fmla="*/ 19 h 73"/>
              <a:gd name="T44" fmla="*/ 48 w 64"/>
              <a:gd name="T45" fmla="*/ 2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3">
                <a:moveTo>
                  <a:pt x="64" y="32"/>
                </a:moveTo>
                <a:cubicBezTo>
                  <a:pt x="64" y="14"/>
                  <a:pt x="50" y="0"/>
                  <a:pt x="32" y="0"/>
                </a:cubicBezTo>
                <a:cubicBezTo>
                  <a:pt x="15" y="0"/>
                  <a:pt x="0" y="14"/>
                  <a:pt x="0" y="32"/>
                </a:cubicBezTo>
                <a:cubicBezTo>
                  <a:pt x="0" y="50"/>
                  <a:pt x="15" y="64"/>
                  <a:pt x="32" y="64"/>
                </a:cubicBezTo>
                <a:cubicBezTo>
                  <a:pt x="34" y="64"/>
                  <a:pt x="36" y="64"/>
                  <a:pt x="38" y="63"/>
                </a:cubicBezTo>
                <a:cubicBezTo>
                  <a:pt x="57" y="73"/>
                  <a:pt x="57" y="73"/>
                  <a:pt x="57" y="73"/>
                </a:cubicBezTo>
                <a:cubicBezTo>
                  <a:pt x="52" y="57"/>
                  <a:pt x="52" y="57"/>
                  <a:pt x="52" y="57"/>
                </a:cubicBezTo>
                <a:cubicBezTo>
                  <a:pt x="60" y="51"/>
                  <a:pt x="64" y="42"/>
                  <a:pt x="64" y="32"/>
                </a:cubicBezTo>
                <a:close/>
                <a:moveTo>
                  <a:pt x="32" y="47"/>
                </a:moveTo>
                <a:cubicBezTo>
                  <a:pt x="17" y="47"/>
                  <a:pt x="17" y="47"/>
                  <a:pt x="17" y="47"/>
                </a:cubicBezTo>
                <a:cubicBezTo>
                  <a:pt x="17" y="41"/>
                  <a:pt x="17" y="41"/>
                  <a:pt x="17" y="41"/>
                </a:cubicBezTo>
                <a:cubicBezTo>
                  <a:pt x="32" y="41"/>
                  <a:pt x="32" y="41"/>
                  <a:pt x="32" y="41"/>
                </a:cubicBezTo>
                <a:lnTo>
                  <a:pt x="32" y="47"/>
                </a:lnTo>
                <a:close/>
                <a:moveTo>
                  <a:pt x="48" y="36"/>
                </a:moveTo>
                <a:cubicBezTo>
                  <a:pt x="17" y="36"/>
                  <a:pt x="17" y="36"/>
                  <a:pt x="17" y="36"/>
                </a:cubicBezTo>
                <a:cubicBezTo>
                  <a:pt x="17" y="30"/>
                  <a:pt x="17" y="30"/>
                  <a:pt x="17" y="30"/>
                </a:cubicBezTo>
                <a:cubicBezTo>
                  <a:pt x="48" y="30"/>
                  <a:pt x="48" y="30"/>
                  <a:pt x="48" y="30"/>
                </a:cubicBezTo>
                <a:lnTo>
                  <a:pt x="48" y="36"/>
                </a:lnTo>
                <a:close/>
                <a:moveTo>
                  <a:pt x="48" y="25"/>
                </a:moveTo>
                <a:cubicBezTo>
                  <a:pt x="17" y="25"/>
                  <a:pt x="17" y="25"/>
                  <a:pt x="17" y="25"/>
                </a:cubicBezTo>
                <a:cubicBezTo>
                  <a:pt x="17" y="19"/>
                  <a:pt x="17" y="19"/>
                  <a:pt x="17" y="19"/>
                </a:cubicBezTo>
                <a:cubicBezTo>
                  <a:pt x="48" y="19"/>
                  <a:pt x="48" y="19"/>
                  <a:pt x="48" y="19"/>
                </a:cubicBezTo>
                <a:lnTo>
                  <a:pt x="48" y="25"/>
                </a:lnTo>
                <a:close/>
              </a:path>
            </a:pathLst>
          </a:custGeom>
          <a:solidFill>
            <a:schemeClr val="bg2"/>
          </a:solidFill>
          <a:ln>
            <a:noFill/>
          </a:ln>
        </p:spPr>
        <p:txBody>
          <a:bodyPr vert="horz" wrap="square" lIns="93185" tIns="46591" rIns="93185" bIns="46591" numCol="1" anchor="t" anchorCtr="0" compatLnSpc="1">
            <a:prstTxWarp prst="textNoShape">
              <a:avLst/>
            </a:prstTxWarp>
          </a:bodyPr>
          <a:lstStyle/>
          <a:p>
            <a:pPr defTabSz="932597"/>
            <a:endParaRPr lang="en-US" dirty="0">
              <a:solidFill>
                <a:srgbClr val="292929"/>
              </a:solidFill>
              <a:latin typeface="Segoe Pro" pitchFamily="34" charset="0"/>
            </a:endParaRPr>
          </a:p>
        </p:txBody>
      </p:sp>
      <p:sp>
        <p:nvSpPr>
          <p:cNvPr id="35" name="Office Logo"/>
          <p:cNvSpPr>
            <a:spLocks/>
          </p:cNvSpPr>
          <p:nvPr/>
        </p:nvSpPr>
        <p:spPr bwMode="auto">
          <a:xfrm>
            <a:off x="5601339" y="2786447"/>
            <a:ext cx="1214190" cy="1451040"/>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bwMode="auto">
          <a:xfrm>
            <a:off x="885" y="501"/>
            <a:ext cx="12434711" cy="699353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91" tIns="46591" rIns="46591" bIns="46591" numCol="1" spcCol="0" rtlCol="0" fromWordArt="0" anchor="ctr" anchorCtr="0" forceAA="0" compatLnSpc="1">
            <a:prstTxWarp prst="textNoShape">
              <a:avLst/>
            </a:prstTxWarp>
            <a:noAutofit/>
          </a:bodyPr>
          <a:lstStyle/>
          <a:p>
            <a:pPr algn="ctr" defTabSz="931508" fontAlgn="base">
              <a:spcBef>
                <a:spcPct val="0"/>
              </a:spcBef>
              <a:spcAft>
                <a:spcPct val="0"/>
              </a:spcAft>
            </a:pPr>
            <a:endParaRPr lang="en-US" dirty="0" err="1">
              <a:gradFill>
                <a:gsLst>
                  <a:gs pos="0">
                    <a:srgbClr val="FFFFFF"/>
                  </a:gs>
                  <a:gs pos="100000">
                    <a:srgbClr val="FFFFFF"/>
                  </a:gs>
                </a:gsLst>
                <a:lin ang="5400000" scaled="0"/>
              </a:gradFill>
              <a:latin typeface="Segoe Pro" pitchFamily="34" charset="0"/>
              <a:ea typeface="Segoe UI" pitchFamily="34" charset="0"/>
              <a:cs typeface="Segoe UI" pitchFamily="34" charset="0"/>
            </a:endParaRPr>
          </a:p>
        </p:txBody>
      </p:sp>
      <p:sp>
        <p:nvSpPr>
          <p:cNvPr id="89" name="innovation"/>
          <p:cNvSpPr>
            <a:spLocks noGrp="1"/>
          </p:cNvSpPr>
          <p:nvPr/>
        </p:nvSpPr>
        <p:spPr>
          <a:xfrm>
            <a:off x="3564435" y="1205648"/>
            <a:ext cx="1931185" cy="9140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1" kern="1200" cap="none" spc="-15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31815">
              <a:tabLst>
                <a:tab pos="3081789" algn="l"/>
                <a:tab pos="3908452" algn="l"/>
              </a:tabLst>
            </a:pPr>
            <a:r>
              <a:rPr lang="en-US" sz="6600" b="0" dirty="0" smtClean="0">
                <a:gradFill>
                  <a:gsLst>
                    <a:gs pos="2917">
                      <a:srgbClr val="FFFFFF"/>
                    </a:gs>
                    <a:gs pos="30000">
                      <a:srgbClr val="FFFFFF"/>
                    </a:gs>
                  </a:gsLst>
                  <a:lin ang="5400000" scaled="0"/>
                </a:gradFill>
              </a:rPr>
              <a:t>Dev.</a:t>
            </a:r>
            <a:endParaRPr sz="6099" b="0" spc="-163" dirty="0">
              <a:noFill/>
              <a:latin typeface="Segoe Pro Light" pitchFamily="34" charset="0"/>
            </a:endParaRPr>
          </a:p>
        </p:txBody>
      </p:sp>
      <p:sp>
        <p:nvSpPr>
          <p:cNvPr id="90" name="differentiation"/>
          <p:cNvSpPr>
            <a:spLocks noGrp="1"/>
          </p:cNvSpPr>
          <p:nvPr/>
        </p:nvSpPr>
        <p:spPr>
          <a:xfrm>
            <a:off x="6700430" y="1205648"/>
            <a:ext cx="2459807" cy="9140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1" kern="1200" cap="none" spc="-15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defTabSz="932563">
              <a:spcAft>
                <a:spcPts val="600"/>
              </a:spcAft>
            </a:pPr>
            <a:r>
              <a:rPr lang="en-US" sz="6600" b="0" dirty="0" smtClean="0">
                <a:gradFill>
                  <a:gsLst>
                    <a:gs pos="2917">
                      <a:srgbClr val="FFFFFF"/>
                    </a:gs>
                    <a:gs pos="30000">
                      <a:srgbClr val="FFFFFF"/>
                    </a:gs>
                  </a:gsLst>
                  <a:lin ang="5400000" scaled="0"/>
                </a:gradFill>
              </a:rPr>
              <a:t>.</a:t>
            </a:r>
            <a:r>
              <a:rPr lang="en-US" sz="6600" b="0" dirty="0">
                <a:gradFill>
                  <a:gsLst>
                    <a:gs pos="2917">
                      <a:srgbClr val="FFFFFF"/>
                    </a:gs>
                    <a:gs pos="30000">
                      <a:srgbClr val="FFFFFF"/>
                    </a:gs>
                  </a:gsLst>
                  <a:lin ang="5400000" scaled="0"/>
                </a:gradFill>
              </a:rPr>
              <a:t>com</a:t>
            </a:r>
          </a:p>
        </p:txBody>
      </p:sp>
      <p:sp>
        <p:nvSpPr>
          <p:cNvPr id="44" name="and"/>
          <p:cNvSpPr>
            <a:spLocks noGrp="1"/>
          </p:cNvSpPr>
          <p:nvPr/>
        </p:nvSpPr>
        <p:spPr>
          <a:xfrm>
            <a:off x="5062160" y="1205648"/>
            <a:ext cx="2460423" cy="91409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1" kern="1200" cap="none" spc="-15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defTabSz="931815">
              <a:tabLst>
                <a:tab pos="3081789" algn="l"/>
                <a:tab pos="3908452" algn="l"/>
              </a:tabLst>
            </a:pPr>
            <a:r>
              <a:rPr lang="en-US" sz="6600" b="0" dirty="0" smtClean="0">
                <a:gradFill>
                  <a:gsLst>
                    <a:gs pos="2917">
                      <a:srgbClr val="FFFFFF"/>
                    </a:gs>
                    <a:gs pos="30000">
                      <a:srgbClr val="FFFFFF"/>
                    </a:gs>
                  </a:gsLst>
                  <a:lin ang="5400000" scaled="0"/>
                </a:gradFill>
              </a:rPr>
              <a:t>Office</a:t>
            </a:r>
            <a:endParaRPr sz="6099" b="0" spc="-163" dirty="0">
              <a:noFill/>
              <a:latin typeface="Segoe Pro Light" pitchFamily="34" charset="0"/>
            </a:endParaRPr>
          </a:p>
        </p:txBody>
      </p:sp>
      <p:sp>
        <p:nvSpPr>
          <p:cNvPr id="36" name="Globe"/>
          <p:cNvSpPr>
            <a:spLocks noEditPoints="1"/>
          </p:cNvSpPr>
          <p:nvPr/>
        </p:nvSpPr>
        <p:spPr bwMode="auto">
          <a:xfrm>
            <a:off x="3217980" y="3089984"/>
            <a:ext cx="917349" cy="917349"/>
          </a:xfrm>
          <a:custGeom>
            <a:avLst/>
            <a:gdLst>
              <a:gd name="T0" fmla="*/ 207 w 207"/>
              <a:gd name="T1" fmla="*/ 104 h 207"/>
              <a:gd name="T2" fmla="*/ 176 w 207"/>
              <a:gd name="T3" fmla="*/ 53 h 207"/>
              <a:gd name="T4" fmla="*/ 178 w 207"/>
              <a:gd name="T5" fmla="*/ 82 h 207"/>
              <a:gd name="T6" fmla="*/ 163 w 207"/>
              <a:gd name="T7" fmla="*/ 97 h 207"/>
              <a:gd name="T8" fmla="*/ 162 w 207"/>
              <a:gd name="T9" fmla="*/ 118 h 207"/>
              <a:gd name="T10" fmla="*/ 147 w 207"/>
              <a:gd name="T11" fmla="*/ 149 h 207"/>
              <a:gd name="T12" fmla="*/ 168 w 207"/>
              <a:gd name="T13" fmla="*/ 178 h 207"/>
              <a:gd name="T14" fmla="*/ 115 w 207"/>
              <a:gd name="T15" fmla="*/ 187 h 207"/>
              <a:gd name="T16" fmla="*/ 90 w 207"/>
              <a:gd name="T17" fmla="*/ 153 h 207"/>
              <a:gd name="T18" fmla="*/ 59 w 207"/>
              <a:gd name="T19" fmla="*/ 145 h 207"/>
              <a:gd name="T20" fmla="*/ 50 w 207"/>
              <a:gd name="T21" fmla="*/ 141 h 207"/>
              <a:gd name="T22" fmla="*/ 65 w 207"/>
              <a:gd name="T23" fmla="*/ 126 h 207"/>
              <a:gd name="T24" fmla="*/ 79 w 207"/>
              <a:gd name="T25" fmla="*/ 106 h 207"/>
              <a:gd name="T26" fmla="*/ 96 w 207"/>
              <a:gd name="T27" fmla="*/ 100 h 207"/>
              <a:gd name="T28" fmla="*/ 99 w 207"/>
              <a:gd name="T29" fmla="*/ 110 h 207"/>
              <a:gd name="T30" fmla="*/ 99 w 207"/>
              <a:gd name="T31" fmla="*/ 115 h 207"/>
              <a:gd name="T32" fmla="*/ 116 w 207"/>
              <a:gd name="T33" fmla="*/ 118 h 207"/>
              <a:gd name="T34" fmla="*/ 113 w 207"/>
              <a:gd name="T35" fmla="*/ 102 h 207"/>
              <a:gd name="T36" fmla="*/ 96 w 207"/>
              <a:gd name="T37" fmla="*/ 81 h 207"/>
              <a:gd name="T38" fmla="*/ 70 w 207"/>
              <a:gd name="T39" fmla="*/ 63 h 207"/>
              <a:gd name="T40" fmla="*/ 64 w 207"/>
              <a:gd name="T41" fmla="*/ 82 h 207"/>
              <a:gd name="T42" fmla="*/ 67 w 207"/>
              <a:gd name="T43" fmla="*/ 61 h 207"/>
              <a:gd name="T44" fmla="*/ 60 w 207"/>
              <a:gd name="T45" fmla="*/ 50 h 207"/>
              <a:gd name="T46" fmla="*/ 55 w 207"/>
              <a:gd name="T47" fmla="*/ 39 h 207"/>
              <a:gd name="T48" fmla="*/ 46 w 207"/>
              <a:gd name="T49" fmla="*/ 52 h 207"/>
              <a:gd name="T50" fmla="*/ 46 w 207"/>
              <a:gd name="T51" fmla="*/ 36 h 207"/>
              <a:gd name="T52" fmla="*/ 31 w 207"/>
              <a:gd name="T53" fmla="*/ 45 h 207"/>
              <a:gd name="T54" fmla="*/ 39 w 207"/>
              <a:gd name="T55" fmla="*/ 54 h 207"/>
              <a:gd name="T56" fmla="*/ 17 w 207"/>
              <a:gd name="T57" fmla="*/ 56 h 207"/>
              <a:gd name="T58" fmla="*/ 74 w 207"/>
              <a:gd name="T59" fmla="*/ 23 h 207"/>
              <a:gd name="T60" fmla="*/ 93 w 207"/>
              <a:gd name="T61" fmla="*/ 7 h 207"/>
              <a:gd name="T62" fmla="*/ 81 w 207"/>
              <a:gd name="T63" fmla="*/ 17 h 207"/>
              <a:gd name="T64" fmla="*/ 98 w 207"/>
              <a:gd name="T65" fmla="*/ 36 h 207"/>
              <a:gd name="T66" fmla="*/ 101 w 207"/>
              <a:gd name="T67" fmla="*/ 43 h 207"/>
              <a:gd name="T68" fmla="*/ 105 w 207"/>
              <a:gd name="T69" fmla="*/ 57 h 207"/>
              <a:gd name="T70" fmla="*/ 128 w 207"/>
              <a:gd name="T71" fmla="*/ 48 h 207"/>
              <a:gd name="T72" fmla="*/ 140 w 207"/>
              <a:gd name="T73" fmla="*/ 28 h 207"/>
              <a:gd name="T74" fmla="*/ 141 w 207"/>
              <a:gd name="T75" fmla="*/ 22 h 207"/>
              <a:gd name="T76" fmla="*/ 170 w 207"/>
              <a:gd name="T77" fmla="*/ 32 h 207"/>
              <a:gd name="T78" fmla="*/ 7 w 207"/>
              <a:gd name="T79" fmla="*/ 85 h 207"/>
              <a:gd name="T80" fmla="*/ 18 w 207"/>
              <a:gd name="T81" fmla="*/ 94 h 207"/>
              <a:gd name="T82" fmla="*/ 30 w 207"/>
              <a:gd name="T83" fmla="*/ 125 h 207"/>
              <a:gd name="T84" fmla="*/ 68 w 207"/>
              <a:gd name="T85" fmla="*/ 169 h 207"/>
              <a:gd name="T86" fmla="*/ 7 w 207"/>
              <a:gd name="T87" fmla="*/ 85 h 207"/>
              <a:gd name="T88" fmla="*/ 100 w 207"/>
              <a:gd name="T89" fmla="*/ 99 h 207"/>
              <a:gd name="T90" fmla="*/ 100 w 207"/>
              <a:gd name="T91" fmla="*/ 99 h 207"/>
              <a:gd name="T92" fmla="*/ 86 w 207"/>
              <a:gd name="T93" fmla="*/ 93 h 207"/>
              <a:gd name="T94" fmla="*/ 87 w 207"/>
              <a:gd name="T95" fmla="*/ 95 h 207"/>
              <a:gd name="T96" fmla="*/ 132 w 207"/>
              <a:gd name="T97" fmla="*/ 10 h 207"/>
              <a:gd name="T98" fmla="*/ 127 w 207"/>
              <a:gd name="T99" fmla="*/ 8 h 207"/>
              <a:gd name="T100" fmla="*/ 67 w 207"/>
              <a:gd name="T101" fmla="*/ 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207">
                <a:moveTo>
                  <a:pt x="103" y="0"/>
                </a:moveTo>
                <a:cubicBezTo>
                  <a:pt x="46" y="0"/>
                  <a:pt x="0" y="47"/>
                  <a:pt x="0" y="104"/>
                </a:cubicBezTo>
                <a:cubicBezTo>
                  <a:pt x="0" y="161"/>
                  <a:pt x="46" y="207"/>
                  <a:pt x="103" y="207"/>
                </a:cubicBezTo>
                <a:cubicBezTo>
                  <a:pt x="161" y="207"/>
                  <a:pt x="207" y="161"/>
                  <a:pt x="207" y="104"/>
                </a:cubicBezTo>
                <a:cubicBezTo>
                  <a:pt x="207" y="47"/>
                  <a:pt x="161" y="0"/>
                  <a:pt x="103" y="0"/>
                </a:cubicBezTo>
                <a:close/>
                <a:moveTo>
                  <a:pt x="182" y="50"/>
                </a:moveTo>
                <a:cubicBezTo>
                  <a:pt x="181" y="50"/>
                  <a:pt x="181" y="51"/>
                  <a:pt x="180" y="52"/>
                </a:cubicBezTo>
                <a:cubicBezTo>
                  <a:pt x="179" y="49"/>
                  <a:pt x="177" y="51"/>
                  <a:pt x="176" y="53"/>
                </a:cubicBezTo>
                <a:cubicBezTo>
                  <a:pt x="178" y="59"/>
                  <a:pt x="175" y="65"/>
                  <a:pt x="171" y="68"/>
                </a:cubicBezTo>
                <a:cubicBezTo>
                  <a:pt x="171" y="72"/>
                  <a:pt x="172" y="74"/>
                  <a:pt x="173" y="77"/>
                </a:cubicBezTo>
                <a:cubicBezTo>
                  <a:pt x="175" y="77"/>
                  <a:pt x="176" y="76"/>
                  <a:pt x="177" y="77"/>
                </a:cubicBezTo>
                <a:cubicBezTo>
                  <a:pt x="178" y="78"/>
                  <a:pt x="180" y="80"/>
                  <a:pt x="178" y="82"/>
                </a:cubicBezTo>
                <a:cubicBezTo>
                  <a:pt x="178" y="81"/>
                  <a:pt x="178" y="79"/>
                  <a:pt x="177" y="78"/>
                </a:cubicBezTo>
                <a:cubicBezTo>
                  <a:pt x="174" y="79"/>
                  <a:pt x="175" y="84"/>
                  <a:pt x="176" y="86"/>
                </a:cubicBezTo>
                <a:cubicBezTo>
                  <a:pt x="172" y="87"/>
                  <a:pt x="171" y="91"/>
                  <a:pt x="169" y="93"/>
                </a:cubicBezTo>
                <a:cubicBezTo>
                  <a:pt x="167" y="94"/>
                  <a:pt x="164" y="94"/>
                  <a:pt x="163" y="97"/>
                </a:cubicBezTo>
                <a:cubicBezTo>
                  <a:pt x="165" y="98"/>
                  <a:pt x="167" y="100"/>
                  <a:pt x="167" y="104"/>
                </a:cubicBezTo>
                <a:cubicBezTo>
                  <a:pt x="166" y="106"/>
                  <a:pt x="162" y="104"/>
                  <a:pt x="160" y="104"/>
                </a:cubicBezTo>
                <a:cubicBezTo>
                  <a:pt x="157" y="105"/>
                  <a:pt x="159" y="113"/>
                  <a:pt x="158" y="115"/>
                </a:cubicBezTo>
                <a:cubicBezTo>
                  <a:pt x="159" y="116"/>
                  <a:pt x="161" y="116"/>
                  <a:pt x="162" y="118"/>
                </a:cubicBezTo>
                <a:cubicBezTo>
                  <a:pt x="160" y="121"/>
                  <a:pt x="156" y="122"/>
                  <a:pt x="157" y="127"/>
                </a:cubicBezTo>
                <a:cubicBezTo>
                  <a:pt x="154" y="129"/>
                  <a:pt x="149" y="132"/>
                  <a:pt x="148" y="137"/>
                </a:cubicBezTo>
                <a:cubicBezTo>
                  <a:pt x="148" y="139"/>
                  <a:pt x="149" y="141"/>
                  <a:pt x="149" y="143"/>
                </a:cubicBezTo>
                <a:cubicBezTo>
                  <a:pt x="149" y="146"/>
                  <a:pt x="147" y="147"/>
                  <a:pt x="147" y="149"/>
                </a:cubicBezTo>
                <a:cubicBezTo>
                  <a:pt x="148" y="152"/>
                  <a:pt x="154" y="157"/>
                  <a:pt x="157" y="158"/>
                </a:cubicBezTo>
                <a:cubicBezTo>
                  <a:pt x="162" y="156"/>
                  <a:pt x="167" y="153"/>
                  <a:pt x="172" y="155"/>
                </a:cubicBezTo>
                <a:cubicBezTo>
                  <a:pt x="173" y="157"/>
                  <a:pt x="171" y="157"/>
                  <a:pt x="171" y="159"/>
                </a:cubicBezTo>
                <a:cubicBezTo>
                  <a:pt x="175" y="167"/>
                  <a:pt x="167" y="170"/>
                  <a:pt x="168" y="178"/>
                </a:cubicBezTo>
                <a:cubicBezTo>
                  <a:pt x="151" y="193"/>
                  <a:pt x="128" y="202"/>
                  <a:pt x="103" y="202"/>
                </a:cubicBezTo>
                <a:cubicBezTo>
                  <a:pt x="99" y="202"/>
                  <a:pt x="94" y="202"/>
                  <a:pt x="90" y="201"/>
                </a:cubicBezTo>
                <a:cubicBezTo>
                  <a:pt x="96" y="197"/>
                  <a:pt x="105" y="197"/>
                  <a:pt x="108" y="189"/>
                </a:cubicBezTo>
                <a:cubicBezTo>
                  <a:pt x="110" y="189"/>
                  <a:pt x="112" y="187"/>
                  <a:pt x="115" y="187"/>
                </a:cubicBezTo>
                <a:cubicBezTo>
                  <a:pt x="117" y="186"/>
                  <a:pt x="119" y="183"/>
                  <a:pt x="119" y="179"/>
                </a:cubicBezTo>
                <a:cubicBezTo>
                  <a:pt x="121" y="176"/>
                  <a:pt x="125" y="176"/>
                  <a:pt x="125" y="171"/>
                </a:cubicBezTo>
                <a:cubicBezTo>
                  <a:pt x="120" y="168"/>
                  <a:pt x="112" y="167"/>
                  <a:pt x="106" y="165"/>
                </a:cubicBezTo>
                <a:cubicBezTo>
                  <a:pt x="105" y="156"/>
                  <a:pt x="93" y="159"/>
                  <a:pt x="90" y="153"/>
                </a:cubicBezTo>
                <a:cubicBezTo>
                  <a:pt x="85" y="154"/>
                  <a:pt x="82" y="151"/>
                  <a:pt x="78" y="150"/>
                </a:cubicBezTo>
                <a:cubicBezTo>
                  <a:pt x="76" y="151"/>
                  <a:pt x="74" y="153"/>
                  <a:pt x="71" y="154"/>
                </a:cubicBezTo>
                <a:cubicBezTo>
                  <a:pt x="70" y="152"/>
                  <a:pt x="65" y="154"/>
                  <a:pt x="64" y="152"/>
                </a:cubicBezTo>
                <a:cubicBezTo>
                  <a:pt x="66" y="146"/>
                  <a:pt x="63" y="145"/>
                  <a:pt x="59" y="145"/>
                </a:cubicBezTo>
                <a:cubicBezTo>
                  <a:pt x="58" y="142"/>
                  <a:pt x="59" y="141"/>
                  <a:pt x="59" y="139"/>
                </a:cubicBezTo>
                <a:cubicBezTo>
                  <a:pt x="59" y="138"/>
                  <a:pt x="57" y="138"/>
                  <a:pt x="56" y="138"/>
                </a:cubicBezTo>
                <a:cubicBezTo>
                  <a:pt x="54" y="139"/>
                  <a:pt x="54" y="141"/>
                  <a:pt x="53" y="141"/>
                </a:cubicBezTo>
                <a:cubicBezTo>
                  <a:pt x="52" y="141"/>
                  <a:pt x="51" y="141"/>
                  <a:pt x="50" y="141"/>
                </a:cubicBezTo>
                <a:cubicBezTo>
                  <a:pt x="47" y="140"/>
                  <a:pt x="45" y="129"/>
                  <a:pt x="50" y="127"/>
                </a:cubicBezTo>
                <a:cubicBezTo>
                  <a:pt x="55" y="129"/>
                  <a:pt x="56" y="126"/>
                  <a:pt x="62" y="127"/>
                </a:cubicBezTo>
                <a:cubicBezTo>
                  <a:pt x="64" y="129"/>
                  <a:pt x="63" y="134"/>
                  <a:pt x="67" y="134"/>
                </a:cubicBezTo>
                <a:cubicBezTo>
                  <a:pt x="69" y="131"/>
                  <a:pt x="65" y="128"/>
                  <a:pt x="65" y="126"/>
                </a:cubicBezTo>
                <a:cubicBezTo>
                  <a:pt x="66" y="123"/>
                  <a:pt x="70" y="123"/>
                  <a:pt x="71" y="120"/>
                </a:cubicBezTo>
                <a:cubicBezTo>
                  <a:pt x="74" y="117"/>
                  <a:pt x="73" y="114"/>
                  <a:pt x="74" y="111"/>
                </a:cubicBezTo>
                <a:cubicBezTo>
                  <a:pt x="76" y="110"/>
                  <a:pt x="77" y="109"/>
                  <a:pt x="79" y="109"/>
                </a:cubicBezTo>
                <a:cubicBezTo>
                  <a:pt x="79" y="108"/>
                  <a:pt x="79" y="107"/>
                  <a:pt x="79" y="106"/>
                </a:cubicBezTo>
                <a:cubicBezTo>
                  <a:pt x="80" y="104"/>
                  <a:pt x="83" y="103"/>
                  <a:pt x="84" y="102"/>
                </a:cubicBezTo>
                <a:cubicBezTo>
                  <a:pt x="87" y="103"/>
                  <a:pt x="83" y="104"/>
                  <a:pt x="84" y="105"/>
                </a:cubicBezTo>
                <a:cubicBezTo>
                  <a:pt x="88" y="104"/>
                  <a:pt x="92" y="103"/>
                  <a:pt x="93" y="100"/>
                </a:cubicBezTo>
                <a:cubicBezTo>
                  <a:pt x="94" y="100"/>
                  <a:pt x="95" y="100"/>
                  <a:pt x="96" y="100"/>
                </a:cubicBezTo>
                <a:cubicBezTo>
                  <a:pt x="97" y="101"/>
                  <a:pt x="97" y="101"/>
                  <a:pt x="97" y="102"/>
                </a:cubicBezTo>
                <a:cubicBezTo>
                  <a:pt x="97" y="102"/>
                  <a:pt x="97" y="102"/>
                  <a:pt x="97" y="102"/>
                </a:cubicBezTo>
                <a:cubicBezTo>
                  <a:pt x="96" y="102"/>
                  <a:pt x="95" y="102"/>
                  <a:pt x="96" y="103"/>
                </a:cubicBezTo>
                <a:cubicBezTo>
                  <a:pt x="97" y="105"/>
                  <a:pt x="98" y="108"/>
                  <a:pt x="99" y="110"/>
                </a:cubicBezTo>
                <a:cubicBezTo>
                  <a:pt x="100" y="110"/>
                  <a:pt x="101" y="109"/>
                  <a:pt x="101" y="109"/>
                </a:cubicBezTo>
                <a:cubicBezTo>
                  <a:pt x="101" y="110"/>
                  <a:pt x="101" y="111"/>
                  <a:pt x="101" y="112"/>
                </a:cubicBezTo>
                <a:cubicBezTo>
                  <a:pt x="100" y="112"/>
                  <a:pt x="100" y="112"/>
                  <a:pt x="99" y="112"/>
                </a:cubicBezTo>
                <a:cubicBezTo>
                  <a:pt x="99" y="113"/>
                  <a:pt x="99" y="114"/>
                  <a:pt x="99" y="115"/>
                </a:cubicBezTo>
                <a:cubicBezTo>
                  <a:pt x="101" y="116"/>
                  <a:pt x="103" y="115"/>
                  <a:pt x="104" y="114"/>
                </a:cubicBezTo>
                <a:cubicBezTo>
                  <a:pt x="106" y="117"/>
                  <a:pt x="110" y="121"/>
                  <a:pt x="114" y="121"/>
                </a:cubicBezTo>
                <a:cubicBezTo>
                  <a:pt x="115" y="119"/>
                  <a:pt x="111" y="118"/>
                  <a:pt x="112" y="117"/>
                </a:cubicBezTo>
                <a:cubicBezTo>
                  <a:pt x="114" y="117"/>
                  <a:pt x="114" y="118"/>
                  <a:pt x="116" y="118"/>
                </a:cubicBezTo>
                <a:cubicBezTo>
                  <a:pt x="119" y="113"/>
                  <a:pt x="111" y="113"/>
                  <a:pt x="113" y="109"/>
                </a:cubicBezTo>
                <a:cubicBezTo>
                  <a:pt x="115" y="109"/>
                  <a:pt x="115" y="113"/>
                  <a:pt x="117" y="112"/>
                </a:cubicBezTo>
                <a:cubicBezTo>
                  <a:pt x="119" y="111"/>
                  <a:pt x="120" y="109"/>
                  <a:pt x="120" y="107"/>
                </a:cubicBezTo>
                <a:cubicBezTo>
                  <a:pt x="117" y="106"/>
                  <a:pt x="116" y="103"/>
                  <a:pt x="113" y="102"/>
                </a:cubicBezTo>
                <a:cubicBezTo>
                  <a:pt x="115" y="102"/>
                  <a:pt x="114" y="100"/>
                  <a:pt x="114" y="98"/>
                </a:cubicBezTo>
                <a:cubicBezTo>
                  <a:pt x="111" y="94"/>
                  <a:pt x="104" y="94"/>
                  <a:pt x="103" y="87"/>
                </a:cubicBezTo>
                <a:cubicBezTo>
                  <a:pt x="102" y="87"/>
                  <a:pt x="100" y="87"/>
                  <a:pt x="99" y="87"/>
                </a:cubicBezTo>
                <a:cubicBezTo>
                  <a:pt x="98" y="85"/>
                  <a:pt x="97" y="83"/>
                  <a:pt x="96" y="81"/>
                </a:cubicBezTo>
                <a:cubicBezTo>
                  <a:pt x="88" y="81"/>
                  <a:pt x="92" y="71"/>
                  <a:pt x="86" y="68"/>
                </a:cubicBezTo>
                <a:cubicBezTo>
                  <a:pt x="85" y="70"/>
                  <a:pt x="85" y="72"/>
                  <a:pt x="84" y="73"/>
                </a:cubicBezTo>
                <a:cubicBezTo>
                  <a:pt x="82" y="73"/>
                  <a:pt x="82" y="72"/>
                  <a:pt x="80" y="72"/>
                </a:cubicBezTo>
                <a:cubicBezTo>
                  <a:pt x="83" y="67"/>
                  <a:pt x="77" y="62"/>
                  <a:pt x="70" y="63"/>
                </a:cubicBezTo>
                <a:cubicBezTo>
                  <a:pt x="70" y="67"/>
                  <a:pt x="71" y="71"/>
                  <a:pt x="69" y="72"/>
                </a:cubicBezTo>
                <a:cubicBezTo>
                  <a:pt x="71" y="76"/>
                  <a:pt x="71" y="81"/>
                  <a:pt x="67" y="83"/>
                </a:cubicBezTo>
                <a:cubicBezTo>
                  <a:pt x="67" y="85"/>
                  <a:pt x="69" y="87"/>
                  <a:pt x="68" y="89"/>
                </a:cubicBezTo>
                <a:cubicBezTo>
                  <a:pt x="65" y="90"/>
                  <a:pt x="64" y="86"/>
                  <a:pt x="64" y="82"/>
                </a:cubicBezTo>
                <a:cubicBezTo>
                  <a:pt x="60" y="80"/>
                  <a:pt x="53" y="78"/>
                  <a:pt x="50" y="73"/>
                </a:cubicBezTo>
                <a:cubicBezTo>
                  <a:pt x="50" y="65"/>
                  <a:pt x="57" y="63"/>
                  <a:pt x="60" y="58"/>
                </a:cubicBezTo>
                <a:cubicBezTo>
                  <a:pt x="61" y="57"/>
                  <a:pt x="60" y="60"/>
                  <a:pt x="59" y="61"/>
                </a:cubicBezTo>
                <a:cubicBezTo>
                  <a:pt x="61" y="64"/>
                  <a:pt x="65" y="60"/>
                  <a:pt x="67" y="61"/>
                </a:cubicBezTo>
                <a:cubicBezTo>
                  <a:pt x="65" y="57"/>
                  <a:pt x="63" y="53"/>
                  <a:pt x="68" y="51"/>
                </a:cubicBezTo>
                <a:cubicBezTo>
                  <a:pt x="67" y="50"/>
                  <a:pt x="67" y="46"/>
                  <a:pt x="68" y="45"/>
                </a:cubicBezTo>
                <a:cubicBezTo>
                  <a:pt x="67" y="44"/>
                  <a:pt x="65" y="44"/>
                  <a:pt x="64" y="44"/>
                </a:cubicBezTo>
                <a:cubicBezTo>
                  <a:pt x="62" y="46"/>
                  <a:pt x="62" y="49"/>
                  <a:pt x="60" y="50"/>
                </a:cubicBezTo>
                <a:cubicBezTo>
                  <a:pt x="60" y="48"/>
                  <a:pt x="61" y="47"/>
                  <a:pt x="60" y="46"/>
                </a:cubicBezTo>
                <a:cubicBezTo>
                  <a:pt x="59" y="47"/>
                  <a:pt x="59" y="47"/>
                  <a:pt x="59" y="46"/>
                </a:cubicBezTo>
                <a:cubicBezTo>
                  <a:pt x="58" y="46"/>
                  <a:pt x="58" y="47"/>
                  <a:pt x="58" y="48"/>
                </a:cubicBezTo>
                <a:cubicBezTo>
                  <a:pt x="55" y="45"/>
                  <a:pt x="57" y="42"/>
                  <a:pt x="55" y="39"/>
                </a:cubicBezTo>
                <a:cubicBezTo>
                  <a:pt x="55" y="40"/>
                  <a:pt x="54" y="40"/>
                  <a:pt x="54" y="39"/>
                </a:cubicBezTo>
                <a:cubicBezTo>
                  <a:pt x="52" y="39"/>
                  <a:pt x="50" y="45"/>
                  <a:pt x="53" y="46"/>
                </a:cubicBezTo>
                <a:cubicBezTo>
                  <a:pt x="52" y="47"/>
                  <a:pt x="50" y="46"/>
                  <a:pt x="50" y="46"/>
                </a:cubicBezTo>
                <a:cubicBezTo>
                  <a:pt x="48" y="47"/>
                  <a:pt x="48" y="50"/>
                  <a:pt x="46" y="52"/>
                </a:cubicBezTo>
                <a:cubicBezTo>
                  <a:pt x="45" y="52"/>
                  <a:pt x="43" y="51"/>
                  <a:pt x="43" y="51"/>
                </a:cubicBezTo>
                <a:cubicBezTo>
                  <a:pt x="45" y="50"/>
                  <a:pt x="46" y="48"/>
                  <a:pt x="47" y="45"/>
                </a:cubicBezTo>
                <a:cubicBezTo>
                  <a:pt x="47" y="44"/>
                  <a:pt x="45" y="44"/>
                  <a:pt x="44" y="43"/>
                </a:cubicBezTo>
                <a:cubicBezTo>
                  <a:pt x="44" y="39"/>
                  <a:pt x="46" y="39"/>
                  <a:pt x="46" y="36"/>
                </a:cubicBezTo>
                <a:cubicBezTo>
                  <a:pt x="43" y="35"/>
                  <a:pt x="42" y="38"/>
                  <a:pt x="42" y="41"/>
                </a:cubicBezTo>
                <a:cubicBezTo>
                  <a:pt x="39" y="42"/>
                  <a:pt x="38" y="38"/>
                  <a:pt x="36" y="38"/>
                </a:cubicBezTo>
                <a:cubicBezTo>
                  <a:pt x="31" y="37"/>
                  <a:pt x="29" y="42"/>
                  <a:pt x="28" y="47"/>
                </a:cubicBezTo>
                <a:cubicBezTo>
                  <a:pt x="30" y="47"/>
                  <a:pt x="31" y="46"/>
                  <a:pt x="31" y="45"/>
                </a:cubicBezTo>
                <a:cubicBezTo>
                  <a:pt x="33" y="47"/>
                  <a:pt x="33" y="48"/>
                  <a:pt x="36" y="47"/>
                </a:cubicBezTo>
                <a:cubicBezTo>
                  <a:pt x="36" y="48"/>
                  <a:pt x="32" y="47"/>
                  <a:pt x="32" y="49"/>
                </a:cubicBezTo>
                <a:cubicBezTo>
                  <a:pt x="34" y="51"/>
                  <a:pt x="36" y="53"/>
                  <a:pt x="38" y="52"/>
                </a:cubicBezTo>
                <a:cubicBezTo>
                  <a:pt x="38" y="52"/>
                  <a:pt x="39" y="53"/>
                  <a:pt x="39" y="54"/>
                </a:cubicBezTo>
                <a:cubicBezTo>
                  <a:pt x="37" y="53"/>
                  <a:pt x="35" y="53"/>
                  <a:pt x="33" y="54"/>
                </a:cubicBezTo>
                <a:cubicBezTo>
                  <a:pt x="33" y="53"/>
                  <a:pt x="34" y="53"/>
                  <a:pt x="34" y="52"/>
                </a:cubicBezTo>
                <a:cubicBezTo>
                  <a:pt x="29" y="50"/>
                  <a:pt x="21" y="51"/>
                  <a:pt x="20" y="56"/>
                </a:cubicBezTo>
                <a:cubicBezTo>
                  <a:pt x="19" y="56"/>
                  <a:pt x="18" y="56"/>
                  <a:pt x="17" y="56"/>
                </a:cubicBezTo>
                <a:cubicBezTo>
                  <a:pt x="27" y="38"/>
                  <a:pt x="43" y="23"/>
                  <a:pt x="62" y="15"/>
                </a:cubicBezTo>
                <a:cubicBezTo>
                  <a:pt x="60" y="17"/>
                  <a:pt x="60" y="20"/>
                  <a:pt x="64" y="20"/>
                </a:cubicBezTo>
                <a:cubicBezTo>
                  <a:pt x="65" y="22"/>
                  <a:pt x="63" y="22"/>
                  <a:pt x="63" y="23"/>
                </a:cubicBezTo>
                <a:cubicBezTo>
                  <a:pt x="66" y="26"/>
                  <a:pt x="71" y="23"/>
                  <a:pt x="74" y="23"/>
                </a:cubicBezTo>
                <a:cubicBezTo>
                  <a:pt x="75" y="22"/>
                  <a:pt x="74" y="21"/>
                  <a:pt x="75" y="19"/>
                </a:cubicBezTo>
                <a:cubicBezTo>
                  <a:pt x="78" y="18"/>
                  <a:pt x="79" y="15"/>
                  <a:pt x="81" y="13"/>
                </a:cubicBezTo>
                <a:cubicBezTo>
                  <a:pt x="83" y="11"/>
                  <a:pt x="87" y="11"/>
                  <a:pt x="88" y="7"/>
                </a:cubicBezTo>
                <a:cubicBezTo>
                  <a:pt x="90" y="7"/>
                  <a:pt x="91" y="6"/>
                  <a:pt x="93" y="7"/>
                </a:cubicBezTo>
                <a:cubicBezTo>
                  <a:pt x="92" y="8"/>
                  <a:pt x="89" y="8"/>
                  <a:pt x="88" y="10"/>
                </a:cubicBezTo>
                <a:cubicBezTo>
                  <a:pt x="87" y="11"/>
                  <a:pt x="89" y="10"/>
                  <a:pt x="89" y="11"/>
                </a:cubicBezTo>
                <a:cubicBezTo>
                  <a:pt x="88" y="13"/>
                  <a:pt x="83" y="13"/>
                  <a:pt x="81" y="15"/>
                </a:cubicBezTo>
                <a:cubicBezTo>
                  <a:pt x="81" y="16"/>
                  <a:pt x="81" y="16"/>
                  <a:pt x="81" y="17"/>
                </a:cubicBezTo>
                <a:cubicBezTo>
                  <a:pt x="82" y="19"/>
                  <a:pt x="87" y="16"/>
                  <a:pt x="88" y="18"/>
                </a:cubicBezTo>
                <a:cubicBezTo>
                  <a:pt x="85" y="19"/>
                  <a:pt x="83" y="17"/>
                  <a:pt x="82" y="19"/>
                </a:cubicBezTo>
                <a:cubicBezTo>
                  <a:pt x="82" y="21"/>
                  <a:pt x="84" y="20"/>
                  <a:pt x="84" y="23"/>
                </a:cubicBezTo>
                <a:cubicBezTo>
                  <a:pt x="95" y="19"/>
                  <a:pt x="101" y="29"/>
                  <a:pt x="98" y="36"/>
                </a:cubicBezTo>
                <a:cubicBezTo>
                  <a:pt x="100" y="38"/>
                  <a:pt x="101" y="36"/>
                  <a:pt x="103" y="36"/>
                </a:cubicBezTo>
                <a:cubicBezTo>
                  <a:pt x="103" y="37"/>
                  <a:pt x="103" y="38"/>
                  <a:pt x="104" y="38"/>
                </a:cubicBezTo>
                <a:cubicBezTo>
                  <a:pt x="104" y="39"/>
                  <a:pt x="101" y="37"/>
                  <a:pt x="100" y="39"/>
                </a:cubicBezTo>
                <a:cubicBezTo>
                  <a:pt x="100" y="41"/>
                  <a:pt x="100" y="42"/>
                  <a:pt x="101" y="43"/>
                </a:cubicBezTo>
                <a:cubicBezTo>
                  <a:pt x="104" y="44"/>
                  <a:pt x="104" y="42"/>
                  <a:pt x="105" y="42"/>
                </a:cubicBezTo>
                <a:cubicBezTo>
                  <a:pt x="105" y="45"/>
                  <a:pt x="102" y="44"/>
                  <a:pt x="101" y="46"/>
                </a:cubicBezTo>
                <a:cubicBezTo>
                  <a:pt x="100" y="51"/>
                  <a:pt x="103" y="53"/>
                  <a:pt x="103" y="57"/>
                </a:cubicBezTo>
                <a:cubicBezTo>
                  <a:pt x="104" y="58"/>
                  <a:pt x="104" y="57"/>
                  <a:pt x="105" y="57"/>
                </a:cubicBezTo>
                <a:cubicBezTo>
                  <a:pt x="103" y="63"/>
                  <a:pt x="110" y="68"/>
                  <a:pt x="114" y="69"/>
                </a:cubicBezTo>
                <a:cubicBezTo>
                  <a:pt x="118" y="68"/>
                  <a:pt x="116" y="62"/>
                  <a:pt x="118" y="60"/>
                </a:cubicBezTo>
                <a:cubicBezTo>
                  <a:pt x="118" y="57"/>
                  <a:pt x="119" y="56"/>
                  <a:pt x="120" y="54"/>
                </a:cubicBezTo>
                <a:cubicBezTo>
                  <a:pt x="124" y="54"/>
                  <a:pt x="127" y="52"/>
                  <a:pt x="128" y="48"/>
                </a:cubicBezTo>
                <a:cubicBezTo>
                  <a:pt x="133" y="47"/>
                  <a:pt x="140" y="46"/>
                  <a:pt x="141" y="42"/>
                </a:cubicBezTo>
                <a:cubicBezTo>
                  <a:pt x="141" y="39"/>
                  <a:pt x="138" y="37"/>
                  <a:pt x="139" y="33"/>
                </a:cubicBezTo>
                <a:cubicBezTo>
                  <a:pt x="140" y="33"/>
                  <a:pt x="140" y="31"/>
                  <a:pt x="141" y="30"/>
                </a:cubicBezTo>
                <a:cubicBezTo>
                  <a:pt x="141" y="29"/>
                  <a:pt x="141" y="29"/>
                  <a:pt x="140" y="28"/>
                </a:cubicBezTo>
                <a:cubicBezTo>
                  <a:pt x="141" y="27"/>
                  <a:pt x="141" y="30"/>
                  <a:pt x="142" y="29"/>
                </a:cubicBezTo>
                <a:cubicBezTo>
                  <a:pt x="142" y="29"/>
                  <a:pt x="143" y="28"/>
                  <a:pt x="143" y="28"/>
                </a:cubicBezTo>
                <a:cubicBezTo>
                  <a:pt x="142" y="26"/>
                  <a:pt x="139" y="25"/>
                  <a:pt x="138" y="23"/>
                </a:cubicBezTo>
                <a:cubicBezTo>
                  <a:pt x="138" y="22"/>
                  <a:pt x="140" y="23"/>
                  <a:pt x="141" y="22"/>
                </a:cubicBezTo>
                <a:cubicBezTo>
                  <a:pt x="140" y="20"/>
                  <a:pt x="138" y="20"/>
                  <a:pt x="137" y="18"/>
                </a:cubicBezTo>
                <a:cubicBezTo>
                  <a:pt x="136" y="15"/>
                  <a:pt x="139" y="14"/>
                  <a:pt x="139" y="12"/>
                </a:cubicBezTo>
                <a:cubicBezTo>
                  <a:pt x="148" y="15"/>
                  <a:pt x="156" y="20"/>
                  <a:pt x="163" y="25"/>
                </a:cubicBezTo>
                <a:cubicBezTo>
                  <a:pt x="165" y="28"/>
                  <a:pt x="168" y="30"/>
                  <a:pt x="170" y="32"/>
                </a:cubicBezTo>
                <a:cubicBezTo>
                  <a:pt x="170" y="32"/>
                  <a:pt x="170" y="31"/>
                  <a:pt x="170" y="31"/>
                </a:cubicBezTo>
                <a:cubicBezTo>
                  <a:pt x="179" y="39"/>
                  <a:pt x="186" y="49"/>
                  <a:pt x="192" y="60"/>
                </a:cubicBezTo>
                <a:cubicBezTo>
                  <a:pt x="189" y="56"/>
                  <a:pt x="187" y="52"/>
                  <a:pt x="182" y="50"/>
                </a:cubicBezTo>
                <a:close/>
                <a:moveTo>
                  <a:pt x="7" y="85"/>
                </a:moveTo>
                <a:cubicBezTo>
                  <a:pt x="8" y="82"/>
                  <a:pt x="8" y="78"/>
                  <a:pt x="12" y="77"/>
                </a:cubicBezTo>
                <a:cubicBezTo>
                  <a:pt x="14" y="80"/>
                  <a:pt x="13" y="85"/>
                  <a:pt x="16" y="86"/>
                </a:cubicBezTo>
                <a:cubicBezTo>
                  <a:pt x="16" y="88"/>
                  <a:pt x="17" y="89"/>
                  <a:pt x="18" y="91"/>
                </a:cubicBezTo>
                <a:cubicBezTo>
                  <a:pt x="18" y="92"/>
                  <a:pt x="18" y="93"/>
                  <a:pt x="18" y="94"/>
                </a:cubicBezTo>
                <a:cubicBezTo>
                  <a:pt x="19" y="96"/>
                  <a:pt x="20" y="99"/>
                  <a:pt x="21" y="100"/>
                </a:cubicBezTo>
                <a:cubicBezTo>
                  <a:pt x="17" y="110"/>
                  <a:pt x="23" y="115"/>
                  <a:pt x="26" y="121"/>
                </a:cubicBezTo>
                <a:cubicBezTo>
                  <a:pt x="29" y="126"/>
                  <a:pt x="30" y="134"/>
                  <a:pt x="35" y="135"/>
                </a:cubicBezTo>
                <a:cubicBezTo>
                  <a:pt x="35" y="131"/>
                  <a:pt x="31" y="128"/>
                  <a:pt x="30" y="125"/>
                </a:cubicBezTo>
                <a:cubicBezTo>
                  <a:pt x="37" y="130"/>
                  <a:pt x="38" y="145"/>
                  <a:pt x="51" y="145"/>
                </a:cubicBezTo>
                <a:cubicBezTo>
                  <a:pt x="53" y="147"/>
                  <a:pt x="57" y="148"/>
                  <a:pt x="59" y="150"/>
                </a:cubicBezTo>
                <a:cubicBezTo>
                  <a:pt x="61" y="154"/>
                  <a:pt x="65" y="156"/>
                  <a:pt x="70" y="156"/>
                </a:cubicBezTo>
                <a:cubicBezTo>
                  <a:pt x="73" y="161"/>
                  <a:pt x="67" y="163"/>
                  <a:pt x="68" y="169"/>
                </a:cubicBezTo>
                <a:cubicBezTo>
                  <a:pt x="69" y="174"/>
                  <a:pt x="78" y="181"/>
                  <a:pt x="82" y="183"/>
                </a:cubicBezTo>
                <a:cubicBezTo>
                  <a:pt x="83" y="191"/>
                  <a:pt x="81" y="196"/>
                  <a:pt x="82" y="200"/>
                </a:cubicBezTo>
                <a:cubicBezTo>
                  <a:pt x="38" y="190"/>
                  <a:pt x="5" y="151"/>
                  <a:pt x="5" y="104"/>
                </a:cubicBezTo>
                <a:cubicBezTo>
                  <a:pt x="5" y="97"/>
                  <a:pt x="5" y="91"/>
                  <a:pt x="7" y="85"/>
                </a:cubicBezTo>
                <a:close/>
                <a:moveTo>
                  <a:pt x="80" y="96"/>
                </a:moveTo>
                <a:cubicBezTo>
                  <a:pt x="81" y="96"/>
                  <a:pt x="79" y="98"/>
                  <a:pt x="79" y="98"/>
                </a:cubicBezTo>
                <a:cubicBezTo>
                  <a:pt x="78" y="98"/>
                  <a:pt x="80" y="97"/>
                  <a:pt x="80" y="96"/>
                </a:cubicBezTo>
                <a:close/>
                <a:moveTo>
                  <a:pt x="100" y="99"/>
                </a:moveTo>
                <a:cubicBezTo>
                  <a:pt x="100" y="99"/>
                  <a:pt x="100" y="99"/>
                  <a:pt x="100" y="100"/>
                </a:cubicBezTo>
                <a:cubicBezTo>
                  <a:pt x="100" y="100"/>
                  <a:pt x="100" y="100"/>
                  <a:pt x="99" y="100"/>
                </a:cubicBezTo>
                <a:cubicBezTo>
                  <a:pt x="99" y="100"/>
                  <a:pt x="99" y="99"/>
                  <a:pt x="99" y="99"/>
                </a:cubicBezTo>
                <a:cubicBezTo>
                  <a:pt x="99" y="99"/>
                  <a:pt x="99" y="99"/>
                  <a:pt x="100" y="99"/>
                </a:cubicBezTo>
                <a:close/>
                <a:moveTo>
                  <a:pt x="89" y="97"/>
                </a:moveTo>
                <a:cubicBezTo>
                  <a:pt x="89" y="97"/>
                  <a:pt x="88" y="97"/>
                  <a:pt x="88" y="98"/>
                </a:cubicBezTo>
                <a:cubicBezTo>
                  <a:pt x="88" y="98"/>
                  <a:pt x="87" y="98"/>
                  <a:pt x="87" y="98"/>
                </a:cubicBezTo>
                <a:cubicBezTo>
                  <a:pt x="86" y="96"/>
                  <a:pt x="88" y="94"/>
                  <a:pt x="86" y="93"/>
                </a:cubicBezTo>
                <a:cubicBezTo>
                  <a:pt x="83" y="93"/>
                  <a:pt x="83" y="95"/>
                  <a:pt x="80" y="96"/>
                </a:cubicBezTo>
                <a:cubicBezTo>
                  <a:pt x="81" y="93"/>
                  <a:pt x="84" y="93"/>
                  <a:pt x="86" y="92"/>
                </a:cubicBezTo>
                <a:cubicBezTo>
                  <a:pt x="86" y="93"/>
                  <a:pt x="87" y="93"/>
                  <a:pt x="87" y="94"/>
                </a:cubicBezTo>
                <a:cubicBezTo>
                  <a:pt x="87" y="94"/>
                  <a:pt x="87" y="95"/>
                  <a:pt x="87" y="95"/>
                </a:cubicBezTo>
                <a:cubicBezTo>
                  <a:pt x="87" y="96"/>
                  <a:pt x="89" y="95"/>
                  <a:pt x="89" y="97"/>
                </a:cubicBezTo>
                <a:close/>
                <a:moveTo>
                  <a:pt x="131" y="9"/>
                </a:moveTo>
                <a:cubicBezTo>
                  <a:pt x="132" y="9"/>
                  <a:pt x="132" y="9"/>
                  <a:pt x="132" y="9"/>
                </a:cubicBezTo>
                <a:cubicBezTo>
                  <a:pt x="132" y="10"/>
                  <a:pt x="132" y="10"/>
                  <a:pt x="132" y="10"/>
                </a:cubicBezTo>
                <a:cubicBezTo>
                  <a:pt x="131" y="10"/>
                  <a:pt x="131" y="9"/>
                  <a:pt x="131" y="9"/>
                </a:cubicBezTo>
                <a:close/>
                <a:moveTo>
                  <a:pt x="128" y="8"/>
                </a:moveTo>
                <a:cubicBezTo>
                  <a:pt x="128" y="8"/>
                  <a:pt x="128" y="8"/>
                  <a:pt x="128" y="8"/>
                </a:cubicBezTo>
                <a:cubicBezTo>
                  <a:pt x="128" y="8"/>
                  <a:pt x="128" y="8"/>
                  <a:pt x="127" y="8"/>
                </a:cubicBezTo>
                <a:cubicBezTo>
                  <a:pt x="128" y="8"/>
                  <a:pt x="128" y="8"/>
                  <a:pt x="128" y="8"/>
                </a:cubicBezTo>
                <a:close/>
                <a:moveTo>
                  <a:pt x="68" y="12"/>
                </a:moveTo>
                <a:cubicBezTo>
                  <a:pt x="68" y="12"/>
                  <a:pt x="68" y="12"/>
                  <a:pt x="68" y="12"/>
                </a:cubicBezTo>
                <a:cubicBezTo>
                  <a:pt x="68" y="12"/>
                  <a:pt x="67" y="12"/>
                  <a:pt x="67" y="12"/>
                </a:cubicBezTo>
                <a:cubicBezTo>
                  <a:pt x="67" y="12"/>
                  <a:pt x="67" y="12"/>
                  <a:pt x="68" y="12"/>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sp>
        <p:nvSpPr>
          <p:cNvPr id="37" name="TextBox 36"/>
          <p:cNvSpPr txBox="1"/>
          <p:nvPr/>
        </p:nvSpPr>
        <p:spPr>
          <a:xfrm>
            <a:off x="3310329" y="4870855"/>
            <a:ext cx="6184508"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gradFill>
                  <a:gsLst>
                    <a:gs pos="2917">
                      <a:srgbClr val="FFFFFF"/>
                    </a:gs>
                    <a:gs pos="30000">
                      <a:srgbClr val="FFFFFF"/>
                    </a:gs>
                  </a:gsLst>
                  <a:lin ang="5400000" scaled="0"/>
                </a:gradFill>
                <a:latin typeface="+mj-lt"/>
              </a:rPr>
              <a:t>One stop shop for Office Developer Platform</a:t>
            </a:r>
          </a:p>
        </p:txBody>
      </p:sp>
      <p:grpSp>
        <p:nvGrpSpPr>
          <p:cNvPr id="38" name="Group 37"/>
          <p:cNvGrpSpPr/>
          <p:nvPr/>
        </p:nvGrpSpPr>
        <p:grpSpPr>
          <a:xfrm>
            <a:off x="0" y="-1"/>
            <a:ext cx="12436475" cy="6994525"/>
            <a:chOff x="0" y="-1"/>
            <a:chExt cx="12436475" cy="6994525"/>
          </a:xfrm>
        </p:grpSpPr>
        <p:sp>
          <p:nvSpPr>
            <p:cNvPr id="39" name="Rectangle 38"/>
            <p:cNvSpPr/>
            <p:nvPr/>
          </p:nvSpPr>
          <p:spPr bwMode="auto">
            <a:xfrm>
              <a:off x="0" y="-1"/>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0" y="0"/>
              <a:ext cx="12436475" cy="1100138"/>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6" name="Picture 45"/>
            <p:cNvPicPr>
              <a:picLocks noChangeAspect="1"/>
            </p:cNvPicPr>
            <p:nvPr/>
          </p:nvPicPr>
          <p:blipFill>
            <a:blip r:embed="rId2"/>
            <a:stretch>
              <a:fillRect/>
            </a:stretch>
          </p:blipFill>
          <p:spPr>
            <a:xfrm>
              <a:off x="1403956" y="-1"/>
              <a:ext cx="9736752" cy="6994525"/>
            </a:xfrm>
            <a:prstGeom prst="rect">
              <a:avLst/>
            </a:prstGeom>
          </p:spPr>
        </p:pic>
      </p:grpSp>
    </p:spTree>
    <p:extLst>
      <p:ext uri="{BB962C8B-B14F-4D97-AF65-F5344CB8AC3E}">
        <p14:creationId xmlns:p14="http://schemas.microsoft.com/office/powerpoint/2010/main" val="1349035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0" presetClass="entr" presetSubtype="0" fill="hold" grpId="0" nodeType="withEffect">
                                  <p:stCondLst>
                                    <p:cond delay="25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950"/>
                                        <p:tgtEl>
                                          <p:spTgt spid="89"/>
                                        </p:tgtEl>
                                      </p:cBhvr>
                                    </p:animEffect>
                                  </p:childTnLst>
                                </p:cTn>
                              </p:par>
                              <p:par>
                                <p:cTn id="12" presetID="63" presetClass="path" presetSubtype="0" decel="100000" fill="hold" grpId="1" nodeType="withEffect">
                                  <p:stCondLst>
                                    <p:cond delay="250"/>
                                  </p:stCondLst>
                                  <p:childTnLst>
                                    <p:animMotion origin="layout" path="M -0.02412 -5.03858E-7 L -1.77176E-6 -5.03858E-7 " pathEditMode="relative" rAng="0" ptsTypes="AA">
                                      <p:cBhvr>
                                        <p:cTn id="13" dur="950" fill="hold"/>
                                        <p:tgtEl>
                                          <p:spTgt spid="89"/>
                                        </p:tgtEl>
                                        <p:attrNameLst>
                                          <p:attrName>ppt_x</p:attrName>
                                          <p:attrName>ppt_y</p:attrName>
                                        </p:attrNameLst>
                                      </p:cBhvr>
                                      <p:rCtr x="1200" y="0"/>
                                    </p:animMotion>
                                  </p:childTnLst>
                                </p:cTn>
                              </p:par>
                              <p:par>
                                <p:cTn id="14" presetID="10" presetClass="entr" presetSubtype="0" fill="hold" grpId="0" nodeType="withEffect">
                                  <p:stCondLst>
                                    <p:cond delay="35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950"/>
                                        <p:tgtEl>
                                          <p:spTgt spid="44"/>
                                        </p:tgtEl>
                                      </p:cBhvr>
                                    </p:animEffect>
                                  </p:childTnLst>
                                </p:cTn>
                              </p:par>
                              <p:par>
                                <p:cTn id="17" presetID="63" presetClass="path" presetSubtype="0" decel="100000" fill="hold" grpId="1" nodeType="withEffect">
                                  <p:stCondLst>
                                    <p:cond delay="350"/>
                                  </p:stCondLst>
                                  <p:childTnLst>
                                    <p:animMotion origin="layout" path="M -0.02413 -5.03858E-7 L 5.10595E-7 -5.03858E-7 " pathEditMode="relative" rAng="0" ptsTypes="AA">
                                      <p:cBhvr>
                                        <p:cTn id="18" dur="950" fill="hold"/>
                                        <p:tgtEl>
                                          <p:spTgt spid="44"/>
                                        </p:tgtEl>
                                        <p:attrNameLst>
                                          <p:attrName>ppt_x</p:attrName>
                                          <p:attrName>ppt_y</p:attrName>
                                        </p:attrNameLst>
                                      </p:cBhvr>
                                      <p:rCtr x="1200" y="0"/>
                                    </p:animMotion>
                                  </p:childTnLst>
                                </p:cTn>
                              </p:par>
                              <p:par>
                                <p:cTn id="19" presetID="10" presetClass="entr" presetSubtype="0" fill="hold" grpId="0" nodeType="withEffect">
                                  <p:stCondLst>
                                    <p:cond delay="45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950"/>
                                        <p:tgtEl>
                                          <p:spTgt spid="90"/>
                                        </p:tgtEl>
                                      </p:cBhvr>
                                    </p:animEffect>
                                  </p:childTnLst>
                                </p:cTn>
                              </p:par>
                              <p:par>
                                <p:cTn id="22" presetID="63" presetClass="path" presetSubtype="0" decel="100000" fill="hold" grpId="1" nodeType="withEffect">
                                  <p:stCondLst>
                                    <p:cond delay="450"/>
                                  </p:stCondLst>
                                  <p:childTnLst>
                                    <p:animMotion origin="layout" path="M -0.02413 -5.03858E-7 L 4.68981E-6 -5.03858E-7 " pathEditMode="relative" rAng="0" ptsTypes="AA">
                                      <p:cBhvr>
                                        <p:cTn id="23" dur="950" fill="hold"/>
                                        <p:tgtEl>
                                          <p:spTgt spid="90"/>
                                        </p:tgtEl>
                                        <p:attrNameLst>
                                          <p:attrName>ppt_x</p:attrName>
                                          <p:attrName>ppt_y</p:attrName>
                                        </p:attrNameLst>
                                      </p:cBhvr>
                                      <p:rCtr x="1200" y="0"/>
                                    </p:animMotion>
                                  </p:childTnLst>
                                </p:cTn>
                              </p:par>
                              <p:par>
                                <p:cTn id="24" presetID="10" presetClass="entr" presetSubtype="0" fill="hold" grpId="0" nodeType="withEffect">
                                  <p:stCondLst>
                                    <p:cond delay="4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childTnLst>
                                </p:cTn>
                              </p:par>
                              <p:par>
                                <p:cTn id="27" presetID="63" presetClass="path" presetSubtype="0" decel="100000" fill="hold" grpId="1" nodeType="withEffect">
                                  <p:stCondLst>
                                    <p:cond delay="450"/>
                                  </p:stCondLst>
                                  <p:childTnLst>
                                    <p:animMotion origin="layout" path="M -0.02412 -2.35588E-6 L -2.84146E-6 -2.35588E-6 " pathEditMode="relative" rAng="0" ptsTypes="AA">
                                      <p:cBhvr>
                                        <p:cTn id="28" dur="1000" fill="hold"/>
                                        <p:tgtEl>
                                          <p:spTgt spid="37"/>
                                        </p:tgtEl>
                                        <p:attrNameLst>
                                          <p:attrName>ppt_x</p:attrName>
                                          <p:attrName>ppt_y</p:attrName>
                                        </p:attrNameLst>
                                      </p:cBhvr>
                                      <p:rCtr x="1200" y="0"/>
                                    </p:animMotion>
                                  </p:childTnLst>
                                </p:cTn>
                              </p:par>
                              <p:par>
                                <p:cTn id="29" presetID="6" presetClass="emph" presetSubtype="0" accel="100000" autoRev="1" fill="hold" grpId="2" nodeType="withEffect">
                                  <p:stCondLst>
                                    <p:cond delay="50"/>
                                  </p:stCondLst>
                                  <p:childTnLst>
                                    <p:animScale>
                                      <p:cBhvr>
                                        <p:cTn id="30" dur="500" fill="hold"/>
                                        <p:tgtEl>
                                          <p:spTgt spid="37"/>
                                        </p:tgtEl>
                                      </p:cBhvr>
                                      <p:by x="92000" y="92000"/>
                                    </p:animScale>
                                  </p:childTnLst>
                                </p:cTn>
                              </p:par>
                              <p:par>
                                <p:cTn id="31" presetID="10" presetClass="entr" presetSubtype="0" fill="hold" grpId="4" nodeType="withEffect">
                                  <p:stCondLst>
                                    <p:cond delay="100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300"/>
                                        <p:tgtEl>
                                          <p:spTgt spid="50"/>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300"/>
                                        <p:tgtEl>
                                          <p:spTgt spid="36"/>
                                        </p:tgtEl>
                                      </p:cBhvr>
                                    </p:animEffect>
                                  </p:childTnLst>
                                </p:cTn>
                              </p:par>
                              <p:par>
                                <p:cTn id="37" presetID="6" presetClass="emph" presetSubtype="0" accel="100000" autoRev="1" fill="hold" grpId="1" nodeType="withEffect">
                                  <p:stCondLst>
                                    <p:cond delay="0"/>
                                  </p:stCondLst>
                                  <p:childTnLst>
                                    <p:animScale>
                                      <p:cBhvr>
                                        <p:cTn id="38" dur="750" fill="hold"/>
                                        <p:tgtEl>
                                          <p:spTgt spid="36"/>
                                        </p:tgtEl>
                                      </p:cBhvr>
                                      <p:by x="0" y="0"/>
                                    </p:animScale>
                                  </p:childTnLst>
                                </p:cTn>
                              </p:par>
                              <p:par>
                                <p:cTn id="39" presetID="6" presetClass="emph" presetSubtype="0" accel="100000" autoRev="1" fill="hold" grpId="3" nodeType="withEffect">
                                  <p:stCondLst>
                                    <p:cond delay="0"/>
                                  </p:stCondLst>
                                  <p:childTnLst>
                                    <p:animScale>
                                      <p:cBhvr>
                                        <p:cTn id="40" dur="750" fill="hold"/>
                                        <p:tgtEl>
                                          <p:spTgt spid="50"/>
                                        </p:tgtEl>
                                      </p:cBhvr>
                                      <p:by x="0" y="0"/>
                                    </p:animScale>
                                  </p:childTnLst>
                                </p:cTn>
                              </p:par>
                              <p:par>
                                <p:cTn id="41" presetID="10" presetClass="entr" presetSubtype="0" fill="hold" grpId="1" nodeType="withEffect">
                                  <p:stCondLst>
                                    <p:cond delay="105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300"/>
                                        <p:tgtEl>
                                          <p:spTgt spid="49"/>
                                        </p:tgtEl>
                                      </p:cBhvr>
                                    </p:animEffect>
                                  </p:childTnLst>
                                </p:cTn>
                              </p:par>
                              <p:par>
                                <p:cTn id="44" presetID="10" presetClass="entr" presetSubtype="0" fill="hold" grpId="0" nodeType="withEffect">
                                  <p:stCondLst>
                                    <p:cond delay="105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300"/>
                                        <p:tgtEl>
                                          <p:spTgt spid="35"/>
                                        </p:tgtEl>
                                      </p:cBhvr>
                                    </p:animEffect>
                                  </p:childTnLst>
                                </p:cTn>
                              </p:par>
                              <p:par>
                                <p:cTn id="47" presetID="6" presetClass="emph" presetSubtype="0" accel="100000" autoRev="1" fill="hold" grpId="0" nodeType="withEffect">
                                  <p:stCondLst>
                                    <p:cond delay="50"/>
                                  </p:stCondLst>
                                  <p:childTnLst>
                                    <p:animScale>
                                      <p:cBhvr>
                                        <p:cTn id="48" dur="750" fill="hold"/>
                                        <p:tgtEl>
                                          <p:spTgt spid="49"/>
                                        </p:tgtEl>
                                      </p:cBhvr>
                                      <p:by x="0" y="0"/>
                                    </p:animScale>
                                  </p:childTnLst>
                                </p:cTn>
                              </p:par>
                              <p:par>
                                <p:cTn id="49" presetID="6" presetClass="emph" presetSubtype="0" accel="100000" autoRev="1" fill="hold" grpId="1" nodeType="withEffect">
                                  <p:stCondLst>
                                    <p:cond delay="50"/>
                                  </p:stCondLst>
                                  <p:childTnLst>
                                    <p:animScale>
                                      <p:cBhvr>
                                        <p:cTn id="50" dur="750" fill="hold"/>
                                        <p:tgtEl>
                                          <p:spTgt spid="35"/>
                                        </p:tgtEl>
                                      </p:cBhvr>
                                      <p:by x="0" y="0"/>
                                    </p:animScale>
                                  </p:childTnLst>
                                </p:cTn>
                              </p:par>
                              <p:par>
                                <p:cTn id="51" presetID="10" presetClass="entr" presetSubtype="0" fill="hold" grpId="5" nodeType="withEffect">
                                  <p:stCondLst>
                                    <p:cond delay="110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300"/>
                                        <p:tgtEl>
                                          <p:spTgt spid="51"/>
                                        </p:tgtEl>
                                      </p:cBhvr>
                                    </p:animEffect>
                                  </p:childTnLst>
                                </p:cTn>
                              </p:par>
                              <p:par>
                                <p:cTn id="54" presetID="10" presetClass="entr" presetSubtype="0" fill="hold" grpId="4" nodeType="withEffect">
                                  <p:stCondLst>
                                    <p:cond delay="110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300"/>
                                        <p:tgtEl>
                                          <p:spTgt spid="61"/>
                                        </p:tgtEl>
                                      </p:cBhvr>
                                    </p:animEffect>
                                  </p:childTnLst>
                                </p:cTn>
                              </p:par>
                              <p:par>
                                <p:cTn id="57" presetID="6" presetClass="emph" presetSubtype="0" accel="100000" autoRev="1" fill="hold" grpId="4" nodeType="withEffect">
                                  <p:stCondLst>
                                    <p:cond delay="100"/>
                                  </p:stCondLst>
                                  <p:childTnLst>
                                    <p:animScale>
                                      <p:cBhvr>
                                        <p:cTn id="58" dur="750" fill="hold"/>
                                        <p:tgtEl>
                                          <p:spTgt spid="51"/>
                                        </p:tgtEl>
                                      </p:cBhvr>
                                      <p:by x="0" y="0"/>
                                    </p:animScale>
                                  </p:childTnLst>
                                </p:cTn>
                              </p:par>
                              <p:par>
                                <p:cTn id="59" presetID="6" presetClass="emph" presetSubtype="0" accel="100000" autoRev="1" fill="hold" grpId="5" nodeType="withEffect">
                                  <p:stCondLst>
                                    <p:cond delay="100"/>
                                  </p:stCondLst>
                                  <p:childTnLst>
                                    <p:animScale>
                                      <p:cBhvr>
                                        <p:cTn id="60" dur="750" fill="hold"/>
                                        <p:tgtEl>
                                          <p:spTgt spid="61"/>
                                        </p:tgtEl>
                                      </p:cBhvr>
                                      <p:by x="0" y="0"/>
                                    </p:animScale>
                                  </p:childTnLst>
                                </p:cTn>
                              </p:par>
                              <p:par>
                                <p:cTn id="61" presetID="1" presetClass="entr" presetSubtype="0" fill="hold" grpId="2"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xit" presetSubtype="0" fill="hold" grpId="3" nodeType="with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6" presetClass="emph" presetSubtype="0" fill="hold" grpId="4" nodeType="withEffect">
                                  <p:stCondLst>
                                    <p:cond delay="0"/>
                                  </p:stCondLst>
                                  <p:childTnLst>
                                    <p:animScale>
                                      <p:cBhvr>
                                        <p:cTn id="66" dur="10" fill="hold"/>
                                        <p:tgtEl>
                                          <p:spTgt spid="35"/>
                                        </p:tgtEl>
                                      </p:cBhvr>
                                      <p:by x="80000" y="80000"/>
                                    </p:animScale>
                                  </p:childTnLst>
                                </p:cTn>
                              </p:par>
                              <p:par>
                                <p:cTn id="67" presetID="2" presetClass="entr" presetSubtype="4" decel="100000" fill="hold" grpId="2"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5" nodeType="withEffect">
                                  <p:stCondLst>
                                    <p:cond delay="10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3" nodeType="withEffect">
                                  <p:stCondLst>
                                    <p:cond delay="20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3" nodeType="clickEffect">
                                  <p:stCondLst>
                                    <p:cond delay="0"/>
                                  </p:stCondLst>
                                  <p:childTnLst>
                                    <p:animEffect transition="out" filter="fade">
                                      <p:cBhvr>
                                        <p:cTn id="82" dur="250"/>
                                        <p:tgtEl>
                                          <p:spTgt spid="36"/>
                                        </p:tgtEl>
                                      </p:cBhvr>
                                    </p:animEffect>
                                    <p:set>
                                      <p:cBhvr>
                                        <p:cTn id="83" dur="1" fill="hold">
                                          <p:stCondLst>
                                            <p:cond delay="249"/>
                                          </p:stCondLst>
                                        </p:cTn>
                                        <p:tgtEl>
                                          <p:spTgt spid="36"/>
                                        </p:tgtEl>
                                        <p:attrNameLst>
                                          <p:attrName>style.visibility</p:attrName>
                                        </p:attrNameLst>
                                      </p:cBhvr>
                                      <p:to>
                                        <p:strVal val="hidden"/>
                                      </p:to>
                                    </p:set>
                                  </p:childTnLst>
                                </p:cTn>
                              </p:par>
                              <p:par>
                                <p:cTn id="84" presetID="10" presetClass="exit" presetSubtype="0" fill="hold" grpId="3" nodeType="withEffect">
                                  <p:stCondLst>
                                    <p:cond delay="0"/>
                                  </p:stCondLst>
                                  <p:childTnLst>
                                    <p:animEffect transition="out" filter="fade">
                                      <p:cBhvr>
                                        <p:cTn id="85" dur="250"/>
                                        <p:tgtEl>
                                          <p:spTgt spid="37"/>
                                        </p:tgtEl>
                                      </p:cBhvr>
                                    </p:animEffect>
                                    <p:set>
                                      <p:cBhvr>
                                        <p:cTn id="86" dur="1" fill="hold">
                                          <p:stCondLst>
                                            <p:cond delay="249"/>
                                          </p:stCondLst>
                                        </p:cTn>
                                        <p:tgtEl>
                                          <p:spTgt spid="37"/>
                                        </p:tgtEl>
                                        <p:attrNameLst>
                                          <p:attrName>style.visibility</p:attrName>
                                        </p:attrNameLst>
                                      </p:cBhvr>
                                      <p:to>
                                        <p:strVal val="hidden"/>
                                      </p:to>
                                    </p:set>
                                  </p:childTnLst>
                                </p:cTn>
                              </p:par>
                              <p:par>
                                <p:cTn id="87" presetID="6" presetClass="emph" presetSubtype="0" decel="100000" fill="hold" grpId="4" nodeType="withEffect">
                                  <p:stCondLst>
                                    <p:cond delay="0"/>
                                  </p:stCondLst>
                                  <p:childTnLst>
                                    <p:animScale>
                                      <p:cBhvr>
                                        <p:cTn id="88" dur="500" fill="hold"/>
                                        <p:tgtEl>
                                          <p:spTgt spid="36"/>
                                        </p:tgtEl>
                                      </p:cBhvr>
                                      <p:by x="80000" y="80000"/>
                                    </p:animScale>
                                  </p:childTnLst>
                                </p:cTn>
                              </p:par>
                              <p:par>
                                <p:cTn id="89" presetID="42" presetClass="path" presetSubtype="0" decel="100000" fill="hold" grpId="5" nodeType="withEffect">
                                  <p:stCondLst>
                                    <p:cond delay="0"/>
                                  </p:stCondLst>
                                  <p:childTnLst>
                                    <p:animMotion origin="layout" path="M -4.41409E-6 -2.82342E-6 L 0.03013 -2.82342E-6 " pathEditMode="relative" rAng="0" ptsTypes="AA">
                                      <p:cBhvr>
                                        <p:cTn id="90" dur="500" fill="hold"/>
                                        <p:tgtEl>
                                          <p:spTgt spid="36"/>
                                        </p:tgtEl>
                                        <p:attrNameLst>
                                          <p:attrName>ppt_x</p:attrName>
                                          <p:attrName>ppt_y</p:attrName>
                                        </p:attrNameLst>
                                      </p:cBhvr>
                                      <p:rCtr x="1506" y="0"/>
                                    </p:animMotion>
                                  </p:childTnLst>
                                </p:cTn>
                              </p:par>
                              <p:par>
                                <p:cTn id="91" presetID="10" presetClass="exit" presetSubtype="0" fill="hold" grpId="0" nodeType="withEffect">
                                  <p:stCondLst>
                                    <p:cond delay="0"/>
                                  </p:stCondLst>
                                  <p:childTnLst>
                                    <p:animEffect transition="out" filter="fade">
                                      <p:cBhvr>
                                        <p:cTn id="92" dur="250"/>
                                        <p:tgtEl>
                                          <p:spTgt spid="61"/>
                                        </p:tgtEl>
                                      </p:cBhvr>
                                    </p:animEffect>
                                    <p:set>
                                      <p:cBhvr>
                                        <p:cTn id="93" dur="1" fill="hold">
                                          <p:stCondLst>
                                            <p:cond delay="249"/>
                                          </p:stCondLst>
                                        </p:cTn>
                                        <p:tgtEl>
                                          <p:spTgt spid="61"/>
                                        </p:tgtEl>
                                        <p:attrNameLst>
                                          <p:attrName>style.visibility</p:attrName>
                                        </p:attrNameLst>
                                      </p:cBhvr>
                                      <p:to>
                                        <p:strVal val="hidden"/>
                                      </p:to>
                                    </p:set>
                                  </p:childTnLst>
                                </p:cTn>
                              </p:par>
                              <p:par>
                                <p:cTn id="94" presetID="6" presetClass="emph" presetSubtype="0" decel="100000" fill="hold" grpId="1" nodeType="withEffect">
                                  <p:stCondLst>
                                    <p:cond delay="0"/>
                                  </p:stCondLst>
                                  <p:childTnLst>
                                    <p:animScale>
                                      <p:cBhvr>
                                        <p:cTn id="95" dur="500" fill="hold"/>
                                        <p:tgtEl>
                                          <p:spTgt spid="61"/>
                                        </p:tgtEl>
                                      </p:cBhvr>
                                      <p:by x="80000" y="80000"/>
                                    </p:animScale>
                                  </p:childTnLst>
                                </p:cTn>
                              </p:par>
                              <p:par>
                                <p:cTn id="96" presetID="42" presetClass="path" presetSubtype="0" decel="100000" fill="hold" grpId="2" nodeType="withEffect">
                                  <p:stCondLst>
                                    <p:cond delay="0"/>
                                  </p:stCondLst>
                                  <p:childTnLst>
                                    <p:animMotion origin="layout" path="M 4.41409E-6 -4.97049E-6 L -0.02885 -4.97049E-6 " pathEditMode="relative" rAng="0" ptsTypes="AA">
                                      <p:cBhvr>
                                        <p:cTn id="97" dur="500" fill="hold"/>
                                        <p:tgtEl>
                                          <p:spTgt spid="61"/>
                                        </p:tgtEl>
                                        <p:attrNameLst>
                                          <p:attrName>ppt_x</p:attrName>
                                          <p:attrName>ppt_y</p:attrName>
                                        </p:attrNameLst>
                                      </p:cBhvr>
                                      <p:rCtr x="-1442" y="0"/>
                                    </p:animMotion>
                                  </p:childTnLst>
                                </p:cTn>
                              </p:par>
                              <p:par>
                                <p:cTn id="98" presetID="10" presetClass="exit" presetSubtype="0" fill="hold" grpId="3" nodeType="withEffect">
                                  <p:stCondLst>
                                    <p:cond delay="0"/>
                                  </p:stCondLst>
                                  <p:childTnLst>
                                    <p:animEffect transition="out" filter="fade">
                                      <p:cBhvr>
                                        <p:cTn id="99" dur="250"/>
                                        <p:tgtEl>
                                          <p:spTgt spid="44"/>
                                        </p:tgtEl>
                                      </p:cBhvr>
                                    </p:animEffect>
                                    <p:set>
                                      <p:cBhvr>
                                        <p:cTn id="100" dur="1" fill="hold">
                                          <p:stCondLst>
                                            <p:cond delay="249"/>
                                          </p:stCondLst>
                                        </p:cTn>
                                        <p:tgtEl>
                                          <p:spTgt spid="44"/>
                                        </p:tgtEl>
                                        <p:attrNameLst>
                                          <p:attrName>style.visibility</p:attrName>
                                        </p:attrNameLst>
                                      </p:cBhvr>
                                      <p:to>
                                        <p:strVal val="hidden"/>
                                      </p:to>
                                    </p:set>
                                  </p:childTnLst>
                                </p:cTn>
                              </p:par>
                              <p:par>
                                <p:cTn id="101" presetID="6" presetClass="emph" presetSubtype="0" decel="100000" fill="hold" grpId="2" nodeType="withEffect">
                                  <p:stCondLst>
                                    <p:cond delay="0"/>
                                  </p:stCondLst>
                                  <p:childTnLst>
                                    <p:animScale>
                                      <p:cBhvr>
                                        <p:cTn id="102" dur="1000" fill="hold"/>
                                        <p:tgtEl>
                                          <p:spTgt spid="44"/>
                                        </p:tgtEl>
                                      </p:cBhvr>
                                      <p:by x="0" y="0"/>
                                    </p:animScale>
                                  </p:childTnLst>
                                </p:cTn>
                              </p:par>
                              <p:par>
                                <p:cTn id="103" presetID="42" presetClass="path" presetSubtype="0" decel="100000" fill="hold" grpId="4" nodeType="withEffect">
                                  <p:stCondLst>
                                    <p:cond delay="0"/>
                                  </p:stCondLst>
                                  <p:childTnLst>
                                    <p:animMotion origin="layout" path="M 5.10595E-7 -5.03858E-7 L 5.10595E-7 0.27871 " pathEditMode="relative" rAng="0" ptsTypes="AA">
                                      <p:cBhvr>
                                        <p:cTn id="104" dur="1000" fill="hold"/>
                                        <p:tgtEl>
                                          <p:spTgt spid="44"/>
                                        </p:tgtEl>
                                        <p:attrNameLst>
                                          <p:attrName>ppt_x</p:attrName>
                                          <p:attrName>ppt_y</p:attrName>
                                        </p:attrNameLst>
                                      </p:cBhvr>
                                      <p:rCtr x="0" y="13936"/>
                                    </p:animMotion>
                                  </p:childTnLst>
                                </p:cTn>
                              </p:par>
                              <p:par>
                                <p:cTn id="105" presetID="10" presetClass="exit" presetSubtype="0" fill="hold" grpId="3" nodeType="withEffect">
                                  <p:stCondLst>
                                    <p:cond delay="0"/>
                                  </p:stCondLst>
                                  <p:childTnLst>
                                    <p:animEffect transition="out" filter="fade">
                                      <p:cBhvr>
                                        <p:cTn id="106" dur="250"/>
                                        <p:tgtEl>
                                          <p:spTgt spid="89"/>
                                        </p:tgtEl>
                                      </p:cBhvr>
                                    </p:animEffect>
                                    <p:set>
                                      <p:cBhvr>
                                        <p:cTn id="107" dur="1" fill="hold">
                                          <p:stCondLst>
                                            <p:cond delay="249"/>
                                          </p:stCondLst>
                                        </p:cTn>
                                        <p:tgtEl>
                                          <p:spTgt spid="89"/>
                                        </p:tgtEl>
                                        <p:attrNameLst>
                                          <p:attrName>style.visibility</p:attrName>
                                        </p:attrNameLst>
                                      </p:cBhvr>
                                      <p:to>
                                        <p:strVal val="hidden"/>
                                      </p:to>
                                    </p:set>
                                  </p:childTnLst>
                                </p:cTn>
                              </p:par>
                              <p:par>
                                <p:cTn id="108" presetID="6" presetClass="emph" presetSubtype="0" decel="100000" fill="hold" grpId="2" nodeType="withEffect">
                                  <p:stCondLst>
                                    <p:cond delay="0"/>
                                  </p:stCondLst>
                                  <p:childTnLst>
                                    <p:animScale>
                                      <p:cBhvr>
                                        <p:cTn id="109" dur="1000" fill="hold"/>
                                        <p:tgtEl>
                                          <p:spTgt spid="89"/>
                                        </p:tgtEl>
                                      </p:cBhvr>
                                      <p:by x="0" y="0"/>
                                    </p:animScale>
                                  </p:childTnLst>
                                </p:cTn>
                              </p:par>
                              <p:par>
                                <p:cTn id="110" presetID="42" presetClass="path" presetSubtype="0" decel="100000" fill="hold" grpId="4" nodeType="withEffect">
                                  <p:stCondLst>
                                    <p:cond delay="0"/>
                                  </p:stCondLst>
                                  <p:childTnLst>
                                    <p:animMotion origin="layout" path="M -1.77176E-6 -5.03858E-7 L -1.77176E-6 0.27871 " pathEditMode="relative" rAng="0" ptsTypes="AA">
                                      <p:cBhvr>
                                        <p:cTn id="111" dur="1000" fill="hold"/>
                                        <p:tgtEl>
                                          <p:spTgt spid="89"/>
                                        </p:tgtEl>
                                        <p:attrNameLst>
                                          <p:attrName>ppt_x</p:attrName>
                                          <p:attrName>ppt_y</p:attrName>
                                        </p:attrNameLst>
                                      </p:cBhvr>
                                      <p:rCtr x="0" y="13936"/>
                                    </p:animMotion>
                                  </p:childTnLst>
                                </p:cTn>
                              </p:par>
                              <p:par>
                                <p:cTn id="112" presetID="10" presetClass="exit" presetSubtype="0" fill="hold" grpId="3" nodeType="withEffect">
                                  <p:stCondLst>
                                    <p:cond delay="0"/>
                                  </p:stCondLst>
                                  <p:childTnLst>
                                    <p:animEffect transition="out" filter="fade">
                                      <p:cBhvr>
                                        <p:cTn id="113" dur="250"/>
                                        <p:tgtEl>
                                          <p:spTgt spid="90"/>
                                        </p:tgtEl>
                                      </p:cBhvr>
                                    </p:animEffect>
                                    <p:set>
                                      <p:cBhvr>
                                        <p:cTn id="114" dur="1" fill="hold">
                                          <p:stCondLst>
                                            <p:cond delay="249"/>
                                          </p:stCondLst>
                                        </p:cTn>
                                        <p:tgtEl>
                                          <p:spTgt spid="90"/>
                                        </p:tgtEl>
                                        <p:attrNameLst>
                                          <p:attrName>style.visibility</p:attrName>
                                        </p:attrNameLst>
                                      </p:cBhvr>
                                      <p:to>
                                        <p:strVal val="hidden"/>
                                      </p:to>
                                    </p:set>
                                  </p:childTnLst>
                                </p:cTn>
                              </p:par>
                              <p:par>
                                <p:cTn id="115" presetID="6" presetClass="emph" presetSubtype="0" decel="100000" fill="hold" grpId="2" nodeType="withEffect">
                                  <p:stCondLst>
                                    <p:cond delay="0"/>
                                  </p:stCondLst>
                                  <p:childTnLst>
                                    <p:animScale>
                                      <p:cBhvr>
                                        <p:cTn id="116" dur="1000" fill="hold"/>
                                        <p:tgtEl>
                                          <p:spTgt spid="90"/>
                                        </p:tgtEl>
                                      </p:cBhvr>
                                      <p:by x="0" y="0"/>
                                    </p:animScale>
                                  </p:childTnLst>
                                </p:cTn>
                              </p:par>
                              <p:par>
                                <p:cTn id="117" presetID="42" presetClass="path" presetSubtype="0" decel="100000" fill="hold" grpId="4" nodeType="withEffect">
                                  <p:stCondLst>
                                    <p:cond delay="0"/>
                                  </p:stCondLst>
                                  <p:childTnLst>
                                    <p:animMotion origin="layout" path="M 4.68981E-6 -5.03858E-7 L 4.68981E-6 0.27871 " pathEditMode="relative" rAng="0" ptsTypes="AA">
                                      <p:cBhvr>
                                        <p:cTn id="118" dur="1000" fill="hold"/>
                                        <p:tgtEl>
                                          <p:spTgt spid="90"/>
                                        </p:tgtEl>
                                        <p:attrNameLst>
                                          <p:attrName>ppt_x</p:attrName>
                                          <p:attrName>ppt_y</p:attrName>
                                        </p:attrNameLst>
                                      </p:cBhvr>
                                      <p:rCtr x="0" y="13936"/>
                                    </p:animMotion>
                                  </p:childTnLst>
                                </p:cTn>
                              </p:par>
                              <p:par>
                                <p:cTn id="119" presetID="1" presetClass="entr" presetSubtype="0" fill="hold" grpId="4" nodeType="with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par>
                                <p:cTn id="121" presetID="6" presetClass="emph" presetSubtype="0" accel="36000" decel="64000" autoRev="1" fill="hold" grpId="3" nodeType="withEffect">
                                  <p:stCondLst>
                                    <p:cond delay="0"/>
                                  </p:stCondLst>
                                  <p:childTnLst>
                                    <p:animScale>
                                      <p:cBhvr>
                                        <p:cTn id="122" dur="250" fill="hold"/>
                                        <p:tgtEl>
                                          <p:spTgt spid="3"/>
                                        </p:tgtEl>
                                      </p:cBhvr>
                                      <p:by x="0" y="100000"/>
                                    </p:animScale>
                                  </p:childTnLst>
                                </p:cTn>
                              </p:par>
                              <p:par>
                                <p:cTn id="123" presetID="6" presetClass="emph" presetSubtype="0" accel="24000" decel="76000" fill="hold" grpId="0" nodeType="withEffect">
                                  <p:stCondLst>
                                    <p:cond delay="0"/>
                                  </p:stCondLst>
                                  <p:childTnLst>
                                    <p:animScale>
                                      <p:cBhvr>
                                        <p:cTn id="124" dur="600" fill="hold"/>
                                        <p:tgtEl>
                                          <p:spTgt spid="3"/>
                                        </p:tgtEl>
                                      </p:cBhvr>
                                      <p:by x="100000" y="300000"/>
                                    </p:animScale>
                                  </p:childTnLst>
                                </p:cTn>
                              </p:par>
                              <p:par>
                                <p:cTn id="125" presetID="6" presetClass="emph" presetSubtype="0" accel="24000" decel="76000" fill="hold" grpId="1" nodeType="withEffect">
                                  <p:stCondLst>
                                    <p:cond delay="0"/>
                                  </p:stCondLst>
                                  <p:childTnLst>
                                    <p:animScale>
                                      <p:cBhvr>
                                        <p:cTn id="126" dur="600" fill="hold"/>
                                        <p:tgtEl>
                                          <p:spTgt spid="3"/>
                                        </p:tgtEl>
                                      </p:cBhvr>
                                      <p:by x="533200" y="100000"/>
                                    </p:animScale>
                                  </p:childTnLst>
                                </p:cTn>
                              </p:par>
                              <p:par>
                                <p:cTn id="127" presetID="42" presetClass="path" presetSubtype="0" accel="50667" decel="49333" fill="hold" grpId="4" nodeType="withEffect">
                                  <p:stCondLst>
                                    <p:cond delay="0"/>
                                  </p:stCondLst>
                                  <p:childTnLst>
                                    <p:animMotion origin="layout" path="M 0 -1.01226E-6 L 0 -0.33295 " pathEditMode="relative" rAng="0" ptsTypes="AA">
                                      <p:cBhvr>
                                        <p:cTn id="128" dur="600" fill="hold"/>
                                        <p:tgtEl>
                                          <p:spTgt spid="4"/>
                                        </p:tgtEl>
                                        <p:attrNameLst>
                                          <p:attrName>ppt_x</p:attrName>
                                          <p:attrName>ppt_y</p:attrName>
                                        </p:attrNameLst>
                                      </p:cBhvr>
                                      <p:rCtr x="0" y="-16659"/>
                                    </p:animMotion>
                                  </p:childTnLst>
                                </p:cTn>
                              </p:par>
                              <p:par>
                                <p:cTn id="129" presetID="42" presetClass="path" presetSubtype="0" accel="50667" decel="49333" fill="hold" grpId="4" nodeType="withEffect">
                                  <p:stCondLst>
                                    <p:cond delay="0"/>
                                  </p:stCondLst>
                                  <p:childTnLst>
                                    <p:animMotion origin="layout" path="M 0 -2.84921E-6 L 0 0.33303 " pathEditMode="relative" rAng="0" ptsTypes="AA">
                                      <p:cBhvr>
                                        <p:cTn id="130" dur="600" fill="hold"/>
                                        <p:tgtEl>
                                          <p:spTgt spid="5"/>
                                        </p:tgtEl>
                                        <p:attrNameLst>
                                          <p:attrName>ppt_x</p:attrName>
                                          <p:attrName>ppt_y</p:attrName>
                                        </p:attrNameLst>
                                      </p:cBhvr>
                                      <p:rCtr x="0" y="16651"/>
                                    </p:animMotion>
                                  </p:childTnLst>
                                </p:cTn>
                              </p:par>
                              <p:par>
                                <p:cTn id="131" presetID="6" presetClass="emph" presetSubtype="0" accel="100000" fill="hold" grpId="0" nodeType="withEffect">
                                  <p:stCondLst>
                                    <p:cond delay="0"/>
                                  </p:stCondLst>
                                  <p:childTnLst>
                                    <p:animScale>
                                      <p:cBhvr>
                                        <p:cTn id="132" dur="250" fill="hold"/>
                                        <p:tgtEl>
                                          <p:spTgt spid="4"/>
                                        </p:tgtEl>
                                      </p:cBhvr>
                                      <p:by x="533200" y="100000"/>
                                    </p:animScale>
                                  </p:childTnLst>
                                </p:cTn>
                              </p:par>
                              <p:par>
                                <p:cTn id="133" presetID="8" presetClass="emph" presetSubtype="0" accel="100000" fill="hold" grpId="1" nodeType="withEffect">
                                  <p:stCondLst>
                                    <p:cond delay="0"/>
                                  </p:stCondLst>
                                  <p:childTnLst>
                                    <p:animRot by="2400000">
                                      <p:cBhvr>
                                        <p:cTn id="134" dur="250" fill="hold"/>
                                        <p:tgtEl>
                                          <p:spTgt spid="4"/>
                                        </p:tgtEl>
                                        <p:attrNameLst>
                                          <p:attrName>r</p:attrName>
                                        </p:attrNameLst>
                                      </p:cBhvr>
                                    </p:animRot>
                                  </p:childTnLst>
                                </p:cTn>
                              </p:par>
                              <p:par>
                                <p:cTn id="135" presetID="8" presetClass="emph" presetSubtype="0" fill="hold" grpId="2" nodeType="withEffect">
                                  <p:stCondLst>
                                    <p:cond delay="250"/>
                                  </p:stCondLst>
                                  <p:childTnLst>
                                    <p:animRot by="-3600000">
                                      <p:cBhvr>
                                        <p:cTn id="136" dur="10" fill="hold"/>
                                        <p:tgtEl>
                                          <p:spTgt spid="4"/>
                                        </p:tgtEl>
                                        <p:attrNameLst>
                                          <p:attrName>r</p:attrName>
                                        </p:attrNameLst>
                                      </p:cBhvr>
                                    </p:animRot>
                                  </p:childTnLst>
                                </p:cTn>
                              </p:par>
                              <p:par>
                                <p:cTn id="137" presetID="19" presetClass="emph" presetSubtype="0" fill="hold" grpId="2" nodeType="withEffect">
                                  <p:stCondLst>
                                    <p:cond delay="250"/>
                                  </p:stCondLst>
                                  <p:childTnLst>
                                    <p:animClr clrSpc="rgb" dir="cw">
                                      <p:cBhvr override="childStyle">
                                        <p:cTn id="138" dur="10" fill="hold"/>
                                        <p:tgtEl>
                                          <p:spTgt spid="3"/>
                                        </p:tgtEl>
                                        <p:attrNameLst>
                                          <p:attrName>style.color</p:attrName>
                                        </p:attrNameLst>
                                      </p:cBhvr>
                                      <p:to>
                                        <a:srgbClr val="FFFFFF"/>
                                      </p:to>
                                    </p:animClr>
                                    <p:animClr clrSpc="rgb" dir="cw">
                                      <p:cBhvr>
                                        <p:cTn id="139" dur="10" fill="hold"/>
                                        <p:tgtEl>
                                          <p:spTgt spid="3"/>
                                        </p:tgtEl>
                                        <p:attrNameLst>
                                          <p:attrName>fillcolor</p:attrName>
                                        </p:attrNameLst>
                                      </p:cBhvr>
                                      <p:to>
                                        <a:srgbClr val="FFFFFF"/>
                                      </p:to>
                                    </p:animClr>
                                    <p:set>
                                      <p:cBhvr>
                                        <p:cTn id="140" dur="10" fill="hold"/>
                                        <p:tgtEl>
                                          <p:spTgt spid="3"/>
                                        </p:tgtEl>
                                        <p:attrNameLst>
                                          <p:attrName>fill.type</p:attrName>
                                        </p:attrNameLst>
                                      </p:cBhvr>
                                      <p:to>
                                        <p:strVal val="solid"/>
                                      </p:to>
                                    </p:set>
                                    <p:set>
                                      <p:cBhvr>
                                        <p:cTn id="141" dur="10" fill="hold"/>
                                        <p:tgtEl>
                                          <p:spTgt spid="3"/>
                                        </p:tgtEl>
                                        <p:attrNameLst>
                                          <p:attrName>fill.on</p:attrName>
                                        </p:attrNameLst>
                                      </p:cBhvr>
                                      <p:to>
                                        <p:strVal val="true"/>
                                      </p:to>
                                    </p:set>
                                  </p:childTnLst>
                                </p:cTn>
                              </p:par>
                              <p:par>
                                <p:cTn id="142" presetID="8" presetClass="emph" presetSubtype="0" decel="100000" fill="hold" grpId="3" nodeType="withEffect">
                                  <p:stCondLst>
                                    <p:cond delay="260"/>
                                  </p:stCondLst>
                                  <p:childTnLst>
                                    <p:animRot by="1200000">
                                      <p:cBhvr>
                                        <p:cTn id="143" dur="400" fill="hold"/>
                                        <p:tgtEl>
                                          <p:spTgt spid="4"/>
                                        </p:tgtEl>
                                        <p:attrNameLst>
                                          <p:attrName>r</p:attrName>
                                        </p:attrNameLst>
                                      </p:cBhvr>
                                    </p:animRot>
                                  </p:childTnLst>
                                </p:cTn>
                              </p:par>
                              <p:par>
                                <p:cTn id="144" presetID="6" presetClass="emph" presetSubtype="0" accel="100000" fill="hold" grpId="0" nodeType="withEffect">
                                  <p:stCondLst>
                                    <p:cond delay="0"/>
                                  </p:stCondLst>
                                  <p:childTnLst>
                                    <p:animScale>
                                      <p:cBhvr>
                                        <p:cTn id="145" dur="250" fill="hold"/>
                                        <p:tgtEl>
                                          <p:spTgt spid="5"/>
                                        </p:tgtEl>
                                      </p:cBhvr>
                                      <p:by x="533200" y="100000"/>
                                    </p:animScale>
                                  </p:childTnLst>
                                </p:cTn>
                              </p:par>
                              <p:par>
                                <p:cTn id="146" presetID="8" presetClass="emph" presetSubtype="0" accel="100000" fill="hold" grpId="1" nodeType="withEffect">
                                  <p:stCondLst>
                                    <p:cond delay="0"/>
                                  </p:stCondLst>
                                  <p:childTnLst>
                                    <p:animRot by="-2400000">
                                      <p:cBhvr>
                                        <p:cTn id="147" dur="250" fill="hold"/>
                                        <p:tgtEl>
                                          <p:spTgt spid="5"/>
                                        </p:tgtEl>
                                        <p:attrNameLst>
                                          <p:attrName>r</p:attrName>
                                        </p:attrNameLst>
                                      </p:cBhvr>
                                    </p:animRot>
                                  </p:childTnLst>
                                </p:cTn>
                              </p:par>
                              <p:par>
                                <p:cTn id="148" presetID="8" presetClass="emph" presetSubtype="0" fill="hold" grpId="2" nodeType="withEffect">
                                  <p:stCondLst>
                                    <p:cond delay="250"/>
                                  </p:stCondLst>
                                  <p:childTnLst>
                                    <p:animRot by="3600000">
                                      <p:cBhvr>
                                        <p:cTn id="149" dur="10" fill="hold"/>
                                        <p:tgtEl>
                                          <p:spTgt spid="5"/>
                                        </p:tgtEl>
                                        <p:attrNameLst>
                                          <p:attrName>r</p:attrName>
                                        </p:attrNameLst>
                                      </p:cBhvr>
                                    </p:animRot>
                                  </p:childTnLst>
                                </p:cTn>
                              </p:par>
                              <p:par>
                                <p:cTn id="150" presetID="8" presetClass="emph" presetSubtype="0" decel="100000" fill="hold" grpId="3" nodeType="withEffect">
                                  <p:stCondLst>
                                    <p:cond delay="260"/>
                                  </p:stCondLst>
                                  <p:childTnLst>
                                    <p:animRot by="-1200000">
                                      <p:cBhvr>
                                        <p:cTn id="151" dur="400" fill="hold"/>
                                        <p:tgtEl>
                                          <p:spTgt spid="5"/>
                                        </p:tgtEl>
                                        <p:attrNameLst>
                                          <p:attrName>r</p:attrName>
                                        </p:attrNameLst>
                                      </p:cBhvr>
                                    </p:animRot>
                                  </p:childTnLst>
                                </p:cTn>
                              </p:par>
                              <p:par>
                                <p:cTn id="152" presetID="10" presetClass="exit" presetSubtype="0" fill="hold" grpId="0" nodeType="withEffect">
                                  <p:stCondLst>
                                    <p:cond delay="0"/>
                                  </p:stCondLst>
                                  <p:childTnLst>
                                    <p:animEffect transition="out" filter="fade">
                                      <p:cBhvr>
                                        <p:cTn id="153" dur="250"/>
                                        <p:tgtEl>
                                          <p:spTgt spid="50"/>
                                        </p:tgtEl>
                                      </p:cBhvr>
                                    </p:animEffect>
                                    <p:set>
                                      <p:cBhvr>
                                        <p:cTn id="154" dur="1" fill="hold">
                                          <p:stCondLst>
                                            <p:cond delay="249"/>
                                          </p:stCondLst>
                                        </p:cTn>
                                        <p:tgtEl>
                                          <p:spTgt spid="50"/>
                                        </p:tgtEl>
                                        <p:attrNameLst>
                                          <p:attrName>style.visibility</p:attrName>
                                        </p:attrNameLst>
                                      </p:cBhvr>
                                      <p:to>
                                        <p:strVal val="hidden"/>
                                      </p:to>
                                    </p:set>
                                  </p:childTnLst>
                                </p:cTn>
                              </p:par>
                              <p:par>
                                <p:cTn id="155" presetID="6" presetClass="emph" presetSubtype="0" decel="100000" fill="hold" grpId="1" nodeType="withEffect">
                                  <p:stCondLst>
                                    <p:cond delay="0"/>
                                  </p:stCondLst>
                                  <p:childTnLst>
                                    <p:animScale>
                                      <p:cBhvr>
                                        <p:cTn id="156" dur="500" fill="hold"/>
                                        <p:tgtEl>
                                          <p:spTgt spid="50"/>
                                        </p:tgtEl>
                                      </p:cBhvr>
                                      <p:by x="80000" y="80000"/>
                                    </p:animScale>
                                  </p:childTnLst>
                                </p:cTn>
                              </p:par>
                              <p:par>
                                <p:cTn id="157" presetID="42" presetClass="path" presetSubtype="0" decel="100000" fill="hold" grpId="2" nodeType="withEffect">
                                  <p:stCondLst>
                                    <p:cond delay="0"/>
                                  </p:stCondLst>
                                  <p:childTnLst>
                                    <p:animMotion origin="layout" path="M 3.87261E-6 1.48148E-6 L 0.03009 1.48148E-6 " pathEditMode="relative" rAng="0" ptsTypes="AA">
                                      <p:cBhvr>
                                        <p:cTn id="158" dur="500" fill="hold"/>
                                        <p:tgtEl>
                                          <p:spTgt spid="50"/>
                                        </p:tgtEl>
                                        <p:attrNameLst>
                                          <p:attrName>ppt_x</p:attrName>
                                          <p:attrName>ppt_y</p:attrName>
                                        </p:attrNameLst>
                                      </p:cBhvr>
                                      <p:rCtr x="1498" y="0"/>
                                    </p:animMotion>
                                  </p:childTnLst>
                                </p:cTn>
                              </p:par>
                              <p:par>
                                <p:cTn id="159" presetID="2" presetClass="entr" presetSubtype="4" decel="100000" fill="hold" grpId="0" nodeType="withEffect">
                                  <p:stCondLst>
                                    <p:cond delay="0"/>
                                  </p:stCondLst>
                                  <p:childTnLst>
                                    <p:set>
                                      <p:cBhvr>
                                        <p:cTn id="160" dur="1" fill="hold">
                                          <p:stCondLst>
                                            <p:cond delay="0"/>
                                          </p:stCondLst>
                                        </p:cTn>
                                        <p:tgtEl>
                                          <p:spTgt spid="51"/>
                                        </p:tgtEl>
                                        <p:attrNameLst>
                                          <p:attrName>style.visibility</p:attrName>
                                        </p:attrNameLst>
                                      </p:cBhvr>
                                      <p:to>
                                        <p:strVal val="visible"/>
                                      </p:to>
                                    </p:set>
                                    <p:anim calcmode="lin" valueType="num">
                                      <p:cBhvr additive="base">
                                        <p:cTn id="161" dur="500" fill="hold"/>
                                        <p:tgtEl>
                                          <p:spTgt spid="51"/>
                                        </p:tgtEl>
                                        <p:attrNameLst>
                                          <p:attrName>ppt_x</p:attrName>
                                        </p:attrNameLst>
                                      </p:cBhvr>
                                      <p:tavLst>
                                        <p:tav tm="0">
                                          <p:val>
                                            <p:strVal val="#ppt_x"/>
                                          </p:val>
                                        </p:tav>
                                        <p:tav tm="100000">
                                          <p:val>
                                            <p:strVal val="#ppt_x"/>
                                          </p:val>
                                        </p:tav>
                                      </p:tavLst>
                                    </p:anim>
                                    <p:anim calcmode="lin" valueType="num">
                                      <p:cBhvr additive="base">
                                        <p:cTn id="162" dur="500" fill="hold"/>
                                        <p:tgtEl>
                                          <p:spTgt spid="51"/>
                                        </p:tgtEl>
                                        <p:attrNameLst>
                                          <p:attrName>ppt_y</p:attrName>
                                        </p:attrNameLst>
                                      </p:cBhvr>
                                      <p:tavLst>
                                        <p:tav tm="0">
                                          <p:val>
                                            <p:strVal val="1+#ppt_h/2"/>
                                          </p:val>
                                        </p:tav>
                                        <p:tav tm="100000">
                                          <p:val>
                                            <p:strVal val="#ppt_y"/>
                                          </p:val>
                                        </p:tav>
                                      </p:tavLst>
                                    </p:anim>
                                  </p:childTnLst>
                                </p:cTn>
                              </p:par>
                              <p:par>
                                <p:cTn id="163" presetID="10" presetClass="exit" presetSubtype="0" fill="hold" grpId="1" nodeType="withEffect">
                                  <p:stCondLst>
                                    <p:cond delay="0"/>
                                  </p:stCondLst>
                                  <p:childTnLst>
                                    <p:animEffect transition="out" filter="fade">
                                      <p:cBhvr>
                                        <p:cTn id="164" dur="250"/>
                                        <p:tgtEl>
                                          <p:spTgt spid="51"/>
                                        </p:tgtEl>
                                      </p:cBhvr>
                                    </p:animEffect>
                                    <p:set>
                                      <p:cBhvr>
                                        <p:cTn id="165" dur="1" fill="hold">
                                          <p:stCondLst>
                                            <p:cond delay="249"/>
                                          </p:stCondLst>
                                        </p:cTn>
                                        <p:tgtEl>
                                          <p:spTgt spid="51"/>
                                        </p:tgtEl>
                                        <p:attrNameLst>
                                          <p:attrName>style.visibility</p:attrName>
                                        </p:attrNameLst>
                                      </p:cBhvr>
                                      <p:to>
                                        <p:strVal val="hidden"/>
                                      </p:to>
                                    </p:set>
                                  </p:childTnLst>
                                </p:cTn>
                              </p:par>
                              <p:par>
                                <p:cTn id="166" presetID="6" presetClass="emph" presetSubtype="0" decel="100000" fill="hold" grpId="2" nodeType="withEffect">
                                  <p:stCondLst>
                                    <p:cond delay="0"/>
                                  </p:stCondLst>
                                  <p:childTnLst>
                                    <p:animScale>
                                      <p:cBhvr>
                                        <p:cTn id="167" dur="500" fill="hold"/>
                                        <p:tgtEl>
                                          <p:spTgt spid="51"/>
                                        </p:tgtEl>
                                      </p:cBhvr>
                                      <p:by x="80000" y="80000"/>
                                    </p:animScale>
                                  </p:childTnLst>
                                </p:cTn>
                              </p:par>
                              <p:par>
                                <p:cTn id="168" presetID="42" presetClass="path" presetSubtype="0" decel="100000" fill="hold" grpId="3" nodeType="withEffect">
                                  <p:stCondLst>
                                    <p:cond delay="0"/>
                                  </p:stCondLst>
                                  <p:childTnLst>
                                    <p:animMotion origin="layout" path="M -0.02878 -4.44444E-6 L 2.03282E-6 -4.44444E-6 " pathEditMode="relative" rAng="0" ptsTypes="AA">
                                      <p:cBhvr>
                                        <p:cTn id="169" dur="500" spd="-100000" fill="hold"/>
                                        <p:tgtEl>
                                          <p:spTgt spid="51"/>
                                        </p:tgtEl>
                                        <p:attrNameLst>
                                          <p:attrName>ppt_x</p:attrName>
                                          <p:attrName>ppt_y</p:attrName>
                                        </p:attrNameLst>
                                      </p:cBhvr>
                                      <p:rCtr x="1432" y="0"/>
                                    </p:animMotion>
                                  </p:childTnLst>
                                </p:cTn>
                              </p:par>
                              <p:par>
                                <p:cTn id="170" presetID="1" presetClass="exit" presetSubtype="0" fill="hold" grpId="2" nodeType="withEffect">
                                  <p:stCondLst>
                                    <p:cond delay="0"/>
                                  </p:stCondLst>
                                  <p:childTnLst>
                                    <p:set>
                                      <p:cBhvr>
                                        <p:cTn id="171" dur="1" fill="hold">
                                          <p:stCondLst>
                                            <p:cond delay="0"/>
                                          </p:stCondLst>
                                        </p:cTn>
                                        <p:tgtEl>
                                          <p:spTgt spid="49"/>
                                        </p:tgtEl>
                                        <p:attrNameLst>
                                          <p:attrName>style.visibility</p:attrName>
                                        </p:attrNameLst>
                                      </p:cBhvr>
                                      <p:to>
                                        <p:strVal val="hidden"/>
                                      </p:to>
                                    </p:set>
                                  </p:childTnLst>
                                </p:cTn>
                              </p:par>
                              <p:par>
                                <p:cTn id="172" presetID="6" presetClass="emph" presetSubtype="0" accel="50000" decel="50000" fill="hold" grpId="6" nodeType="withEffect">
                                  <p:stCondLst>
                                    <p:cond delay="0"/>
                                  </p:stCondLst>
                                  <p:childTnLst>
                                    <p:animScale>
                                      <p:cBhvr>
                                        <p:cTn id="173" dur="200" fill="hold"/>
                                        <p:tgtEl>
                                          <p:spTgt spid="35"/>
                                        </p:tgtEl>
                                      </p:cBhvr>
                                      <p:by x="0" y="100000"/>
                                    </p:animScale>
                                  </p:childTnLst>
                                </p:cTn>
                              </p:par>
                              <p:par>
                                <p:cTn id="174" presetID="6" presetClass="emph" presetSubtype="0" accel="50000" decel="50000" fill="hold" grpId="7" nodeType="withEffect">
                                  <p:stCondLst>
                                    <p:cond delay="0"/>
                                  </p:stCondLst>
                                  <p:childTnLst>
                                    <p:animScale>
                                      <p:cBhvr>
                                        <p:cTn id="175" dur="200" fill="hold"/>
                                        <p:tgtEl>
                                          <p:spTgt spid="35"/>
                                        </p:tgtEl>
                                      </p:cBhvr>
                                      <p:by x="126000" y="126000"/>
                                    </p:animScale>
                                  </p:childTnLst>
                                </p:cTn>
                              </p:par>
                              <p:par>
                                <p:cTn id="176" presetID="10" presetClass="entr" presetSubtype="0" fill="hold" nodeType="withEffect">
                                  <p:stCondLst>
                                    <p:cond delay="400"/>
                                  </p:stCondLst>
                                  <p:childTnLst>
                                    <p:set>
                                      <p:cBhvr>
                                        <p:cTn id="177" dur="1" fill="hold">
                                          <p:stCondLst>
                                            <p:cond delay="0"/>
                                          </p:stCondLst>
                                        </p:cTn>
                                        <p:tgtEl>
                                          <p:spTgt spid="38"/>
                                        </p:tgtEl>
                                        <p:attrNameLst>
                                          <p:attrName>style.visibility</p:attrName>
                                        </p:attrNameLst>
                                      </p:cBhvr>
                                      <p:to>
                                        <p:strVal val="visible"/>
                                      </p:to>
                                    </p:set>
                                    <p:animEffect transition="in" filter="fade">
                                      <p:cBhvr>
                                        <p:cTn id="178" dur="1000"/>
                                        <p:tgtEl>
                                          <p:spTgt spid="38"/>
                                        </p:tgtEl>
                                      </p:cBhvr>
                                    </p:animEffect>
                                  </p:childTnLst>
                                </p:cTn>
                              </p:par>
                              <p:par>
                                <p:cTn id="179" presetID="63" presetClass="path" presetSubtype="0" decel="100000" fill="hold" nodeType="withEffect">
                                  <p:stCondLst>
                                    <p:cond delay="400"/>
                                  </p:stCondLst>
                                  <p:childTnLst>
                                    <p:animMotion origin="layout" path="M -0.02412 -2.35588E-6 L -2.84146E-6 -2.35588E-6 " pathEditMode="relative" rAng="0" ptsTypes="AA">
                                      <p:cBhvr>
                                        <p:cTn id="180" dur="1000" fill="hold"/>
                                        <p:tgtEl>
                                          <p:spTgt spid="38"/>
                                        </p:tgtEl>
                                        <p:attrNameLst>
                                          <p:attrName>ppt_x</p:attrName>
                                          <p:attrName>ppt_y</p:attrName>
                                        </p:attrNameLst>
                                      </p:cBhvr>
                                      <p:rCtr x="1200" y="0"/>
                                    </p:animMotion>
                                  </p:childTnLst>
                                </p:cTn>
                              </p:par>
                              <p:par>
                                <p:cTn id="181" presetID="6" presetClass="emph" presetSubtype="0" accel="100000" autoRev="1" fill="hold" nodeType="withEffect">
                                  <p:stCondLst>
                                    <p:cond delay="0"/>
                                  </p:stCondLst>
                                  <p:childTnLst>
                                    <p:animScale>
                                      <p:cBhvr>
                                        <p:cTn id="182" dur="500" fill="hold"/>
                                        <p:tgtEl>
                                          <p:spTgt spid="38"/>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4" grpId="0" animBg="1"/>
      <p:bldP spid="4" grpId="1" animBg="1"/>
      <p:bldP spid="4" grpId="2" animBg="1"/>
      <p:bldP spid="4" grpId="3" animBg="1"/>
      <p:bldP spid="4" grpId="4" animBg="1"/>
      <p:bldP spid="5" grpId="0" animBg="1"/>
      <p:bldP spid="5" grpId="1" animBg="1"/>
      <p:bldP spid="5" grpId="2" animBg="1"/>
      <p:bldP spid="5" grpId="3" animBg="1"/>
      <p:bldP spid="5" grpId="4" animBg="1"/>
      <p:bldP spid="50" grpId="0" animBg="1"/>
      <p:bldP spid="50" grpId="1" animBg="1"/>
      <p:bldP spid="50" grpId="2" animBg="1"/>
      <p:bldP spid="50" grpId="3" animBg="1"/>
      <p:bldP spid="50" grpId="4" animBg="1"/>
      <p:bldP spid="51" grpId="0" animBg="1"/>
      <p:bldP spid="51" grpId="1" animBg="1"/>
      <p:bldP spid="51" grpId="2" animBg="1"/>
      <p:bldP spid="51" grpId="3" animBg="1"/>
      <p:bldP spid="51" grpId="4" animBg="1"/>
      <p:bldP spid="51" grpId="5" animBg="1"/>
      <p:bldP spid="49" grpId="0" animBg="1"/>
      <p:bldP spid="49" grpId="1" animBg="1"/>
      <p:bldP spid="49" grpId="2" animBg="1"/>
      <p:bldP spid="61" grpId="0" animBg="1"/>
      <p:bldP spid="61" grpId="1" animBg="1"/>
      <p:bldP spid="61" grpId="2" animBg="1"/>
      <p:bldP spid="61" grpId="3" animBg="1"/>
      <p:bldP spid="61" grpId="4" animBg="1"/>
      <p:bldP spid="61" grpId="5" animBg="1"/>
      <p:bldP spid="35" grpId="0" animBg="1"/>
      <p:bldP spid="35" grpId="1" animBg="1"/>
      <p:bldP spid="35" grpId="2" animBg="1"/>
      <p:bldP spid="35" grpId="3" animBg="1"/>
      <p:bldP spid="35" grpId="4" animBg="1"/>
      <p:bldP spid="35" grpId="5" animBg="1"/>
      <p:bldP spid="35" grpId="6" animBg="1"/>
      <p:bldP spid="35" grpId="7" animBg="1"/>
      <p:bldP spid="6" grpId="0" animBg="1"/>
      <p:bldP spid="6" grpId="1" animBg="1"/>
      <p:bldP spid="89" grpId="0"/>
      <p:bldP spid="89" grpId="1"/>
      <p:bldP spid="89" grpId="2"/>
      <p:bldP spid="89" grpId="3"/>
      <p:bldP spid="89" grpId="4"/>
      <p:bldP spid="90" grpId="0"/>
      <p:bldP spid="90" grpId="1"/>
      <p:bldP spid="90" grpId="2"/>
      <p:bldP spid="90" grpId="3"/>
      <p:bldP spid="90" grpId="4"/>
      <p:bldP spid="44" grpId="0"/>
      <p:bldP spid="44" grpId="1"/>
      <p:bldP spid="44" grpId="2"/>
      <p:bldP spid="44" grpId="3"/>
      <p:bldP spid="44" grpId="4"/>
      <p:bldP spid="36" grpId="0" animBg="1"/>
      <p:bldP spid="36" grpId="1" animBg="1"/>
      <p:bldP spid="36" grpId="2" animBg="1"/>
      <p:bldP spid="36" grpId="3" animBg="1"/>
      <p:bldP spid="36" grpId="4" animBg="1"/>
      <p:bldP spid="36" grpId="5" animBg="1"/>
      <p:bldP spid="37" grpId="0"/>
      <p:bldP spid="37" grpId="1"/>
      <p:bldP spid="37" grpId="2"/>
      <p:bldP spid="37"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gray">
          <a:xfrm>
            <a:off x="1148233" y="919194"/>
            <a:ext cx="2115629" cy="2115629"/>
          </a:xfrm>
          <a:prstGeom prst="ellipse">
            <a:avLst/>
          </a:prstGeom>
          <a:solidFill>
            <a:srgbClr val="375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18"/>
            <a:endParaRPr lang="en-US" sz="1770" dirty="0">
              <a:solidFill>
                <a:srgbClr val="FFFFFF"/>
              </a:solidFill>
            </a:endParaRPr>
          </a:p>
        </p:txBody>
      </p:sp>
      <p:sp>
        <p:nvSpPr>
          <p:cNvPr id="18" name="Oval 17"/>
          <p:cNvSpPr/>
          <p:nvPr/>
        </p:nvSpPr>
        <p:spPr bwMode="gray">
          <a:xfrm>
            <a:off x="1514019" y="1284980"/>
            <a:ext cx="1384057" cy="1384057"/>
          </a:xfrm>
          <a:prstGeom prst="ellipse">
            <a:avLst/>
          </a:prstGeom>
          <a:solidFill>
            <a:srgbClr val="3E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1818"/>
            <a:endParaRPr lang="en-US" sz="1770" dirty="0">
              <a:solidFill>
                <a:srgbClr val="FFFFFF"/>
              </a:solidFill>
            </a:endParaRPr>
          </a:p>
        </p:txBody>
      </p:sp>
      <p:pic>
        <p:nvPicPr>
          <p:cNvPr id="16" name="Picture 15"/>
          <p:cNvPicPr>
            <a:picLocks noChangeAspect="1"/>
          </p:cNvPicPr>
          <p:nvPr/>
        </p:nvPicPr>
        <p:blipFill>
          <a:blip r:embed="rId3"/>
          <a:stretch>
            <a:fillRect/>
          </a:stretch>
        </p:blipFill>
        <p:spPr bwMode="gray">
          <a:xfrm>
            <a:off x="1657957" y="1594197"/>
            <a:ext cx="1085280" cy="67633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2321" y="3034824"/>
            <a:ext cx="4231818" cy="3221150"/>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gray">
          <a:xfrm>
            <a:off x="74934" y="3475722"/>
            <a:ext cx="4159205" cy="151345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136070" y="3111790"/>
            <a:ext cx="3636220" cy="1008812"/>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136069" y="2275778"/>
            <a:ext cx="4118929" cy="1779854"/>
          </a:xfrm>
          <a:prstGeom prst="rect">
            <a:avLst/>
          </a:prstGeom>
        </p:spPr>
      </p:pic>
      <p:sp>
        <p:nvSpPr>
          <p:cNvPr id="23" name="TextBox 22"/>
          <p:cNvSpPr txBox="1"/>
          <p:nvPr/>
        </p:nvSpPr>
        <p:spPr>
          <a:xfrm>
            <a:off x="4567585" y="887313"/>
            <a:ext cx="7299504" cy="1149918"/>
          </a:xfrm>
          <a:prstGeom prst="rect">
            <a:avLst/>
          </a:prstGeom>
          <a:noFill/>
        </p:spPr>
        <p:txBody>
          <a:bodyPr wrap="square" lIns="182854" tIns="146283" rIns="182854" bIns="182854" rtlCol="0" anchor="t">
            <a:noAutofit/>
          </a:bodyPr>
          <a:lstStyle/>
          <a:p>
            <a:pPr defTabSz="577881"/>
            <a:r>
              <a:rPr lang="en-US" sz="3999" dirty="0">
                <a:solidFill>
                  <a:srgbClr val="99CA53"/>
                </a:solidFill>
                <a:latin typeface="Segoe UI Light" panose="020B0502040204020203" pitchFamily="34" charset="0"/>
                <a:cs typeface="Segoe UI Light" panose="020B0502040204020203" pitchFamily="34" charset="0"/>
              </a:rPr>
              <a:t>Explore</a:t>
            </a:r>
            <a:r>
              <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our </a:t>
            </a:r>
            <a:r>
              <a:rPr lang="en-US" sz="3999"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MSDN Library</a:t>
            </a:r>
            <a:endPar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a:p>
            <a:pPr marL="52388" lvl="1" defTabSz="577881"/>
            <a:r>
              <a:rPr lang="en-US" sz="2000" dirty="0" smtClean="0">
                <a:gradFill>
                  <a:gsLst>
                    <a:gs pos="0">
                      <a:srgbClr val="FFFFFF"/>
                    </a:gs>
                    <a:gs pos="100000">
                      <a:srgbClr val="FFFFFF"/>
                    </a:gs>
                  </a:gsLst>
                  <a:lin ang="5400000" scaled="0"/>
                </a:gradFill>
                <a:cs typeface="Segoe UI" panose="020B0502040204020203" pitchFamily="34" charset="0"/>
              </a:rPr>
              <a:t>http://dev.office.com</a:t>
            </a:r>
            <a:endParaRPr lang="en-US" sz="3999" dirty="0">
              <a:solidFill>
                <a:srgbClr val="99CA53"/>
              </a:solidFill>
              <a:latin typeface="Segoe UI Light" panose="020B0502040204020203" pitchFamily="34" charset="0"/>
              <a:cs typeface="Segoe UI Light" panose="020B0502040204020203" pitchFamily="34" charset="0"/>
            </a:endParaRPr>
          </a:p>
        </p:txBody>
      </p:sp>
      <p:sp>
        <p:nvSpPr>
          <p:cNvPr id="3" name="TextBox 2"/>
          <p:cNvSpPr txBox="1"/>
          <p:nvPr/>
        </p:nvSpPr>
        <p:spPr>
          <a:xfrm>
            <a:off x="4567585" y="211462"/>
            <a:ext cx="4125116" cy="987920"/>
          </a:xfrm>
          <a:prstGeom prst="rect">
            <a:avLst/>
          </a:prstGeom>
          <a:noFill/>
        </p:spPr>
        <p:txBody>
          <a:bodyPr wrap="none" lIns="182854" tIns="146283" rIns="182854" bIns="146283" rtlCol="0">
            <a:spAutoFit/>
          </a:bodyPr>
          <a:lstStyle/>
          <a:p>
            <a:pPr defTabSz="932563">
              <a:lnSpc>
                <a:spcPct val="90000"/>
              </a:lnSpc>
              <a:spcAft>
                <a:spcPts val="600"/>
              </a:spcAft>
            </a:pPr>
            <a:r>
              <a:rPr lang="en-US" sz="5000" dirty="0">
                <a:gradFill>
                  <a:gsLst>
                    <a:gs pos="2917">
                      <a:srgbClr val="FFFFFF"/>
                    </a:gs>
                    <a:gs pos="30000">
                      <a:srgbClr val="FFFFFF"/>
                    </a:gs>
                  </a:gsLst>
                  <a:lin ang="5400000" scaled="0"/>
                </a:gradFill>
                <a:latin typeface="+mj-lt"/>
              </a:rPr>
              <a:t>Calls to </a:t>
            </a:r>
            <a:r>
              <a:rPr lang="en-US" sz="5000" dirty="0" smtClean="0">
                <a:gradFill>
                  <a:gsLst>
                    <a:gs pos="2917">
                      <a:srgbClr val="FFFFFF"/>
                    </a:gs>
                    <a:gs pos="30000">
                      <a:srgbClr val="FFFFFF"/>
                    </a:gs>
                  </a:gsLst>
                  <a:lin ang="5400000" scaled="0"/>
                </a:gradFill>
                <a:latin typeface="+mj-lt"/>
              </a:rPr>
              <a:t>action</a:t>
            </a:r>
            <a:endParaRPr lang="en-US" sz="5000" dirty="0">
              <a:gradFill>
                <a:gsLst>
                  <a:gs pos="2917">
                    <a:srgbClr val="FFFFFF"/>
                  </a:gs>
                  <a:gs pos="30000">
                    <a:srgbClr val="FFFFFF"/>
                  </a:gs>
                </a:gsLst>
                <a:lin ang="5400000" scaled="0"/>
              </a:gradFill>
              <a:latin typeface="+mj-lt"/>
            </a:endParaRPr>
          </a:p>
        </p:txBody>
      </p:sp>
      <p:sp>
        <p:nvSpPr>
          <p:cNvPr id="14" name="TextBox 13"/>
          <p:cNvSpPr txBox="1"/>
          <p:nvPr/>
        </p:nvSpPr>
        <p:spPr>
          <a:xfrm>
            <a:off x="4567585" y="5326062"/>
            <a:ext cx="7299504" cy="1260929"/>
          </a:xfrm>
          <a:prstGeom prst="rect">
            <a:avLst/>
          </a:prstGeom>
          <a:noFill/>
        </p:spPr>
        <p:txBody>
          <a:bodyPr wrap="square" lIns="182854" tIns="146283" rIns="182854" bIns="182854" rtlCol="0" anchor="t">
            <a:noAutofit/>
          </a:bodyPr>
          <a:lstStyle/>
          <a:p>
            <a:pPr defTabSz="577881">
              <a:spcBef>
                <a:spcPts val="2000"/>
              </a:spcBef>
            </a:pPr>
            <a:r>
              <a:rPr lang="en-US" sz="3999" dirty="0">
                <a:solidFill>
                  <a:srgbClr val="99CA53"/>
                </a:solidFill>
                <a:latin typeface="Segoe UI Light" panose="020B0502040204020203" pitchFamily="34" charset="0"/>
                <a:cs typeface="Segoe UI Light" panose="020B0502040204020203" pitchFamily="34" charset="0"/>
              </a:rPr>
              <a:t>Give </a:t>
            </a:r>
            <a:r>
              <a:rPr lang="en-US" sz="3999" b="1" dirty="0" smtClean="0">
                <a:latin typeface="Segoe UI Light" panose="020B0502040204020203" pitchFamily="34" charset="0"/>
                <a:cs typeface="Segoe UI Light" panose="020B0502040204020203" pitchFamily="34" charset="0"/>
              </a:rPr>
              <a:t>Feedback</a:t>
            </a:r>
            <a:r>
              <a:rPr lang="en-US" sz="3999" dirty="0" smtClean="0">
                <a:latin typeface="Segoe UI Light" panose="020B0502040204020203" pitchFamily="34" charset="0"/>
                <a:cs typeface="Segoe UI Light" panose="020B0502040204020203" pitchFamily="34" charset="0"/>
              </a:rPr>
              <a:t> </a:t>
            </a:r>
            <a:r>
              <a:rPr lang="en-US" sz="3999" dirty="0" smtClean="0">
                <a:solidFill>
                  <a:srgbClr val="99CA53"/>
                </a:solidFill>
                <a:latin typeface="Segoe UI Light" panose="020B0502040204020203" pitchFamily="34" charset="0"/>
                <a:cs typeface="Segoe UI Light" panose="020B0502040204020203" pitchFamily="34" charset="0"/>
              </a:rPr>
              <a:t/>
            </a:r>
            <a:br>
              <a:rPr lang="en-US" sz="3999" dirty="0" smtClean="0">
                <a:solidFill>
                  <a:srgbClr val="99CA53"/>
                </a:solidFill>
                <a:latin typeface="Segoe UI Light" panose="020B0502040204020203" pitchFamily="34" charset="0"/>
                <a:cs typeface="Segoe UI Light" panose="020B0502040204020203" pitchFamily="34" charset="0"/>
              </a:rPr>
            </a:br>
            <a:r>
              <a:rPr lang="en-US" sz="2000" dirty="0" smtClean="0">
                <a:gradFill>
                  <a:gsLst>
                    <a:gs pos="0">
                      <a:srgbClr val="FFFFFF"/>
                    </a:gs>
                    <a:gs pos="100000">
                      <a:srgbClr val="FFFFFF"/>
                    </a:gs>
                  </a:gsLst>
                  <a:lin ang="5400000" scaled="0"/>
                </a:gradFill>
                <a:cs typeface="Segoe UI" panose="020B0502040204020203" pitchFamily="34" charset="0"/>
              </a:rPr>
              <a:t>Drive our </a:t>
            </a:r>
            <a:r>
              <a:rPr lang="en-US" sz="2000" dirty="0">
                <a:gradFill>
                  <a:gsLst>
                    <a:gs pos="0">
                      <a:srgbClr val="FFFFFF"/>
                    </a:gs>
                    <a:gs pos="100000">
                      <a:srgbClr val="FFFFFF"/>
                    </a:gs>
                  </a:gsLst>
                  <a:lin ang="5400000" scaled="0"/>
                </a:gradFill>
                <a:cs typeface="Segoe UI" panose="020B0502040204020203" pitchFamily="34" charset="0"/>
              </a:rPr>
              <a:t>roadmap http://aka.ms/OfficeDevFeedback</a:t>
            </a:r>
            <a:endParaRPr lang="en-US" sz="2040" dirty="0">
              <a:ea typeface="PMingLiU-ExtB" panose="02020500000000000000" pitchFamily="18" charset="-120"/>
              <a:cs typeface="Segoe UI Light" panose="020B0502040204020203" pitchFamily="34" charset="0"/>
            </a:endParaRPr>
          </a:p>
        </p:txBody>
      </p:sp>
      <p:sp>
        <p:nvSpPr>
          <p:cNvPr id="15" name="TextBox 14"/>
          <p:cNvSpPr txBox="1"/>
          <p:nvPr/>
        </p:nvSpPr>
        <p:spPr>
          <a:xfrm>
            <a:off x="4567585" y="4046274"/>
            <a:ext cx="7299504" cy="1260929"/>
          </a:xfrm>
          <a:prstGeom prst="rect">
            <a:avLst/>
          </a:prstGeom>
          <a:noFill/>
        </p:spPr>
        <p:txBody>
          <a:bodyPr wrap="square" lIns="182854" tIns="146283" rIns="182854" bIns="182854" rtlCol="0" anchor="t">
            <a:noAutofit/>
          </a:bodyPr>
          <a:lstStyle/>
          <a:p>
            <a:pPr marL="52388" lvl="1" defTabSz="577881"/>
            <a:r>
              <a:rPr lang="en-US" sz="3999" dirty="0" smtClean="0">
                <a:solidFill>
                  <a:srgbClr val="99CA53"/>
                </a:solidFill>
                <a:latin typeface="Segoe UI Light" panose="020B0502040204020203" pitchFamily="34" charset="0"/>
                <a:cs typeface="Segoe UI Light" panose="020B0502040204020203" pitchFamily="34" charset="0"/>
              </a:rPr>
              <a:t>Get </a:t>
            </a:r>
            <a:r>
              <a:rPr lang="en-US" sz="3999" dirty="0" smtClean="0">
                <a:latin typeface="Segoe UI Light" panose="020B0502040204020203" pitchFamily="34" charset="0"/>
                <a:cs typeface="Segoe UI Light" panose="020B0502040204020203" pitchFamily="34" charset="0"/>
              </a:rPr>
              <a:t>Answers</a:t>
            </a:r>
            <a:endParaRPr lang="en-US" sz="3999" dirty="0">
              <a:latin typeface="Segoe UI Light" panose="020B0502040204020203" pitchFamily="34" charset="0"/>
              <a:cs typeface="Segoe UI Light" panose="020B0502040204020203" pitchFamily="34" charset="0"/>
            </a:endParaRPr>
          </a:p>
          <a:p>
            <a:pPr marL="52388" lvl="1" defTabSz="577881"/>
            <a:r>
              <a:rPr lang="en-US" sz="2000" dirty="0" smtClean="0">
                <a:gradFill>
                  <a:gsLst>
                    <a:gs pos="0">
                      <a:schemeClr val="tx1"/>
                    </a:gs>
                    <a:gs pos="100000">
                      <a:schemeClr val="tx1"/>
                    </a:gs>
                  </a:gsLst>
                  <a:lin ang="5400000" scaled="1"/>
                </a:gradFill>
                <a:cs typeface="Segoe UI" panose="020B0502040204020203" pitchFamily="34" charset="0"/>
              </a:rPr>
              <a:t>http://aka.ms/AskSharePoint</a:t>
            </a:r>
          </a:p>
          <a:p>
            <a:pPr marL="52388" lvl="1" defTabSz="577881"/>
            <a:r>
              <a:rPr lang="en-US" sz="2000" dirty="0" smtClean="0">
                <a:gradFill>
                  <a:gsLst>
                    <a:gs pos="0">
                      <a:schemeClr val="tx1"/>
                    </a:gs>
                    <a:gs pos="100000">
                      <a:schemeClr val="tx1"/>
                    </a:gs>
                  </a:gsLst>
                  <a:lin ang="5400000" scaled="1"/>
                </a:gradFill>
                <a:cs typeface="Segoe UI" panose="020B0502040204020203" pitchFamily="34" charset="0"/>
              </a:rPr>
              <a:t>http://aka.ms/AskOffice</a:t>
            </a:r>
            <a:r>
              <a:rPr lang="en-US" sz="2040" dirty="0">
                <a:solidFill>
                  <a:srgbClr val="FFFFFF"/>
                </a:solidFill>
                <a:cs typeface="Segoe UI" panose="020B0502040204020203" pitchFamily="34" charset="0"/>
              </a:rPr>
              <a:t/>
            </a:r>
            <a:br>
              <a:rPr lang="en-US" sz="2040" dirty="0">
                <a:solidFill>
                  <a:srgbClr val="FFFFFF"/>
                </a:solidFill>
                <a:cs typeface="Segoe UI" panose="020B0502040204020203" pitchFamily="34" charset="0"/>
              </a:rPr>
            </a:br>
            <a:endParaRPr lang="en-US" sz="3999" dirty="0">
              <a:solidFill>
                <a:srgbClr val="99CA53"/>
              </a:solidFill>
              <a:latin typeface="Segoe UI Light" panose="020B0502040204020203" pitchFamily="34" charset="0"/>
              <a:cs typeface="Segoe UI Light" panose="020B0502040204020203" pitchFamily="34" charset="0"/>
            </a:endParaRPr>
          </a:p>
        </p:txBody>
      </p:sp>
      <p:sp>
        <p:nvSpPr>
          <p:cNvPr id="19" name="TextBox 18"/>
          <p:cNvSpPr txBox="1"/>
          <p:nvPr/>
        </p:nvSpPr>
        <p:spPr>
          <a:xfrm>
            <a:off x="4567585" y="1962652"/>
            <a:ext cx="7299504" cy="1116390"/>
          </a:xfrm>
          <a:prstGeom prst="rect">
            <a:avLst/>
          </a:prstGeom>
          <a:noFill/>
        </p:spPr>
        <p:txBody>
          <a:bodyPr wrap="square" lIns="182854" tIns="146283" rIns="182854" bIns="182854" rtlCol="0" anchor="t">
            <a:noAutofit/>
          </a:bodyPr>
          <a:lstStyle/>
          <a:p>
            <a:pPr defTabSz="577881"/>
            <a:r>
              <a:rPr lang="en-US" sz="3999" dirty="0" smtClean="0">
                <a:solidFill>
                  <a:srgbClr val="99CA53"/>
                </a:solidFill>
                <a:latin typeface="Segoe UI Light" panose="020B0502040204020203" pitchFamily="34" charset="0"/>
                <a:cs typeface="Segoe UI Light" panose="020B0502040204020203" pitchFamily="34" charset="0"/>
              </a:rPr>
              <a:t>Play</a:t>
            </a:r>
            <a:r>
              <a:rPr lang="en-US" sz="3999"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with our code samples</a:t>
            </a:r>
            <a:r>
              <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a:r>
            <a:br>
              <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br>
            <a:r>
              <a:rPr lang="en-US" sz="2000" dirty="0">
                <a:gradFill>
                  <a:gsLst>
                    <a:gs pos="0">
                      <a:srgbClr val="FFFFFF"/>
                    </a:gs>
                    <a:gs pos="100000">
                      <a:srgbClr val="FFFFFF"/>
                    </a:gs>
                  </a:gsLst>
                  <a:lin ang="5400000" scaled="0"/>
                </a:gradFill>
                <a:cs typeface="Segoe UI" panose="020B0502040204020203" pitchFamily="34" charset="0"/>
              </a:rPr>
              <a:t>http://aka.ms/OfficeDevSamples</a:t>
            </a:r>
          </a:p>
        </p:txBody>
      </p:sp>
      <p:sp>
        <p:nvSpPr>
          <p:cNvPr id="20" name="TextBox 19"/>
          <p:cNvSpPr txBox="1"/>
          <p:nvPr/>
        </p:nvSpPr>
        <p:spPr>
          <a:xfrm>
            <a:off x="4567585" y="3004463"/>
            <a:ext cx="7299504" cy="1116390"/>
          </a:xfrm>
          <a:prstGeom prst="rect">
            <a:avLst/>
          </a:prstGeom>
          <a:noFill/>
        </p:spPr>
        <p:txBody>
          <a:bodyPr wrap="square" lIns="182854" tIns="146283" rIns="182854" bIns="182854" rtlCol="0" anchor="t">
            <a:noAutofit/>
          </a:bodyPr>
          <a:lstStyle/>
          <a:p>
            <a:pPr defTabSz="577881"/>
            <a:r>
              <a:rPr lang="en-US" sz="3999" dirty="0" smtClean="0">
                <a:solidFill>
                  <a:srgbClr val="99CA53"/>
                </a:solidFill>
                <a:latin typeface="Segoe UI Light" panose="020B0502040204020203" pitchFamily="34" charset="0"/>
                <a:cs typeface="Segoe UI Light" panose="020B0502040204020203" pitchFamily="34" charset="0"/>
              </a:rPr>
              <a:t>Follow </a:t>
            </a:r>
            <a:r>
              <a:rPr lang="en-US" sz="3999"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our Patterns &amp; Practices</a:t>
            </a:r>
            <a:r>
              <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
            </a:r>
            <a:br>
              <a:rPr lang="en-US" sz="3999"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br>
            <a:r>
              <a:rPr lang="en-US" sz="2000" dirty="0">
                <a:gradFill>
                  <a:gsLst>
                    <a:gs pos="0">
                      <a:srgbClr val="FFFFFF"/>
                    </a:gs>
                    <a:gs pos="100000">
                      <a:srgbClr val="FFFFFF"/>
                    </a:gs>
                  </a:gsLst>
                  <a:lin ang="5400000" scaled="0"/>
                </a:gradFill>
                <a:cs typeface="Segoe UI" panose="020B0502040204020203" pitchFamily="34" charset="0"/>
              </a:rPr>
              <a:t>http://aka.ms/OfficeDevPnP</a:t>
            </a:r>
          </a:p>
        </p:txBody>
      </p:sp>
    </p:spTree>
    <p:extLst>
      <p:ext uri="{BB962C8B-B14F-4D97-AF65-F5344CB8AC3E}">
        <p14:creationId xmlns:p14="http://schemas.microsoft.com/office/powerpoint/2010/main" val="20625515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63" presetClass="path" presetSubtype="0" decel="100000" fill="hold" grpId="1" nodeType="withEffect">
                                  <p:stCondLst>
                                    <p:cond delay="0"/>
                                  </p:stCondLst>
                                  <p:childTnLst>
                                    <p:animMotion origin="layout" path="M -0.02413 -3.13663E-6 L 2.73168E-7 -3.13663E-6 " pathEditMode="relative" rAng="0" ptsTypes="AA">
                                      <p:cBhvr>
                                        <p:cTn id="9" dur="1000" fill="hold"/>
                                        <p:tgtEl>
                                          <p:spTgt spid="23"/>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63" presetClass="path" presetSubtype="0" decel="100000" fill="hold" grpId="1" nodeType="withEffect">
                                  <p:stCondLst>
                                    <p:cond delay="250"/>
                                  </p:stCondLst>
                                  <p:childTnLst>
                                    <p:animMotion origin="layout" path="M -0.02413 4.78438E-6 L 2.73168E-7 4.78438E-6 " pathEditMode="relative" rAng="0" ptsTypes="AA">
                                      <p:cBhvr>
                                        <p:cTn id="14" dur="1000" fill="hold"/>
                                        <p:tgtEl>
                                          <p:spTgt spid="14"/>
                                        </p:tgtEl>
                                        <p:attrNameLst>
                                          <p:attrName>ppt_x</p:attrName>
                                          <p:attrName>ppt_y</p:attrName>
                                        </p:attrNameLst>
                                      </p:cBhvr>
                                      <p:rCtr x="1200" y="0"/>
                                    </p:animMotion>
                                  </p:childTnLst>
                                </p:cTn>
                              </p:par>
                              <p:par>
                                <p:cTn id="15" presetID="10" presetClass="entr" presetSubtype="0"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63" presetClass="path" presetSubtype="0" decel="100000" fill="hold" nodeType="withEffect">
                                  <p:stCondLst>
                                    <p:cond delay="750"/>
                                  </p:stCondLst>
                                  <p:childTnLst>
                                    <p:animMotion origin="layout" path="M -0.02409 1.50289E-6 L -4.16667E-7 1.50289E-6 " pathEditMode="relative" rAng="0" ptsTypes="AA">
                                      <p:cBhvr>
                                        <p:cTn id="19" dur="1000" fill="hold"/>
                                        <p:tgtEl>
                                          <p:spTgt spid="2"/>
                                        </p:tgtEl>
                                        <p:attrNameLst>
                                          <p:attrName>ppt_x</p:attrName>
                                          <p:attrName>ppt_y</p:attrName>
                                        </p:attrNameLst>
                                      </p:cBhvr>
                                      <p:rCtr x="1198" y="0"/>
                                    </p:animMotion>
                                  </p:childTnLst>
                                </p:cTn>
                              </p:par>
                              <p:par>
                                <p:cTn id="20" presetID="10"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8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53" presetClass="entr" presetSubtype="16" fill="hold" grpId="0" nodeType="withEffect">
                                  <p:stCondLst>
                                    <p:cond delay="8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nodeType="withEffect">
                                  <p:stCondLst>
                                    <p:cond delay="12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childTnLst>
                                </p:cTn>
                              </p:par>
                              <p:par>
                                <p:cTn id="47" presetID="63" presetClass="path" presetSubtype="0" decel="100000" fill="hold" grpId="1" nodeType="withEffect">
                                  <p:stCondLst>
                                    <p:cond delay="250"/>
                                  </p:stCondLst>
                                  <p:childTnLst>
                                    <p:animMotion origin="layout" path="M -0.02413 -3.68134E-6 L 2.73168E-7 -3.68134E-6 " pathEditMode="relative" rAng="0" ptsTypes="AA">
                                      <p:cBhvr>
                                        <p:cTn id="48" dur="1000" fill="hold"/>
                                        <p:tgtEl>
                                          <p:spTgt spid="15"/>
                                        </p:tgtEl>
                                        <p:attrNameLst>
                                          <p:attrName>ppt_x</p:attrName>
                                          <p:attrName>ppt_y</p:attrName>
                                        </p:attrNameLst>
                                      </p:cBhvr>
                                      <p:rCtr x="1200" y="0"/>
                                    </p:animMotion>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childTnLst>
                                </p:cTn>
                              </p:par>
                              <p:par>
                                <p:cTn id="52" presetID="63" presetClass="path" presetSubtype="0" decel="100000" fill="hold" grpId="1" nodeType="withEffect">
                                  <p:stCondLst>
                                    <p:cond delay="0"/>
                                  </p:stCondLst>
                                  <p:childTnLst>
                                    <p:animMotion origin="layout" path="M -0.02413 2.38765E-6 L 2.73168E-7 2.38765E-6 " pathEditMode="relative" rAng="0" ptsTypes="AA">
                                      <p:cBhvr>
                                        <p:cTn id="53" dur="1000" fill="hold"/>
                                        <p:tgtEl>
                                          <p:spTgt spid="19"/>
                                        </p:tgtEl>
                                        <p:attrNameLst>
                                          <p:attrName>ppt_x</p:attrName>
                                          <p:attrName>ppt_y</p:attrName>
                                        </p:attrNameLst>
                                      </p:cBhvr>
                                      <p:rCtr x="1200" y="0"/>
                                    </p:animMotion>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childTnLst>
                                </p:cTn>
                              </p:par>
                              <p:par>
                                <p:cTn id="57" presetID="63" presetClass="path" presetSubtype="0" decel="100000" fill="hold" grpId="1" nodeType="withEffect">
                                  <p:stCondLst>
                                    <p:cond delay="0"/>
                                  </p:stCondLst>
                                  <p:childTnLst>
                                    <p:animMotion origin="layout" path="M -0.02413 4.50749E-6 L 2.73168E-7 4.50749E-6 " pathEditMode="relative" rAng="0" ptsTypes="AA">
                                      <p:cBhvr>
                                        <p:cTn id="58" dur="1000" fill="hold"/>
                                        <p:tgtEl>
                                          <p:spTgt spid="2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3" grpId="0"/>
      <p:bldP spid="23" grpId="1"/>
      <p:bldP spid="14" grpId="0"/>
      <p:bldP spid="14" grpId="1"/>
      <p:bldP spid="15" grpId="0"/>
      <p:bldP spid="15" grpId="1"/>
      <p:bldP spid="19" grpId="0"/>
      <p:bldP spid="19" grpId="1"/>
      <p:bldP spid="20" grpId="0"/>
      <p:bldP spid="2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937" y="0"/>
            <a:ext cx="12436475"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6302374" y="1199382"/>
            <a:ext cx="6324600" cy="5457520"/>
          </a:xfrm>
          <a:prstGeom prst="rect">
            <a:avLst/>
          </a:prstGeom>
          <a:noFill/>
        </p:spPr>
        <p:txBody>
          <a:bodyPr wrap="square" lIns="182880" tIns="146304" rIns="182880" bIns="146304" rtlCol="0">
            <a:spAutoFit/>
          </a:bodyPr>
          <a:lstStyle/>
          <a:p>
            <a:pPr>
              <a:lnSpc>
                <a:spcPct val="90000"/>
              </a:lnSpc>
              <a:spcBef>
                <a:spcPts val="600"/>
              </a:spcBef>
            </a:pPr>
            <a:r>
              <a:rPr lang="en-US" sz="3999" dirty="0">
                <a:solidFill>
                  <a:srgbClr val="99CA53"/>
                </a:solidFill>
                <a:latin typeface="Segoe UI Light" panose="020B0502040204020203" pitchFamily="34" charset="0"/>
                <a:cs typeface="Segoe UI Light" panose="020B0502040204020203" pitchFamily="34" charset="0"/>
              </a:rPr>
              <a:t>Patterns </a:t>
            </a:r>
            <a:r>
              <a:rPr lang="en-US" sz="3999" dirty="0" smtClean="0">
                <a:solidFill>
                  <a:srgbClr val="99CA53"/>
                </a:solidFill>
                <a:latin typeface="Segoe UI Light" panose="020B0502040204020203" pitchFamily="34" charset="0"/>
                <a:cs typeface="Segoe UI Light" panose="020B0502040204020203" pitchFamily="34" charset="0"/>
              </a:rPr>
              <a:t>and practices</a:t>
            </a:r>
            <a:endParaRPr lang="en-US" sz="3999" dirty="0">
              <a:solidFill>
                <a:srgbClr val="99CA53"/>
              </a:solidFill>
              <a:latin typeface="Segoe UI Light" panose="020B0502040204020203" pitchFamily="34" charset="0"/>
              <a:cs typeface="Segoe UI Light" panose="020B0502040204020203" pitchFamily="34" charset="0"/>
            </a:endParaRPr>
          </a:p>
          <a:p>
            <a:pPr marL="0" lvl="1" defTabSz="577881">
              <a:lnSpc>
                <a:spcPct val="90000"/>
              </a:lnSpc>
              <a:spcBef>
                <a:spcPts val="600"/>
              </a:spcBef>
              <a:spcAft>
                <a:spcPts val="1000"/>
              </a:spcAft>
            </a:pPr>
            <a:r>
              <a:rPr lang="en-US" sz="2000" dirty="0">
                <a:gradFill>
                  <a:gsLst>
                    <a:gs pos="0">
                      <a:srgbClr val="FFFFFF"/>
                    </a:gs>
                    <a:gs pos="100000">
                      <a:srgbClr val="FFFFFF"/>
                    </a:gs>
                  </a:gsLst>
                  <a:lin ang="5400000" scaled="0"/>
                </a:gradFill>
                <a:cs typeface="Segoe UI" panose="020B0502040204020203" pitchFamily="34" charset="0"/>
              </a:rPr>
              <a:t>Providing App Model Patterns </a:t>
            </a:r>
            <a:r>
              <a:rPr lang="en-US" sz="2000" dirty="0" smtClean="0">
                <a:gradFill>
                  <a:gsLst>
                    <a:gs pos="0">
                      <a:srgbClr val="FFFFFF"/>
                    </a:gs>
                    <a:gs pos="100000">
                      <a:srgbClr val="FFFFFF"/>
                    </a:gs>
                  </a:gsLst>
                  <a:lin ang="5400000" scaled="0"/>
                </a:gradFill>
                <a:cs typeface="Segoe UI" panose="020B0502040204020203" pitchFamily="34" charset="0"/>
              </a:rPr>
              <a:t>for common </a:t>
            </a:r>
            <a:br>
              <a:rPr lang="en-US" sz="2000" dirty="0" smtClean="0">
                <a:gradFill>
                  <a:gsLst>
                    <a:gs pos="0">
                      <a:srgbClr val="FFFFFF"/>
                    </a:gs>
                    <a:gs pos="100000">
                      <a:srgbClr val="FFFFFF"/>
                    </a:gs>
                  </a:gsLst>
                  <a:lin ang="5400000" scaled="0"/>
                </a:gradFill>
                <a:cs typeface="Segoe UI" panose="020B0502040204020203" pitchFamily="34" charset="0"/>
              </a:rPr>
            </a:br>
            <a:r>
              <a:rPr lang="en-US" sz="2000" dirty="0" smtClean="0">
                <a:gradFill>
                  <a:gsLst>
                    <a:gs pos="0">
                      <a:srgbClr val="FFFFFF"/>
                    </a:gs>
                    <a:gs pos="100000">
                      <a:srgbClr val="FFFFFF"/>
                    </a:gs>
                  </a:gsLst>
                  <a:lin ang="5400000" scaled="0"/>
                </a:gradFill>
                <a:cs typeface="Segoe UI" panose="020B0502040204020203" pitchFamily="34" charset="0"/>
              </a:rPr>
              <a:t>Full </a:t>
            </a:r>
            <a:r>
              <a:rPr lang="en-US" sz="2000" dirty="0">
                <a:gradFill>
                  <a:gsLst>
                    <a:gs pos="0">
                      <a:srgbClr val="FFFFFF"/>
                    </a:gs>
                    <a:gs pos="100000">
                      <a:srgbClr val="FFFFFF"/>
                    </a:gs>
                  </a:gsLst>
                  <a:lin ang="5400000" scaled="0"/>
                </a:gradFill>
                <a:cs typeface="Segoe UI" panose="020B0502040204020203" pitchFamily="34" charset="0"/>
              </a:rPr>
              <a:t>Trust Code </a:t>
            </a:r>
            <a:r>
              <a:rPr lang="en-US" sz="2000" dirty="0" smtClean="0">
                <a:gradFill>
                  <a:gsLst>
                    <a:gs pos="0">
                      <a:srgbClr val="FFFFFF"/>
                    </a:gs>
                    <a:gs pos="100000">
                      <a:srgbClr val="FFFFFF"/>
                    </a:gs>
                  </a:gsLst>
                  <a:lin ang="5400000" scaled="0"/>
                </a:gradFill>
                <a:cs typeface="Segoe UI" panose="020B0502040204020203" pitchFamily="34" charset="0"/>
              </a:rPr>
              <a:t>scenarios</a:t>
            </a:r>
            <a:endParaRPr lang="en-US" sz="2400" b="1" dirty="0" smtClean="0">
              <a:gradFill>
                <a:gsLst>
                  <a:gs pos="2917">
                    <a:srgbClr val="FFFFFF"/>
                  </a:gs>
                  <a:gs pos="30000">
                    <a:srgbClr val="FFFFFF"/>
                  </a:gs>
                </a:gsLst>
                <a:lin ang="5400000" scaled="0"/>
              </a:gradFill>
            </a:endParaRPr>
          </a:p>
          <a:p>
            <a:pPr>
              <a:lnSpc>
                <a:spcPct val="90000"/>
              </a:lnSpc>
            </a:pPr>
            <a:r>
              <a:rPr lang="en-US" sz="3999" dirty="0">
                <a:solidFill>
                  <a:srgbClr val="99CA53"/>
                </a:solidFill>
                <a:latin typeface="Segoe UI Light" panose="020B0502040204020203" pitchFamily="34" charset="0"/>
                <a:cs typeface="Segoe UI Light" panose="020B0502040204020203" pitchFamily="34" charset="0"/>
              </a:rPr>
              <a:t>30+ Visual Studio p</a:t>
            </a:r>
            <a:r>
              <a:rPr lang="en-US" sz="3999" dirty="0" smtClean="0">
                <a:solidFill>
                  <a:srgbClr val="99CA53"/>
                </a:solidFill>
                <a:latin typeface="Segoe UI Light" panose="020B0502040204020203" pitchFamily="34" charset="0"/>
                <a:cs typeface="Segoe UI Light" panose="020B0502040204020203" pitchFamily="34" charset="0"/>
              </a:rPr>
              <a:t>rojects</a:t>
            </a:r>
            <a:br>
              <a:rPr lang="en-US" sz="3999" dirty="0" smtClean="0">
                <a:solidFill>
                  <a:srgbClr val="99CA53"/>
                </a:solidFill>
                <a:latin typeface="Segoe UI Light" panose="020B0502040204020203" pitchFamily="34" charset="0"/>
                <a:cs typeface="Segoe UI Light" panose="020B0502040204020203" pitchFamily="34" charset="0"/>
              </a:rPr>
            </a:br>
            <a:r>
              <a:rPr lang="en-US" sz="3200" dirty="0" smtClean="0">
                <a:solidFill>
                  <a:srgbClr val="99CA53"/>
                </a:solidFill>
                <a:latin typeface="Segoe UI Light" panose="020B0502040204020203" pitchFamily="34" charset="0"/>
                <a:cs typeface="Segoe UI Light" panose="020B0502040204020203" pitchFamily="34" charset="0"/>
              </a:rPr>
              <a:t>Common </a:t>
            </a:r>
            <a:r>
              <a:rPr lang="en-US" sz="3200" dirty="0">
                <a:solidFill>
                  <a:srgbClr val="99CA53"/>
                </a:solidFill>
                <a:latin typeface="Segoe UI Light" panose="020B0502040204020203" pitchFamily="34" charset="0"/>
                <a:cs typeface="Segoe UI Light" panose="020B0502040204020203" pitchFamily="34" charset="0"/>
              </a:rPr>
              <a:t>scenarios</a:t>
            </a:r>
          </a:p>
          <a:p>
            <a:pPr marL="234950" lvl="1" indent="-234950" defTabSz="577881">
              <a:lnSpc>
                <a:spcPct val="90000"/>
              </a:lnSpc>
              <a:spcBef>
                <a:spcPts val="300"/>
              </a:spcBef>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Branding</a:t>
            </a:r>
          </a:p>
          <a:p>
            <a:pPr marL="234950" lvl="1" indent="-234950" defTabSz="577881">
              <a:lnSpc>
                <a:spcPct val="90000"/>
              </a:lnSpc>
              <a:spcBef>
                <a:spcPts val="300"/>
              </a:spcBef>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Site </a:t>
            </a:r>
            <a:r>
              <a:rPr lang="en-US" sz="2000" dirty="0" smtClean="0">
                <a:gradFill>
                  <a:gsLst>
                    <a:gs pos="0">
                      <a:srgbClr val="FFFFFF"/>
                    </a:gs>
                    <a:gs pos="100000">
                      <a:srgbClr val="FFFFFF"/>
                    </a:gs>
                  </a:gsLst>
                  <a:lin ang="5400000" scaled="0"/>
                </a:gradFill>
                <a:cs typeface="Segoe UI" panose="020B0502040204020203" pitchFamily="34" charset="0"/>
              </a:rPr>
              <a:t>provisioning</a:t>
            </a:r>
            <a:endParaRPr lang="en-US" sz="2000" dirty="0">
              <a:gradFill>
                <a:gsLst>
                  <a:gs pos="0">
                    <a:srgbClr val="FFFFFF"/>
                  </a:gs>
                  <a:gs pos="100000">
                    <a:srgbClr val="FFFFFF"/>
                  </a:gs>
                </a:gsLst>
                <a:lin ang="5400000" scaled="0"/>
              </a:gradFill>
              <a:cs typeface="Segoe UI" panose="020B0502040204020203" pitchFamily="34" charset="0"/>
            </a:endParaRPr>
          </a:p>
          <a:p>
            <a:pPr marL="234950" lvl="1" indent="-234950" defTabSz="577881">
              <a:lnSpc>
                <a:spcPct val="90000"/>
              </a:lnSpc>
              <a:spcBef>
                <a:spcPts val="300"/>
              </a:spcBef>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Remote </a:t>
            </a:r>
            <a:r>
              <a:rPr lang="en-US" sz="2000" dirty="0" smtClean="0">
                <a:gradFill>
                  <a:gsLst>
                    <a:gs pos="0">
                      <a:srgbClr val="FFFFFF"/>
                    </a:gs>
                    <a:gs pos="100000">
                      <a:srgbClr val="FFFFFF"/>
                    </a:gs>
                  </a:gsLst>
                  <a:lin ang="5400000" scaled="0"/>
                </a:gradFill>
                <a:cs typeface="Segoe UI" panose="020B0502040204020203" pitchFamily="34" charset="0"/>
              </a:rPr>
              <a:t>event </a:t>
            </a:r>
            <a:r>
              <a:rPr lang="en-US" sz="2000" dirty="0">
                <a:gradFill>
                  <a:gsLst>
                    <a:gs pos="0">
                      <a:srgbClr val="FFFFFF"/>
                    </a:gs>
                    <a:gs pos="100000">
                      <a:srgbClr val="FFFFFF"/>
                    </a:gs>
                  </a:gsLst>
                  <a:lin ang="5400000" scaled="0"/>
                </a:gradFill>
                <a:cs typeface="Segoe UI" panose="020B0502040204020203" pitchFamily="34" charset="0"/>
              </a:rPr>
              <a:t>r</a:t>
            </a:r>
            <a:r>
              <a:rPr lang="en-US" sz="2000" dirty="0" smtClean="0">
                <a:gradFill>
                  <a:gsLst>
                    <a:gs pos="0">
                      <a:srgbClr val="FFFFFF"/>
                    </a:gs>
                    <a:gs pos="100000">
                      <a:srgbClr val="FFFFFF"/>
                    </a:gs>
                  </a:gsLst>
                  <a:lin ang="5400000" scaled="0"/>
                </a:gradFill>
                <a:cs typeface="Segoe UI" panose="020B0502040204020203" pitchFamily="34" charset="0"/>
              </a:rPr>
              <a:t>eceivers </a:t>
            </a:r>
            <a:endParaRPr lang="en-US" sz="2000" dirty="0">
              <a:gradFill>
                <a:gsLst>
                  <a:gs pos="0">
                    <a:srgbClr val="FFFFFF"/>
                  </a:gs>
                  <a:gs pos="100000">
                    <a:srgbClr val="FFFFFF"/>
                  </a:gs>
                </a:gsLst>
                <a:lin ang="5400000" scaled="0"/>
              </a:gradFill>
              <a:cs typeface="Segoe UI" panose="020B0502040204020203" pitchFamily="34" charset="0"/>
            </a:endParaRPr>
          </a:p>
          <a:p>
            <a:pPr marL="234950" lvl="1" indent="-234950" defTabSz="577881">
              <a:lnSpc>
                <a:spcPct val="90000"/>
              </a:lnSpc>
              <a:spcBef>
                <a:spcPts val="300"/>
              </a:spcBef>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Large file support</a:t>
            </a:r>
          </a:p>
          <a:p>
            <a:pPr marL="234950" lvl="1" indent="-234950" defTabSz="577881">
              <a:lnSpc>
                <a:spcPct val="90000"/>
              </a:lnSpc>
              <a:spcBef>
                <a:spcPts val="300"/>
              </a:spcBef>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Taxonomy driven navigation</a:t>
            </a:r>
          </a:p>
          <a:p>
            <a:pPr marL="234950" lvl="1" indent="-234950" defTabSz="577881">
              <a:lnSpc>
                <a:spcPct val="90000"/>
              </a:lnSpc>
              <a:spcBef>
                <a:spcPts val="300"/>
              </a:spcBef>
              <a:spcAft>
                <a:spcPts val="1000"/>
              </a:spcAft>
              <a:buFont typeface="Arial" panose="020B0604020202020204" pitchFamily="34" charset="0"/>
              <a:buChar char="•"/>
            </a:pPr>
            <a:r>
              <a:rPr lang="en-US" sz="2000" dirty="0">
                <a:gradFill>
                  <a:gsLst>
                    <a:gs pos="0">
                      <a:srgbClr val="FFFFFF"/>
                    </a:gs>
                    <a:gs pos="100000">
                      <a:srgbClr val="FFFFFF"/>
                    </a:gs>
                  </a:gsLst>
                  <a:lin ang="5400000" scaled="0"/>
                </a:gradFill>
                <a:cs typeface="Segoe UI" panose="020B0502040204020203" pitchFamily="34" charset="0"/>
              </a:rPr>
              <a:t>And much more</a:t>
            </a:r>
            <a:r>
              <a:rPr lang="en-US" sz="2000" dirty="0" smtClean="0">
                <a:gradFill>
                  <a:gsLst>
                    <a:gs pos="0">
                      <a:srgbClr val="FFFFFF"/>
                    </a:gs>
                    <a:gs pos="100000">
                      <a:srgbClr val="FFFFFF"/>
                    </a:gs>
                  </a:gsLst>
                  <a:lin ang="5400000" scaled="0"/>
                </a:gradFill>
                <a:cs typeface="Segoe UI" panose="020B0502040204020203" pitchFamily="34" charset="0"/>
              </a:rPr>
              <a:t>…</a:t>
            </a:r>
            <a:endParaRPr lang="en-US" sz="2400" dirty="0">
              <a:gradFill>
                <a:gsLst>
                  <a:gs pos="2917">
                    <a:srgbClr val="FFFFFF"/>
                  </a:gs>
                  <a:gs pos="30000">
                    <a:srgbClr val="FFFFFF"/>
                  </a:gs>
                </a:gsLst>
                <a:lin ang="5400000" scaled="0"/>
              </a:gradFill>
            </a:endParaRPr>
          </a:p>
          <a:p>
            <a:pPr>
              <a:lnSpc>
                <a:spcPct val="90000"/>
              </a:lnSpc>
            </a:pPr>
            <a:r>
              <a:rPr lang="en-US" sz="3999" dirty="0">
                <a:solidFill>
                  <a:srgbClr val="99CA53"/>
                </a:solidFill>
                <a:latin typeface="Segoe UI Light" panose="020B0502040204020203" pitchFamily="34" charset="0"/>
                <a:cs typeface="Segoe UI Light" panose="020B0502040204020203" pitchFamily="34" charset="0"/>
              </a:rPr>
              <a:t>Contribute</a:t>
            </a:r>
          </a:p>
          <a:p>
            <a:pPr marL="0" lvl="1" defTabSz="577881">
              <a:lnSpc>
                <a:spcPct val="90000"/>
              </a:lnSpc>
            </a:pPr>
            <a:r>
              <a:rPr lang="en-US" sz="2000" dirty="0">
                <a:gradFill>
                  <a:gsLst>
                    <a:gs pos="0">
                      <a:srgbClr val="FFFFFF"/>
                    </a:gs>
                    <a:gs pos="100000">
                      <a:srgbClr val="FFFFFF"/>
                    </a:gs>
                  </a:gsLst>
                  <a:lin ang="5400000" scaled="0"/>
                </a:gradFill>
                <a:cs typeface="Segoe UI" panose="020B0502040204020203" pitchFamily="34" charset="0"/>
              </a:rPr>
              <a:t>Open source coming soon!</a:t>
            </a:r>
          </a:p>
        </p:txBody>
      </p:sp>
      <p:sp>
        <p:nvSpPr>
          <p:cNvPr id="10" name="Rectangle 9"/>
          <p:cNvSpPr/>
          <p:nvPr/>
        </p:nvSpPr>
        <p:spPr bwMode="auto">
          <a:xfrm>
            <a:off x="0" y="1360982"/>
            <a:ext cx="6302374" cy="563354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597159" y="373062"/>
            <a:ext cx="5279278" cy="987920"/>
          </a:xfrm>
          <a:prstGeom prst="rect">
            <a:avLst/>
          </a:prstGeom>
          <a:noFill/>
        </p:spPr>
        <p:txBody>
          <a:bodyPr wrap="none" lIns="182854" tIns="146283" rIns="182854" bIns="146283" rtlCol="0">
            <a:spAutoFit/>
          </a:bodyPr>
          <a:lstStyle/>
          <a:p>
            <a:pPr defTabSz="932563">
              <a:lnSpc>
                <a:spcPct val="90000"/>
              </a:lnSpc>
              <a:spcAft>
                <a:spcPts val="600"/>
              </a:spcAft>
            </a:pPr>
            <a:r>
              <a:rPr lang="en-US" sz="5000" dirty="0">
                <a:gradFill>
                  <a:gsLst>
                    <a:gs pos="2917">
                      <a:srgbClr val="FFFFFF"/>
                    </a:gs>
                    <a:gs pos="30000">
                      <a:srgbClr val="FFFFFF"/>
                    </a:gs>
                  </a:gsLst>
                  <a:lin ang="5400000" scaled="0"/>
                </a:gradFill>
                <a:latin typeface="+mj-lt"/>
              </a:rPr>
              <a:t>aka.ms/</a:t>
            </a:r>
            <a:r>
              <a:rPr lang="en-US" sz="5000" dirty="0" err="1">
                <a:gradFill>
                  <a:gsLst>
                    <a:gs pos="2917">
                      <a:srgbClr val="FFFFFF"/>
                    </a:gs>
                    <a:gs pos="30000">
                      <a:srgbClr val="FFFFFF"/>
                    </a:gs>
                  </a:gsLst>
                  <a:lin ang="5400000" scaled="0"/>
                </a:gradFill>
                <a:latin typeface="+mj-lt"/>
              </a:rPr>
              <a:t>OfficeAMS</a:t>
            </a:r>
            <a:endParaRPr lang="en-US" sz="5000" dirty="0">
              <a:gradFill>
                <a:gsLst>
                  <a:gs pos="2917">
                    <a:srgbClr val="FFFFFF"/>
                  </a:gs>
                  <a:gs pos="30000">
                    <a:srgbClr val="FFFFFF"/>
                  </a:gs>
                </a:gsLst>
                <a:lin ang="5400000" scaled="0"/>
              </a:gradFill>
              <a:latin typeface="+mj-lt"/>
            </a:endParaRPr>
          </a:p>
        </p:txBody>
      </p:sp>
      <p:sp>
        <p:nvSpPr>
          <p:cNvPr id="8" name="Rectangle 7"/>
          <p:cNvSpPr/>
          <p:nvPr/>
        </p:nvSpPr>
        <p:spPr bwMode="auto">
          <a:xfrm>
            <a:off x="0" y="285750"/>
            <a:ext cx="12436475" cy="670877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0" y="0"/>
            <a:ext cx="12436475" cy="285750"/>
          </a:xfrm>
          <a:prstGeom prst="rect">
            <a:avLst/>
          </a:prstGeom>
          <a:solidFill>
            <a:srgbClr val="F0F1F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2"/>
          <a:stretch>
            <a:fillRect/>
          </a:stretch>
        </p:blipFill>
        <p:spPr>
          <a:xfrm>
            <a:off x="2427059" y="0"/>
            <a:ext cx="8077200" cy="6978518"/>
          </a:xfrm>
          <a:prstGeom prst="rect">
            <a:avLst/>
          </a:prstGeom>
          <a:noFill/>
          <a:ln>
            <a:noFill/>
          </a:ln>
        </p:spPr>
      </p:pic>
    </p:spTree>
    <p:extLst>
      <p:ext uri="{BB962C8B-B14F-4D97-AF65-F5344CB8AC3E}">
        <p14:creationId xmlns:p14="http://schemas.microsoft.com/office/powerpoint/2010/main" val="306790300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decel="100000" fill="hold" nodeType="afterEffect">
                                  <p:stCondLst>
                                    <p:cond delay="1000"/>
                                  </p:stCondLst>
                                  <p:childTnLst>
                                    <p:animScale>
                                      <p:cBhvr>
                                        <p:cTn id="6" dur="500" fill="hold"/>
                                        <p:tgtEl>
                                          <p:spTgt spid="6"/>
                                        </p:tgtEl>
                                      </p:cBhvr>
                                      <p:by x="72000" y="72000"/>
                                    </p:animScale>
                                  </p:childTnLst>
                                </p:cTn>
                              </p:par>
                              <p:par>
                                <p:cTn id="7" presetID="42" presetClass="path" presetSubtype="0" accel="50000" decel="50000" fill="hold" nodeType="withEffect">
                                  <p:stCondLst>
                                    <p:cond delay="1000"/>
                                  </p:stCondLst>
                                  <p:childTnLst>
                                    <p:animMotion origin="layout" path="M -3.19888E-6 4.81616E-6 L -0.25274 0.0556 " pathEditMode="relative" rAng="0" ptsTypes="AA">
                                      <p:cBhvr>
                                        <p:cTn id="8" dur="500" fill="hold"/>
                                        <p:tgtEl>
                                          <p:spTgt spid="6"/>
                                        </p:tgtEl>
                                        <p:attrNameLst>
                                          <p:attrName>ppt_x</p:attrName>
                                          <p:attrName>ppt_y</p:attrName>
                                        </p:attrNameLst>
                                      </p:cBhvr>
                                      <p:rCtr x="-12637" y="2769"/>
                                    </p:animMotion>
                                  </p:childTnLst>
                                </p:cTn>
                              </p:par>
                              <p:par>
                                <p:cTn id="9" presetID="10" presetClass="exit" presetSubtype="0" fill="hold" grpId="0" nodeType="withEffect">
                                  <p:stCondLst>
                                    <p:cond delay="100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xit" presetSubtype="0" fill="hold" grpId="0" nodeType="withEffect">
                                  <p:stCondLst>
                                    <p:cond delay="100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15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 – Breakouts</a:t>
            </a:r>
            <a:endParaRPr lang="en-US" dirty="0"/>
          </a:p>
        </p:txBody>
      </p:sp>
      <p:sp>
        <p:nvSpPr>
          <p:cNvPr id="3" name="Text Placeholder 2"/>
          <p:cNvSpPr>
            <a:spLocks noGrp="1"/>
          </p:cNvSpPr>
          <p:nvPr>
            <p:ph type="body" sz="quarter" idx="10"/>
          </p:nvPr>
        </p:nvSpPr>
        <p:spPr>
          <a:xfrm>
            <a:off x="274638" y="1212850"/>
            <a:ext cx="11887200" cy="5539978"/>
          </a:xfrm>
        </p:spPr>
        <p:txBody>
          <a:bodyPr/>
          <a:lstStyle/>
          <a:p>
            <a:r>
              <a:rPr lang="en-US" sz="2400" b="1" i="1" dirty="0">
                <a:solidFill>
                  <a:schemeClr val="tx1"/>
                </a:solidFill>
              </a:rPr>
              <a:t>OFC-B254 Integrating Yammer and Microsoft SharePoint Using .</a:t>
            </a:r>
            <a:r>
              <a:rPr lang="en-US" sz="2400" b="1" i="1" dirty="0" smtClean="0">
                <a:solidFill>
                  <a:schemeClr val="tx1"/>
                </a:solidFill>
              </a:rPr>
              <a:t>NET</a:t>
            </a:r>
            <a:r>
              <a:rPr lang="en-US" sz="2000" b="1" dirty="0" smtClean="0"/>
              <a:t/>
            </a:r>
            <a:br>
              <a:rPr lang="en-US" sz="2000" b="1" dirty="0" smtClean="0"/>
            </a:br>
            <a:r>
              <a:rPr lang="en-US" sz="2000" b="1" i="1" dirty="0"/>
              <a:t>Monday, May 12 1:15 PM - 2:30 PM Room: 350D </a:t>
            </a:r>
            <a:endParaRPr lang="en-US" sz="2000" b="1" i="1" dirty="0" smtClean="0"/>
          </a:p>
          <a:p>
            <a:r>
              <a:rPr lang="en-US" sz="2400" b="1" i="1" dirty="0">
                <a:solidFill>
                  <a:schemeClr val="tx1"/>
                </a:solidFill>
              </a:rPr>
              <a:t>DEV-B230 Most Commonly Asked for On-Premises Customizations Reimagined as Applications for SharePoint</a:t>
            </a:r>
            <a:r>
              <a:rPr lang="en-US" sz="2000" b="1" dirty="0" smtClean="0"/>
              <a:t/>
            </a:r>
            <a:br>
              <a:rPr lang="en-US" sz="2000" b="1" dirty="0" smtClean="0"/>
            </a:br>
            <a:r>
              <a:rPr lang="en-US" sz="2000" b="1" dirty="0"/>
              <a:t>Monday, May 12 3:00 PM - 4:15 PM Room: 350D </a:t>
            </a:r>
            <a:endParaRPr lang="en-US" sz="2000" b="1" dirty="0" smtClean="0"/>
          </a:p>
          <a:p>
            <a:r>
              <a:rPr lang="en-US" sz="2400" b="1" i="1" dirty="0">
                <a:solidFill>
                  <a:schemeClr val="tx1"/>
                </a:solidFill>
              </a:rPr>
              <a:t>DEV-B319 Get Started Developing Applications for Microsoft Office and </a:t>
            </a:r>
            <a:r>
              <a:rPr lang="en-US" sz="2400" b="1" i="1" dirty="0" smtClean="0">
                <a:solidFill>
                  <a:schemeClr val="tx1"/>
                </a:solidFill>
              </a:rPr>
              <a:t/>
            </a:r>
            <a:br>
              <a:rPr lang="en-US" sz="2400" b="1" i="1" dirty="0" smtClean="0">
                <a:solidFill>
                  <a:schemeClr val="tx1"/>
                </a:solidFill>
              </a:rPr>
            </a:br>
            <a:r>
              <a:rPr lang="en-US" sz="2400" b="1" i="1" dirty="0" smtClean="0">
                <a:solidFill>
                  <a:schemeClr val="tx1"/>
                </a:solidFill>
              </a:rPr>
              <a:t>SharePoint </a:t>
            </a:r>
            <a:r>
              <a:rPr lang="en-US" sz="2400" b="1" i="1" dirty="0">
                <a:solidFill>
                  <a:schemeClr val="tx1"/>
                </a:solidFill>
              </a:rPr>
              <a:t>Server 2013 </a:t>
            </a:r>
            <a:r>
              <a:rPr lang="en-US" sz="2000" b="1" dirty="0" smtClean="0"/>
              <a:t/>
            </a:r>
            <a:br>
              <a:rPr lang="en-US" sz="2000" b="1" dirty="0" smtClean="0"/>
            </a:br>
            <a:r>
              <a:rPr lang="en-US" sz="2000" b="1" dirty="0"/>
              <a:t>Monday, May 12 4:45 PM - 6:00 PM Room: 332A </a:t>
            </a:r>
            <a:endParaRPr lang="en-US" sz="2000" b="1" dirty="0" smtClean="0"/>
          </a:p>
          <a:p>
            <a:r>
              <a:rPr lang="en-US" sz="2400" b="1" i="1" dirty="0">
                <a:solidFill>
                  <a:schemeClr val="tx1"/>
                </a:solidFill>
              </a:rPr>
              <a:t>DEV-B231 Office Power Hour: New Developer APIs and Features for </a:t>
            </a:r>
            <a:r>
              <a:rPr lang="en-US" sz="2400" b="1" i="1" dirty="0" smtClean="0">
                <a:solidFill>
                  <a:schemeClr val="tx1"/>
                </a:solidFill>
              </a:rPr>
              <a:t/>
            </a:r>
            <a:br>
              <a:rPr lang="en-US" sz="2400" b="1" i="1" dirty="0" smtClean="0">
                <a:solidFill>
                  <a:schemeClr val="tx1"/>
                </a:solidFill>
              </a:rPr>
            </a:br>
            <a:r>
              <a:rPr lang="en-US" sz="2400" b="1" i="1" dirty="0" smtClean="0">
                <a:solidFill>
                  <a:schemeClr val="tx1"/>
                </a:solidFill>
              </a:rPr>
              <a:t>Applications </a:t>
            </a:r>
            <a:r>
              <a:rPr lang="en-US" sz="2400" b="1" i="1" dirty="0">
                <a:solidFill>
                  <a:schemeClr val="tx1"/>
                </a:solidFill>
              </a:rPr>
              <a:t>for Office </a:t>
            </a:r>
            <a:r>
              <a:rPr lang="en-US" sz="2000" b="1" dirty="0"/>
              <a:t/>
            </a:r>
            <a:br>
              <a:rPr lang="en-US" sz="2000" b="1" dirty="0"/>
            </a:br>
            <a:r>
              <a:rPr lang="en-US" sz="2000" b="1" dirty="0"/>
              <a:t>Tuesday, May 13 8:30 AM - 9:45 AM Room: 381A </a:t>
            </a:r>
          </a:p>
          <a:p>
            <a:r>
              <a:rPr lang="en-US" sz="2400" b="1" i="1" dirty="0">
                <a:solidFill>
                  <a:schemeClr val="tx1"/>
                </a:solidFill>
              </a:rPr>
              <a:t>DEV-B227 Anyone Can Build a SharePoint Application with Microsoft Access</a:t>
            </a:r>
            <a:br>
              <a:rPr lang="en-US" sz="2400" b="1" i="1" dirty="0">
                <a:solidFill>
                  <a:schemeClr val="tx1"/>
                </a:solidFill>
              </a:rPr>
            </a:br>
            <a:r>
              <a:rPr lang="en-US" sz="2000" b="1" dirty="0" smtClean="0"/>
              <a:t>Tuesday</a:t>
            </a:r>
            <a:r>
              <a:rPr lang="en-US" sz="2000" b="1" dirty="0"/>
              <a:t>, May 13 8:30 AM - 9:45 AM Room: 332A </a:t>
            </a:r>
            <a:endParaRPr lang="en-US" sz="2000" b="1" dirty="0" smtClean="0"/>
          </a:p>
          <a:p>
            <a:r>
              <a:rPr lang="en-US" sz="2400" b="1" i="1" dirty="0">
                <a:solidFill>
                  <a:schemeClr val="tx1"/>
                </a:solidFill>
              </a:rPr>
              <a:t>OFC-B274 Implementing Microsoft SharePoint 2013 Hybrid for Search, Business Connectivity Services, Microsoft OneDrive for Business and Yammer</a:t>
            </a:r>
            <a:r>
              <a:rPr lang="en-US" sz="2000" b="1" dirty="0"/>
              <a:t/>
            </a:r>
            <a:br>
              <a:rPr lang="en-US" sz="2000" b="1" dirty="0"/>
            </a:br>
            <a:r>
              <a:rPr lang="en-US" sz="2000" b="1" dirty="0"/>
              <a:t>Tuesday, May 13 1:30 PM - 2:45 PM Room: 360A 	</a:t>
            </a:r>
          </a:p>
        </p:txBody>
      </p:sp>
    </p:spTree>
    <p:extLst>
      <p:ext uri="{BB962C8B-B14F-4D97-AF65-F5344CB8AC3E}">
        <p14:creationId xmlns:p14="http://schemas.microsoft.com/office/powerpoint/2010/main" val="2721959926"/>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282767"/>
            <a:ext cx="11887200" cy="6574107"/>
          </a:xfrm>
        </p:spPr>
        <p:txBody>
          <a:bodyPr/>
          <a:lstStyle/>
          <a:p>
            <a:r>
              <a:rPr lang="en-US" sz="2400" b="1" i="1" dirty="0">
                <a:solidFill>
                  <a:schemeClr val="tx1"/>
                </a:solidFill>
              </a:rPr>
              <a:t>DEV-B232 Creating Cloud Hosted Line-of-Business Applications with Apps for Office, Microsoft Office 365, Microsoft Azure, and Windows Phone 8 </a:t>
            </a:r>
            <a:r>
              <a:rPr lang="en-US" sz="2000" b="1" dirty="0"/>
              <a:t/>
            </a:r>
            <a:br>
              <a:rPr lang="en-US" sz="2000" b="1" dirty="0"/>
            </a:br>
            <a:r>
              <a:rPr lang="en-US" sz="2000" b="1" dirty="0"/>
              <a:t>Wednesday, May 14 8:30 AM - 9:45 AM Room: 340 </a:t>
            </a:r>
            <a:endParaRPr lang="en-US" sz="2000" b="1" dirty="0" smtClean="0"/>
          </a:p>
          <a:p>
            <a:r>
              <a:rPr lang="en-US" sz="2400" b="1" i="1" dirty="0">
                <a:solidFill>
                  <a:schemeClr val="tx1"/>
                </a:solidFill>
              </a:rPr>
              <a:t>OFC-B311 A Practical Use of External Data Sources</a:t>
            </a:r>
            <a:r>
              <a:rPr lang="en-US" sz="2000" b="1" i="1" dirty="0">
                <a:solidFill>
                  <a:schemeClr val="tx1"/>
                </a:solidFill>
              </a:rPr>
              <a:t/>
            </a:r>
            <a:br>
              <a:rPr lang="en-US" sz="2000" b="1" i="1" dirty="0">
                <a:solidFill>
                  <a:schemeClr val="tx1"/>
                </a:solidFill>
              </a:rPr>
            </a:br>
            <a:r>
              <a:rPr lang="en-US" sz="2000" b="1" dirty="0"/>
              <a:t>Wednesday, May 14 8:30 AM - 9:45 AM Room: 360A </a:t>
            </a:r>
            <a:endParaRPr lang="en-US" sz="2000" b="1" dirty="0" smtClean="0"/>
          </a:p>
          <a:p>
            <a:r>
              <a:rPr lang="en-US" sz="2400" b="1" i="1" dirty="0">
                <a:solidFill>
                  <a:schemeClr val="tx1"/>
                </a:solidFill>
              </a:rPr>
              <a:t>DEV-B357 Developing Office 365 Cloud Business Applications </a:t>
            </a:r>
            <a:r>
              <a:rPr lang="en-US" sz="2000" b="1" i="1" dirty="0">
                <a:solidFill>
                  <a:schemeClr val="tx1"/>
                </a:solidFill>
              </a:rPr>
              <a:t/>
            </a:r>
            <a:br>
              <a:rPr lang="en-US" sz="2000" b="1" i="1" dirty="0">
                <a:solidFill>
                  <a:schemeClr val="tx1"/>
                </a:solidFill>
              </a:rPr>
            </a:br>
            <a:r>
              <a:rPr lang="en-US" sz="2000" b="1" dirty="0"/>
              <a:t>Wednesday, May 14 5:00 PM - 6:15 PM Room: Hilton L2 </a:t>
            </a:r>
            <a:r>
              <a:rPr lang="en-US" sz="2000" b="1" dirty="0" err="1"/>
              <a:t>Ballrm</a:t>
            </a:r>
            <a:r>
              <a:rPr lang="en-US" sz="2000" b="1" dirty="0"/>
              <a:t> C </a:t>
            </a:r>
          </a:p>
          <a:p>
            <a:r>
              <a:rPr lang="en-US" sz="2400" b="1" i="1" dirty="0">
                <a:solidFill>
                  <a:schemeClr val="tx1"/>
                </a:solidFill>
              </a:rPr>
              <a:t>DEV-B387 Deep Dive into Mail Compose Applications APIs </a:t>
            </a:r>
            <a:r>
              <a:rPr lang="en-US" sz="2000" b="1" dirty="0"/>
              <a:t/>
            </a:r>
            <a:br>
              <a:rPr lang="en-US" sz="2000" b="1" dirty="0"/>
            </a:br>
            <a:r>
              <a:rPr lang="en-US" sz="2000" b="1" dirty="0"/>
              <a:t>Wednesday, May 14 5:00 PM - 6:15 PM Room: 352D </a:t>
            </a:r>
          </a:p>
          <a:p>
            <a:r>
              <a:rPr lang="en-US" sz="2400" b="1" i="1" dirty="0">
                <a:solidFill>
                  <a:schemeClr val="tx1"/>
                </a:solidFill>
              </a:rPr>
              <a:t>DEV-B386 Setting Up Your On-Premises Environment for App Development </a:t>
            </a:r>
            <a:r>
              <a:rPr lang="en-US" sz="2000" b="1" i="1" dirty="0">
                <a:solidFill>
                  <a:schemeClr val="tx1"/>
                </a:solidFill>
              </a:rPr>
              <a:t/>
            </a:r>
            <a:br>
              <a:rPr lang="en-US" sz="2000" b="1" i="1" dirty="0">
                <a:solidFill>
                  <a:schemeClr val="tx1"/>
                </a:solidFill>
              </a:rPr>
            </a:br>
            <a:r>
              <a:rPr lang="en-US" sz="2000" b="1" dirty="0"/>
              <a:t>Thursday, May 15 10:15 AM - 11:30 AM Room: 320A </a:t>
            </a:r>
          </a:p>
          <a:p>
            <a:r>
              <a:rPr lang="en-US" sz="2400" b="1" i="1" dirty="0">
                <a:solidFill>
                  <a:schemeClr val="tx1"/>
                </a:solidFill>
              </a:rPr>
              <a:t>DEV-B228 Build Connected Productivity Apps for SharePoint and Office </a:t>
            </a:r>
            <a:r>
              <a:rPr lang="en-US" sz="2000" b="1" i="1" dirty="0">
                <a:solidFill>
                  <a:schemeClr val="tx1"/>
                </a:solidFill>
              </a:rPr>
              <a:t/>
            </a:r>
            <a:br>
              <a:rPr lang="en-US" sz="2000" b="1" i="1" dirty="0">
                <a:solidFill>
                  <a:schemeClr val="tx1"/>
                </a:solidFill>
              </a:rPr>
            </a:br>
            <a:r>
              <a:rPr lang="en-US" sz="2000" b="1" dirty="0"/>
              <a:t>Thursday, May 15 10:15 AM - 11:30 AM Room: Hilton L2 </a:t>
            </a:r>
            <a:r>
              <a:rPr lang="en-US" sz="2000" b="1" dirty="0" err="1"/>
              <a:t>Ballrm</a:t>
            </a:r>
            <a:r>
              <a:rPr lang="en-US" sz="2000" b="1" dirty="0"/>
              <a:t> C </a:t>
            </a:r>
          </a:p>
          <a:p>
            <a:r>
              <a:rPr lang="en-US" sz="2400" b="1" i="1" dirty="0">
                <a:solidFill>
                  <a:schemeClr val="tx1"/>
                </a:solidFill>
              </a:rPr>
              <a:t>DEV-B390 SharePoint Power Hour: New Developer APIs and Features for Apps for SharePoint </a:t>
            </a:r>
            <a:r>
              <a:rPr lang="en-US" sz="2000" b="1" i="1" dirty="0">
                <a:solidFill>
                  <a:schemeClr val="tx1"/>
                </a:solidFill>
              </a:rPr>
              <a:t/>
            </a:r>
            <a:br>
              <a:rPr lang="en-US" sz="2000" b="1" i="1" dirty="0">
                <a:solidFill>
                  <a:schemeClr val="tx1"/>
                </a:solidFill>
              </a:rPr>
            </a:br>
            <a:r>
              <a:rPr lang="en-US" sz="2000" b="1" dirty="0"/>
              <a:t>Thursday, May 15 1:00 PM - 2:15 PM Room: 360A</a:t>
            </a:r>
          </a:p>
          <a:p>
            <a:r>
              <a:rPr lang="en-US" sz="2400" b="1" i="1" dirty="0">
                <a:solidFill>
                  <a:schemeClr val="tx1"/>
                </a:solidFill>
              </a:rPr>
              <a:t>DEV-B389 Who Are You and What Do You Want? Working with </a:t>
            </a:r>
            <a:r>
              <a:rPr lang="en-US" sz="2400" b="1" i="1" dirty="0" err="1">
                <a:solidFill>
                  <a:schemeClr val="tx1"/>
                </a:solidFill>
              </a:rPr>
              <a:t>OAuth</a:t>
            </a:r>
            <a:r>
              <a:rPr lang="en-US" sz="2400" b="1" i="1" dirty="0">
                <a:solidFill>
                  <a:schemeClr val="tx1"/>
                </a:solidFill>
              </a:rPr>
              <a:t> in Microsoft SharePoint 2013 </a:t>
            </a:r>
            <a:r>
              <a:rPr lang="en-US" sz="2000" b="1" i="1" dirty="0">
                <a:solidFill>
                  <a:schemeClr val="tx1"/>
                </a:solidFill>
              </a:rPr>
              <a:t/>
            </a:r>
            <a:br>
              <a:rPr lang="en-US" sz="2000" b="1" i="1" dirty="0">
                <a:solidFill>
                  <a:schemeClr val="tx1"/>
                </a:solidFill>
              </a:rPr>
            </a:br>
            <a:r>
              <a:rPr lang="en-US" sz="2000" b="1" dirty="0"/>
              <a:t>Thursday, May 15 2:45 PM - 4:00 PM Room: 310A </a:t>
            </a:r>
          </a:p>
        </p:txBody>
      </p:sp>
    </p:spTree>
    <p:extLst>
      <p:ext uri="{BB962C8B-B14F-4D97-AF65-F5344CB8AC3E}">
        <p14:creationId xmlns:p14="http://schemas.microsoft.com/office/powerpoint/2010/main" val="1087749676"/>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 – Labs</a:t>
            </a:r>
            <a:endParaRPr lang="en-US" dirty="0"/>
          </a:p>
        </p:txBody>
      </p:sp>
      <p:sp>
        <p:nvSpPr>
          <p:cNvPr id="3" name="Text Placeholder 2"/>
          <p:cNvSpPr>
            <a:spLocks noGrp="1"/>
          </p:cNvSpPr>
          <p:nvPr>
            <p:ph type="body" sz="quarter" idx="10"/>
          </p:nvPr>
        </p:nvSpPr>
        <p:spPr>
          <a:xfrm>
            <a:off x="274638" y="1212850"/>
            <a:ext cx="11887200" cy="6001643"/>
          </a:xfrm>
        </p:spPr>
        <p:txBody>
          <a:bodyPr/>
          <a:lstStyle/>
          <a:p>
            <a:r>
              <a:rPr lang="en-US" sz="3600" b="1" dirty="0" smtClean="0">
                <a:gradFill>
                  <a:gsLst>
                    <a:gs pos="1250">
                      <a:srgbClr val="FFFFFF"/>
                    </a:gs>
                    <a:gs pos="100000">
                      <a:srgbClr val="FFFFFF"/>
                    </a:gs>
                  </a:gsLst>
                  <a:lin ang="5400000" scaled="0"/>
                </a:gradFill>
              </a:rPr>
              <a:t>DEV-H207</a:t>
            </a:r>
            <a:r>
              <a:rPr lang="en-US" sz="3600" dirty="0" smtClean="0">
                <a:gradFill>
                  <a:gsLst>
                    <a:gs pos="1250">
                      <a:srgbClr val="FFFFFF"/>
                    </a:gs>
                    <a:gs pos="100000">
                      <a:srgbClr val="FFFFFF"/>
                    </a:gs>
                  </a:gsLst>
                  <a:lin ang="5400000" scaled="0"/>
                </a:gradFill>
              </a:rPr>
              <a:t> </a:t>
            </a:r>
            <a:r>
              <a:rPr lang="en-US" sz="3600" b="1" dirty="0"/>
              <a:t>Developing Applications for Microsoft SharePoint 2013 with Visual Studio 2013</a:t>
            </a:r>
          </a:p>
          <a:p>
            <a:r>
              <a:rPr lang="en-US" sz="3600" b="1" dirty="0" smtClean="0">
                <a:gradFill>
                  <a:gsLst>
                    <a:gs pos="1250">
                      <a:srgbClr val="FFFFFF"/>
                    </a:gs>
                    <a:gs pos="100000">
                      <a:srgbClr val="FFFFFF"/>
                    </a:gs>
                  </a:gsLst>
                  <a:lin ang="5400000" scaled="0"/>
                </a:gradFill>
              </a:rPr>
              <a:t>OFC-H308 </a:t>
            </a:r>
            <a:r>
              <a:rPr lang="en-US" sz="3600" b="1" dirty="0"/>
              <a:t>Building Task Pane Applications for Microsoft Office 2013 </a:t>
            </a:r>
          </a:p>
          <a:p>
            <a:r>
              <a:rPr lang="en-US" sz="3600" b="1" dirty="0">
                <a:gradFill>
                  <a:gsLst>
                    <a:gs pos="1250">
                      <a:srgbClr val="FFFFFF"/>
                    </a:gs>
                    <a:gs pos="100000">
                      <a:srgbClr val="FFFFFF"/>
                    </a:gs>
                  </a:gsLst>
                  <a:lin ang="5400000" scaled="0"/>
                </a:gradFill>
              </a:rPr>
              <a:t>OFC-H309</a:t>
            </a:r>
            <a:r>
              <a:rPr lang="en-US" sz="3600" dirty="0">
                <a:gradFill>
                  <a:gsLst>
                    <a:gs pos="1250">
                      <a:srgbClr val="FFFFFF"/>
                    </a:gs>
                    <a:gs pos="100000">
                      <a:srgbClr val="FFFFFF"/>
                    </a:gs>
                  </a:gsLst>
                  <a:lin ang="5400000" scaled="0"/>
                </a:gradFill>
              </a:rPr>
              <a:t>  </a:t>
            </a:r>
            <a:r>
              <a:rPr lang="en-US" sz="3600" b="1" dirty="0"/>
              <a:t>Building Visual Studio-Based Workflows in Microsoft SharePoint 2013 </a:t>
            </a:r>
          </a:p>
          <a:p>
            <a:r>
              <a:rPr lang="en-US" sz="3600" b="1" dirty="0" smtClean="0">
                <a:gradFill>
                  <a:gsLst>
                    <a:gs pos="1250">
                      <a:srgbClr val="FFFFFF"/>
                    </a:gs>
                    <a:gs pos="100000">
                      <a:srgbClr val="FFFFFF"/>
                    </a:gs>
                  </a:gsLst>
                  <a:lin ang="5400000" scaled="0"/>
                </a:gradFill>
              </a:rPr>
              <a:t>OFC-H310 </a:t>
            </a:r>
            <a:r>
              <a:rPr lang="en-US" sz="3600" b="1" dirty="0"/>
              <a:t>Building Windows 8 Applications with Microsoft SharePoint 2013 </a:t>
            </a:r>
            <a:endParaRPr lang="en-US" sz="3600" dirty="0" smtClean="0">
              <a:gradFill>
                <a:gsLst>
                  <a:gs pos="1250">
                    <a:srgbClr val="FFFFFF"/>
                  </a:gs>
                  <a:gs pos="100000">
                    <a:srgbClr val="FFFFFF"/>
                  </a:gs>
                </a:gsLst>
                <a:lin ang="5400000" scaled="0"/>
              </a:gradFill>
            </a:endParaRPr>
          </a:p>
          <a:p>
            <a:r>
              <a:rPr lang="en-US" sz="3600" b="1" dirty="0">
                <a:gradFill>
                  <a:gsLst>
                    <a:gs pos="1250">
                      <a:srgbClr val="FFFFFF"/>
                    </a:gs>
                    <a:gs pos="100000">
                      <a:srgbClr val="FFFFFF"/>
                    </a:gs>
                  </a:gsLst>
                  <a:lin ang="5400000" scaled="0"/>
                </a:gradFill>
              </a:rPr>
              <a:t>OFC-</a:t>
            </a:r>
            <a:r>
              <a:rPr lang="en-US" sz="3600" b="1" dirty="0" smtClean="0">
                <a:gradFill>
                  <a:gsLst>
                    <a:gs pos="1250">
                      <a:srgbClr val="FFFFFF"/>
                    </a:gs>
                    <a:gs pos="100000">
                      <a:srgbClr val="FFFFFF"/>
                    </a:gs>
                  </a:gsLst>
                  <a:lin ang="5400000" scaled="0"/>
                </a:gradFill>
              </a:rPr>
              <a:t>H311</a:t>
            </a:r>
            <a:r>
              <a:rPr lang="en-US" sz="3600" b="1" dirty="0" smtClean="0">
                <a:solidFill>
                  <a:schemeClr val="tx1"/>
                </a:solidFill>
              </a:rPr>
              <a:t> </a:t>
            </a:r>
            <a:r>
              <a:rPr lang="en-US" sz="3600" b="1" dirty="0" smtClean="0"/>
              <a:t>Business </a:t>
            </a:r>
            <a:r>
              <a:rPr lang="en-US" sz="3600" b="1" dirty="0"/>
              <a:t>Connectivity Services (BCS) for Microsoft SharePoint 2013 </a:t>
            </a:r>
            <a:r>
              <a:rPr lang="en-US" sz="3200" b="1" dirty="0" smtClean="0"/>
              <a:t/>
            </a:r>
            <a:br>
              <a:rPr lang="en-US" sz="3200" b="1" dirty="0" smtClean="0"/>
            </a:br>
            <a:endParaRPr lang="en-US" sz="2800" dirty="0"/>
          </a:p>
        </p:txBody>
      </p:sp>
    </p:spTree>
    <p:extLst>
      <p:ext uri="{BB962C8B-B14F-4D97-AF65-F5344CB8AC3E}">
        <p14:creationId xmlns:p14="http://schemas.microsoft.com/office/powerpoint/2010/main" val="3807734122"/>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 – Exam Prep</a:t>
            </a:r>
            <a:endParaRPr lang="en-US" dirty="0"/>
          </a:p>
        </p:txBody>
      </p:sp>
      <p:sp>
        <p:nvSpPr>
          <p:cNvPr id="3" name="Text Placeholder 2"/>
          <p:cNvSpPr>
            <a:spLocks noGrp="1"/>
          </p:cNvSpPr>
          <p:nvPr>
            <p:ph type="body" sz="quarter" idx="10"/>
          </p:nvPr>
        </p:nvSpPr>
        <p:spPr>
          <a:xfrm>
            <a:off x="274638" y="1212850"/>
            <a:ext cx="11887200" cy="3797963"/>
          </a:xfrm>
        </p:spPr>
        <p:txBody>
          <a:bodyPr/>
          <a:lstStyle/>
          <a:p>
            <a:r>
              <a:rPr lang="en-US" sz="4400" b="1" dirty="0" smtClean="0">
                <a:solidFill>
                  <a:schemeClr val="tx1"/>
                </a:solidFill>
              </a:rPr>
              <a:t> EXM04 </a:t>
            </a:r>
            <a:r>
              <a:rPr lang="en-US" sz="4400" b="1" dirty="0">
                <a:solidFill>
                  <a:schemeClr val="tx1"/>
                </a:solidFill>
              </a:rPr>
              <a:t>Exam Prep: 70-331 and 70-332 </a:t>
            </a:r>
            <a:r>
              <a:rPr lang="en-US" sz="4400" b="1" dirty="0" smtClean="0"/>
              <a:t/>
            </a:r>
            <a:br>
              <a:rPr lang="en-US" sz="4400" b="1" dirty="0" smtClean="0"/>
            </a:br>
            <a:r>
              <a:rPr lang="en-US" sz="4400" dirty="0" smtClean="0"/>
              <a:t>MCSE</a:t>
            </a:r>
            <a:r>
              <a:rPr lang="en-US" sz="4400" dirty="0"/>
              <a:t>: SharePoint (Microsoft SharePoint Server </a:t>
            </a:r>
            <a:r>
              <a:rPr lang="en-US" sz="4400" dirty="0" smtClean="0"/>
              <a:t>2013)</a:t>
            </a:r>
            <a:r>
              <a:rPr lang="en-US" sz="4400" b="1" dirty="0" smtClean="0"/>
              <a:t/>
            </a:r>
            <a:br>
              <a:rPr lang="en-US" sz="4400" b="1" dirty="0" smtClean="0"/>
            </a:br>
            <a:r>
              <a:rPr lang="en-US" dirty="0" smtClean="0"/>
              <a:t>Tuesday</a:t>
            </a:r>
            <a:r>
              <a:rPr lang="en-US" dirty="0"/>
              <a:t>, May 13 8:30 AM - 9:45 AM Room: Hilton L2 </a:t>
            </a:r>
            <a:r>
              <a:rPr lang="en-US" dirty="0" err="1"/>
              <a:t>Ballrm</a:t>
            </a:r>
            <a:r>
              <a:rPr lang="en-US" dirty="0"/>
              <a:t> F</a:t>
            </a:r>
            <a:endParaRPr lang="en-US" sz="4400" dirty="0">
              <a:gradFill>
                <a:gsLst>
                  <a:gs pos="1250">
                    <a:srgbClr val="FFFFFF"/>
                  </a:gs>
                  <a:gs pos="100000">
                    <a:srgbClr val="FFFFFF"/>
                  </a:gs>
                </a:gsLst>
                <a:lin ang="5400000" scaled="0"/>
              </a:gradFill>
            </a:endParaRPr>
          </a:p>
          <a:p>
            <a:endParaRPr lang="en-US" dirty="0"/>
          </a:p>
        </p:txBody>
      </p:sp>
    </p:spTree>
    <p:extLst>
      <p:ext uri="{BB962C8B-B14F-4D97-AF65-F5344CB8AC3E}">
        <p14:creationId xmlns:p14="http://schemas.microsoft.com/office/powerpoint/2010/main" val="230198544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20351299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Deep Dive into Developing Advanced Microsoft SharePoint Applications Using Third-Party JavaScript</a:t>
            </a:r>
            <a:endParaRPr lang="en-US" sz="4000" dirty="0"/>
          </a:p>
        </p:txBody>
      </p:sp>
      <p:sp>
        <p:nvSpPr>
          <p:cNvPr id="3" name="Text Placeholder 2"/>
          <p:cNvSpPr>
            <a:spLocks noGrp="1"/>
          </p:cNvSpPr>
          <p:nvPr>
            <p:ph type="body" sz="quarter" idx="14"/>
          </p:nvPr>
        </p:nvSpPr>
        <p:spPr>
          <a:xfrm>
            <a:off x="274638" y="4594529"/>
            <a:ext cx="6400800" cy="1188731"/>
          </a:xfrm>
        </p:spPr>
        <p:txBody>
          <a:bodyPr/>
          <a:lstStyle/>
          <a:p>
            <a:r>
              <a:rPr lang="en-US" dirty="0" smtClean="0"/>
              <a:t>Jeremy </a:t>
            </a:r>
            <a:r>
              <a:rPr lang="en-US" dirty="0" err="1" smtClean="0"/>
              <a:t>Thake</a:t>
            </a:r>
            <a:endParaRPr lang="en-US" dirty="0"/>
          </a:p>
        </p:txBody>
      </p:sp>
      <p:sp>
        <p:nvSpPr>
          <p:cNvPr id="4" name="Text Placeholder 3"/>
          <p:cNvSpPr>
            <a:spLocks noGrp="1"/>
          </p:cNvSpPr>
          <p:nvPr>
            <p:ph type="body" sz="quarter" idx="15"/>
          </p:nvPr>
        </p:nvSpPr>
        <p:spPr/>
        <p:txBody>
          <a:bodyPr/>
          <a:lstStyle/>
          <a:p>
            <a:r>
              <a:rPr lang="en-US" dirty="0" smtClean="0"/>
              <a:t>DEV-B229</a:t>
            </a:r>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34743166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92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114980470"/>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894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moHeav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564" y="1395626"/>
            <a:ext cx="7079463" cy="4838563"/>
          </a:xfrm>
          <a:prstGeom prst="rect">
            <a:avLst/>
          </a:prstGeom>
        </p:spPr>
      </p:pic>
      <p:pic>
        <p:nvPicPr>
          <p:cNvPr id="2" name="Picture 1" descr="SlideHeav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587" y="1399174"/>
            <a:ext cx="7073302" cy="4834352"/>
          </a:xfrm>
          <a:prstGeom prst="rect">
            <a:avLst/>
          </a:prstGeom>
        </p:spPr>
      </p:pic>
      <p:sp>
        <p:nvSpPr>
          <p:cNvPr id="4" name="Title 3"/>
          <p:cNvSpPr>
            <a:spLocks noGrp="1"/>
          </p:cNvSpPr>
          <p:nvPr>
            <p:ph type="title"/>
          </p:nvPr>
        </p:nvSpPr>
        <p:spPr/>
        <p:txBody>
          <a:bodyPr/>
          <a:lstStyle/>
          <a:p>
            <a:r>
              <a:rPr lang="en-US" smtClean="0"/>
              <a:t>What Are You Interested In?</a:t>
            </a:r>
            <a:endParaRPr lang="en-US" dirty="0"/>
          </a:p>
        </p:txBody>
      </p:sp>
    </p:spTree>
    <p:extLst>
      <p:ext uri="{BB962C8B-B14F-4D97-AF65-F5344CB8AC3E}">
        <p14:creationId xmlns:p14="http://schemas.microsoft.com/office/powerpoint/2010/main" val="4030823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SharePoint-Hosted App?</a:t>
            </a:r>
            <a:endParaRPr lang="en-US" dirty="0"/>
          </a:p>
        </p:txBody>
      </p:sp>
      <p:sp>
        <p:nvSpPr>
          <p:cNvPr id="4" name="TextBox 3"/>
          <p:cNvSpPr txBox="1"/>
          <p:nvPr/>
        </p:nvSpPr>
        <p:spPr bwMode="auto">
          <a:xfrm>
            <a:off x="885942" y="3116309"/>
            <a:ext cx="3643008" cy="847540"/>
          </a:xfrm>
          <a:prstGeom prst="rect">
            <a:avLst/>
          </a:prstGeom>
          <a:noFill/>
          <a:ln w="9525">
            <a:noFill/>
            <a:miter lim="800000"/>
            <a:headEnd/>
            <a:tailEnd/>
          </a:ln>
        </p:spPr>
        <p:txBody>
          <a:bodyPr wrap="square" lIns="93269" tIns="46634" rIns="93269" bIns="46634" rtlCol="0">
            <a:spAutoFit/>
          </a:bodyPr>
          <a:lstStyle/>
          <a:p>
            <a:pPr algn="ctr"/>
            <a:r>
              <a:rPr lang="en-US" sz="2400" b="1" dirty="0">
                <a:solidFill>
                  <a:schemeClr val="bg2">
                    <a:lumMod val="25000"/>
                    <a:lumOff val="75000"/>
                  </a:schemeClr>
                </a:solidFill>
              </a:rPr>
              <a:t>SharePoint-Hosted</a:t>
            </a:r>
          </a:p>
          <a:p>
            <a:pPr algn="ctr"/>
            <a:r>
              <a:rPr lang="en-US" sz="2400" dirty="0">
                <a:solidFill>
                  <a:srgbClr val="FFFFFF"/>
                </a:solidFill>
              </a:rPr>
              <a:t>App</a:t>
            </a:r>
          </a:p>
        </p:txBody>
      </p:sp>
      <p:sp>
        <p:nvSpPr>
          <p:cNvPr id="5" name="TextBox 4"/>
          <p:cNvSpPr txBox="1"/>
          <p:nvPr/>
        </p:nvSpPr>
        <p:spPr bwMode="auto">
          <a:xfrm>
            <a:off x="5733709" y="3116309"/>
            <a:ext cx="2733094" cy="832843"/>
          </a:xfrm>
          <a:prstGeom prst="rect">
            <a:avLst/>
          </a:prstGeom>
          <a:noFill/>
          <a:ln w="9525">
            <a:noFill/>
            <a:miter lim="800000"/>
            <a:headEnd/>
            <a:tailEnd/>
          </a:ln>
        </p:spPr>
        <p:txBody>
          <a:bodyPr wrap="none" lIns="93269" tIns="46634" rIns="93269" bIns="46634" rtlCol="0">
            <a:spAutoFit/>
          </a:bodyPr>
          <a:lstStyle/>
          <a:p>
            <a:pPr algn="ctr"/>
            <a:r>
              <a:rPr lang="en-US" sz="2400" b="1" dirty="0" smtClean="0">
                <a:solidFill>
                  <a:schemeClr val="bg2">
                    <a:lumMod val="25000"/>
                    <a:lumOff val="75000"/>
                  </a:schemeClr>
                </a:solidFill>
              </a:rPr>
              <a:t>Provided-Hosted</a:t>
            </a:r>
            <a:r>
              <a:rPr lang="en-US" sz="2400" b="1" dirty="0" smtClean="0">
                <a:solidFill>
                  <a:srgbClr val="FF0000"/>
                </a:solidFill>
              </a:rPr>
              <a:t> </a:t>
            </a:r>
          </a:p>
          <a:p>
            <a:pPr algn="ctr"/>
            <a:r>
              <a:rPr lang="en-US" sz="2400" dirty="0" smtClean="0">
                <a:solidFill>
                  <a:srgbClr val="FFFFFF"/>
                </a:solidFill>
              </a:rPr>
              <a:t>App</a:t>
            </a:r>
            <a:endParaRPr lang="en-US" sz="2400" i="1" dirty="0">
              <a:solidFill>
                <a:srgbClr val="FFFFFF"/>
              </a:solidFill>
            </a:endParaRPr>
          </a:p>
        </p:txBody>
      </p:sp>
      <p:sp>
        <p:nvSpPr>
          <p:cNvPr id="6" name="TextBox 5"/>
          <p:cNvSpPr txBox="1"/>
          <p:nvPr/>
        </p:nvSpPr>
        <p:spPr bwMode="auto">
          <a:xfrm>
            <a:off x="9682138" y="3116308"/>
            <a:ext cx="1266796" cy="832843"/>
          </a:xfrm>
          <a:prstGeom prst="rect">
            <a:avLst/>
          </a:prstGeom>
          <a:noFill/>
          <a:ln w="9525">
            <a:noFill/>
            <a:miter lim="800000"/>
            <a:headEnd/>
            <a:tailEnd/>
          </a:ln>
        </p:spPr>
        <p:txBody>
          <a:bodyPr wrap="none" lIns="93269" tIns="46634" rIns="93269" bIns="46634" rtlCol="0">
            <a:spAutoFit/>
          </a:bodyPr>
          <a:lstStyle/>
          <a:p>
            <a:pPr algn="ctr"/>
            <a:r>
              <a:rPr lang="en-US" sz="2400" b="1" dirty="0">
                <a:solidFill>
                  <a:schemeClr val="bg2">
                    <a:lumMod val="25000"/>
                    <a:lumOff val="75000"/>
                  </a:schemeClr>
                </a:solidFill>
              </a:rPr>
              <a:t>Hybrid</a:t>
            </a:r>
            <a:r>
              <a:rPr lang="en-US" sz="2400" dirty="0">
                <a:solidFill>
                  <a:srgbClr val="FF0000"/>
                </a:solidFill>
              </a:rPr>
              <a:t> </a:t>
            </a:r>
            <a:endParaRPr lang="en-US" sz="2400" dirty="0" smtClean="0">
              <a:solidFill>
                <a:srgbClr val="FF0000"/>
              </a:solidFill>
            </a:endParaRPr>
          </a:p>
          <a:p>
            <a:r>
              <a:rPr lang="en-US" sz="2400" dirty="0" smtClean="0">
                <a:solidFill>
                  <a:srgbClr val="FFFFFF"/>
                </a:solidFill>
              </a:rPr>
              <a:t>Apps</a:t>
            </a:r>
            <a:endParaRPr lang="en-US" sz="2400" dirty="0">
              <a:solidFill>
                <a:srgbClr val="FFFFFF"/>
              </a:solidFill>
            </a:endParaRPr>
          </a:p>
        </p:txBody>
      </p:sp>
      <p:cxnSp>
        <p:nvCxnSpPr>
          <p:cNvPr id="10" name="Straight Connector 9"/>
          <p:cNvCxnSpPr/>
          <p:nvPr/>
        </p:nvCxnSpPr>
        <p:spPr bwMode="auto">
          <a:xfrm>
            <a:off x="4717741" y="2618826"/>
            <a:ext cx="0" cy="1707418"/>
          </a:xfrm>
          <a:prstGeom prst="line">
            <a:avLst/>
          </a:prstGeom>
          <a:gradFill rotWithShape="1">
            <a:gsLst>
              <a:gs pos="0">
                <a:srgbClr val="A4D289"/>
              </a:gs>
              <a:gs pos="100000">
                <a:schemeClr val="bg1"/>
              </a:gs>
            </a:gsLst>
            <a:lin ang="5400000" scaled="1"/>
          </a:gradFill>
          <a:ln w="9525" cap="flat" cmpd="sng" algn="ctr">
            <a:solidFill>
              <a:schemeClr val="accent3"/>
            </a:solidFill>
            <a:prstDash val="solid"/>
            <a:round/>
            <a:headEnd type="none" w="med" len="med"/>
            <a:tailEnd type="none" w="med" len="med"/>
          </a:ln>
          <a:effectLst/>
        </p:spPr>
      </p:cxnSp>
      <p:cxnSp>
        <p:nvCxnSpPr>
          <p:cNvPr id="11" name="Straight Connector 10"/>
          <p:cNvCxnSpPr/>
          <p:nvPr/>
        </p:nvCxnSpPr>
        <p:spPr bwMode="auto">
          <a:xfrm>
            <a:off x="9369155" y="2668282"/>
            <a:ext cx="0" cy="1707418"/>
          </a:xfrm>
          <a:prstGeom prst="line">
            <a:avLst/>
          </a:prstGeom>
          <a:gradFill rotWithShape="1">
            <a:gsLst>
              <a:gs pos="0">
                <a:srgbClr val="A4D289"/>
              </a:gs>
              <a:gs pos="100000">
                <a:schemeClr val="bg1"/>
              </a:gs>
            </a:gsLst>
            <a:lin ang="5400000" scaled="1"/>
          </a:gradFill>
          <a:ln w="9525"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364871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033719"/>
          </a:xfrm>
          <a:prstGeom prst="rect">
            <a:avLst/>
          </a:prstGeom>
        </p:spPr>
        <p:txBody>
          <a:bodyPr lIns="93269" tIns="46634" rIns="93269" bIns="46634"/>
          <a:lstStyle/>
          <a:p>
            <a:r>
              <a:rPr lang="en-US" dirty="0" smtClean="0"/>
              <a:t>Single page, not a collection of pages</a:t>
            </a:r>
          </a:p>
          <a:p>
            <a:endParaRPr lang="en-US" dirty="0" smtClean="0"/>
          </a:p>
          <a:p>
            <a:r>
              <a:rPr lang="en-US" dirty="0" smtClean="0"/>
              <a:t>Why build a single page app?</a:t>
            </a:r>
          </a:p>
          <a:p>
            <a:r>
              <a:rPr lang="en-US" dirty="0" smtClean="0"/>
              <a:t>Reduced round tripping</a:t>
            </a:r>
          </a:p>
          <a:p>
            <a:r>
              <a:rPr lang="en-US" dirty="0" smtClean="0"/>
              <a:t>Works great in low bandwidth &amp; offline</a:t>
            </a:r>
          </a:p>
          <a:p>
            <a:r>
              <a:rPr lang="en-US" dirty="0" smtClean="0"/>
              <a:t>Highly interactive</a:t>
            </a:r>
          </a:p>
        </p:txBody>
      </p:sp>
      <p:sp>
        <p:nvSpPr>
          <p:cNvPr id="2" name="Title 1"/>
          <p:cNvSpPr>
            <a:spLocks noGrp="1"/>
          </p:cNvSpPr>
          <p:nvPr>
            <p:ph type="title"/>
          </p:nvPr>
        </p:nvSpPr>
        <p:spPr/>
        <p:txBody>
          <a:bodyPr/>
          <a:lstStyle/>
          <a:p>
            <a:r>
              <a:rPr lang="en-US" dirty="0" smtClean="0"/>
              <a:t>What is a Single Page App?</a:t>
            </a:r>
            <a:endParaRPr lang="en-US" dirty="0"/>
          </a:p>
        </p:txBody>
      </p:sp>
    </p:spTree>
    <p:extLst>
      <p:ext uri="{BB962C8B-B14F-4D97-AF65-F5344CB8AC3E}">
        <p14:creationId xmlns:p14="http://schemas.microsoft.com/office/powerpoint/2010/main" val="284287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Single Page App</a:t>
            </a:r>
          </a:p>
        </p:txBody>
      </p:sp>
      <p:sp>
        <p:nvSpPr>
          <p:cNvPr id="4" name="Rectangle 3"/>
          <p:cNvSpPr/>
          <p:nvPr/>
        </p:nvSpPr>
        <p:spPr>
          <a:xfrm>
            <a:off x="3191609" y="1582745"/>
            <a:ext cx="2982216" cy="2236345"/>
          </a:xfrm>
          <a:prstGeom prst="rect">
            <a:avLst/>
          </a:prstGeom>
          <a:solidFill>
            <a:schemeClr val="tx2"/>
          </a:solidFill>
          <a:ln>
            <a:solidFill>
              <a:srgbClr val="DC3C00"/>
            </a:solidFill>
          </a:ln>
        </p:spPr>
        <p:txBody>
          <a:bodyPr lIns="93269" tIns="46634" rIns="93269" bIns="46634" rtlCol="0" anchor="ctr">
            <a:noAutofit/>
          </a:bodyPr>
          <a:lstStyle/>
          <a:p>
            <a:pPr algn="ctr"/>
            <a:r>
              <a:rPr lang="en-US" sz="2400" dirty="0">
                <a:solidFill>
                  <a:schemeClr val="bg1"/>
                </a:solidFill>
                <a:ea typeface="Tahoma" pitchFamily="34" charset="0"/>
                <a:cs typeface="Tahoma" pitchFamily="34" charset="0"/>
              </a:rPr>
              <a:t>Routing &amp; Navigation</a:t>
            </a:r>
          </a:p>
        </p:txBody>
      </p:sp>
      <p:sp>
        <p:nvSpPr>
          <p:cNvPr id="5" name="Rectangle 4"/>
          <p:cNvSpPr/>
          <p:nvPr/>
        </p:nvSpPr>
        <p:spPr>
          <a:xfrm>
            <a:off x="6262653" y="1582745"/>
            <a:ext cx="2982216" cy="2236345"/>
          </a:xfrm>
          <a:prstGeom prst="rect">
            <a:avLst/>
          </a:prstGeom>
          <a:solidFill>
            <a:schemeClr val="tx2"/>
          </a:solidFill>
          <a:ln>
            <a:solidFill>
              <a:srgbClr val="DC3C00"/>
            </a:solidFill>
          </a:ln>
        </p:spPr>
        <p:txBody>
          <a:bodyPr lIns="93269" tIns="46634" rIns="93269" bIns="46634" rtlCol="0" anchor="ctr">
            <a:noAutofit/>
          </a:bodyPr>
          <a:lstStyle/>
          <a:p>
            <a:pPr marL="0" lvl="1" algn="ctr"/>
            <a:r>
              <a:rPr lang="en-US" sz="2400" dirty="0">
                <a:solidFill>
                  <a:schemeClr val="bg1"/>
                </a:solidFill>
                <a:ea typeface="Tahoma" pitchFamily="34" charset="0"/>
                <a:cs typeface="Tahoma" pitchFamily="34" charset="0"/>
              </a:rPr>
              <a:t>Deep Linking</a:t>
            </a:r>
          </a:p>
        </p:txBody>
      </p:sp>
      <p:sp>
        <p:nvSpPr>
          <p:cNvPr id="6" name="Rectangle 5"/>
          <p:cNvSpPr/>
          <p:nvPr/>
        </p:nvSpPr>
        <p:spPr>
          <a:xfrm>
            <a:off x="3191609" y="3885702"/>
            <a:ext cx="2982216" cy="2236345"/>
          </a:xfrm>
          <a:prstGeom prst="rect">
            <a:avLst/>
          </a:prstGeom>
          <a:solidFill>
            <a:schemeClr val="tx2"/>
          </a:solidFill>
          <a:ln>
            <a:solidFill>
              <a:srgbClr val="DC3C00"/>
            </a:solidFill>
          </a:ln>
        </p:spPr>
        <p:txBody>
          <a:bodyPr lIns="93269" tIns="46634" rIns="93269" bIns="46634" rtlCol="0" anchor="ctr">
            <a:noAutofit/>
          </a:bodyPr>
          <a:lstStyle/>
          <a:p>
            <a:pPr algn="ctr"/>
            <a:r>
              <a:rPr lang="en-US" sz="2400" dirty="0">
                <a:solidFill>
                  <a:schemeClr val="bg1"/>
                </a:solidFill>
                <a:ea typeface="Tahoma" pitchFamily="34" charset="0"/>
                <a:cs typeface="Tahoma" pitchFamily="34" charset="0"/>
              </a:rPr>
              <a:t>History</a:t>
            </a:r>
          </a:p>
        </p:txBody>
      </p:sp>
      <p:sp>
        <p:nvSpPr>
          <p:cNvPr id="7" name="Rectangle 6"/>
          <p:cNvSpPr/>
          <p:nvPr/>
        </p:nvSpPr>
        <p:spPr>
          <a:xfrm>
            <a:off x="6262653" y="3885702"/>
            <a:ext cx="2982216" cy="2236345"/>
          </a:xfrm>
          <a:prstGeom prst="rect">
            <a:avLst/>
          </a:prstGeom>
          <a:solidFill>
            <a:schemeClr val="tx2"/>
          </a:solidFill>
          <a:ln>
            <a:solidFill>
              <a:srgbClr val="DC3C00"/>
            </a:solidFill>
          </a:ln>
        </p:spPr>
        <p:txBody>
          <a:bodyPr lIns="93269" tIns="46634" rIns="93269" bIns="46634" rtlCol="0" anchor="ctr">
            <a:noAutofit/>
          </a:bodyPr>
          <a:lstStyle/>
          <a:p>
            <a:pPr algn="ctr"/>
            <a:r>
              <a:rPr lang="en-US" sz="2400" dirty="0" err="1">
                <a:solidFill>
                  <a:schemeClr val="bg1"/>
                </a:solidFill>
                <a:ea typeface="Tahoma" pitchFamily="34" charset="0"/>
                <a:cs typeface="Tahoma" pitchFamily="34" charset="0"/>
              </a:rPr>
              <a:t>Templated</a:t>
            </a:r>
            <a:r>
              <a:rPr lang="en-US" sz="2400" dirty="0">
                <a:solidFill>
                  <a:schemeClr val="bg1"/>
                </a:solidFill>
                <a:ea typeface="Tahoma" pitchFamily="34" charset="0"/>
                <a:cs typeface="Tahoma" pitchFamily="34" charset="0"/>
              </a:rPr>
              <a:t> Views with Data Binding</a:t>
            </a:r>
          </a:p>
        </p:txBody>
      </p:sp>
    </p:spTree>
    <p:extLst>
      <p:ext uri="{BB962C8B-B14F-4D97-AF65-F5344CB8AC3E}">
        <p14:creationId xmlns:p14="http://schemas.microsoft.com/office/powerpoint/2010/main" val="261250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49"/>
            <a:ext cx="11887200" cy="5484777"/>
          </a:xfrm>
          <a:prstGeom prst="rect">
            <a:avLst/>
          </a:prstGeom>
        </p:spPr>
        <p:txBody>
          <a:bodyPr lIns="93269" tIns="46634" rIns="93269" bIns="46634">
            <a:normAutofit/>
          </a:bodyPr>
          <a:lstStyle/>
          <a:p>
            <a:endParaRPr lang="en-US" dirty="0" smtClean="0"/>
          </a:p>
          <a:p>
            <a:endParaRPr lang="en-US" dirty="0"/>
          </a:p>
          <a:p>
            <a:endParaRPr lang="en-US" dirty="0" smtClean="0"/>
          </a:p>
          <a:p>
            <a:endParaRPr lang="en-US" dirty="0"/>
          </a:p>
          <a:p>
            <a:endParaRPr lang="en-US" sz="2400" dirty="0"/>
          </a:p>
          <a:p>
            <a:endParaRPr lang="en-US" sz="2400" dirty="0" smtClean="0"/>
          </a:p>
          <a:p>
            <a:r>
              <a:rPr lang="en-US" sz="2400" dirty="0" smtClean="0"/>
              <a:t>What </a:t>
            </a:r>
            <a:r>
              <a:rPr lang="en-US" sz="2400" dirty="0"/>
              <a:t>to look for in a SPA presentation framework</a:t>
            </a:r>
          </a:p>
          <a:p>
            <a:pPr lvl="1"/>
            <a:r>
              <a:rPr lang="en-US" dirty="0"/>
              <a:t>Routing &amp; navigation</a:t>
            </a:r>
          </a:p>
          <a:p>
            <a:pPr lvl="1"/>
            <a:r>
              <a:rPr lang="en-US" dirty="0"/>
              <a:t>Views &amp; data binding</a:t>
            </a:r>
          </a:p>
          <a:p>
            <a:pPr lvl="1"/>
            <a:r>
              <a:rPr lang="en-US" dirty="0"/>
              <a:t>Dependency injection &amp; testability</a:t>
            </a:r>
          </a:p>
        </p:txBody>
      </p:sp>
      <p:sp>
        <p:nvSpPr>
          <p:cNvPr id="2" name="Title 1"/>
          <p:cNvSpPr>
            <a:spLocks noGrp="1"/>
          </p:cNvSpPr>
          <p:nvPr>
            <p:ph type="title"/>
          </p:nvPr>
        </p:nvSpPr>
        <p:spPr/>
        <p:txBody>
          <a:bodyPr/>
          <a:lstStyle/>
          <a:p>
            <a:r>
              <a:rPr lang="en-US" dirty="0" smtClean="0"/>
              <a:t>SPA Presentation Frameworks</a:t>
            </a:r>
            <a:endParaRPr lang="en-US" dirty="0"/>
          </a:p>
        </p:txBody>
      </p:sp>
      <p:grpSp>
        <p:nvGrpSpPr>
          <p:cNvPr id="13" name="Group 12"/>
          <p:cNvGrpSpPr/>
          <p:nvPr/>
        </p:nvGrpSpPr>
        <p:grpSpPr>
          <a:xfrm>
            <a:off x="2535484" y="1217405"/>
            <a:ext cx="2361431" cy="3050766"/>
            <a:chOff x="5195096" y="658091"/>
            <a:chExt cx="1736258" cy="2428131"/>
          </a:xfrm>
        </p:grpSpPr>
        <p:pic>
          <p:nvPicPr>
            <p:cNvPr id="4" name="Picture 3" descr="AngularJS-Shield-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096" y="658091"/>
              <a:ext cx="1736258" cy="1828800"/>
            </a:xfrm>
            <a:prstGeom prst="rect">
              <a:avLst/>
            </a:prstGeom>
          </p:spPr>
        </p:pic>
        <p:grpSp>
          <p:nvGrpSpPr>
            <p:cNvPr id="11" name="Group 10"/>
            <p:cNvGrpSpPr/>
            <p:nvPr/>
          </p:nvGrpSpPr>
          <p:grpSpPr>
            <a:xfrm>
              <a:off x="5219934" y="2462068"/>
              <a:ext cx="1531897" cy="624154"/>
              <a:chOff x="5258612" y="2462068"/>
              <a:chExt cx="1531897" cy="624154"/>
            </a:xfrm>
          </p:grpSpPr>
          <p:sp>
            <p:nvSpPr>
              <p:cNvPr id="6" name="TextBox 5"/>
              <p:cNvSpPr txBox="1"/>
              <p:nvPr/>
            </p:nvSpPr>
            <p:spPr bwMode="auto">
              <a:xfrm>
                <a:off x="5526900" y="2462068"/>
                <a:ext cx="928260" cy="293954"/>
              </a:xfrm>
              <a:prstGeom prst="rect">
                <a:avLst/>
              </a:prstGeom>
              <a:noFill/>
              <a:ln w="9525">
                <a:noFill/>
                <a:miter lim="800000"/>
                <a:headEnd/>
                <a:tailEnd/>
              </a:ln>
            </p:spPr>
            <p:txBody>
              <a:bodyPr wrap="none" rtlCol="0">
                <a:spAutoFit/>
              </a:bodyPr>
              <a:lstStyle/>
              <a:p>
                <a:r>
                  <a:rPr lang="en-US" dirty="0" err="1">
                    <a:solidFill>
                      <a:srgbClr val="FFFFFF"/>
                    </a:solidFill>
                  </a:rPr>
                  <a:t>AngularJS</a:t>
                </a:r>
                <a:endParaRPr lang="en-US" dirty="0">
                  <a:solidFill>
                    <a:srgbClr val="FFFFFF"/>
                  </a:solidFill>
                </a:endParaRPr>
              </a:p>
            </p:txBody>
          </p:sp>
          <p:sp>
            <p:nvSpPr>
              <p:cNvPr id="8" name="TextBox 7"/>
              <p:cNvSpPr txBox="1"/>
              <p:nvPr/>
            </p:nvSpPr>
            <p:spPr bwMode="auto">
              <a:xfrm>
                <a:off x="5258612" y="2792268"/>
                <a:ext cx="1531897" cy="293954"/>
              </a:xfrm>
              <a:prstGeom prst="rect">
                <a:avLst/>
              </a:prstGeom>
              <a:noFill/>
              <a:ln w="9525">
                <a:noFill/>
                <a:miter lim="800000"/>
                <a:headEnd/>
                <a:tailEnd/>
              </a:ln>
            </p:spPr>
            <p:txBody>
              <a:bodyPr wrap="none" rtlCol="0">
                <a:spAutoFit/>
              </a:bodyPr>
              <a:lstStyle/>
              <a:p>
                <a:r>
                  <a:rPr lang="en-US" dirty="0" smtClean="0">
                    <a:solidFill>
                      <a:srgbClr val="FFFFFF"/>
                    </a:solidFill>
                    <a:hlinkClick r:id="rId3"/>
                  </a:rPr>
                  <a:t>www.angularjs.org</a:t>
                </a:r>
                <a:endParaRPr lang="en-US" dirty="0" smtClean="0">
                  <a:solidFill>
                    <a:srgbClr val="FFFFFF"/>
                  </a:solidFill>
                </a:endParaRPr>
              </a:p>
            </p:txBody>
          </p:sp>
        </p:grpSp>
      </p:grpSp>
      <p:grpSp>
        <p:nvGrpSpPr>
          <p:cNvPr id="12" name="Group 11"/>
          <p:cNvGrpSpPr/>
          <p:nvPr/>
        </p:nvGrpSpPr>
        <p:grpSpPr>
          <a:xfrm>
            <a:off x="7709377" y="1455336"/>
            <a:ext cx="2607690" cy="2694364"/>
            <a:chOff x="7255866" y="512617"/>
            <a:chExt cx="1917321" cy="2641774"/>
          </a:xfrm>
        </p:grpSpPr>
        <p:pic>
          <p:nvPicPr>
            <p:cNvPr id="5" name="Picture 4" descr="Durand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387" y="512617"/>
              <a:ext cx="1828800" cy="1828800"/>
            </a:xfrm>
            <a:prstGeom prst="rect">
              <a:avLst/>
            </a:prstGeom>
          </p:spPr>
        </p:pic>
        <p:grpSp>
          <p:nvGrpSpPr>
            <p:cNvPr id="10" name="Group 9"/>
            <p:cNvGrpSpPr/>
            <p:nvPr/>
          </p:nvGrpSpPr>
          <p:grpSpPr>
            <a:xfrm>
              <a:off x="7255866" y="2462068"/>
              <a:ext cx="1701617" cy="692323"/>
              <a:chOff x="7255866" y="2462068"/>
              <a:chExt cx="1701617" cy="692323"/>
            </a:xfrm>
          </p:grpSpPr>
          <p:sp>
            <p:nvSpPr>
              <p:cNvPr id="7" name="TextBox 6"/>
              <p:cNvSpPr txBox="1"/>
              <p:nvPr/>
            </p:nvSpPr>
            <p:spPr bwMode="auto">
              <a:xfrm>
                <a:off x="7720833" y="2462068"/>
                <a:ext cx="824523" cy="362123"/>
              </a:xfrm>
              <a:prstGeom prst="rect">
                <a:avLst/>
              </a:prstGeom>
              <a:noFill/>
              <a:ln w="9525">
                <a:noFill/>
                <a:miter lim="800000"/>
                <a:headEnd/>
                <a:tailEnd/>
              </a:ln>
            </p:spPr>
            <p:txBody>
              <a:bodyPr wrap="none" rtlCol="0">
                <a:spAutoFit/>
              </a:bodyPr>
              <a:lstStyle/>
              <a:p>
                <a:r>
                  <a:rPr lang="en-US" dirty="0" err="1">
                    <a:solidFill>
                      <a:srgbClr val="FFFFFF"/>
                    </a:solidFill>
                  </a:rPr>
                  <a:t>Durandal</a:t>
                </a:r>
                <a:endParaRPr lang="en-US" dirty="0">
                  <a:solidFill>
                    <a:srgbClr val="FFFFFF"/>
                  </a:solidFill>
                </a:endParaRPr>
              </a:p>
            </p:txBody>
          </p:sp>
          <p:sp>
            <p:nvSpPr>
              <p:cNvPr id="9" name="TextBox 8"/>
              <p:cNvSpPr txBox="1"/>
              <p:nvPr/>
            </p:nvSpPr>
            <p:spPr bwMode="auto">
              <a:xfrm>
                <a:off x="7255866" y="2792268"/>
                <a:ext cx="1701617" cy="362123"/>
              </a:xfrm>
              <a:prstGeom prst="rect">
                <a:avLst/>
              </a:prstGeom>
              <a:noFill/>
              <a:ln w="9525">
                <a:noFill/>
                <a:miter lim="800000"/>
                <a:headEnd/>
                <a:tailEnd/>
              </a:ln>
            </p:spPr>
            <p:txBody>
              <a:bodyPr wrap="none" rtlCol="0">
                <a:spAutoFit/>
              </a:bodyPr>
              <a:lstStyle/>
              <a:p>
                <a:r>
                  <a:rPr lang="en-US" dirty="0" err="1" smtClean="0">
                    <a:solidFill>
                      <a:srgbClr val="FFFFFF"/>
                    </a:solidFill>
                    <a:hlinkClick r:id="rId5"/>
                  </a:rPr>
                  <a:t>www.durandaljs.com</a:t>
                </a:r>
                <a:endParaRPr lang="en-US" dirty="0" smtClean="0">
                  <a:solidFill>
                    <a:srgbClr val="FFFFFF"/>
                  </a:solidFill>
                </a:endParaRPr>
              </a:p>
            </p:txBody>
          </p:sp>
        </p:grpSp>
      </p:grpSp>
    </p:spTree>
    <p:extLst>
      <p:ext uri="{BB962C8B-B14F-4D97-AF65-F5344CB8AC3E}">
        <p14:creationId xmlns:p14="http://schemas.microsoft.com/office/powerpoint/2010/main" val="296239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439984"/>
          </a:xfrm>
          <a:prstGeom prst="rect">
            <a:avLst/>
          </a:prstGeom>
        </p:spPr>
        <p:txBody>
          <a:bodyPr lIns="93269" tIns="46634" rIns="93269" bIns="46634"/>
          <a:lstStyle/>
          <a:p>
            <a:r>
              <a:rPr lang="en-US" dirty="0" smtClean="0"/>
              <a:t>No external deployment steps</a:t>
            </a:r>
          </a:p>
          <a:p>
            <a:r>
              <a:rPr lang="en-US" dirty="0" smtClean="0">
                <a:solidFill>
                  <a:schemeClr val="bg2">
                    <a:lumMod val="25000"/>
                    <a:lumOff val="75000"/>
                  </a:schemeClr>
                </a:solidFill>
              </a:rPr>
              <a:t>No extra costs </a:t>
            </a:r>
            <a:r>
              <a:rPr lang="en-US" dirty="0" smtClean="0"/>
              <a:t>&amp; concerns</a:t>
            </a:r>
          </a:p>
          <a:p>
            <a:pPr lvl="1"/>
            <a:r>
              <a:rPr lang="en-US" dirty="0" smtClean="0"/>
              <a:t>Who is going to pay for this?</a:t>
            </a:r>
          </a:p>
          <a:p>
            <a:r>
              <a:rPr lang="en-US" dirty="0" smtClean="0"/>
              <a:t>SPA’s yield a </a:t>
            </a:r>
            <a:r>
              <a:rPr lang="en-US" dirty="0" smtClean="0">
                <a:solidFill>
                  <a:schemeClr val="bg2">
                    <a:lumMod val="25000"/>
                    <a:lumOff val="75000"/>
                  </a:schemeClr>
                </a:solidFill>
              </a:rPr>
              <a:t>richer user experience</a:t>
            </a:r>
          </a:p>
          <a:p>
            <a:r>
              <a:rPr lang="en-US" dirty="0" smtClean="0"/>
              <a:t>SPA’s facilitate building apps in </a:t>
            </a:r>
            <a:r>
              <a:rPr lang="en-US" dirty="0" smtClean="0">
                <a:solidFill>
                  <a:schemeClr val="bg2">
                    <a:lumMod val="25000"/>
                    <a:lumOff val="75000"/>
                  </a:schemeClr>
                </a:solidFill>
              </a:rPr>
              <a:t>modular approach</a:t>
            </a:r>
          </a:p>
          <a:p>
            <a:r>
              <a:rPr lang="en-US" dirty="0" smtClean="0"/>
              <a:t>Leverage SharePoint for services and data storage</a:t>
            </a:r>
          </a:p>
          <a:p>
            <a:r>
              <a:rPr lang="en-US" dirty="0" smtClean="0"/>
              <a:t>Protecting app business logic</a:t>
            </a:r>
            <a:endParaRPr lang="en-US" dirty="0"/>
          </a:p>
        </p:txBody>
      </p:sp>
      <p:sp>
        <p:nvSpPr>
          <p:cNvPr id="2" name="Title 1"/>
          <p:cNvSpPr>
            <a:spLocks noGrp="1"/>
          </p:cNvSpPr>
          <p:nvPr>
            <p:ph type="title"/>
          </p:nvPr>
        </p:nvSpPr>
        <p:spPr/>
        <p:txBody>
          <a:bodyPr/>
          <a:lstStyle/>
          <a:p>
            <a:r>
              <a:rPr lang="en-US" sz="3700" dirty="0"/>
              <a:t>Benefits of SharePoint-Hosted Apps as SPA’s</a:t>
            </a:r>
          </a:p>
        </p:txBody>
      </p:sp>
    </p:spTree>
    <p:extLst>
      <p:ext uri="{BB962C8B-B14F-4D97-AF65-F5344CB8AC3E}">
        <p14:creationId xmlns:p14="http://schemas.microsoft.com/office/powerpoint/2010/main" val="1392777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Libraries I Used &amp; Why</a:t>
            </a:r>
            <a:endParaRPr lang="en-US" dirty="0"/>
          </a:p>
        </p:txBody>
      </p:sp>
      <p:sp>
        <p:nvSpPr>
          <p:cNvPr id="4" name="Content Placeholder 3"/>
          <p:cNvSpPr>
            <a:spLocks noGrp="1"/>
          </p:cNvSpPr>
          <p:nvPr>
            <p:ph type="body" sz="quarter" idx="10"/>
          </p:nvPr>
        </p:nvSpPr>
        <p:spPr/>
        <p:txBody>
          <a:bodyPr>
            <a:normAutofit fontScale="92500" lnSpcReduction="20000"/>
          </a:bodyPr>
          <a:lstStyle/>
          <a:p>
            <a:r>
              <a:rPr lang="en-US" sz="2700" dirty="0" err="1"/>
              <a:t>jQuery</a:t>
            </a:r>
            <a:endParaRPr lang="en-US" sz="2700" dirty="0"/>
          </a:p>
          <a:p>
            <a:r>
              <a:rPr lang="en-US" sz="2700" dirty="0"/>
              <a:t>Moment</a:t>
            </a:r>
          </a:p>
          <a:p>
            <a:r>
              <a:rPr lang="en-US" sz="2700" dirty="0" err="1"/>
              <a:t>FontAwesome</a:t>
            </a:r>
            <a:endParaRPr lang="en-US" sz="2700" dirty="0"/>
          </a:p>
          <a:p>
            <a:r>
              <a:rPr lang="en-US" sz="2700" dirty="0"/>
              <a:t>Breeze</a:t>
            </a:r>
          </a:p>
          <a:p>
            <a:r>
              <a:rPr lang="en-US" sz="2700" dirty="0"/>
              <a:t>SharePoint CSOM</a:t>
            </a:r>
          </a:p>
          <a:p>
            <a:r>
              <a:rPr lang="en-US" sz="2700" dirty="0"/>
              <a:t>SharePoint OData / REST API</a:t>
            </a:r>
          </a:p>
        </p:txBody>
      </p:sp>
      <p:sp>
        <p:nvSpPr>
          <p:cNvPr id="6" name="Content Placeholder 5"/>
          <p:cNvSpPr>
            <a:spLocks noGrp="1"/>
          </p:cNvSpPr>
          <p:nvPr>
            <p:ph type="body" sz="quarter" idx="11"/>
          </p:nvPr>
        </p:nvSpPr>
        <p:spPr/>
        <p:txBody>
          <a:bodyPr/>
          <a:lstStyle/>
          <a:p>
            <a:r>
              <a:rPr lang="en-US" sz="2700" dirty="0" err="1"/>
              <a:t>AngularJS</a:t>
            </a:r>
            <a:endParaRPr lang="en-US" sz="2700" dirty="0"/>
          </a:p>
          <a:p>
            <a:pPr lvl="1"/>
            <a:r>
              <a:rPr lang="en-US" sz="2700" dirty="0"/>
              <a:t>Animations</a:t>
            </a:r>
          </a:p>
          <a:p>
            <a:pPr lvl="1"/>
            <a:r>
              <a:rPr lang="en-US" sz="2700" dirty="0"/>
              <a:t>Route</a:t>
            </a:r>
          </a:p>
          <a:p>
            <a:pPr lvl="1"/>
            <a:r>
              <a:rPr lang="en-US" sz="2700" dirty="0"/>
              <a:t>Cookies</a:t>
            </a:r>
          </a:p>
          <a:p>
            <a:pPr lvl="1"/>
            <a:r>
              <a:rPr lang="en-US" sz="2700" dirty="0"/>
              <a:t>Resource</a:t>
            </a:r>
          </a:p>
          <a:p>
            <a:pPr lvl="1"/>
            <a:r>
              <a:rPr lang="en-US" sz="2700" dirty="0"/>
              <a:t>Sanitize</a:t>
            </a:r>
          </a:p>
        </p:txBody>
      </p:sp>
    </p:spTree>
    <p:extLst>
      <p:ext uri="{BB962C8B-B14F-4D97-AF65-F5344CB8AC3E}">
        <p14:creationId xmlns:p14="http://schemas.microsoft.com/office/powerpoint/2010/main" val="9980441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4Speaker_PPT_Templat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1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Jeremy Thake</External_x0020_Speaker>
    <Session_x0020_Code xmlns="e36bfbf9-5e42-489c-a259-4c54eb22cb57"> DEV-B229</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schemas.microsoft.com/sharepoint/v3"/>
    <ds:schemaRef ds:uri="http://schemas.openxmlformats.org/package/2006/metadata/core-properties"/>
    <ds:schemaRef ds:uri="230e9df3-be65-4c73-a93b-d1236ebd677e"/>
    <ds:schemaRef ds:uri="e36bfbf9-5e42-489c-a259-4c54eb22cb57"/>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TENA14Speaker_PPT_Template.potx</Template>
  <TotalTime>6243</TotalTime>
  <Words>1767</Words>
  <Application>Microsoft Office PowerPoint</Application>
  <PresentationFormat>Custom</PresentationFormat>
  <Paragraphs>180</Paragraphs>
  <Slides>23</Slides>
  <Notes>10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7" baseType="lpstr">
      <vt:lpstr>PMingLiU-ExtB</vt:lpstr>
      <vt:lpstr>Arial</vt:lpstr>
      <vt:lpstr>Calibri</vt:lpstr>
      <vt:lpstr>Consolas</vt:lpstr>
      <vt:lpstr>Segoe Pro</vt:lpstr>
      <vt:lpstr>Segoe Pro Light</vt:lpstr>
      <vt:lpstr>Segoe UI</vt:lpstr>
      <vt:lpstr>Segoe UI Light</vt:lpstr>
      <vt:lpstr>Tahoma</vt:lpstr>
      <vt:lpstr>Wingdings</vt:lpstr>
      <vt:lpstr>TENA14Speaker_PPT_Template</vt:lpstr>
      <vt:lpstr>TechEd 2014 Dk Blue</vt:lpstr>
      <vt:lpstr>1_TechEd 2014 Dk Blue</vt:lpstr>
      <vt:lpstr>Acrobat Document</vt:lpstr>
      <vt:lpstr>PowerPoint Presentation</vt:lpstr>
      <vt:lpstr>Deep Dive into Developing Advanced Microsoft SharePoint Applications Using Third-Party JavaScript</vt:lpstr>
      <vt:lpstr>What Are You Interested In?</vt:lpstr>
      <vt:lpstr>What is a SharePoint-Hosted App?</vt:lpstr>
      <vt:lpstr>What is a Single Page App?</vt:lpstr>
      <vt:lpstr>Characteristics of a Single Page App</vt:lpstr>
      <vt:lpstr>SPA Presentation Frameworks</vt:lpstr>
      <vt:lpstr>Benefits of SharePoint-Hosted Apps as SPA’s</vt:lpstr>
      <vt:lpstr>Libraries I Used &amp; Why</vt:lpstr>
      <vt:lpstr>Resources</vt:lpstr>
      <vt:lpstr>SharePoint Hosted App Single Page App (SPA)</vt:lpstr>
      <vt:lpstr>PowerPoint Presentation</vt:lpstr>
      <vt:lpstr>PowerPoint Presentation</vt:lpstr>
      <vt:lpstr>PowerPoint Presentation</vt:lpstr>
      <vt:lpstr>Related content – Breakouts</vt:lpstr>
      <vt:lpstr>PowerPoint Presentation</vt:lpstr>
      <vt:lpstr>Related content – Labs</vt:lpstr>
      <vt:lpstr>Related content – Exam Prep</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into Developing Advanced Microsoft SharePoint Applications Using Third-Party JavaScript</dc:title>
  <dc:subject>TechEd 2014</dc:subject>
  <dc:creator>&lt;Speaker name goes here&gt;</dc:creator>
  <cp:keywords/>
  <dc:description>Template: Jordan Cayabyab, Artitudes Design
Formatting: 
Audience Type:</dc:description>
  <cp:lastModifiedBy>testadmin</cp:lastModifiedBy>
  <cp:revision>269</cp:revision>
  <dcterms:created xsi:type="dcterms:W3CDTF">2013-10-21T21:40:33Z</dcterms:created>
  <dcterms:modified xsi:type="dcterms:W3CDTF">2014-05-14T22:17:44Z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