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29"/>
  </p:notesMasterIdLst>
  <p:handoutMasterIdLst>
    <p:handoutMasterId r:id="rId30"/>
  </p:handoutMasterIdLst>
  <p:sldIdLst>
    <p:sldId id="1453" r:id="rId5"/>
    <p:sldId id="1381" r:id="rId6"/>
    <p:sldId id="1412" r:id="rId7"/>
    <p:sldId id="1457" r:id="rId8"/>
    <p:sldId id="1459" r:id="rId9"/>
    <p:sldId id="1460" r:id="rId10"/>
    <p:sldId id="1461" r:id="rId11"/>
    <p:sldId id="1462" r:id="rId12"/>
    <p:sldId id="1458" r:id="rId13"/>
    <p:sldId id="1463" r:id="rId14"/>
    <p:sldId id="1465" r:id="rId15"/>
    <p:sldId id="1466" r:id="rId16"/>
    <p:sldId id="1467" r:id="rId17"/>
    <p:sldId id="1468" r:id="rId18"/>
    <p:sldId id="1469" r:id="rId19"/>
    <p:sldId id="1470" r:id="rId20"/>
    <p:sldId id="1471" r:id="rId21"/>
    <p:sldId id="1472" r:id="rId22"/>
    <p:sldId id="1413" r:id="rId23"/>
    <p:sldId id="1473" r:id="rId24"/>
    <p:sldId id="1474" r:id="rId25"/>
    <p:sldId id="1417" r:id="rId26"/>
    <p:sldId id="1414" r:id="rId27"/>
    <p:sldId id="1132" r:id="rId2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1453"/>
            <p14:sldId id="1381"/>
          </p14:sldIdLst>
        </p14:section>
        <p14:section name="Template Layouts" id="{FF377351-AA58-4A42-A64C-48719B975E8A}">
          <p14:sldIdLst>
            <p14:sldId id="1412"/>
            <p14:sldId id="1457"/>
            <p14:sldId id="1459"/>
            <p14:sldId id="1460"/>
            <p14:sldId id="1461"/>
            <p14:sldId id="1462"/>
            <p14:sldId id="1458"/>
            <p14:sldId id="1463"/>
            <p14:sldId id="1465"/>
            <p14:sldId id="1466"/>
            <p14:sldId id="1467"/>
            <p14:sldId id="1468"/>
            <p14:sldId id="1469"/>
            <p14:sldId id="1470"/>
            <p14:sldId id="1471"/>
            <p14:sldId id="1472"/>
          </p14:sldIdLst>
        </p14:section>
        <p14:section name="Guidelines: Font and Colors" id="{25721397-5FAB-4C6D-A6C0-0EC58D7FA1A0}">
          <p14:sldIdLst/>
        </p14:section>
        <p14:section name="Charts &amp; Tables" id="{906157E2-ED63-4193-899E-DAE02ED3C56D}">
          <p14:sldIdLst/>
        </p14:section>
        <p14:section name="Section Headers &amp; Other Text Layouts" id="{873DF4F1-08B2-453E-B1FE-2094C15BBFA1}">
          <p14:sldIdLst/>
        </p14:section>
        <p14:section name="Required TechEd Slides" id="{26AC01F7-B32B-44E9-BE5B-D21B17F99D23}">
          <p14:sldIdLst>
            <p14:sldId id="1413"/>
            <p14:sldId id="1473"/>
            <p14:sldId id="1474"/>
            <p14:sldId id="1417"/>
            <p14:sldId id="1414"/>
            <p14:sldId id="113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CF2"/>
    <a:srgbClr val="FFFFFF"/>
    <a:srgbClr val="009E49"/>
    <a:srgbClr val="0072C6"/>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68" autoAdjust="0"/>
    <p:restoredTop sz="82731" autoAdjust="0"/>
  </p:normalViewPr>
  <p:slideViewPr>
    <p:cSldViewPr snapToObjects="1">
      <p:cViewPr varScale="1">
        <p:scale>
          <a:sx n="107" d="100"/>
          <a:sy n="107" d="100"/>
        </p:scale>
        <p:origin x="594" y="114"/>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3536"/>
    </p:cViewPr>
  </p:sorterViewPr>
  <p:notesViewPr>
    <p:cSldViewPr snapToObjects="1" showGuides="1">
      <p:cViewPr varScale="1">
        <p:scale>
          <a:sx n="58" d="100"/>
          <a:sy n="58" d="100"/>
        </p:scale>
        <p:origin x="2242"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5/12/2014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5/12/2014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3225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211D4B0C-B40C-4B38-86E4-2AFA7E194751}" type="datetime1">
              <a:rPr lang="en-US" smtClean="0"/>
              <a:t>5/12/2014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286467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211D4B0C-B40C-4B38-86E4-2AFA7E194751}" type="datetime1">
              <a:rPr lang="en-US" smtClean="0"/>
              <a:t>5/12/2014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38191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2985447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2965889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4160098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3332691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24</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7545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1930189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1978236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3924599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1069776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1317669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3711516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8D6C57BE-ADFB-4D6B-8A59-F41CC65A0C6D}" type="datetime1">
              <a:rPr lang="en-US" smtClean="0"/>
              <a:t>5/12/2014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26369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211D4B0C-B40C-4B38-86E4-2AFA7E194751}" type="datetime1">
              <a:rPr lang="en-US" smtClean="0"/>
              <a:t>5/12/2014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4569309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oleObject" Target="../embeddings/oleObject1.bin"/><Relationship Id="rId3" Type="http://schemas.openxmlformats.org/officeDocument/2006/relationships/image" Target="../media/image30.png"/><Relationship Id="rId7" Type="http://schemas.openxmlformats.org/officeDocument/2006/relationships/image" Target="../media/image33.png"/><Relationship Id="rId12" Type="http://schemas.openxmlformats.org/officeDocument/2006/relationships/hyperlink" Target="http://aka.ms/aivsix" TargetMode="External"/><Relationship Id="rId17" Type="http://schemas.openxmlformats.org/officeDocument/2006/relationships/image" Target="../media/image38.png"/><Relationship Id="rId2" Type="http://schemas.openxmlformats.org/officeDocument/2006/relationships/slideLayout" Target="../slideLayouts/slideLayout19.xml"/><Relationship Id="rId16" Type="http://schemas.openxmlformats.org/officeDocument/2006/relationships/image" Target="../media/image37.png"/><Relationship Id="rId1" Type="http://schemas.openxmlformats.org/officeDocument/2006/relationships/vmlDrawing" Target="../drawings/vmlDrawing1.vml"/><Relationship Id="rId6" Type="http://schemas.openxmlformats.org/officeDocument/2006/relationships/image" Target="../media/image32.png"/><Relationship Id="rId11" Type="http://schemas.openxmlformats.org/officeDocument/2006/relationships/hyperlink" Target="http://visualstudio.com/" TargetMode="External"/><Relationship Id="rId5" Type="http://schemas.openxmlformats.org/officeDocument/2006/relationships/image" Target="../media/image31.png"/><Relationship Id="rId15" Type="http://schemas.openxmlformats.org/officeDocument/2006/relationships/image" Target="../media/image36.png"/><Relationship Id="rId10" Type="http://schemas.openxmlformats.org/officeDocument/2006/relationships/image" Target="../media/image2.png"/><Relationship Id="rId4" Type="http://schemas.openxmlformats.org/officeDocument/2006/relationships/hyperlink" Target="http://aka.ms/msdn_teched" TargetMode="External"/><Relationship Id="rId9" Type="http://schemas.openxmlformats.org/officeDocument/2006/relationships/image" Target="../media/image35.gif"/><Relationship Id="rId14" Type="http://schemas.openxmlformats.org/officeDocument/2006/relationships/image" Target="../media/image29.emf"/></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9.xml"/><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emf"/><Relationship Id="rId18" Type="http://schemas.openxmlformats.org/officeDocument/2006/relationships/image" Target="../media/image24.emf"/><Relationship Id="rId3" Type="http://schemas.openxmlformats.org/officeDocument/2006/relationships/image" Target="../media/image9.emf"/><Relationship Id="rId21" Type="http://schemas.microsoft.com/office/2007/relationships/hdphoto" Target="../media/hdphoto1.wdp"/><Relationship Id="rId7" Type="http://schemas.openxmlformats.org/officeDocument/2006/relationships/image" Target="../media/image13.emf"/><Relationship Id="rId12" Type="http://schemas.openxmlformats.org/officeDocument/2006/relationships/image" Target="../media/image18.emf"/><Relationship Id="rId17" Type="http://schemas.openxmlformats.org/officeDocument/2006/relationships/image" Target="../media/image23.emf"/><Relationship Id="rId2" Type="http://schemas.openxmlformats.org/officeDocument/2006/relationships/notesSlide" Target="../notesSlides/notesSlide3.xml"/><Relationship Id="rId16" Type="http://schemas.openxmlformats.org/officeDocument/2006/relationships/image" Target="../media/image22.emf"/><Relationship Id="rId20" Type="http://schemas.openxmlformats.org/officeDocument/2006/relationships/image" Target="../media/image26.png"/><Relationship Id="rId1" Type="http://schemas.openxmlformats.org/officeDocument/2006/relationships/slideLayout" Target="../slideLayouts/slideLayout12.xml"/><Relationship Id="rId6" Type="http://schemas.openxmlformats.org/officeDocument/2006/relationships/image" Target="../media/image12.emf"/><Relationship Id="rId11" Type="http://schemas.openxmlformats.org/officeDocument/2006/relationships/image" Target="../media/image17.emf"/><Relationship Id="rId5" Type="http://schemas.openxmlformats.org/officeDocument/2006/relationships/image" Target="../media/image11.png"/><Relationship Id="rId15" Type="http://schemas.openxmlformats.org/officeDocument/2006/relationships/image" Target="../media/image21.emf"/><Relationship Id="rId10" Type="http://schemas.openxmlformats.org/officeDocument/2006/relationships/image" Target="../media/image16.emf"/><Relationship Id="rId19" Type="http://schemas.openxmlformats.org/officeDocument/2006/relationships/image" Target="../media/image25.emf"/><Relationship Id="rId4" Type="http://schemas.openxmlformats.org/officeDocument/2006/relationships/image" Target="../media/image10.emf"/><Relationship Id="rId9" Type="http://schemas.openxmlformats.org/officeDocument/2006/relationships/image" Target="../media/image15.emf"/><Relationship Id="rId14" Type="http://schemas.openxmlformats.org/officeDocument/2006/relationships/image" Target="../media/image20.e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1.emf"/><Relationship Id="rId7" Type="http://schemas.openxmlformats.org/officeDocument/2006/relationships/image" Target="../media/image8.png"/><Relationship Id="rId2" Type="http://schemas.openxmlformats.org/officeDocument/2006/relationships/image" Target="../media/image20.emf"/><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9.emf"/><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21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Demonstration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8437" y="2354262"/>
            <a:ext cx="917575" cy="917575"/>
          </a:xfrm>
          <a:prstGeom prst="rect">
            <a:avLst/>
          </a:prstGeom>
        </p:spPr>
      </p:pic>
    </p:spTree>
    <p:extLst>
      <p:ext uri="{BB962C8B-B14F-4D97-AF65-F5344CB8AC3E}">
        <p14:creationId xmlns:p14="http://schemas.microsoft.com/office/powerpoint/2010/main" val="3529531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0"/>
              </a:spcBef>
              <a:spcAft>
                <a:spcPts val="1836"/>
              </a:spcAft>
              <a:buSzPct val="90000"/>
            </a:pPr>
            <a:r>
              <a:rPr lang="en-US" dirty="0" smtClean="0"/>
              <a:t>Lift and Shift</a:t>
            </a:r>
            <a:endParaRPr lang="en-US" sz="3200" spc="-71" dirty="0">
              <a:gradFill>
                <a:gsLst>
                  <a:gs pos="0">
                    <a:srgbClr val="FFFFFF"/>
                  </a:gs>
                  <a:gs pos="86000">
                    <a:srgbClr val="FFFFFF"/>
                  </a:gs>
                </a:gsLst>
                <a:lin ang="5400000" scaled="0"/>
              </a:gradFill>
              <a:cs typeface="+mn-cs"/>
            </a:endParaRPr>
          </a:p>
        </p:txBody>
      </p:sp>
      <p:sp>
        <p:nvSpPr>
          <p:cNvPr id="4" name="Rectangle 3"/>
          <p:cNvSpPr/>
          <p:nvPr/>
        </p:nvSpPr>
        <p:spPr>
          <a:xfrm>
            <a:off x="273049" y="3960335"/>
            <a:ext cx="10517138" cy="1541961"/>
          </a:xfrm>
          <a:prstGeom prst="rect">
            <a:avLst/>
          </a:prstGeom>
        </p:spPr>
        <p:txBody>
          <a:bodyPr wrap="square" lIns="182880" tIns="146304" rIns="182880" bIns="146304">
            <a:spAutoFit/>
          </a:bodyPr>
          <a:lstStyle/>
          <a:p>
            <a:pPr>
              <a:lnSpc>
                <a:spcPct val="90000"/>
              </a:lnSpc>
              <a:spcAft>
                <a:spcPts val="1200"/>
              </a:spcAft>
            </a:pPr>
            <a:r>
              <a:rPr lang="en-US" sz="3000" dirty="0" smtClean="0">
                <a:ln w="3175">
                  <a:noFill/>
                </a:ln>
                <a:gradFill>
                  <a:gsLst>
                    <a:gs pos="0">
                      <a:srgbClr val="FFFFFF"/>
                    </a:gs>
                    <a:gs pos="100000">
                      <a:srgbClr val="FFFFFF"/>
                    </a:gs>
                  </a:gsLst>
                  <a:lin ang="5400000" scaled="0"/>
                </a:gradFill>
                <a:latin typeface="Segoe UI Light"/>
                <a:cs typeface="Segoe UI" pitchFamily="34" charset="0"/>
              </a:rPr>
              <a:t>You can move existing web workloads to Azure Websites whilst still connecting to on-premises data without changing any code.</a:t>
            </a:r>
            <a:endParaRPr lang="en-US" sz="3000" dirty="0">
              <a:ln w="3175">
                <a:noFill/>
              </a:ln>
              <a:gradFill>
                <a:gsLst>
                  <a:gs pos="0">
                    <a:srgbClr val="FFFFFF"/>
                  </a:gs>
                  <a:gs pos="100000">
                    <a:srgbClr val="FFFFFF"/>
                  </a:gs>
                </a:gsLst>
                <a:lin ang="5400000" scaled="0"/>
              </a:gradFill>
              <a:latin typeface="Segoe UI Light"/>
              <a:cs typeface="Segoe UI"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2969" y="295273"/>
            <a:ext cx="917575" cy="917575"/>
          </a:xfrm>
          <a:prstGeom prst="rect">
            <a:avLst/>
          </a:prstGeom>
        </p:spPr>
      </p:pic>
    </p:spTree>
    <p:extLst>
      <p:ext uri="{BB962C8B-B14F-4D97-AF65-F5344CB8AC3E}">
        <p14:creationId xmlns:p14="http://schemas.microsoft.com/office/powerpoint/2010/main" val="204360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a:t>
            </a:r>
            <a:endParaRPr lang="en-US" dirty="0"/>
          </a:p>
        </p:txBody>
      </p:sp>
      <p:sp>
        <p:nvSpPr>
          <p:cNvPr id="27" name="Content Placeholder 2"/>
          <p:cNvSpPr txBox="1">
            <a:spLocks/>
          </p:cNvSpPr>
          <p:nvPr/>
        </p:nvSpPr>
        <p:spPr>
          <a:xfrm>
            <a:off x="7733190" y="1473728"/>
            <a:ext cx="2714483" cy="482873"/>
          </a:xfrm>
          <a:prstGeom prst="rect">
            <a:avLst/>
          </a:prstGeom>
        </p:spPr>
        <p:txBody>
          <a:bodyPr vert="horz" lIns="93260" tIns="46630" rIns="93260" bIns="4663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ts val="688"/>
              </a:spcAft>
              <a:buSzPct val="90000"/>
              <a:buNone/>
              <a:defRPr/>
            </a:pPr>
            <a:r>
              <a:rPr lang="en-US" sz="2448" spc="-102" dirty="0">
                <a:ln w="3175">
                  <a:noFill/>
                </a:ln>
                <a:gradFill flip="none" rotWithShape="1">
                  <a:gsLst>
                    <a:gs pos="0">
                      <a:srgbClr val="072B60">
                        <a:lumMod val="65000"/>
                        <a:lumOff val="35000"/>
                      </a:srgbClr>
                    </a:gs>
                    <a:gs pos="86000">
                      <a:srgbClr val="072B60">
                        <a:lumMod val="65000"/>
                        <a:lumOff val="35000"/>
                      </a:srgbClr>
                    </a:gs>
                  </a:gsLst>
                  <a:lin ang="5400000" scaled="0"/>
                  <a:tileRect/>
                </a:gradFill>
                <a:latin typeface="Segoe UI Light" pitchFamily="34" charset="0"/>
                <a:ea typeface="+mj-ea"/>
                <a:cs typeface="Arial" charset="0"/>
              </a:rPr>
              <a:t>On Premises</a:t>
            </a:r>
          </a:p>
        </p:txBody>
      </p:sp>
      <p:sp>
        <p:nvSpPr>
          <p:cNvPr id="28" name="Rectangle 27"/>
          <p:cNvSpPr/>
          <p:nvPr/>
        </p:nvSpPr>
        <p:spPr bwMode="auto">
          <a:xfrm>
            <a:off x="9952037" y="3133167"/>
            <a:ext cx="1371600" cy="1371600"/>
          </a:xfrm>
          <a:prstGeom prst="rect">
            <a:avLst/>
          </a:prstGeom>
          <a:solidFill>
            <a:srgbClr val="0070C0"/>
          </a:solidFill>
          <a:ln w="9525" cap="flat" cmpd="sng" algn="ctr">
            <a:noFill/>
            <a:prstDash val="solid"/>
            <a:headEnd type="none" w="med" len="med"/>
            <a:tailEnd type="none" w="med" len="med"/>
          </a:ln>
          <a:effectLst/>
        </p:spPr>
        <p:txBody>
          <a:bodyPr rot="0" spcFirstLastPara="0" vertOverflow="overflow" horzOverflow="overflow" vert="horz" wrap="square" lIns="69973" tIns="34987" rIns="34987" bIns="69973" numCol="1" spcCol="0" rtlCol="0" fromWordArt="0" anchor="b" anchorCtr="0" forceAA="0" compatLnSpc="1">
            <a:prstTxWarp prst="textNoShape">
              <a:avLst/>
            </a:prstTxWarp>
            <a:noAutofit/>
          </a:bodyPr>
          <a:lstStyle/>
          <a:p>
            <a:pPr defTabSz="699496" fontAlgn="base">
              <a:spcBef>
                <a:spcPct val="0"/>
              </a:spcBef>
              <a:spcAft>
                <a:spcPct val="0"/>
              </a:spcAft>
              <a:defRPr/>
            </a:pPr>
            <a:r>
              <a:rPr lang="en-US" sz="1122" kern="0" spc="-39" dirty="0">
                <a:gradFill>
                  <a:gsLst>
                    <a:gs pos="0">
                      <a:srgbClr val="FFFFFF"/>
                    </a:gs>
                    <a:gs pos="100000">
                      <a:srgbClr val="FFFFFF"/>
                    </a:gs>
                  </a:gsLst>
                  <a:lin ang="5400000" scaled="0"/>
                </a:gradFill>
                <a:ea typeface="Segoe UI" pitchFamily="34" charset="0"/>
                <a:cs typeface="Segoe UI" pitchFamily="34" charset="0"/>
              </a:rPr>
              <a:t>LOB App</a:t>
            </a:r>
          </a:p>
        </p:txBody>
      </p:sp>
      <p:grpSp>
        <p:nvGrpSpPr>
          <p:cNvPr id="29" name="Group 28"/>
          <p:cNvGrpSpPr/>
          <p:nvPr/>
        </p:nvGrpSpPr>
        <p:grpSpPr>
          <a:xfrm>
            <a:off x="10396485" y="3432950"/>
            <a:ext cx="491078" cy="673912"/>
            <a:chOff x="1752600" y="4267200"/>
            <a:chExt cx="1157286" cy="1302545"/>
          </a:xfrm>
        </p:grpSpPr>
        <p:sp>
          <p:nvSpPr>
            <p:cNvPr id="30" name="Freeform 219"/>
            <p:cNvSpPr>
              <a:spLocks/>
            </p:cNvSpPr>
            <p:nvPr/>
          </p:nvSpPr>
          <p:spPr bwMode="auto">
            <a:xfrm>
              <a:off x="2573475" y="4995891"/>
              <a:ext cx="330824" cy="573854"/>
            </a:xfrm>
            <a:custGeom>
              <a:avLst/>
              <a:gdLst>
                <a:gd name="T0" fmla="*/ 157 w 351"/>
                <a:gd name="T1" fmla="*/ 2 h 609"/>
                <a:gd name="T2" fmla="*/ 155 w 351"/>
                <a:gd name="T3" fmla="*/ 104 h 609"/>
                <a:gd name="T4" fmla="*/ 180 w 351"/>
                <a:gd name="T5" fmla="*/ 99 h 609"/>
                <a:gd name="T6" fmla="*/ 231 w 351"/>
                <a:gd name="T7" fmla="*/ 121 h 609"/>
                <a:gd name="T8" fmla="*/ 252 w 351"/>
                <a:gd name="T9" fmla="*/ 174 h 609"/>
                <a:gd name="T10" fmla="*/ 251 w 351"/>
                <a:gd name="T11" fmla="*/ 212 h 609"/>
                <a:gd name="T12" fmla="*/ 251 w 351"/>
                <a:gd name="T13" fmla="*/ 212 h 609"/>
                <a:gd name="T14" fmla="*/ 247 w 351"/>
                <a:gd name="T15" fmla="*/ 387 h 609"/>
                <a:gd name="T16" fmla="*/ 247 w 351"/>
                <a:gd name="T17" fmla="*/ 387 h 609"/>
                <a:gd name="T18" fmla="*/ 246 w 351"/>
                <a:gd name="T19" fmla="*/ 438 h 609"/>
                <a:gd name="T20" fmla="*/ 223 w 351"/>
                <a:gd name="T21" fmla="*/ 489 h 609"/>
                <a:gd name="T22" fmla="*/ 171 w 351"/>
                <a:gd name="T23" fmla="*/ 510 h 609"/>
                <a:gd name="T24" fmla="*/ 120 w 351"/>
                <a:gd name="T25" fmla="*/ 487 h 609"/>
                <a:gd name="T26" fmla="*/ 100 w 351"/>
                <a:gd name="T27" fmla="*/ 435 h 609"/>
                <a:gd name="T28" fmla="*/ 101 w 351"/>
                <a:gd name="T29" fmla="*/ 395 h 609"/>
                <a:gd name="T30" fmla="*/ 4 w 351"/>
                <a:gd name="T31" fmla="*/ 311 h 609"/>
                <a:gd name="T32" fmla="*/ 1 w 351"/>
                <a:gd name="T33" fmla="*/ 433 h 609"/>
                <a:gd name="T34" fmla="*/ 49 w 351"/>
                <a:gd name="T35" fmla="*/ 555 h 609"/>
                <a:gd name="T36" fmla="*/ 169 w 351"/>
                <a:gd name="T37" fmla="*/ 608 h 609"/>
                <a:gd name="T38" fmla="*/ 292 w 351"/>
                <a:gd name="T39" fmla="*/ 561 h 609"/>
                <a:gd name="T40" fmla="*/ 292 w 351"/>
                <a:gd name="T41" fmla="*/ 561 h 609"/>
                <a:gd name="T42" fmla="*/ 345 w 351"/>
                <a:gd name="T43" fmla="*/ 441 h 609"/>
                <a:gd name="T44" fmla="*/ 350 w 351"/>
                <a:gd name="T45" fmla="*/ 176 h 609"/>
                <a:gd name="T46" fmla="*/ 303 w 351"/>
                <a:gd name="T47" fmla="*/ 53 h 609"/>
                <a:gd name="T48" fmla="*/ 183 w 351"/>
                <a:gd name="T49" fmla="*/ 0 h 609"/>
                <a:gd name="T50" fmla="*/ 157 w 351"/>
                <a:gd name="T51" fmla="*/ 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1" h="609">
                  <a:moveTo>
                    <a:pt x="157" y="2"/>
                  </a:moveTo>
                  <a:cubicBezTo>
                    <a:pt x="155" y="104"/>
                    <a:pt x="155" y="104"/>
                    <a:pt x="155" y="104"/>
                  </a:cubicBezTo>
                  <a:cubicBezTo>
                    <a:pt x="163" y="101"/>
                    <a:pt x="171" y="99"/>
                    <a:pt x="180" y="99"/>
                  </a:cubicBezTo>
                  <a:cubicBezTo>
                    <a:pt x="201" y="99"/>
                    <a:pt x="218" y="108"/>
                    <a:pt x="231" y="121"/>
                  </a:cubicBezTo>
                  <a:cubicBezTo>
                    <a:pt x="244" y="135"/>
                    <a:pt x="252" y="153"/>
                    <a:pt x="252" y="174"/>
                  </a:cubicBezTo>
                  <a:cubicBezTo>
                    <a:pt x="251" y="212"/>
                    <a:pt x="251" y="212"/>
                    <a:pt x="251" y="212"/>
                  </a:cubicBezTo>
                  <a:cubicBezTo>
                    <a:pt x="251" y="212"/>
                    <a:pt x="251" y="212"/>
                    <a:pt x="251" y="212"/>
                  </a:cubicBezTo>
                  <a:cubicBezTo>
                    <a:pt x="247" y="387"/>
                    <a:pt x="247" y="387"/>
                    <a:pt x="247" y="387"/>
                  </a:cubicBezTo>
                  <a:cubicBezTo>
                    <a:pt x="247" y="387"/>
                    <a:pt x="247" y="387"/>
                    <a:pt x="247" y="387"/>
                  </a:cubicBezTo>
                  <a:cubicBezTo>
                    <a:pt x="246" y="438"/>
                    <a:pt x="246" y="438"/>
                    <a:pt x="246" y="438"/>
                  </a:cubicBezTo>
                  <a:cubicBezTo>
                    <a:pt x="245" y="459"/>
                    <a:pt x="237" y="476"/>
                    <a:pt x="223" y="489"/>
                  </a:cubicBezTo>
                  <a:cubicBezTo>
                    <a:pt x="210" y="502"/>
                    <a:pt x="191" y="510"/>
                    <a:pt x="171" y="510"/>
                  </a:cubicBezTo>
                  <a:cubicBezTo>
                    <a:pt x="151" y="509"/>
                    <a:pt x="133" y="501"/>
                    <a:pt x="120" y="487"/>
                  </a:cubicBezTo>
                  <a:cubicBezTo>
                    <a:pt x="107" y="474"/>
                    <a:pt x="99" y="455"/>
                    <a:pt x="100" y="435"/>
                  </a:cubicBezTo>
                  <a:cubicBezTo>
                    <a:pt x="101" y="395"/>
                    <a:pt x="101" y="395"/>
                    <a:pt x="101" y="395"/>
                  </a:cubicBezTo>
                  <a:cubicBezTo>
                    <a:pt x="42" y="375"/>
                    <a:pt x="16" y="338"/>
                    <a:pt x="4" y="311"/>
                  </a:cubicBezTo>
                  <a:cubicBezTo>
                    <a:pt x="1" y="433"/>
                    <a:pt x="1" y="433"/>
                    <a:pt x="1" y="433"/>
                  </a:cubicBezTo>
                  <a:cubicBezTo>
                    <a:pt x="0" y="480"/>
                    <a:pt x="18" y="524"/>
                    <a:pt x="49" y="555"/>
                  </a:cubicBezTo>
                  <a:cubicBezTo>
                    <a:pt x="79" y="587"/>
                    <a:pt x="122" y="607"/>
                    <a:pt x="169" y="608"/>
                  </a:cubicBezTo>
                  <a:cubicBezTo>
                    <a:pt x="216" y="609"/>
                    <a:pt x="260" y="591"/>
                    <a:pt x="292" y="561"/>
                  </a:cubicBezTo>
                  <a:cubicBezTo>
                    <a:pt x="292" y="561"/>
                    <a:pt x="292" y="561"/>
                    <a:pt x="292" y="561"/>
                  </a:cubicBezTo>
                  <a:cubicBezTo>
                    <a:pt x="323" y="530"/>
                    <a:pt x="343" y="488"/>
                    <a:pt x="345" y="441"/>
                  </a:cubicBezTo>
                  <a:cubicBezTo>
                    <a:pt x="350" y="176"/>
                    <a:pt x="350" y="176"/>
                    <a:pt x="350" y="176"/>
                  </a:cubicBezTo>
                  <a:cubicBezTo>
                    <a:pt x="351" y="128"/>
                    <a:pt x="333" y="85"/>
                    <a:pt x="303" y="53"/>
                  </a:cubicBezTo>
                  <a:cubicBezTo>
                    <a:pt x="273" y="22"/>
                    <a:pt x="230" y="1"/>
                    <a:pt x="183" y="0"/>
                  </a:cubicBezTo>
                  <a:cubicBezTo>
                    <a:pt x="174" y="0"/>
                    <a:pt x="165" y="1"/>
                    <a:pt x="157"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39"/>
              <a:endParaRPr lang="en-US" sz="1836">
                <a:solidFill>
                  <a:prstClr val="white"/>
                </a:solidFill>
              </a:endParaRPr>
            </a:p>
          </p:txBody>
        </p:sp>
        <p:sp>
          <p:nvSpPr>
            <p:cNvPr id="31" name="Freeform 220"/>
            <p:cNvSpPr>
              <a:spLocks/>
            </p:cNvSpPr>
            <p:nvPr/>
          </p:nvSpPr>
          <p:spPr bwMode="auto">
            <a:xfrm>
              <a:off x="2579062" y="4756453"/>
              <a:ext cx="330824" cy="573854"/>
            </a:xfrm>
            <a:custGeom>
              <a:avLst/>
              <a:gdLst>
                <a:gd name="T0" fmla="*/ 182 w 351"/>
                <a:gd name="T1" fmla="*/ 1 h 609"/>
                <a:gd name="T2" fmla="*/ 60 w 351"/>
                <a:gd name="T3" fmla="*/ 48 h 609"/>
                <a:gd name="T4" fmla="*/ 60 w 351"/>
                <a:gd name="T5" fmla="*/ 49 h 609"/>
                <a:gd name="T6" fmla="*/ 7 w 351"/>
                <a:gd name="T7" fmla="*/ 169 h 609"/>
                <a:gd name="T8" fmla="*/ 1 w 351"/>
                <a:gd name="T9" fmla="*/ 433 h 609"/>
                <a:gd name="T10" fmla="*/ 48 w 351"/>
                <a:gd name="T11" fmla="*/ 556 h 609"/>
                <a:gd name="T12" fmla="*/ 169 w 351"/>
                <a:gd name="T13" fmla="*/ 609 h 609"/>
                <a:gd name="T14" fmla="*/ 194 w 351"/>
                <a:gd name="T15" fmla="*/ 607 h 609"/>
                <a:gd name="T16" fmla="*/ 197 w 351"/>
                <a:gd name="T17" fmla="*/ 505 h 609"/>
                <a:gd name="T18" fmla="*/ 171 w 351"/>
                <a:gd name="T19" fmla="*/ 510 h 609"/>
                <a:gd name="T20" fmla="*/ 120 w 351"/>
                <a:gd name="T21" fmla="*/ 488 h 609"/>
                <a:gd name="T22" fmla="*/ 99 w 351"/>
                <a:gd name="T23" fmla="*/ 436 h 609"/>
                <a:gd name="T24" fmla="*/ 104 w 351"/>
                <a:gd name="T25" fmla="*/ 227 h 609"/>
                <a:gd name="T26" fmla="*/ 104 w 351"/>
                <a:gd name="T27" fmla="*/ 220 h 609"/>
                <a:gd name="T28" fmla="*/ 105 w 351"/>
                <a:gd name="T29" fmla="*/ 171 h 609"/>
                <a:gd name="T30" fmla="*/ 128 w 351"/>
                <a:gd name="T31" fmla="*/ 120 h 609"/>
                <a:gd name="T32" fmla="*/ 180 w 351"/>
                <a:gd name="T33" fmla="*/ 99 h 609"/>
                <a:gd name="T34" fmla="*/ 231 w 351"/>
                <a:gd name="T35" fmla="*/ 122 h 609"/>
                <a:gd name="T36" fmla="*/ 251 w 351"/>
                <a:gd name="T37" fmla="*/ 174 h 609"/>
                <a:gd name="T38" fmla="*/ 250 w 351"/>
                <a:gd name="T39" fmla="*/ 214 h 609"/>
                <a:gd name="T40" fmla="*/ 347 w 351"/>
                <a:gd name="T41" fmla="*/ 299 h 609"/>
                <a:gd name="T42" fmla="*/ 350 w 351"/>
                <a:gd name="T43" fmla="*/ 176 h 609"/>
                <a:gd name="T44" fmla="*/ 302 w 351"/>
                <a:gd name="T45" fmla="*/ 54 h 609"/>
                <a:gd name="T46" fmla="*/ 182 w 351"/>
                <a:gd name="T47" fmla="*/ 1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1" h="609">
                  <a:moveTo>
                    <a:pt x="182" y="1"/>
                  </a:moveTo>
                  <a:cubicBezTo>
                    <a:pt x="135" y="0"/>
                    <a:pt x="91" y="18"/>
                    <a:pt x="60" y="48"/>
                  </a:cubicBezTo>
                  <a:cubicBezTo>
                    <a:pt x="60" y="48"/>
                    <a:pt x="60" y="49"/>
                    <a:pt x="60" y="49"/>
                  </a:cubicBezTo>
                  <a:cubicBezTo>
                    <a:pt x="28" y="79"/>
                    <a:pt x="8" y="122"/>
                    <a:pt x="7" y="169"/>
                  </a:cubicBezTo>
                  <a:cubicBezTo>
                    <a:pt x="1" y="433"/>
                    <a:pt x="1" y="433"/>
                    <a:pt x="1" y="433"/>
                  </a:cubicBezTo>
                  <a:cubicBezTo>
                    <a:pt x="0" y="481"/>
                    <a:pt x="18" y="524"/>
                    <a:pt x="48" y="556"/>
                  </a:cubicBezTo>
                  <a:cubicBezTo>
                    <a:pt x="79" y="588"/>
                    <a:pt x="121" y="608"/>
                    <a:pt x="169" y="609"/>
                  </a:cubicBezTo>
                  <a:cubicBezTo>
                    <a:pt x="177" y="609"/>
                    <a:pt x="186" y="608"/>
                    <a:pt x="194" y="607"/>
                  </a:cubicBezTo>
                  <a:cubicBezTo>
                    <a:pt x="197" y="505"/>
                    <a:pt x="197" y="505"/>
                    <a:pt x="197" y="505"/>
                  </a:cubicBezTo>
                  <a:cubicBezTo>
                    <a:pt x="189" y="508"/>
                    <a:pt x="180" y="510"/>
                    <a:pt x="171" y="510"/>
                  </a:cubicBezTo>
                  <a:cubicBezTo>
                    <a:pt x="151" y="510"/>
                    <a:pt x="133" y="501"/>
                    <a:pt x="120" y="488"/>
                  </a:cubicBezTo>
                  <a:cubicBezTo>
                    <a:pt x="107" y="474"/>
                    <a:pt x="99" y="456"/>
                    <a:pt x="99" y="436"/>
                  </a:cubicBezTo>
                  <a:cubicBezTo>
                    <a:pt x="104" y="227"/>
                    <a:pt x="104" y="227"/>
                    <a:pt x="104" y="227"/>
                  </a:cubicBezTo>
                  <a:cubicBezTo>
                    <a:pt x="104" y="220"/>
                    <a:pt x="104" y="220"/>
                    <a:pt x="104" y="220"/>
                  </a:cubicBezTo>
                  <a:cubicBezTo>
                    <a:pt x="105" y="171"/>
                    <a:pt x="105" y="171"/>
                    <a:pt x="105" y="171"/>
                  </a:cubicBezTo>
                  <a:cubicBezTo>
                    <a:pt x="106" y="151"/>
                    <a:pt x="114" y="133"/>
                    <a:pt x="128" y="120"/>
                  </a:cubicBezTo>
                  <a:cubicBezTo>
                    <a:pt x="142" y="107"/>
                    <a:pt x="160" y="99"/>
                    <a:pt x="180" y="99"/>
                  </a:cubicBezTo>
                  <a:cubicBezTo>
                    <a:pt x="200" y="100"/>
                    <a:pt x="218" y="108"/>
                    <a:pt x="231" y="122"/>
                  </a:cubicBezTo>
                  <a:cubicBezTo>
                    <a:pt x="244" y="136"/>
                    <a:pt x="252" y="154"/>
                    <a:pt x="251" y="174"/>
                  </a:cubicBezTo>
                  <a:cubicBezTo>
                    <a:pt x="250" y="214"/>
                    <a:pt x="250" y="214"/>
                    <a:pt x="250" y="214"/>
                  </a:cubicBezTo>
                  <a:cubicBezTo>
                    <a:pt x="309" y="234"/>
                    <a:pt x="335" y="271"/>
                    <a:pt x="347" y="299"/>
                  </a:cubicBezTo>
                  <a:cubicBezTo>
                    <a:pt x="350" y="176"/>
                    <a:pt x="350" y="176"/>
                    <a:pt x="350" y="176"/>
                  </a:cubicBezTo>
                  <a:cubicBezTo>
                    <a:pt x="351" y="129"/>
                    <a:pt x="333" y="85"/>
                    <a:pt x="302" y="54"/>
                  </a:cubicBezTo>
                  <a:cubicBezTo>
                    <a:pt x="272" y="22"/>
                    <a:pt x="229" y="2"/>
                    <a:pt x="18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39"/>
              <a:endParaRPr lang="en-US" sz="1836">
                <a:solidFill>
                  <a:prstClr val="white"/>
                </a:solidFill>
              </a:endParaRPr>
            </a:p>
          </p:txBody>
        </p:sp>
        <p:sp>
          <p:nvSpPr>
            <p:cNvPr id="32" name="Freeform 221"/>
            <p:cNvSpPr>
              <a:spLocks/>
            </p:cNvSpPr>
            <p:nvPr/>
          </p:nvSpPr>
          <p:spPr bwMode="auto">
            <a:xfrm>
              <a:off x="1752600" y="4467929"/>
              <a:ext cx="670029" cy="926627"/>
            </a:xfrm>
            <a:custGeom>
              <a:avLst/>
              <a:gdLst>
                <a:gd name="T0" fmla="*/ 678 w 711"/>
                <a:gd name="T1" fmla="*/ 915 h 983"/>
                <a:gd name="T2" fmla="*/ 154 w 711"/>
                <a:gd name="T3" fmla="*/ 755 h 983"/>
                <a:gd name="T4" fmla="*/ 69 w 711"/>
                <a:gd name="T5" fmla="*/ 562 h 983"/>
                <a:gd name="T6" fmla="*/ 69 w 711"/>
                <a:gd name="T7" fmla="*/ 34 h 983"/>
                <a:gd name="T8" fmla="*/ 34 w 711"/>
                <a:gd name="T9" fmla="*/ 0 h 983"/>
                <a:gd name="T10" fmla="*/ 0 w 711"/>
                <a:gd name="T11" fmla="*/ 34 h 983"/>
                <a:gd name="T12" fmla="*/ 0 w 711"/>
                <a:gd name="T13" fmla="*/ 562 h 983"/>
                <a:gd name="T14" fmla="*/ 0 w 711"/>
                <a:gd name="T15" fmla="*/ 562 h 983"/>
                <a:gd name="T16" fmla="*/ 108 w 711"/>
                <a:gd name="T17" fmla="*/ 805 h 983"/>
                <a:gd name="T18" fmla="*/ 676 w 711"/>
                <a:gd name="T19" fmla="*/ 983 h 983"/>
                <a:gd name="T20" fmla="*/ 677 w 711"/>
                <a:gd name="T21" fmla="*/ 983 h 983"/>
                <a:gd name="T22" fmla="*/ 711 w 711"/>
                <a:gd name="T23" fmla="*/ 950 h 983"/>
                <a:gd name="T24" fmla="*/ 678 w 711"/>
                <a:gd name="T25" fmla="*/ 915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1" h="983">
                  <a:moveTo>
                    <a:pt x="678" y="915"/>
                  </a:moveTo>
                  <a:cubicBezTo>
                    <a:pt x="470" y="911"/>
                    <a:pt x="285" y="874"/>
                    <a:pt x="154" y="755"/>
                  </a:cubicBezTo>
                  <a:cubicBezTo>
                    <a:pt x="110" y="712"/>
                    <a:pt x="69" y="647"/>
                    <a:pt x="69" y="562"/>
                  </a:cubicBezTo>
                  <a:cubicBezTo>
                    <a:pt x="69" y="34"/>
                    <a:pt x="69" y="34"/>
                    <a:pt x="69" y="34"/>
                  </a:cubicBezTo>
                  <a:cubicBezTo>
                    <a:pt x="69" y="15"/>
                    <a:pt x="53" y="0"/>
                    <a:pt x="34" y="0"/>
                  </a:cubicBezTo>
                  <a:cubicBezTo>
                    <a:pt x="16" y="0"/>
                    <a:pt x="0" y="15"/>
                    <a:pt x="0" y="34"/>
                  </a:cubicBezTo>
                  <a:cubicBezTo>
                    <a:pt x="0" y="562"/>
                    <a:pt x="0" y="562"/>
                    <a:pt x="0" y="562"/>
                  </a:cubicBezTo>
                  <a:cubicBezTo>
                    <a:pt x="0" y="562"/>
                    <a:pt x="0" y="562"/>
                    <a:pt x="0" y="562"/>
                  </a:cubicBezTo>
                  <a:cubicBezTo>
                    <a:pt x="1" y="670"/>
                    <a:pt x="53" y="753"/>
                    <a:pt x="108" y="805"/>
                  </a:cubicBezTo>
                  <a:cubicBezTo>
                    <a:pt x="259" y="942"/>
                    <a:pt x="462" y="980"/>
                    <a:pt x="676" y="983"/>
                  </a:cubicBezTo>
                  <a:cubicBezTo>
                    <a:pt x="677" y="983"/>
                    <a:pt x="677" y="983"/>
                    <a:pt x="677" y="983"/>
                  </a:cubicBezTo>
                  <a:cubicBezTo>
                    <a:pt x="695" y="983"/>
                    <a:pt x="711" y="969"/>
                    <a:pt x="711" y="950"/>
                  </a:cubicBezTo>
                  <a:cubicBezTo>
                    <a:pt x="711" y="931"/>
                    <a:pt x="697" y="915"/>
                    <a:pt x="678" y="9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39"/>
              <a:endParaRPr lang="en-US" sz="1836">
                <a:solidFill>
                  <a:prstClr val="white"/>
                </a:solidFill>
              </a:endParaRPr>
            </a:p>
          </p:txBody>
        </p:sp>
        <p:sp>
          <p:nvSpPr>
            <p:cNvPr id="33" name="Freeform 222"/>
            <p:cNvSpPr>
              <a:spLocks/>
            </p:cNvSpPr>
            <p:nvPr/>
          </p:nvSpPr>
          <p:spPr bwMode="auto">
            <a:xfrm>
              <a:off x="1752600" y="4467929"/>
              <a:ext cx="670029" cy="926627"/>
            </a:xfrm>
            <a:custGeom>
              <a:avLst/>
              <a:gdLst>
                <a:gd name="T0" fmla="*/ 678 w 711"/>
                <a:gd name="T1" fmla="*/ 915 h 983"/>
                <a:gd name="T2" fmla="*/ 154 w 711"/>
                <a:gd name="T3" fmla="*/ 755 h 983"/>
                <a:gd name="T4" fmla="*/ 69 w 711"/>
                <a:gd name="T5" fmla="*/ 562 h 983"/>
                <a:gd name="T6" fmla="*/ 69 w 711"/>
                <a:gd name="T7" fmla="*/ 34 h 983"/>
                <a:gd name="T8" fmla="*/ 34 w 711"/>
                <a:gd name="T9" fmla="*/ 0 h 983"/>
                <a:gd name="T10" fmla="*/ 0 w 711"/>
                <a:gd name="T11" fmla="*/ 34 h 983"/>
                <a:gd name="T12" fmla="*/ 0 w 711"/>
                <a:gd name="T13" fmla="*/ 562 h 983"/>
                <a:gd name="T14" fmla="*/ 0 w 711"/>
                <a:gd name="T15" fmla="*/ 562 h 983"/>
                <a:gd name="T16" fmla="*/ 108 w 711"/>
                <a:gd name="T17" fmla="*/ 805 h 983"/>
                <a:gd name="T18" fmla="*/ 676 w 711"/>
                <a:gd name="T19" fmla="*/ 983 h 983"/>
                <a:gd name="T20" fmla="*/ 677 w 711"/>
                <a:gd name="T21" fmla="*/ 983 h 983"/>
                <a:gd name="T22" fmla="*/ 711 w 711"/>
                <a:gd name="T23" fmla="*/ 950 h 983"/>
                <a:gd name="T24" fmla="*/ 678 w 711"/>
                <a:gd name="T25" fmla="*/ 915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1" h="983">
                  <a:moveTo>
                    <a:pt x="678" y="915"/>
                  </a:moveTo>
                  <a:cubicBezTo>
                    <a:pt x="470" y="911"/>
                    <a:pt x="285" y="874"/>
                    <a:pt x="154" y="755"/>
                  </a:cubicBezTo>
                  <a:cubicBezTo>
                    <a:pt x="110" y="712"/>
                    <a:pt x="69" y="647"/>
                    <a:pt x="69" y="562"/>
                  </a:cubicBezTo>
                  <a:cubicBezTo>
                    <a:pt x="69" y="34"/>
                    <a:pt x="69" y="34"/>
                    <a:pt x="69" y="34"/>
                  </a:cubicBezTo>
                  <a:cubicBezTo>
                    <a:pt x="69" y="15"/>
                    <a:pt x="53" y="0"/>
                    <a:pt x="34" y="0"/>
                  </a:cubicBezTo>
                  <a:cubicBezTo>
                    <a:pt x="16" y="0"/>
                    <a:pt x="0" y="15"/>
                    <a:pt x="0" y="34"/>
                  </a:cubicBezTo>
                  <a:cubicBezTo>
                    <a:pt x="0" y="562"/>
                    <a:pt x="0" y="562"/>
                    <a:pt x="0" y="562"/>
                  </a:cubicBezTo>
                  <a:cubicBezTo>
                    <a:pt x="0" y="562"/>
                    <a:pt x="0" y="562"/>
                    <a:pt x="0" y="562"/>
                  </a:cubicBezTo>
                  <a:cubicBezTo>
                    <a:pt x="1" y="670"/>
                    <a:pt x="53" y="753"/>
                    <a:pt x="108" y="805"/>
                  </a:cubicBezTo>
                  <a:cubicBezTo>
                    <a:pt x="259" y="942"/>
                    <a:pt x="462" y="980"/>
                    <a:pt x="676" y="983"/>
                  </a:cubicBezTo>
                  <a:cubicBezTo>
                    <a:pt x="677" y="983"/>
                    <a:pt x="677" y="983"/>
                    <a:pt x="677" y="983"/>
                  </a:cubicBezTo>
                  <a:cubicBezTo>
                    <a:pt x="695" y="983"/>
                    <a:pt x="711" y="969"/>
                    <a:pt x="711" y="950"/>
                  </a:cubicBezTo>
                  <a:cubicBezTo>
                    <a:pt x="711" y="931"/>
                    <a:pt x="697" y="915"/>
                    <a:pt x="678" y="9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39"/>
              <a:endParaRPr lang="en-US" sz="1836">
                <a:solidFill>
                  <a:prstClr val="white"/>
                </a:solidFill>
              </a:endParaRPr>
            </a:p>
          </p:txBody>
        </p:sp>
        <p:sp>
          <p:nvSpPr>
            <p:cNvPr id="34" name="Freeform 223"/>
            <p:cNvSpPr>
              <a:spLocks/>
            </p:cNvSpPr>
            <p:nvPr/>
          </p:nvSpPr>
          <p:spPr bwMode="auto">
            <a:xfrm>
              <a:off x="1977672" y="4663072"/>
              <a:ext cx="606178" cy="195940"/>
            </a:xfrm>
            <a:custGeom>
              <a:avLst/>
              <a:gdLst>
                <a:gd name="T0" fmla="*/ 643 w 643"/>
                <a:gd name="T1" fmla="*/ 132 h 208"/>
                <a:gd name="T2" fmla="*/ 438 w 643"/>
                <a:gd name="T3" fmla="*/ 150 h 208"/>
                <a:gd name="T4" fmla="*/ 0 w 643"/>
                <a:gd name="T5" fmla="*/ 0 h 208"/>
                <a:gd name="T6" fmla="*/ 0 w 643"/>
                <a:gd name="T7" fmla="*/ 103 h 208"/>
                <a:gd name="T8" fmla="*/ 39 w 643"/>
                <a:gd name="T9" fmla="*/ 130 h 208"/>
                <a:gd name="T10" fmla="*/ 438 w 643"/>
                <a:gd name="T11" fmla="*/ 208 h 208"/>
                <a:gd name="T12" fmla="*/ 606 w 643"/>
                <a:gd name="T13" fmla="*/ 197 h 208"/>
                <a:gd name="T14" fmla="*/ 643 w 643"/>
                <a:gd name="T15" fmla="*/ 132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3" h="208">
                  <a:moveTo>
                    <a:pt x="643" y="132"/>
                  </a:moveTo>
                  <a:cubicBezTo>
                    <a:pt x="582" y="143"/>
                    <a:pt x="512" y="150"/>
                    <a:pt x="438" y="150"/>
                  </a:cubicBezTo>
                  <a:cubicBezTo>
                    <a:pt x="196" y="150"/>
                    <a:pt x="0" y="82"/>
                    <a:pt x="0" y="0"/>
                  </a:cubicBezTo>
                  <a:cubicBezTo>
                    <a:pt x="0" y="103"/>
                    <a:pt x="0" y="103"/>
                    <a:pt x="0" y="103"/>
                  </a:cubicBezTo>
                  <a:cubicBezTo>
                    <a:pt x="12" y="113"/>
                    <a:pt x="25" y="121"/>
                    <a:pt x="39" y="130"/>
                  </a:cubicBezTo>
                  <a:cubicBezTo>
                    <a:pt x="130" y="180"/>
                    <a:pt x="273" y="208"/>
                    <a:pt x="438" y="208"/>
                  </a:cubicBezTo>
                  <a:cubicBezTo>
                    <a:pt x="497" y="208"/>
                    <a:pt x="554" y="204"/>
                    <a:pt x="606" y="197"/>
                  </a:cubicBezTo>
                  <a:cubicBezTo>
                    <a:pt x="615" y="174"/>
                    <a:pt x="628" y="152"/>
                    <a:pt x="643" y="1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39"/>
              <a:endParaRPr lang="en-US" sz="1836">
                <a:solidFill>
                  <a:prstClr val="white"/>
                </a:solidFill>
              </a:endParaRPr>
            </a:p>
          </p:txBody>
        </p:sp>
        <p:sp>
          <p:nvSpPr>
            <p:cNvPr id="35" name="Freeform 224"/>
            <p:cNvSpPr>
              <a:spLocks/>
            </p:cNvSpPr>
            <p:nvPr/>
          </p:nvSpPr>
          <p:spPr bwMode="auto">
            <a:xfrm>
              <a:off x="1976076" y="4835467"/>
              <a:ext cx="555896" cy="196340"/>
            </a:xfrm>
            <a:custGeom>
              <a:avLst/>
              <a:gdLst>
                <a:gd name="T0" fmla="*/ 590 w 590"/>
                <a:gd name="T1" fmla="*/ 140 h 208"/>
                <a:gd name="T2" fmla="*/ 438 w 590"/>
                <a:gd name="T3" fmla="*/ 150 h 208"/>
                <a:gd name="T4" fmla="*/ 0 w 590"/>
                <a:gd name="T5" fmla="*/ 0 h 208"/>
                <a:gd name="T6" fmla="*/ 0 w 590"/>
                <a:gd name="T7" fmla="*/ 103 h 208"/>
                <a:gd name="T8" fmla="*/ 39 w 590"/>
                <a:gd name="T9" fmla="*/ 129 h 208"/>
                <a:gd name="T10" fmla="*/ 438 w 590"/>
                <a:gd name="T11" fmla="*/ 208 h 208"/>
                <a:gd name="T12" fmla="*/ 589 w 590"/>
                <a:gd name="T13" fmla="*/ 199 h 208"/>
                <a:gd name="T14" fmla="*/ 590 w 590"/>
                <a:gd name="T15" fmla="*/ 14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0" h="208">
                  <a:moveTo>
                    <a:pt x="590" y="140"/>
                  </a:moveTo>
                  <a:cubicBezTo>
                    <a:pt x="543" y="146"/>
                    <a:pt x="491" y="150"/>
                    <a:pt x="438" y="150"/>
                  </a:cubicBezTo>
                  <a:cubicBezTo>
                    <a:pt x="196" y="150"/>
                    <a:pt x="0" y="82"/>
                    <a:pt x="0" y="0"/>
                  </a:cubicBezTo>
                  <a:cubicBezTo>
                    <a:pt x="0" y="103"/>
                    <a:pt x="0" y="103"/>
                    <a:pt x="0" y="103"/>
                  </a:cubicBezTo>
                  <a:cubicBezTo>
                    <a:pt x="12" y="113"/>
                    <a:pt x="25" y="121"/>
                    <a:pt x="39" y="129"/>
                  </a:cubicBezTo>
                  <a:cubicBezTo>
                    <a:pt x="129" y="180"/>
                    <a:pt x="273" y="208"/>
                    <a:pt x="438" y="208"/>
                  </a:cubicBezTo>
                  <a:cubicBezTo>
                    <a:pt x="491" y="208"/>
                    <a:pt x="541" y="205"/>
                    <a:pt x="589" y="199"/>
                  </a:cubicBezTo>
                  <a:lnTo>
                    <a:pt x="590"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39"/>
              <a:endParaRPr lang="en-US" sz="1836">
                <a:solidFill>
                  <a:prstClr val="white"/>
                </a:solidFill>
              </a:endParaRPr>
            </a:p>
          </p:txBody>
        </p:sp>
        <p:sp>
          <p:nvSpPr>
            <p:cNvPr id="36" name="Freeform 225"/>
            <p:cNvSpPr>
              <a:spLocks noEditPoints="1"/>
            </p:cNvSpPr>
            <p:nvPr/>
          </p:nvSpPr>
          <p:spPr bwMode="auto">
            <a:xfrm>
              <a:off x="1886286" y="4267200"/>
              <a:ext cx="1011628" cy="995266"/>
            </a:xfrm>
            <a:custGeom>
              <a:avLst/>
              <a:gdLst>
                <a:gd name="T0" fmla="*/ 683 w 1073"/>
                <a:gd name="T1" fmla="*/ 951 h 1056"/>
                <a:gd name="T2" fmla="*/ 683 w 1073"/>
                <a:gd name="T3" fmla="*/ 947 h 1056"/>
                <a:gd name="T4" fmla="*/ 537 w 1073"/>
                <a:gd name="T5" fmla="*/ 957 h 1056"/>
                <a:gd name="T6" fmla="*/ 99 w 1073"/>
                <a:gd name="T7" fmla="*/ 776 h 1056"/>
                <a:gd name="T8" fmla="*/ 99 w 1073"/>
                <a:gd name="T9" fmla="*/ 623 h 1056"/>
                <a:gd name="T10" fmla="*/ 99 w 1073"/>
                <a:gd name="T11" fmla="*/ 520 h 1056"/>
                <a:gd name="T12" fmla="*/ 99 w 1073"/>
                <a:gd name="T13" fmla="*/ 352 h 1056"/>
                <a:gd name="T14" fmla="*/ 137 w 1073"/>
                <a:gd name="T15" fmla="*/ 379 h 1056"/>
                <a:gd name="T16" fmla="*/ 537 w 1073"/>
                <a:gd name="T17" fmla="*/ 458 h 1056"/>
                <a:gd name="T18" fmla="*/ 862 w 1073"/>
                <a:gd name="T19" fmla="*/ 411 h 1056"/>
                <a:gd name="T20" fmla="*/ 972 w 1073"/>
                <a:gd name="T21" fmla="*/ 355 h 1056"/>
                <a:gd name="T22" fmla="*/ 975 w 1073"/>
                <a:gd name="T23" fmla="*/ 352 h 1056"/>
                <a:gd name="T24" fmla="*/ 975 w 1073"/>
                <a:gd name="T25" fmla="*/ 460 h 1056"/>
                <a:gd name="T26" fmla="*/ 1067 w 1073"/>
                <a:gd name="T27" fmla="*/ 493 h 1056"/>
                <a:gd name="T28" fmla="*/ 1073 w 1073"/>
                <a:gd name="T29" fmla="*/ 494 h 1056"/>
                <a:gd name="T30" fmla="*/ 1073 w 1073"/>
                <a:gd name="T31" fmla="*/ 249 h 1056"/>
                <a:gd name="T32" fmla="*/ 1002 w 1073"/>
                <a:gd name="T33" fmla="*/ 114 h 1056"/>
                <a:gd name="T34" fmla="*/ 537 w 1073"/>
                <a:gd name="T35" fmla="*/ 0 h 1056"/>
                <a:gd name="T36" fmla="*/ 195 w 1073"/>
                <a:gd name="T37" fmla="*/ 49 h 1056"/>
                <a:gd name="T38" fmla="*/ 71 w 1073"/>
                <a:gd name="T39" fmla="*/ 114 h 1056"/>
                <a:gd name="T40" fmla="*/ 0 w 1073"/>
                <a:gd name="T41" fmla="*/ 249 h 1056"/>
                <a:gd name="T42" fmla="*/ 0 w 1073"/>
                <a:gd name="T43" fmla="*/ 776 h 1056"/>
                <a:gd name="T44" fmla="*/ 64 w 1073"/>
                <a:gd name="T45" fmla="*/ 917 h 1056"/>
                <a:gd name="T46" fmla="*/ 537 w 1073"/>
                <a:gd name="T47" fmla="*/ 1056 h 1056"/>
                <a:gd name="T48" fmla="*/ 681 w 1073"/>
                <a:gd name="T49" fmla="*/ 1047 h 1056"/>
                <a:gd name="T50" fmla="*/ 683 w 1073"/>
                <a:gd name="T51" fmla="*/ 951 h 1056"/>
                <a:gd name="T52" fmla="*/ 537 w 1073"/>
                <a:gd name="T53" fmla="*/ 99 h 1056"/>
                <a:gd name="T54" fmla="*/ 975 w 1073"/>
                <a:gd name="T55" fmla="*/ 249 h 1056"/>
                <a:gd name="T56" fmla="*/ 537 w 1073"/>
                <a:gd name="T57" fmla="*/ 399 h 1056"/>
                <a:gd name="T58" fmla="*/ 99 w 1073"/>
                <a:gd name="T59" fmla="*/ 249 h 1056"/>
                <a:gd name="T60" fmla="*/ 537 w 1073"/>
                <a:gd name="T61" fmla="*/ 99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73" h="1056">
                  <a:moveTo>
                    <a:pt x="683" y="951"/>
                  </a:moveTo>
                  <a:cubicBezTo>
                    <a:pt x="683" y="947"/>
                    <a:pt x="683" y="947"/>
                    <a:pt x="683" y="947"/>
                  </a:cubicBezTo>
                  <a:cubicBezTo>
                    <a:pt x="638" y="954"/>
                    <a:pt x="587" y="957"/>
                    <a:pt x="537" y="957"/>
                  </a:cubicBezTo>
                  <a:cubicBezTo>
                    <a:pt x="295" y="957"/>
                    <a:pt x="99" y="876"/>
                    <a:pt x="99" y="776"/>
                  </a:cubicBezTo>
                  <a:cubicBezTo>
                    <a:pt x="99" y="623"/>
                    <a:pt x="99" y="623"/>
                    <a:pt x="99" y="623"/>
                  </a:cubicBezTo>
                  <a:cubicBezTo>
                    <a:pt x="99" y="520"/>
                    <a:pt x="99" y="520"/>
                    <a:pt x="99" y="520"/>
                  </a:cubicBezTo>
                  <a:cubicBezTo>
                    <a:pt x="99" y="352"/>
                    <a:pt x="99" y="352"/>
                    <a:pt x="99" y="352"/>
                  </a:cubicBezTo>
                  <a:cubicBezTo>
                    <a:pt x="110" y="362"/>
                    <a:pt x="123" y="371"/>
                    <a:pt x="137" y="379"/>
                  </a:cubicBezTo>
                  <a:cubicBezTo>
                    <a:pt x="228" y="429"/>
                    <a:pt x="371" y="457"/>
                    <a:pt x="537" y="458"/>
                  </a:cubicBezTo>
                  <a:cubicBezTo>
                    <a:pt x="662" y="458"/>
                    <a:pt x="776" y="441"/>
                    <a:pt x="862" y="411"/>
                  </a:cubicBezTo>
                  <a:cubicBezTo>
                    <a:pt x="906" y="396"/>
                    <a:pt x="942" y="378"/>
                    <a:pt x="972" y="355"/>
                  </a:cubicBezTo>
                  <a:cubicBezTo>
                    <a:pt x="973" y="354"/>
                    <a:pt x="974" y="353"/>
                    <a:pt x="975" y="352"/>
                  </a:cubicBezTo>
                  <a:cubicBezTo>
                    <a:pt x="975" y="460"/>
                    <a:pt x="975" y="460"/>
                    <a:pt x="975" y="460"/>
                  </a:cubicBezTo>
                  <a:cubicBezTo>
                    <a:pt x="1008" y="465"/>
                    <a:pt x="1039" y="476"/>
                    <a:pt x="1067" y="493"/>
                  </a:cubicBezTo>
                  <a:cubicBezTo>
                    <a:pt x="1069" y="493"/>
                    <a:pt x="1071" y="493"/>
                    <a:pt x="1073" y="494"/>
                  </a:cubicBezTo>
                  <a:cubicBezTo>
                    <a:pt x="1073" y="249"/>
                    <a:pt x="1073" y="249"/>
                    <a:pt x="1073" y="249"/>
                  </a:cubicBezTo>
                  <a:cubicBezTo>
                    <a:pt x="1073" y="187"/>
                    <a:pt x="1037" y="141"/>
                    <a:pt x="1002" y="114"/>
                  </a:cubicBezTo>
                  <a:cubicBezTo>
                    <a:pt x="896" y="33"/>
                    <a:pt x="733" y="3"/>
                    <a:pt x="537" y="0"/>
                  </a:cubicBezTo>
                  <a:cubicBezTo>
                    <a:pt x="406" y="0"/>
                    <a:pt x="288" y="18"/>
                    <a:pt x="195" y="49"/>
                  </a:cubicBezTo>
                  <a:cubicBezTo>
                    <a:pt x="148" y="66"/>
                    <a:pt x="107" y="85"/>
                    <a:pt x="71" y="114"/>
                  </a:cubicBezTo>
                  <a:cubicBezTo>
                    <a:pt x="36" y="141"/>
                    <a:pt x="0" y="187"/>
                    <a:pt x="0" y="249"/>
                  </a:cubicBezTo>
                  <a:cubicBezTo>
                    <a:pt x="0" y="776"/>
                    <a:pt x="0" y="776"/>
                    <a:pt x="0" y="776"/>
                  </a:cubicBezTo>
                  <a:cubicBezTo>
                    <a:pt x="0" y="835"/>
                    <a:pt x="29" y="884"/>
                    <a:pt x="64" y="917"/>
                  </a:cubicBezTo>
                  <a:cubicBezTo>
                    <a:pt x="169" y="1014"/>
                    <a:pt x="338" y="1053"/>
                    <a:pt x="537" y="1056"/>
                  </a:cubicBezTo>
                  <a:cubicBezTo>
                    <a:pt x="586" y="1056"/>
                    <a:pt x="636" y="1053"/>
                    <a:pt x="681" y="1047"/>
                  </a:cubicBezTo>
                  <a:lnTo>
                    <a:pt x="683" y="951"/>
                  </a:lnTo>
                  <a:close/>
                  <a:moveTo>
                    <a:pt x="537" y="99"/>
                  </a:moveTo>
                  <a:cubicBezTo>
                    <a:pt x="778" y="99"/>
                    <a:pt x="975" y="166"/>
                    <a:pt x="975" y="249"/>
                  </a:cubicBezTo>
                  <a:cubicBezTo>
                    <a:pt x="975" y="332"/>
                    <a:pt x="778" y="399"/>
                    <a:pt x="537" y="399"/>
                  </a:cubicBezTo>
                  <a:cubicBezTo>
                    <a:pt x="295" y="399"/>
                    <a:pt x="99" y="332"/>
                    <a:pt x="99" y="249"/>
                  </a:cubicBezTo>
                  <a:cubicBezTo>
                    <a:pt x="99" y="166"/>
                    <a:pt x="295" y="99"/>
                    <a:pt x="537" y="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39"/>
              <a:endParaRPr lang="en-US" sz="1836">
                <a:solidFill>
                  <a:prstClr val="white"/>
                </a:solidFill>
              </a:endParaRPr>
            </a:p>
          </p:txBody>
        </p:sp>
      </p:grpSp>
      <p:sp>
        <p:nvSpPr>
          <p:cNvPr id="37" name="Rectangle 36"/>
          <p:cNvSpPr/>
          <p:nvPr/>
        </p:nvSpPr>
        <p:spPr bwMode="auto">
          <a:xfrm>
            <a:off x="7566047" y="3268662"/>
            <a:ext cx="1097280" cy="1097280"/>
          </a:xfrm>
          <a:prstGeom prst="rect">
            <a:avLst/>
          </a:prstGeom>
          <a:solidFill>
            <a:schemeClr val="tx1"/>
          </a:solidFill>
          <a:ln w="9525" cap="flat" cmpd="sng" algn="ctr">
            <a:noFill/>
            <a:prstDash val="solid"/>
            <a:headEnd type="none" w="med" len="med"/>
            <a:tailEnd type="none" w="med" len="med"/>
          </a:ln>
          <a:effectLst/>
        </p:spPr>
        <p:txBody>
          <a:bodyPr rot="0" spcFirstLastPara="0" vertOverflow="overflow" horzOverflow="overflow" vert="horz" wrap="square" lIns="69973" tIns="34987" rIns="34987" bIns="69973" numCol="1" spcCol="0" rtlCol="0" fromWordArt="0" anchor="b" anchorCtr="0" forceAA="0" compatLnSpc="1">
            <a:prstTxWarp prst="textNoShape">
              <a:avLst/>
            </a:prstTxWarp>
            <a:noAutofit/>
          </a:bodyPr>
          <a:lstStyle/>
          <a:p>
            <a:pPr defTabSz="699496" fontAlgn="base">
              <a:spcBef>
                <a:spcPct val="0"/>
              </a:spcBef>
              <a:spcAft>
                <a:spcPct val="0"/>
              </a:spcAft>
              <a:defRPr/>
            </a:pPr>
            <a:r>
              <a:rPr lang="en-US" sz="900" kern="0" spc="-39" dirty="0" smtClean="0">
                <a:solidFill>
                  <a:schemeClr val="accent1"/>
                </a:solidFill>
                <a:ea typeface="Segoe UI" pitchFamily="34" charset="0"/>
                <a:cs typeface="Segoe UI" pitchFamily="34" charset="0"/>
              </a:rPr>
              <a:t>Hybrid  Connection Manager</a:t>
            </a:r>
            <a:endParaRPr lang="en-US" sz="900" kern="0" spc="-39" dirty="0">
              <a:solidFill>
                <a:schemeClr val="accent1"/>
              </a:solidFill>
              <a:ea typeface="Segoe UI" pitchFamily="34" charset="0"/>
              <a:cs typeface="Segoe UI" pitchFamily="34" charset="0"/>
            </a:endParaRPr>
          </a:p>
        </p:txBody>
      </p:sp>
      <p:sp>
        <p:nvSpPr>
          <p:cNvPr id="42" name="Rectangle 41"/>
          <p:cNvSpPr/>
          <p:nvPr/>
        </p:nvSpPr>
        <p:spPr bwMode="auto">
          <a:xfrm>
            <a:off x="4670447" y="3276445"/>
            <a:ext cx="1097280" cy="1097280"/>
          </a:xfrm>
          <a:prstGeom prst="rect">
            <a:avLst/>
          </a:prstGeom>
          <a:solidFill>
            <a:schemeClr val="tx1"/>
          </a:solidFill>
          <a:ln w="9525" cap="flat" cmpd="sng" algn="ctr">
            <a:noFill/>
            <a:prstDash val="solid"/>
            <a:headEnd type="none" w="med" len="med"/>
            <a:tailEnd type="none" w="med" len="med"/>
          </a:ln>
          <a:effectLst/>
        </p:spPr>
        <p:txBody>
          <a:bodyPr rot="0" spcFirstLastPara="0" vertOverflow="overflow" horzOverflow="overflow" vert="horz" wrap="square" lIns="69973" tIns="34987" rIns="34987" bIns="69973" numCol="1" spcCol="0" rtlCol="0" fromWordArt="0" anchor="b" anchorCtr="0" forceAA="0" compatLnSpc="1">
            <a:prstTxWarp prst="textNoShape">
              <a:avLst/>
            </a:prstTxWarp>
            <a:noAutofit/>
          </a:bodyPr>
          <a:lstStyle/>
          <a:p>
            <a:pPr defTabSz="699496" fontAlgn="base">
              <a:spcBef>
                <a:spcPct val="0"/>
              </a:spcBef>
              <a:spcAft>
                <a:spcPct val="0"/>
              </a:spcAft>
              <a:defRPr/>
            </a:pPr>
            <a:r>
              <a:rPr lang="en-US" sz="1000" kern="0" spc="-39" dirty="0" smtClean="0">
                <a:solidFill>
                  <a:schemeClr val="accent1"/>
                </a:solidFill>
                <a:ea typeface="Segoe UI" pitchFamily="34" charset="0"/>
                <a:cs typeface="Segoe UI" pitchFamily="34" charset="0"/>
              </a:rPr>
              <a:t>Hybrid Connection</a:t>
            </a:r>
            <a:endParaRPr lang="en-US" sz="1000" kern="0" spc="-39" dirty="0">
              <a:solidFill>
                <a:schemeClr val="accent1"/>
              </a:solidFill>
              <a:ea typeface="Segoe UI" pitchFamily="34" charset="0"/>
              <a:cs typeface="Segoe UI" pitchFamily="34" charset="0"/>
            </a:endParaRPr>
          </a:p>
        </p:txBody>
      </p:sp>
      <p:cxnSp>
        <p:nvCxnSpPr>
          <p:cNvPr id="43" name="Straight Arrow Connector 42"/>
          <p:cNvCxnSpPr>
            <a:stCxn id="42" idx="3"/>
            <a:endCxn id="37" idx="1"/>
          </p:cNvCxnSpPr>
          <p:nvPr/>
        </p:nvCxnSpPr>
        <p:spPr>
          <a:xfrm flipV="1">
            <a:off x="5849469" y="3817302"/>
            <a:ext cx="1634836" cy="7783"/>
          </a:xfrm>
          <a:prstGeom prst="straightConnector1">
            <a:avLst/>
          </a:prstGeom>
          <a:ln w="25400">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bwMode="auto">
          <a:xfrm>
            <a:off x="1309260" y="2340987"/>
            <a:ext cx="1371600" cy="1371600"/>
          </a:xfrm>
          <a:prstGeom prst="rect">
            <a:avLst/>
          </a:prstGeom>
          <a:solidFill>
            <a:srgbClr val="0070C0"/>
          </a:solidFill>
          <a:ln w="9525" cap="flat" cmpd="sng" algn="ctr">
            <a:noFill/>
            <a:prstDash val="solid"/>
            <a:headEnd type="none" w="med" len="med"/>
            <a:tailEnd type="none" w="med" len="med"/>
          </a:ln>
          <a:effectLst/>
        </p:spPr>
        <p:txBody>
          <a:bodyPr rot="0" spcFirstLastPara="0" vertOverflow="overflow" horzOverflow="overflow" vert="horz" wrap="square" lIns="69973" tIns="34987" rIns="34987" bIns="69973" numCol="1" spcCol="0" rtlCol="0" fromWordArt="0" anchor="b" anchorCtr="0" forceAA="0" compatLnSpc="1">
            <a:prstTxWarp prst="textNoShape">
              <a:avLst/>
            </a:prstTxWarp>
            <a:noAutofit/>
          </a:bodyPr>
          <a:lstStyle/>
          <a:p>
            <a:pPr defTabSz="699496" fontAlgn="base">
              <a:spcBef>
                <a:spcPct val="0"/>
              </a:spcBef>
              <a:spcAft>
                <a:spcPct val="0"/>
              </a:spcAft>
              <a:defRPr/>
            </a:pPr>
            <a:r>
              <a:rPr lang="en-US" sz="1122" kern="0" spc="-39" dirty="0">
                <a:gradFill>
                  <a:gsLst>
                    <a:gs pos="0">
                      <a:srgbClr val="FFFFFF"/>
                    </a:gs>
                    <a:gs pos="100000">
                      <a:srgbClr val="FFFFFF"/>
                    </a:gs>
                  </a:gsLst>
                  <a:lin ang="5400000" scaled="0"/>
                </a:gradFill>
                <a:ea typeface="Segoe UI" pitchFamily="34" charset="0"/>
                <a:cs typeface="Segoe UI" pitchFamily="34" charset="0"/>
              </a:rPr>
              <a:t>Web Site</a:t>
            </a:r>
          </a:p>
        </p:txBody>
      </p:sp>
      <p:cxnSp>
        <p:nvCxnSpPr>
          <p:cNvPr id="48" name="Straight Arrow Connector 47"/>
          <p:cNvCxnSpPr>
            <a:stCxn id="37" idx="3"/>
            <a:endCxn id="28" idx="1"/>
          </p:cNvCxnSpPr>
          <p:nvPr/>
        </p:nvCxnSpPr>
        <p:spPr>
          <a:xfrm>
            <a:off x="8663327" y="3817302"/>
            <a:ext cx="1288710" cy="1665"/>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bwMode="auto">
          <a:xfrm>
            <a:off x="1309260" y="4197973"/>
            <a:ext cx="1371600" cy="1371600"/>
          </a:xfrm>
          <a:prstGeom prst="rect">
            <a:avLst/>
          </a:prstGeom>
          <a:solidFill>
            <a:srgbClr val="0070C0"/>
          </a:solidFill>
          <a:ln w="9525" cap="flat" cmpd="sng" algn="ctr">
            <a:noFill/>
            <a:prstDash val="solid"/>
            <a:headEnd type="none" w="med" len="med"/>
            <a:tailEnd type="none" w="med" len="med"/>
          </a:ln>
          <a:effectLst/>
        </p:spPr>
        <p:txBody>
          <a:bodyPr rot="0" spcFirstLastPara="0" vertOverflow="overflow" horzOverflow="overflow" vert="horz" wrap="square" lIns="69973" tIns="34987" rIns="34987" bIns="69973" numCol="1" spcCol="0" rtlCol="0" fromWordArt="0" anchor="b" anchorCtr="0" forceAA="0" compatLnSpc="1">
            <a:prstTxWarp prst="textNoShape">
              <a:avLst/>
            </a:prstTxWarp>
            <a:noAutofit/>
          </a:bodyPr>
          <a:lstStyle/>
          <a:p>
            <a:pPr defTabSz="699496" fontAlgn="base">
              <a:spcBef>
                <a:spcPct val="0"/>
              </a:spcBef>
              <a:spcAft>
                <a:spcPct val="0"/>
              </a:spcAft>
              <a:defRPr/>
            </a:pPr>
            <a:r>
              <a:rPr lang="en-US" sz="1122" kern="0" spc="-39" dirty="0">
                <a:gradFill>
                  <a:gsLst>
                    <a:gs pos="0">
                      <a:srgbClr val="FFFFFF"/>
                    </a:gs>
                    <a:gs pos="100000">
                      <a:srgbClr val="FFFFFF"/>
                    </a:gs>
                  </a:gsLst>
                  <a:lin ang="5400000" scaled="0"/>
                </a:gradFill>
                <a:ea typeface="Segoe UI" pitchFamily="34" charset="0"/>
                <a:cs typeface="Segoe UI" pitchFamily="34" charset="0"/>
              </a:rPr>
              <a:t>Mobile Service</a:t>
            </a:r>
          </a:p>
        </p:txBody>
      </p:sp>
      <p:sp>
        <p:nvSpPr>
          <p:cNvPr id="55" name="Content Placeholder 2"/>
          <p:cNvSpPr txBox="1">
            <a:spLocks/>
          </p:cNvSpPr>
          <p:nvPr/>
        </p:nvSpPr>
        <p:spPr>
          <a:xfrm>
            <a:off x="2319590" y="1473728"/>
            <a:ext cx="2901267" cy="482873"/>
          </a:xfrm>
          <a:prstGeom prst="rect">
            <a:avLst/>
          </a:prstGeom>
        </p:spPr>
        <p:txBody>
          <a:bodyPr vert="horz" lIns="93260" tIns="46630" rIns="93260" bIns="4663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ts val="688"/>
              </a:spcAft>
              <a:buSzPct val="90000"/>
              <a:buNone/>
              <a:defRPr/>
            </a:pPr>
            <a:r>
              <a:rPr lang="en-US" sz="2448" spc="-102" dirty="0">
                <a:ln w="3175">
                  <a:noFill/>
                </a:ln>
                <a:gradFill flip="none" rotWithShape="1">
                  <a:gsLst>
                    <a:gs pos="0">
                      <a:srgbClr val="072B60">
                        <a:lumMod val="65000"/>
                        <a:lumOff val="35000"/>
                      </a:srgbClr>
                    </a:gs>
                    <a:gs pos="86000">
                      <a:srgbClr val="072B60">
                        <a:lumMod val="65000"/>
                        <a:lumOff val="35000"/>
                      </a:srgbClr>
                    </a:gs>
                  </a:gsLst>
                  <a:lin ang="5400000" scaled="0"/>
                  <a:tileRect/>
                </a:gradFill>
                <a:latin typeface="Segoe UI Light" pitchFamily="34" charset="0"/>
                <a:ea typeface="+mj-ea"/>
                <a:cs typeface="Arial" charset="0"/>
              </a:rPr>
              <a:t>Windows Azure</a:t>
            </a:r>
          </a:p>
        </p:txBody>
      </p:sp>
      <p:sp>
        <p:nvSpPr>
          <p:cNvPr id="57" name="Rectangle 56"/>
          <p:cNvSpPr/>
          <p:nvPr/>
        </p:nvSpPr>
        <p:spPr>
          <a:xfrm>
            <a:off x="2010199" y="6066820"/>
            <a:ext cx="9530094" cy="657488"/>
          </a:xfrm>
          <a:prstGeom prst="rect">
            <a:avLst/>
          </a:prstGeom>
        </p:spPr>
        <p:txBody>
          <a:bodyPr wrap="square">
            <a:spAutoFit/>
          </a:bodyPr>
          <a:lstStyle/>
          <a:p>
            <a:pPr algn="ctr"/>
            <a:r>
              <a:rPr lang="en-US" sz="1224" dirty="0" smtClean="0"/>
              <a:t>Each Hybrid C</a:t>
            </a:r>
          </a:p>
          <a:p>
            <a:pPr algn="ctr"/>
            <a:r>
              <a:rPr lang="en-US" sz="1224" dirty="0" smtClean="0"/>
              <a:t>Multiple applications can share a Hybrid Connection to access </a:t>
            </a:r>
          </a:p>
          <a:p>
            <a:pPr algn="ctr"/>
            <a:r>
              <a:rPr lang="en-US" sz="1224" dirty="0" smtClean="0"/>
              <a:t>Applications on Azure access a resource the same way that they would if it was running on-premises</a:t>
            </a:r>
            <a:endParaRPr lang="en-US" sz="1224" dirty="0"/>
          </a:p>
        </p:txBody>
      </p:sp>
      <p:cxnSp>
        <p:nvCxnSpPr>
          <p:cNvPr id="58" name="Straight Connector 57"/>
          <p:cNvCxnSpPr/>
          <p:nvPr/>
        </p:nvCxnSpPr>
        <p:spPr>
          <a:xfrm>
            <a:off x="6784211" y="1473728"/>
            <a:ext cx="0" cy="4046275"/>
          </a:xfrm>
          <a:prstGeom prst="line">
            <a:avLst/>
          </a:prstGeom>
        </p:spPr>
        <p:style>
          <a:lnRef idx="1">
            <a:schemeClr val="accent1"/>
          </a:lnRef>
          <a:fillRef idx="0">
            <a:schemeClr val="accent1"/>
          </a:fillRef>
          <a:effectRef idx="0">
            <a:schemeClr val="accent1"/>
          </a:effectRef>
          <a:fontRef idx="minor">
            <a:schemeClr val="tx1"/>
          </a:fontRef>
        </p:style>
      </p:cxnSp>
      <p:sp>
        <p:nvSpPr>
          <p:cNvPr id="59" name="Line Callout 1 58"/>
          <p:cNvSpPr/>
          <p:nvPr/>
        </p:nvSpPr>
        <p:spPr bwMode="auto">
          <a:xfrm>
            <a:off x="5151437" y="5016139"/>
            <a:ext cx="817288" cy="238610"/>
          </a:xfrm>
          <a:prstGeom prst="borderCallout1">
            <a:avLst>
              <a:gd name="adj1" fmla="val -1690"/>
              <a:gd name="adj2" fmla="val 46993"/>
              <a:gd name="adj3" fmla="val -263969"/>
              <a:gd name="adj4" fmla="val 11170"/>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918" dirty="0">
                <a:solidFill>
                  <a:schemeClr val="tx1"/>
                </a:solidFill>
                <a:ea typeface="Segoe UI" pitchFamily="34" charset="0"/>
                <a:cs typeface="Segoe UI" pitchFamily="34" charset="0"/>
              </a:rPr>
              <a:t>Configuration: LOB App</a:t>
            </a:r>
          </a:p>
        </p:txBody>
      </p:sp>
      <p:sp>
        <p:nvSpPr>
          <p:cNvPr id="60" name="Line Callout 1 59"/>
          <p:cNvSpPr/>
          <p:nvPr/>
        </p:nvSpPr>
        <p:spPr bwMode="auto">
          <a:xfrm>
            <a:off x="8885237" y="4431112"/>
            <a:ext cx="1095694" cy="250176"/>
          </a:xfrm>
          <a:prstGeom prst="borderCallout1">
            <a:avLst>
              <a:gd name="adj1" fmla="val -1690"/>
              <a:gd name="adj2" fmla="val 46993"/>
              <a:gd name="adj3" fmla="val -234966"/>
              <a:gd name="adj4" fmla="val 23645"/>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918" dirty="0">
                <a:solidFill>
                  <a:schemeClr val="tx1"/>
                </a:solidFill>
                <a:ea typeface="Segoe UI" pitchFamily="34" charset="0"/>
                <a:cs typeface="Segoe UI" pitchFamily="34" charset="0"/>
              </a:rPr>
              <a:t>Connects to ‘</a:t>
            </a:r>
            <a:r>
              <a:rPr lang="en-US" sz="918" dirty="0" err="1">
                <a:solidFill>
                  <a:schemeClr val="tx1"/>
                </a:solidFill>
                <a:ea typeface="Segoe UI" pitchFamily="34" charset="0"/>
                <a:cs typeface="Segoe UI" pitchFamily="34" charset="0"/>
              </a:rPr>
              <a:t>Hostname:Port</a:t>
            </a:r>
            <a:r>
              <a:rPr lang="en-US" sz="918" dirty="0">
                <a:solidFill>
                  <a:schemeClr val="tx1"/>
                </a:solidFill>
                <a:ea typeface="Segoe UI" pitchFamily="34" charset="0"/>
                <a:cs typeface="Segoe UI" pitchFamily="34" charset="0"/>
              </a:rPr>
              <a:t>’</a:t>
            </a:r>
          </a:p>
        </p:txBody>
      </p:sp>
      <p:sp>
        <p:nvSpPr>
          <p:cNvPr id="61" name="Line Callout 1 60"/>
          <p:cNvSpPr/>
          <p:nvPr/>
        </p:nvSpPr>
        <p:spPr bwMode="auto">
          <a:xfrm>
            <a:off x="10478919" y="5011563"/>
            <a:ext cx="817288" cy="238610"/>
          </a:xfrm>
          <a:prstGeom prst="borderCallout1">
            <a:avLst>
              <a:gd name="adj1" fmla="val -1690"/>
              <a:gd name="adj2" fmla="val 46993"/>
              <a:gd name="adj3" fmla="val -222540"/>
              <a:gd name="adj4" fmla="val 21753"/>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918" dirty="0">
                <a:solidFill>
                  <a:schemeClr val="tx1"/>
                </a:solidFill>
                <a:ea typeface="Segoe UI" pitchFamily="34" charset="0"/>
                <a:cs typeface="Segoe UI" pitchFamily="34" charset="0"/>
              </a:rPr>
              <a:t>Identified by </a:t>
            </a:r>
            <a:r>
              <a:rPr lang="en-US" sz="918" dirty="0" err="1">
                <a:solidFill>
                  <a:schemeClr val="tx1"/>
                </a:solidFill>
                <a:ea typeface="Segoe UI" pitchFamily="34" charset="0"/>
                <a:cs typeface="Segoe UI" pitchFamily="34" charset="0"/>
              </a:rPr>
              <a:t>Hostname:Port</a:t>
            </a:r>
            <a:endParaRPr lang="en-US" sz="918" dirty="0">
              <a:solidFill>
                <a:schemeClr val="tx1"/>
              </a:solidFill>
              <a:ea typeface="Segoe UI" pitchFamily="34" charset="0"/>
              <a:cs typeface="Segoe UI" pitchFamily="34" charset="0"/>
            </a:endParaRPr>
          </a:p>
        </p:txBody>
      </p:sp>
      <p:pic>
        <p:nvPicPr>
          <p:cNvPr id="63" name="Picture 62"/>
          <p:cNvPicPr>
            <a:picLocks noChangeAspect="1"/>
          </p:cNvPicPr>
          <p:nvPr/>
        </p:nvPicPr>
        <p:blipFill>
          <a:blip r:embed="rId2">
            <a:biLevel thresh="25000"/>
          </a:blip>
          <a:stretch>
            <a:fillRect/>
          </a:stretch>
        </p:blipFill>
        <p:spPr>
          <a:xfrm>
            <a:off x="1652210" y="2628274"/>
            <a:ext cx="644602" cy="640388"/>
          </a:xfrm>
          <a:prstGeom prst="rect">
            <a:avLst/>
          </a:prstGeom>
        </p:spPr>
      </p:pic>
      <p:pic>
        <p:nvPicPr>
          <p:cNvPr id="64" name="Picture 63"/>
          <p:cNvPicPr>
            <a:picLocks noChangeAspect="1"/>
          </p:cNvPicPr>
          <p:nvPr/>
        </p:nvPicPr>
        <p:blipFill>
          <a:blip r:embed="rId3">
            <a:biLevel thresh="25000"/>
          </a:blip>
          <a:stretch>
            <a:fillRect/>
          </a:stretch>
        </p:blipFill>
        <p:spPr>
          <a:xfrm>
            <a:off x="1794136" y="4451780"/>
            <a:ext cx="410251" cy="660544"/>
          </a:xfrm>
          <a:prstGeom prst="rect">
            <a:avLst/>
          </a:prstGeom>
        </p:spPr>
      </p:pic>
      <p:cxnSp>
        <p:nvCxnSpPr>
          <p:cNvPr id="9" name="Elbow Connector 8"/>
          <p:cNvCxnSpPr>
            <a:stCxn id="44" idx="3"/>
          </p:cNvCxnSpPr>
          <p:nvPr/>
        </p:nvCxnSpPr>
        <p:spPr>
          <a:xfrm>
            <a:off x="2680860" y="3026787"/>
            <a:ext cx="1976887" cy="610153"/>
          </a:xfrm>
          <a:prstGeom prst="bentConnector3">
            <a:avLst/>
          </a:prstGeom>
          <a:ln>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50" idx="3"/>
          </p:cNvCxnSpPr>
          <p:nvPr/>
        </p:nvCxnSpPr>
        <p:spPr>
          <a:xfrm flipV="1">
            <a:off x="2680860" y="3955881"/>
            <a:ext cx="2011512" cy="927892"/>
          </a:xfrm>
          <a:prstGeom prst="bentConnector3">
            <a:avLst/>
          </a:prstGeom>
          <a:ln>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42969" y="295273"/>
            <a:ext cx="917575" cy="917575"/>
          </a:xfrm>
          <a:prstGeom prst="rect">
            <a:avLst/>
          </a:prstGeom>
        </p:spPr>
      </p:pic>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9037" y="3454584"/>
            <a:ext cx="518531" cy="518531"/>
          </a:xfrm>
          <a:prstGeom prst="rect">
            <a:avLst/>
          </a:prstGeom>
        </p:spPr>
      </p:pic>
      <p:pic>
        <p:nvPicPr>
          <p:cNvPr id="40" name="Picture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9671" y="3438446"/>
            <a:ext cx="517435" cy="517435"/>
          </a:xfrm>
          <a:prstGeom prst="rect">
            <a:avLst/>
          </a:prstGeom>
        </p:spPr>
      </p:pic>
    </p:spTree>
    <p:extLst>
      <p:ext uri="{BB962C8B-B14F-4D97-AF65-F5344CB8AC3E}">
        <p14:creationId xmlns:p14="http://schemas.microsoft.com/office/powerpoint/2010/main" val="754319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500"/>
                                        <p:tgtEl>
                                          <p:spTgt spid="4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fade">
                                      <p:cBhvr>
                                        <p:cTn id="32" dur="500"/>
                                        <p:tgtEl>
                                          <p:spTgt spid="6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par>
                                <p:cTn id="38" presetID="10" presetClass="entr" presetSubtype="0" fill="hold" nodeType="with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fade">
                                      <p:cBhvr>
                                        <p:cTn id="40" dur="500"/>
                                        <p:tgtEl>
                                          <p:spTgt spid="64"/>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2" grpId="0" animBg="1"/>
      <p:bldP spid="50"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Cardinality</a:t>
            </a:r>
            <a:endParaRPr lang="en-US" dirty="0"/>
          </a:p>
        </p:txBody>
      </p:sp>
      <p:sp>
        <p:nvSpPr>
          <p:cNvPr id="6" name="Text Placeholder 5"/>
          <p:cNvSpPr>
            <a:spLocks noGrp="1"/>
          </p:cNvSpPr>
          <p:nvPr>
            <p:ph type="body" sz="quarter" idx="11"/>
          </p:nvPr>
        </p:nvSpPr>
        <p:spPr>
          <a:xfrm>
            <a:off x="274639" y="1212849"/>
            <a:ext cx="11889564" cy="5419945"/>
          </a:xfrm>
        </p:spPr>
        <p:txBody>
          <a:bodyPr/>
          <a:lstStyle/>
          <a:p>
            <a:r>
              <a:rPr lang="en-US" sz="3600" dirty="0" smtClean="0"/>
              <a:t>Each Hybrid Connection provides access to a single on-premises resource</a:t>
            </a:r>
          </a:p>
          <a:p>
            <a:pPr marL="0" lvl="1"/>
            <a:endParaRPr lang="en-US" sz="1800" dirty="0" smtClean="0"/>
          </a:p>
          <a:p>
            <a:pPr lvl="0">
              <a:buClr>
                <a:srgbClr val="FFFFFF"/>
              </a:buClr>
            </a:pPr>
            <a:r>
              <a:rPr lang="en-US" sz="3600" dirty="0" smtClean="0">
                <a:gradFill>
                  <a:gsLst>
                    <a:gs pos="2920">
                      <a:srgbClr val="00BCF2"/>
                    </a:gs>
                    <a:gs pos="39000">
                      <a:srgbClr val="00BCF2"/>
                    </a:gs>
                  </a:gsLst>
                  <a:lin ang="5400000" scaled="0"/>
                </a:gradFill>
              </a:rPr>
              <a:t>Applications can use multiple Hybrid Connections to access on-premises resources</a:t>
            </a:r>
          </a:p>
          <a:p>
            <a:pPr marL="0" lvl="1">
              <a:buClr>
                <a:srgbClr val="FFFFFF"/>
              </a:buClr>
            </a:pPr>
            <a:endParaRPr lang="en-US" sz="1800" dirty="0"/>
          </a:p>
          <a:p>
            <a:pPr lvl="0">
              <a:buClr>
                <a:srgbClr val="FFFFFF"/>
              </a:buClr>
            </a:pPr>
            <a:r>
              <a:rPr lang="en-US" sz="3600" dirty="0" smtClean="0">
                <a:gradFill>
                  <a:gsLst>
                    <a:gs pos="2920">
                      <a:srgbClr val="00BCF2"/>
                    </a:gs>
                    <a:gs pos="39000">
                      <a:srgbClr val="00BCF2"/>
                    </a:gs>
                  </a:gsLst>
                  <a:lin ang="5400000" scaled="0"/>
                </a:gradFill>
              </a:rPr>
              <a:t>Multiple Applications can share a Hybrid Connection to access a resource</a:t>
            </a:r>
            <a:endParaRPr lang="en-US" sz="3600" dirty="0">
              <a:gradFill>
                <a:gsLst>
                  <a:gs pos="2920">
                    <a:srgbClr val="00BCF2"/>
                  </a:gs>
                  <a:gs pos="39000">
                    <a:srgbClr val="00BCF2"/>
                  </a:gs>
                </a:gsLst>
                <a:lin ang="5400000" scaled="0"/>
              </a:gradFill>
            </a:endParaRPr>
          </a:p>
          <a:p>
            <a:pPr marL="0" lvl="1"/>
            <a:endParaRPr lang="en-US" sz="1800" dirty="0" smtClean="0"/>
          </a:p>
          <a:p>
            <a:r>
              <a:rPr lang="en-US" sz="3600" dirty="0" smtClean="0"/>
              <a:t>The on-premises Hybrid Connection Manager can be used as connector for multiple Hybrid Connections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2969" y="295273"/>
            <a:ext cx="917575" cy="917575"/>
          </a:xfrm>
          <a:prstGeom prst="rect">
            <a:avLst/>
          </a:prstGeom>
        </p:spPr>
      </p:pic>
    </p:spTree>
    <p:extLst>
      <p:ext uri="{BB962C8B-B14F-4D97-AF65-F5344CB8AC3E}">
        <p14:creationId xmlns:p14="http://schemas.microsoft.com/office/powerpoint/2010/main" val="3414887962"/>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Constraints</a:t>
            </a:r>
            <a:endParaRPr lang="en-US" dirty="0"/>
          </a:p>
        </p:txBody>
      </p:sp>
      <p:sp>
        <p:nvSpPr>
          <p:cNvPr id="6" name="Text Placeholder 5"/>
          <p:cNvSpPr>
            <a:spLocks noGrp="1"/>
          </p:cNvSpPr>
          <p:nvPr>
            <p:ph type="body" sz="quarter" idx="11"/>
          </p:nvPr>
        </p:nvSpPr>
        <p:spPr>
          <a:xfrm>
            <a:off x="274639" y="1212849"/>
            <a:ext cx="11889564" cy="4678204"/>
          </a:xfrm>
        </p:spPr>
        <p:txBody>
          <a:bodyPr/>
          <a:lstStyle/>
          <a:p>
            <a:r>
              <a:rPr lang="en-US" dirty="0" smtClean="0"/>
              <a:t>Supports resources using TCP and HTTP for connectivity</a:t>
            </a:r>
          </a:p>
          <a:p>
            <a:pPr marL="0" lvl="1"/>
            <a:r>
              <a:rPr lang="en-US" dirty="0" smtClean="0"/>
              <a:t>Only static TCP ports are supported</a:t>
            </a:r>
          </a:p>
          <a:p>
            <a:pPr marL="0" lvl="1"/>
            <a:r>
              <a:rPr lang="en-US" dirty="0" smtClean="0"/>
              <a:t>Currently, resources relying on dynamic port allocation cannot be used</a:t>
            </a:r>
          </a:p>
          <a:p>
            <a:pPr marL="0" lvl="1"/>
            <a:endParaRPr lang="en-US" dirty="0" smtClean="0"/>
          </a:p>
          <a:p>
            <a:pPr lvl="0">
              <a:buClr>
                <a:srgbClr val="FFFFFF"/>
              </a:buClr>
            </a:pPr>
            <a:r>
              <a:rPr lang="en-US" dirty="0" smtClean="0">
                <a:gradFill>
                  <a:gsLst>
                    <a:gs pos="2920">
                      <a:srgbClr val="00BCF2"/>
                    </a:gs>
                    <a:gs pos="39000">
                      <a:srgbClr val="00BCF2"/>
                    </a:gs>
                  </a:gsLst>
                  <a:lin ang="5400000" scaled="0"/>
                </a:gradFill>
              </a:rPr>
              <a:t>Hybrid Connections don’t buffer or inspect traffic</a:t>
            </a:r>
          </a:p>
          <a:p>
            <a:pPr marL="0" lvl="1"/>
            <a:r>
              <a:rPr lang="en-US" dirty="0" smtClean="0"/>
              <a:t>TLS can be negotiated end-to-end between the application and the on-premises resource</a:t>
            </a:r>
          </a:p>
          <a:p>
            <a:pPr marL="0" lvl="1"/>
            <a:r>
              <a:rPr lang="en-US" dirty="0" smtClean="0"/>
              <a:t>Dynamic port redirection, as in case of FTP passive-mode or </a:t>
            </a:r>
          </a:p>
          <a:p>
            <a:pPr marL="0" lvl="1"/>
            <a:endParaRPr lang="en-US" dirty="0" smtClean="0"/>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2969" y="295273"/>
            <a:ext cx="917575" cy="917575"/>
          </a:xfrm>
          <a:prstGeom prst="rect">
            <a:avLst/>
          </a:prstGeom>
        </p:spPr>
      </p:pic>
    </p:spTree>
    <p:extLst>
      <p:ext uri="{BB962C8B-B14F-4D97-AF65-F5344CB8AC3E}">
        <p14:creationId xmlns:p14="http://schemas.microsoft.com/office/powerpoint/2010/main" val="2653299205"/>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Security</a:t>
            </a:r>
            <a:endParaRPr lang="en-US" dirty="0"/>
          </a:p>
        </p:txBody>
      </p:sp>
      <p:sp>
        <p:nvSpPr>
          <p:cNvPr id="6" name="Text Placeholder 5"/>
          <p:cNvSpPr>
            <a:spLocks noGrp="1"/>
          </p:cNvSpPr>
          <p:nvPr>
            <p:ph type="body" sz="quarter" idx="11"/>
          </p:nvPr>
        </p:nvSpPr>
        <p:spPr>
          <a:xfrm>
            <a:off x="274639" y="1212849"/>
            <a:ext cx="11889564" cy="5293757"/>
          </a:xfrm>
        </p:spPr>
        <p:txBody>
          <a:bodyPr/>
          <a:lstStyle/>
          <a:p>
            <a:r>
              <a:rPr lang="en-US" dirty="0" smtClean="0"/>
              <a:t>Uses Shared Access Signature Authorization</a:t>
            </a:r>
          </a:p>
          <a:p>
            <a:pPr marL="0" lvl="1"/>
            <a:r>
              <a:rPr lang="en-US" dirty="0"/>
              <a:t>Application and On-Premises Hybrid Connection Manager connect with separate keys and </a:t>
            </a:r>
            <a:r>
              <a:rPr lang="en-US" dirty="0" smtClean="0"/>
              <a:t>rights</a:t>
            </a:r>
          </a:p>
          <a:p>
            <a:pPr marL="0" lvl="1"/>
            <a:endParaRPr lang="en-US" dirty="0" smtClean="0"/>
          </a:p>
          <a:p>
            <a:pPr lvl="0">
              <a:buClr>
                <a:srgbClr val="FFFFFF"/>
              </a:buClr>
            </a:pPr>
            <a:r>
              <a:rPr lang="en-US" dirty="0" smtClean="0">
                <a:gradFill>
                  <a:gsLst>
                    <a:gs pos="2920">
                      <a:srgbClr val="00BCF2"/>
                    </a:gs>
                    <a:gs pos="39000">
                      <a:srgbClr val="00BCF2"/>
                    </a:gs>
                  </a:gsLst>
                  <a:lin ang="5400000" scaled="0"/>
                </a:gradFill>
              </a:rPr>
              <a:t>Separate roles defined for on-premises connector &amp; application</a:t>
            </a:r>
            <a:endParaRPr lang="en-US" dirty="0">
              <a:gradFill>
                <a:gsLst>
                  <a:gs pos="2920">
                    <a:srgbClr val="00BCF2"/>
                  </a:gs>
                  <a:gs pos="39000">
                    <a:srgbClr val="00BCF2"/>
                  </a:gs>
                </a:gsLst>
                <a:lin ang="5400000" scaled="0"/>
              </a:gradFill>
            </a:endParaRPr>
          </a:p>
          <a:p>
            <a:pPr marL="0" lvl="1"/>
            <a:r>
              <a:rPr lang="en-US" dirty="0" smtClean="0"/>
              <a:t>Allows for credentials for each to be rolled independently</a:t>
            </a:r>
          </a:p>
          <a:p>
            <a:pPr marL="0" lvl="1"/>
            <a:r>
              <a:rPr lang="en-US" dirty="0" smtClean="0"/>
              <a:t>Seamless and secure distribution &amp; update of credentials to applications &amp; Hybrid Connection Manager</a:t>
            </a:r>
          </a:p>
          <a:p>
            <a:pPr marL="0" lvl="1"/>
            <a:endParaRPr lang="en-US" dirty="0" smtClean="0"/>
          </a:p>
          <a:p>
            <a:r>
              <a:rPr lang="en-US" dirty="0" smtClean="0"/>
              <a:t>Application authorization is independent</a:t>
            </a:r>
          </a:p>
          <a:p>
            <a:pPr marL="0" lvl="1"/>
            <a:r>
              <a:rPr lang="en-US" dirty="0" smtClean="0"/>
              <a:t>You can use an authorization mechanism appropriate for the Hybrid Application</a:t>
            </a:r>
          </a:p>
          <a:p>
            <a:pPr marL="0" lvl="1"/>
            <a:r>
              <a:rPr lang="en-US" dirty="0" smtClean="0"/>
              <a:t>In practice, depends on end-to-end authorization mechanisms supported across cloud/on-premises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2969" y="295273"/>
            <a:ext cx="917575" cy="917575"/>
          </a:xfrm>
          <a:prstGeom prst="rect">
            <a:avLst/>
          </a:prstGeom>
        </p:spPr>
      </p:pic>
    </p:spTree>
    <p:extLst>
      <p:ext uri="{BB962C8B-B14F-4D97-AF65-F5344CB8AC3E}">
        <p14:creationId xmlns:p14="http://schemas.microsoft.com/office/powerpoint/2010/main" val="4256863052"/>
      </p:ext>
    </p:extLst>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 considerations</a:t>
            </a:r>
            <a:endParaRPr lang="en-US" dirty="0"/>
          </a:p>
        </p:txBody>
      </p:sp>
      <p:sp>
        <p:nvSpPr>
          <p:cNvPr id="3" name="Text Placeholder 2"/>
          <p:cNvSpPr>
            <a:spLocks noGrp="1"/>
          </p:cNvSpPr>
          <p:nvPr>
            <p:ph type="body" sz="quarter" idx="11"/>
          </p:nvPr>
        </p:nvSpPr>
        <p:spPr>
          <a:xfrm>
            <a:off x="274639" y="1212849"/>
            <a:ext cx="11889564" cy="5509200"/>
          </a:xfrm>
        </p:spPr>
        <p:txBody>
          <a:bodyPr/>
          <a:lstStyle/>
          <a:p>
            <a:r>
              <a:rPr lang="en-US" dirty="0" smtClean="0"/>
              <a:t>Applications and On-premises </a:t>
            </a:r>
            <a:r>
              <a:rPr lang="en-US" dirty="0"/>
              <a:t>R</a:t>
            </a:r>
            <a:r>
              <a:rPr lang="en-US" dirty="0" smtClean="0"/>
              <a:t>esources can be scaled out as usual</a:t>
            </a:r>
          </a:p>
          <a:p>
            <a:pPr marL="0" lvl="1"/>
            <a:r>
              <a:rPr lang="en-US" dirty="0" smtClean="0"/>
              <a:t>Hybrid Connection Manager can be deployed on the resource server or in front of a load-balancer or cluster</a:t>
            </a:r>
          </a:p>
          <a:p>
            <a:pPr marL="0" lvl="1"/>
            <a:endParaRPr lang="en-US" dirty="0"/>
          </a:p>
          <a:p>
            <a:r>
              <a:rPr lang="en-US" dirty="0"/>
              <a:t>Supports SQL Availability Groups and Clustering</a:t>
            </a:r>
          </a:p>
          <a:p>
            <a:pPr marL="0" lvl="1"/>
            <a:r>
              <a:rPr lang="en-US" dirty="0" smtClean="0"/>
              <a:t>Features using redirection not supported: </a:t>
            </a:r>
            <a:r>
              <a:rPr lang="en-US" i="1" dirty="0" err="1" smtClean="0"/>
              <a:t>MultiSubnetFailover</a:t>
            </a:r>
            <a:r>
              <a:rPr lang="en-US" i="1" dirty="0" smtClean="0"/>
              <a:t>=true</a:t>
            </a:r>
            <a:r>
              <a:rPr lang="en-US" dirty="0" smtClean="0"/>
              <a:t> and </a:t>
            </a:r>
            <a:r>
              <a:rPr lang="en-US" i="1" dirty="0" err="1" smtClean="0"/>
              <a:t>ApplicationIntent</a:t>
            </a:r>
            <a:r>
              <a:rPr lang="en-US" i="1" dirty="0" smtClean="0"/>
              <a:t>=</a:t>
            </a:r>
            <a:r>
              <a:rPr lang="en-US" i="1" dirty="0" err="1" smtClean="0"/>
              <a:t>ReadOnly</a:t>
            </a:r>
            <a:endParaRPr lang="en-US" i="1" dirty="0" smtClean="0"/>
          </a:p>
          <a:p>
            <a:pPr marL="0" lvl="1"/>
            <a:endParaRPr lang="en-US" dirty="0"/>
          </a:p>
          <a:p>
            <a:r>
              <a:rPr lang="en-US" dirty="0" smtClean="0"/>
              <a:t>Multiple instances of Hybrid Connection Manager supported</a:t>
            </a:r>
          </a:p>
          <a:p>
            <a:pPr marL="0" lvl="1"/>
            <a:r>
              <a:rPr lang="en-US" dirty="0" smtClean="0"/>
              <a:t>Application connection requests are evenly distributed across the different instances</a:t>
            </a:r>
          </a:p>
          <a:p>
            <a:pPr marL="0"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2969" y="295273"/>
            <a:ext cx="917575" cy="917575"/>
          </a:xfrm>
          <a:prstGeom prst="rect">
            <a:avLst/>
          </a:prstGeom>
        </p:spPr>
      </p:pic>
    </p:spTree>
    <p:extLst>
      <p:ext uri="{BB962C8B-B14F-4D97-AF65-F5344CB8AC3E}">
        <p14:creationId xmlns:p14="http://schemas.microsoft.com/office/powerpoint/2010/main" val="369863330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IT in control</a:t>
            </a:r>
            <a:endParaRPr lang="en-US" dirty="0"/>
          </a:p>
        </p:txBody>
      </p:sp>
      <p:sp>
        <p:nvSpPr>
          <p:cNvPr id="3" name="Text Placeholder 2"/>
          <p:cNvSpPr>
            <a:spLocks noGrp="1"/>
          </p:cNvSpPr>
          <p:nvPr>
            <p:ph type="body" sz="quarter" idx="11"/>
          </p:nvPr>
        </p:nvSpPr>
        <p:spPr>
          <a:xfrm>
            <a:off x="274639" y="1212849"/>
            <a:ext cx="11889564" cy="4801314"/>
          </a:xfrm>
        </p:spPr>
        <p:txBody>
          <a:bodyPr/>
          <a:lstStyle/>
          <a:p>
            <a:r>
              <a:rPr lang="en-US" dirty="0" smtClean="0"/>
              <a:t>Manage resource access for Hybrid applications</a:t>
            </a:r>
          </a:p>
          <a:p>
            <a:pPr marL="0" lvl="1"/>
            <a:r>
              <a:rPr lang="en-US" dirty="0" smtClean="0"/>
              <a:t>Group Policy controls for allowing access</a:t>
            </a:r>
          </a:p>
          <a:p>
            <a:pPr marL="0" lvl="1"/>
            <a:r>
              <a:rPr lang="en-US" dirty="0" smtClean="0"/>
              <a:t>Administrators can designate resources to which Hybrid Applications have access</a:t>
            </a:r>
          </a:p>
          <a:p>
            <a:pPr marL="0" lvl="1"/>
            <a:endParaRPr lang="en-US" dirty="0"/>
          </a:p>
          <a:p>
            <a:r>
              <a:rPr lang="en-US" dirty="0" smtClean="0"/>
              <a:t>Event and Audit logging</a:t>
            </a:r>
            <a:endParaRPr lang="en-US" dirty="0"/>
          </a:p>
          <a:p>
            <a:pPr marL="0" lvl="1"/>
            <a:r>
              <a:rPr lang="en-US" dirty="0" smtClean="0"/>
              <a:t>IT has insight into resources being accessed</a:t>
            </a:r>
            <a:endParaRPr lang="en-US" i="1" dirty="0" smtClean="0"/>
          </a:p>
          <a:p>
            <a:pPr marL="0" lvl="1"/>
            <a:r>
              <a:rPr lang="en-US" dirty="0" smtClean="0"/>
              <a:t>IT can use existing infrastructure investments for monitoring and control</a:t>
            </a:r>
          </a:p>
          <a:p>
            <a:pPr marL="0" lvl="1"/>
            <a:endParaRPr lang="en-US" dirty="0"/>
          </a:p>
          <a:p>
            <a:pPr lvl="0">
              <a:buClr>
                <a:srgbClr val="FFFFFF"/>
              </a:buClr>
            </a:pPr>
            <a:r>
              <a:rPr lang="en-US" dirty="0" smtClean="0">
                <a:gradFill>
                  <a:gsLst>
                    <a:gs pos="2920">
                      <a:srgbClr val="00BCF2"/>
                    </a:gs>
                    <a:gs pos="39000">
                      <a:srgbClr val="00BCF2"/>
                    </a:gs>
                  </a:gsLst>
                  <a:lin ang="5400000" scaled="0"/>
                </a:gradFill>
              </a:rPr>
              <a:t>Dashboard on Azure portal</a:t>
            </a:r>
            <a:endParaRPr lang="en-US" dirty="0">
              <a:gradFill>
                <a:gsLst>
                  <a:gs pos="2920">
                    <a:srgbClr val="00BCF2"/>
                  </a:gs>
                  <a:gs pos="39000">
                    <a:srgbClr val="00BCF2"/>
                  </a:gs>
                </a:gsLst>
                <a:lin ang="5400000" scaled="0"/>
              </a:gradFill>
            </a:endParaRPr>
          </a:p>
          <a:p>
            <a:pPr marL="0" lvl="1"/>
            <a:r>
              <a:rPr lang="en-US" dirty="0"/>
              <a:t>Access to connection health, status</a:t>
            </a:r>
          </a:p>
          <a:p>
            <a:pPr marL="0" lvl="1"/>
            <a:r>
              <a:rPr lang="en-US" dirty="0" smtClean="0"/>
              <a:t>Will provide insights on usage and metrics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2969" y="295273"/>
            <a:ext cx="917575" cy="917575"/>
          </a:xfrm>
          <a:prstGeom prst="rect">
            <a:avLst/>
          </a:prstGeom>
        </p:spPr>
      </p:pic>
    </p:spTree>
    <p:extLst>
      <p:ext uri="{BB962C8B-B14F-4D97-AF65-F5344CB8AC3E}">
        <p14:creationId xmlns:p14="http://schemas.microsoft.com/office/powerpoint/2010/main" val="81989295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275481" y="1430457"/>
            <a:ext cx="11885514" cy="4183742"/>
          </a:xfrm>
          <a:prstGeom prst="rect">
            <a:avLst/>
          </a:prstGeom>
        </p:spPr>
        <p:txBody>
          <a:bodyPr/>
          <a:lstStyle>
            <a:lvl1pPr marL="336102" marR="0" indent="-336102" algn="l" defTabSz="914250" rtl="0" eaLnBrk="1" fontAlgn="auto" latinLnBrk="0" hangingPunct="1">
              <a:lnSpc>
                <a:spcPct val="90000"/>
              </a:lnSpc>
              <a:spcBef>
                <a:spcPct val="20000"/>
              </a:spcBef>
              <a:spcAft>
                <a:spcPts val="0"/>
              </a:spcAft>
              <a:buClrTx/>
              <a:buSzPct val="90000"/>
              <a:buFont typeface="Arial" pitchFamily="34" charset="0"/>
              <a:buChar char="•"/>
              <a:tabLst/>
              <a:defRPr sz="3800" kern="1200" spc="0" baseline="0">
                <a:gradFill>
                  <a:gsLst>
                    <a:gs pos="1250">
                      <a:schemeClr val="tx1"/>
                    </a:gs>
                    <a:gs pos="100000">
                      <a:schemeClr val="tx1"/>
                    </a:gs>
                  </a:gsLst>
                  <a:lin ang="5400000" scaled="0"/>
                </a:gradFill>
                <a:latin typeface="+mj-lt"/>
                <a:ea typeface="+mn-ea"/>
                <a:cs typeface="+mn-cs"/>
              </a:defRPr>
            </a:lvl1pPr>
            <a:lvl2pPr marL="572618" marR="0" indent="-236516" algn="l" defTabSz="914250"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84238" marR="0" indent="-224068" algn="l" defTabSz="914250"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08305" marR="0" indent="-224068" algn="l" defTabSz="914250"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32373" marR="0" indent="-224068" algn="l" defTabSz="914250"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14186" indent="-228563" algn="l" defTabSz="91425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13" indent="-228563" algn="l" defTabSz="91425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38" indent="-228563" algn="l" defTabSz="91425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64" indent="-228563" algn="l" defTabSz="91425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56"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520074023"/>
              </p:ext>
            </p:extLst>
          </p:nvPr>
        </p:nvGraphicFramePr>
        <p:xfrm>
          <a:off x="499676" y="1382175"/>
          <a:ext cx="11264724" cy="3834126"/>
        </p:xfrm>
        <a:graphic>
          <a:graphicData uri="http://schemas.openxmlformats.org/drawingml/2006/table">
            <a:tbl>
              <a:tblPr bandRow="1">
                <a:tableStyleId>{9D7B26C5-4107-4FEC-AEDC-1716B250A1EF}</a:tableStyleId>
              </a:tblPr>
              <a:tblGrid>
                <a:gridCol w="2213361"/>
                <a:gridCol w="1541547"/>
                <a:gridCol w="1877454"/>
                <a:gridCol w="1877454"/>
                <a:gridCol w="1877454"/>
                <a:gridCol w="1877454"/>
              </a:tblGrid>
              <a:tr h="233467">
                <a:tc>
                  <a:txBody>
                    <a:bodyPr/>
                    <a:lstStyle/>
                    <a:p>
                      <a:endParaRPr lang="en-US" sz="1800" b="1" dirty="0">
                        <a:solidFill>
                          <a:schemeClr val="bg1"/>
                        </a:solidFill>
                      </a:endParaRPr>
                    </a:p>
                  </a:txBody>
                  <a:tcPr marL="66238" marR="66238" marT="33119" marB="33119" anchor="ctr"/>
                </a:tc>
                <a:tc>
                  <a:txBody>
                    <a:bodyPr/>
                    <a:lstStyle/>
                    <a:p>
                      <a:pPr algn="ctr"/>
                      <a:r>
                        <a:rPr lang="en-US" sz="1800" dirty="0" smtClean="0">
                          <a:solidFill>
                            <a:srgbClr val="FFFF00"/>
                          </a:solidFill>
                        </a:rPr>
                        <a:t>Free</a:t>
                      </a:r>
                      <a:endParaRPr lang="en-US" sz="1800" b="1" dirty="0">
                        <a:solidFill>
                          <a:srgbClr val="FFFF00"/>
                        </a:solidFill>
                      </a:endParaRPr>
                    </a:p>
                  </a:txBody>
                  <a:tcPr marL="66238" marR="66238" marT="33119" marB="33119" anchor="ctr"/>
                </a:tc>
                <a:tc>
                  <a:txBody>
                    <a:bodyPr/>
                    <a:lstStyle/>
                    <a:p>
                      <a:pPr algn="ctr"/>
                      <a:r>
                        <a:rPr lang="en-US" sz="1800" dirty="0"/>
                        <a:t>Developer</a:t>
                      </a:r>
                      <a:endParaRPr lang="en-US" sz="1800" b="1" dirty="0">
                        <a:solidFill>
                          <a:schemeClr val="bg1"/>
                        </a:solidFill>
                      </a:endParaRPr>
                    </a:p>
                  </a:txBody>
                  <a:tcPr marL="66238" marR="66238" marT="33119" marB="33119" anchor="ctr"/>
                </a:tc>
                <a:tc>
                  <a:txBody>
                    <a:bodyPr/>
                    <a:lstStyle/>
                    <a:p>
                      <a:pPr algn="ctr"/>
                      <a:r>
                        <a:rPr lang="en-US" sz="1800" dirty="0"/>
                        <a:t>Basic</a:t>
                      </a:r>
                      <a:endParaRPr lang="en-US" sz="1800" b="1" dirty="0">
                        <a:solidFill>
                          <a:schemeClr val="bg1"/>
                        </a:solidFill>
                      </a:endParaRPr>
                    </a:p>
                  </a:txBody>
                  <a:tcPr marL="66238" marR="66238" marT="33119" marB="33119" anchor="ctr"/>
                </a:tc>
                <a:tc>
                  <a:txBody>
                    <a:bodyPr/>
                    <a:lstStyle/>
                    <a:p>
                      <a:pPr algn="ctr"/>
                      <a:r>
                        <a:rPr lang="en-US" sz="1800" dirty="0"/>
                        <a:t>Standard</a:t>
                      </a:r>
                      <a:endParaRPr lang="en-US" sz="1800" b="1" dirty="0">
                        <a:solidFill>
                          <a:schemeClr val="bg1"/>
                        </a:solidFill>
                      </a:endParaRPr>
                    </a:p>
                  </a:txBody>
                  <a:tcPr marL="66238" marR="66238" marT="33119" marB="33119" anchor="ctr"/>
                </a:tc>
                <a:tc>
                  <a:txBody>
                    <a:bodyPr/>
                    <a:lstStyle/>
                    <a:p>
                      <a:pPr algn="ctr"/>
                      <a:r>
                        <a:rPr lang="en-US" sz="1800" dirty="0"/>
                        <a:t>Premium</a:t>
                      </a:r>
                      <a:endParaRPr lang="en-US" sz="1800" b="1" dirty="0">
                        <a:solidFill>
                          <a:schemeClr val="bg1"/>
                        </a:solidFill>
                      </a:endParaRPr>
                    </a:p>
                  </a:txBody>
                  <a:tcPr marL="66238" marR="66238" marT="33119" marB="33119" anchor="ctr"/>
                </a:tc>
              </a:tr>
              <a:tr h="237557">
                <a:tc>
                  <a:txBody>
                    <a:bodyPr/>
                    <a:lstStyle/>
                    <a:p>
                      <a:r>
                        <a:rPr lang="en-US" sz="1600" dirty="0" smtClean="0"/>
                        <a:t>Price</a:t>
                      </a:r>
                      <a:endParaRPr lang="en-US" sz="1600" b="1" dirty="0">
                        <a:solidFill>
                          <a:schemeClr val="bg1"/>
                        </a:solidFill>
                      </a:endParaRPr>
                    </a:p>
                  </a:txBody>
                  <a:tcPr marL="66238" marR="66238" marT="33119" marB="33119" anchor="ctr"/>
                </a:tc>
                <a:tc>
                  <a:txBody>
                    <a:bodyPr/>
                    <a:lstStyle/>
                    <a:p>
                      <a:pPr algn="ctr"/>
                      <a:r>
                        <a:rPr lang="en-US" sz="1600" dirty="0" smtClean="0">
                          <a:solidFill>
                            <a:srgbClr val="FFFF00"/>
                          </a:solidFill>
                        </a:rPr>
                        <a:t>$0 / month</a:t>
                      </a:r>
                      <a:endParaRPr lang="en-US" sz="1600" dirty="0">
                        <a:solidFill>
                          <a:srgbClr val="FFFF00"/>
                        </a:solidFill>
                      </a:endParaRPr>
                    </a:p>
                  </a:txBody>
                  <a:tcPr marL="66238" marR="66238" marT="33119" marB="33119" anchor="ctr"/>
                </a:tc>
                <a:tc>
                  <a:txBody>
                    <a:bodyPr/>
                    <a:lstStyle/>
                    <a:p>
                      <a:pPr algn="ctr"/>
                      <a:r>
                        <a:rPr lang="en-US" sz="1600" dirty="0" smtClean="0"/>
                        <a:t>~$97 / month</a:t>
                      </a:r>
                      <a:endParaRPr lang="en-US" sz="1600" dirty="0">
                        <a:solidFill>
                          <a:schemeClr val="bg1"/>
                        </a:solidFill>
                      </a:endParaRPr>
                    </a:p>
                  </a:txBody>
                  <a:tcPr marL="66238" marR="66238" marT="33119" marB="33119" anchor="ctr"/>
                </a:tc>
                <a:tc>
                  <a:txBody>
                    <a:bodyPr/>
                    <a:lstStyle/>
                    <a:p>
                      <a:pPr algn="ctr"/>
                      <a:r>
                        <a:rPr lang="en-US" sz="1600" dirty="0" smtClean="0"/>
                        <a:t>~$499 / month</a:t>
                      </a:r>
                      <a:endParaRPr lang="en-US" sz="1600" dirty="0">
                        <a:solidFill>
                          <a:schemeClr val="bg1"/>
                        </a:solidFill>
                      </a:endParaRPr>
                    </a:p>
                  </a:txBody>
                  <a:tcPr marL="66238" marR="66238" marT="33119" marB="33119" anchor="ctr"/>
                </a:tc>
                <a:tc>
                  <a:txBody>
                    <a:bodyPr/>
                    <a:lstStyle/>
                    <a:p>
                      <a:pPr algn="ctr"/>
                      <a:r>
                        <a:rPr lang="en-US" sz="1600" dirty="0" smtClean="0"/>
                        <a:t>~$2,999</a:t>
                      </a:r>
                      <a:r>
                        <a:rPr lang="en-US" sz="1600" baseline="0" dirty="0" smtClean="0"/>
                        <a:t> / month</a:t>
                      </a:r>
                      <a:endParaRPr lang="en-US" sz="1600" dirty="0">
                        <a:solidFill>
                          <a:schemeClr val="bg1"/>
                        </a:solidFill>
                      </a:endParaRPr>
                    </a:p>
                  </a:txBody>
                  <a:tcPr marL="66238" marR="66238" marT="33119" marB="33119" anchor="ctr"/>
                </a:tc>
                <a:tc>
                  <a:txBody>
                    <a:bodyPr/>
                    <a:lstStyle/>
                    <a:p>
                      <a:pPr algn="ctr"/>
                      <a:r>
                        <a:rPr lang="en-US" sz="1600" dirty="0" smtClean="0"/>
                        <a:t>~$5,997 / month</a:t>
                      </a:r>
                      <a:endParaRPr lang="en-US" sz="1600" dirty="0">
                        <a:solidFill>
                          <a:schemeClr val="bg1"/>
                        </a:solidFill>
                      </a:endParaRPr>
                    </a:p>
                  </a:txBody>
                  <a:tcPr marL="66238" marR="66238" marT="33119" marB="33119" anchor="ctr"/>
                </a:tc>
              </a:tr>
              <a:tr h="233467">
                <a:tc>
                  <a:txBody>
                    <a:bodyPr/>
                    <a:lstStyle/>
                    <a:p>
                      <a:r>
                        <a:rPr lang="en-US" sz="1600" dirty="0"/>
                        <a:t>Scale Limit</a:t>
                      </a:r>
                      <a:endParaRPr lang="en-US" sz="1600" b="1" dirty="0">
                        <a:solidFill>
                          <a:schemeClr val="bg1"/>
                        </a:solidFill>
                      </a:endParaRPr>
                    </a:p>
                  </a:txBody>
                  <a:tcPr marL="66238" marR="66238" marT="33119" marB="33119" anchor="ctr"/>
                </a:tc>
                <a:tc>
                  <a:txBody>
                    <a:bodyPr/>
                    <a:lstStyle/>
                    <a:p>
                      <a:pPr algn="ctr"/>
                      <a:r>
                        <a:rPr lang="en-US" sz="1600" dirty="0" smtClean="0">
                          <a:solidFill>
                            <a:srgbClr val="FFFF00"/>
                          </a:solidFill>
                        </a:rPr>
                        <a:t>N/A</a:t>
                      </a:r>
                      <a:endParaRPr lang="en-US" sz="1600" dirty="0">
                        <a:solidFill>
                          <a:srgbClr val="FFFF00"/>
                        </a:solidFill>
                      </a:endParaRPr>
                    </a:p>
                  </a:txBody>
                  <a:tcPr marL="66238" marR="66238" marT="33119" marB="33119" anchor="ctr"/>
                </a:tc>
                <a:tc>
                  <a:txBody>
                    <a:bodyPr/>
                    <a:lstStyle/>
                    <a:p>
                      <a:pPr algn="ctr"/>
                      <a:r>
                        <a:rPr lang="en-US" sz="1600" dirty="0" smtClean="0"/>
                        <a:t>N/A</a:t>
                      </a:r>
                      <a:endParaRPr lang="en-US" sz="1600" dirty="0">
                        <a:solidFill>
                          <a:schemeClr val="bg1"/>
                        </a:solidFill>
                      </a:endParaRPr>
                    </a:p>
                  </a:txBody>
                  <a:tcPr marL="66238" marR="66238" marT="33119" marB="33119" anchor="ctr"/>
                </a:tc>
                <a:tc>
                  <a:txBody>
                    <a:bodyPr/>
                    <a:lstStyle/>
                    <a:p>
                      <a:pPr algn="ctr"/>
                      <a:r>
                        <a:rPr lang="en-US" sz="1600" dirty="0" smtClean="0">
                          <a:solidFill>
                            <a:srgbClr val="FFFF00"/>
                          </a:solidFill>
                        </a:rPr>
                        <a:t>Up</a:t>
                      </a:r>
                      <a:r>
                        <a:rPr lang="en-US" sz="1600" baseline="0" dirty="0" smtClean="0">
                          <a:solidFill>
                            <a:srgbClr val="FFFF00"/>
                          </a:solidFill>
                        </a:rPr>
                        <a:t> to 8 units</a:t>
                      </a:r>
                      <a:endParaRPr lang="en-US" sz="1600" dirty="0">
                        <a:solidFill>
                          <a:srgbClr val="FFFF00"/>
                        </a:solidFill>
                      </a:endParaRPr>
                    </a:p>
                  </a:txBody>
                  <a:tcPr marL="66238" marR="66238" marT="33119" marB="33119" anchor="ctr"/>
                </a:tc>
                <a:tc>
                  <a:txBody>
                    <a:bodyPr/>
                    <a:lstStyle/>
                    <a:p>
                      <a:pPr algn="ctr"/>
                      <a:r>
                        <a:rPr lang="en-US" sz="1600" dirty="0" smtClean="0">
                          <a:solidFill>
                            <a:srgbClr val="FFFF00"/>
                          </a:solidFill>
                        </a:rPr>
                        <a:t>Up</a:t>
                      </a:r>
                      <a:r>
                        <a:rPr lang="en-US" sz="1600" baseline="0" dirty="0" smtClean="0">
                          <a:solidFill>
                            <a:srgbClr val="FFFF00"/>
                          </a:solidFill>
                        </a:rPr>
                        <a:t> to 8 units</a:t>
                      </a:r>
                      <a:endParaRPr lang="en-US" sz="1600" dirty="0">
                        <a:solidFill>
                          <a:srgbClr val="FFFF00"/>
                        </a:solidFill>
                      </a:endParaRPr>
                    </a:p>
                  </a:txBody>
                  <a:tcPr marL="66238" marR="66238" marT="33119" marB="33119" anchor="ctr"/>
                </a:tc>
                <a:tc>
                  <a:txBody>
                    <a:bodyPr/>
                    <a:lstStyle/>
                    <a:p>
                      <a:pPr algn="ctr"/>
                      <a:r>
                        <a:rPr lang="en-US" sz="1600" dirty="0" smtClean="0">
                          <a:solidFill>
                            <a:srgbClr val="FFFF00"/>
                          </a:solidFill>
                        </a:rPr>
                        <a:t>Up</a:t>
                      </a:r>
                      <a:r>
                        <a:rPr lang="en-US" sz="1600" baseline="0" dirty="0" smtClean="0">
                          <a:solidFill>
                            <a:srgbClr val="FFFF00"/>
                          </a:solidFill>
                        </a:rPr>
                        <a:t> to 8 units</a:t>
                      </a:r>
                      <a:endParaRPr lang="en-US" sz="1600" dirty="0">
                        <a:solidFill>
                          <a:srgbClr val="FFFF00"/>
                        </a:solidFill>
                      </a:endParaRPr>
                    </a:p>
                  </a:txBody>
                  <a:tcPr marL="66238" marR="66238" marT="33119" marB="33119" anchor="ctr"/>
                </a:tc>
              </a:tr>
              <a:tr h="422241">
                <a:tc>
                  <a:txBody>
                    <a:bodyPr/>
                    <a:lstStyle/>
                    <a:p>
                      <a:r>
                        <a:rPr lang="en-US" sz="1600" dirty="0"/>
                        <a:t>EAI Bridges per Unit</a:t>
                      </a:r>
                      <a:endParaRPr lang="en-US" sz="1600" b="1" dirty="0">
                        <a:solidFill>
                          <a:schemeClr val="bg1"/>
                        </a:solidFill>
                      </a:endParaRPr>
                    </a:p>
                  </a:txBody>
                  <a:tcPr marL="66238" marR="66238" marT="33119" marB="33119" anchor="ctr"/>
                </a:tc>
                <a:tc>
                  <a:txBody>
                    <a:bodyPr/>
                    <a:lstStyle/>
                    <a:p>
                      <a:pPr algn="ctr"/>
                      <a:r>
                        <a:rPr lang="en-US" sz="1600" dirty="0" smtClean="0">
                          <a:solidFill>
                            <a:srgbClr val="FFFF00"/>
                          </a:solidFill>
                        </a:rPr>
                        <a:t>N/A</a:t>
                      </a:r>
                      <a:endParaRPr lang="en-US" sz="1600" dirty="0">
                        <a:solidFill>
                          <a:srgbClr val="FFFF00"/>
                        </a:solidFill>
                      </a:endParaRPr>
                    </a:p>
                  </a:txBody>
                  <a:tcPr marL="66238" marR="66238" marT="33119" marB="33119" anchor="ctr"/>
                </a:tc>
                <a:tc>
                  <a:txBody>
                    <a:bodyPr/>
                    <a:lstStyle/>
                    <a:p>
                      <a:pPr algn="ctr"/>
                      <a:r>
                        <a:rPr lang="en-US" sz="1600" dirty="0" smtClean="0">
                          <a:solidFill>
                            <a:schemeClr val="tx1"/>
                          </a:solidFill>
                        </a:rPr>
                        <a:t>25</a:t>
                      </a:r>
                      <a:endParaRPr lang="en-US" sz="1600" dirty="0">
                        <a:solidFill>
                          <a:schemeClr val="bg1"/>
                        </a:solidFill>
                      </a:endParaRPr>
                    </a:p>
                  </a:txBody>
                  <a:tcPr marL="66238" marR="66238" marT="33119" marB="33119" anchor="ctr"/>
                </a:tc>
                <a:tc>
                  <a:txBody>
                    <a:bodyPr/>
                    <a:lstStyle/>
                    <a:p>
                      <a:pPr algn="ctr"/>
                      <a:r>
                        <a:rPr lang="en-US" sz="1600" dirty="0" smtClean="0"/>
                        <a:t>25</a:t>
                      </a:r>
                      <a:endParaRPr lang="en-US" sz="1600" dirty="0">
                        <a:solidFill>
                          <a:schemeClr val="bg1"/>
                        </a:solidFill>
                      </a:endParaRPr>
                    </a:p>
                  </a:txBody>
                  <a:tcPr marL="66238" marR="66238" marT="33119" marB="33119" anchor="ctr"/>
                </a:tc>
                <a:tc>
                  <a:txBody>
                    <a:bodyPr/>
                    <a:lstStyle/>
                    <a:p>
                      <a:pPr algn="ctr"/>
                      <a:r>
                        <a:rPr lang="en-US" sz="1600" dirty="0"/>
                        <a:t>125</a:t>
                      </a:r>
                      <a:endParaRPr lang="en-US" sz="1600" dirty="0">
                        <a:solidFill>
                          <a:schemeClr val="bg1"/>
                        </a:solidFill>
                      </a:endParaRPr>
                    </a:p>
                  </a:txBody>
                  <a:tcPr marL="66238" marR="66238" marT="33119" marB="33119" anchor="ctr"/>
                </a:tc>
                <a:tc>
                  <a:txBody>
                    <a:bodyPr/>
                    <a:lstStyle/>
                    <a:p>
                      <a:pPr algn="ctr"/>
                      <a:r>
                        <a:rPr lang="en-US" sz="1600"/>
                        <a:t>500</a:t>
                      </a:r>
                      <a:endParaRPr lang="en-US" sz="1600">
                        <a:solidFill>
                          <a:schemeClr val="bg1"/>
                        </a:solidFill>
                      </a:endParaRPr>
                    </a:p>
                  </a:txBody>
                  <a:tcPr marL="66238" marR="66238" marT="33119" marB="33119" anchor="ctr"/>
                </a:tc>
              </a:tr>
              <a:tr h="611016">
                <a:tc>
                  <a:txBody>
                    <a:bodyPr/>
                    <a:lstStyle/>
                    <a:p>
                      <a:r>
                        <a:rPr lang="en-US" sz="1600" dirty="0"/>
                        <a:t>EDI Agreements per Unit</a:t>
                      </a:r>
                      <a:endParaRPr lang="en-US" sz="1600" b="1" dirty="0">
                        <a:solidFill>
                          <a:schemeClr val="bg1"/>
                        </a:solidFill>
                      </a:endParaRPr>
                    </a:p>
                  </a:txBody>
                  <a:tcPr marL="66238" marR="66238" marT="33119" marB="33119" anchor="ctr"/>
                </a:tc>
                <a:tc>
                  <a:txBody>
                    <a:bodyPr/>
                    <a:lstStyle/>
                    <a:p>
                      <a:pPr algn="ctr"/>
                      <a:r>
                        <a:rPr lang="en-US" sz="1600" dirty="0" smtClean="0">
                          <a:solidFill>
                            <a:srgbClr val="FFFF00"/>
                          </a:solidFill>
                        </a:rPr>
                        <a:t>N/A</a:t>
                      </a:r>
                      <a:endParaRPr lang="en-US" sz="1600" dirty="0">
                        <a:solidFill>
                          <a:srgbClr val="FFFF00"/>
                        </a:solidFill>
                      </a:endParaRPr>
                    </a:p>
                  </a:txBody>
                  <a:tcPr marL="66238" marR="66238" marT="33119" marB="33119" anchor="ctr"/>
                </a:tc>
                <a:tc>
                  <a:txBody>
                    <a:bodyPr/>
                    <a:lstStyle/>
                    <a:p>
                      <a:pPr algn="ctr"/>
                      <a:r>
                        <a:rPr lang="en-US" sz="1600" dirty="0"/>
                        <a:t>10</a:t>
                      </a:r>
                      <a:endParaRPr lang="en-US" sz="1600" dirty="0">
                        <a:solidFill>
                          <a:schemeClr val="bg1"/>
                        </a:solidFill>
                      </a:endParaRPr>
                    </a:p>
                  </a:txBody>
                  <a:tcPr marL="66238" marR="66238" marT="33119" marB="33119" anchor="ctr"/>
                </a:tc>
                <a:tc>
                  <a:txBody>
                    <a:bodyPr/>
                    <a:lstStyle/>
                    <a:p>
                      <a:pPr algn="ctr"/>
                      <a:r>
                        <a:rPr lang="en-US" sz="1600" smtClean="0">
                          <a:solidFill>
                            <a:schemeClr val="tx1"/>
                          </a:solidFill>
                        </a:rPr>
                        <a:t>50</a:t>
                      </a:r>
                      <a:endParaRPr lang="en-US" sz="1600" dirty="0">
                        <a:solidFill>
                          <a:schemeClr val="bg1"/>
                        </a:solidFill>
                      </a:endParaRPr>
                    </a:p>
                  </a:txBody>
                  <a:tcPr marL="66238" marR="66238" marT="33119" marB="33119" anchor="ctr"/>
                </a:tc>
                <a:tc>
                  <a:txBody>
                    <a:bodyPr/>
                    <a:lstStyle/>
                    <a:p>
                      <a:pPr algn="ctr"/>
                      <a:r>
                        <a:rPr lang="en-US" sz="1600" dirty="0"/>
                        <a:t>250</a:t>
                      </a:r>
                      <a:endParaRPr lang="en-US" sz="1600" dirty="0">
                        <a:solidFill>
                          <a:schemeClr val="bg1"/>
                        </a:solidFill>
                      </a:endParaRPr>
                    </a:p>
                  </a:txBody>
                  <a:tcPr marL="66238" marR="66238" marT="33119" marB="33119" anchor="ctr"/>
                </a:tc>
                <a:tc>
                  <a:txBody>
                    <a:bodyPr/>
                    <a:lstStyle/>
                    <a:p>
                      <a:pPr algn="ctr"/>
                      <a:r>
                        <a:rPr lang="en-US" sz="1600"/>
                        <a:t>1000</a:t>
                      </a:r>
                      <a:endParaRPr lang="en-US" sz="1600">
                        <a:solidFill>
                          <a:schemeClr val="bg1"/>
                        </a:solidFill>
                      </a:endParaRPr>
                    </a:p>
                  </a:txBody>
                  <a:tcPr marL="66238" marR="66238" marT="33119" marB="33119" anchor="ctr"/>
                </a:tc>
              </a:tr>
              <a:tr h="546616">
                <a:tc>
                  <a:txBody>
                    <a:bodyPr/>
                    <a:lstStyle/>
                    <a:p>
                      <a:r>
                        <a:rPr lang="en-US" sz="1600" dirty="0" smtClean="0">
                          <a:solidFill>
                            <a:srgbClr val="FFFF00"/>
                          </a:solidFill>
                        </a:rPr>
                        <a:t>Hybrid Connections per unit</a:t>
                      </a:r>
                      <a:endParaRPr lang="en-US" sz="1600" b="1" dirty="0">
                        <a:solidFill>
                          <a:srgbClr val="FFFF00"/>
                        </a:solidFill>
                      </a:endParaRPr>
                    </a:p>
                  </a:txBody>
                  <a:tcPr marL="66238" marR="66238" marT="33119" marB="33119" anchor="ctr"/>
                </a:tc>
                <a:tc>
                  <a:txBody>
                    <a:bodyPr/>
                    <a:lstStyle/>
                    <a:p>
                      <a:pPr algn="ctr"/>
                      <a:r>
                        <a:rPr lang="en-US" sz="1600" dirty="0" smtClean="0">
                          <a:solidFill>
                            <a:srgbClr val="FFFF00"/>
                          </a:solidFill>
                        </a:rPr>
                        <a:t>5</a:t>
                      </a:r>
                      <a:endParaRPr lang="en-US" sz="1600" dirty="0">
                        <a:solidFill>
                          <a:srgbClr val="FFFF00"/>
                        </a:solidFill>
                      </a:endParaRPr>
                    </a:p>
                  </a:txBody>
                  <a:tcPr marL="66238" marR="66238" marT="33119" marB="33119" anchor="ctr"/>
                </a:tc>
                <a:tc>
                  <a:txBody>
                    <a:bodyPr/>
                    <a:lstStyle/>
                    <a:p>
                      <a:pPr algn="ctr"/>
                      <a:r>
                        <a:rPr lang="en-US" sz="1600" baseline="0" dirty="0" smtClean="0">
                          <a:solidFill>
                            <a:srgbClr val="FFFF00"/>
                          </a:solidFill>
                        </a:rPr>
                        <a:t>5</a:t>
                      </a:r>
                      <a:endParaRPr lang="en-US" sz="1600" dirty="0">
                        <a:solidFill>
                          <a:srgbClr val="FFFF00"/>
                        </a:solidFill>
                      </a:endParaRPr>
                    </a:p>
                  </a:txBody>
                  <a:tcPr marL="66238" marR="66238" marT="33119" marB="33119" anchor="ctr"/>
                </a:tc>
                <a:tc>
                  <a:txBody>
                    <a:bodyPr/>
                    <a:lstStyle/>
                    <a:p>
                      <a:pPr algn="ctr"/>
                      <a:r>
                        <a:rPr lang="en-US" sz="1600" dirty="0" smtClean="0">
                          <a:solidFill>
                            <a:srgbClr val="FFFF00"/>
                          </a:solidFill>
                        </a:rPr>
                        <a:t>10</a:t>
                      </a:r>
                      <a:endParaRPr lang="en-US" sz="1600" dirty="0">
                        <a:solidFill>
                          <a:srgbClr val="FFFF00"/>
                        </a:solidFill>
                      </a:endParaRPr>
                    </a:p>
                  </a:txBody>
                  <a:tcPr marL="66238" marR="66238" marT="33119" marB="33119" anchor="ctr"/>
                </a:tc>
                <a:tc>
                  <a:txBody>
                    <a:bodyPr/>
                    <a:lstStyle/>
                    <a:p>
                      <a:pPr algn="ctr"/>
                      <a:r>
                        <a:rPr lang="en-US" sz="1600" dirty="0" smtClean="0">
                          <a:solidFill>
                            <a:srgbClr val="FFFF00"/>
                          </a:solidFill>
                        </a:rPr>
                        <a:t>50</a:t>
                      </a:r>
                      <a:endParaRPr lang="en-US" sz="1600" dirty="0">
                        <a:solidFill>
                          <a:srgbClr val="FFFF00"/>
                        </a:solidFill>
                      </a:endParaRPr>
                    </a:p>
                  </a:txBody>
                  <a:tcPr marL="66238" marR="66238" marT="33119" marB="33119" anchor="ctr"/>
                </a:tc>
                <a:tc>
                  <a:txBody>
                    <a:bodyPr/>
                    <a:lstStyle/>
                    <a:p>
                      <a:pPr algn="ctr"/>
                      <a:r>
                        <a:rPr lang="en-US" sz="1600" dirty="0" smtClean="0">
                          <a:solidFill>
                            <a:srgbClr val="FFFF00"/>
                          </a:solidFill>
                        </a:rPr>
                        <a:t>100</a:t>
                      </a:r>
                      <a:endParaRPr lang="en-US" sz="1600" dirty="0">
                        <a:solidFill>
                          <a:srgbClr val="FFFF00"/>
                        </a:solidFill>
                      </a:endParaRPr>
                    </a:p>
                  </a:txBody>
                  <a:tcPr marL="66238" marR="66238" marT="33119" marB="33119" anchor="ctr"/>
                </a:tc>
              </a:tr>
              <a:tr h="546616">
                <a:tc>
                  <a:txBody>
                    <a:bodyPr/>
                    <a:lstStyle/>
                    <a:p>
                      <a:r>
                        <a:rPr lang="en-US" sz="1600" dirty="0" smtClean="0">
                          <a:solidFill>
                            <a:srgbClr val="FFFF00"/>
                          </a:solidFill>
                        </a:rPr>
                        <a:t>Hybrid Connection data transfer per unit</a:t>
                      </a:r>
                      <a:endParaRPr lang="en-US" sz="1600" b="1" dirty="0">
                        <a:solidFill>
                          <a:srgbClr val="FFFF00"/>
                        </a:solidFill>
                      </a:endParaRPr>
                    </a:p>
                  </a:txBody>
                  <a:tcPr marL="66238" marR="66238" marT="33119" marB="33119" anchor="ctr"/>
                </a:tc>
                <a:tc>
                  <a:txBody>
                    <a:bodyPr/>
                    <a:lstStyle/>
                    <a:p>
                      <a:pPr algn="ctr"/>
                      <a:r>
                        <a:rPr lang="en-US" sz="1600" dirty="0" smtClean="0">
                          <a:solidFill>
                            <a:srgbClr val="FFFF00"/>
                          </a:solidFill>
                        </a:rPr>
                        <a:t>5 GB</a:t>
                      </a:r>
                      <a:endParaRPr lang="en-US" sz="1600" dirty="0">
                        <a:solidFill>
                          <a:srgbClr val="FFFF00"/>
                        </a:solidFill>
                      </a:endParaRPr>
                    </a:p>
                  </a:txBody>
                  <a:tcPr marL="66238" marR="66238" marT="33119" marB="33119" anchor="ctr"/>
                </a:tc>
                <a:tc>
                  <a:txBody>
                    <a:bodyPr/>
                    <a:lstStyle/>
                    <a:p>
                      <a:pPr algn="ctr"/>
                      <a:r>
                        <a:rPr lang="en-US" sz="1600" dirty="0" smtClean="0">
                          <a:solidFill>
                            <a:srgbClr val="FFFF00"/>
                          </a:solidFill>
                        </a:rPr>
                        <a:t>5 GB</a:t>
                      </a:r>
                      <a:endParaRPr lang="en-US" sz="1600" dirty="0">
                        <a:solidFill>
                          <a:srgbClr val="FFFF00"/>
                        </a:solidFill>
                      </a:endParaRPr>
                    </a:p>
                  </a:txBody>
                  <a:tcPr marL="66238" marR="66238" marT="33119" marB="33119" anchor="ctr"/>
                </a:tc>
                <a:tc>
                  <a:txBody>
                    <a:bodyPr/>
                    <a:lstStyle/>
                    <a:p>
                      <a:pPr algn="ctr"/>
                      <a:r>
                        <a:rPr lang="en-US" sz="1600" dirty="0" smtClean="0">
                          <a:solidFill>
                            <a:srgbClr val="FFFF00"/>
                          </a:solidFill>
                        </a:rPr>
                        <a:t>50</a:t>
                      </a:r>
                      <a:r>
                        <a:rPr lang="en-US" sz="1600" baseline="0" dirty="0" smtClean="0">
                          <a:solidFill>
                            <a:srgbClr val="FFFF00"/>
                          </a:solidFill>
                        </a:rPr>
                        <a:t> </a:t>
                      </a:r>
                      <a:r>
                        <a:rPr lang="en-US" sz="1600" dirty="0" smtClean="0">
                          <a:solidFill>
                            <a:srgbClr val="FFFF00"/>
                          </a:solidFill>
                        </a:rPr>
                        <a:t>GB</a:t>
                      </a:r>
                      <a:endParaRPr lang="en-US" sz="1600" dirty="0">
                        <a:solidFill>
                          <a:srgbClr val="FFFF00"/>
                        </a:solidFill>
                      </a:endParaRPr>
                    </a:p>
                  </a:txBody>
                  <a:tcPr marL="66238" marR="66238" marT="33119" marB="33119" anchor="ctr"/>
                </a:tc>
                <a:tc>
                  <a:txBody>
                    <a:bodyPr/>
                    <a:lstStyle/>
                    <a:p>
                      <a:pPr algn="ctr"/>
                      <a:r>
                        <a:rPr lang="en-US" sz="1600" dirty="0" smtClean="0">
                          <a:solidFill>
                            <a:srgbClr val="FFFF00"/>
                          </a:solidFill>
                        </a:rPr>
                        <a:t>250 GB</a:t>
                      </a:r>
                      <a:endParaRPr lang="en-US" sz="1600" dirty="0">
                        <a:solidFill>
                          <a:srgbClr val="FFFF00"/>
                        </a:solidFill>
                      </a:endParaRPr>
                    </a:p>
                  </a:txBody>
                  <a:tcPr marL="66238" marR="66238" marT="33119" marB="33119" anchor="ctr"/>
                </a:tc>
                <a:tc>
                  <a:txBody>
                    <a:bodyPr/>
                    <a:lstStyle/>
                    <a:p>
                      <a:pPr algn="ctr"/>
                      <a:r>
                        <a:rPr lang="en-US" sz="1600" dirty="0" smtClean="0">
                          <a:solidFill>
                            <a:srgbClr val="FFFF00"/>
                          </a:solidFill>
                        </a:rPr>
                        <a:t>500 GB</a:t>
                      </a:r>
                      <a:endParaRPr lang="en-US" sz="1600" dirty="0">
                        <a:solidFill>
                          <a:srgbClr val="FFFF00"/>
                        </a:solidFill>
                      </a:endParaRPr>
                    </a:p>
                  </a:txBody>
                  <a:tcPr marL="66238" marR="66238" marT="33119" marB="33119" anchor="ctr"/>
                </a:tc>
              </a:tr>
              <a:tr h="233467">
                <a:tc>
                  <a:txBody>
                    <a:bodyPr/>
                    <a:lstStyle/>
                    <a:p>
                      <a:r>
                        <a:rPr lang="en-US" sz="1600" dirty="0"/>
                        <a:t>Archiving</a:t>
                      </a:r>
                      <a:endParaRPr lang="en-US" sz="1600" b="1" dirty="0">
                        <a:solidFill>
                          <a:schemeClr val="bg1"/>
                        </a:solidFill>
                      </a:endParaRPr>
                    </a:p>
                  </a:txBody>
                  <a:tcPr marL="66238" marR="66238" marT="33119" marB="33119" anchor="ctr"/>
                </a:tc>
                <a:tc>
                  <a:txBody>
                    <a:bodyPr/>
                    <a:lstStyle/>
                    <a:p>
                      <a:pPr algn="ctr"/>
                      <a:r>
                        <a:rPr lang="en-US" sz="1600" dirty="0" smtClean="0">
                          <a:solidFill>
                            <a:srgbClr val="FFFF00"/>
                          </a:solidFill>
                        </a:rPr>
                        <a:t>N/A</a:t>
                      </a:r>
                      <a:endParaRPr lang="en-US" sz="1600" dirty="0">
                        <a:solidFill>
                          <a:srgbClr val="FFFF00"/>
                        </a:solidFill>
                      </a:endParaRPr>
                    </a:p>
                  </a:txBody>
                  <a:tcPr marL="66238" marR="66238" marT="33119" marB="33119" anchor="ctr"/>
                </a:tc>
                <a:tc>
                  <a:txBody>
                    <a:bodyPr/>
                    <a:lstStyle/>
                    <a:p>
                      <a:pPr algn="ctr"/>
                      <a:r>
                        <a:rPr lang="en-US" sz="1600" dirty="0"/>
                        <a:t>Included</a:t>
                      </a:r>
                      <a:endParaRPr lang="en-US" sz="1600" dirty="0">
                        <a:solidFill>
                          <a:schemeClr val="bg1"/>
                        </a:solidFill>
                      </a:endParaRPr>
                    </a:p>
                  </a:txBody>
                  <a:tcPr marL="66238" marR="66238" marT="33119" marB="33119" anchor="ctr"/>
                </a:tc>
                <a:tc>
                  <a:txBody>
                    <a:bodyPr/>
                    <a:lstStyle/>
                    <a:p>
                      <a:pPr algn="ctr"/>
                      <a:r>
                        <a:rPr lang="en-US" sz="1600"/>
                        <a:t>Not Included</a:t>
                      </a:r>
                      <a:endParaRPr lang="en-US" sz="1600">
                        <a:solidFill>
                          <a:schemeClr val="bg1"/>
                        </a:solidFill>
                      </a:endParaRPr>
                    </a:p>
                  </a:txBody>
                  <a:tcPr marL="66238" marR="66238" marT="33119" marB="33119" anchor="ctr"/>
                </a:tc>
                <a:tc>
                  <a:txBody>
                    <a:bodyPr/>
                    <a:lstStyle/>
                    <a:p>
                      <a:pPr algn="ctr"/>
                      <a:r>
                        <a:rPr lang="en-US" sz="1600" dirty="0"/>
                        <a:t>Not Included</a:t>
                      </a:r>
                      <a:endParaRPr lang="en-US" sz="1600" dirty="0">
                        <a:solidFill>
                          <a:schemeClr val="bg1"/>
                        </a:solidFill>
                      </a:endParaRPr>
                    </a:p>
                  </a:txBody>
                  <a:tcPr marL="66238" marR="66238" marT="33119" marB="33119" anchor="ctr"/>
                </a:tc>
                <a:tc>
                  <a:txBody>
                    <a:bodyPr/>
                    <a:lstStyle/>
                    <a:p>
                      <a:pPr algn="ctr"/>
                      <a:r>
                        <a:rPr lang="en-US" sz="1600" dirty="0"/>
                        <a:t>Included</a:t>
                      </a:r>
                      <a:endParaRPr lang="en-US" sz="1600" dirty="0">
                        <a:solidFill>
                          <a:schemeClr val="bg1"/>
                        </a:solidFill>
                      </a:endParaRPr>
                    </a:p>
                  </a:txBody>
                  <a:tcPr marL="66238" marR="66238" marT="33119" marB="33119" anchor="ctr"/>
                </a:tc>
              </a:tr>
              <a:tr h="422241">
                <a:tc>
                  <a:txBody>
                    <a:bodyPr/>
                    <a:lstStyle/>
                    <a:p>
                      <a:r>
                        <a:rPr lang="en-US" sz="1600" dirty="0"/>
                        <a:t>High </a:t>
                      </a:r>
                      <a:r>
                        <a:rPr lang="en-US" sz="1600" dirty="0" smtClean="0"/>
                        <a:t>Availability</a:t>
                      </a:r>
                      <a:endParaRPr lang="en-US" sz="1600" b="1" dirty="0">
                        <a:solidFill>
                          <a:schemeClr val="bg1"/>
                        </a:solidFill>
                      </a:endParaRPr>
                    </a:p>
                  </a:txBody>
                  <a:tcPr marL="66238" marR="66238" marT="33119" marB="33119" anchor="ctr"/>
                </a:tc>
                <a:tc>
                  <a:txBody>
                    <a:bodyPr/>
                    <a:lstStyle/>
                    <a:p>
                      <a:pPr algn="ctr"/>
                      <a:r>
                        <a:rPr lang="en-US" sz="1600" dirty="0" smtClean="0">
                          <a:solidFill>
                            <a:srgbClr val="FFFF00"/>
                          </a:solidFill>
                        </a:rPr>
                        <a:t>Not</a:t>
                      </a:r>
                      <a:r>
                        <a:rPr lang="en-US" sz="1600" baseline="0" dirty="0" smtClean="0">
                          <a:solidFill>
                            <a:srgbClr val="FFFF00"/>
                          </a:solidFill>
                        </a:rPr>
                        <a:t> Included</a:t>
                      </a:r>
                      <a:endParaRPr lang="en-US" sz="1600" dirty="0">
                        <a:solidFill>
                          <a:srgbClr val="FFFF00"/>
                        </a:solidFill>
                      </a:endParaRPr>
                    </a:p>
                  </a:txBody>
                  <a:tcPr marL="66238" marR="66238" marT="33119" marB="33119" anchor="ctr"/>
                </a:tc>
                <a:tc>
                  <a:txBody>
                    <a:bodyPr/>
                    <a:lstStyle/>
                    <a:p>
                      <a:pPr algn="ctr"/>
                      <a:r>
                        <a:rPr lang="en-US" sz="1600" dirty="0"/>
                        <a:t>Not Included</a:t>
                      </a:r>
                      <a:endParaRPr lang="en-US" sz="1600" dirty="0">
                        <a:solidFill>
                          <a:schemeClr val="bg1"/>
                        </a:solidFill>
                      </a:endParaRPr>
                    </a:p>
                  </a:txBody>
                  <a:tcPr marL="66238" marR="66238" marT="33119" marB="331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Included</a:t>
                      </a:r>
                      <a:endParaRPr lang="en-US" sz="1600" dirty="0" smtClean="0">
                        <a:solidFill>
                          <a:srgbClr val="FFFF00"/>
                        </a:solidFill>
                      </a:endParaRPr>
                    </a:p>
                  </a:txBody>
                  <a:tcPr marL="66238" marR="66238" marT="33119" marB="33119" anchor="ctr"/>
                </a:tc>
                <a:tc>
                  <a:txBody>
                    <a:bodyPr/>
                    <a:lstStyle/>
                    <a:p>
                      <a:pPr algn="ctr"/>
                      <a:r>
                        <a:rPr lang="en-US" sz="1600" dirty="0" smtClean="0"/>
                        <a:t>Included</a:t>
                      </a:r>
                      <a:endParaRPr lang="en-US" sz="1600" dirty="0" smtClean="0">
                        <a:solidFill>
                          <a:srgbClr val="FFFF00"/>
                        </a:solidFill>
                      </a:endParaRPr>
                    </a:p>
                  </a:txBody>
                  <a:tcPr marL="66238" marR="66238" marT="33119" marB="33119" anchor="ctr"/>
                </a:tc>
                <a:tc>
                  <a:txBody>
                    <a:bodyPr/>
                    <a:lstStyle/>
                    <a:p>
                      <a:pPr algn="ctr"/>
                      <a:r>
                        <a:rPr lang="en-US" sz="1600" dirty="0" smtClean="0"/>
                        <a:t>Included</a:t>
                      </a:r>
                      <a:endParaRPr lang="en-US" sz="1600" dirty="0">
                        <a:solidFill>
                          <a:srgbClr val="FFFF00"/>
                        </a:solidFill>
                      </a:endParaRPr>
                    </a:p>
                  </a:txBody>
                  <a:tcPr marL="66238" marR="66238" marT="33119" marB="33119" anchor="ctr"/>
                </a:tc>
              </a:tr>
            </a:tbl>
          </a:graphicData>
        </a:graphic>
      </p:graphicFrame>
      <p:sp>
        <p:nvSpPr>
          <p:cNvPr id="2" name="Rectangle 1"/>
          <p:cNvSpPr/>
          <p:nvPr/>
        </p:nvSpPr>
        <p:spPr>
          <a:xfrm>
            <a:off x="428324" y="6621462"/>
            <a:ext cx="11399663" cy="280718"/>
          </a:xfrm>
          <a:prstGeom prst="rect">
            <a:avLst/>
          </a:prstGeom>
        </p:spPr>
        <p:txBody>
          <a:bodyPr wrap="square">
            <a:spAutoFit/>
          </a:bodyPr>
          <a:lstStyle/>
          <a:p>
            <a:r>
              <a:rPr lang="en-US" sz="1224" dirty="0" smtClean="0">
                <a:solidFill>
                  <a:srgbClr val="FFFF00"/>
                </a:solidFill>
              </a:rPr>
              <a:t>Connection limits for each Hybrid Connection apply.</a:t>
            </a:r>
            <a:r>
              <a:rPr lang="en-US" sz="1224" dirty="0">
                <a:solidFill>
                  <a:srgbClr val="FFFF00"/>
                </a:solidFill>
              </a:rPr>
              <a:t> </a:t>
            </a:r>
            <a:r>
              <a:rPr lang="en-US" sz="1224" dirty="0" smtClean="0">
                <a:solidFill>
                  <a:srgbClr val="FFFF00"/>
                </a:solidFill>
              </a:rPr>
              <a:t>Additional </a:t>
            </a:r>
            <a:r>
              <a:rPr lang="en-US" sz="1224" dirty="0">
                <a:solidFill>
                  <a:srgbClr val="FFFF00"/>
                </a:solidFill>
              </a:rPr>
              <a:t>Hybrid data transfer </a:t>
            </a:r>
            <a:r>
              <a:rPr lang="en-US" sz="1224" dirty="0" smtClean="0">
                <a:solidFill>
                  <a:srgbClr val="FFFF00"/>
                </a:solidFill>
              </a:rPr>
              <a:t>billed at </a:t>
            </a:r>
            <a:r>
              <a:rPr lang="en-US" sz="1224" dirty="0">
                <a:solidFill>
                  <a:srgbClr val="FFFF00"/>
                </a:solidFill>
              </a:rPr>
              <a:t>$1/GB.</a:t>
            </a:r>
          </a:p>
        </p:txBody>
      </p:sp>
      <p:sp>
        <p:nvSpPr>
          <p:cNvPr id="5" name="Title 4"/>
          <p:cNvSpPr>
            <a:spLocks noGrp="1"/>
          </p:cNvSpPr>
          <p:nvPr>
            <p:ph type="title"/>
          </p:nvPr>
        </p:nvSpPr>
        <p:spPr>
          <a:xfrm>
            <a:off x="274639" y="296862"/>
            <a:ext cx="11889564" cy="917575"/>
          </a:xfrm>
        </p:spPr>
        <p:txBody>
          <a:bodyPr/>
          <a:lstStyle/>
          <a:p>
            <a:r>
              <a:rPr lang="en-US" dirty="0" smtClean="0"/>
              <a:t>Included in BizTalk Services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2969" y="295273"/>
            <a:ext cx="917575" cy="917575"/>
          </a:xfrm>
          <a:prstGeom prst="rect">
            <a:avLst/>
          </a:prstGeom>
        </p:spPr>
      </p:pic>
    </p:spTree>
    <p:extLst>
      <p:ext uri="{BB962C8B-B14F-4D97-AF65-F5344CB8AC3E}">
        <p14:creationId xmlns:p14="http://schemas.microsoft.com/office/powerpoint/2010/main" val="105454012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15" name="Text Placeholder 7"/>
          <p:cNvSpPr>
            <a:spLocks noGrp="1"/>
          </p:cNvSpPr>
          <p:nvPr>
            <p:ph type="body" sz="quarter" idx="10"/>
          </p:nvPr>
        </p:nvSpPr>
        <p:spPr>
          <a:xfrm>
            <a:off x="267028" y="1212850"/>
            <a:ext cx="12070012" cy="4490460"/>
          </a:xfrm>
        </p:spPr>
        <p:txBody>
          <a:bodyPr/>
          <a:lstStyle/>
          <a:p>
            <a:pPr lvl="0">
              <a:spcBef>
                <a:spcPts val="2400"/>
              </a:spcBef>
            </a:pPr>
            <a:r>
              <a:rPr lang="en-US" sz="3800" b="1" dirty="0" smtClean="0">
                <a:gradFill>
                  <a:gsLst>
                    <a:gs pos="1250">
                      <a:schemeClr val="tx1"/>
                    </a:gs>
                    <a:gs pos="100000">
                      <a:schemeClr val="tx1"/>
                    </a:gs>
                  </a:gsLst>
                  <a:lin ang="5400000" scaled="0"/>
                </a:gradFill>
              </a:rPr>
              <a:t>DEV-B317: </a:t>
            </a:r>
            <a:r>
              <a:rPr lang="en-US" sz="3200" i="1" dirty="0" smtClean="0">
                <a:gradFill>
                  <a:gsLst>
                    <a:gs pos="1250">
                      <a:schemeClr val="tx1"/>
                    </a:gs>
                    <a:gs pos="100000">
                      <a:schemeClr val="tx1"/>
                    </a:gs>
                  </a:gsLst>
                  <a:lin ang="5400000" scaled="0"/>
                </a:gradFill>
              </a:rPr>
              <a:t>Mobile Line-of-Business Applications in Microsoft Azure</a:t>
            </a:r>
          </a:p>
          <a:p>
            <a:pPr>
              <a:spcBef>
                <a:spcPts val="2400"/>
              </a:spcBef>
            </a:pPr>
            <a:r>
              <a:rPr lang="en-US" sz="3800" b="1" dirty="0">
                <a:gradFill>
                  <a:gsLst>
                    <a:gs pos="1250">
                      <a:schemeClr val="tx1"/>
                    </a:gs>
                    <a:gs pos="100000">
                      <a:schemeClr val="tx1"/>
                    </a:gs>
                  </a:gsLst>
                  <a:lin ang="5400000" scaled="0"/>
                </a:gradFill>
              </a:rPr>
              <a:t>DEV-B381: </a:t>
            </a:r>
            <a:r>
              <a:rPr lang="en-US" sz="3200" i="1" dirty="0">
                <a:gradFill>
                  <a:gsLst>
                    <a:gs pos="1250">
                      <a:schemeClr val="tx1"/>
                    </a:gs>
                    <a:gs pos="100000">
                      <a:schemeClr val="tx1"/>
                    </a:gs>
                  </a:gsLst>
                  <a:lin ang="5400000" scaled="0"/>
                </a:gradFill>
              </a:rPr>
              <a:t>What’s New with Microsoft Azure Websites</a:t>
            </a:r>
            <a:endParaRPr lang="en-US" sz="3600" i="1" dirty="0">
              <a:gradFill>
                <a:gsLst>
                  <a:gs pos="1250">
                    <a:schemeClr val="tx1"/>
                  </a:gs>
                  <a:gs pos="100000">
                    <a:schemeClr val="tx1"/>
                  </a:gs>
                </a:gsLst>
                <a:lin ang="5400000" scaled="0"/>
              </a:gradFill>
            </a:endParaRPr>
          </a:p>
          <a:p>
            <a:pPr lvl="0">
              <a:spcBef>
                <a:spcPts val="2400"/>
              </a:spcBef>
            </a:pPr>
            <a:r>
              <a:rPr lang="en-US" sz="3800" b="1" dirty="0" smtClean="0">
                <a:gradFill>
                  <a:gsLst>
                    <a:gs pos="1250">
                      <a:schemeClr val="tx1"/>
                    </a:gs>
                    <a:gs pos="100000">
                      <a:schemeClr val="tx1"/>
                    </a:gs>
                  </a:gsLst>
                  <a:lin ang="5400000" scaled="0"/>
                </a:gradFill>
              </a:rPr>
              <a:t>DEV-B364: </a:t>
            </a:r>
            <a:r>
              <a:rPr lang="en-US" sz="3200" i="1" dirty="0" smtClean="0">
                <a:gradFill>
                  <a:gsLst>
                    <a:gs pos="1250">
                      <a:schemeClr val="tx1"/>
                    </a:gs>
                    <a:gs pos="100000">
                      <a:schemeClr val="tx1"/>
                    </a:gs>
                  </a:gsLst>
                  <a:lin ang="5400000" scaled="0"/>
                </a:gradFill>
              </a:rPr>
              <a:t>How to Architect and Implement Hybrid Integration Solutions with Microsoft BizTalk Server and BizTalk Services</a:t>
            </a:r>
            <a:endParaRPr lang="en-US" sz="3800" i="1" dirty="0" smtClean="0">
              <a:gradFill>
                <a:gsLst>
                  <a:gs pos="1250">
                    <a:schemeClr val="tx1"/>
                  </a:gs>
                  <a:gs pos="100000">
                    <a:schemeClr val="tx1"/>
                  </a:gs>
                </a:gsLst>
                <a:lin ang="5400000" scaled="0"/>
              </a:gradFill>
            </a:endParaRPr>
          </a:p>
          <a:p>
            <a:pPr marL="0" lvl="0" indent="0">
              <a:spcBef>
                <a:spcPts val="2400"/>
              </a:spcBef>
              <a:buNone/>
            </a:pPr>
            <a:endParaRPr lang="en-US" sz="3800" dirty="0" smtClean="0">
              <a:gradFill>
                <a:gsLst>
                  <a:gs pos="1250">
                    <a:schemeClr val="tx1"/>
                  </a:gs>
                  <a:gs pos="100000">
                    <a:schemeClr val="tx1"/>
                  </a:gs>
                </a:gsLst>
                <a:lin ang="5400000" scaled="0"/>
              </a:gradFill>
            </a:endParaRPr>
          </a:p>
          <a:p>
            <a:pPr lvl="0">
              <a:spcBef>
                <a:spcPts val="2400"/>
              </a:spcBef>
            </a:pPr>
            <a:r>
              <a:rPr lang="en-US" sz="3200" i="1" dirty="0">
                <a:gradFill>
                  <a:gsLst>
                    <a:gs pos="1250">
                      <a:schemeClr val="tx1"/>
                    </a:gs>
                    <a:gs pos="100000">
                      <a:schemeClr val="tx1"/>
                    </a:gs>
                  </a:gsLst>
                  <a:lin ang="5400000" scaled="0"/>
                </a:gradFill>
              </a:rPr>
              <a:t>Find me later at </a:t>
            </a:r>
            <a:r>
              <a:rPr lang="en-US" b="1" dirty="0">
                <a:gradFill>
                  <a:gsLst>
                    <a:gs pos="1250">
                      <a:schemeClr val="tx1"/>
                    </a:gs>
                    <a:gs pos="100000">
                      <a:schemeClr val="tx1"/>
                    </a:gs>
                  </a:gsLst>
                  <a:lin ang="5400000" scaled="0"/>
                </a:gradFill>
              </a:rPr>
              <a:t>Application Services </a:t>
            </a:r>
            <a:r>
              <a:rPr lang="en-US" sz="3200" i="1" dirty="0">
                <a:gradFill>
                  <a:gsLst>
                    <a:gs pos="1250">
                      <a:schemeClr val="tx1"/>
                    </a:gs>
                    <a:gs pos="100000">
                      <a:schemeClr val="tx1"/>
                    </a:gs>
                  </a:gsLst>
                  <a:lin ang="5400000" scaled="0"/>
                </a:gradFill>
              </a:rPr>
              <a:t>booth</a:t>
            </a:r>
            <a:endParaRPr lang="en-US" sz="3200" i="1" dirty="0" smtClean="0">
              <a:gradFill>
                <a:gsLst>
                  <a:gs pos="1250">
                    <a:schemeClr val="tx1"/>
                  </a:gs>
                  <a:gs pos="100000">
                    <a:schemeClr val="tx1"/>
                  </a:gs>
                </a:gsLst>
                <a:lin ang="5400000" scaled="0"/>
              </a:gradFill>
            </a:endParaRPr>
          </a:p>
        </p:txBody>
      </p:sp>
    </p:spTree>
    <p:extLst>
      <p:ext uri="{BB962C8B-B14F-4D97-AF65-F5344CB8AC3E}">
        <p14:creationId xmlns:p14="http://schemas.microsoft.com/office/powerpoint/2010/main" val="287727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15"/>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2.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41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274638" y="295274"/>
            <a:ext cx="12160953" cy="917575"/>
          </a:xfrm>
        </p:spPr>
        <p:txBody>
          <a:bodyPr/>
          <a:lstStyle/>
          <a:p>
            <a:r>
              <a:rPr lang="en-US" dirty="0" smtClean="0"/>
              <a:t>Visit the Developer Platform &amp; Tools Booth</a:t>
            </a:r>
            <a:endParaRPr lang="en-US" dirty="0"/>
          </a:p>
        </p:txBody>
      </p:sp>
      <p:pic>
        <p:nvPicPr>
          <p:cNvPr id="27" name="Picture 26"/>
          <p:cNvPicPr>
            <a:picLocks noChangeAspect="1"/>
          </p:cNvPicPr>
          <p:nvPr/>
        </p:nvPicPr>
        <p:blipFill rotWithShape="1">
          <a:blip r:embed="rId3"/>
          <a:srcRect l="45316" t="16470" r="519" b="1572"/>
          <a:stretch/>
        </p:blipFill>
        <p:spPr>
          <a:xfrm>
            <a:off x="3765538" y="1375851"/>
            <a:ext cx="2589551" cy="2738948"/>
          </a:xfrm>
          <a:prstGeom prst="rect">
            <a:avLst/>
          </a:prstGeom>
        </p:spPr>
      </p:pic>
      <p:sp>
        <p:nvSpPr>
          <p:cNvPr id="28" name="TextBox 27"/>
          <p:cNvSpPr txBox="1"/>
          <p:nvPr/>
        </p:nvSpPr>
        <p:spPr>
          <a:xfrm>
            <a:off x="384519" y="1375852"/>
            <a:ext cx="3381019" cy="2738947"/>
          </a:xfrm>
          <a:prstGeom prst="rect">
            <a:avLst/>
          </a:prstGeom>
          <a:solidFill>
            <a:schemeClr val="accent2">
              <a:lumMod val="75000"/>
            </a:schemeClr>
          </a:solidFill>
        </p:spPr>
        <p:txBody>
          <a:bodyPr wrap="square" lIns="91440" tIns="91440" rIns="91440" bIns="91440" rtlCol="0">
            <a:noAutofit/>
          </a:bodyPr>
          <a:lstStyle/>
          <a:p>
            <a:r>
              <a:rPr lang="en-US" dirty="0">
                <a:solidFill>
                  <a:schemeClr val="tx1">
                    <a:lumMod val="85000"/>
                    <a:lumOff val="15000"/>
                  </a:schemeClr>
                </a:solidFill>
                <a:cs typeface="Segoe UI Light" panose="020B0502040204020203" pitchFamily="34" charset="0"/>
              </a:rPr>
              <a:t>Having a </a:t>
            </a:r>
            <a:r>
              <a:rPr lang="en-US" dirty="0" smtClean="0">
                <a:solidFill>
                  <a:schemeClr val="tx1">
                    <a:lumMod val="85000"/>
                    <a:lumOff val="15000"/>
                  </a:schemeClr>
                </a:solidFill>
                <a:cs typeface="Segoe UI Light" panose="020B0502040204020203" pitchFamily="34" charset="0"/>
              </a:rPr>
              <a:t>friend</a:t>
            </a:r>
            <a:br>
              <a:rPr lang="en-US" dirty="0" smtClean="0">
                <a:solidFill>
                  <a:schemeClr val="tx1">
                    <a:lumMod val="85000"/>
                    <a:lumOff val="15000"/>
                  </a:schemeClr>
                </a:solidFill>
                <a:cs typeface="Segoe UI Light" panose="020B0502040204020203" pitchFamily="34" charset="0"/>
              </a:rPr>
            </a:br>
            <a:r>
              <a:rPr lang="en-US" dirty="0" smtClean="0">
                <a:solidFill>
                  <a:schemeClr val="tx1">
                    <a:lumMod val="85000"/>
                    <a:lumOff val="15000"/>
                  </a:schemeClr>
                </a:solidFill>
                <a:cs typeface="Segoe UI Light" panose="020B0502040204020203" pitchFamily="34" charset="0"/>
              </a:rPr>
              <a:t> buy </a:t>
            </a:r>
            <a:r>
              <a:rPr lang="en-US" dirty="0">
                <a:solidFill>
                  <a:schemeClr val="tx1">
                    <a:lumMod val="85000"/>
                    <a:lumOff val="15000"/>
                  </a:schemeClr>
                </a:solidFill>
                <a:cs typeface="Segoe UI Light" panose="020B0502040204020203" pitchFamily="34" charset="0"/>
              </a:rPr>
              <a:t>your coffee?</a:t>
            </a:r>
          </a:p>
          <a:p>
            <a:r>
              <a:rPr lang="en-US" dirty="0">
                <a:solidFill>
                  <a:schemeClr val="tx1">
                    <a:lumMod val="85000"/>
                    <a:lumOff val="15000"/>
                  </a:schemeClr>
                </a:solidFill>
                <a:cs typeface="Segoe UI Light" panose="020B0502040204020203" pitchFamily="34" charset="0"/>
              </a:rPr>
              <a:t>Yea, it’s kind of like that.</a:t>
            </a:r>
          </a:p>
          <a:p>
            <a:endParaRPr lang="en-US" sz="1000" dirty="0">
              <a:solidFill>
                <a:schemeClr val="tx1">
                  <a:lumMod val="85000"/>
                  <a:lumOff val="15000"/>
                </a:schemeClr>
              </a:solidFill>
              <a:cs typeface="Segoe UI" panose="020B0502040204020203" pitchFamily="34" charset="0"/>
            </a:endParaRPr>
          </a:p>
          <a:p>
            <a:endParaRPr lang="en-US" sz="1000" dirty="0">
              <a:solidFill>
                <a:schemeClr val="tx1">
                  <a:lumMod val="85000"/>
                  <a:lumOff val="15000"/>
                </a:schemeClr>
              </a:solidFill>
              <a:cs typeface="Segoe UI" panose="020B0502040204020203" pitchFamily="34" charset="0"/>
            </a:endParaRPr>
          </a:p>
          <a:p>
            <a:endParaRPr lang="en-US" sz="1000" dirty="0">
              <a:solidFill>
                <a:schemeClr val="tx1">
                  <a:lumMod val="85000"/>
                  <a:lumOff val="15000"/>
                </a:schemeClr>
              </a:solidFill>
              <a:cs typeface="Segoe UI" panose="020B0502040204020203" pitchFamily="34" charset="0"/>
            </a:endParaRPr>
          </a:p>
          <a:p>
            <a:r>
              <a:rPr lang="en-US" sz="1000" dirty="0">
                <a:solidFill>
                  <a:schemeClr val="tx1">
                    <a:lumMod val="85000"/>
                    <a:lumOff val="15000"/>
                  </a:schemeClr>
                </a:solidFill>
                <a:cs typeface="Segoe UI" panose="020B0502040204020203" pitchFamily="34" charset="0"/>
              </a:rPr>
              <a:t>MSDN Subscribers get up to $150/</a:t>
            </a:r>
            <a:r>
              <a:rPr lang="en-US" sz="1000" dirty="0" err="1">
                <a:solidFill>
                  <a:schemeClr val="tx1">
                    <a:lumMod val="85000"/>
                    <a:lumOff val="15000"/>
                  </a:schemeClr>
                </a:solidFill>
                <a:cs typeface="Segoe UI" panose="020B0502040204020203" pitchFamily="34" charset="0"/>
              </a:rPr>
              <a:t>mo</a:t>
            </a:r>
            <a:r>
              <a:rPr lang="en-US" sz="1000" dirty="0">
                <a:solidFill>
                  <a:schemeClr val="tx1">
                    <a:lumMod val="85000"/>
                    <a:lumOff val="15000"/>
                  </a:schemeClr>
                </a:solidFill>
                <a:cs typeface="Segoe UI" panose="020B0502040204020203" pitchFamily="34" charset="0"/>
              </a:rPr>
              <a:t> in Azure credits. </a:t>
            </a:r>
          </a:p>
          <a:p>
            <a:endParaRPr lang="en-US" sz="1000" dirty="0">
              <a:solidFill>
                <a:schemeClr val="tx1">
                  <a:lumMod val="85000"/>
                  <a:lumOff val="15000"/>
                </a:schemeClr>
              </a:solidFill>
              <a:cs typeface="Segoe UI" panose="020B0502040204020203" pitchFamily="34" charset="0"/>
            </a:endParaRPr>
          </a:p>
          <a:p>
            <a:r>
              <a:rPr lang="en-US" sz="1050" b="1" dirty="0">
                <a:solidFill>
                  <a:schemeClr val="tx1">
                    <a:lumMod val="85000"/>
                    <a:lumOff val="15000"/>
                  </a:schemeClr>
                </a:solidFill>
                <a:cs typeface="Segoe UI" panose="020B0502040204020203" pitchFamily="34" charset="0"/>
              </a:rPr>
              <a:t>Stop by the Developer Platform and Tools </a:t>
            </a:r>
            <a:r>
              <a:rPr lang="en-US" sz="1050" b="1" dirty="0" smtClean="0">
                <a:solidFill>
                  <a:schemeClr val="tx1">
                    <a:lumMod val="85000"/>
                    <a:lumOff val="15000"/>
                  </a:schemeClr>
                </a:solidFill>
                <a:cs typeface="Segoe UI" panose="020B0502040204020203" pitchFamily="34" charset="0"/>
              </a:rPr>
              <a:t>booth and </a:t>
            </a:r>
            <a:r>
              <a:rPr lang="en-US" sz="1050" b="1" dirty="0">
                <a:solidFill>
                  <a:schemeClr val="tx1">
                    <a:lumMod val="85000"/>
                    <a:lumOff val="15000"/>
                  </a:schemeClr>
                </a:solidFill>
                <a:cs typeface="Segoe UI" panose="020B0502040204020203" pitchFamily="34" charset="0"/>
              </a:rPr>
              <a:t>visit </a:t>
            </a:r>
            <a:r>
              <a:rPr lang="en-US" sz="1050" b="1" dirty="0" smtClean="0">
                <a:solidFill>
                  <a:schemeClr val="tx1">
                    <a:lumMod val="85000"/>
                    <a:lumOff val="15000"/>
                  </a:schemeClr>
                </a:solidFill>
                <a:cs typeface="Segoe UI" panose="020B0502040204020203" pitchFamily="34" charset="0"/>
              </a:rPr>
              <a:t>the MSDN </a:t>
            </a:r>
            <a:r>
              <a:rPr lang="en-US" sz="1050" b="1" dirty="0">
                <a:solidFill>
                  <a:schemeClr val="tx1">
                    <a:lumMod val="85000"/>
                    <a:lumOff val="15000"/>
                  </a:schemeClr>
                </a:solidFill>
                <a:cs typeface="Segoe UI" panose="020B0502040204020203" pitchFamily="34" charset="0"/>
              </a:rPr>
              <a:t>Subscriptions station </a:t>
            </a:r>
            <a:r>
              <a:rPr lang="en-US" sz="1050" b="1" dirty="0" smtClean="0">
                <a:solidFill>
                  <a:schemeClr val="tx1">
                    <a:lumMod val="85000"/>
                    <a:lumOff val="15000"/>
                  </a:schemeClr>
                </a:solidFill>
                <a:cs typeface="Segoe UI" panose="020B0502040204020203" pitchFamily="34" charset="0"/>
              </a:rPr>
              <a:t>to activate </a:t>
            </a:r>
            <a:r>
              <a:rPr lang="en-US" sz="1050" b="1" dirty="0">
                <a:solidFill>
                  <a:schemeClr val="tx1">
                    <a:lumMod val="85000"/>
                    <a:lumOff val="15000"/>
                  </a:schemeClr>
                </a:solidFill>
                <a:cs typeface="Segoe UI" panose="020B0502040204020203" pitchFamily="34" charset="0"/>
              </a:rPr>
              <a:t>your benefits and </a:t>
            </a:r>
            <a:r>
              <a:rPr lang="en-US" sz="1050" b="1" dirty="0" smtClean="0">
                <a:solidFill>
                  <a:schemeClr val="tx1">
                    <a:lumMod val="85000"/>
                    <a:lumOff val="15000"/>
                  </a:schemeClr>
                </a:solidFill>
                <a:cs typeface="Segoe UI" panose="020B0502040204020203" pitchFamily="34" charset="0"/>
              </a:rPr>
              <a:t>receive </a:t>
            </a:r>
            <a:r>
              <a:rPr lang="en-US" sz="1050" b="1" dirty="0">
                <a:solidFill>
                  <a:schemeClr val="tx1">
                    <a:lumMod val="85000"/>
                    <a:lumOff val="15000"/>
                  </a:schemeClr>
                </a:solidFill>
                <a:cs typeface="Segoe UI" panose="020B0502040204020203" pitchFamily="34" charset="0"/>
              </a:rPr>
              <a:t>a gift</a:t>
            </a:r>
            <a:r>
              <a:rPr lang="en-US" sz="1050" b="1" dirty="0" smtClean="0">
                <a:solidFill>
                  <a:schemeClr val="tx1">
                    <a:lumMod val="85000"/>
                    <a:lumOff val="15000"/>
                  </a:schemeClr>
                </a:solidFill>
                <a:cs typeface="Segoe UI" panose="020B0502040204020203" pitchFamily="34" charset="0"/>
              </a:rPr>
              <a:t>!</a:t>
            </a:r>
          </a:p>
          <a:p>
            <a:endParaRPr lang="en-US" sz="400" dirty="0" smtClean="0">
              <a:cs typeface="Segoe UI" panose="020B0502040204020203" pitchFamily="34" charset="0"/>
            </a:endParaRPr>
          </a:p>
          <a:p>
            <a:r>
              <a:rPr lang="en-US" sz="1000" dirty="0" smtClean="0">
                <a:cs typeface="Segoe UI" panose="020B0502040204020203" pitchFamily="34" charset="0"/>
                <a:hlinkClick r:id="rId4"/>
              </a:rPr>
              <a:t>http</a:t>
            </a:r>
            <a:r>
              <a:rPr lang="en-US" sz="1000" dirty="0">
                <a:cs typeface="Segoe UI" panose="020B0502040204020203" pitchFamily="34" charset="0"/>
                <a:hlinkClick r:id="rId4"/>
              </a:rPr>
              <a:t>://</a:t>
            </a:r>
            <a:r>
              <a:rPr lang="en-US" sz="1000" dirty="0" smtClean="0">
                <a:cs typeface="Segoe UI" panose="020B0502040204020203" pitchFamily="34" charset="0"/>
                <a:hlinkClick r:id="rId4"/>
              </a:rPr>
              <a:t>aka.ms/msdn_teched</a:t>
            </a:r>
            <a:endParaRPr lang="en-US" sz="1000" dirty="0">
              <a:cs typeface="Segoe UI" panose="020B0502040204020203" pitchFamily="34" charset="0"/>
            </a:endParaRPr>
          </a:p>
        </p:txBody>
      </p:sp>
      <p:pic>
        <p:nvPicPr>
          <p:cNvPr id="21" name="Picture 20"/>
          <p:cNvPicPr>
            <a:picLocks noChangeAspect="1"/>
          </p:cNvPicPr>
          <p:nvPr/>
        </p:nvPicPr>
        <p:blipFill>
          <a:blip r:embed="rId5">
            <a:duotone>
              <a:schemeClr val="accent2">
                <a:shade val="45000"/>
                <a:satMod val="135000"/>
              </a:schemeClr>
              <a:prstClr val="white"/>
            </a:duotone>
          </a:blip>
          <a:stretch>
            <a:fillRect/>
          </a:stretch>
        </p:blipFill>
        <p:spPr>
          <a:xfrm>
            <a:off x="472785" y="2383081"/>
            <a:ext cx="1354404" cy="234494"/>
          </a:xfrm>
          <a:prstGeom prst="rect">
            <a:avLst/>
          </a:prstGeom>
        </p:spPr>
      </p:pic>
      <p:grpSp>
        <p:nvGrpSpPr>
          <p:cNvPr id="22" name="Group 21"/>
          <p:cNvGrpSpPr/>
          <p:nvPr/>
        </p:nvGrpSpPr>
        <p:grpSpPr>
          <a:xfrm>
            <a:off x="6739935" y="2864893"/>
            <a:ext cx="3200398" cy="3745112"/>
            <a:chOff x="274639" y="2963862"/>
            <a:chExt cx="3200398" cy="3745112"/>
          </a:xfrm>
        </p:grpSpPr>
        <p:sp>
          <p:nvSpPr>
            <p:cNvPr id="23" name="Rectangle 22"/>
            <p:cNvSpPr/>
            <p:nvPr/>
          </p:nvSpPr>
          <p:spPr bwMode="auto">
            <a:xfrm>
              <a:off x="274639" y="2963862"/>
              <a:ext cx="3200398" cy="374511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4" name="Picture 23"/>
            <p:cNvPicPr>
              <a:picLocks noChangeAspect="1"/>
            </p:cNvPicPr>
            <p:nvPr/>
          </p:nvPicPr>
          <p:blipFill>
            <a:blip r:embed="rId6"/>
            <a:stretch>
              <a:fillRect/>
            </a:stretch>
          </p:blipFill>
          <p:spPr>
            <a:xfrm>
              <a:off x="601202" y="4945764"/>
              <a:ext cx="2547271" cy="1522095"/>
            </a:xfrm>
            <a:prstGeom prst="rect">
              <a:avLst/>
            </a:prstGeom>
            <a:ln>
              <a:noFill/>
            </a:ln>
            <a:effectLst/>
          </p:spPr>
        </p:pic>
        <p:pic>
          <p:nvPicPr>
            <p:cNvPr id="25" name="Picture 24"/>
            <p:cNvPicPr>
              <a:picLocks noChangeAspect="1"/>
            </p:cNvPicPr>
            <p:nvPr/>
          </p:nvPicPr>
          <p:blipFill rotWithShape="1">
            <a:blip r:embed="rId7"/>
            <a:srcRect l="19596" r="16755" b="-4"/>
            <a:stretch/>
          </p:blipFill>
          <p:spPr>
            <a:xfrm>
              <a:off x="1369798" y="3266806"/>
              <a:ext cx="1981200" cy="1752469"/>
            </a:xfrm>
            <a:prstGeom prst="rect">
              <a:avLst/>
            </a:prstGeom>
          </p:spPr>
        </p:pic>
        <p:pic>
          <p:nvPicPr>
            <p:cNvPr id="26" name="Picture 25"/>
            <p:cNvPicPr>
              <a:picLocks noChangeAspect="1"/>
            </p:cNvPicPr>
            <p:nvPr/>
          </p:nvPicPr>
          <p:blipFill rotWithShape="1">
            <a:blip r:embed="rId8"/>
            <a:srcRect l="20621" t="14478" r="25726"/>
            <a:stretch/>
          </p:blipFill>
          <p:spPr>
            <a:xfrm>
              <a:off x="510212" y="3170067"/>
              <a:ext cx="1471094" cy="1320136"/>
            </a:xfrm>
            <a:prstGeom prst="rect">
              <a:avLst/>
            </a:prstGeom>
          </p:spPr>
        </p:pic>
      </p:grpSp>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39935" y="1375851"/>
            <a:ext cx="5312019" cy="1383339"/>
          </a:xfrm>
          <a:prstGeom prst="rect">
            <a:avLst/>
          </a:prstGeom>
          <a:gradFill>
            <a:gsLst>
              <a:gs pos="0">
                <a:srgbClr val="442157">
                  <a:alpha val="0"/>
                </a:srgbClr>
              </a:gs>
              <a:gs pos="60000">
                <a:srgbClr val="442157"/>
              </a:gs>
              <a:gs pos="40000">
                <a:srgbClr val="442157"/>
              </a:gs>
              <a:gs pos="100000">
                <a:srgbClr val="442157">
                  <a:alpha val="0"/>
                </a:srgbClr>
              </a:gs>
            </a:gsLst>
            <a:lin ang="5400000" scaled="1"/>
          </a:gradFill>
        </p:spPr>
      </p:pic>
      <p:sp>
        <p:nvSpPr>
          <p:cNvPr id="14" name="Title 2"/>
          <p:cNvSpPr txBox="1">
            <a:spLocks/>
          </p:cNvSpPr>
          <p:nvPr/>
        </p:nvSpPr>
        <p:spPr>
          <a:xfrm>
            <a:off x="6739935" y="1763798"/>
            <a:ext cx="5339058" cy="321962"/>
          </a:xfrm>
          <a:prstGeom prst="rect">
            <a:avLst/>
          </a:prstGeom>
          <a:gradFill>
            <a:gsLst>
              <a:gs pos="0">
                <a:srgbClr val="442157">
                  <a:alpha val="0"/>
                </a:srgbClr>
              </a:gs>
              <a:gs pos="60000">
                <a:srgbClr val="442157"/>
              </a:gs>
              <a:gs pos="40000">
                <a:srgbClr val="442157"/>
              </a:gs>
              <a:gs pos="100000">
                <a:srgbClr val="442157">
                  <a:alpha val="0"/>
                </a:srgbClr>
              </a:gs>
            </a:gsLst>
            <a:lin ang="5400000" scaled="1"/>
          </a:gradFill>
        </p:spPr>
        <p:txBody>
          <a:bodyPr vert="horz" wrap="none" lIns="186521" tIns="149217" rIns="186521" bIns="149217" rtlCol="0" anchor="ctr">
            <a:noAutofit/>
          </a:bodyPr>
          <a:lstStyle>
            <a:defPPr>
              <a:defRPr lang="en-US"/>
            </a:defPPr>
            <a:lvl1pPr defTabSz="914400">
              <a:lnSpc>
                <a:spcPct val="90000"/>
              </a:lnSpc>
              <a:spcBef>
                <a:spcPct val="0"/>
              </a:spcBef>
              <a:buNone/>
              <a:defRPr sz="4080">
                <a:latin typeface="Segoe UI Light" panose="020B0502040204020203" pitchFamily="34" charset="0"/>
                <a:ea typeface="+mj-ea"/>
                <a:cs typeface="Segoe UI Light" panose="020B0502040204020203" pitchFamily="34" charset="0"/>
              </a:defRPr>
            </a:lvl1pPr>
          </a:lstStyle>
          <a:p>
            <a:r>
              <a:rPr lang="en-US" sz="2000" dirty="0"/>
              <a:t>3 Steps to New </a:t>
            </a:r>
            <a:r>
              <a:rPr lang="en-US" sz="2000" dirty="0" smtClean="0"/>
              <a:t>Gear! With </a:t>
            </a:r>
            <a:r>
              <a:rPr lang="en-US" sz="2000" dirty="0"/>
              <a:t>Application Insights</a:t>
            </a:r>
          </a:p>
        </p:txBody>
      </p:sp>
      <p:sp>
        <p:nvSpPr>
          <p:cNvPr id="13" name="Text Placeholder 1"/>
          <p:cNvSpPr txBox="1">
            <a:spLocks/>
          </p:cNvSpPr>
          <p:nvPr/>
        </p:nvSpPr>
        <p:spPr>
          <a:xfrm>
            <a:off x="9940332" y="2864893"/>
            <a:ext cx="2111622" cy="3745112"/>
          </a:xfrm>
          <a:prstGeom prst="rect">
            <a:avLst/>
          </a:prstGeom>
          <a:solidFill>
            <a:schemeClr val="accent4"/>
          </a:solidFill>
        </p:spPr>
        <p:txBody>
          <a:bodyPr vert="horz" wrap="square" lIns="182880" tIns="146304" rIns="182880" bIns="146304" numCol="1" spcCol="182880" rtlCol="0" anchor="ctr">
            <a:noAutofit/>
          </a:bodyPr>
          <a:lstStyle>
            <a:lvl1pPr marL="234769" marR="0" indent="-234769" fontAlgn="auto">
              <a:lnSpc>
                <a:spcPct val="90000"/>
              </a:lnSpc>
              <a:spcBef>
                <a:spcPct val="20000"/>
              </a:spcBef>
              <a:spcAft>
                <a:spcPts val="0"/>
              </a:spcAft>
              <a:buClr>
                <a:schemeClr val="tx1"/>
              </a:buClr>
              <a:buSzPct val="100000"/>
              <a:buFont typeface="Arial" panose="020B0604020202020204" pitchFamily="34" charset="0"/>
              <a:buAutoNum type="arabicPeriod"/>
              <a:tabLst/>
              <a:defRPr lang="en-US" sz="1600" spc="0" baseline="0" dirty="0" smtClean="0">
                <a:gradFill>
                  <a:gsLst>
                    <a:gs pos="1299">
                      <a:schemeClr val="tx1"/>
                    </a:gs>
                    <a:gs pos="100000">
                      <a:schemeClr val="tx1"/>
                    </a:gs>
                  </a:gsLst>
                  <a:lin ang="5400000" scaled="0"/>
                </a:gradFill>
                <a:latin typeface="Segoe UI" panose="020B0502040204020203" pitchFamily="34" charset="0"/>
                <a:cs typeface="Segoe UI" panose="020B0502040204020203" pitchFamily="34" charset="0"/>
              </a:defRPr>
            </a:lvl1pPr>
            <a:lvl2pPr marL="584200" marR="0" indent="-241300" fontAlgn="auto">
              <a:lnSpc>
                <a:spcPct val="90000"/>
              </a:lnSpc>
              <a:spcBef>
                <a:spcPct val="20000"/>
              </a:spcBef>
              <a:spcAft>
                <a:spcPts val="0"/>
              </a:spcAft>
              <a:buClr>
                <a:schemeClr val="tx1"/>
              </a:buClr>
              <a:buSzPct val="100000"/>
              <a:buFontTx/>
              <a:buBlip>
                <a:blip r:embed="rId10"/>
              </a:buBlip>
              <a:tabLst/>
              <a:defRPr sz="2400" spc="0" baseline="0">
                <a:gradFill>
                  <a:gsLst>
                    <a:gs pos="1250">
                      <a:schemeClr val="tx1"/>
                    </a:gs>
                    <a:gs pos="100000">
                      <a:schemeClr val="tx1"/>
                    </a:gs>
                  </a:gsLst>
                  <a:lin ang="5400000" scaled="0"/>
                </a:gradFill>
              </a:defRPr>
            </a:lvl2pPr>
            <a:lvl3pPr marL="800100" marR="0" indent="-228600" fontAlgn="auto">
              <a:lnSpc>
                <a:spcPct val="90000"/>
              </a:lnSpc>
              <a:spcBef>
                <a:spcPct val="20000"/>
              </a:spcBef>
              <a:spcAft>
                <a:spcPts val="0"/>
              </a:spcAft>
              <a:buClr>
                <a:schemeClr val="tx1"/>
              </a:buClr>
              <a:buSzPct val="100000"/>
              <a:buFontTx/>
              <a:buBlip>
                <a:blip r:embed="rId10"/>
              </a:buBlip>
              <a:tabLst/>
              <a:defRPr sz="2400" spc="0" baseline="0">
                <a:gradFill>
                  <a:gsLst>
                    <a:gs pos="1250">
                      <a:schemeClr val="tx1"/>
                    </a:gs>
                    <a:gs pos="100000">
                      <a:schemeClr val="tx1"/>
                    </a:gs>
                  </a:gsLst>
                  <a:lin ang="5400000" scaled="0"/>
                </a:gradFill>
              </a:defRPr>
            </a:lvl3pPr>
            <a:lvl4pPr marL="1028700" marR="0" indent="-228600" fontAlgn="auto">
              <a:lnSpc>
                <a:spcPct val="90000"/>
              </a:lnSpc>
              <a:spcBef>
                <a:spcPct val="20000"/>
              </a:spcBef>
              <a:spcAft>
                <a:spcPts val="0"/>
              </a:spcAft>
              <a:buClr>
                <a:schemeClr val="tx1"/>
              </a:buClr>
              <a:buSzPct val="100000"/>
              <a:buFontTx/>
              <a:buBlip>
                <a:blip r:embed="rId10"/>
              </a:buBlip>
              <a:tabLst/>
              <a:defRPr sz="2000" spc="0" baseline="0">
                <a:gradFill>
                  <a:gsLst>
                    <a:gs pos="1250">
                      <a:schemeClr val="tx1"/>
                    </a:gs>
                    <a:gs pos="100000">
                      <a:schemeClr val="tx1"/>
                    </a:gs>
                  </a:gsLst>
                  <a:lin ang="5400000" scaled="0"/>
                </a:gradFill>
              </a:defRPr>
            </a:lvl4pPr>
            <a:lvl5pPr marL="1257300" marR="0" indent="-228600" fontAlgn="auto">
              <a:lnSpc>
                <a:spcPct val="90000"/>
              </a:lnSpc>
              <a:spcBef>
                <a:spcPct val="20000"/>
              </a:spcBef>
              <a:spcAft>
                <a:spcPts val="0"/>
              </a:spcAft>
              <a:buClr>
                <a:schemeClr val="tx1"/>
              </a:buClr>
              <a:buSzPct val="100000"/>
              <a:buFontTx/>
              <a:buBlip>
                <a:blip r:embed="rId10"/>
              </a:buBlip>
              <a:tabLst/>
              <a:defRPr sz="2000" spc="0" baseline="0">
                <a:gradFill>
                  <a:gsLst>
                    <a:gs pos="1250">
                      <a:schemeClr val="tx1"/>
                    </a:gs>
                    <a:gs pos="100000">
                      <a:schemeClr val="tx1"/>
                    </a:gs>
                  </a:gsLst>
                  <a:lin ang="5400000" scaled="0"/>
                </a:gradFill>
              </a:defRPr>
            </a:lvl5pPr>
            <a:lvl6pPr marL="2565040" indent="-233186">
              <a:spcBef>
                <a:spcPct val="20000"/>
              </a:spcBef>
              <a:buFont typeface="Arial" pitchFamily="34" charset="0"/>
              <a:buChar char="•"/>
              <a:defRPr sz="2000"/>
            </a:lvl6pPr>
            <a:lvl7pPr marL="3031412" indent="-233186">
              <a:spcBef>
                <a:spcPct val="20000"/>
              </a:spcBef>
              <a:buFont typeface="Arial" pitchFamily="34" charset="0"/>
              <a:buChar char="•"/>
              <a:defRPr sz="2000"/>
            </a:lvl7pPr>
            <a:lvl8pPr marL="3497783" indent="-233186">
              <a:spcBef>
                <a:spcPct val="20000"/>
              </a:spcBef>
              <a:buFont typeface="Arial" pitchFamily="34" charset="0"/>
              <a:buChar char="•"/>
              <a:defRPr sz="2000"/>
            </a:lvl8pPr>
            <a:lvl9pPr marL="3964155" indent="-233186">
              <a:spcBef>
                <a:spcPct val="20000"/>
              </a:spcBef>
              <a:buFont typeface="Arial" pitchFamily="34" charset="0"/>
              <a:buChar char="•"/>
              <a:defRPr sz="2000"/>
            </a:lvl9pPr>
          </a:lstStyle>
          <a:p>
            <a:r>
              <a:rPr lang="en-US" dirty="0"/>
              <a:t>Create a Visual Studio Online account </a:t>
            </a:r>
            <a:r>
              <a:rPr lang="en-US" sz="1100" dirty="0">
                <a:hlinkClick r:id="rId11"/>
              </a:rPr>
              <a:t>http://</a:t>
            </a:r>
            <a:r>
              <a:rPr lang="en-US" sz="1100" dirty="0" smtClean="0">
                <a:hlinkClick r:id="rId11"/>
              </a:rPr>
              <a:t>visualstudio.com</a:t>
            </a:r>
            <a:r>
              <a:rPr lang="en-US" sz="1100" dirty="0" smtClean="0"/>
              <a:t/>
            </a:r>
            <a:br>
              <a:rPr lang="en-US" sz="1100" dirty="0" smtClean="0"/>
            </a:br>
            <a:r>
              <a:rPr lang="en-US" sz="1100" dirty="0" smtClean="0"/>
              <a:t> </a:t>
            </a:r>
            <a:endParaRPr lang="en-US" sz="1100" dirty="0"/>
          </a:p>
          <a:p>
            <a:r>
              <a:rPr lang="en-US" dirty="0"/>
              <a:t>Install Application Insights Tools for Visual </a:t>
            </a:r>
            <a:r>
              <a:rPr lang="en-US" dirty="0" smtClean="0"/>
              <a:t/>
            </a:r>
            <a:br>
              <a:rPr lang="en-US" dirty="0" smtClean="0"/>
            </a:br>
            <a:r>
              <a:rPr lang="en-US" dirty="0" smtClean="0"/>
              <a:t>Studio </a:t>
            </a:r>
            <a:r>
              <a:rPr lang="en-US" dirty="0"/>
              <a:t>Online </a:t>
            </a:r>
            <a:r>
              <a:rPr lang="en-US" sz="1100" dirty="0">
                <a:hlinkClick r:id="rId12"/>
              </a:rPr>
              <a:t>http://</a:t>
            </a:r>
            <a:r>
              <a:rPr lang="en-US" sz="1100" dirty="0" smtClean="0">
                <a:hlinkClick r:id="rId12"/>
              </a:rPr>
              <a:t>aka.ms/aivsix</a:t>
            </a:r>
            <a:r>
              <a:rPr lang="en-US" sz="1100" dirty="0" smtClean="0"/>
              <a:t/>
            </a:r>
            <a:br>
              <a:rPr lang="en-US" sz="1100" dirty="0" smtClean="0"/>
            </a:br>
            <a:r>
              <a:rPr lang="en-US" sz="1100" dirty="0" smtClean="0"/>
              <a:t> </a:t>
            </a:r>
            <a:endParaRPr lang="en-US" sz="1100" dirty="0"/>
          </a:p>
          <a:p>
            <a:r>
              <a:rPr lang="en-US" dirty="0"/>
              <a:t>Come to our booth for a </a:t>
            </a:r>
            <a:r>
              <a:rPr lang="en-US" dirty="0" smtClean="0"/>
              <a:t/>
            </a:r>
            <a:br>
              <a:rPr lang="en-US" dirty="0" smtClean="0"/>
            </a:br>
            <a:r>
              <a:rPr lang="en-US" dirty="0" smtClean="0"/>
              <a:t>t-shirt </a:t>
            </a:r>
            <a:r>
              <a:rPr lang="en-US" dirty="0"/>
              <a:t>and a chance to win!</a:t>
            </a:r>
          </a:p>
        </p:txBody>
      </p:sp>
      <p:grpSp>
        <p:nvGrpSpPr>
          <p:cNvPr id="37" name="Group 36"/>
          <p:cNvGrpSpPr/>
          <p:nvPr/>
        </p:nvGrpSpPr>
        <p:grpSpPr>
          <a:xfrm>
            <a:off x="384521" y="4497348"/>
            <a:ext cx="6483405" cy="2112658"/>
            <a:chOff x="384521" y="4497348"/>
            <a:chExt cx="6483405" cy="2112658"/>
          </a:xfrm>
        </p:grpSpPr>
        <p:sp>
          <p:nvSpPr>
            <p:cNvPr id="32" name="Rectangle 31"/>
            <p:cNvSpPr/>
            <p:nvPr/>
          </p:nvSpPr>
          <p:spPr bwMode="auto">
            <a:xfrm>
              <a:off x="384521" y="4497348"/>
              <a:ext cx="5970570" cy="2112658"/>
            </a:xfrm>
            <a:prstGeom prst="rect">
              <a:avLst/>
            </a:prstGeom>
            <a:solidFill>
              <a:srgbClr val="426AB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91440" rIns="93256" bIns="182880" numCol="1" rtlCol="0" anchor="t" anchorCtr="0" compatLnSpc="1">
              <a:prstTxWarp prst="textNoShape">
                <a:avLst/>
              </a:prstTxWarp>
            </a:bodyPr>
            <a:lstStyle/>
            <a:p>
              <a:pPr defTabSz="932290" fontAlgn="base">
                <a:lnSpc>
                  <a:spcPct val="90000"/>
                </a:lnSpc>
                <a:spcBef>
                  <a:spcPct val="0"/>
                </a:spcBef>
                <a:spcAft>
                  <a:spcPct val="0"/>
                </a:spcAft>
              </a:pPr>
              <a:r>
                <a:rPr lang="en-US" sz="2040" spc="-51" dirty="0">
                  <a:gradFill>
                    <a:gsLst>
                      <a:gs pos="0">
                        <a:srgbClr val="FFFFFF"/>
                      </a:gs>
                      <a:gs pos="100000">
                        <a:srgbClr val="FFFFFF"/>
                      </a:gs>
                    </a:gsLst>
                    <a:lin ang="5400000" scaled="0"/>
                  </a:gradFill>
                </a:rPr>
                <a:t>VSIP QR Tag </a:t>
              </a:r>
              <a:r>
                <a:rPr lang="en-US" sz="2040" spc="-51" dirty="0" smtClean="0">
                  <a:gradFill>
                    <a:gsLst>
                      <a:gs pos="0">
                        <a:srgbClr val="FFFFFF"/>
                      </a:gs>
                      <a:gs pos="100000">
                        <a:srgbClr val="FFFFFF"/>
                      </a:gs>
                    </a:gsLst>
                    <a:lin ang="5400000" scaled="0"/>
                  </a:gradFill>
                </a:rPr>
                <a:t>Contests</a:t>
              </a:r>
              <a:endParaRPr lang="en-US" sz="2040" spc="-51" dirty="0">
                <a:gradFill>
                  <a:gsLst>
                    <a:gs pos="0">
                      <a:srgbClr val="FFFFFF"/>
                    </a:gs>
                    <a:gs pos="100000">
                      <a:srgbClr val="FFFFFF"/>
                    </a:gs>
                  </a:gsLst>
                  <a:lin ang="5400000" scaled="0"/>
                </a:gradFill>
              </a:endParaRPr>
            </a:p>
          </p:txBody>
        </p:sp>
        <p:sp>
          <p:nvSpPr>
            <p:cNvPr id="8" name="TextBox 7"/>
            <p:cNvSpPr txBox="1"/>
            <p:nvPr/>
          </p:nvSpPr>
          <p:spPr>
            <a:xfrm>
              <a:off x="3369806" y="4631338"/>
              <a:ext cx="3498120" cy="153888"/>
            </a:xfrm>
            <a:prstGeom prst="rect">
              <a:avLst/>
            </a:prstGeom>
            <a:noFill/>
          </p:spPr>
          <p:txBody>
            <a:bodyPr wrap="square" lIns="0" tIns="0" rIns="0" bIns="0" rtlCol="0">
              <a:spAutoFit/>
            </a:bodyPr>
            <a:lstStyle/>
            <a:p>
              <a:r>
                <a:rPr lang="en-US" sz="1000" b="1" dirty="0">
                  <a:gradFill>
                    <a:gsLst>
                      <a:gs pos="0">
                        <a:srgbClr val="FFFFFF"/>
                      </a:gs>
                      <a:gs pos="100000">
                        <a:srgbClr val="FFFFFF"/>
                      </a:gs>
                    </a:gsLst>
                    <a:lin ang="5400000" scaled="0"/>
                  </a:gradFill>
                  <a:latin typeface="Segoe UI" panose="020B0502040204020203" pitchFamily="34" charset="0"/>
                  <a:cs typeface="Segoe UI" panose="020B0502040204020203" pitchFamily="34" charset="0"/>
                </a:rPr>
                <a:t>Visit </a:t>
              </a:r>
              <a:r>
                <a:rPr lang="en-US" sz="1000" b="1" dirty="0" smtClean="0">
                  <a:gradFill>
                    <a:gsLst>
                      <a:gs pos="0">
                        <a:srgbClr val="FFFFFF"/>
                      </a:gs>
                      <a:gs pos="100000">
                        <a:srgbClr val="FFFFFF"/>
                      </a:gs>
                    </a:gsLst>
                    <a:lin ang="5400000" scaled="0"/>
                  </a:gradFill>
                  <a:latin typeface="Segoe UI" panose="020B0502040204020203" pitchFamily="34" charset="0"/>
                  <a:cs typeface="Segoe UI" panose="020B0502040204020203" pitchFamily="34" charset="0"/>
                </a:rPr>
                <a:t>our booth to </a:t>
              </a:r>
              <a:r>
                <a:rPr lang="en-US" sz="1000" b="1" dirty="0">
                  <a:gradFill>
                    <a:gsLst>
                      <a:gs pos="0">
                        <a:srgbClr val="FFFFFF"/>
                      </a:gs>
                      <a:gs pos="100000">
                        <a:srgbClr val="FFFFFF"/>
                      </a:gs>
                    </a:gsLst>
                    <a:lin ang="5400000" scaled="0"/>
                  </a:gradFill>
                  <a:latin typeface="Segoe UI" panose="020B0502040204020203" pitchFamily="34" charset="0"/>
                  <a:cs typeface="Segoe UI" panose="020B0502040204020203" pitchFamily="34" charset="0"/>
                </a:rPr>
                <a:t>join the hunt for cool prizes!</a:t>
              </a:r>
            </a:p>
          </p:txBody>
        </p:sp>
        <p:grpSp>
          <p:nvGrpSpPr>
            <p:cNvPr id="35" name="Group 34"/>
            <p:cNvGrpSpPr/>
            <p:nvPr/>
          </p:nvGrpSpPr>
          <p:grpSpPr>
            <a:xfrm>
              <a:off x="547073" y="4947631"/>
              <a:ext cx="5645467" cy="1499971"/>
              <a:chOff x="1265624" y="5134921"/>
              <a:chExt cx="4940560" cy="1312681"/>
            </a:xfrm>
          </p:grpSpPr>
          <p:graphicFrame>
            <p:nvGraphicFramePr>
              <p:cNvPr id="9" name="Object 8"/>
              <p:cNvGraphicFramePr>
                <a:graphicFrameLocks noChangeAspect="1"/>
              </p:cNvGraphicFramePr>
              <p:nvPr>
                <p:extLst/>
              </p:nvPr>
            </p:nvGraphicFramePr>
            <p:xfrm>
              <a:off x="1265624" y="5134921"/>
              <a:ext cx="1312681" cy="1312681"/>
            </p:xfrm>
            <a:graphic>
              <a:graphicData uri="http://schemas.openxmlformats.org/presentationml/2006/ole">
                <mc:AlternateContent xmlns:mc="http://schemas.openxmlformats.org/markup-compatibility/2006">
                  <mc:Choice xmlns:v="urn:schemas-microsoft-com:vml" Requires="v">
                    <p:oleObj spid="_x0000_s1027" name="Acrobat Document" r:id="rId13" imgW="3438503" imgH="3438341" progId="Acrobat.Document.11">
                      <p:embed/>
                    </p:oleObj>
                  </mc:Choice>
                  <mc:Fallback>
                    <p:oleObj name="Acrobat Document" r:id="rId13" imgW="3438503" imgH="3438341" progId="Acrobat.Document.11">
                      <p:embed/>
                      <p:pic>
                        <p:nvPicPr>
                          <p:cNvPr id="0" name=""/>
                          <p:cNvPicPr/>
                          <p:nvPr/>
                        </p:nvPicPr>
                        <p:blipFill>
                          <a:blip r:embed="rId14"/>
                          <a:stretch>
                            <a:fillRect/>
                          </a:stretch>
                        </p:blipFill>
                        <p:spPr>
                          <a:xfrm>
                            <a:off x="1265624" y="5134921"/>
                            <a:ext cx="1312681" cy="1312681"/>
                          </a:xfrm>
                          <a:prstGeom prst="rect">
                            <a:avLst/>
                          </a:prstGeom>
                        </p:spPr>
                      </p:pic>
                    </p:oleObj>
                  </mc:Fallback>
                </mc:AlternateContent>
              </a:graphicData>
            </a:graphic>
          </p:graphicFrame>
          <p:grpSp>
            <p:nvGrpSpPr>
              <p:cNvPr id="34" name="Group 33"/>
              <p:cNvGrpSpPr/>
              <p:nvPr/>
            </p:nvGrpSpPr>
            <p:grpSpPr>
              <a:xfrm>
                <a:off x="2611471" y="5134921"/>
                <a:ext cx="3594713" cy="1312681"/>
                <a:chOff x="2611471" y="4237774"/>
                <a:chExt cx="3594713" cy="1312681"/>
              </a:xfrm>
            </p:grpSpPr>
            <p:pic>
              <p:nvPicPr>
                <p:cNvPr id="6" name="Picture 5"/>
                <p:cNvPicPr>
                  <a:picLocks noChangeAspect="1"/>
                </p:cNvPicPr>
                <p:nvPr/>
              </p:nvPicPr>
              <p:blipFill>
                <a:blip r:embed="rId15"/>
                <a:stretch>
                  <a:fillRect/>
                </a:stretch>
              </p:blipFill>
              <p:spPr>
                <a:xfrm>
                  <a:off x="5114920" y="4237774"/>
                  <a:ext cx="1091264" cy="1312680"/>
                </a:xfrm>
                <a:prstGeom prst="rect">
                  <a:avLst/>
                </a:prstGeom>
              </p:spPr>
            </p:pic>
            <p:pic>
              <p:nvPicPr>
                <p:cNvPr id="18" name="Picture 17"/>
                <p:cNvPicPr>
                  <a:picLocks noChangeAspect="1"/>
                </p:cNvPicPr>
                <p:nvPr/>
              </p:nvPicPr>
              <p:blipFill>
                <a:blip r:embed="rId16"/>
                <a:stretch>
                  <a:fillRect/>
                </a:stretch>
              </p:blipFill>
              <p:spPr>
                <a:xfrm>
                  <a:off x="2611471" y="4237775"/>
                  <a:ext cx="1303811" cy="1312680"/>
                </a:xfrm>
                <a:prstGeom prst="rect">
                  <a:avLst/>
                </a:prstGeom>
              </p:spPr>
            </p:pic>
            <p:pic>
              <p:nvPicPr>
                <p:cNvPr id="19" name="Picture 18"/>
                <p:cNvPicPr>
                  <a:picLocks noChangeAspect="1"/>
                </p:cNvPicPr>
                <p:nvPr/>
              </p:nvPicPr>
              <p:blipFill>
                <a:blip r:embed="rId17"/>
                <a:stretch>
                  <a:fillRect/>
                </a:stretch>
              </p:blipFill>
              <p:spPr>
                <a:xfrm>
                  <a:off x="3948448" y="4237774"/>
                  <a:ext cx="1133307" cy="1312680"/>
                </a:xfrm>
                <a:prstGeom prst="rect">
                  <a:avLst/>
                </a:prstGeom>
              </p:spPr>
            </p:pic>
          </p:grpSp>
        </p:grpSp>
      </p:grpSp>
    </p:spTree>
    <p:extLst>
      <p:ext uri="{BB962C8B-B14F-4D97-AF65-F5344CB8AC3E}">
        <p14:creationId xmlns:p14="http://schemas.microsoft.com/office/powerpoint/2010/main" val="113420229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4" name="Arrow Bar"/>
          <p:cNvSpPr/>
          <p:nvPr/>
        </p:nvSpPr>
        <p:spPr bwMode="gray">
          <a:xfrm>
            <a:off x="6375646" y="1162388"/>
            <a:ext cx="5481391" cy="182880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t>Microsoft Engineering Stories</a:t>
            </a:r>
            <a:endParaRPr lang="en-US" sz="32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5" name="Rectangle 4"/>
          <p:cNvSpPr/>
          <p:nvPr/>
        </p:nvSpPr>
        <p:spPr bwMode="auto">
          <a:xfrm>
            <a:off x="6375646" y="2911089"/>
            <a:ext cx="5481391" cy="1033272"/>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defTabSz="914099"/>
            <a:r>
              <a:rPr lang="en-US" dirty="0">
                <a:gradFill>
                  <a:gsLst>
                    <a:gs pos="0">
                      <a:schemeClr val="accent6"/>
                    </a:gs>
                    <a:gs pos="100000">
                      <a:schemeClr val="accent6"/>
                    </a:gs>
                  </a:gsLst>
                  <a:lin ang="16200000" scaled="1"/>
                </a:gradFill>
              </a:rPr>
              <a:t>How </a:t>
            </a:r>
            <a:r>
              <a:rPr lang="en-US" dirty="0">
                <a:gradFill>
                  <a:gsLst>
                    <a:gs pos="0">
                      <a:schemeClr val="accent6"/>
                    </a:gs>
                    <a:gs pos="100000">
                      <a:schemeClr val="accent6"/>
                    </a:gs>
                  </a:gsLst>
                  <a:lin ang="16200000" scaled="1"/>
                </a:gradFill>
                <a:latin typeface="Segoe UI" pitchFamily="34" charset="0"/>
                <a:ea typeface="Segoe UI" pitchFamily="34" charset="0"/>
                <a:cs typeface="Segoe UI" pitchFamily="34" charset="0"/>
              </a:rPr>
              <a:t>Microsoft Builds Software</a:t>
            </a:r>
          </a:p>
          <a:p>
            <a:pPr lvl="1" defTabSz="914099"/>
            <a:r>
              <a:rPr lang="en-US" u="sng" dirty="0">
                <a:gradFill>
                  <a:gsLst>
                    <a:gs pos="0">
                      <a:schemeClr val="accent1"/>
                    </a:gs>
                    <a:gs pos="100000">
                      <a:schemeClr val="accent1"/>
                    </a:gs>
                  </a:gsLst>
                  <a:lin ang="16200000" scaled="1"/>
                </a:gradFill>
                <a:latin typeface="Segoe UI" pitchFamily="34" charset="0"/>
                <a:ea typeface="Segoe UI" pitchFamily="34" charset="0"/>
                <a:cs typeface="Segoe UI" pitchFamily="34" charset="0"/>
              </a:rPr>
              <a:t>http://</a:t>
            </a:r>
            <a:r>
              <a:rPr lang="en-US" u="sng" dirty="0" smtClean="0">
                <a:gradFill>
                  <a:gsLst>
                    <a:gs pos="0">
                      <a:schemeClr val="accent1"/>
                    </a:gs>
                    <a:gs pos="100000">
                      <a:schemeClr val="accent1"/>
                    </a:gs>
                  </a:gsLst>
                  <a:lin ang="16200000" scaled="1"/>
                </a:gradFill>
                <a:latin typeface="Segoe UI" pitchFamily="34" charset="0"/>
                <a:ea typeface="Segoe UI" pitchFamily="34" charset="0"/>
                <a:cs typeface="Segoe UI" pitchFamily="34" charset="0"/>
              </a:rPr>
              <a:t>aka.ms/EngineeringStories </a:t>
            </a:r>
            <a:endParaRPr lang="en-US" u="sng" dirty="0">
              <a:gradFill>
                <a:gsLst>
                  <a:gs pos="0">
                    <a:schemeClr val="accent1"/>
                  </a:gs>
                  <a:gs pos="100000">
                    <a:schemeClr val="accent1"/>
                  </a:gs>
                </a:gsLst>
                <a:lin ang="16200000" scaled="1"/>
              </a:gradFill>
              <a:latin typeface="Segoe UI" pitchFamily="34" charset="0"/>
              <a:ea typeface="Segoe UI" pitchFamily="34" charset="0"/>
              <a:cs typeface="Segoe UI" pitchFamily="34" charset="0"/>
            </a:endParaRPr>
          </a:p>
        </p:txBody>
      </p:sp>
      <p:sp>
        <p:nvSpPr>
          <p:cNvPr id="8" name="Freeform 19"/>
          <p:cNvSpPr>
            <a:spLocks noEditPoints="1"/>
          </p:cNvSpPr>
          <p:nvPr/>
        </p:nvSpPr>
        <p:spPr bwMode="black">
          <a:xfrm>
            <a:off x="6489366" y="3044218"/>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TechEd Tile"/>
          <p:cNvSpPr/>
          <p:nvPr/>
        </p:nvSpPr>
        <p:spPr bwMode="gray">
          <a:xfrm>
            <a:off x="695561" y="4024467"/>
            <a:ext cx="5602624" cy="18288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t>Visual Studio </a:t>
            </a:r>
            <a:br>
              <a:rPr lang="en-US" sz="3200" dirty="0"/>
            </a:br>
            <a:r>
              <a:rPr lang="en-US" sz="3200" dirty="0"/>
              <a:t>Industry </a:t>
            </a:r>
            <a:r>
              <a:rPr lang="en-US" sz="3200" dirty="0" smtClean="0"/>
              <a:t>Partner </a:t>
            </a:r>
            <a:br>
              <a:rPr lang="en-US" sz="3200" dirty="0" smtClean="0"/>
            </a:br>
            <a:r>
              <a:rPr lang="en-US" sz="3200" dirty="0" smtClean="0"/>
              <a:t>Program</a:t>
            </a:r>
            <a:endParaRPr lang="en-US" sz="3200" dirty="0"/>
          </a:p>
        </p:txBody>
      </p:sp>
      <p:sp>
        <p:nvSpPr>
          <p:cNvPr id="17" name="Rectangle 16"/>
          <p:cNvSpPr/>
          <p:nvPr/>
        </p:nvSpPr>
        <p:spPr bwMode="auto">
          <a:xfrm>
            <a:off x="695561" y="5798971"/>
            <a:ext cx="5602624" cy="1023760"/>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lvl="1" defTabSz="914099"/>
            <a:r>
              <a:rPr lang="en-US" dirty="0">
                <a:gradFill>
                  <a:gsLst>
                    <a:gs pos="0">
                      <a:schemeClr val="accent1"/>
                    </a:gs>
                    <a:gs pos="100000">
                      <a:schemeClr val="accent1"/>
                    </a:gs>
                  </a:gsLst>
                  <a:lin ang="16200000" scaled="1"/>
                </a:gradFill>
                <a:latin typeface="Segoe UI" pitchFamily="34" charset="0"/>
                <a:ea typeface="Segoe UI" pitchFamily="34" charset="0"/>
                <a:cs typeface="Segoe UI" pitchFamily="34" charset="0"/>
              </a:rPr>
              <a:t>Meet Our New Visual Studio Online Partners </a:t>
            </a:r>
            <a:r>
              <a:rPr lang="en-US" dirty="0" smtClean="0">
                <a:gradFill>
                  <a:gsLst>
                    <a:gs pos="0">
                      <a:schemeClr val="accent1"/>
                    </a:gs>
                    <a:gs pos="100000">
                      <a:schemeClr val="accent1"/>
                    </a:gs>
                  </a:gsLst>
                  <a:lin ang="16200000" scaled="1"/>
                </a:gradFill>
                <a:latin typeface="Segoe UI" pitchFamily="34" charset="0"/>
                <a:ea typeface="Segoe UI" pitchFamily="34" charset="0"/>
                <a:cs typeface="Segoe UI" pitchFamily="34" charset="0"/>
              </a:rPr>
              <a:t/>
            </a:r>
            <a:br>
              <a:rPr lang="en-US" dirty="0" smtClean="0">
                <a:gradFill>
                  <a:gsLst>
                    <a:gs pos="0">
                      <a:schemeClr val="accent1"/>
                    </a:gs>
                    <a:gs pos="100000">
                      <a:schemeClr val="accent1"/>
                    </a:gs>
                  </a:gsLst>
                  <a:lin ang="16200000" scaled="1"/>
                </a:gradFill>
                <a:latin typeface="Segoe UI" pitchFamily="34" charset="0"/>
                <a:ea typeface="Segoe UI" pitchFamily="34" charset="0"/>
                <a:cs typeface="Segoe UI" pitchFamily="34" charset="0"/>
              </a:rPr>
            </a:br>
            <a:r>
              <a:rPr lang="en-US" dirty="0" smtClean="0">
                <a:gradFill>
                  <a:gsLst>
                    <a:gs pos="0">
                      <a:schemeClr val="accent1"/>
                    </a:gs>
                    <a:gs pos="100000">
                      <a:schemeClr val="accent1"/>
                    </a:gs>
                  </a:gsLst>
                  <a:lin ang="16200000" scaled="1"/>
                </a:gradFill>
                <a:latin typeface="Segoe UI" pitchFamily="34" charset="0"/>
                <a:ea typeface="Segoe UI" pitchFamily="34" charset="0"/>
                <a:cs typeface="Segoe UI" pitchFamily="34" charset="0"/>
              </a:rPr>
              <a:t>or </a:t>
            </a:r>
            <a:r>
              <a:rPr lang="en-US" dirty="0">
                <a:gradFill>
                  <a:gsLst>
                    <a:gs pos="0">
                      <a:schemeClr val="accent1"/>
                    </a:gs>
                    <a:gs pos="100000">
                      <a:schemeClr val="accent1"/>
                    </a:gs>
                  </a:gsLst>
                  <a:lin ang="16200000" scaled="1"/>
                </a:gradFill>
                <a:latin typeface="Segoe UI" pitchFamily="34" charset="0"/>
                <a:ea typeface="Segoe UI" pitchFamily="34" charset="0"/>
                <a:cs typeface="Segoe UI" pitchFamily="34" charset="0"/>
              </a:rPr>
              <a:t>Join Now.</a:t>
            </a:r>
          </a:p>
          <a:p>
            <a:pPr lvl="1" defTabSz="914099"/>
            <a:r>
              <a:rPr lang="en-US" u="sng" dirty="0">
                <a:gradFill>
                  <a:gsLst>
                    <a:gs pos="0">
                      <a:schemeClr val="accent1"/>
                    </a:gs>
                    <a:gs pos="100000">
                      <a:schemeClr val="accent1"/>
                    </a:gs>
                  </a:gsLst>
                  <a:lin ang="16200000" scaled="1"/>
                </a:gradFill>
                <a:latin typeface="Segoe UI" pitchFamily="34" charset="0"/>
                <a:ea typeface="Segoe UI" pitchFamily="34" charset="0"/>
                <a:cs typeface="Segoe UI" pitchFamily="34" charset="0"/>
              </a:rPr>
              <a:t>http://vsipprogram.com </a:t>
            </a:r>
          </a:p>
        </p:txBody>
      </p:sp>
      <p:sp>
        <p:nvSpPr>
          <p:cNvPr id="30" name="Arrow Bar"/>
          <p:cNvSpPr/>
          <p:nvPr/>
        </p:nvSpPr>
        <p:spPr bwMode="gray">
          <a:xfrm>
            <a:off x="710174" y="1158692"/>
            <a:ext cx="5588011" cy="18288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endParaRPr lang="en-US" sz="3200" dirty="0"/>
          </a:p>
        </p:txBody>
      </p:sp>
      <p:sp>
        <p:nvSpPr>
          <p:cNvPr id="31" name="Freeform 54"/>
          <p:cNvSpPr>
            <a:spLocks noEditPoints="1"/>
          </p:cNvSpPr>
          <p:nvPr/>
        </p:nvSpPr>
        <p:spPr bwMode="black">
          <a:xfrm>
            <a:off x="831517" y="5933187"/>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TechEd Tile"/>
          <p:cNvSpPr/>
          <p:nvPr/>
        </p:nvSpPr>
        <p:spPr bwMode="gray">
          <a:xfrm>
            <a:off x="6375646" y="4024467"/>
            <a:ext cx="5481391" cy="182880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t>Visual Studio | Integrate</a:t>
            </a:r>
            <a:br>
              <a:rPr lang="en-US" sz="3200" dirty="0"/>
            </a:br>
            <a:endParaRPr lang="en-US" sz="3200" dirty="0"/>
          </a:p>
        </p:txBody>
      </p:sp>
      <p:sp>
        <p:nvSpPr>
          <p:cNvPr id="26" name="Rectangle 25"/>
          <p:cNvSpPr/>
          <p:nvPr/>
        </p:nvSpPr>
        <p:spPr bwMode="auto">
          <a:xfrm>
            <a:off x="6375646" y="5798971"/>
            <a:ext cx="5481391" cy="1023760"/>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a:r>
              <a:rPr lang="en-US" dirty="0">
                <a:gradFill>
                  <a:gsLst>
                    <a:gs pos="0">
                      <a:schemeClr val="accent5"/>
                    </a:gs>
                    <a:gs pos="100000">
                      <a:schemeClr val="accent5"/>
                    </a:gs>
                  </a:gsLst>
                  <a:lin ang="5400000" scaled="1"/>
                </a:gradFill>
              </a:rPr>
              <a:t>Create Your Own Dev Environment</a:t>
            </a:r>
          </a:p>
          <a:p>
            <a:pPr lvl="1"/>
            <a:r>
              <a:rPr lang="en-US" u="sng" dirty="0">
                <a:gradFill>
                  <a:gsLst>
                    <a:gs pos="0">
                      <a:schemeClr val="accent1"/>
                    </a:gs>
                    <a:gs pos="100000">
                      <a:schemeClr val="accent1"/>
                    </a:gs>
                  </a:gsLst>
                  <a:lin ang="5400000" scaled="1"/>
                </a:gradFill>
              </a:rPr>
              <a:t>http://integrate.visualstudio.com</a:t>
            </a:r>
          </a:p>
        </p:txBody>
      </p:sp>
      <p:sp>
        <p:nvSpPr>
          <p:cNvPr id="28" name="Freeform 19"/>
          <p:cNvSpPr>
            <a:spLocks noEditPoints="1"/>
          </p:cNvSpPr>
          <p:nvPr/>
        </p:nvSpPr>
        <p:spPr bwMode="black">
          <a:xfrm>
            <a:off x="6489366" y="593318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Rectangle 21"/>
          <p:cNvSpPr/>
          <p:nvPr/>
        </p:nvSpPr>
        <p:spPr bwMode="auto">
          <a:xfrm>
            <a:off x="700424" y="2911089"/>
            <a:ext cx="5597761" cy="1033272"/>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defTabSz="914099"/>
            <a:r>
              <a:rPr lang="en-US" dirty="0">
                <a:gradFill>
                  <a:gsLst>
                    <a:gs pos="0">
                      <a:schemeClr val="accent4"/>
                    </a:gs>
                    <a:gs pos="100000">
                      <a:schemeClr val="accent4"/>
                    </a:gs>
                  </a:gsLst>
                  <a:lin ang="16200000" scaled="1"/>
                </a:gradFill>
                <a:latin typeface="Segoe UI" pitchFamily="34" charset="0"/>
                <a:ea typeface="Segoe UI" pitchFamily="34" charset="0"/>
                <a:cs typeface="Segoe UI" pitchFamily="34" charset="0"/>
              </a:rPr>
              <a:t>Development tools &amp; services </a:t>
            </a:r>
            <a:r>
              <a:rPr lang="en-US" dirty="0" smtClean="0">
                <a:gradFill>
                  <a:gsLst>
                    <a:gs pos="0">
                      <a:schemeClr val="accent4"/>
                    </a:gs>
                    <a:gs pos="100000">
                      <a:schemeClr val="accent4"/>
                    </a:gs>
                  </a:gsLst>
                  <a:lin ang="16200000" scaled="1"/>
                </a:gradFill>
                <a:latin typeface="Segoe UI" pitchFamily="34" charset="0"/>
                <a:ea typeface="Segoe UI" pitchFamily="34" charset="0"/>
                <a:cs typeface="Segoe UI" pitchFamily="34" charset="0"/>
              </a:rPr>
              <a:t>for </a:t>
            </a:r>
            <a:r>
              <a:rPr lang="en-US" dirty="0">
                <a:gradFill>
                  <a:gsLst>
                    <a:gs pos="0">
                      <a:schemeClr val="accent4"/>
                    </a:gs>
                    <a:gs pos="100000">
                      <a:schemeClr val="accent4"/>
                    </a:gs>
                  </a:gsLst>
                  <a:lin ang="16200000" scaled="1"/>
                </a:gradFill>
                <a:latin typeface="Segoe UI" pitchFamily="34" charset="0"/>
                <a:ea typeface="Segoe UI" pitchFamily="34" charset="0"/>
                <a:cs typeface="Segoe UI" pitchFamily="34" charset="0"/>
              </a:rPr>
              <a:t>teams </a:t>
            </a:r>
            <a:br>
              <a:rPr lang="en-US" dirty="0">
                <a:gradFill>
                  <a:gsLst>
                    <a:gs pos="0">
                      <a:schemeClr val="accent4"/>
                    </a:gs>
                    <a:gs pos="100000">
                      <a:schemeClr val="accent4"/>
                    </a:gs>
                  </a:gsLst>
                  <a:lin ang="16200000" scaled="1"/>
                </a:gradFill>
                <a:latin typeface="Segoe UI" pitchFamily="34" charset="0"/>
                <a:ea typeface="Segoe UI" pitchFamily="34" charset="0"/>
                <a:cs typeface="Segoe UI" pitchFamily="34" charset="0"/>
              </a:rPr>
            </a:br>
            <a:r>
              <a:rPr lang="en-US" dirty="0" smtClean="0">
                <a:gradFill>
                  <a:gsLst>
                    <a:gs pos="0">
                      <a:schemeClr val="accent4"/>
                    </a:gs>
                    <a:gs pos="100000">
                      <a:schemeClr val="accent4"/>
                    </a:gs>
                  </a:gsLst>
                  <a:lin ang="16200000" scaled="1"/>
                </a:gradFill>
                <a:latin typeface="Segoe UI" pitchFamily="34" charset="0"/>
                <a:ea typeface="Segoe UI" pitchFamily="34" charset="0"/>
                <a:cs typeface="Segoe UI" pitchFamily="34" charset="0"/>
              </a:rPr>
              <a:t>of all sizes</a:t>
            </a:r>
            <a:endParaRPr lang="en-US" dirty="0">
              <a:gradFill>
                <a:gsLst>
                  <a:gs pos="0">
                    <a:schemeClr val="accent4"/>
                  </a:gs>
                  <a:gs pos="100000">
                    <a:schemeClr val="accent4"/>
                  </a:gs>
                </a:gsLst>
                <a:lin ang="16200000" scaled="1"/>
              </a:gradFill>
              <a:latin typeface="Segoe UI" pitchFamily="34" charset="0"/>
              <a:ea typeface="Segoe UI" pitchFamily="34" charset="0"/>
              <a:cs typeface="Segoe UI" pitchFamily="34" charset="0"/>
            </a:endParaRPr>
          </a:p>
        </p:txBody>
      </p:sp>
      <p:sp>
        <p:nvSpPr>
          <p:cNvPr id="24" name="Rectangle 23"/>
          <p:cNvSpPr/>
          <p:nvPr/>
        </p:nvSpPr>
        <p:spPr bwMode="white">
          <a:xfrm>
            <a:off x="1155256" y="3465311"/>
            <a:ext cx="4642203" cy="369332"/>
          </a:xfrm>
          <a:prstGeom prst="rect">
            <a:avLst/>
          </a:prstGeom>
        </p:spPr>
        <p:txBody>
          <a:bodyPr wrap="square" lIns="182880">
            <a:spAutoFit/>
          </a:bodyPr>
          <a:lstStyle/>
          <a:p>
            <a:r>
              <a:rPr lang="en-US" u="sng" dirty="0">
                <a:solidFill>
                  <a:srgbClr val="0072C6"/>
                </a:solidFill>
              </a:rPr>
              <a:t>http</a:t>
            </a:r>
            <a:r>
              <a:rPr lang="en-US" u="sng" dirty="0" smtClean="0">
                <a:solidFill>
                  <a:srgbClr val="0072C6"/>
                </a:solidFill>
              </a:rPr>
              <a:t>://www.visualstudio.com </a:t>
            </a:r>
            <a:endParaRPr lang="en-US" dirty="0">
              <a:solidFill>
                <a:srgbClr val="0072C6"/>
              </a:solidFill>
            </a:endParaRPr>
          </a:p>
        </p:txBody>
      </p:sp>
      <p:sp>
        <p:nvSpPr>
          <p:cNvPr id="32" name="Freeform 19"/>
          <p:cNvSpPr>
            <a:spLocks noEditPoints="1"/>
          </p:cNvSpPr>
          <p:nvPr/>
        </p:nvSpPr>
        <p:spPr bwMode="black">
          <a:xfrm>
            <a:off x="834022" y="3028758"/>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6" name="Group 5"/>
          <p:cNvGrpSpPr/>
          <p:nvPr/>
        </p:nvGrpSpPr>
        <p:grpSpPr>
          <a:xfrm>
            <a:off x="3997507" y="4129702"/>
            <a:ext cx="2206842" cy="1547995"/>
            <a:chOff x="4007555" y="4150852"/>
            <a:chExt cx="2206842" cy="1547995"/>
          </a:xfrm>
        </p:grpSpPr>
        <p:pic>
          <p:nvPicPr>
            <p:cNvPr id="34" name="Picture 33"/>
            <p:cNvPicPr>
              <a:picLocks noChangeAspect="1"/>
            </p:cNvPicPr>
            <p:nvPr/>
          </p:nvPicPr>
          <p:blipFill rotWithShape="1">
            <a:blip r:embed="rId2"/>
            <a:srcRect l="269" r="50083"/>
            <a:stretch/>
          </p:blipFill>
          <p:spPr>
            <a:xfrm>
              <a:off x="4007555" y="4150852"/>
              <a:ext cx="2206842" cy="782889"/>
            </a:xfrm>
            <a:prstGeom prst="rect">
              <a:avLst/>
            </a:prstGeom>
          </p:spPr>
        </p:pic>
        <p:pic>
          <p:nvPicPr>
            <p:cNvPr id="35" name="Picture 34"/>
            <p:cNvPicPr>
              <a:picLocks noChangeAspect="1"/>
            </p:cNvPicPr>
            <p:nvPr/>
          </p:nvPicPr>
          <p:blipFill rotWithShape="1">
            <a:blip r:embed="rId2"/>
            <a:srcRect l="50238" t="3555" r="114"/>
            <a:stretch/>
          </p:blipFill>
          <p:spPr>
            <a:xfrm>
              <a:off x="4007555" y="4943789"/>
              <a:ext cx="2206842" cy="755058"/>
            </a:xfrm>
            <a:prstGeom prst="rect">
              <a:avLst/>
            </a:prstGeom>
          </p:spPr>
        </p:pic>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174" y="1093396"/>
            <a:ext cx="3448998" cy="965898"/>
          </a:xfrm>
          <a:prstGeom prst="rect">
            <a:avLst/>
          </a:prstGeom>
        </p:spPr>
      </p:pic>
    </p:spTree>
    <p:extLst>
      <p:ext uri="{BB962C8B-B14F-4D97-AF65-F5344CB8AC3E}">
        <p14:creationId xmlns:p14="http://schemas.microsoft.com/office/powerpoint/2010/main" val="403984174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58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59285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5731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Hybrid Connections</a:t>
            </a:r>
            <a:endParaRPr lang="en-US" dirty="0"/>
          </a:p>
        </p:txBody>
      </p:sp>
      <p:sp>
        <p:nvSpPr>
          <p:cNvPr id="3" name="Text Placeholder 2"/>
          <p:cNvSpPr>
            <a:spLocks noGrp="1"/>
          </p:cNvSpPr>
          <p:nvPr>
            <p:ph type="body" sz="quarter" idx="14"/>
          </p:nvPr>
        </p:nvSpPr>
        <p:spPr/>
        <p:txBody>
          <a:bodyPr/>
          <a:lstStyle/>
          <a:p>
            <a:r>
              <a:rPr lang="en-US" dirty="0" smtClean="0"/>
              <a:t>Santosh Chandwani</a:t>
            </a:r>
          </a:p>
          <a:p>
            <a:r>
              <a:rPr lang="en-US" sz="2400" dirty="0" smtClean="0"/>
              <a:t>Sr. Program Manager, Microsoft Azure</a:t>
            </a:r>
          </a:p>
          <a:p>
            <a:r>
              <a:rPr lang="en-US" sz="2000" i="1" dirty="0" smtClean="0"/>
              <a:t>santoshc@microsoft.com</a:t>
            </a:r>
          </a:p>
          <a:p>
            <a:r>
              <a:rPr lang="en-US" sz="2000" i="1" dirty="0" smtClean="0"/>
              <a:t>@santoshc1</a:t>
            </a:r>
            <a:endParaRPr lang="en-US" sz="20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2969" y="5610785"/>
            <a:ext cx="917575" cy="917575"/>
          </a:xfrm>
          <a:prstGeom prst="rect">
            <a:avLst/>
          </a:prstGeom>
        </p:spPr>
      </p:pic>
      <p:sp>
        <p:nvSpPr>
          <p:cNvPr id="5" name="Text Placeholder 7"/>
          <p:cNvSpPr txBox="1">
            <a:spLocks/>
          </p:cNvSpPr>
          <p:nvPr/>
        </p:nvSpPr>
        <p:spPr>
          <a:xfrm>
            <a:off x="10333038" y="296863"/>
            <a:ext cx="1828800" cy="378565"/>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400" dirty="0" smtClean="0"/>
              <a:t>DEV-B307</a:t>
            </a:r>
            <a:endParaRPr lang="en-US" sz="1400" dirty="0"/>
          </a:p>
        </p:txBody>
      </p:sp>
    </p:spTree>
    <p:extLst>
      <p:ext uri="{BB962C8B-B14F-4D97-AF65-F5344CB8AC3E}">
        <p14:creationId xmlns:p14="http://schemas.microsoft.com/office/powerpoint/2010/main" val="314688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Evolving Enterprise Infrastructure</a:t>
            </a:r>
            <a:endParaRPr lang="en-US" dirty="0"/>
          </a:p>
        </p:txBody>
      </p:sp>
      <p:sp>
        <p:nvSpPr>
          <p:cNvPr id="6" name="Rounded Rectangle 5"/>
          <p:cNvSpPr/>
          <p:nvPr/>
        </p:nvSpPr>
        <p:spPr bwMode="auto">
          <a:xfrm>
            <a:off x="6904037" y="2659062"/>
            <a:ext cx="4800600" cy="3048000"/>
          </a:xfrm>
          <a:prstGeom prst="roundRect">
            <a:avLst/>
          </a:prstGeom>
          <a:noFill/>
          <a:ln w="25400">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TextBox 6"/>
          <p:cNvSpPr txBox="1"/>
          <p:nvPr/>
        </p:nvSpPr>
        <p:spPr>
          <a:xfrm>
            <a:off x="8691819" y="2137330"/>
            <a:ext cx="2327018" cy="369332"/>
          </a:xfrm>
          <a:prstGeom prst="rect">
            <a:avLst/>
          </a:prstGeom>
          <a:noFill/>
        </p:spPr>
        <p:txBody>
          <a:bodyPr wrap="square" rtlCol="0">
            <a:spAutoFit/>
          </a:bodyPr>
          <a:lstStyle/>
          <a:p>
            <a:r>
              <a:rPr lang="en-US" dirty="0" smtClean="0"/>
              <a:t>Corporate Network</a:t>
            </a:r>
            <a:endParaRPr lang="en-US" dirty="0"/>
          </a:p>
        </p:txBody>
      </p:sp>
      <p:pic>
        <p:nvPicPr>
          <p:cNvPr id="8" name="Picture 7"/>
          <p:cNvPicPr>
            <a:picLocks noChangeAspect="1"/>
          </p:cNvPicPr>
          <p:nvPr/>
        </p:nvPicPr>
        <p:blipFill>
          <a:blip r:embed="rId3">
            <a:biLevel thresh="25000"/>
          </a:blip>
          <a:stretch>
            <a:fillRect/>
          </a:stretch>
        </p:blipFill>
        <p:spPr>
          <a:xfrm>
            <a:off x="8063922" y="1452891"/>
            <a:ext cx="627897" cy="974676"/>
          </a:xfrm>
          <a:prstGeom prst="rect">
            <a:avLst/>
          </a:prstGeom>
        </p:spPr>
      </p:pic>
      <p:pic>
        <p:nvPicPr>
          <p:cNvPr id="12" name="Picture 11"/>
          <p:cNvPicPr>
            <a:picLocks noChangeAspect="1"/>
          </p:cNvPicPr>
          <p:nvPr/>
        </p:nvPicPr>
        <p:blipFill>
          <a:blip r:embed="rId4">
            <a:duotone>
              <a:prstClr val="black"/>
              <a:srgbClr val="D9C3A5">
                <a:tint val="50000"/>
                <a:satMod val="180000"/>
              </a:srgbClr>
            </a:duotone>
          </a:blip>
          <a:stretch>
            <a:fillRect/>
          </a:stretch>
        </p:blipFill>
        <p:spPr>
          <a:xfrm>
            <a:off x="10331418" y="2819977"/>
            <a:ext cx="706204" cy="915966"/>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56837" y="3902556"/>
            <a:ext cx="844525" cy="84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2"/>
          <p:cNvPicPr>
            <a:picLocks noChangeAspect="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7513637" y="2892654"/>
            <a:ext cx="914400" cy="77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4"/>
          <p:cNvPicPr>
            <a:picLocks noChangeAspect="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7584179" y="3872335"/>
            <a:ext cx="859415" cy="72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87374" y="1562670"/>
            <a:ext cx="1046395" cy="1044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323136" y="2956760"/>
            <a:ext cx="771899" cy="616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81549" y="3992368"/>
            <a:ext cx="859415" cy="72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81549" y="2899660"/>
            <a:ext cx="897771" cy="756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45140" y="2973011"/>
            <a:ext cx="723541" cy="76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1363" y="3840162"/>
            <a:ext cx="723899"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104312" y="2944812"/>
            <a:ext cx="6191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9775828" y="4934359"/>
            <a:ext cx="6794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461043" y="4865305"/>
            <a:ext cx="5905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84237" y="5530783"/>
            <a:ext cx="715744" cy="709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7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484437" y="5478462"/>
            <a:ext cx="481050" cy="77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359310" y="3817833"/>
            <a:ext cx="770785" cy="76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8"/>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543875" y="4309043"/>
            <a:ext cx="560396" cy="6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7"/>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5478489" y="2860471"/>
            <a:ext cx="59055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Group 4"/>
          <p:cNvGrpSpPr>
            <a:grpSpLocks noChangeAspect="1"/>
          </p:cNvGrpSpPr>
          <p:nvPr/>
        </p:nvGrpSpPr>
        <p:grpSpPr bwMode="auto">
          <a:xfrm>
            <a:off x="641107" y="2630678"/>
            <a:ext cx="4814459" cy="2619184"/>
            <a:chOff x="4799" y="1203"/>
            <a:chExt cx="1976" cy="820"/>
          </a:xfrm>
        </p:grpSpPr>
        <p:sp>
          <p:nvSpPr>
            <p:cNvPr id="46" name="AutoShape 3"/>
            <p:cNvSpPr>
              <a:spLocks noChangeAspect="1" noChangeArrowheads="1" noTextEdit="1"/>
            </p:cNvSpPr>
            <p:nvPr/>
          </p:nvSpPr>
          <p:spPr bwMode="auto">
            <a:xfrm>
              <a:off x="4799" y="1203"/>
              <a:ext cx="1945" cy="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7" name="Freeform 5"/>
            <p:cNvSpPr>
              <a:spLocks noEditPoints="1"/>
            </p:cNvSpPr>
            <p:nvPr/>
          </p:nvSpPr>
          <p:spPr bwMode="auto">
            <a:xfrm>
              <a:off x="4813" y="1217"/>
              <a:ext cx="1922" cy="774"/>
            </a:xfrm>
            <a:custGeom>
              <a:avLst/>
              <a:gdLst>
                <a:gd name="T0" fmla="*/ 11 w 2134"/>
                <a:gd name="T1" fmla="*/ 16 h 855"/>
                <a:gd name="T2" fmla="*/ 11 w 2134"/>
                <a:gd name="T3" fmla="*/ 69 h 855"/>
                <a:gd name="T4" fmla="*/ 11 w 2134"/>
                <a:gd name="T5" fmla="*/ 123 h 855"/>
                <a:gd name="T6" fmla="*/ 11 w 2134"/>
                <a:gd name="T7" fmla="*/ 177 h 855"/>
                <a:gd name="T8" fmla="*/ 11 w 2134"/>
                <a:gd name="T9" fmla="*/ 229 h 855"/>
                <a:gd name="T10" fmla="*/ 11 w 2134"/>
                <a:gd name="T11" fmla="*/ 282 h 855"/>
                <a:gd name="T12" fmla="*/ 11 w 2134"/>
                <a:gd name="T13" fmla="*/ 335 h 855"/>
                <a:gd name="T14" fmla="*/ 11 w 2134"/>
                <a:gd name="T15" fmla="*/ 387 h 855"/>
                <a:gd name="T16" fmla="*/ 26 w 2134"/>
                <a:gd name="T17" fmla="*/ 415 h 855"/>
                <a:gd name="T18" fmla="*/ 77 w 2134"/>
                <a:gd name="T19" fmla="*/ 415 h 855"/>
                <a:gd name="T20" fmla="*/ 129 w 2134"/>
                <a:gd name="T21" fmla="*/ 415 h 855"/>
                <a:gd name="T22" fmla="*/ 180 w 2134"/>
                <a:gd name="T23" fmla="*/ 415 h 855"/>
                <a:gd name="T24" fmla="*/ 231 w 2134"/>
                <a:gd name="T25" fmla="*/ 415 h 855"/>
                <a:gd name="T26" fmla="*/ 282 w 2134"/>
                <a:gd name="T27" fmla="*/ 415 h 855"/>
                <a:gd name="T28" fmla="*/ 333 w 2134"/>
                <a:gd name="T29" fmla="*/ 415 h 855"/>
                <a:gd name="T30" fmla="*/ 385 w 2134"/>
                <a:gd name="T31" fmla="*/ 415 h 855"/>
                <a:gd name="T32" fmla="*/ 436 w 2134"/>
                <a:gd name="T33" fmla="*/ 415 h 855"/>
                <a:gd name="T34" fmla="*/ 486 w 2134"/>
                <a:gd name="T35" fmla="*/ 415 h 855"/>
                <a:gd name="T36" fmla="*/ 539 w 2134"/>
                <a:gd name="T37" fmla="*/ 415 h 855"/>
                <a:gd name="T38" fmla="*/ 589 w 2134"/>
                <a:gd name="T39" fmla="*/ 415 h 855"/>
                <a:gd name="T40" fmla="*/ 641 w 2134"/>
                <a:gd name="T41" fmla="*/ 415 h 855"/>
                <a:gd name="T42" fmla="*/ 692 w 2134"/>
                <a:gd name="T43" fmla="*/ 415 h 855"/>
                <a:gd name="T44" fmla="*/ 743 w 2134"/>
                <a:gd name="T45" fmla="*/ 415 h 855"/>
                <a:gd name="T46" fmla="*/ 795 w 2134"/>
                <a:gd name="T47" fmla="*/ 415 h 855"/>
                <a:gd name="T48" fmla="*/ 846 w 2134"/>
                <a:gd name="T49" fmla="*/ 415 h 855"/>
                <a:gd name="T50" fmla="*/ 897 w 2134"/>
                <a:gd name="T51" fmla="*/ 415 h 855"/>
                <a:gd name="T52" fmla="*/ 948 w 2134"/>
                <a:gd name="T53" fmla="*/ 415 h 855"/>
                <a:gd name="T54" fmla="*/ 1000 w 2134"/>
                <a:gd name="T55" fmla="*/ 415 h 855"/>
                <a:gd name="T56" fmla="*/ 1016 w 2134"/>
                <a:gd name="T57" fmla="*/ 388 h 855"/>
                <a:gd name="T58" fmla="*/ 1016 w 2134"/>
                <a:gd name="T59" fmla="*/ 336 h 855"/>
                <a:gd name="T60" fmla="*/ 1016 w 2134"/>
                <a:gd name="T61" fmla="*/ 282 h 855"/>
                <a:gd name="T62" fmla="*/ 1016 w 2134"/>
                <a:gd name="T63" fmla="*/ 229 h 855"/>
                <a:gd name="T64" fmla="*/ 1016 w 2134"/>
                <a:gd name="T65" fmla="*/ 177 h 855"/>
                <a:gd name="T66" fmla="*/ 1016 w 2134"/>
                <a:gd name="T67" fmla="*/ 124 h 855"/>
                <a:gd name="T68" fmla="*/ 1016 w 2134"/>
                <a:gd name="T69" fmla="*/ 71 h 855"/>
                <a:gd name="T70" fmla="*/ 1016 w 2134"/>
                <a:gd name="T71" fmla="*/ 17 h 855"/>
                <a:gd name="T72" fmla="*/ 981 w 2134"/>
                <a:gd name="T73" fmla="*/ 11 h 855"/>
                <a:gd name="T74" fmla="*/ 929 w 2134"/>
                <a:gd name="T75" fmla="*/ 11 h 855"/>
                <a:gd name="T76" fmla="*/ 878 w 2134"/>
                <a:gd name="T77" fmla="*/ 11 h 855"/>
                <a:gd name="T78" fmla="*/ 827 w 2134"/>
                <a:gd name="T79" fmla="*/ 11 h 855"/>
                <a:gd name="T80" fmla="*/ 775 w 2134"/>
                <a:gd name="T81" fmla="*/ 11 h 855"/>
                <a:gd name="T82" fmla="*/ 724 w 2134"/>
                <a:gd name="T83" fmla="*/ 11 h 855"/>
                <a:gd name="T84" fmla="*/ 673 w 2134"/>
                <a:gd name="T85" fmla="*/ 11 h 855"/>
                <a:gd name="T86" fmla="*/ 621 w 2134"/>
                <a:gd name="T87" fmla="*/ 11 h 855"/>
                <a:gd name="T88" fmla="*/ 570 w 2134"/>
                <a:gd name="T89" fmla="*/ 11 h 855"/>
                <a:gd name="T90" fmla="*/ 519 w 2134"/>
                <a:gd name="T91" fmla="*/ 11 h 855"/>
                <a:gd name="T92" fmla="*/ 467 w 2134"/>
                <a:gd name="T93" fmla="*/ 11 h 855"/>
                <a:gd name="T94" fmla="*/ 416 w 2134"/>
                <a:gd name="T95" fmla="*/ 11 h 855"/>
                <a:gd name="T96" fmla="*/ 365 w 2134"/>
                <a:gd name="T97" fmla="*/ 11 h 855"/>
                <a:gd name="T98" fmla="*/ 313 w 2134"/>
                <a:gd name="T99" fmla="*/ 11 h 855"/>
                <a:gd name="T100" fmla="*/ 262 w 2134"/>
                <a:gd name="T101" fmla="*/ 11 h 855"/>
                <a:gd name="T102" fmla="*/ 211 w 2134"/>
                <a:gd name="T103" fmla="*/ 11 h 855"/>
                <a:gd name="T104" fmla="*/ 159 w 2134"/>
                <a:gd name="T105" fmla="*/ 11 h 855"/>
                <a:gd name="T106" fmla="*/ 110 w 2134"/>
                <a:gd name="T107" fmla="*/ 11 h 855"/>
                <a:gd name="T108" fmla="*/ 56 w 2134"/>
                <a:gd name="T109" fmla="*/ 11 h 855"/>
                <a:gd name="T110" fmla="*/ 5 w 2134"/>
                <a:gd name="T111" fmla="*/ 11 h 8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134" h="855">
                  <a:moveTo>
                    <a:pt x="22" y="32"/>
                  </a:moveTo>
                  <a:lnTo>
                    <a:pt x="22" y="32"/>
                  </a:lnTo>
                  <a:cubicBezTo>
                    <a:pt x="22" y="38"/>
                    <a:pt x="17" y="43"/>
                    <a:pt x="11" y="43"/>
                  </a:cubicBezTo>
                  <a:cubicBezTo>
                    <a:pt x="5" y="43"/>
                    <a:pt x="0" y="38"/>
                    <a:pt x="0" y="32"/>
                  </a:cubicBezTo>
                  <a:cubicBezTo>
                    <a:pt x="0" y="27"/>
                    <a:pt x="5" y="22"/>
                    <a:pt x="11" y="22"/>
                  </a:cubicBezTo>
                  <a:cubicBezTo>
                    <a:pt x="17" y="22"/>
                    <a:pt x="22" y="27"/>
                    <a:pt x="22" y="32"/>
                  </a:cubicBezTo>
                  <a:close/>
                  <a:moveTo>
                    <a:pt x="22" y="139"/>
                  </a:moveTo>
                  <a:lnTo>
                    <a:pt x="22" y="139"/>
                  </a:lnTo>
                  <a:cubicBezTo>
                    <a:pt x="22" y="145"/>
                    <a:pt x="17" y="150"/>
                    <a:pt x="11" y="150"/>
                  </a:cubicBezTo>
                  <a:cubicBezTo>
                    <a:pt x="5" y="150"/>
                    <a:pt x="0" y="145"/>
                    <a:pt x="0" y="139"/>
                  </a:cubicBezTo>
                  <a:cubicBezTo>
                    <a:pt x="0" y="133"/>
                    <a:pt x="5" y="128"/>
                    <a:pt x="11" y="128"/>
                  </a:cubicBezTo>
                  <a:cubicBezTo>
                    <a:pt x="17" y="128"/>
                    <a:pt x="22" y="133"/>
                    <a:pt x="22" y="139"/>
                  </a:cubicBezTo>
                  <a:close/>
                  <a:moveTo>
                    <a:pt x="22" y="246"/>
                  </a:moveTo>
                  <a:lnTo>
                    <a:pt x="22" y="246"/>
                  </a:lnTo>
                  <a:cubicBezTo>
                    <a:pt x="22" y="252"/>
                    <a:pt x="17" y="257"/>
                    <a:pt x="11" y="257"/>
                  </a:cubicBezTo>
                  <a:cubicBezTo>
                    <a:pt x="5" y="257"/>
                    <a:pt x="0" y="252"/>
                    <a:pt x="0" y="246"/>
                  </a:cubicBezTo>
                  <a:cubicBezTo>
                    <a:pt x="0" y="240"/>
                    <a:pt x="5" y="235"/>
                    <a:pt x="11" y="235"/>
                  </a:cubicBezTo>
                  <a:cubicBezTo>
                    <a:pt x="17" y="235"/>
                    <a:pt x="22" y="240"/>
                    <a:pt x="22" y="246"/>
                  </a:cubicBezTo>
                  <a:close/>
                  <a:moveTo>
                    <a:pt x="22" y="353"/>
                  </a:moveTo>
                  <a:lnTo>
                    <a:pt x="22" y="353"/>
                  </a:lnTo>
                  <a:cubicBezTo>
                    <a:pt x="22" y="358"/>
                    <a:pt x="17" y="363"/>
                    <a:pt x="11" y="363"/>
                  </a:cubicBezTo>
                  <a:cubicBezTo>
                    <a:pt x="5" y="363"/>
                    <a:pt x="0" y="358"/>
                    <a:pt x="0" y="353"/>
                  </a:cubicBezTo>
                  <a:cubicBezTo>
                    <a:pt x="0" y="347"/>
                    <a:pt x="5" y="342"/>
                    <a:pt x="11" y="342"/>
                  </a:cubicBezTo>
                  <a:cubicBezTo>
                    <a:pt x="17" y="342"/>
                    <a:pt x="22" y="347"/>
                    <a:pt x="22" y="353"/>
                  </a:cubicBezTo>
                  <a:close/>
                  <a:moveTo>
                    <a:pt x="22" y="459"/>
                  </a:moveTo>
                  <a:lnTo>
                    <a:pt x="22" y="459"/>
                  </a:lnTo>
                  <a:cubicBezTo>
                    <a:pt x="22" y="465"/>
                    <a:pt x="17" y="470"/>
                    <a:pt x="11" y="470"/>
                  </a:cubicBezTo>
                  <a:cubicBezTo>
                    <a:pt x="5" y="470"/>
                    <a:pt x="0" y="465"/>
                    <a:pt x="0" y="459"/>
                  </a:cubicBezTo>
                  <a:cubicBezTo>
                    <a:pt x="0" y="453"/>
                    <a:pt x="5" y="449"/>
                    <a:pt x="11" y="449"/>
                  </a:cubicBezTo>
                  <a:cubicBezTo>
                    <a:pt x="17" y="449"/>
                    <a:pt x="22" y="453"/>
                    <a:pt x="22" y="459"/>
                  </a:cubicBezTo>
                  <a:close/>
                  <a:moveTo>
                    <a:pt x="22" y="566"/>
                  </a:moveTo>
                  <a:lnTo>
                    <a:pt x="22" y="566"/>
                  </a:lnTo>
                  <a:cubicBezTo>
                    <a:pt x="22" y="572"/>
                    <a:pt x="17" y="577"/>
                    <a:pt x="11" y="577"/>
                  </a:cubicBezTo>
                  <a:cubicBezTo>
                    <a:pt x="5" y="577"/>
                    <a:pt x="0" y="572"/>
                    <a:pt x="0" y="566"/>
                  </a:cubicBezTo>
                  <a:cubicBezTo>
                    <a:pt x="0" y="560"/>
                    <a:pt x="5" y="555"/>
                    <a:pt x="11" y="555"/>
                  </a:cubicBezTo>
                  <a:cubicBezTo>
                    <a:pt x="17" y="555"/>
                    <a:pt x="22" y="560"/>
                    <a:pt x="22" y="566"/>
                  </a:cubicBezTo>
                  <a:close/>
                  <a:moveTo>
                    <a:pt x="22" y="673"/>
                  </a:moveTo>
                  <a:lnTo>
                    <a:pt x="22" y="673"/>
                  </a:lnTo>
                  <a:cubicBezTo>
                    <a:pt x="22" y="679"/>
                    <a:pt x="17" y="683"/>
                    <a:pt x="11" y="683"/>
                  </a:cubicBezTo>
                  <a:cubicBezTo>
                    <a:pt x="5" y="683"/>
                    <a:pt x="0" y="679"/>
                    <a:pt x="0" y="673"/>
                  </a:cubicBezTo>
                  <a:cubicBezTo>
                    <a:pt x="0" y="667"/>
                    <a:pt x="5" y="662"/>
                    <a:pt x="11" y="662"/>
                  </a:cubicBezTo>
                  <a:cubicBezTo>
                    <a:pt x="17" y="662"/>
                    <a:pt x="22" y="667"/>
                    <a:pt x="22" y="673"/>
                  </a:cubicBezTo>
                  <a:close/>
                  <a:moveTo>
                    <a:pt x="22" y="779"/>
                  </a:moveTo>
                  <a:lnTo>
                    <a:pt x="22" y="779"/>
                  </a:lnTo>
                  <a:cubicBezTo>
                    <a:pt x="22" y="785"/>
                    <a:pt x="17" y="790"/>
                    <a:pt x="11" y="790"/>
                  </a:cubicBezTo>
                  <a:cubicBezTo>
                    <a:pt x="5" y="790"/>
                    <a:pt x="0" y="785"/>
                    <a:pt x="0" y="779"/>
                  </a:cubicBezTo>
                  <a:cubicBezTo>
                    <a:pt x="0" y="773"/>
                    <a:pt x="5" y="769"/>
                    <a:pt x="11" y="769"/>
                  </a:cubicBezTo>
                  <a:cubicBezTo>
                    <a:pt x="17" y="769"/>
                    <a:pt x="22" y="773"/>
                    <a:pt x="22" y="779"/>
                  </a:cubicBezTo>
                  <a:close/>
                  <a:moveTo>
                    <a:pt x="53" y="834"/>
                  </a:moveTo>
                  <a:lnTo>
                    <a:pt x="53" y="834"/>
                  </a:lnTo>
                  <a:cubicBezTo>
                    <a:pt x="59" y="834"/>
                    <a:pt x="63" y="838"/>
                    <a:pt x="63" y="844"/>
                  </a:cubicBezTo>
                  <a:cubicBezTo>
                    <a:pt x="63" y="850"/>
                    <a:pt x="59" y="855"/>
                    <a:pt x="53" y="855"/>
                  </a:cubicBezTo>
                  <a:cubicBezTo>
                    <a:pt x="47" y="855"/>
                    <a:pt x="42" y="850"/>
                    <a:pt x="42" y="844"/>
                  </a:cubicBezTo>
                  <a:cubicBezTo>
                    <a:pt x="42" y="838"/>
                    <a:pt x="47" y="834"/>
                    <a:pt x="53" y="834"/>
                  </a:cubicBezTo>
                  <a:close/>
                  <a:moveTo>
                    <a:pt x="159" y="834"/>
                  </a:moveTo>
                  <a:lnTo>
                    <a:pt x="160" y="834"/>
                  </a:lnTo>
                  <a:cubicBezTo>
                    <a:pt x="165" y="834"/>
                    <a:pt x="170" y="838"/>
                    <a:pt x="170" y="844"/>
                  </a:cubicBezTo>
                  <a:cubicBezTo>
                    <a:pt x="170" y="850"/>
                    <a:pt x="165" y="855"/>
                    <a:pt x="160" y="855"/>
                  </a:cubicBezTo>
                  <a:lnTo>
                    <a:pt x="159" y="855"/>
                  </a:lnTo>
                  <a:cubicBezTo>
                    <a:pt x="154" y="855"/>
                    <a:pt x="149" y="850"/>
                    <a:pt x="149" y="844"/>
                  </a:cubicBezTo>
                  <a:cubicBezTo>
                    <a:pt x="149" y="838"/>
                    <a:pt x="154" y="834"/>
                    <a:pt x="159" y="834"/>
                  </a:cubicBezTo>
                  <a:close/>
                  <a:moveTo>
                    <a:pt x="266" y="834"/>
                  </a:moveTo>
                  <a:lnTo>
                    <a:pt x="266" y="834"/>
                  </a:lnTo>
                  <a:cubicBezTo>
                    <a:pt x="272" y="834"/>
                    <a:pt x="277" y="838"/>
                    <a:pt x="277" y="844"/>
                  </a:cubicBezTo>
                  <a:cubicBezTo>
                    <a:pt x="277" y="850"/>
                    <a:pt x="272" y="855"/>
                    <a:pt x="266" y="855"/>
                  </a:cubicBezTo>
                  <a:cubicBezTo>
                    <a:pt x="260" y="855"/>
                    <a:pt x="256" y="850"/>
                    <a:pt x="256" y="844"/>
                  </a:cubicBezTo>
                  <a:cubicBezTo>
                    <a:pt x="256" y="838"/>
                    <a:pt x="260" y="834"/>
                    <a:pt x="266" y="834"/>
                  </a:cubicBezTo>
                  <a:close/>
                  <a:moveTo>
                    <a:pt x="373" y="834"/>
                  </a:moveTo>
                  <a:lnTo>
                    <a:pt x="373" y="834"/>
                  </a:lnTo>
                  <a:cubicBezTo>
                    <a:pt x="379" y="834"/>
                    <a:pt x="384" y="838"/>
                    <a:pt x="384" y="844"/>
                  </a:cubicBezTo>
                  <a:cubicBezTo>
                    <a:pt x="384" y="850"/>
                    <a:pt x="379" y="855"/>
                    <a:pt x="373" y="855"/>
                  </a:cubicBezTo>
                  <a:cubicBezTo>
                    <a:pt x="367" y="855"/>
                    <a:pt x="362" y="850"/>
                    <a:pt x="362" y="844"/>
                  </a:cubicBezTo>
                  <a:cubicBezTo>
                    <a:pt x="362" y="838"/>
                    <a:pt x="367" y="834"/>
                    <a:pt x="373" y="834"/>
                  </a:cubicBezTo>
                  <a:close/>
                  <a:moveTo>
                    <a:pt x="480" y="834"/>
                  </a:moveTo>
                  <a:lnTo>
                    <a:pt x="480" y="834"/>
                  </a:lnTo>
                  <a:cubicBezTo>
                    <a:pt x="485" y="834"/>
                    <a:pt x="490" y="838"/>
                    <a:pt x="490" y="844"/>
                  </a:cubicBezTo>
                  <a:cubicBezTo>
                    <a:pt x="490" y="850"/>
                    <a:pt x="485" y="855"/>
                    <a:pt x="480" y="855"/>
                  </a:cubicBezTo>
                  <a:cubicBezTo>
                    <a:pt x="474" y="855"/>
                    <a:pt x="469" y="850"/>
                    <a:pt x="469" y="844"/>
                  </a:cubicBezTo>
                  <a:cubicBezTo>
                    <a:pt x="469" y="838"/>
                    <a:pt x="474" y="834"/>
                    <a:pt x="480" y="834"/>
                  </a:cubicBezTo>
                  <a:close/>
                  <a:moveTo>
                    <a:pt x="586" y="834"/>
                  </a:moveTo>
                  <a:lnTo>
                    <a:pt x="586" y="834"/>
                  </a:lnTo>
                  <a:cubicBezTo>
                    <a:pt x="592" y="834"/>
                    <a:pt x="597" y="838"/>
                    <a:pt x="597" y="844"/>
                  </a:cubicBezTo>
                  <a:cubicBezTo>
                    <a:pt x="597" y="850"/>
                    <a:pt x="592" y="855"/>
                    <a:pt x="586" y="855"/>
                  </a:cubicBezTo>
                  <a:cubicBezTo>
                    <a:pt x="580" y="855"/>
                    <a:pt x="576" y="850"/>
                    <a:pt x="576" y="844"/>
                  </a:cubicBezTo>
                  <a:cubicBezTo>
                    <a:pt x="576" y="838"/>
                    <a:pt x="580" y="834"/>
                    <a:pt x="586" y="834"/>
                  </a:cubicBezTo>
                  <a:close/>
                  <a:moveTo>
                    <a:pt x="693" y="834"/>
                  </a:moveTo>
                  <a:lnTo>
                    <a:pt x="693" y="834"/>
                  </a:lnTo>
                  <a:cubicBezTo>
                    <a:pt x="699" y="834"/>
                    <a:pt x="704" y="838"/>
                    <a:pt x="704" y="844"/>
                  </a:cubicBezTo>
                  <a:cubicBezTo>
                    <a:pt x="704" y="850"/>
                    <a:pt x="699" y="855"/>
                    <a:pt x="693" y="855"/>
                  </a:cubicBezTo>
                  <a:cubicBezTo>
                    <a:pt x="687" y="855"/>
                    <a:pt x="682" y="850"/>
                    <a:pt x="682" y="844"/>
                  </a:cubicBezTo>
                  <a:cubicBezTo>
                    <a:pt x="682" y="838"/>
                    <a:pt x="687" y="834"/>
                    <a:pt x="693" y="834"/>
                  </a:cubicBezTo>
                  <a:close/>
                  <a:moveTo>
                    <a:pt x="800" y="834"/>
                  </a:moveTo>
                  <a:lnTo>
                    <a:pt x="800" y="834"/>
                  </a:lnTo>
                  <a:cubicBezTo>
                    <a:pt x="806" y="834"/>
                    <a:pt x="810" y="838"/>
                    <a:pt x="810" y="844"/>
                  </a:cubicBezTo>
                  <a:cubicBezTo>
                    <a:pt x="810" y="850"/>
                    <a:pt x="806" y="855"/>
                    <a:pt x="800" y="855"/>
                  </a:cubicBezTo>
                  <a:cubicBezTo>
                    <a:pt x="794" y="855"/>
                    <a:pt x="789" y="850"/>
                    <a:pt x="789" y="844"/>
                  </a:cubicBezTo>
                  <a:cubicBezTo>
                    <a:pt x="789" y="838"/>
                    <a:pt x="794" y="834"/>
                    <a:pt x="800" y="834"/>
                  </a:cubicBezTo>
                  <a:close/>
                  <a:moveTo>
                    <a:pt x="906" y="834"/>
                  </a:moveTo>
                  <a:lnTo>
                    <a:pt x="906" y="834"/>
                  </a:lnTo>
                  <a:cubicBezTo>
                    <a:pt x="912" y="834"/>
                    <a:pt x="917" y="838"/>
                    <a:pt x="917" y="844"/>
                  </a:cubicBezTo>
                  <a:cubicBezTo>
                    <a:pt x="917" y="850"/>
                    <a:pt x="912" y="855"/>
                    <a:pt x="906" y="855"/>
                  </a:cubicBezTo>
                  <a:cubicBezTo>
                    <a:pt x="900" y="855"/>
                    <a:pt x="896" y="850"/>
                    <a:pt x="896" y="844"/>
                  </a:cubicBezTo>
                  <a:cubicBezTo>
                    <a:pt x="896" y="838"/>
                    <a:pt x="900" y="834"/>
                    <a:pt x="906" y="834"/>
                  </a:cubicBezTo>
                  <a:close/>
                  <a:moveTo>
                    <a:pt x="1013" y="834"/>
                  </a:moveTo>
                  <a:lnTo>
                    <a:pt x="1013" y="834"/>
                  </a:lnTo>
                  <a:cubicBezTo>
                    <a:pt x="1019" y="834"/>
                    <a:pt x="1024" y="838"/>
                    <a:pt x="1024" y="844"/>
                  </a:cubicBezTo>
                  <a:cubicBezTo>
                    <a:pt x="1024" y="850"/>
                    <a:pt x="1019" y="855"/>
                    <a:pt x="1013" y="855"/>
                  </a:cubicBezTo>
                  <a:cubicBezTo>
                    <a:pt x="1007" y="855"/>
                    <a:pt x="1002" y="850"/>
                    <a:pt x="1002" y="844"/>
                  </a:cubicBezTo>
                  <a:cubicBezTo>
                    <a:pt x="1002" y="838"/>
                    <a:pt x="1007" y="834"/>
                    <a:pt x="1013" y="834"/>
                  </a:cubicBezTo>
                  <a:close/>
                  <a:moveTo>
                    <a:pt x="1120" y="834"/>
                  </a:moveTo>
                  <a:lnTo>
                    <a:pt x="1120" y="834"/>
                  </a:lnTo>
                  <a:cubicBezTo>
                    <a:pt x="1126" y="834"/>
                    <a:pt x="1130" y="838"/>
                    <a:pt x="1130" y="844"/>
                  </a:cubicBezTo>
                  <a:cubicBezTo>
                    <a:pt x="1130" y="850"/>
                    <a:pt x="1126" y="855"/>
                    <a:pt x="1120" y="855"/>
                  </a:cubicBezTo>
                  <a:cubicBezTo>
                    <a:pt x="1114" y="855"/>
                    <a:pt x="1109" y="850"/>
                    <a:pt x="1109" y="844"/>
                  </a:cubicBezTo>
                  <a:cubicBezTo>
                    <a:pt x="1109" y="838"/>
                    <a:pt x="1114" y="834"/>
                    <a:pt x="1120" y="834"/>
                  </a:cubicBezTo>
                  <a:close/>
                  <a:moveTo>
                    <a:pt x="1226" y="834"/>
                  </a:moveTo>
                  <a:lnTo>
                    <a:pt x="1226" y="834"/>
                  </a:lnTo>
                  <a:cubicBezTo>
                    <a:pt x="1232" y="834"/>
                    <a:pt x="1237" y="838"/>
                    <a:pt x="1237" y="844"/>
                  </a:cubicBezTo>
                  <a:cubicBezTo>
                    <a:pt x="1237" y="850"/>
                    <a:pt x="1232" y="855"/>
                    <a:pt x="1226" y="855"/>
                  </a:cubicBezTo>
                  <a:cubicBezTo>
                    <a:pt x="1220" y="855"/>
                    <a:pt x="1216" y="850"/>
                    <a:pt x="1216" y="844"/>
                  </a:cubicBezTo>
                  <a:cubicBezTo>
                    <a:pt x="1216" y="838"/>
                    <a:pt x="1220" y="834"/>
                    <a:pt x="1226" y="834"/>
                  </a:cubicBezTo>
                  <a:close/>
                  <a:moveTo>
                    <a:pt x="1333" y="834"/>
                  </a:moveTo>
                  <a:lnTo>
                    <a:pt x="1333" y="834"/>
                  </a:lnTo>
                  <a:cubicBezTo>
                    <a:pt x="1339" y="834"/>
                    <a:pt x="1344" y="838"/>
                    <a:pt x="1344" y="844"/>
                  </a:cubicBezTo>
                  <a:cubicBezTo>
                    <a:pt x="1344" y="850"/>
                    <a:pt x="1339" y="855"/>
                    <a:pt x="1333" y="855"/>
                  </a:cubicBezTo>
                  <a:cubicBezTo>
                    <a:pt x="1327" y="855"/>
                    <a:pt x="1322" y="850"/>
                    <a:pt x="1322" y="844"/>
                  </a:cubicBezTo>
                  <a:cubicBezTo>
                    <a:pt x="1322" y="838"/>
                    <a:pt x="1327" y="834"/>
                    <a:pt x="1333" y="834"/>
                  </a:cubicBezTo>
                  <a:close/>
                  <a:moveTo>
                    <a:pt x="1440" y="834"/>
                  </a:moveTo>
                  <a:lnTo>
                    <a:pt x="1440" y="834"/>
                  </a:lnTo>
                  <a:cubicBezTo>
                    <a:pt x="1446" y="834"/>
                    <a:pt x="1450" y="838"/>
                    <a:pt x="1450" y="844"/>
                  </a:cubicBezTo>
                  <a:cubicBezTo>
                    <a:pt x="1450" y="850"/>
                    <a:pt x="1446" y="855"/>
                    <a:pt x="1440" y="855"/>
                  </a:cubicBezTo>
                  <a:cubicBezTo>
                    <a:pt x="1434" y="855"/>
                    <a:pt x="1429" y="850"/>
                    <a:pt x="1429" y="844"/>
                  </a:cubicBezTo>
                  <a:cubicBezTo>
                    <a:pt x="1429" y="838"/>
                    <a:pt x="1434" y="834"/>
                    <a:pt x="1440" y="834"/>
                  </a:cubicBezTo>
                  <a:close/>
                  <a:moveTo>
                    <a:pt x="1546" y="834"/>
                  </a:moveTo>
                  <a:lnTo>
                    <a:pt x="1546" y="834"/>
                  </a:lnTo>
                  <a:cubicBezTo>
                    <a:pt x="1552" y="834"/>
                    <a:pt x="1557" y="838"/>
                    <a:pt x="1557" y="844"/>
                  </a:cubicBezTo>
                  <a:cubicBezTo>
                    <a:pt x="1557" y="850"/>
                    <a:pt x="1552" y="855"/>
                    <a:pt x="1546" y="855"/>
                  </a:cubicBezTo>
                  <a:cubicBezTo>
                    <a:pt x="1541" y="855"/>
                    <a:pt x="1536" y="850"/>
                    <a:pt x="1536" y="844"/>
                  </a:cubicBezTo>
                  <a:cubicBezTo>
                    <a:pt x="1536" y="838"/>
                    <a:pt x="1541" y="834"/>
                    <a:pt x="1546" y="834"/>
                  </a:cubicBezTo>
                  <a:close/>
                  <a:moveTo>
                    <a:pt x="1653" y="834"/>
                  </a:moveTo>
                  <a:lnTo>
                    <a:pt x="1653" y="834"/>
                  </a:lnTo>
                  <a:cubicBezTo>
                    <a:pt x="1659" y="834"/>
                    <a:pt x="1664" y="838"/>
                    <a:pt x="1664" y="844"/>
                  </a:cubicBezTo>
                  <a:cubicBezTo>
                    <a:pt x="1664" y="850"/>
                    <a:pt x="1659" y="855"/>
                    <a:pt x="1653" y="855"/>
                  </a:cubicBezTo>
                  <a:cubicBezTo>
                    <a:pt x="1647" y="855"/>
                    <a:pt x="1642" y="850"/>
                    <a:pt x="1642" y="844"/>
                  </a:cubicBezTo>
                  <a:cubicBezTo>
                    <a:pt x="1642" y="838"/>
                    <a:pt x="1647" y="834"/>
                    <a:pt x="1653" y="834"/>
                  </a:cubicBezTo>
                  <a:close/>
                  <a:moveTo>
                    <a:pt x="1760" y="834"/>
                  </a:moveTo>
                  <a:lnTo>
                    <a:pt x="1760" y="834"/>
                  </a:lnTo>
                  <a:cubicBezTo>
                    <a:pt x="1766" y="834"/>
                    <a:pt x="1771" y="838"/>
                    <a:pt x="1771" y="844"/>
                  </a:cubicBezTo>
                  <a:cubicBezTo>
                    <a:pt x="1771" y="850"/>
                    <a:pt x="1766" y="855"/>
                    <a:pt x="1760" y="855"/>
                  </a:cubicBezTo>
                  <a:cubicBezTo>
                    <a:pt x="1754" y="855"/>
                    <a:pt x="1749" y="850"/>
                    <a:pt x="1749" y="844"/>
                  </a:cubicBezTo>
                  <a:cubicBezTo>
                    <a:pt x="1749" y="838"/>
                    <a:pt x="1754" y="834"/>
                    <a:pt x="1760" y="834"/>
                  </a:cubicBezTo>
                  <a:close/>
                  <a:moveTo>
                    <a:pt x="1867" y="834"/>
                  </a:moveTo>
                  <a:lnTo>
                    <a:pt x="1867" y="834"/>
                  </a:lnTo>
                  <a:cubicBezTo>
                    <a:pt x="1872" y="834"/>
                    <a:pt x="1877" y="838"/>
                    <a:pt x="1877" y="844"/>
                  </a:cubicBezTo>
                  <a:cubicBezTo>
                    <a:pt x="1877" y="850"/>
                    <a:pt x="1872" y="855"/>
                    <a:pt x="1867" y="855"/>
                  </a:cubicBezTo>
                  <a:cubicBezTo>
                    <a:pt x="1861" y="855"/>
                    <a:pt x="1856" y="850"/>
                    <a:pt x="1856" y="844"/>
                  </a:cubicBezTo>
                  <a:cubicBezTo>
                    <a:pt x="1856" y="838"/>
                    <a:pt x="1861" y="834"/>
                    <a:pt x="1867" y="834"/>
                  </a:cubicBezTo>
                  <a:close/>
                  <a:moveTo>
                    <a:pt x="1973" y="834"/>
                  </a:moveTo>
                  <a:lnTo>
                    <a:pt x="1973" y="834"/>
                  </a:lnTo>
                  <a:cubicBezTo>
                    <a:pt x="1979" y="834"/>
                    <a:pt x="1984" y="838"/>
                    <a:pt x="1984" y="844"/>
                  </a:cubicBezTo>
                  <a:cubicBezTo>
                    <a:pt x="1984" y="850"/>
                    <a:pt x="1979" y="855"/>
                    <a:pt x="1973" y="855"/>
                  </a:cubicBezTo>
                  <a:cubicBezTo>
                    <a:pt x="1967" y="855"/>
                    <a:pt x="1963" y="850"/>
                    <a:pt x="1963" y="844"/>
                  </a:cubicBezTo>
                  <a:cubicBezTo>
                    <a:pt x="1963" y="838"/>
                    <a:pt x="1967" y="834"/>
                    <a:pt x="1973" y="834"/>
                  </a:cubicBezTo>
                  <a:close/>
                  <a:moveTo>
                    <a:pt x="2080" y="834"/>
                  </a:moveTo>
                  <a:lnTo>
                    <a:pt x="2080" y="834"/>
                  </a:lnTo>
                  <a:cubicBezTo>
                    <a:pt x="2086" y="834"/>
                    <a:pt x="2091" y="838"/>
                    <a:pt x="2091" y="844"/>
                  </a:cubicBezTo>
                  <a:cubicBezTo>
                    <a:pt x="2091" y="850"/>
                    <a:pt x="2086" y="855"/>
                    <a:pt x="2080" y="855"/>
                  </a:cubicBezTo>
                  <a:cubicBezTo>
                    <a:pt x="2074" y="855"/>
                    <a:pt x="2069" y="850"/>
                    <a:pt x="2069" y="844"/>
                  </a:cubicBezTo>
                  <a:cubicBezTo>
                    <a:pt x="2069" y="838"/>
                    <a:pt x="2074" y="834"/>
                    <a:pt x="2080" y="834"/>
                  </a:cubicBezTo>
                  <a:close/>
                  <a:moveTo>
                    <a:pt x="2112" y="781"/>
                  </a:moveTo>
                  <a:lnTo>
                    <a:pt x="2112" y="781"/>
                  </a:lnTo>
                  <a:cubicBezTo>
                    <a:pt x="2112" y="775"/>
                    <a:pt x="2117" y="770"/>
                    <a:pt x="2123" y="770"/>
                  </a:cubicBezTo>
                  <a:cubicBezTo>
                    <a:pt x="2129" y="770"/>
                    <a:pt x="2134" y="775"/>
                    <a:pt x="2134" y="781"/>
                  </a:cubicBezTo>
                  <a:cubicBezTo>
                    <a:pt x="2134" y="787"/>
                    <a:pt x="2129" y="792"/>
                    <a:pt x="2123" y="792"/>
                  </a:cubicBezTo>
                  <a:cubicBezTo>
                    <a:pt x="2117" y="792"/>
                    <a:pt x="2112" y="787"/>
                    <a:pt x="2112" y="781"/>
                  </a:cubicBezTo>
                  <a:close/>
                  <a:moveTo>
                    <a:pt x="2112" y="674"/>
                  </a:moveTo>
                  <a:lnTo>
                    <a:pt x="2112" y="674"/>
                  </a:lnTo>
                  <a:cubicBezTo>
                    <a:pt x="2112" y="668"/>
                    <a:pt x="2117" y="663"/>
                    <a:pt x="2123" y="663"/>
                  </a:cubicBezTo>
                  <a:cubicBezTo>
                    <a:pt x="2129" y="663"/>
                    <a:pt x="2134" y="668"/>
                    <a:pt x="2134" y="674"/>
                  </a:cubicBezTo>
                  <a:cubicBezTo>
                    <a:pt x="2134" y="680"/>
                    <a:pt x="2129" y="685"/>
                    <a:pt x="2123" y="685"/>
                  </a:cubicBezTo>
                  <a:cubicBezTo>
                    <a:pt x="2117" y="685"/>
                    <a:pt x="2112" y="680"/>
                    <a:pt x="2112" y="674"/>
                  </a:cubicBezTo>
                  <a:close/>
                  <a:moveTo>
                    <a:pt x="2112" y="567"/>
                  </a:moveTo>
                  <a:lnTo>
                    <a:pt x="2112" y="567"/>
                  </a:lnTo>
                  <a:cubicBezTo>
                    <a:pt x="2112" y="562"/>
                    <a:pt x="2117" y="557"/>
                    <a:pt x="2123" y="557"/>
                  </a:cubicBezTo>
                  <a:cubicBezTo>
                    <a:pt x="2129" y="557"/>
                    <a:pt x="2134" y="562"/>
                    <a:pt x="2134" y="567"/>
                  </a:cubicBezTo>
                  <a:cubicBezTo>
                    <a:pt x="2134" y="573"/>
                    <a:pt x="2129" y="578"/>
                    <a:pt x="2123" y="578"/>
                  </a:cubicBezTo>
                  <a:cubicBezTo>
                    <a:pt x="2117" y="578"/>
                    <a:pt x="2112" y="573"/>
                    <a:pt x="2112" y="567"/>
                  </a:cubicBezTo>
                  <a:close/>
                  <a:moveTo>
                    <a:pt x="2112" y="461"/>
                  </a:moveTo>
                  <a:lnTo>
                    <a:pt x="2112" y="461"/>
                  </a:lnTo>
                  <a:cubicBezTo>
                    <a:pt x="2112" y="455"/>
                    <a:pt x="2117" y="450"/>
                    <a:pt x="2123" y="450"/>
                  </a:cubicBezTo>
                  <a:cubicBezTo>
                    <a:pt x="2129" y="450"/>
                    <a:pt x="2134" y="455"/>
                    <a:pt x="2134" y="461"/>
                  </a:cubicBezTo>
                  <a:cubicBezTo>
                    <a:pt x="2134" y="467"/>
                    <a:pt x="2129" y="471"/>
                    <a:pt x="2123" y="471"/>
                  </a:cubicBezTo>
                  <a:cubicBezTo>
                    <a:pt x="2117" y="471"/>
                    <a:pt x="2112" y="467"/>
                    <a:pt x="2112" y="461"/>
                  </a:cubicBezTo>
                  <a:close/>
                  <a:moveTo>
                    <a:pt x="2112" y="354"/>
                  </a:moveTo>
                  <a:lnTo>
                    <a:pt x="2112" y="354"/>
                  </a:lnTo>
                  <a:cubicBezTo>
                    <a:pt x="2112" y="348"/>
                    <a:pt x="2117" y="343"/>
                    <a:pt x="2123" y="343"/>
                  </a:cubicBezTo>
                  <a:cubicBezTo>
                    <a:pt x="2129" y="343"/>
                    <a:pt x="2134" y="348"/>
                    <a:pt x="2134" y="354"/>
                  </a:cubicBezTo>
                  <a:cubicBezTo>
                    <a:pt x="2134" y="360"/>
                    <a:pt x="2129" y="365"/>
                    <a:pt x="2123" y="365"/>
                  </a:cubicBezTo>
                  <a:cubicBezTo>
                    <a:pt x="2117" y="365"/>
                    <a:pt x="2112" y="360"/>
                    <a:pt x="2112" y="354"/>
                  </a:cubicBezTo>
                  <a:close/>
                  <a:moveTo>
                    <a:pt x="2112" y="247"/>
                  </a:moveTo>
                  <a:lnTo>
                    <a:pt x="2112" y="247"/>
                  </a:lnTo>
                  <a:cubicBezTo>
                    <a:pt x="2112" y="242"/>
                    <a:pt x="2117" y="237"/>
                    <a:pt x="2123" y="237"/>
                  </a:cubicBezTo>
                  <a:cubicBezTo>
                    <a:pt x="2129" y="237"/>
                    <a:pt x="2134" y="242"/>
                    <a:pt x="2134" y="247"/>
                  </a:cubicBezTo>
                  <a:cubicBezTo>
                    <a:pt x="2134" y="253"/>
                    <a:pt x="2129" y="258"/>
                    <a:pt x="2123" y="258"/>
                  </a:cubicBezTo>
                  <a:cubicBezTo>
                    <a:pt x="2117" y="258"/>
                    <a:pt x="2112" y="253"/>
                    <a:pt x="2112" y="247"/>
                  </a:cubicBezTo>
                  <a:close/>
                  <a:moveTo>
                    <a:pt x="2112" y="141"/>
                  </a:moveTo>
                  <a:lnTo>
                    <a:pt x="2112" y="141"/>
                  </a:lnTo>
                  <a:cubicBezTo>
                    <a:pt x="2112" y="135"/>
                    <a:pt x="2117" y="130"/>
                    <a:pt x="2123" y="130"/>
                  </a:cubicBezTo>
                  <a:cubicBezTo>
                    <a:pt x="2129" y="130"/>
                    <a:pt x="2134" y="135"/>
                    <a:pt x="2134" y="141"/>
                  </a:cubicBezTo>
                  <a:cubicBezTo>
                    <a:pt x="2134" y="147"/>
                    <a:pt x="2129" y="151"/>
                    <a:pt x="2123" y="151"/>
                  </a:cubicBezTo>
                  <a:cubicBezTo>
                    <a:pt x="2117" y="151"/>
                    <a:pt x="2112" y="147"/>
                    <a:pt x="2112" y="141"/>
                  </a:cubicBezTo>
                  <a:close/>
                  <a:moveTo>
                    <a:pt x="2112" y="34"/>
                  </a:moveTo>
                  <a:lnTo>
                    <a:pt x="2112" y="34"/>
                  </a:lnTo>
                  <a:cubicBezTo>
                    <a:pt x="2112" y="28"/>
                    <a:pt x="2117" y="23"/>
                    <a:pt x="2123" y="23"/>
                  </a:cubicBezTo>
                  <a:cubicBezTo>
                    <a:pt x="2129" y="23"/>
                    <a:pt x="2134" y="28"/>
                    <a:pt x="2134" y="34"/>
                  </a:cubicBezTo>
                  <a:cubicBezTo>
                    <a:pt x="2134" y="40"/>
                    <a:pt x="2129" y="45"/>
                    <a:pt x="2123" y="45"/>
                  </a:cubicBezTo>
                  <a:cubicBezTo>
                    <a:pt x="2117" y="45"/>
                    <a:pt x="2112" y="40"/>
                    <a:pt x="2112" y="34"/>
                  </a:cubicBezTo>
                  <a:close/>
                  <a:moveTo>
                    <a:pt x="2039" y="22"/>
                  </a:moveTo>
                  <a:lnTo>
                    <a:pt x="2039" y="22"/>
                  </a:lnTo>
                  <a:cubicBezTo>
                    <a:pt x="2033" y="22"/>
                    <a:pt x="2029" y="17"/>
                    <a:pt x="2029" y="11"/>
                  </a:cubicBezTo>
                  <a:cubicBezTo>
                    <a:pt x="2029" y="5"/>
                    <a:pt x="2033" y="0"/>
                    <a:pt x="2039" y="0"/>
                  </a:cubicBezTo>
                  <a:cubicBezTo>
                    <a:pt x="2045" y="0"/>
                    <a:pt x="2050" y="5"/>
                    <a:pt x="2050" y="11"/>
                  </a:cubicBezTo>
                  <a:cubicBezTo>
                    <a:pt x="2050" y="17"/>
                    <a:pt x="2045" y="22"/>
                    <a:pt x="2039" y="22"/>
                  </a:cubicBezTo>
                  <a:close/>
                  <a:moveTo>
                    <a:pt x="1933" y="22"/>
                  </a:moveTo>
                  <a:lnTo>
                    <a:pt x="1933" y="22"/>
                  </a:lnTo>
                  <a:cubicBezTo>
                    <a:pt x="1927" y="22"/>
                    <a:pt x="1922" y="17"/>
                    <a:pt x="1922" y="11"/>
                  </a:cubicBezTo>
                  <a:cubicBezTo>
                    <a:pt x="1922" y="5"/>
                    <a:pt x="1927" y="0"/>
                    <a:pt x="1933" y="0"/>
                  </a:cubicBezTo>
                  <a:cubicBezTo>
                    <a:pt x="1939" y="0"/>
                    <a:pt x="1943" y="5"/>
                    <a:pt x="1943" y="11"/>
                  </a:cubicBezTo>
                  <a:cubicBezTo>
                    <a:pt x="1943" y="17"/>
                    <a:pt x="1939" y="22"/>
                    <a:pt x="1933" y="22"/>
                  </a:cubicBezTo>
                  <a:close/>
                  <a:moveTo>
                    <a:pt x="1826" y="22"/>
                  </a:moveTo>
                  <a:lnTo>
                    <a:pt x="1826" y="22"/>
                  </a:lnTo>
                  <a:cubicBezTo>
                    <a:pt x="1820" y="22"/>
                    <a:pt x="1815" y="17"/>
                    <a:pt x="1815" y="11"/>
                  </a:cubicBezTo>
                  <a:cubicBezTo>
                    <a:pt x="1815" y="5"/>
                    <a:pt x="1820" y="0"/>
                    <a:pt x="1826" y="0"/>
                  </a:cubicBezTo>
                  <a:cubicBezTo>
                    <a:pt x="1832" y="0"/>
                    <a:pt x="1837" y="5"/>
                    <a:pt x="1837" y="11"/>
                  </a:cubicBezTo>
                  <a:cubicBezTo>
                    <a:pt x="1837" y="17"/>
                    <a:pt x="1832" y="22"/>
                    <a:pt x="1826" y="22"/>
                  </a:cubicBezTo>
                  <a:close/>
                  <a:moveTo>
                    <a:pt x="1719" y="22"/>
                  </a:moveTo>
                  <a:lnTo>
                    <a:pt x="1719" y="22"/>
                  </a:lnTo>
                  <a:cubicBezTo>
                    <a:pt x="1713" y="22"/>
                    <a:pt x="1709" y="17"/>
                    <a:pt x="1709" y="11"/>
                  </a:cubicBezTo>
                  <a:cubicBezTo>
                    <a:pt x="1709" y="5"/>
                    <a:pt x="1713" y="0"/>
                    <a:pt x="1719" y="0"/>
                  </a:cubicBezTo>
                  <a:cubicBezTo>
                    <a:pt x="1725" y="0"/>
                    <a:pt x="1730" y="5"/>
                    <a:pt x="1730" y="11"/>
                  </a:cubicBezTo>
                  <a:cubicBezTo>
                    <a:pt x="1730" y="17"/>
                    <a:pt x="1725" y="22"/>
                    <a:pt x="1719" y="22"/>
                  </a:cubicBezTo>
                  <a:close/>
                  <a:moveTo>
                    <a:pt x="1613" y="22"/>
                  </a:moveTo>
                  <a:lnTo>
                    <a:pt x="1613" y="22"/>
                  </a:lnTo>
                  <a:cubicBezTo>
                    <a:pt x="1607" y="22"/>
                    <a:pt x="1602" y="17"/>
                    <a:pt x="1602" y="11"/>
                  </a:cubicBezTo>
                  <a:cubicBezTo>
                    <a:pt x="1602" y="5"/>
                    <a:pt x="1607" y="0"/>
                    <a:pt x="1613" y="0"/>
                  </a:cubicBezTo>
                  <a:cubicBezTo>
                    <a:pt x="1619" y="0"/>
                    <a:pt x="1623" y="5"/>
                    <a:pt x="1623" y="11"/>
                  </a:cubicBezTo>
                  <a:cubicBezTo>
                    <a:pt x="1623" y="17"/>
                    <a:pt x="1619" y="22"/>
                    <a:pt x="1613" y="22"/>
                  </a:cubicBezTo>
                  <a:close/>
                  <a:moveTo>
                    <a:pt x="1506" y="22"/>
                  </a:moveTo>
                  <a:lnTo>
                    <a:pt x="1506" y="22"/>
                  </a:lnTo>
                  <a:cubicBezTo>
                    <a:pt x="1500" y="22"/>
                    <a:pt x="1495" y="17"/>
                    <a:pt x="1495" y="11"/>
                  </a:cubicBezTo>
                  <a:cubicBezTo>
                    <a:pt x="1495" y="5"/>
                    <a:pt x="1500" y="0"/>
                    <a:pt x="1506" y="0"/>
                  </a:cubicBezTo>
                  <a:cubicBezTo>
                    <a:pt x="1512" y="0"/>
                    <a:pt x="1517" y="5"/>
                    <a:pt x="1517" y="11"/>
                  </a:cubicBezTo>
                  <a:cubicBezTo>
                    <a:pt x="1517" y="17"/>
                    <a:pt x="1512" y="22"/>
                    <a:pt x="1506" y="22"/>
                  </a:cubicBezTo>
                  <a:close/>
                  <a:moveTo>
                    <a:pt x="1399" y="22"/>
                  </a:moveTo>
                  <a:lnTo>
                    <a:pt x="1399" y="22"/>
                  </a:lnTo>
                  <a:cubicBezTo>
                    <a:pt x="1393" y="22"/>
                    <a:pt x="1389" y="17"/>
                    <a:pt x="1389" y="11"/>
                  </a:cubicBezTo>
                  <a:cubicBezTo>
                    <a:pt x="1389" y="5"/>
                    <a:pt x="1393" y="0"/>
                    <a:pt x="1399" y="0"/>
                  </a:cubicBezTo>
                  <a:cubicBezTo>
                    <a:pt x="1405" y="0"/>
                    <a:pt x="1410" y="5"/>
                    <a:pt x="1410" y="11"/>
                  </a:cubicBezTo>
                  <a:cubicBezTo>
                    <a:pt x="1410" y="17"/>
                    <a:pt x="1405" y="22"/>
                    <a:pt x="1399" y="22"/>
                  </a:cubicBezTo>
                  <a:close/>
                  <a:moveTo>
                    <a:pt x="1293" y="22"/>
                  </a:moveTo>
                  <a:lnTo>
                    <a:pt x="1293" y="22"/>
                  </a:lnTo>
                  <a:cubicBezTo>
                    <a:pt x="1287" y="22"/>
                    <a:pt x="1282" y="17"/>
                    <a:pt x="1282" y="11"/>
                  </a:cubicBezTo>
                  <a:cubicBezTo>
                    <a:pt x="1282" y="5"/>
                    <a:pt x="1287" y="0"/>
                    <a:pt x="1293" y="0"/>
                  </a:cubicBezTo>
                  <a:cubicBezTo>
                    <a:pt x="1298" y="0"/>
                    <a:pt x="1303" y="5"/>
                    <a:pt x="1303" y="11"/>
                  </a:cubicBezTo>
                  <a:cubicBezTo>
                    <a:pt x="1303" y="17"/>
                    <a:pt x="1298" y="22"/>
                    <a:pt x="1293" y="22"/>
                  </a:cubicBezTo>
                  <a:close/>
                  <a:moveTo>
                    <a:pt x="1186" y="22"/>
                  </a:moveTo>
                  <a:lnTo>
                    <a:pt x="1186" y="22"/>
                  </a:lnTo>
                  <a:cubicBezTo>
                    <a:pt x="1180" y="22"/>
                    <a:pt x="1175" y="17"/>
                    <a:pt x="1175" y="11"/>
                  </a:cubicBezTo>
                  <a:cubicBezTo>
                    <a:pt x="1175" y="5"/>
                    <a:pt x="1180" y="0"/>
                    <a:pt x="1186" y="0"/>
                  </a:cubicBezTo>
                  <a:cubicBezTo>
                    <a:pt x="1192" y="0"/>
                    <a:pt x="1197" y="5"/>
                    <a:pt x="1197" y="11"/>
                  </a:cubicBezTo>
                  <a:cubicBezTo>
                    <a:pt x="1197" y="17"/>
                    <a:pt x="1192" y="22"/>
                    <a:pt x="1186" y="22"/>
                  </a:cubicBezTo>
                  <a:close/>
                  <a:moveTo>
                    <a:pt x="1079" y="22"/>
                  </a:moveTo>
                  <a:lnTo>
                    <a:pt x="1079" y="22"/>
                  </a:lnTo>
                  <a:cubicBezTo>
                    <a:pt x="1073" y="22"/>
                    <a:pt x="1068" y="17"/>
                    <a:pt x="1068" y="11"/>
                  </a:cubicBezTo>
                  <a:cubicBezTo>
                    <a:pt x="1068" y="5"/>
                    <a:pt x="1073" y="0"/>
                    <a:pt x="1079" y="0"/>
                  </a:cubicBezTo>
                  <a:cubicBezTo>
                    <a:pt x="1085" y="0"/>
                    <a:pt x="1090" y="5"/>
                    <a:pt x="1090" y="11"/>
                  </a:cubicBezTo>
                  <a:cubicBezTo>
                    <a:pt x="1090" y="17"/>
                    <a:pt x="1085" y="22"/>
                    <a:pt x="1079" y="22"/>
                  </a:cubicBezTo>
                  <a:close/>
                  <a:moveTo>
                    <a:pt x="972" y="22"/>
                  </a:moveTo>
                  <a:lnTo>
                    <a:pt x="972" y="22"/>
                  </a:lnTo>
                  <a:cubicBezTo>
                    <a:pt x="967" y="22"/>
                    <a:pt x="962" y="17"/>
                    <a:pt x="962" y="11"/>
                  </a:cubicBezTo>
                  <a:cubicBezTo>
                    <a:pt x="962" y="5"/>
                    <a:pt x="967" y="0"/>
                    <a:pt x="972" y="0"/>
                  </a:cubicBezTo>
                  <a:cubicBezTo>
                    <a:pt x="978" y="0"/>
                    <a:pt x="983" y="5"/>
                    <a:pt x="983" y="11"/>
                  </a:cubicBezTo>
                  <a:cubicBezTo>
                    <a:pt x="983" y="17"/>
                    <a:pt x="978" y="22"/>
                    <a:pt x="972" y="22"/>
                  </a:cubicBezTo>
                  <a:close/>
                  <a:moveTo>
                    <a:pt x="866" y="22"/>
                  </a:moveTo>
                  <a:lnTo>
                    <a:pt x="866" y="22"/>
                  </a:lnTo>
                  <a:cubicBezTo>
                    <a:pt x="860" y="22"/>
                    <a:pt x="855" y="17"/>
                    <a:pt x="855" y="11"/>
                  </a:cubicBezTo>
                  <a:cubicBezTo>
                    <a:pt x="855" y="5"/>
                    <a:pt x="860" y="0"/>
                    <a:pt x="866" y="0"/>
                  </a:cubicBezTo>
                  <a:cubicBezTo>
                    <a:pt x="872" y="0"/>
                    <a:pt x="876" y="5"/>
                    <a:pt x="876" y="11"/>
                  </a:cubicBezTo>
                  <a:cubicBezTo>
                    <a:pt x="876" y="17"/>
                    <a:pt x="872" y="22"/>
                    <a:pt x="866" y="22"/>
                  </a:cubicBezTo>
                  <a:close/>
                  <a:moveTo>
                    <a:pt x="759" y="22"/>
                  </a:moveTo>
                  <a:lnTo>
                    <a:pt x="759" y="22"/>
                  </a:lnTo>
                  <a:cubicBezTo>
                    <a:pt x="753" y="22"/>
                    <a:pt x="748" y="17"/>
                    <a:pt x="748" y="11"/>
                  </a:cubicBezTo>
                  <a:cubicBezTo>
                    <a:pt x="748" y="5"/>
                    <a:pt x="753" y="0"/>
                    <a:pt x="759" y="0"/>
                  </a:cubicBezTo>
                  <a:cubicBezTo>
                    <a:pt x="765" y="0"/>
                    <a:pt x="770" y="5"/>
                    <a:pt x="770" y="11"/>
                  </a:cubicBezTo>
                  <a:cubicBezTo>
                    <a:pt x="770" y="17"/>
                    <a:pt x="765" y="22"/>
                    <a:pt x="759" y="22"/>
                  </a:cubicBezTo>
                  <a:close/>
                  <a:moveTo>
                    <a:pt x="652" y="22"/>
                  </a:moveTo>
                  <a:lnTo>
                    <a:pt x="652" y="22"/>
                  </a:lnTo>
                  <a:cubicBezTo>
                    <a:pt x="647" y="22"/>
                    <a:pt x="642" y="17"/>
                    <a:pt x="642" y="11"/>
                  </a:cubicBezTo>
                  <a:cubicBezTo>
                    <a:pt x="642" y="5"/>
                    <a:pt x="647" y="0"/>
                    <a:pt x="652" y="0"/>
                  </a:cubicBezTo>
                  <a:cubicBezTo>
                    <a:pt x="658" y="0"/>
                    <a:pt x="663" y="5"/>
                    <a:pt x="663" y="11"/>
                  </a:cubicBezTo>
                  <a:cubicBezTo>
                    <a:pt x="663" y="17"/>
                    <a:pt x="658" y="22"/>
                    <a:pt x="652" y="22"/>
                  </a:cubicBezTo>
                  <a:close/>
                  <a:moveTo>
                    <a:pt x="546" y="22"/>
                  </a:moveTo>
                  <a:lnTo>
                    <a:pt x="546" y="22"/>
                  </a:lnTo>
                  <a:cubicBezTo>
                    <a:pt x="540" y="22"/>
                    <a:pt x="535" y="17"/>
                    <a:pt x="535" y="11"/>
                  </a:cubicBezTo>
                  <a:cubicBezTo>
                    <a:pt x="535" y="5"/>
                    <a:pt x="540" y="0"/>
                    <a:pt x="546" y="0"/>
                  </a:cubicBezTo>
                  <a:cubicBezTo>
                    <a:pt x="552" y="0"/>
                    <a:pt x="556" y="5"/>
                    <a:pt x="556" y="11"/>
                  </a:cubicBezTo>
                  <a:cubicBezTo>
                    <a:pt x="556" y="17"/>
                    <a:pt x="552" y="22"/>
                    <a:pt x="546" y="22"/>
                  </a:cubicBezTo>
                  <a:close/>
                  <a:moveTo>
                    <a:pt x="439" y="22"/>
                  </a:moveTo>
                  <a:lnTo>
                    <a:pt x="439" y="22"/>
                  </a:lnTo>
                  <a:cubicBezTo>
                    <a:pt x="433" y="22"/>
                    <a:pt x="428" y="17"/>
                    <a:pt x="428" y="11"/>
                  </a:cubicBezTo>
                  <a:cubicBezTo>
                    <a:pt x="428" y="5"/>
                    <a:pt x="433" y="0"/>
                    <a:pt x="439" y="0"/>
                  </a:cubicBezTo>
                  <a:cubicBezTo>
                    <a:pt x="445" y="0"/>
                    <a:pt x="450" y="5"/>
                    <a:pt x="450" y="11"/>
                  </a:cubicBezTo>
                  <a:cubicBezTo>
                    <a:pt x="450" y="17"/>
                    <a:pt x="445" y="22"/>
                    <a:pt x="439" y="22"/>
                  </a:cubicBezTo>
                  <a:close/>
                  <a:moveTo>
                    <a:pt x="332" y="22"/>
                  </a:moveTo>
                  <a:lnTo>
                    <a:pt x="332" y="22"/>
                  </a:lnTo>
                  <a:cubicBezTo>
                    <a:pt x="326" y="22"/>
                    <a:pt x="322" y="17"/>
                    <a:pt x="322" y="11"/>
                  </a:cubicBezTo>
                  <a:cubicBezTo>
                    <a:pt x="322" y="5"/>
                    <a:pt x="326" y="0"/>
                    <a:pt x="332" y="0"/>
                  </a:cubicBezTo>
                  <a:cubicBezTo>
                    <a:pt x="338" y="0"/>
                    <a:pt x="343" y="5"/>
                    <a:pt x="343" y="11"/>
                  </a:cubicBezTo>
                  <a:cubicBezTo>
                    <a:pt x="343" y="17"/>
                    <a:pt x="338" y="22"/>
                    <a:pt x="332" y="22"/>
                  </a:cubicBezTo>
                  <a:close/>
                  <a:moveTo>
                    <a:pt x="226" y="22"/>
                  </a:moveTo>
                  <a:lnTo>
                    <a:pt x="226" y="22"/>
                  </a:lnTo>
                  <a:cubicBezTo>
                    <a:pt x="220" y="22"/>
                    <a:pt x="215" y="17"/>
                    <a:pt x="215" y="11"/>
                  </a:cubicBezTo>
                  <a:cubicBezTo>
                    <a:pt x="215" y="5"/>
                    <a:pt x="220" y="0"/>
                    <a:pt x="226" y="0"/>
                  </a:cubicBezTo>
                  <a:cubicBezTo>
                    <a:pt x="232" y="0"/>
                    <a:pt x="236" y="5"/>
                    <a:pt x="236" y="11"/>
                  </a:cubicBezTo>
                  <a:cubicBezTo>
                    <a:pt x="236" y="17"/>
                    <a:pt x="232" y="22"/>
                    <a:pt x="226" y="22"/>
                  </a:cubicBezTo>
                  <a:close/>
                  <a:moveTo>
                    <a:pt x="119" y="22"/>
                  </a:moveTo>
                  <a:lnTo>
                    <a:pt x="119" y="22"/>
                  </a:lnTo>
                  <a:cubicBezTo>
                    <a:pt x="113" y="22"/>
                    <a:pt x="108" y="17"/>
                    <a:pt x="108" y="11"/>
                  </a:cubicBezTo>
                  <a:cubicBezTo>
                    <a:pt x="108" y="5"/>
                    <a:pt x="113" y="0"/>
                    <a:pt x="119" y="0"/>
                  </a:cubicBezTo>
                  <a:cubicBezTo>
                    <a:pt x="125" y="0"/>
                    <a:pt x="130" y="5"/>
                    <a:pt x="130" y="11"/>
                  </a:cubicBezTo>
                  <a:cubicBezTo>
                    <a:pt x="130" y="17"/>
                    <a:pt x="125" y="22"/>
                    <a:pt x="119" y="22"/>
                  </a:cubicBezTo>
                  <a:close/>
                  <a:moveTo>
                    <a:pt x="12" y="22"/>
                  </a:moveTo>
                  <a:lnTo>
                    <a:pt x="12" y="22"/>
                  </a:lnTo>
                  <a:cubicBezTo>
                    <a:pt x="6" y="22"/>
                    <a:pt x="2" y="17"/>
                    <a:pt x="2" y="11"/>
                  </a:cubicBezTo>
                  <a:cubicBezTo>
                    <a:pt x="2" y="5"/>
                    <a:pt x="6" y="0"/>
                    <a:pt x="12" y="0"/>
                  </a:cubicBezTo>
                  <a:cubicBezTo>
                    <a:pt x="18" y="0"/>
                    <a:pt x="23" y="5"/>
                    <a:pt x="23" y="11"/>
                  </a:cubicBezTo>
                  <a:cubicBezTo>
                    <a:pt x="23" y="17"/>
                    <a:pt x="18" y="22"/>
                    <a:pt x="12" y="22"/>
                  </a:cubicBezTo>
                  <a:close/>
                </a:path>
              </a:pathLst>
            </a:custGeom>
            <a:solidFill>
              <a:srgbClr val="00BCF2"/>
            </a:solidFill>
            <a:ln w="1588" cap="flat">
              <a:solidFill>
                <a:srgbClr val="00BCF2"/>
              </a:solidFill>
              <a:prstDash val="solid"/>
              <a:round/>
              <a:headEnd/>
              <a:tailEnd/>
            </a:ln>
          </p:spPr>
          <p:txBody>
            <a:bodyPr/>
            <a:lstStyle/>
            <a:p>
              <a:endParaRPr lang="en-US"/>
            </a:p>
          </p:txBody>
        </p:sp>
        <p:sp>
          <p:nvSpPr>
            <p:cNvPr id="48" name="Rectangle 6"/>
            <p:cNvSpPr>
              <a:spLocks noChangeArrowheads="1"/>
            </p:cNvSpPr>
            <p:nvPr/>
          </p:nvSpPr>
          <p:spPr bwMode="auto">
            <a:xfrm>
              <a:off x="6142" y="1913"/>
              <a:ext cx="633"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dirty="0">
                  <a:solidFill>
                    <a:srgbClr val="00BCF2"/>
                  </a:solidFill>
                  <a:latin typeface="Segoe UI" panose="020B0502040204020203" pitchFamily="34" charset="0"/>
                  <a:cs typeface="Segoe UI" panose="020B0502040204020203" pitchFamily="34" charset="0"/>
                </a:rPr>
                <a:t>Virtual Network</a:t>
              </a:r>
              <a:endParaRPr lang="en-US" altLang="en-US" sz="1400" b="1" dirty="0">
                <a:latin typeface="Segoe UI" panose="020B0502040204020203" pitchFamily="34" charset="0"/>
                <a:cs typeface="Segoe UI" panose="020B0502040204020203" pitchFamily="34" charset="0"/>
              </a:endParaRPr>
            </a:p>
          </p:txBody>
        </p:sp>
      </p:grpSp>
      <p:pic>
        <p:nvPicPr>
          <p:cNvPr id="49" name="Picture 31"/>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5363901" y="3636962"/>
            <a:ext cx="60801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0" name="Straight Arrow Connector 49"/>
          <p:cNvCxnSpPr>
            <a:stCxn id="49" idx="3"/>
          </p:cNvCxnSpPr>
          <p:nvPr/>
        </p:nvCxnSpPr>
        <p:spPr>
          <a:xfrm flipV="1">
            <a:off x="5971913" y="3827078"/>
            <a:ext cx="908389" cy="6734"/>
          </a:xfrm>
          <a:prstGeom prst="straightConnector1">
            <a:avLst/>
          </a:prstGeom>
          <a:ln w="25400">
            <a:solidFill>
              <a:srgbClr val="00BCF2"/>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51" name="Picture 4"/>
          <p:cNvPicPr>
            <a:picLocks noChangeAspect="1"/>
          </p:cNvPicPr>
          <p:nvPr/>
        </p:nvPicPr>
        <p:blipFill>
          <a:blip r:embed="rId16">
            <a:grayscl/>
            <a:extLst>
              <a:ext uri="{28A0092B-C50C-407E-A947-70E740481C1C}">
                <a14:useLocalDpi xmlns:a14="http://schemas.microsoft.com/office/drawing/2010/main" val="0"/>
              </a:ext>
            </a:extLst>
          </a:blip>
          <a:srcRect/>
          <a:stretch>
            <a:fillRect/>
          </a:stretch>
        </p:blipFill>
        <p:spPr bwMode="auto">
          <a:xfrm>
            <a:off x="9037637" y="3874011"/>
            <a:ext cx="762000" cy="75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1"/>
          <p:cNvPicPr>
            <a:picLocks noChangeAspect="1"/>
          </p:cNvPicPr>
          <p:nvPr/>
        </p:nvPicPr>
        <p:blipFill>
          <a:blip r:embed="rId20" cstate="print">
            <a:duotone>
              <a:prstClr val="black"/>
              <a:schemeClr val="accent1">
                <a:tint val="45000"/>
                <a:satMod val="400000"/>
              </a:schemeClr>
            </a:duotone>
            <a:extLst>
              <a:ext uri="{BEBA8EAE-BF5A-486C-A8C5-ECC9F3942E4B}">
                <a14:imgProps xmlns:a14="http://schemas.microsoft.com/office/drawing/2010/main">
                  <a14:imgLayer r:embed="rId21">
                    <a14:imgEffect>
                      <a14:colorTemperature colorTemp="4700"/>
                    </a14:imgEffect>
                  </a14:imgLayer>
                </a14:imgProps>
              </a:ext>
              <a:ext uri="{28A0092B-C50C-407E-A947-70E740481C1C}">
                <a14:useLocalDpi xmlns:a14="http://schemas.microsoft.com/office/drawing/2010/main" val="0"/>
              </a:ext>
            </a:extLst>
          </a:blip>
          <a:stretch>
            <a:fillRect/>
          </a:stretch>
        </p:blipFill>
        <p:spPr>
          <a:xfrm>
            <a:off x="4008437" y="5549358"/>
            <a:ext cx="700675" cy="691104"/>
          </a:xfrm>
          <a:prstGeom prst="rect">
            <a:avLst/>
          </a:prstGeom>
        </p:spPr>
      </p:pic>
    </p:spTree>
    <p:extLst>
      <p:ext uri="{BB962C8B-B14F-4D97-AF65-F5344CB8AC3E}">
        <p14:creationId xmlns:p14="http://schemas.microsoft.com/office/powerpoint/2010/main" val="274382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500"/>
                                        <p:tgtEl>
                                          <p:spTgt spid="51"/>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500"/>
                                        <p:tgtEl>
                                          <p:spTgt spid="45"/>
                                        </p:tgtEl>
                                      </p:cBhvr>
                                    </p:animEffect>
                                  </p:childTnLst>
                                </p:cTn>
                              </p:par>
                            </p:childTnLst>
                          </p:cTn>
                        </p:par>
                        <p:par>
                          <p:cTn id="56" fill="hold">
                            <p:stCondLst>
                              <p:cond delay="1000"/>
                            </p:stCondLst>
                            <p:childTnLst>
                              <p:par>
                                <p:cTn id="57" presetID="10" presetClass="entr" presetSubtype="0"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childTnLst>
                          </p:cTn>
                        </p:par>
                        <p:par>
                          <p:cTn id="60" fill="hold">
                            <p:stCondLst>
                              <p:cond delay="1500"/>
                            </p:stCondLst>
                            <p:childTnLst>
                              <p:par>
                                <p:cTn id="61" presetID="10"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childTnLst>
                          </p:cTn>
                        </p:par>
                        <p:par>
                          <p:cTn id="64" fill="hold">
                            <p:stCondLst>
                              <p:cond delay="2000"/>
                            </p:stCondLst>
                            <p:childTnLst>
                              <p:par>
                                <p:cTn id="65" presetID="10"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par>
                          <p:cTn id="68" fill="hold">
                            <p:stCondLst>
                              <p:cond delay="2500"/>
                            </p:stCondLst>
                            <p:childTnLst>
                              <p:par>
                                <p:cTn id="69" presetID="10" presetClass="entr" presetSubtype="0" fill="hold" nodeType="after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childTnLst>
                          </p:cTn>
                        </p:par>
                        <p:par>
                          <p:cTn id="72" fill="hold">
                            <p:stCondLst>
                              <p:cond delay="3000"/>
                            </p:stCondLst>
                            <p:childTnLst>
                              <p:par>
                                <p:cTn id="73" presetID="10" presetClass="entr" presetSubtype="0" fill="hold"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childTnLst>
                          </p:cTn>
                        </p:par>
                        <p:par>
                          <p:cTn id="76" fill="hold">
                            <p:stCondLst>
                              <p:cond delay="3500"/>
                            </p:stCondLst>
                            <p:childTnLst>
                              <p:par>
                                <p:cTn id="77" presetID="10" presetClass="entr" presetSubtype="0"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500"/>
                                        <p:tgtEl>
                                          <p:spTgt spid="36"/>
                                        </p:tgtEl>
                                      </p:cBhvr>
                                    </p:animEffect>
                                  </p:childTnLst>
                                </p:cTn>
                              </p:par>
                            </p:childTnLst>
                          </p:cTn>
                        </p:par>
                        <p:par>
                          <p:cTn id="80" fill="hold">
                            <p:stCondLst>
                              <p:cond delay="4000"/>
                            </p:stCondLst>
                            <p:childTnLst>
                              <p:par>
                                <p:cTn id="81" presetID="10" presetClass="entr" presetSubtype="0" fill="hold" nodeType="after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fade">
                                      <p:cBhvr>
                                        <p:cTn id="83" dur="500"/>
                                        <p:tgtEl>
                                          <p:spTgt spid="34"/>
                                        </p:tgtEl>
                                      </p:cBhvr>
                                    </p:animEffect>
                                  </p:childTnLst>
                                </p:cTn>
                              </p:par>
                            </p:childTnLst>
                          </p:cTn>
                        </p:par>
                        <p:par>
                          <p:cTn id="84" fill="hold">
                            <p:stCondLst>
                              <p:cond delay="4500"/>
                            </p:stCondLst>
                            <p:childTnLst>
                              <p:par>
                                <p:cTn id="85" presetID="10" presetClass="entr" presetSubtype="0" fill="hold"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childTnLst>
                          </p:cTn>
                        </p:par>
                        <p:par>
                          <p:cTn id="88" fill="hold">
                            <p:stCondLst>
                              <p:cond delay="5000"/>
                            </p:stCondLst>
                            <p:childTnLst>
                              <p:par>
                                <p:cTn id="89" presetID="10" presetClass="entr" presetSubtype="0" fill="hold" nodeType="after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fade">
                                      <p:cBhvr>
                                        <p:cTn id="91" dur="500"/>
                                        <p:tgtEl>
                                          <p:spTgt spid="52"/>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500"/>
                                        <p:tgtEl>
                                          <p:spTgt spid="49"/>
                                        </p:tgtEl>
                                      </p:cBhvr>
                                    </p:animEffect>
                                  </p:childTnLst>
                                </p:cTn>
                              </p:par>
                            </p:childTnLst>
                          </p:cTn>
                        </p:par>
                        <p:par>
                          <p:cTn id="97" fill="hold">
                            <p:stCondLst>
                              <p:cond delay="500"/>
                            </p:stCondLst>
                            <p:childTnLst>
                              <p:par>
                                <p:cTn id="98" presetID="10" presetClass="entr" presetSubtype="0" fill="hold" nodeType="afterEffect">
                                  <p:stCondLst>
                                    <p:cond delay="0"/>
                                  </p:stCondLst>
                                  <p:childTnLst>
                                    <p:set>
                                      <p:cBhvr>
                                        <p:cTn id="99" dur="1" fill="hold">
                                          <p:stCondLst>
                                            <p:cond delay="0"/>
                                          </p:stCondLst>
                                        </p:cTn>
                                        <p:tgtEl>
                                          <p:spTgt spid="50"/>
                                        </p:tgtEl>
                                        <p:attrNameLst>
                                          <p:attrName>style.visibility</p:attrName>
                                        </p:attrNameLst>
                                      </p:cBhvr>
                                      <p:to>
                                        <p:strVal val="visible"/>
                                      </p:to>
                                    </p:set>
                                    <p:animEffect transition="in" filter="fade">
                                      <p:cBhvr>
                                        <p:cTn id="100" dur="500"/>
                                        <p:tgtEl>
                                          <p:spTgt spid="50"/>
                                        </p:tgtEl>
                                      </p:cBhvr>
                                    </p:animEffect>
                                  </p:childTnLst>
                                </p:cTn>
                              </p:par>
                            </p:childTnLst>
                          </p:cTn>
                        </p:par>
                        <p:par>
                          <p:cTn id="101" fill="hold">
                            <p:stCondLst>
                              <p:cond delay="1000"/>
                            </p:stCondLst>
                            <p:childTnLst>
                              <p:par>
                                <p:cTn id="102" presetID="10" presetClass="entr" presetSubtype="0" fill="hold" nodeType="afterEffect">
                                  <p:stCondLst>
                                    <p:cond delay="0"/>
                                  </p:stCondLst>
                                  <p:childTnLst>
                                    <p:set>
                                      <p:cBhvr>
                                        <p:cTn id="103" dur="1" fill="hold">
                                          <p:stCondLst>
                                            <p:cond delay="0"/>
                                          </p:stCondLst>
                                        </p:cTn>
                                        <p:tgtEl>
                                          <p:spTgt spid="38"/>
                                        </p:tgtEl>
                                        <p:attrNameLst>
                                          <p:attrName>style.visibility</p:attrName>
                                        </p:attrNameLst>
                                      </p:cBhvr>
                                      <p:to>
                                        <p:strVal val="visible"/>
                                      </p:to>
                                    </p:set>
                                    <p:animEffect transition="in" filter="fade">
                                      <p:cBhvr>
                                        <p:cTn id="104" dur="500"/>
                                        <p:tgtEl>
                                          <p:spTgt spid="38"/>
                                        </p:tgtEl>
                                      </p:cBhvr>
                                    </p:animEffect>
                                  </p:childTnLst>
                                </p:cTn>
                              </p:par>
                            </p:childTnLst>
                          </p:cTn>
                        </p:par>
                        <p:par>
                          <p:cTn id="105" fill="hold">
                            <p:stCondLst>
                              <p:cond delay="1500"/>
                            </p:stCondLst>
                            <p:childTnLst>
                              <p:par>
                                <p:cTn id="106" presetID="10" presetClass="entr" presetSubtype="0" fill="hold" nodeType="afterEffect">
                                  <p:stCondLst>
                                    <p:cond delay="0"/>
                                  </p:stCondLst>
                                  <p:childTnLst>
                                    <p:set>
                                      <p:cBhvr>
                                        <p:cTn id="107" dur="1" fill="hold">
                                          <p:stCondLst>
                                            <p:cond delay="0"/>
                                          </p:stCondLst>
                                        </p:cTn>
                                        <p:tgtEl>
                                          <p:spTgt spid="37"/>
                                        </p:tgtEl>
                                        <p:attrNameLst>
                                          <p:attrName>style.visibility</p:attrName>
                                        </p:attrNameLst>
                                      </p:cBhvr>
                                      <p:to>
                                        <p:strVal val="visible"/>
                                      </p:to>
                                    </p:set>
                                    <p:animEffect transition="in" filter="fade">
                                      <p:cBhvr>
                                        <p:cTn id="10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Text Placeholder 2"/>
          <p:cNvSpPr>
            <a:spLocks noGrp="1"/>
          </p:cNvSpPr>
          <p:nvPr>
            <p:ph type="body" sz="quarter" idx="11"/>
          </p:nvPr>
        </p:nvSpPr>
        <p:spPr>
          <a:xfrm>
            <a:off x="274639" y="1212849"/>
            <a:ext cx="11889564" cy="5336846"/>
          </a:xfrm>
        </p:spPr>
        <p:txBody>
          <a:bodyPr/>
          <a:lstStyle/>
          <a:p>
            <a:r>
              <a:rPr lang="en-US" sz="3600" dirty="0" smtClean="0"/>
              <a:t>Reinforce ability to rapidly create, test &amp; deploy hybrid applications on Azure</a:t>
            </a:r>
          </a:p>
          <a:p>
            <a:pPr marL="0" lvl="1"/>
            <a:endParaRPr lang="en-US" sz="1800" dirty="0" smtClean="0"/>
          </a:p>
          <a:p>
            <a:pPr lvl="0">
              <a:buClr>
                <a:srgbClr val="FFFFFF"/>
              </a:buClr>
            </a:pPr>
            <a:r>
              <a:rPr lang="en-US" sz="3600" dirty="0" smtClean="0">
                <a:gradFill>
                  <a:gsLst>
                    <a:gs pos="2920">
                      <a:srgbClr val="00BCF2"/>
                    </a:gs>
                    <a:gs pos="39000">
                      <a:srgbClr val="00BCF2"/>
                    </a:gs>
                  </a:gsLst>
                  <a:lin ang="5400000" scaled="0"/>
                </a:gradFill>
              </a:rPr>
              <a:t>Extend hybrid capabilities to all Azure services</a:t>
            </a:r>
            <a:endParaRPr lang="en-US" sz="3600" dirty="0">
              <a:gradFill>
                <a:gsLst>
                  <a:gs pos="2920">
                    <a:srgbClr val="00BCF2"/>
                  </a:gs>
                  <a:gs pos="39000">
                    <a:srgbClr val="00BCF2"/>
                  </a:gs>
                </a:gsLst>
                <a:lin ang="5400000" scaled="0"/>
              </a:gradFill>
            </a:endParaRPr>
          </a:p>
          <a:p>
            <a:pPr marL="0" lvl="1"/>
            <a:endParaRPr lang="en-US" sz="1800" dirty="0"/>
          </a:p>
          <a:p>
            <a:r>
              <a:rPr lang="en-US" sz="3600" dirty="0" smtClean="0"/>
              <a:t>Access existing on-premises resources without having to deploy custom code or infrastructure</a:t>
            </a:r>
          </a:p>
          <a:p>
            <a:pPr marL="0" lvl="1"/>
            <a:endParaRPr lang="en-US" sz="1800" dirty="0"/>
          </a:p>
          <a:p>
            <a:r>
              <a:rPr lang="en-US" sz="3600" dirty="0" smtClean="0"/>
              <a:t>Secure access without changing network configuration</a:t>
            </a:r>
          </a:p>
          <a:p>
            <a:pPr marL="0" lvl="1"/>
            <a:endParaRPr lang="en-US" sz="1800" dirty="0"/>
          </a:p>
          <a:p>
            <a:r>
              <a:rPr lang="en-US" sz="3600" dirty="0" smtClean="0"/>
              <a:t>Enterprise admins continue to have control and visibility</a:t>
            </a:r>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2969" y="295273"/>
            <a:ext cx="917575" cy="917575"/>
          </a:xfrm>
          <a:prstGeom prst="rect">
            <a:avLst/>
          </a:prstGeom>
        </p:spPr>
      </p:pic>
    </p:spTree>
    <p:extLst>
      <p:ext uri="{BB962C8B-B14F-4D97-AF65-F5344CB8AC3E}">
        <p14:creationId xmlns:p14="http://schemas.microsoft.com/office/powerpoint/2010/main" val="345926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Hybrid Connections</a:t>
            </a:r>
            <a:endParaRPr lang="en-US" dirty="0"/>
          </a:p>
        </p:txBody>
      </p:sp>
      <p:sp>
        <p:nvSpPr>
          <p:cNvPr id="3" name="Text Placeholder 2"/>
          <p:cNvSpPr>
            <a:spLocks noGrp="1"/>
          </p:cNvSpPr>
          <p:nvPr>
            <p:ph type="body" sz="quarter" idx="11"/>
          </p:nvPr>
        </p:nvSpPr>
        <p:spPr>
          <a:xfrm>
            <a:off x="274639" y="1212849"/>
            <a:ext cx="11889564" cy="4739759"/>
          </a:xfrm>
        </p:spPr>
        <p:txBody>
          <a:bodyPr/>
          <a:lstStyle/>
          <a:p>
            <a:pPr marL="0" lvl="1"/>
            <a:endParaRPr lang="en-US" dirty="0"/>
          </a:p>
          <a:p>
            <a:r>
              <a:rPr lang="en-US" dirty="0" smtClean="0"/>
              <a:t>Fast, easy way to build Hybrid Apps previews Today</a:t>
            </a:r>
          </a:p>
          <a:p>
            <a:pPr marL="0" lvl="1"/>
            <a:endParaRPr lang="en-US" dirty="0" smtClean="0"/>
          </a:p>
          <a:p>
            <a:pPr lvl="0">
              <a:buClr>
                <a:srgbClr val="FFFFFF"/>
              </a:buClr>
            </a:pPr>
            <a:r>
              <a:rPr lang="en-US" dirty="0" smtClean="0">
                <a:gradFill>
                  <a:gsLst>
                    <a:gs pos="2920">
                      <a:srgbClr val="00BCF2"/>
                    </a:gs>
                    <a:gs pos="39000">
                      <a:srgbClr val="00BCF2"/>
                    </a:gs>
                  </a:gsLst>
                  <a:lin ang="5400000" scaled="0"/>
                </a:gradFill>
              </a:rPr>
              <a:t>Connect </a:t>
            </a:r>
            <a:r>
              <a:rPr lang="en-US" dirty="0">
                <a:gradFill>
                  <a:gsLst>
                    <a:gs pos="2920">
                      <a:srgbClr val="00BCF2"/>
                    </a:gs>
                    <a:gs pos="39000">
                      <a:srgbClr val="00BCF2"/>
                    </a:gs>
                  </a:gsLst>
                  <a:lin ang="5400000" scaled="0"/>
                </a:gradFill>
              </a:rPr>
              <a:t>your Azure </a:t>
            </a:r>
            <a:r>
              <a:rPr lang="en-US" b="1" dirty="0">
                <a:gradFill>
                  <a:gsLst>
                    <a:gs pos="2920">
                      <a:srgbClr val="00BCF2"/>
                    </a:gs>
                    <a:gs pos="39000">
                      <a:srgbClr val="00BCF2"/>
                    </a:gs>
                  </a:gsLst>
                  <a:lin ang="5400000" scaled="0"/>
                </a:gradFill>
              </a:rPr>
              <a:t>Websites </a:t>
            </a:r>
            <a:r>
              <a:rPr lang="en-US" dirty="0">
                <a:gradFill>
                  <a:gsLst>
                    <a:gs pos="2920">
                      <a:srgbClr val="00BCF2"/>
                    </a:gs>
                    <a:gs pos="39000">
                      <a:srgbClr val="00BCF2"/>
                    </a:gs>
                  </a:gsLst>
                  <a:lin ang="5400000" scaled="0"/>
                </a:gradFill>
              </a:rPr>
              <a:t>&amp; </a:t>
            </a:r>
            <a:r>
              <a:rPr lang="en-US" b="1" dirty="0">
                <a:gradFill>
                  <a:gsLst>
                    <a:gs pos="2920">
                      <a:srgbClr val="00BCF2"/>
                    </a:gs>
                    <a:gs pos="39000">
                      <a:srgbClr val="00BCF2"/>
                    </a:gs>
                  </a:gsLst>
                  <a:lin ang="5400000" scaled="0"/>
                </a:gradFill>
              </a:rPr>
              <a:t>Mobile Services </a:t>
            </a:r>
            <a:r>
              <a:rPr lang="en-US" dirty="0">
                <a:gradFill>
                  <a:gsLst>
                    <a:gs pos="2920">
                      <a:srgbClr val="00BCF2"/>
                    </a:gs>
                    <a:gs pos="39000">
                      <a:srgbClr val="00BCF2"/>
                    </a:gs>
                  </a:gsLst>
                  <a:lin ang="5400000" scaled="0"/>
                </a:gradFill>
              </a:rPr>
              <a:t>to </a:t>
            </a:r>
            <a:r>
              <a:rPr lang="en-US" b="1" dirty="0">
                <a:gradFill>
                  <a:gsLst>
                    <a:gs pos="2920">
                      <a:srgbClr val="00BCF2"/>
                    </a:gs>
                    <a:gs pos="39000">
                      <a:srgbClr val="00BCF2"/>
                    </a:gs>
                  </a:gsLst>
                  <a:lin ang="5400000" scaled="0"/>
                </a:gradFill>
              </a:rPr>
              <a:t>on-premises </a:t>
            </a:r>
            <a:r>
              <a:rPr lang="en-US" dirty="0">
                <a:gradFill>
                  <a:gsLst>
                    <a:gs pos="2920">
                      <a:srgbClr val="00BCF2"/>
                    </a:gs>
                    <a:gs pos="39000">
                      <a:srgbClr val="00BCF2"/>
                    </a:gs>
                  </a:gsLst>
                  <a:lin ang="5400000" scaled="0"/>
                </a:gradFill>
              </a:rPr>
              <a:t>resources</a:t>
            </a:r>
          </a:p>
          <a:p>
            <a:pPr marL="0" lvl="1"/>
            <a:endParaRPr lang="en-US" dirty="0" smtClean="0"/>
          </a:p>
          <a:p>
            <a:pPr lvl="0">
              <a:buClr>
                <a:srgbClr val="FFFFFF"/>
              </a:buClr>
            </a:pPr>
            <a:r>
              <a:rPr lang="en-US" dirty="0" smtClean="0">
                <a:gradFill>
                  <a:gsLst>
                    <a:gs pos="2920">
                      <a:srgbClr val="00BCF2"/>
                    </a:gs>
                    <a:gs pos="39000">
                      <a:srgbClr val="00BCF2"/>
                    </a:gs>
                  </a:gsLst>
                  <a:lin ang="5400000" scaled="0"/>
                </a:gradFill>
              </a:rPr>
              <a:t>Secure access to resources with IT control</a:t>
            </a:r>
            <a:endParaRPr lang="en-US" dirty="0">
              <a:gradFill>
                <a:gsLst>
                  <a:gs pos="2920">
                    <a:srgbClr val="00BCF2"/>
                  </a:gs>
                  <a:gs pos="39000">
                    <a:srgbClr val="00BCF2"/>
                  </a:gs>
                </a:gsLst>
                <a:lin ang="5400000" scaled="0"/>
              </a:gradFill>
            </a:endParaRPr>
          </a:p>
          <a:p>
            <a:pPr marL="0" lvl="1"/>
            <a:endParaRPr lang="en-US" dirty="0" smtClean="0"/>
          </a:p>
          <a:p>
            <a:r>
              <a:rPr lang="en-US" dirty="0" smtClean="0"/>
              <a:t>Included in </a:t>
            </a:r>
            <a:r>
              <a:rPr lang="en-US" b="1" dirty="0" smtClean="0"/>
              <a:t>Azure BizTalk Services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2969" y="295273"/>
            <a:ext cx="917575" cy="917575"/>
          </a:xfrm>
          <a:prstGeom prst="rect">
            <a:avLst/>
          </a:prstGeom>
        </p:spPr>
      </p:pic>
    </p:spTree>
    <p:extLst>
      <p:ext uri="{BB962C8B-B14F-4D97-AF65-F5344CB8AC3E}">
        <p14:creationId xmlns:p14="http://schemas.microsoft.com/office/powerpoint/2010/main" val="116970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t>
            </a:r>
            <a:r>
              <a:rPr lang="en-US" dirty="0"/>
              <a:t>F</a:t>
            </a:r>
            <a:r>
              <a:rPr lang="en-US" dirty="0" smtClean="0"/>
              <a:t>eatures</a:t>
            </a:r>
            <a:endParaRPr lang="en-US" dirty="0"/>
          </a:p>
        </p:txBody>
      </p:sp>
      <p:sp>
        <p:nvSpPr>
          <p:cNvPr id="3" name="Text Placeholder 2"/>
          <p:cNvSpPr>
            <a:spLocks noGrp="1"/>
          </p:cNvSpPr>
          <p:nvPr>
            <p:ph type="body" sz="quarter" idx="11"/>
          </p:nvPr>
        </p:nvSpPr>
        <p:spPr>
          <a:xfrm>
            <a:off x="274639" y="1212849"/>
            <a:ext cx="11889564" cy="5478423"/>
          </a:xfrm>
        </p:spPr>
        <p:txBody>
          <a:bodyPr/>
          <a:lstStyle/>
          <a:p>
            <a:r>
              <a:rPr lang="en-US" dirty="0" smtClean="0"/>
              <a:t>Access to </a:t>
            </a:r>
            <a:r>
              <a:rPr lang="en-US" b="1" dirty="0" smtClean="0"/>
              <a:t>on-premises resources</a:t>
            </a:r>
            <a:endParaRPr lang="en-US" dirty="0" smtClean="0"/>
          </a:p>
          <a:p>
            <a:pPr marL="0" lvl="1"/>
            <a:r>
              <a:rPr lang="en-US" dirty="0" smtClean="0"/>
              <a:t>Connect to SQL Server, Web Services or most other that use TCP or HTTP connectivity</a:t>
            </a:r>
          </a:p>
          <a:p>
            <a:pPr marL="0" lvl="1"/>
            <a:endParaRPr lang="en-US" dirty="0" smtClean="0"/>
          </a:p>
          <a:p>
            <a:pPr lvl="0">
              <a:buClr>
                <a:srgbClr val="FFFFFF"/>
              </a:buClr>
            </a:pPr>
            <a:r>
              <a:rPr lang="en-US" dirty="0" smtClean="0">
                <a:gradFill>
                  <a:gsLst>
                    <a:gs pos="2920">
                      <a:srgbClr val="00BCF2"/>
                    </a:gs>
                    <a:gs pos="39000">
                      <a:srgbClr val="00BCF2"/>
                    </a:gs>
                  </a:gsLst>
                  <a:lin ang="5400000" scaled="0"/>
                </a:gradFill>
              </a:rPr>
              <a:t>Works with most frameworks</a:t>
            </a:r>
            <a:endParaRPr lang="en-US" dirty="0">
              <a:gradFill>
                <a:gsLst>
                  <a:gs pos="2920">
                    <a:srgbClr val="00BCF2"/>
                  </a:gs>
                  <a:gs pos="39000">
                    <a:srgbClr val="00BCF2"/>
                  </a:gs>
                </a:gsLst>
                <a:lin ang="5400000" scaled="0"/>
              </a:gradFill>
            </a:endParaRPr>
          </a:p>
          <a:p>
            <a:pPr marL="0" lvl="1"/>
            <a:r>
              <a:rPr lang="en-US" dirty="0" smtClean="0"/>
              <a:t>Support for .NET, PHP, Java, Python, Node.js for Websites and Node.js and .NET for Mobile Services*</a:t>
            </a:r>
          </a:p>
          <a:p>
            <a:pPr marL="0" lvl="1"/>
            <a:endParaRPr lang="en-US" dirty="0"/>
          </a:p>
          <a:p>
            <a:r>
              <a:rPr lang="en-US" dirty="0" smtClean="0"/>
              <a:t>No need to alter the network perimeter</a:t>
            </a:r>
          </a:p>
          <a:p>
            <a:pPr marL="0" lvl="1"/>
            <a:r>
              <a:rPr lang="en-US" dirty="0" smtClean="0"/>
              <a:t>Doesn’t require a VPN gateway or Firewall changes to allow incoming traffic</a:t>
            </a:r>
          </a:p>
          <a:p>
            <a:pPr marL="0" lvl="1"/>
            <a:r>
              <a:rPr lang="en-US" dirty="0" smtClean="0"/>
              <a:t>Applications have access only to the resource that they require</a:t>
            </a:r>
          </a:p>
          <a:p>
            <a:pPr marL="0" lvl="1"/>
            <a:endParaRPr lang="en-US" dirty="0"/>
          </a:p>
          <a:p>
            <a:r>
              <a:rPr lang="en-US" dirty="0" smtClean="0"/>
              <a:t>Maintains IT control over resources</a:t>
            </a:r>
            <a:endParaRPr lang="en-US" dirty="0"/>
          </a:p>
          <a:p>
            <a:pPr marL="0" lvl="1"/>
            <a:r>
              <a:rPr lang="en-US" dirty="0" smtClean="0"/>
              <a:t>Support for Group Policy and Event/Audit Logging providing Admins control and visibility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2969" y="295273"/>
            <a:ext cx="917575" cy="917575"/>
          </a:xfrm>
          <a:prstGeom prst="rect">
            <a:avLst/>
          </a:prstGeom>
        </p:spPr>
      </p:pic>
    </p:spTree>
    <p:extLst>
      <p:ext uri="{BB962C8B-B14F-4D97-AF65-F5344CB8AC3E}">
        <p14:creationId xmlns:p14="http://schemas.microsoft.com/office/powerpoint/2010/main" val="415633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Introducing BizTalk Services</a:t>
            </a:r>
            <a:r>
              <a:rPr lang="en-US" dirty="0" smtClean="0"/>
              <a:t> </a:t>
            </a:r>
            <a:r>
              <a:rPr lang="en-US" b="1" dirty="0" smtClean="0"/>
              <a:t>FREE </a:t>
            </a:r>
            <a:r>
              <a:rPr lang="en-US" sz="4800" dirty="0" smtClean="0"/>
              <a:t>Edition</a:t>
            </a:r>
            <a:endParaRPr lang="en-US" dirty="0"/>
          </a:p>
        </p:txBody>
      </p:sp>
      <p:sp>
        <p:nvSpPr>
          <p:cNvPr id="3" name="Text Placeholder 2"/>
          <p:cNvSpPr>
            <a:spLocks noGrp="1"/>
          </p:cNvSpPr>
          <p:nvPr>
            <p:ph type="body" sz="quarter" idx="11"/>
          </p:nvPr>
        </p:nvSpPr>
        <p:spPr>
          <a:xfrm>
            <a:off x="274639" y="1212849"/>
            <a:ext cx="11889564" cy="3877985"/>
          </a:xfrm>
        </p:spPr>
        <p:txBody>
          <a:bodyPr/>
          <a:lstStyle/>
          <a:p>
            <a:r>
              <a:rPr lang="en-US" dirty="0" smtClean="0"/>
              <a:t>Launching today</a:t>
            </a:r>
          </a:p>
          <a:p>
            <a:pPr marL="0" lvl="1"/>
            <a:endParaRPr lang="en-US" dirty="0"/>
          </a:p>
          <a:p>
            <a:r>
              <a:rPr lang="en-US" dirty="0" smtClean="0"/>
              <a:t>Makes it easy for developers to use Hybrid Connections at no charge</a:t>
            </a:r>
            <a:endParaRPr lang="en-US" dirty="0"/>
          </a:p>
          <a:p>
            <a:pPr marL="0" lvl="1"/>
            <a:endParaRPr lang="en-US" dirty="0"/>
          </a:p>
          <a:p>
            <a:r>
              <a:rPr lang="en-US" dirty="0" smtClean="0"/>
              <a:t>Hybrid Connections are now included with all </a:t>
            </a:r>
            <a:r>
              <a:rPr lang="en-US" b="1" dirty="0" smtClean="0"/>
              <a:t>BizTalk Services </a:t>
            </a:r>
            <a:r>
              <a:rPr lang="en-US" dirty="0" smtClean="0"/>
              <a:t>tiers</a:t>
            </a:r>
            <a:endParaRPr lang="en-US" dirty="0"/>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27339" y="295274"/>
            <a:ext cx="936864"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869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Connections</a:t>
            </a:r>
            <a:endParaRPr lang="en-US" dirty="0"/>
          </a:p>
        </p:txBody>
      </p:sp>
      <p:pic>
        <p:nvPicPr>
          <p:cNvPr id="76" name="Picture 75"/>
          <p:cNvPicPr>
            <a:picLocks noChangeAspect="1"/>
          </p:cNvPicPr>
          <p:nvPr/>
        </p:nvPicPr>
        <p:blipFill>
          <a:blip r:embed="rId2">
            <a:biLevel thresh="25000"/>
          </a:blip>
          <a:stretch>
            <a:fillRect/>
          </a:stretch>
        </p:blipFill>
        <p:spPr>
          <a:xfrm>
            <a:off x="1716363" y="2830274"/>
            <a:ext cx="894750" cy="888901"/>
          </a:xfrm>
          <a:prstGeom prst="rect">
            <a:avLst/>
          </a:prstGeom>
        </p:spPr>
      </p:pic>
      <p:pic>
        <p:nvPicPr>
          <p:cNvPr id="77" name="Picture 76"/>
          <p:cNvPicPr>
            <a:picLocks noChangeAspect="1"/>
          </p:cNvPicPr>
          <p:nvPr/>
        </p:nvPicPr>
        <p:blipFill>
          <a:blip r:embed="rId3">
            <a:biLevel thresh="25000"/>
          </a:blip>
          <a:stretch>
            <a:fillRect/>
          </a:stretch>
        </p:blipFill>
        <p:spPr>
          <a:xfrm>
            <a:off x="1913104" y="4520811"/>
            <a:ext cx="685068" cy="1103028"/>
          </a:xfrm>
          <a:prstGeom prst="rect">
            <a:avLst/>
          </a:prstGeom>
        </p:spPr>
      </p:pic>
      <p:sp>
        <p:nvSpPr>
          <p:cNvPr id="78" name="TextBox 77"/>
          <p:cNvSpPr txBox="1"/>
          <p:nvPr/>
        </p:nvSpPr>
        <p:spPr>
          <a:xfrm>
            <a:off x="1214167" y="3713102"/>
            <a:ext cx="1899139"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B0F0"/>
                </a:solidFill>
                <a:effectLst/>
                <a:uLnTx/>
                <a:uFillTx/>
              </a:rPr>
              <a:t>Web Sites</a:t>
            </a:r>
          </a:p>
        </p:txBody>
      </p:sp>
      <p:sp>
        <p:nvSpPr>
          <p:cNvPr id="79" name="TextBox 78"/>
          <p:cNvSpPr txBox="1"/>
          <p:nvPr/>
        </p:nvSpPr>
        <p:spPr>
          <a:xfrm>
            <a:off x="1321872" y="5712249"/>
            <a:ext cx="1899139"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B0F0"/>
                </a:solidFill>
                <a:effectLst/>
                <a:uLnTx/>
                <a:uFillTx/>
              </a:rPr>
              <a:t>Mobile Services</a:t>
            </a:r>
          </a:p>
        </p:txBody>
      </p:sp>
      <p:pic>
        <p:nvPicPr>
          <p:cNvPr id="80" name="Picture 79"/>
          <p:cNvPicPr>
            <a:picLocks noChangeAspect="1"/>
          </p:cNvPicPr>
          <p:nvPr/>
        </p:nvPicPr>
        <p:blipFill>
          <a:blip r:embed="rId4">
            <a:duotone>
              <a:prstClr val="black"/>
              <a:srgbClr val="D9C3A5">
                <a:tint val="50000"/>
                <a:satMod val="180000"/>
              </a:srgbClr>
            </a:duotone>
          </a:blip>
          <a:stretch>
            <a:fillRect/>
          </a:stretch>
        </p:blipFill>
        <p:spPr>
          <a:xfrm>
            <a:off x="8507056" y="3352636"/>
            <a:ext cx="601233" cy="779815"/>
          </a:xfrm>
          <a:prstGeom prst="rect">
            <a:avLst/>
          </a:prstGeom>
        </p:spPr>
      </p:pic>
      <p:sp>
        <p:nvSpPr>
          <p:cNvPr id="81" name="Flowchart: Alternate Process 80"/>
          <p:cNvSpPr/>
          <p:nvPr/>
        </p:nvSpPr>
        <p:spPr>
          <a:xfrm>
            <a:off x="6336321" y="2932197"/>
            <a:ext cx="5221269" cy="2604977"/>
          </a:xfrm>
          <a:prstGeom prst="flowChartAlternateProcess">
            <a:avLst/>
          </a:prstGeom>
          <a:noFill/>
          <a:ln w="5715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a:ea typeface="+mn-ea"/>
              <a:cs typeface="+mn-cs"/>
            </a:endParaRPr>
          </a:p>
        </p:txBody>
      </p:sp>
      <p:sp>
        <p:nvSpPr>
          <p:cNvPr id="82" name="TextBox 81"/>
          <p:cNvSpPr txBox="1"/>
          <p:nvPr/>
        </p:nvSpPr>
        <p:spPr>
          <a:xfrm>
            <a:off x="7203740" y="2505301"/>
            <a:ext cx="395067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rPr>
              <a:t>Corporate Network</a:t>
            </a:r>
          </a:p>
        </p:txBody>
      </p:sp>
      <p:sp>
        <p:nvSpPr>
          <p:cNvPr id="83" name="TextBox 82"/>
          <p:cNvSpPr txBox="1"/>
          <p:nvPr/>
        </p:nvSpPr>
        <p:spPr>
          <a:xfrm>
            <a:off x="9108289" y="3563637"/>
            <a:ext cx="265249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B0F0"/>
                </a:solidFill>
                <a:effectLst/>
                <a:uLnTx/>
                <a:uFillTx/>
              </a:rPr>
              <a:t>Microsoft SQL Server</a:t>
            </a:r>
          </a:p>
        </p:txBody>
      </p:sp>
      <p:sp>
        <p:nvSpPr>
          <p:cNvPr id="84" name="TextBox 83"/>
          <p:cNvSpPr txBox="1"/>
          <p:nvPr/>
        </p:nvSpPr>
        <p:spPr>
          <a:xfrm>
            <a:off x="3221012" y="4728130"/>
            <a:ext cx="2151256"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B0F0"/>
                </a:solidFill>
                <a:effectLst/>
                <a:uLnTx/>
                <a:uFillTx/>
              </a:rPr>
              <a:t>Hybrid Connection</a:t>
            </a:r>
          </a:p>
        </p:txBody>
      </p:sp>
      <p:pic>
        <p:nvPicPr>
          <p:cNvPr id="85" name="Picture 84"/>
          <p:cNvPicPr>
            <a:picLocks noChangeAspect="1"/>
          </p:cNvPicPr>
          <p:nvPr/>
        </p:nvPicPr>
        <p:blipFill>
          <a:blip r:embed="rId5">
            <a:biLevel thresh="25000"/>
          </a:blip>
          <a:stretch>
            <a:fillRect/>
          </a:stretch>
        </p:blipFill>
        <p:spPr>
          <a:xfrm>
            <a:off x="7454322" y="1820862"/>
            <a:ext cx="627897" cy="974676"/>
          </a:xfrm>
          <a:prstGeom prst="rect">
            <a:avLst/>
          </a:prstGeom>
        </p:spPr>
      </p:pic>
      <p:sp>
        <p:nvSpPr>
          <p:cNvPr id="86" name="TextBox 85"/>
          <p:cNvSpPr txBox="1"/>
          <p:nvPr/>
        </p:nvSpPr>
        <p:spPr>
          <a:xfrm>
            <a:off x="9164663" y="4453314"/>
            <a:ext cx="2652498"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B0F0"/>
                </a:solidFill>
                <a:effectLst/>
                <a:uLnTx/>
                <a:uFillTx/>
              </a:rPr>
              <a:t>Other published resources</a:t>
            </a:r>
          </a:p>
        </p:txBody>
      </p:sp>
      <p:pic>
        <p:nvPicPr>
          <p:cNvPr id="87" name="Picture 8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20869" y="4323429"/>
            <a:ext cx="769945" cy="76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8" name="Elbow Connector 87"/>
          <p:cNvCxnSpPr/>
          <p:nvPr/>
        </p:nvCxnSpPr>
        <p:spPr>
          <a:xfrm flipV="1">
            <a:off x="7583203" y="3766114"/>
            <a:ext cx="837666" cy="403787"/>
          </a:xfrm>
          <a:prstGeom prst="bentConnector3">
            <a:avLst/>
          </a:prstGeom>
          <a:noFill/>
          <a:ln w="28575" cap="flat" cmpd="sng" algn="ctr">
            <a:solidFill>
              <a:srgbClr val="FFFFFF"/>
            </a:solidFill>
            <a:prstDash val="solid"/>
            <a:miter lim="800000"/>
          </a:ln>
          <a:effectLst/>
        </p:spPr>
      </p:cxnSp>
      <p:cxnSp>
        <p:nvCxnSpPr>
          <p:cNvPr id="89" name="Elbow Connector 88"/>
          <p:cNvCxnSpPr>
            <a:endCxn id="87" idx="1"/>
          </p:cNvCxnSpPr>
          <p:nvPr/>
        </p:nvCxnSpPr>
        <p:spPr>
          <a:xfrm>
            <a:off x="7578275" y="4255442"/>
            <a:ext cx="842594" cy="452960"/>
          </a:xfrm>
          <a:prstGeom prst="bentConnector3">
            <a:avLst/>
          </a:prstGeom>
          <a:noFill/>
          <a:ln w="28575" cap="flat" cmpd="sng" algn="ctr">
            <a:solidFill>
              <a:srgbClr val="FFFFFF"/>
            </a:solidFill>
            <a:prstDash val="solid"/>
            <a:miter lim="800000"/>
          </a:ln>
          <a:effectLst/>
        </p:spPr>
      </p:cxnSp>
      <p:cxnSp>
        <p:nvCxnSpPr>
          <p:cNvPr id="90" name="Elbow Connector 89"/>
          <p:cNvCxnSpPr/>
          <p:nvPr/>
        </p:nvCxnSpPr>
        <p:spPr>
          <a:xfrm rot="10800000">
            <a:off x="2799345" y="3274725"/>
            <a:ext cx="900888" cy="887320"/>
          </a:xfrm>
          <a:prstGeom prst="bentConnector3">
            <a:avLst/>
          </a:prstGeom>
          <a:noFill/>
          <a:ln w="28575" cap="flat" cmpd="sng" algn="ctr">
            <a:solidFill>
              <a:srgbClr val="FFFFFF"/>
            </a:solidFill>
            <a:prstDash val="solid"/>
            <a:miter lim="800000"/>
          </a:ln>
          <a:effectLst/>
        </p:spPr>
      </p:cxnSp>
      <p:cxnSp>
        <p:nvCxnSpPr>
          <p:cNvPr id="91" name="Elbow Connector 90"/>
          <p:cNvCxnSpPr/>
          <p:nvPr/>
        </p:nvCxnSpPr>
        <p:spPr>
          <a:xfrm rot="10800000" flipV="1">
            <a:off x="2810919" y="4255441"/>
            <a:ext cx="893619" cy="864621"/>
          </a:xfrm>
          <a:prstGeom prst="bentConnector3">
            <a:avLst/>
          </a:prstGeom>
          <a:noFill/>
          <a:ln w="28575" cap="flat" cmpd="sng" algn="ctr">
            <a:solidFill>
              <a:srgbClr val="FFFFFF"/>
            </a:solidFill>
            <a:prstDash val="solid"/>
            <a:miter lim="800000"/>
          </a:ln>
          <a:effectLst/>
        </p:spPr>
      </p:cxnSp>
      <p:sp>
        <p:nvSpPr>
          <p:cNvPr id="92" name="Rectangle 91"/>
          <p:cNvSpPr/>
          <p:nvPr/>
        </p:nvSpPr>
        <p:spPr>
          <a:xfrm>
            <a:off x="6177515" y="4111185"/>
            <a:ext cx="303308" cy="208925"/>
          </a:xfrm>
          <a:prstGeom prst="rect">
            <a:avLst/>
          </a:prstGeom>
          <a:solidFill>
            <a:srgbClr val="0070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a:ea typeface="+mn-ea"/>
              <a:cs typeface="+mn-cs"/>
            </a:endParaRPr>
          </a:p>
        </p:txBody>
      </p:sp>
      <p:cxnSp>
        <p:nvCxnSpPr>
          <p:cNvPr id="93" name="Straight Connector 92"/>
          <p:cNvCxnSpPr/>
          <p:nvPr/>
        </p:nvCxnSpPr>
        <p:spPr>
          <a:xfrm>
            <a:off x="4778287" y="4169900"/>
            <a:ext cx="1813899" cy="0"/>
          </a:xfrm>
          <a:prstGeom prst="line">
            <a:avLst/>
          </a:prstGeom>
          <a:noFill/>
          <a:ln w="28575" cap="flat" cmpd="sng" algn="ctr">
            <a:solidFill>
              <a:srgbClr val="FFFFFF"/>
            </a:solidFill>
            <a:prstDash val="solid"/>
            <a:miter lim="800000"/>
          </a:ln>
          <a:effectLst/>
        </p:spPr>
      </p:cxnSp>
      <p:cxnSp>
        <p:nvCxnSpPr>
          <p:cNvPr id="94" name="Straight Connector 93"/>
          <p:cNvCxnSpPr/>
          <p:nvPr/>
        </p:nvCxnSpPr>
        <p:spPr>
          <a:xfrm>
            <a:off x="4778287" y="4259261"/>
            <a:ext cx="1813899" cy="1"/>
          </a:xfrm>
          <a:prstGeom prst="line">
            <a:avLst/>
          </a:prstGeom>
          <a:noFill/>
          <a:ln w="28575" cap="flat" cmpd="sng" algn="ctr">
            <a:solidFill>
              <a:srgbClr val="FFFFFF"/>
            </a:solidFill>
            <a:prstDash val="solid"/>
            <a:miter lim="800000"/>
          </a:ln>
          <a:effectLst/>
        </p:spPr>
      </p:cxnSp>
      <p:sp>
        <p:nvSpPr>
          <p:cNvPr id="95" name="Rectangle 94"/>
          <p:cNvSpPr/>
          <p:nvPr/>
        </p:nvSpPr>
        <p:spPr>
          <a:xfrm>
            <a:off x="3857100" y="3841574"/>
            <a:ext cx="811491" cy="748145"/>
          </a:xfrm>
          <a:prstGeom prst="rect">
            <a:avLst/>
          </a:prstGeom>
          <a:solidFill>
            <a:srgbClr val="FFFFFF"/>
          </a:solidFill>
          <a:ln w="12700" cap="flat" cmpd="sng" algn="ctr">
            <a:solidFill>
              <a:srgbClr val="00B0F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a:ea typeface="+mn-ea"/>
              <a:cs typeface="+mn-cs"/>
            </a:endParaRPr>
          </a:p>
        </p:txBody>
      </p:sp>
      <p:pic>
        <p:nvPicPr>
          <p:cNvPr id="96" name="Picture 9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21370" y="3965373"/>
            <a:ext cx="476250" cy="476250"/>
          </a:xfrm>
          <a:prstGeom prst="rect">
            <a:avLst/>
          </a:prstGeom>
        </p:spPr>
      </p:pic>
      <p:sp>
        <p:nvSpPr>
          <p:cNvPr id="97" name="TextBox 96"/>
          <p:cNvSpPr txBox="1"/>
          <p:nvPr/>
        </p:nvSpPr>
        <p:spPr>
          <a:xfrm>
            <a:off x="6211874" y="4721199"/>
            <a:ext cx="1899139"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B0F0"/>
                </a:solidFill>
                <a:effectLst/>
                <a:uLnTx/>
                <a:uFillTx/>
              </a:rPr>
              <a:t>Hybrid Connection Manager</a:t>
            </a:r>
          </a:p>
        </p:txBody>
      </p:sp>
      <p:sp>
        <p:nvSpPr>
          <p:cNvPr id="98" name="Rectangle 97"/>
          <p:cNvSpPr/>
          <p:nvPr/>
        </p:nvSpPr>
        <p:spPr>
          <a:xfrm>
            <a:off x="6697080" y="3860612"/>
            <a:ext cx="811491" cy="748145"/>
          </a:xfrm>
          <a:prstGeom prst="rect">
            <a:avLst/>
          </a:prstGeom>
          <a:solidFill>
            <a:srgbClr val="FFFFFF"/>
          </a:solidFill>
          <a:ln w="12700" cap="flat" cmpd="sng" algn="ctr">
            <a:solidFill>
              <a:srgbClr val="00B0F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a:ea typeface="+mn-ea"/>
              <a:cs typeface="+mn-cs"/>
            </a:endParaRPr>
          </a:p>
        </p:txBody>
      </p:sp>
      <p:pic>
        <p:nvPicPr>
          <p:cNvPr id="99" name="Picture 9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64700" y="4000426"/>
            <a:ext cx="476250" cy="476250"/>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42969" y="295273"/>
            <a:ext cx="917575" cy="917575"/>
          </a:xfrm>
          <a:prstGeom prst="rect">
            <a:avLst/>
          </a:prstGeom>
        </p:spPr>
      </p:pic>
    </p:spTree>
    <p:extLst>
      <p:ext uri="{BB962C8B-B14F-4D97-AF65-F5344CB8AC3E}">
        <p14:creationId xmlns:p14="http://schemas.microsoft.com/office/powerpoint/2010/main" val="3071098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fade">
                                      <p:cBhvr>
                                        <p:cTn id="14" dur="500"/>
                                        <p:tgtEl>
                                          <p:spTgt spid="81"/>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92"/>
                                        </p:tgtEl>
                                        <p:attrNameLst>
                                          <p:attrName>style.visibility</p:attrName>
                                        </p:attrNameLst>
                                      </p:cBhvr>
                                      <p:to>
                                        <p:strVal val="visible"/>
                                      </p:to>
                                    </p:set>
                                    <p:animEffect transition="in" filter="fade">
                                      <p:cBhvr>
                                        <p:cTn id="18" dur="500"/>
                                        <p:tgtEl>
                                          <p:spTgt spid="92"/>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fade">
                                      <p:cBhvr>
                                        <p:cTn id="22" dur="500"/>
                                        <p:tgtEl>
                                          <p:spTgt spid="80"/>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83"/>
                                        </p:tgtEl>
                                        <p:attrNameLst>
                                          <p:attrName>style.visibility</p:attrName>
                                        </p:attrNameLst>
                                      </p:cBhvr>
                                      <p:to>
                                        <p:strVal val="visible"/>
                                      </p:to>
                                    </p:set>
                                    <p:animEffect transition="in" filter="fade">
                                      <p:cBhvr>
                                        <p:cTn id="26" dur="500"/>
                                        <p:tgtEl>
                                          <p:spTgt spid="8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87"/>
                                        </p:tgtEl>
                                        <p:attrNameLst>
                                          <p:attrName>style.visibility</p:attrName>
                                        </p:attrNameLst>
                                      </p:cBhvr>
                                      <p:to>
                                        <p:strVal val="visible"/>
                                      </p:to>
                                    </p:set>
                                    <p:animEffect transition="in" filter="fade">
                                      <p:cBhvr>
                                        <p:cTn id="30" dur="500"/>
                                        <p:tgtEl>
                                          <p:spTgt spid="87"/>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86"/>
                                        </p:tgtEl>
                                        <p:attrNameLst>
                                          <p:attrName>style.visibility</p:attrName>
                                        </p:attrNameLst>
                                      </p:cBhvr>
                                      <p:to>
                                        <p:strVal val="visible"/>
                                      </p:to>
                                    </p:set>
                                    <p:animEffect transition="in" filter="fade">
                                      <p:cBhvr>
                                        <p:cTn id="34" dur="500"/>
                                        <p:tgtEl>
                                          <p:spTgt spid="86"/>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500"/>
                                        <p:tgtEl>
                                          <p:spTgt spid="76"/>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fade">
                                      <p:cBhvr>
                                        <p:cTn id="42" dur="500"/>
                                        <p:tgtEl>
                                          <p:spTgt spid="78"/>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77"/>
                                        </p:tgtEl>
                                        <p:attrNameLst>
                                          <p:attrName>style.visibility</p:attrName>
                                        </p:attrNameLst>
                                      </p:cBhvr>
                                      <p:to>
                                        <p:strVal val="visible"/>
                                      </p:to>
                                    </p:set>
                                    <p:animEffect transition="in" filter="fade">
                                      <p:cBhvr>
                                        <p:cTn id="46" dur="500"/>
                                        <p:tgtEl>
                                          <p:spTgt spid="77"/>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79"/>
                                        </p:tgtEl>
                                        <p:attrNameLst>
                                          <p:attrName>style.visibility</p:attrName>
                                        </p:attrNameLst>
                                      </p:cBhvr>
                                      <p:to>
                                        <p:strVal val="visible"/>
                                      </p:to>
                                    </p:set>
                                    <p:animEffect transition="in" filter="fade">
                                      <p:cBhvr>
                                        <p:cTn id="50" dur="500"/>
                                        <p:tgtEl>
                                          <p:spTgt spid="7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96"/>
                                        </p:tgtEl>
                                        <p:attrNameLst>
                                          <p:attrName>style.visibility</p:attrName>
                                        </p:attrNameLst>
                                      </p:cBhvr>
                                      <p:to>
                                        <p:strVal val="visible"/>
                                      </p:to>
                                    </p:set>
                                    <p:animEffect transition="in" filter="fade">
                                      <p:cBhvr>
                                        <p:cTn id="55" dur="500"/>
                                        <p:tgtEl>
                                          <p:spTgt spid="9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fade">
                                      <p:cBhvr>
                                        <p:cTn id="58" dur="500"/>
                                        <p:tgtEl>
                                          <p:spTgt spid="95"/>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500"/>
                                        <p:tgtEl>
                                          <p:spTgt spid="8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99"/>
                                        </p:tgtEl>
                                        <p:attrNameLst>
                                          <p:attrName>style.visibility</p:attrName>
                                        </p:attrNameLst>
                                      </p:cBhvr>
                                      <p:to>
                                        <p:strVal val="visible"/>
                                      </p:to>
                                    </p:set>
                                    <p:animEffect transition="in" filter="fade">
                                      <p:cBhvr>
                                        <p:cTn id="67" dur="500"/>
                                        <p:tgtEl>
                                          <p:spTgt spid="9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500"/>
                                        <p:tgtEl>
                                          <p:spTgt spid="98"/>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97"/>
                                        </p:tgtEl>
                                        <p:attrNameLst>
                                          <p:attrName>style.visibility</p:attrName>
                                        </p:attrNameLst>
                                      </p:cBhvr>
                                      <p:to>
                                        <p:strVal val="visible"/>
                                      </p:to>
                                    </p:set>
                                    <p:animEffect transition="in" filter="fade">
                                      <p:cBhvr>
                                        <p:cTn id="74" dur="500"/>
                                        <p:tgtEl>
                                          <p:spTgt spid="97"/>
                                        </p:tgtEl>
                                      </p:cBhvr>
                                    </p:animEffect>
                                  </p:childTnLst>
                                </p:cTn>
                              </p:par>
                            </p:childTnLst>
                          </p:cTn>
                        </p:par>
                        <p:par>
                          <p:cTn id="75" fill="hold">
                            <p:stCondLst>
                              <p:cond delay="1000"/>
                            </p:stCondLst>
                            <p:childTnLst>
                              <p:par>
                                <p:cTn id="76" presetID="10" presetClass="entr" presetSubtype="0" fill="hold" nodeType="afterEffect">
                                  <p:stCondLst>
                                    <p:cond delay="0"/>
                                  </p:stCondLst>
                                  <p:childTnLst>
                                    <p:set>
                                      <p:cBhvr>
                                        <p:cTn id="77" dur="1" fill="hold">
                                          <p:stCondLst>
                                            <p:cond delay="0"/>
                                          </p:stCondLst>
                                        </p:cTn>
                                        <p:tgtEl>
                                          <p:spTgt spid="93"/>
                                        </p:tgtEl>
                                        <p:attrNameLst>
                                          <p:attrName>style.visibility</p:attrName>
                                        </p:attrNameLst>
                                      </p:cBhvr>
                                      <p:to>
                                        <p:strVal val="visible"/>
                                      </p:to>
                                    </p:set>
                                    <p:animEffect transition="in" filter="fade">
                                      <p:cBhvr>
                                        <p:cTn id="78" dur="500"/>
                                        <p:tgtEl>
                                          <p:spTgt spid="93"/>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fade">
                                      <p:cBhvr>
                                        <p:cTn id="83" dur="500"/>
                                        <p:tgtEl>
                                          <p:spTgt spid="8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90"/>
                                        </p:tgtEl>
                                        <p:attrNameLst>
                                          <p:attrName>style.visibility</p:attrName>
                                        </p:attrNameLst>
                                      </p:cBhvr>
                                      <p:to>
                                        <p:strVal val="visible"/>
                                      </p:to>
                                    </p:set>
                                    <p:animEffect transition="in" filter="fade">
                                      <p:cBhvr>
                                        <p:cTn id="88" dur="500"/>
                                        <p:tgtEl>
                                          <p:spTgt spid="90"/>
                                        </p:tgtEl>
                                      </p:cBhvr>
                                    </p:animEffect>
                                  </p:childTnLst>
                                </p:cTn>
                              </p:par>
                            </p:childTnLst>
                          </p:cTn>
                        </p:par>
                        <p:par>
                          <p:cTn id="89" fill="hold">
                            <p:stCondLst>
                              <p:cond delay="500"/>
                            </p:stCondLst>
                            <p:childTnLst>
                              <p:par>
                                <p:cTn id="90" presetID="10" presetClass="entr" presetSubtype="0" fill="hold" nodeType="afterEffect">
                                  <p:stCondLst>
                                    <p:cond delay="0"/>
                                  </p:stCondLst>
                                  <p:childTnLst>
                                    <p:set>
                                      <p:cBhvr>
                                        <p:cTn id="91" dur="1" fill="hold">
                                          <p:stCondLst>
                                            <p:cond delay="0"/>
                                          </p:stCondLst>
                                        </p:cTn>
                                        <p:tgtEl>
                                          <p:spTgt spid="91"/>
                                        </p:tgtEl>
                                        <p:attrNameLst>
                                          <p:attrName>style.visibility</p:attrName>
                                        </p:attrNameLst>
                                      </p:cBhvr>
                                      <p:to>
                                        <p:strVal val="visible"/>
                                      </p:to>
                                    </p:set>
                                    <p:animEffect transition="in" filter="fade">
                                      <p:cBhvr>
                                        <p:cTn id="92" dur="500"/>
                                        <p:tgtEl>
                                          <p:spTgt spid="91"/>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89"/>
                                        </p:tgtEl>
                                        <p:attrNameLst>
                                          <p:attrName>style.visibility</p:attrName>
                                        </p:attrNameLst>
                                      </p:cBhvr>
                                      <p:to>
                                        <p:strVal val="visible"/>
                                      </p:to>
                                    </p:set>
                                    <p:animEffect transition="in" filter="fade">
                                      <p:cBhvr>
                                        <p:cTn id="97" dur="500"/>
                                        <p:tgtEl>
                                          <p:spTgt spid="89"/>
                                        </p:tgtEl>
                                      </p:cBhvr>
                                    </p:animEffect>
                                  </p:childTnLst>
                                </p:cTn>
                              </p:par>
                            </p:childTnLst>
                          </p:cTn>
                        </p:par>
                        <p:par>
                          <p:cTn id="98" fill="hold">
                            <p:stCondLst>
                              <p:cond delay="500"/>
                            </p:stCondLst>
                            <p:childTnLst>
                              <p:par>
                                <p:cTn id="99" presetID="10" presetClass="entr" presetSubtype="0" fill="hold" nodeType="afterEffect">
                                  <p:stCondLst>
                                    <p:cond delay="0"/>
                                  </p:stCondLst>
                                  <p:childTnLst>
                                    <p:set>
                                      <p:cBhvr>
                                        <p:cTn id="100" dur="1" fill="hold">
                                          <p:stCondLst>
                                            <p:cond delay="0"/>
                                          </p:stCondLst>
                                        </p:cTn>
                                        <p:tgtEl>
                                          <p:spTgt spid="94"/>
                                        </p:tgtEl>
                                        <p:attrNameLst>
                                          <p:attrName>style.visibility</p:attrName>
                                        </p:attrNameLst>
                                      </p:cBhvr>
                                      <p:to>
                                        <p:strVal val="visible"/>
                                      </p:to>
                                    </p:set>
                                    <p:animEffect transition="in" filter="fade">
                                      <p:cBhvr>
                                        <p:cTn id="101"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P spid="81" grpId="0" animBg="1"/>
      <p:bldP spid="82" grpId="0"/>
      <p:bldP spid="83" grpId="0"/>
      <p:bldP spid="84" grpId="0"/>
      <p:bldP spid="86" grpId="0"/>
      <p:bldP spid="92" grpId="0" animBg="1"/>
      <p:bldP spid="95" grpId="0" animBg="1"/>
      <p:bldP spid="97" grpId="0"/>
      <p:bldP spid="98" grpId="0" animBg="1"/>
    </p:bld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xsi:nil="true"/>
    <Session_x0020_Code xmlns="e36bfbf9-5e42-489c-a259-4c54eb22cb57">DEV-B307</Session_x0020_Code>
    <Presentation_x0020_Date xmlns="e36bfbf9-5e42-489c-a259-4c54eb22cb57">2014-05-12T00:00:00-07:00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purl.org/dc/elements/1.1/"/>
    <ds:schemaRef ds:uri="http://www.w3.org/XML/1998/namespace"/>
    <ds:schemaRef ds:uri="http://schemas.openxmlformats.org/package/2006/metadata/core-properties"/>
    <ds:schemaRef ds:uri="http://schemas.microsoft.com/sharepoint/v3"/>
    <ds:schemaRef ds:uri="e36bfbf9-5e42-489c-a259-4c54eb22cb57"/>
    <ds:schemaRef ds:uri="http://schemas.microsoft.com/office/2006/documentManagement/types"/>
    <ds:schemaRef ds:uri="http://schemas.microsoft.com/office/2006/metadata/properties"/>
    <ds:schemaRef ds:uri="http://purl.org/dc/terms/"/>
    <ds:schemaRef ds:uri="http://schemas.microsoft.com/office/infopath/2007/PartnerControls"/>
    <ds:schemaRef ds:uri="230e9df3-be65-4c73-a93b-d1236ebd677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TENA14Speaker_PPT_Template</Template>
  <TotalTime>4737</TotalTime>
  <Words>2915</Words>
  <Application>Microsoft Office PowerPoint</Application>
  <PresentationFormat>Custom</PresentationFormat>
  <Paragraphs>263</Paragraphs>
  <Slides>24</Slides>
  <Notes>16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Arial</vt:lpstr>
      <vt:lpstr>Calibri</vt:lpstr>
      <vt:lpstr>Segoe UI</vt:lpstr>
      <vt:lpstr>Segoe UI Light</vt:lpstr>
      <vt:lpstr>Wingdings</vt:lpstr>
      <vt:lpstr>TechEd 2014 Dk Blue</vt:lpstr>
      <vt:lpstr>Acrobat Document</vt:lpstr>
      <vt:lpstr>PowerPoint Presentation</vt:lpstr>
      <vt:lpstr>PowerPoint Presentation</vt:lpstr>
      <vt:lpstr>Introducing Hybrid Connections</vt:lpstr>
      <vt:lpstr>Evolving Enterprise Infrastructure</vt:lpstr>
      <vt:lpstr>Motivation</vt:lpstr>
      <vt:lpstr>Introducing Hybrid Connections</vt:lpstr>
      <vt:lpstr>Key Features</vt:lpstr>
      <vt:lpstr>Introducing BizTalk Services FREE Edition</vt:lpstr>
      <vt:lpstr>Hybrid Connections</vt:lpstr>
      <vt:lpstr>Demonstration</vt:lpstr>
      <vt:lpstr>Lift and Shift</vt:lpstr>
      <vt:lpstr>Flow</vt:lpstr>
      <vt:lpstr>Cardinality</vt:lpstr>
      <vt:lpstr>Constraints</vt:lpstr>
      <vt:lpstr>Security</vt:lpstr>
      <vt:lpstr>Deployment considerations</vt:lpstr>
      <vt:lpstr>Enterprise IT in control</vt:lpstr>
      <vt:lpstr>Included in BizTalk Services</vt:lpstr>
      <vt:lpstr>Related content</vt:lpstr>
      <vt:lpstr>Visit the Developer Platform &amp; Tools Booth</vt:lpstr>
      <vt:lpstr>Resources</vt:lpstr>
      <vt:lpstr>Complete an evaluation and enter to win!</vt:lpstr>
      <vt:lpstr>Evaluate this session</vt:lpstr>
      <vt:lpstr>PowerPoint Presentation</vt:lpstr>
    </vt:vector>
  </TitlesOfParts>
  <Manager>&lt;Speech writer name goes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Hybrid Connections</dc:title>
  <dc:subject>TechEd 2014</dc:subject>
  <dc:creator>Santosh Chandwani</dc:creator>
  <cp:keywords/>
  <dc:description>Template: Jordan Cayabyab, Artitudes Design
Formatting: 
Audience Type:</dc:description>
  <cp:lastModifiedBy>testadmin</cp:lastModifiedBy>
  <cp:revision>105</cp:revision>
  <dcterms:created xsi:type="dcterms:W3CDTF">2014-05-06T20:26:50Z</dcterms:created>
  <dcterms:modified xsi:type="dcterms:W3CDTF">2014-05-12T20:55:09Z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oduct">
    <vt:lpwstr/>
  </property>
  <property fmtid="{D5CDD505-2E9C-101B-9397-08002B2CF9AE}" pid="3" name="Event1">
    <vt:lpwstr>622;#Unassigned|2c8af875-f38a-40b8-a0a9-056aed3fc8c0</vt:lpwstr>
  </property>
  <property fmtid="{D5CDD505-2E9C-101B-9397-08002B2CF9AE}" pid="4" name="Audience">
    <vt:lpwstr/>
  </property>
  <property fmtid="{D5CDD505-2E9C-101B-9397-08002B2CF9AE}" pid="5" name="Event Venue">
    <vt:lpwstr>18;#George R. Brown Convention Center|6c33c07d-d6c4-4c5e-b5d0-7afd8a7a4e7d</vt:lpwstr>
  </property>
  <property fmtid="{D5CDD505-2E9C-101B-9397-08002B2CF9AE}" pid="6" name="Track">
    <vt:lpwstr/>
  </property>
  <property fmtid="{D5CDD505-2E9C-101B-9397-08002B2CF9AE}" pid="7" name="Event Location">
    <vt:lpwstr>17;#Houston|b97448fd-4b6d-4055-9328-60bf1c4ceb26</vt:lpwstr>
  </property>
  <property fmtid="{D5CDD505-2E9C-101B-9397-08002B2CF9AE}" pid="8" name="Campaign">
    <vt:lpwstr/>
  </property>
  <property fmtid="{D5CDD505-2E9C-101B-9397-08002B2CF9AE}" pid="9" name="Audience1">
    <vt:lpwstr>9;#developers|8e4a08dc-5d95-4156-ab65-f22579a1592a</vt:lpwstr>
  </property>
  <property fmtid="{D5CDD505-2E9C-101B-9397-08002B2CF9AE}" pid="10" name="Event Name">
    <vt:lpwstr>16;#Microsoft Tech Ed|30c8c6b6-2916-412b-8e18-b132d138380c</vt:lpwstr>
  </property>
  <property fmtid="{D5CDD505-2E9C-101B-9397-08002B2CF9AE}" pid="11" name="TaxKeyword">
    <vt:lpwstr/>
  </property>
  <property fmtid="{D5CDD505-2E9C-101B-9397-08002B2CF9AE}" pid="12" name="ContentTypeId">
    <vt:lpwstr>0x01010037E1E4F83CA93F45BADDAA8ACD90BCCA</vt:lpwstr>
  </property>
  <property fmtid="{D5CDD505-2E9C-101B-9397-08002B2CF9AE}" pid="13" name="IsMyDocuments">
    <vt:bool>true</vt:bool>
  </property>
</Properties>
</file>