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4"/>
  </p:notesMasterIdLst>
  <p:handoutMasterIdLst>
    <p:handoutMasterId r:id="rId25"/>
  </p:handoutMasterIdLst>
  <p:sldIdLst>
    <p:sldId id="1381" r:id="rId5"/>
    <p:sldId id="1412" r:id="rId6"/>
    <p:sldId id="1462" r:id="rId7"/>
    <p:sldId id="1452" r:id="rId8"/>
    <p:sldId id="1468" r:id="rId9"/>
    <p:sldId id="1453" r:id="rId10"/>
    <p:sldId id="1454" r:id="rId11"/>
    <p:sldId id="1455" r:id="rId12"/>
    <p:sldId id="1456" r:id="rId13"/>
    <p:sldId id="1457" r:id="rId14"/>
    <p:sldId id="1458" r:id="rId15"/>
    <p:sldId id="1459" r:id="rId16"/>
    <p:sldId id="1461" r:id="rId17"/>
    <p:sldId id="1460" r:id="rId18"/>
    <p:sldId id="1465" r:id="rId19"/>
    <p:sldId id="1466" r:id="rId20"/>
    <p:sldId id="1417" r:id="rId21"/>
    <p:sldId id="1414" r:id="rId22"/>
    <p:sldId id="1132" r:id="rId2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3124" autoAdjust="0"/>
  </p:normalViewPr>
  <p:slideViewPr>
    <p:cSldViewPr snapToObjects="1">
      <p:cViewPr varScale="1">
        <p:scale>
          <a:sx n="119" d="100"/>
          <a:sy n="119" d="100"/>
        </p:scale>
        <p:origin x="84" y="9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62122E69-14F2-45B9-B4ED-1B834108D883}"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9399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76371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1.bin"/><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hyperlink" Target="http://aka.ms/aivsix" TargetMode="External"/><Relationship Id="rId17" Type="http://schemas.openxmlformats.org/officeDocument/2006/relationships/image" Target="../media/image17.png"/><Relationship Id="rId2" Type="http://schemas.openxmlformats.org/officeDocument/2006/relationships/slideLayout" Target="../slideLayouts/slideLayout19.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hyperlink" Target="http://visualstudio.com/" TargetMode="External"/><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14.gif"/><Relationship Id="rId1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9600" dirty="0"/>
              <a:t>Segment </a:t>
            </a:r>
            <a:r>
              <a:rPr lang="en-US" sz="9600" dirty="0" smtClean="0"/>
              <a:t>4</a:t>
            </a:r>
            <a:r>
              <a:rPr lang="en-US" sz="9600" dirty="0"/>
              <a:t/>
            </a:r>
            <a:br>
              <a:rPr lang="en-US" sz="9600" dirty="0"/>
            </a:br>
            <a:r>
              <a:rPr lang="en-US" sz="4000" dirty="0"/>
              <a:t>Anonymous Types</a:t>
            </a:r>
            <a:br>
              <a:rPr lang="en-US" sz="4000" dirty="0"/>
            </a:br>
            <a:r>
              <a:rPr lang="en-US" sz="4000" dirty="0"/>
              <a:t>Dynamics</a:t>
            </a:r>
          </a:p>
        </p:txBody>
      </p:sp>
    </p:spTree>
    <p:extLst>
      <p:ext uri="{BB962C8B-B14F-4D97-AF65-F5344CB8AC3E}">
        <p14:creationId xmlns:p14="http://schemas.microsoft.com/office/powerpoint/2010/main" val="41218169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9600" dirty="0" smtClean="0"/>
              <a:t>Segment 5</a:t>
            </a:r>
            <a:br>
              <a:rPr lang="en-US" sz="9600" dirty="0" smtClean="0"/>
            </a:br>
            <a:r>
              <a:rPr lang="en-US" sz="4000" dirty="0" err="1"/>
              <a:t>NuGet</a:t>
            </a:r>
            <a:endParaRPr lang="en-US" sz="4000" dirty="0"/>
          </a:p>
        </p:txBody>
      </p:sp>
    </p:spTree>
    <p:extLst>
      <p:ext uri="{BB962C8B-B14F-4D97-AF65-F5344CB8AC3E}">
        <p14:creationId xmlns:p14="http://schemas.microsoft.com/office/powerpoint/2010/main" val="29529202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9600" dirty="0"/>
              <a:t>Segment </a:t>
            </a:r>
            <a:r>
              <a:rPr lang="en-US" sz="9600" dirty="0" smtClean="0"/>
              <a:t>6</a:t>
            </a:r>
            <a:r>
              <a:rPr lang="en-US" sz="9600" dirty="0"/>
              <a:t/>
            </a:r>
            <a:br>
              <a:rPr lang="en-US" sz="9600" dirty="0"/>
            </a:br>
            <a:r>
              <a:rPr lang="en-US" sz="4000" dirty="0" smtClean="0"/>
              <a:t>Community</a:t>
            </a:r>
            <a:br>
              <a:rPr lang="en-US" sz="4000" dirty="0" smtClean="0"/>
            </a:br>
            <a:r>
              <a:rPr lang="en-US" sz="4000" dirty="0" smtClean="0"/>
              <a:t>License</a:t>
            </a:r>
            <a:r>
              <a:rPr lang="en-US" sz="4000" dirty="0"/>
              <a:t/>
            </a:r>
            <a:br>
              <a:rPr lang="en-US" sz="4000" dirty="0"/>
            </a:br>
            <a:r>
              <a:rPr lang="en-US" sz="4000" dirty="0"/>
              <a:t>Issues, Features, &amp; Bugs</a:t>
            </a:r>
            <a:br>
              <a:rPr lang="en-US" sz="4000" dirty="0"/>
            </a:br>
            <a:r>
              <a:rPr lang="en-US" sz="4000" dirty="0"/>
              <a:t>Pull requests</a:t>
            </a:r>
          </a:p>
        </p:txBody>
      </p:sp>
    </p:spTree>
    <p:extLst>
      <p:ext uri="{BB962C8B-B14F-4D97-AF65-F5344CB8AC3E}">
        <p14:creationId xmlns:p14="http://schemas.microsoft.com/office/powerpoint/2010/main" val="17173060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Review</a:t>
            </a:r>
            <a:endParaRPr lang="en-US" dirty="0"/>
          </a:p>
        </p:txBody>
      </p:sp>
      <p:sp>
        <p:nvSpPr>
          <p:cNvPr id="5" name="Text Placeholder 4"/>
          <p:cNvSpPr>
            <a:spLocks noGrp="1"/>
          </p:cNvSpPr>
          <p:nvPr>
            <p:ph type="body" sz="quarter" idx="10"/>
          </p:nvPr>
        </p:nvSpPr>
        <p:spPr>
          <a:xfrm>
            <a:off x="274639" y="1212849"/>
            <a:ext cx="5486399" cy="5250668"/>
          </a:xfrm>
        </p:spPr>
        <p:txBody>
          <a:bodyPr/>
          <a:lstStyle/>
          <a:p>
            <a:r>
              <a:rPr lang="en-US" dirty="0" smtClean="0"/>
              <a:t>Portable </a:t>
            </a:r>
            <a:r>
              <a:rPr lang="en-US" dirty="0"/>
              <a:t>class libraries</a:t>
            </a:r>
          </a:p>
          <a:p>
            <a:r>
              <a:rPr lang="en-US" dirty="0"/>
              <a:t>Extensibility</a:t>
            </a:r>
          </a:p>
          <a:p>
            <a:r>
              <a:rPr lang="en-US" dirty="0" err="1" smtClean="0"/>
              <a:t>Async</a:t>
            </a:r>
            <a:r>
              <a:rPr lang="en-US" dirty="0"/>
              <a:t> </a:t>
            </a:r>
            <a:r>
              <a:rPr lang="en-US" dirty="0" smtClean="0"/>
              <a:t>and Await</a:t>
            </a:r>
            <a:endParaRPr lang="en-US" dirty="0"/>
          </a:p>
          <a:p>
            <a:r>
              <a:rPr lang="en-US" dirty="0" smtClean="0"/>
              <a:t>Functional Tests</a:t>
            </a:r>
          </a:p>
          <a:p>
            <a:r>
              <a:rPr lang="en-US" dirty="0" smtClean="0"/>
              <a:t>Unit </a:t>
            </a:r>
            <a:r>
              <a:rPr lang="en-US" dirty="0"/>
              <a:t>Tests</a:t>
            </a:r>
          </a:p>
          <a:p>
            <a:r>
              <a:rPr lang="en-US" dirty="0" smtClean="0"/>
              <a:t>Mono.NET </a:t>
            </a:r>
            <a:r>
              <a:rPr lang="en-US" dirty="0"/>
              <a:t>&amp; </a:t>
            </a:r>
            <a:r>
              <a:rPr lang="en-US" dirty="0" err="1"/>
              <a:t>Xamarin</a:t>
            </a:r>
            <a:endParaRPr lang="en-US" dirty="0"/>
          </a:p>
          <a:p>
            <a:r>
              <a:rPr lang="en-US" dirty="0"/>
              <a:t>Continuous </a:t>
            </a:r>
            <a:r>
              <a:rPr lang="en-US" dirty="0" smtClean="0"/>
              <a:t>Integration</a:t>
            </a:r>
          </a:p>
          <a:p>
            <a:r>
              <a:rPr lang="en-US" dirty="0" smtClean="0"/>
              <a:t>Anonymous Types</a:t>
            </a:r>
            <a:endParaRPr lang="en-US" dirty="0"/>
          </a:p>
        </p:txBody>
      </p:sp>
      <p:sp>
        <p:nvSpPr>
          <p:cNvPr id="7" name="Text Placeholder 6"/>
          <p:cNvSpPr>
            <a:spLocks noGrp="1"/>
          </p:cNvSpPr>
          <p:nvPr>
            <p:ph type="body" sz="quarter" idx="11"/>
          </p:nvPr>
        </p:nvSpPr>
        <p:spPr/>
        <p:txBody>
          <a:bodyPr/>
          <a:lstStyle/>
          <a:p>
            <a:r>
              <a:rPr lang="en-US" dirty="0"/>
              <a:t>Dynamics</a:t>
            </a:r>
          </a:p>
          <a:p>
            <a:r>
              <a:rPr lang="en-US" dirty="0" err="1"/>
              <a:t>NuGet</a:t>
            </a:r>
            <a:endParaRPr lang="en-US" dirty="0"/>
          </a:p>
          <a:p>
            <a:r>
              <a:rPr lang="en-US" dirty="0"/>
              <a:t>Community</a:t>
            </a:r>
          </a:p>
          <a:p>
            <a:r>
              <a:rPr lang="en-US" dirty="0"/>
              <a:t>License</a:t>
            </a:r>
          </a:p>
          <a:p>
            <a:r>
              <a:rPr lang="en-US" dirty="0"/>
              <a:t>Issues, Features, &amp; Bugs</a:t>
            </a:r>
          </a:p>
          <a:p>
            <a:r>
              <a:rPr lang="en-US" dirty="0"/>
              <a:t>Pull </a:t>
            </a:r>
            <a:r>
              <a:rPr lang="en-US" dirty="0" smtClean="0"/>
              <a:t>requests</a:t>
            </a:r>
            <a:endParaRPr lang="en-US" dirty="0"/>
          </a:p>
        </p:txBody>
      </p:sp>
    </p:spTree>
    <p:extLst>
      <p:ext uri="{BB962C8B-B14F-4D97-AF65-F5344CB8AC3E}">
        <p14:creationId xmlns:p14="http://schemas.microsoft.com/office/powerpoint/2010/main" val="28600079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Call to Action</a:t>
            </a:r>
            <a:endParaRPr lang="en-US" dirty="0"/>
          </a:p>
        </p:txBody>
      </p:sp>
      <p:sp>
        <p:nvSpPr>
          <p:cNvPr id="4" name="Text Placeholder 3"/>
          <p:cNvSpPr>
            <a:spLocks noGrp="1"/>
          </p:cNvSpPr>
          <p:nvPr>
            <p:ph type="body" sz="quarter" idx="11"/>
          </p:nvPr>
        </p:nvSpPr>
        <p:spPr>
          <a:xfrm>
            <a:off x="274639" y="1212849"/>
            <a:ext cx="11889564" cy="3200876"/>
          </a:xfrm>
        </p:spPr>
        <p:txBody>
          <a:bodyPr/>
          <a:lstStyle/>
          <a:p>
            <a:pPr>
              <a:lnSpc>
                <a:spcPct val="150000"/>
              </a:lnSpc>
            </a:pPr>
            <a:r>
              <a:rPr lang="en-US" dirty="0" smtClean="0"/>
              <a:t>Take a look at the </a:t>
            </a:r>
            <a:r>
              <a:rPr lang="en-US" b="1" dirty="0" smtClean="0"/>
              <a:t>Salesforce Toolkits for .NET</a:t>
            </a:r>
          </a:p>
          <a:p>
            <a:pPr>
              <a:lnSpc>
                <a:spcPct val="150000"/>
              </a:lnSpc>
            </a:pPr>
            <a:r>
              <a:rPr lang="en-US" dirty="0" smtClean="0"/>
              <a:t>Build something!</a:t>
            </a:r>
          </a:p>
          <a:p>
            <a:pPr>
              <a:lnSpc>
                <a:spcPct val="150000"/>
              </a:lnSpc>
            </a:pPr>
            <a:r>
              <a:rPr lang="en-US" dirty="0" smtClean="0"/>
              <a:t>Engage with the community; be available!</a:t>
            </a:r>
            <a:endParaRPr lang="en-US" dirty="0"/>
          </a:p>
        </p:txBody>
      </p:sp>
    </p:spTree>
    <p:extLst>
      <p:ext uri="{BB962C8B-B14F-4D97-AF65-F5344CB8AC3E}">
        <p14:creationId xmlns:p14="http://schemas.microsoft.com/office/powerpoint/2010/main" val="38568756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chemeClr val="tx1">
                    <a:lumMod val="85000"/>
                    <a:lumOff val="15000"/>
                  </a:schemeClr>
                </a:solidFill>
                <a:cs typeface="Segoe UI Light" panose="020B0502040204020203" pitchFamily="34" charset="0"/>
              </a:rPr>
              <a:t>Having a </a:t>
            </a:r>
            <a:r>
              <a:rPr lang="en-US" dirty="0" smtClean="0">
                <a:solidFill>
                  <a:schemeClr val="tx1">
                    <a:lumMod val="85000"/>
                    <a:lumOff val="15000"/>
                  </a:schemeClr>
                </a:solidFill>
                <a:cs typeface="Segoe UI Light" panose="020B0502040204020203" pitchFamily="34" charset="0"/>
              </a:rPr>
              <a:t>friend</a:t>
            </a:r>
            <a:br>
              <a:rPr lang="en-US" dirty="0" smtClean="0">
                <a:solidFill>
                  <a:schemeClr val="tx1">
                    <a:lumMod val="85000"/>
                    <a:lumOff val="15000"/>
                  </a:schemeClr>
                </a:solidFill>
                <a:cs typeface="Segoe UI Light" panose="020B0502040204020203" pitchFamily="34" charset="0"/>
              </a:rPr>
            </a:br>
            <a:r>
              <a:rPr lang="en-US" dirty="0" smtClean="0">
                <a:solidFill>
                  <a:schemeClr val="tx1">
                    <a:lumMod val="85000"/>
                    <a:lumOff val="15000"/>
                  </a:schemeClr>
                </a:solidFill>
                <a:cs typeface="Segoe UI Light" panose="020B0502040204020203" pitchFamily="34" charset="0"/>
              </a:rPr>
              <a:t> buy </a:t>
            </a:r>
            <a:r>
              <a:rPr lang="en-US" dirty="0">
                <a:solidFill>
                  <a:schemeClr val="tx1">
                    <a:lumMod val="85000"/>
                    <a:lumOff val="15000"/>
                  </a:schemeClr>
                </a:solidFill>
                <a:cs typeface="Segoe UI Light" panose="020B0502040204020203" pitchFamily="34" charset="0"/>
              </a:rPr>
              <a:t>your coffee?</a:t>
            </a:r>
          </a:p>
          <a:p>
            <a:r>
              <a:rPr lang="en-US" dirty="0">
                <a:solidFill>
                  <a:schemeClr val="tx1">
                    <a:lumMod val="85000"/>
                    <a:lumOff val="15000"/>
                  </a:schemeClr>
                </a:solidFill>
                <a:cs typeface="Segoe UI Light" panose="020B0502040204020203" pitchFamily="34" charset="0"/>
              </a:rPr>
              <a:t>Yea, it’s kind of like that.</a:t>
            </a:r>
          </a:p>
          <a:p>
            <a:endParaRPr lang="en-US" sz="1000" dirty="0">
              <a:solidFill>
                <a:schemeClr val="tx1">
                  <a:lumMod val="85000"/>
                  <a:lumOff val="15000"/>
                </a:schemeClr>
              </a:solidFill>
              <a:cs typeface="Segoe UI" panose="020B0502040204020203" pitchFamily="34" charset="0"/>
            </a:endParaRPr>
          </a:p>
          <a:p>
            <a:endParaRPr lang="en-US" sz="1000" dirty="0">
              <a:solidFill>
                <a:schemeClr val="tx1">
                  <a:lumMod val="85000"/>
                  <a:lumOff val="15000"/>
                </a:schemeClr>
              </a:solidFill>
              <a:cs typeface="Segoe UI" panose="020B0502040204020203" pitchFamily="34" charset="0"/>
            </a:endParaRPr>
          </a:p>
          <a:p>
            <a:endParaRPr lang="en-US" sz="1000" dirty="0">
              <a:solidFill>
                <a:schemeClr val="tx1">
                  <a:lumMod val="85000"/>
                  <a:lumOff val="15000"/>
                </a:schemeClr>
              </a:solidFill>
              <a:cs typeface="Segoe UI" panose="020B0502040204020203" pitchFamily="34" charset="0"/>
            </a:endParaRPr>
          </a:p>
          <a:p>
            <a:r>
              <a:rPr lang="en-US" sz="1000" dirty="0">
                <a:solidFill>
                  <a:schemeClr val="tx1">
                    <a:lumMod val="85000"/>
                    <a:lumOff val="15000"/>
                  </a:schemeClr>
                </a:solidFill>
                <a:cs typeface="Segoe UI" panose="020B0502040204020203" pitchFamily="34" charset="0"/>
              </a:rPr>
              <a:t>MSDN Subscribers get up to $150/</a:t>
            </a:r>
            <a:r>
              <a:rPr lang="en-US" sz="1000" dirty="0" err="1">
                <a:solidFill>
                  <a:schemeClr val="tx1">
                    <a:lumMod val="85000"/>
                    <a:lumOff val="15000"/>
                  </a:schemeClr>
                </a:solidFill>
                <a:cs typeface="Segoe UI" panose="020B0502040204020203" pitchFamily="34" charset="0"/>
              </a:rPr>
              <a:t>mo</a:t>
            </a:r>
            <a:r>
              <a:rPr lang="en-US" sz="1000" dirty="0">
                <a:solidFill>
                  <a:schemeClr val="tx1">
                    <a:lumMod val="85000"/>
                    <a:lumOff val="15000"/>
                  </a:schemeClr>
                </a:solidFill>
                <a:cs typeface="Segoe UI" panose="020B0502040204020203" pitchFamily="34" charset="0"/>
              </a:rPr>
              <a:t> in Azure credits. </a:t>
            </a:r>
          </a:p>
          <a:p>
            <a:endParaRPr lang="en-US" sz="1000" dirty="0">
              <a:solidFill>
                <a:schemeClr val="tx1">
                  <a:lumMod val="85000"/>
                  <a:lumOff val="15000"/>
                </a:schemeClr>
              </a:solidFill>
              <a:cs typeface="Segoe UI" panose="020B0502040204020203" pitchFamily="34" charset="0"/>
            </a:endParaRPr>
          </a:p>
          <a:p>
            <a:r>
              <a:rPr lang="en-US" sz="1050" b="1" dirty="0">
                <a:solidFill>
                  <a:schemeClr val="tx1">
                    <a:lumMod val="85000"/>
                    <a:lumOff val="15000"/>
                  </a:schemeClr>
                </a:solidFill>
                <a:cs typeface="Segoe UI" panose="020B0502040204020203" pitchFamily="34" charset="0"/>
              </a:rPr>
              <a:t>Stop by the Developer Platform and Tools </a:t>
            </a:r>
            <a:r>
              <a:rPr lang="en-US" sz="1050" b="1" dirty="0" smtClean="0">
                <a:solidFill>
                  <a:schemeClr val="tx1">
                    <a:lumMod val="85000"/>
                    <a:lumOff val="15000"/>
                  </a:schemeClr>
                </a:solidFill>
                <a:cs typeface="Segoe UI" panose="020B0502040204020203" pitchFamily="34" charset="0"/>
              </a:rPr>
              <a:t>booth and </a:t>
            </a:r>
            <a:r>
              <a:rPr lang="en-US" sz="1050" b="1" dirty="0">
                <a:solidFill>
                  <a:schemeClr val="tx1">
                    <a:lumMod val="85000"/>
                    <a:lumOff val="15000"/>
                  </a:schemeClr>
                </a:solidFill>
                <a:cs typeface="Segoe UI" panose="020B0502040204020203" pitchFamily="34" charset="0"/>
              </a:rPr>
              <a:t>visit </a:t>
            </a:r>
            <a:r>
              <a:rPr lang="en-US" sz="1050" b="1" dirty="0" smtClean="0">
                <a:solidFill>
                  <a:schemeClr val="tx1">
                    <a:lumMod val="85000"/>
                    <a:lumOff val="15000"/>
                  </a:schemeClr>
                </a:solidFill>
                <a:cs typeface="Segoe UI" panose="020B0502040204020203" pitchFamily="34" charset="0"/>
              </a:rPr>
              <a:t>the MSDN </a:t>
            </a:r>
            <a:r>
              <a:rPr lang="en-US" sz="1050" b="1" dirty="0">
                <a:solidFill>
                  <a:schemeClr val="tx1">
                    <a:lumMod val="85000"/>
                    <a:lumOff val="15000"/>
                  </a:schemeClr>
                </a:solidFill>
                <a:cs typeface="Segoe UI" panose="020B0502040204020203" pitchFamily="34" charset="0"/>
              </a:rPr>
              <a:t>Subscriptions station </a:t>
            </a:r>
            <a:r>
              <a:rPr lang="en-US" sz="1050" b="1" dirty="0" smtClean="0">
                <a:solidFill>
                  <a:schemeClr val="tx1">
                    <a:lumMod val="85000"/>
                    <a:lumOff val="15000"/>
                  </a:schemeClr>
                </a:solidFill>
                <a:cs typeface="Segoe UI" panose="020B0502040204020203" pitchFamily="34" charset="0"/>
              </a:rPr>
              <a:t>to activate </a:t>
            </a:r>
            <a:r>
              <a:rPr lang="en-US" sz="1050" b="1" dirty="0">
                <a:solidFill>
                  <a:schemeClr val="tx1">
                    <a:lumMod val="85000"/>
                    <a:lumOff val="15000"/>
                  </a:schemeClr>
                </a:solidFill>
                <a:cs typeface="Segoe UI" panose="020B0502040204020203" pitchFamily="34" charset="0"/>
              </a:rPr>
              <a:t>your benefits and </a:t>
            </a:r>
            <a:r>
              <a:rPr lang="en-US" sz="1050" b="1" dirty="0" smtClean="0">
                <a:solidFill>
                  <a:schemeClr val="tx1">
                    <a:lumMod val="85000"/>
                    <a:lumOff val="15000"/>
                  </a:schemeClr>
                </a:solidFill>
                <a:cs typeface="Segoe UI" panose="020B0502040204020203" pitchFamily="34" charset="0"/>
              </a:rPr>
              <a:t>receive </a:t>
            </a:r>
            <a:r>
              <a:rPr lang="en-US" sz="1050" b="1" dirty="0">
                <a:solidFill>
                  <a:schemeClr val="tx1">
                    <a:lumMod val="85000"/>
                    <a:lumOff val="15000"/>
                  </a:schemeClr>
                </a:solidFill>
                <a:cs typeface="Segoe UI" panose="020B0502040204020203" pitchFamily="34" charset="0"/>
              </a:rPr>
              <a:t>a gift</a:t>
            </a:r>
            <a:r>
              <a:rPr lang="en-US" sz="1050" b="1" dirty="0" smtClean="0">
                <a:solidFill>
                  <a:schemeClr val="tx1">
                    <a:lumMod val="85000"/>
                    <a:lumOff val="15000"/>
                  </a:schemeClr>
                </a:solidFill>
                <a:cs typeface="Segoe UI" panose="020B0502040204020203" pitchFamily="34" charset="0"/>
              </a:rPr>
              <a:t>!</a:t>
            </a:r>
          </a:p>
          <a:p>
            <a:endParaRPr lang="en-US" sz="400" dirty="0" smtClean="0">
              <a:cs typeface="Segoe UI" panose="020B0502040204020203" pitchFamily="34" charset="0"/>
            </a:endParaRPr>
          </a:p>
          <a:p>
            <a:r>
              <a:rPr lang="en-US" sz="1000" dirty="0" smtClean="0">
                <a:cs typeface="Segoe UI" panose="020B0502040204020203" pitchFamily="34" charset="0"/>
                <a:hlinkClick r:id="rId4"/>
              </a:rPr>
              <a:t>http</a:t>
            </a:r>
            <a:r>
              <a:rPr lang="en-US" sz="1000" dirty="0">
                <a:cs typeface="Segoe UI" panose="020B0502040204020203" pitchFamily="34" charset="0"/>
                <a:hlinkClick r:id="rId4"/>
              </a:rPr>
              <a:t>://</a:t>
            </a:r>
            <a:r>
              <a:rPr lang="en-US" sz="1000" dirty="0" smtClean="0">
                <a:cs typeface="Segoe UI" panose="020B0502040204020203" pitchFamily="34" charset="0"/>
                <a:hlinkClick r:id="rId4"/>
              </a:rPr>
              <a:t>aka.ms/msdn_teched</a:t>
            </a:r>
            <a:endParaRPr lang="en-US" sz="1000" dirty="0">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t>3 Steps to New </a:t>
            </a:r>
            <a:r>
              <a:rPr lang="en-US" sz="2000" dirty="0" smtClean="0"/>
              <a:t>Gear! With </a:t>
            </a:r>
            <a:r>
              <a:rPr lang="en-US" sz="2000" dirty="0"/>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Create a Visual Studio Online account </a:t>
            </a:r>
            <a:r>
              <a:rPr lang="en-US" sz="1100" dirty="0">
                <a:hlinkClick r:id="rId11"/>
              </a:rPr>
              <a:t>http://</a:t>
            </a:r>
            <a:r>
              <a:rPr lang="en-US" sz="1100" dirty="0" smtClean="0">
                <a:hlinkClick r:id="rId11"/>
              </a:rPr>
              <a:t>visualstudio.com</a:t>
            </a:r>
            <a:r>
              <a:rPr lang="en-US" sz="1100" dirty="0" smtClean="0"/>
              <a:t/>
            </a:r>
            <a:br>
              <a:rPr lang="en-US" sz="1100" dirty="0" smtClean="0"/>
            </a:br>
            <a:r>
              <a:rPr lang="en-US" sz="1100" dirty="0" smtClean="0"/>
              <a:t> </a:t>
            </a:r>
            <a:endParaRPr lang="en-US" sz="1100" dirty="0"/>
          </a:p>
          <a:p>
            <a:r>
              <a:rPr lang="en-US" dirty="0"/>
              <a:t>Install Application Insights Tools for Visual </a:t>
            </a:r>
            <a:r>
              <a:rPr lang="en-US" dirty="0" smtClean="0"/>
              <a:t/>
            </a:r>
            <a:br>
              <a:rPr lang="en-US" dirty="0" smtClean="0"/>
            </a:br>
            <a:r>
              <a:rPr lang="en-US" dirty="0" smtClean="0"/>
              <a:t>Studio </a:t>
            </a:r>
            <a:r>
              <a:rPr lang="en-US" dirty="0"/>
              <a:t>Online </a:t>
            </a:r>
            <a:r>
              <a:rPr lang="en-US" sz="1100" dirty="0">
                <a:hlinkClick r:id="rId12"/>
              </a:rPr>
              <a:t>http://</a:t>
            </a:r>
            <a:r>
              <a:rPr lang="en-US" sz="1100" dirty="0" smtClean="0">
                <a:hlinkClick r:id="rId12"/>
              </a:rPr>
              <a:t>aka.ms/aivsix</a:t>
            </a:r>
            <a:r>
              <a:rPr lang="en-US" sz="1100" dirty="0" smtClean="0"/>
              <a:t/>
            </a:r>
            <a:br>
              <a:rPr lang="en-US" sz="1100" dirty="0" smtClean="0"/>
            </a:br>
            <a:r>
              <a:rPr lang="en-US" sz="1100" dirty="0" smtClean="0"/>
              <a:t> </a:t>
            </a:r>
            <a:endParaRPr lang="en-US" sz="1100" dirty="0"/>
          </a:p>
          <a:p>
            <a:r>
              <a:rPr lang="en-US" dirty="0"/>
              <a:t>Come to our booth for a </a:t>
            </a:r>
            <a:r>
              <a:rPr lang="en-US" dirty="0" smtClean="0"/>
              <a:t/>
            </a:r>
            <a:br>
              <a:rPr lang="en-US" dirty="0" smtClean="0"/>
            </a:br>
            <a:r>
              <a:rPr lang="en-US" dirty="0" smtClean="0"/>
              <a:t>t-shirt </a:t>
            </a:r>
            <a:r>
              <a:rPr lang="en-US" dirty="0"/>
              <a:t>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Visit </a:t>
              </a:r>
              <a:r>
                <a:rPr lang="en-US" sz="1000" b="1" dirty="0" smtClean="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our booth to </a:t>
              </a:r>
              <a:r>
                <a:rPr lang="en-US" sz="1000" b="1"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8"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40269803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Microsoft Engineering Stories</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chemeClr val="accent6"/>
                    </a:gs>
                    <a:gs pos="100000">
                      <a:schemeClr val="accent6"/>
                    </a:gs>
                  </a:gsLst>
                  <a:lin ang="16200000" scaled="1"/>
                </a:gradFill>
              </a:rPr>
              <a:t>How </a:t>
            </a:r>
            <a:r>
              <a:rPr lang="en-US" dirty="0">
                <a:gradFill>
                  <a:gsLst>
                    <a:gs pos="0">
                      <a:schemeClr val="accent6"/>
                    </a:gs>
                    <a:gs pos="100000">
                      <a:schemeClr val="accent6"/>
                    </a:gs>
                  </a:gsLst>
                  <a:lin ang="16200000" scaled="1"/>
                </a:gradFill>
                <a:latin typeface="Segoe UI" pitchFamily="34" charset="0"/>
                <a:ea typeface="Segoe UI" pitchFamily="34" charset="0"/>
                <a:cs typeface="Segoe UI" pitchFamily="34" charset="0"/>
              </a:rPr>
              <a:t>Microsoft Builds Software</a:t>
            </a:r>
          </a:p>
          <a:p>
            <a:pPr lvl="1" defTabSz="914099"/>
            <a:r>
              <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http://</a:t>
            </a:r>
            <a:r>
              <a:rPr lang="en-US" u="sng"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aka.ms/EngineeringStories </a:t>
            </a:r>
            <a:endPar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Visual Studio </a:t>
            </a:r>
            <a:br>
              <a:rPr lang="en-US" sz="3200" dirty="0"/>
            </a:br>
            <a:r>
              <a:rPr lang="en-US" sz="3200" dirty="0"/>
              <a:t>Industry </a:t>
            </a:r>
            <a:r>
              <a:rPr lang="en-US" sz="3200" dirty="0" smtClean="0"/>
              <a:t>Partner </a:t>
            </a:r>
            <a:br>
              <a:rPr lang="en-US" sz="3200" dirty="0" smtClean="0"/>
            </a:br>
            <a:r>
              <a:rPr lang="en-US" sz="3200" dirty="0" smtClean="0"/>
              <a:t>Program</a:t>
            </a:r>
            <a:endParaRPr lang="en-US" sz="3200" dirty="0"/>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Meet Our New Visual Studio Online Partners </a:t>
            </a:r>
            <a: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
            </a:r>
            <a:b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br>
            <a:r>
              <a:rPr lang="en-US" dirty="0" smtClean="0">
                <a:gradFill>
                  <a:gsLst>
                    <a:gs pos="0">
                      <a:schemeClr val="accent1"/>
                    </a:gs>
                    <a:gs pos="100000">
                      <a:schemeClr val="accent1"/>
                    </a:gs>
                  </a:gsLst>
                  <a:lin ang="16200000" scaled="1"/>
                </a:gradFill>
                <a:latin typeface="Segoe UI" pitchFamily="34" charset="0"/>
                <a:ea typeface="Segoe UI" pitchFamily="34" charset="0"/>
                <a:cs typeface="Segoe UI" pitchFamily="34" charset="0"/>
              </a:rPr>
              <a:t>or </a:t>
            </a:r>
            <a:r>
              <a:rPr lang="en-US"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Join Now.</a:t>
            </a:r>
          </a:p>
          <a:p>
            <a:pPr lvl="1" defTabSz="914099"/>
            <a:r>
              <a:rPr lang="en-US" u="sng" dirty="0">
                <a:gradFill>
                  <a:gsLst>
                    <a:gs pos="0">
                      <a:schemeClr val="accent1"/>
                    </a:gs>
                    <a:gs pos="100000">
                      <a:schemeClr val="accent1"/>
                    </a:gs>
                  </a:gsLst>
                  <a:lin ang="16200000" scaled="1"/>
                </a:gradFill>
                <a:latin typeface="Segoe UI" pitchFamily="34" charset="0"/>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t>Visual Studio | Integrate</a:t>
            </a:r>
            <a:br>
              <a:rPr lang="en-US" sz="3200" dirty="0"/>
            </a:br>
            <a:endParaRPr lang="en-US" sz="3200" dirty="0"/>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chemeClr val="accent5"/>
                    </a:gs>
                    <a:gs pos="100000">
                      <a:schemeClr val="accent5"/>
                    </a:gs>
                  </a:gsLst>
                  <a:lin ang="5400000" scaled="1"/>
                </a:gradFill>
              </a:rPr>
              <a:t>Create Your Own Dev Environment</a:t>
            </a:r>
          </a:p>
          <a:p>
            <a:pPr lvl="1"/>
            <a:r>
              <a:rPr lang="en-US" u="sng" dirty="0">
                <a:gradFill>
                  <a:gsLst>
                    <a:gs pos="0">
                      <a:schemeClr val="accent1"/>
                    </a:gs>
                    <a:gs pos="100000">
                      <a:schemeClr val="accent1"/>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t>Development tools &amp; services </a:t>
            </a:r>
            <a:r>
              <a:rPr lang="en-US" dirty="0" smtClean="0">
                <a:gradFill>
                  <a:gsLst>
                    <a:gs pos="0">
                      <a:schemeClr val="accent4"/>
                    </a:gs>
                    <a:gs pos="100000">
                      <a:schemeClr val="accent4"/>
                    </a:gs>
                  </a:gsLst>
                  <a:lin ang="16200000" scaled="1"/>
                </a:gradFill>
                <a:latin typeface="Segoe UI" pitchFamily="34" charset="0"/>
                <a:ea typeface="Segoe UI" pitchFamily="34" charset="0"/>
                <a:cs typeface="Segoe UI" pitchFamily="34" charset="0"/>
              </a:rPr>
              <a:t>for </a:t>
            </a:r>
            <a: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t>teams </a:t>
            </a:r>
            <a:br>
              <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rPr>
            </a:br>
            <a:r>
              <a:rPr lang="en-US" dirty="0" smtClean="0">
                <a:gradFill>
                  <a:gsLst>
                    <a:gs pos="0">
                      <a:schemeClr val="accent4"/>
                    </a:gs>
                    <a:gs pos="100000">
                      <a:schemeClr val="accent4"/>
                    </a:gs>
                  </a:gsLst>
                  <a:lin ang="16200000" scaled="1"/>
                </a:gradFill>
                <a:latin typeface="Segoe UI" pitchFamily="34" charset="0"/>
                <a:ea typeface="Segoe UI" pitchFamily="34" charset="0"/>
                <a:cs typeface="Segoe UI" pitchFamily="34" charset="0"/>
              </a:rPr>
              <a:t>of all sizes</a:t>
            </a:r>
            <a:endParaRPr lang="en-US" dirty="0">
              <a:gradFill>
                <a:gsLst>
                  <a:gs pos="0">
                    <a:schemeClr val="accent4"/>
                  </a:gs>
                  <a:gs pos="100000">
                    <a:schemeClr val="accent4"/>
                  </a:gs>
                </a:gsLst>
                <a:lin ang="16200000" scaled="1"/>
              </a:gradFill>
              <a:latin typeface="Segoe UI" pitchFamily="34" charset="0"/>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4677542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Salesforce Did What? Learn How Salesforce Built Libraries and Tools for .NET Developers</a:t>
            </a:r>
            <a:endParaRPr lang="en-US" sz="3600" dirty="0"/>
          </a:p>
        </p:txBody>
      </p:sp>
      <p:sp>
        <p:nvSpPr>
          <p:cNvPr id="3" name="Text Placeholder 2"/>
          <p:cNvSpPr>
            <a:spLocks noGrp="1"/>
          </p:cNvSpPr>
          <p:nvPr>
            <p:ph type="body" sz="quarter" idx="14"/>
          </p:nvPr>
        </p:nvSpPr>
        <p:spPr>
          <a:xfrm>
            <a:off x="274638" y="4640261"/>
            <a:ext cx="6400800" cy="1142999"/>
          </a:xfrm>
        </p:spPr>
        <p:txBody>
          <a:bodyPr anchor="t"/>
          <a:lstStyle/>
          <a:p>
            <a:r>
              <a:rPr lang="en-US" dirty="0" smtClean="0"/>
              <a:t>Wade Wegner</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DEV-B308</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4638" y="2125662"/>
            <a:ext cx="11887200" cy="3124200"/>
          </a:xfrm>
        </p:spPr>
        <p:txBody>
          <a:bodyPr anchor="ctr"/>
          <a:lstStyle/>
          <a:p>
            <a:r>
              <a:rPr lang="en-US" sz="6600" dirty="0" smtClean="0"/>
              <a:t>https://github.com/WadeWegner</a:t>
            </a:r>
            <a:endParaRPr lang="en-US" sz="6600" dirty="0"/>
          </a:p>
        </p:txBody>
      </p:sp>
    </p:spTree>
    <p:extLst>
      <p:ext uri="{BB962C8B-B14F-4D97-AF65-F5344CB8AC3E}">
        <p14:creationId xmlns:p14="http://schemas.microsoft.com/office/powerpoint/2010/main" val="2661208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 me show you what I built …</a:t>
            </a:r>
            <a:endParaRPr lang="en-US" dirty="0"/>
          </a:p>
        </p:txBody>
      </p:sp>
      <p:sp>
        <p:nvSpPr>
          <p:cNvPr id="4" name="Text Placeholder 3"/>
          <p:cNvSpPr>
            <a:spLocks noGrp="1"/>
          </p:cNvSpPr>
          <p:nvPr>
            <p:ph type="body" sz="quarter" idx="12"/>
          </p:nvPr>
        </p:nvSpPr>
        <p:spPr/>
        <p:txBody>
          <a:bodyPr/>
          <a:lstStyle/>
          <a:p>
            <a:r>
              <a:rPr lang="en-US" dirty="0" smtClean="0"/>
              <a:t>Salesforce Toolkits for .NET</a:t>
            </a:r>
            <a:endParaRPr lang="en-US" dirty="0"/>
          </a:p>
        </p:txBody>
      </p:sp>
    </p:spTree>
    <p:extLst>
      <p:ext uri="{BB962C8B-B14F-4D97-AF65-F5344CB8AC3E}">
        <p14:creationId xmlns:p14="http://schemas.microsoft.com/office/powerpoint/2010/main" val="1118734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ANNOUNCING:</a:t>
            </a:r>
            <a:br>
              <a:rPr lang="en-US" dirty="0" smtClean="0"/>
            </a:br>
            <a:r>
              <a:rPr lang="en-US" dirty="0" smtClean="0"/>
              <a:t/>
            </a:r>
            <a:br>
              <a:rPr lang="en-US" dirty="0" smtClean="0"/>
            </a:br>
            <a:r>
              <a:rPr lang="en-US" sz="4400" dirty="0" smtClean="0"/>
              <a:t>Contributing the </a:t>
            </a:r>
            <a:r>
              <a:rPr lang="en-US" sz="4400" b="1" dirty="0" smtClean="0"/>
              <a:t>Salesforce Toolkit for .NET</a:t>
            </a:r>
            <a:r>
              <a:rPr lang="en-US" sz="4400" dirty="0" smtClean="0"/>
              <a:t> to the .NET Foundation</a:t>
            </a:r>
            <a:endParaRPr lang="en-US" sz="4400" dirty="0"/>
          </a:p>
        </p:txBody>
      </p:sp>
    </p:spTree>
    <p:extLst>
      <p:ext uri="{BB962C8B-B14F-4D97-AF65-F5344CB8AC3E}">
        <p14:creationId xmlns:p14="http://schemas.microsoft.com/office/powerpoint/2010/main" val="77968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 going to show you how we built it!</a:t>
            </a:r>
            <a:endParaRPr lang="en-US" dirty="0"/>
          </a:p>
        </p:txBody>
      </p:sp>
      <p:sp>
        <p:nvSpPr>
          <p:cNvPr id="6" name="Text Placeholder 5"/>
          <p:cNvSpPr>
            <a:spLocks noGrp="1"/>
          </p:cNvSpPr>
          <p:nvPr>
            <p:ph type="body" sz="quarter" idx="10"/>
          </p:nvPr>
        </p:nvSpPr>
        <p:spPr>
          <a:xfrm>
            <a:off x="274639" y="1212849"/>
            <a:ext cx="5486399" cy="4998291"/>
          </a:xfrm>
        </p:spPr>
        <p:txBody>
          <a:bodyPr/>
          <a:lstStyle/>
          <a:p>
            <a:r>
              <a:rPr lang="en-US" sz="4000" dirty="0" smtClean="0"/>
              <a:t>Segment 1</a:t>
            </a:r>
          </a:p>
          <a:p>
            <a:pPr lvl="1"/>
            <a:r>
              <a:rPr lang="en-US" sz="2400" dirty="0" smtClean="0"/>
              <a:t>Portable class libraries</a:t>
            </a:r>
          </a:p>
          <a:p>
            <a:pPr lvl="1"/>
            <a:r>
              <a:rPr lang="en-US" sz="2400" dirty="0" smtClean="0"/>
              <a:t>Extensibility</a:t>
            </a:r>
          </a:p>
          <a:p>
            <a:pPr lvl="1"/>
            <a:r>
              <a:rPr lang="en-US" sz="2400" dirty="0" err="1" smtClean="0"/>
              <a:t>Async</a:t>
            </a:r>
            <a:r>
              <a:rPr lang="en-US" sz="2400" dirty="0"/>
              <a:t> </a:t>
            </a:r>
            <a:r>
              <a:rPr lang="en-US" sz="2400" dirty="0" smtClean="0"/>
              <a:t>and Await</a:t>
            </a:r>
          </a:p>
          <a:p>
            <a:r>
              <a:rPr lang="en-US" sz="4000" dirty="0" smtClean="0"/>
              <a:t>Segment 2</a:t>
            </a:r>
          </a:p>
          <a:p>
            <a:pPr lvl="1"/>
            <a:r>
              <a:rPr lang="en-US" sz="2400" dirty="0" smtClean="0"/>
              <a:t>Functional Tests</a:t>
            </a:r>
          </a:p>
          <a:p>
            <a:pPr lvl="1"/>
            <a:r>
              <a:rPr lang="en-US" sz="2400" dirty="0" smtClean="0"/>
              <a:t>Unit Tests</a:t>
            </a:r>
          </a:p>
          <a:p>
            <a:r>
              <a:rPr lang="en-US" sz="4000" dirty="0" smtClean="0"/>
              <a:t>Segment 3</a:t>
            </a:r>
          </a:p>
          <a:p>
            <a:pPr lvl="1"/>
            <a:r>
              <a:rPr lang="en-US" sz="2400" dirty="0" smtClean="0"/>
              <a:t>Mono.NET &amp; </a:t>
            </a:r>
            <a:r>
              <a:rPr lang="en-US" sz="2400" dirty="0" err="1" smtClean="0"/>
              <a:t>Xamarin</a:t>
            </a:r>
            <a:endParaRPr lang="en-US" sz="2400" dirty="0" smtClean="0"/>
          </a:p>
          <a:p>
            <a:pPr lvl="1"/>
            <a:r>
              <a:rPr lang="en-US" sz="2400" dirty="0" smtClean="0"/>
              <a:t>Continuous Integration</a:t>
            </a:r>
          </a:p>
        </p:txBody>
      </p:sp>
      <p:sp>
        <p:nvSpPr>
          <p:cNvPr id="7" name="Text Placeholder 6"/>
          <p:cNvSpPr>
            <a:spLocks noGrp="1"/>
          </p:cNvSpPr>
          <p:nvPr>
            <p:ph type="body" sz="quarter" idx="11"/>
          </p:nvPr>
        </p:nvSpPr>
        <p:spPr>
          <a:xfrm>
            <a:off x="6675439" y="1212849"/>
            <a:ext cx="5486399" cy="4998291"/>
          </a:xfrm>
        </p:spPr>
        <p:txBody>
          <a:bodyPr/>
          <a:lstStyle/>
          <a:p>
            <a:r>
              <a:rPr lang="en-US" sz="4000" dirty="0"/>
              <a:t>Segment 4</a:t>
            </a:r>
          </a:p>
          <a:p>
            <a:pPr lvl="1"/>
            <a:r>
              <a:rPr lang="en-US" sz="2400" dirty="0"/>
              <a:t>Anonymous Types</a:t>
            </a:r>
          </a:p>
          <a:p>
            <a:pPr lvl="1"/>
            <a:r>
              <a:rPr lang="en-US" sz="2400" dirty="0" smtClean="0"/>
              <a:t>Dynamics</a:t>
            </a:r>
          </a:p>
          <a:p>
            <a:r>
              <a:rPr lang="en-US" sz="4000" dirty="0" smtClean="0"/>
              <a:t>Segment 5</a:t>
            </a:r>
          </a:p>
          <a:p>
            <a:pPr lvl="1"/>
            <a:r>
              <a:rPr lang="en-US" sz="2400" dirty="0" err="1" smtClean="0"/>
              <a:t>NuGet</a:t>
            </a:r>
            <a:endParaRPr lang="en-US" sz="2400" dirty="0" smtClean="0"/>
          </a:p>
          <a:p>
            <a:r>
              <a:rPr lang="en-US" sz="4000" dirty="0" smtClean="0"/>
              <a:t>Segment 6</a:t>
            </a:r>
          </a:p>
          <a:p>
            <a:pPr lvl="1"/>
            <a:r>
              <a:rPr lang="en-US" sz="2400" dirty="0" smtClean="0"/>
              <a:t>Community</a:t>
            </a:r>
          </a:p>
          <a:p>
            <a:pPr lvl="1"/>
            <a:r>
              <a:rPr lang="en-US" sz="2400" dirty="0" smtClean="0"/>
              <a:t>License</a:t>
            </a:r>
          </a:p>
          <a:p>
            <a:pPr lvl="1"/>
            <a:r>
              <a:rPr lang="en-US" sz="2400" dirty="0" smtClean="0"/>
              <a:t>Issues, Features, &amp; Bugs</a:t>
            </a:r>
          </a:p>
          <a:p>
            <a:pPr lvl="1"/>
            <a:r>
              <a:rPr lang="en-US" sz="2400" dirty="0" smtClean="0"/>
              <a:t>Pull requests</a:t>
            </a:r>
          </a:p>
        </p:txBody>
      </p:sp>
    </p:spTree>
    <p:extLst>
      <p:ext uri="{BB962C8B-B14F-4D97-AF65-F5344CB8AC3E}">
        <p14:creationId xmlns:p14="http://schemas.microsoft.com/office/powerpoint/2010/main" val="1989618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9600" dirty="0"/>
              <a:t>Segment 1</a:t>
            </a:r>
            <a:br>
              <a:rPr lang="en-US" sz="9600" dirty="0"/>
            </a:br>
            <a:r>
              <a:rPr lang="en-US" sz="4000" dirty="0" smtClean="0"/>
              <a:t>Portable class libraries</a:t>
            </a:r>
            <a:br>
              <a:rPr lang="en-US" sz="4000" dirty="0" smtClean="0"/>
            </a:br>
            <a:r>
              <a:rPr lang="en-US" sz="4000" dirty="0" smtClean="0"/>
              <a:t>Extensibility</a:t>
            </a:r>
            <a:br>
              <a:rPr lang="en-US" sz="4000" dirty="0" smtClean="0"/>
            </a:br>
            <a:r>
              <a:rPr lang="en-US" sz="4000" dirty="0" err="1" smtClean="0"/>
              <a:t>Async</a:t>
            </a:r>
            <a:r>
              <a:rPr lang="en-US" sz="4000" dirty="0"/>
              <a:t> </a:t>
            </a:r>
            <a:r>
              <a:rPr lang="en-US" sz="4000" dirty="0" smtClean="0"/>
              <a:t>and Await</a:t>
            </a:r>
            <a:endParaRPr lang="en-US" sz="4000" dirty="0"/>
          </a:p>
        </p:txBody>
      </p:sp>
    </p:spTree>
    <p:extLst>
      <p:ext uri="{BB962C8B-B14F-4D97-AF65-F5344CB8AC3E}">
        <p14:creationId xmlns:p14="http://schemas.microsoft.com/office/powerpoint/2010/main" val="3388490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9600" dirty="0" smtClean="0"/>
              <a:t>Segment 2</a:t>
            </a:r>
            <a:br>
              <a:rPr lang="en-US" sz="9600" dirty="0" smtClean="0"/>
            </a:br>
            <a:r>
              <a:rPr lang="en-US" sz="4000" dirty="0" smtClean="0"/>
              <a:t>Functional Tests</a:t>
            </a:r>
            <a:br>
              <a:rPr lang="en-US" sz="4000" dirty="0" smtClean="0"/>
            </a:br>
            <a:r>
              <a:rPr lang="en-US" sz="4000" dirty="0" smtClean="0"/>
              <a:t>Unit </a:t>
            </a:r>
            <a:r>
              <a:rPr lang="en-US" sz="4000" dirty="0"/>
              <a:t>Tests</a:t>
            </a:r>
          </a:p>
        </p:txBody>
      </p:sp>
    </p:spTree>
    <p:extLst>
      <p:ext uri="{BB962C8B-B14F-4D97-AF65-F5344CB8AC3E}">
        <p14:creationId xmlns:p14="http://schemas.microsoft.com/office/powerpoint/2010/main" val="915559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9600" smtClean="0"/>
              <a:t>Segment 3</a:t>
            </a:r>
            <a:br>
              <a:rPr lang="en-US" sz="9600" smtClean="0"/>
            </a:br>
            <a:r>
              <a:rPr lang="en-US" sz="4000" smtClean="0"/>
              <a:t>Mono.NET &amp; Xamarin</a:t>
            </a:r>
            <a:br>
              <a:rPr lang="en-US" sz="4000" smtClean="0"/>
            </a:br>
            <a:r>
              <a:rPr lang="en-US" sz="4000" smtClean="0"/>
              <a:t>Continuous Integration</a:t>
            </a:r>
            <a:endParaRPr lang="en-US" sz="4000" dirty="0"/>
          </a:p>
        </p:txBody>
      </p:sp>
    </p:spTree>
    <p:extLst>
      <p:ext uri="{BB962C8B-B14F-4D97-AF65-F5344CB8AC3E}">
        <p14:creationId xmlns:p14="http://schemas.microsoft.com/office/powerpoint/2010/main" val="10820773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Wade Wegner</External_x0020_Speaker>
    <Session_x0020_Code xmlns="e36bfbf9-5e42-489c-a259-4c54eb22cb57">DEV-B308</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e36bfbf9-5e42-489c-a259-4c54eb22cb57"/>
    <ds:schemaRef ds:uri="http://schemas.microsoft.com/office/infopath/2007/PartnerControls"/>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223</TotalTime>
  <Words>1202</Words>
  <Application>Microsoft Office PowerPoint</Application>
  <PresentationFormat>Custom</PresentationFormat>
  <Paragraphs>108</Paragraphs>
  <Slides>19</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Segoe UI</vt:lpstr>
      <vt:lpstr>Segoe UI Light</vt:lpstr>
      <vt:lpstr>Wingdings</vt:lpstr>
      <vt:lpstr>TechEd 2014 Dk Blue</vt:lpstr>
      <vt:lpstr>Acrobat Document</vt:lpstr>
      <vt:lpstr>PowerPoint Presentation</vt:lpstr>
      <vt:lpstr>Salesforce Did What? Learn How Salesforce Built Libraries and Tools for .NET Developers</vt:lpstr>
      <vt:lpstr>https://github.com/WadeWegner</vt:lpstr>
      <vt:lpstr>Let me show you what I built …</vt:lpstr>
      <vt:lpstr>ANNOUNCING:  Contributing the Salesforce Toolkit for .NET to the .NET Foundation</vt:lpstr>
      <vt:lpstr>I’m going to show you how we built it!</vt:lpstr>
      <vt:lpstr>Segment 1 Portable class libraries Extensibility Async and Await</vt:lpstr>
      <vt:lpstr>Segment 2 Functional Tests Unit Tests</vt:lpstr>
      <vt:lpstr>Segment 3 Mono.NET &amp; Xamarin Continuous Integration</vt:lpstr>
      <vt:lpstr>Segment 4 Anonymous Types Dynamics</vt:lpstr>
      <vt:lpstr>Segment 5 NuGet</vt:lpstr>
      <vt:lpstr>Segment 6 Community License Issues, Features, &amp; Bugs Pull requests</vt:lpstr>
      <vt:lpstr>Review</vt:lpstr>
      <vt:lpstr>Call to Action</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Aditi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Did What? Learn How Salesforce Built Libraries and Tools for .NET Developers</dc:title>
  <dc:subject>TechEd 2014</dc:subject>
  <dc:creator>Wade Wegner</dc:creator>
  <cp:keywords/>
  <dc:description>Template: Jordan Cayabyab, Artitudes Design
Formatting: 
Audience Type:</dc:description>
  <cp:lastModifiedBy>testadmin</cp:lastModifiedBy>
  <cp:revision>20</cp:revision>
  <dcterms:created xsi:type="dcterms:W3CDTF">2014-05-08T22:15:39Z</dcterms:created>
  <dcterms:modified xsi:type="dcterms:W3CDTF">2014-05-12T23:57:18Z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