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78" r:id="rId5"/>
  </p:sldMasterIdLst>
  <p:notesMasterIdLst>
    <p:notesMasterId r:id="rId14"/>
  </p:notesMasterIdLst>
  <p:handoutMasterIdLst>
    <p:handoutMasterId r:id="rId15"/>
  </p:handoutMasterIdLst>
  <p:sldIdLst>
    <p:sldId id="1381" r:id="rId6"/>
    <p:sldId id="1412" r:id="rId7"/>
    <p:sldId id="1427" r:id="rId8"/>
    <p:sldId id="1428" r:id="rId9"/>
    <p:sldId id="1429" r:id="rId10"/>
    <p:sldId id="1417" r:id="rId11"/>
    <p:sldId id="1414" r:id="rId12"/>
    <p:sldId id="1132" r:id="rId13"/>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4" id="{35FF1B32-12B8-492E-B6DA-DE5AF3A7929F}">
          <p14:sldIdLst>
            <p14:sldId id="1381"/>
          </p14:sldIdLst>
        </p14:section>
        <p14:section name="Template Layouts" id="{FF377351-AA58-4A42-A64C-48719B975E8A}">
          <p14:sldIdLst>
            <p14:sldId id="1412"/>
          </p14:sldIdLst>
        </p14:section>
        <p14:section name="Guidelines: Font and Colors" id="{25721397-5FAB-4C6D-A6C0-0EC58D7FA1A0}">
          <p14:sldIdLst>
            <p14:sldId id="1427"/>
          </p14:sldIdLst>
        </p14:section>
        <p14:section name="Charts &amp; Tables" id="{906157E2-ED63-4193-899E-DAE02ED3C56D}">
          <p14:sldIdLst/>
        </p14:section>
        <p14:section name="Section Headers &amp; Other Text Layouts" id="{873DF4F1-08B2-453E-B1FE-2094C15BBFA1}">
          <p14:sldIdLst/>
        </p14:section>
        <p14:section name="Required TechEd Slides" id="{26AC01F7-B32B-44E9-BE5B-D21B17F99D23}">
          <p14:sldIdLst>
            <p14:sldId id="1428"/>
            <p14:sldId id="1429"/>
            <p14:sldId id="1417"/>
            <p14:sldId id="1414"/>
            <p14:sldId id="1132"/>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49"/>
    <a:srgbClr val="FFFFFF"/>
    <a:srgbClr val="0072C6"/>
    <a:srgbClr val="00BCF2"/>
    <a:srgbClr val="7FBA00"/>
    <a:srgbClr val="002050"/>
    <a:srgbClr val="000000"/>
    <a:srgbClr val="68217A"/>
    <a:srgbClr val="B4009E"/>
    <a:srgbClr val="DC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68" autoAdjust="0"/>
    <p:restoredTop sz="95730" autoAdjust="0"/>
  </p:normalViewPr>
  <p:slideViewPr>
    <p:cSldViewPr snapToObjects="1">
      <p:cViewPr varScale="1">
        <p:scale>
          <a:sx n="119" d="100"/>
          <a:sy n="119" d="100"/>
        </p:scale>
        <p:origin x="84" y="174"/>
      </p:cViewPr>
      <p:guideLst>
        <p:guide orient="horz" pos="2203"/>
        <p:guide pos="3917"/>
      </p:guideLst>
    </p:cSldViewPr>
  </p:slideViewPr>
  <p:outlineViewPr>
    <p:cViewPr>
      <p:scale>
        <a:sx n="33" d="100"/>
        <a:sy n="33" d="100"/>
      </p:scale>
      <p:origin x="0" y="-2862"/>
    </p:cViewPr>
  </p:outlineViewPr>
  <p:notesTextViewPr>
    <p:cViewPr>
      <p:scale>
        <a:sx n="3" d="2"/>
        <a:sy n="3" d="2"/>
      </p:scale>
      <p:origin x="0" y="0"/>
    </p:cViewPr>
  </p:notesTextViewPr>
  <p:sorterViewPr>
    <p:cViewPr>
      <p:scale>
        <a:sx n="125" d="100"/>
        <a:sy n="125" d="100"/>
      </p:scale>
      <p:origin x="0" y="-13536"/>
    </p:cViewPr>
  </p:sorterViewPr>
  <p:notesViewPr>
    <p:cSldViewPr snapToObjects="1" showGuides="1">
      <p:cViewPr varScale="1">
        <p:scale>
          <a:sx n="81" d="100"/>
          <a:sy n="81" d="100"/>
        </p:scale>
        <p:origin x="222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5/12/2014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5/12/2014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2253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1930189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5" name="Date Placeholder 4"/>
          <p:cNvSpPr>
            <a:spLocks noGrp="1"/>
          </p:cNvSpPr>
          <p:nvPr>
            <p:ph type="dt" idx="11"/>
          </p:nvPr>
        </p:nvSpPr>
        <p:spPr>
          <a:xfrm>
            <a:off x="3884613" y="0"/>
            <a:ext cx="2971800" cy="457200"/>
          </a:xfrm>
          <a:prstGeom prst="rect">
            <a:avLst/>
          </a:prstGeom>
        </p:spPr>
        <p:txBody>
          <a:bodyPr/>
          <a:lstStyle/>
          <a:p>
            <a:fld id="{DB01413E-F4C4-4520-85B8-B0DDAEB31533}" type="datetime1">
              <a:rPr lang="en-US" smtClean="0"/>
              <a:t>5/12/2014</a:t>
            </a:fld>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3</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70813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4160098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3332691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t>5/12/2014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8</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8754525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02689569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8924775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7428303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21372676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8744478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9097043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72706264"/>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82642908"/>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889216195"/>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80595674"/>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63367017"/>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19956050"/>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09350851"/>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68633848"/>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58944441"/>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790701"/>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97823013"/>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2550813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80521578"/>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4121104267"/>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3856977539"/>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832711571"/>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1999901680"/>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58581001"/>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2168100600"/>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1932955"/>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9484106"/>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520851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7587102"/>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34327224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14985875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34" Type="http://schemas.openxmlformats.org/officeDocument/2006/relationships/image" Target="../media/image2.png"/><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image" Target="../media/image1.png"/><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theme" Target="../theme/theme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 Id="rId8"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33"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093" r:id="rId26"/>
    <p:sldLayoutId id="2147484127" r:id="rId27"/>
    <p:sldLayoutId id="2147484128" r:id="rId28"/>
    <p:sldLayoutId id="2147484129" r:id="rId29"/>
    <p:sldLayoutId id="2147484203" r:id="rId30"/>
    <p:sldLayoutId id="2147484272" r:id="rId31"/>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3"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4084978975"/>
      </p:ext>
    </p:extLst>
  </p:cSld>
  <p:clrMap bg1="dk1" tx1="lt1" bg2="dk2" tx2="lt2" accent1="accent1" accent2="accent2" accent3="accent3" accent4="accent4" accent5="accent5" accent6="accent6" hlink="hlink" folHlink="folHlink"/>
  <p:sldLayoutIdLst>
    <p:sldLayoutId id="2147484279" r:id="rId1"/>
    <p:sldLayoutId id="2147484280" r:id="rId2"/>
    <p:sldLayoutId id="2147484281" r:id="rId3"/>
    <p:sldLayoutId id="2147484282" r:id="rId4"/>
    <p:sldLayoutId id="2147484283" r:id="rId5"/>
    <p:sldLayoutId id="2147484284" r:id="rId6"/>
    <p:sldLayoutId id="2147484285" r:id="rId7"/>
    <p:sldLayoutId id="2147484286" r:id="rId8"/>
    <p:sldLayoutId id="2147484287" r:id="rId9"/>
    <p:sldLayoutId id="2147484288" r:id="rId10"/>
    <p:sldLayoutId id="2147484289" r:id="rId11"/>
    <p:sldLayoutId id="2147484290" r:id="rId12"/>
    <p:sldLayoutId id="2147484291" r:id="rId13"/>
    <p:sldLayoutId id="2147484292" r:id="rId14"/>
    <p:sldLayoutId id="2147484293" r:id="rId15"/>
    <p:sldLayoutId id="2147484294" r:id="rId16"/>
    <p:sldLayoutId id="2147484295" r:id="rId17"/>
    <p:sldLayoutId id="2147484296" r:id="rId18"/>
    <p:sldLayoutId id="2147484297" r:id="rId19"/>
    <p:sldLayoutId id="2147484298" r:id="rId20"/>
    <p:sldLayoutId id="2147484299" r:id="rId21"/>
    <p:sldLayoutId id="2147484300" r:id="rId22"/>
    <p:sldLayoutId id="2147484301" r:id="rId23"/>
    <p:sldLayoutId id="2147484302" r:id="rId24"/>
    <p:sldLayoutId id="2147484303" r:id="rId25"/>
    <p:sldLayoutId id="2147484304" r:id="rId26"/>
    <p:sldLayoutId id="2147484305" r:id="rId27"/>
    <p:sldLayoutId id="2147484306" r:id="rId28"/>
    <p:sldLayoutId id="2147484307" r:id="rId29"/>
    <p:sldLayoutId id="2147484308" r:id="rId30"/>
    <p:sldLayoutId id="2147484309" r:id="rId31"/>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oleObject" Target="../embeddings/oleObject1.bin"/><Relationship Id="rId3" Type="http://schemas.openxmlformats.org/officeDocument/2006/relationships/image" Target="../media/image9.png"/><Relationship Id="rId7" Type="http://schemas.openxmlformats.org/officeDocument/2006/relationships/image" Target="../media/image12.png"/><Relationship Id="rId12" Type="http://schemas.openxmlformats.org/officeDocument/2006/relationships/hyperlink" Target="http://aka.ms/aivsix" TargetMode="External"/><Relationship Id="rId17" Type="http://schemas.openxmlformats.org/officeDocument/2006/relationships/image" Target="../media/image17.png"/><Relationship Id="rId2" Type="http://schemas.openxmlformats.org/officeDocument/2006/relationships/slideLayout" Target="../slideLayouts/slideLayout50.xml"/><Relationship Id="rId16" Type="http://schemas.openxmlformats.org/officeDocument/2006/relationships/image" Target="../media/image16.png"/><Relationship Id="rId1" Type="http://schemas.openxmlformats.org/officeDocument/2006/relationships/vmlDrawing" Target="../drawings/vmlDrawing1.vml"/><Relationship Id="rId6" Type="http://schemas.openxmlformats.org/officeDocument/2006/relationships/image" Target="../media/image11.png"/><Relationship Id="rId11" Type="http://schemas.openxmlformats.org/officeDocument/2006/relationships/hyperlink" Target="http://visualstudio.com/" TargetMode="External"/><Relationship Id="rId5" Type="http://schemas.openxmlformats.org/officeDocument/2006/relationships/image" Target="../media/image10.png"/><Relationship Id="rId15" Type="http://schemas.openxmlformats.org/officeDocument/2006/relationships/image" Target="../media/image15.png"/><Relationship Id="rId10" Type="http://schemas.openxmlformats.org/officeDocument/2006/relationships/image" Target="../media/image2.png"/><Relationship Id="rId4" Type="http://schemas.openxmlformats.org/officeDocument/2006/relationships/hyperlink" Target="http://aka.ms/msdn_teched" TargetMode="External"/><Relationship Id="rId9" Type="http://schemas.openxmlformats.org/officeDocument/2006/relationships/image" Target="../media/image14.gif"/><Relationship Id="rId1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9.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6.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44157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Why a Hacker Can Own Your Web Servers in a Day!</a:t>
            </a:r>
            <a:endParaRPr lang="en-US" sz="3600" dirty="0"/>
          </a:p>
        </p:txBody>
      </p:sp>
      <p:sp>
        <p:nvSpPr>
          <p:cNvPr id="3" name="Text Placeholder 2"/>
          <p:cNvSpPr>
            <a:spLocks noGrp="1"/>
          </p:cNvSpPr>
          <p:nvPr>
            <p:ph type="body" sz="quarter" idx="14"/>
          </p:nvPr>
        </p:nvSpPr>
        <p:spPr/>
        <p:txBody>
          <a:bodyPr/>
          <a:lstStyle/>
          <a:p>
            <a:r>
              <a:rPr lang="en-US" smtClean="0"/>
              <a:t>Hasain Alshakarti</a:t>
            </a:r>
          </a:p>
          <a:p>
            <a:r>
              <a:rPr lang="en-US" smtClean="0"/>
              <a:t>Marcus Murray</a:t>
            </a:r>
            <a:endParaRPr lang="en-US" dirty="0"/>
          </a:p>
        </p:txBody>
      </p:sp>
      <p:sp>
        <p:nvSpPr>
          <p:cNvPr id="6" name="Text Placeholder 3"/>
          <p:cNvSpPr txBox="1">
            <a:spLocks/>
          </p:cNvSpPr>
          <p:nvPr/>
        </p:nvSpPr>
        <p:spPr>
          <a:xfrm>
            <a:off x="10333038" y="296863"/>
            <a:ext cx="1828800" cy="378565"/>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1400" dirty="0"/>
              <a:t>DEV-B318</a:t>
            </a:r>
          </a:p>
        </p:txBody>
      </p:sp>
    </p:spTree>
    <p:extLst>
      <p:ext uri="{BB962C8B-B14F-4D97-AF65-F5344CB8AC3E}">
        <p14:creationId xmlns:p14="http://schemas.microsoft.com/office/powerpoint/2010/main" val="314688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sz="quarter" idx="11"/>
          </p:nvPr>
        </p:nvSpPr>
        <p:spPr>
          <a:xfrm>
            <a:off x="274639" y="1212849"/>
            <a:ext cx="11889564" cy="738664"/>
          </a:xfrm>
        </p:spPr>
        <p:txBody>
          <a:bodyPr/>
          <a:lstStyle/>
          <a:p>
            <a:endParaRPr lang="en-US" dirty="0" smtClean="0"/>
          </a:p>
        </p:txBody>
      </p:sp>
    </p:spTree>
    <p:extLst>
      <p:ext uri="{BB962C8B-B14F-4D97-AF65-F5344CB8AC3E}">
        <p14:creationId xmlns:p14="http://schemas.microsoft.com/office/powerpoint/2010/main" val="1148870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274638" y="295274"/>
            <a:ext cx="12160953" cy="917575"/>
          </a:xfrm>
        </p:spPr>
        <p:txBody>
          <a:bodyPr/>
          <a:lstStyle/>
          <a:p>
            <a:r>
              <a:rPr lang="en-US" dirty="0" smtClean="0"/>
              <a:t>Visit the Developer Platform &amp; Tools Booth</a:t>
            </a:r>
            <a:endParaRPr lang="en-US" dirty="0"/>
          </a:p>
        </p:txBody>
      </p:sp>
      <p:pic>
        <p:nvPicPr>
          <p:cNvPr id="27" name="Picture 26"/>
          <p:cNvPicPr>
            <a:picLocks noChangeAspect="1"/>
          </p:cNvPicPr>
          <p:nvPr/>
        </p:nvPicPr>
        <p:blipFill rotWithShape="1">
          <a:blip r:embed="rId3"/>
          <a:srcRect l="45316" t="16470" r="519" b="1572"/>
          <a:stretch/>
        </p:blipFill>
        <p:spPr>
          <a:xfrm>
            <a:off x="3765538" y="1375851"/>
            <a:ext cx="2589551" cy="2738948"/>
          </a:xfrm>
          <a:prstGeom prst="rect">
            <a:avLst/>
          </a:prstGeom>
        </p:spPr>
      </p:pic>
      <p:sp>
        <p:nvSpPr>
          <p:cNvPr id="28" name="TextBox 27"/>
          <p:cNvSpPr txBox="1"/>
          <p:nvPr/>
        </p:nvSpPr>
        <p:spPr>
          <a:xfrm>
            <a:off x="384519" y="1375852"/>
            <a:ext cx="3381019" cy="2738947"/>
          </a:xfrm>
          <a:prstGeom prst="rect">
            <a:avLst/>
          </a:prstGeom>
          <a:solidFill>
            <a:schemeClr val="accent2">
              <a:lumMod val="75000"/>
            </a:schemeClr>
          </a:solidFill>
        </p:spPr>
        <p:txBody>
          <a:bodyPr wrap="square" lIns="91440" tIns="91440" rIns="91440" bIns="91440" rtlCol="0">
            <a:noAutofit/>
          </a:bodyPr>
          <a:lstStyle/>
          <a:p>
            <a:r>
              <a:rPr lang="en-US" dirty="0">
                <a:solidFill>
                  <a:srgbClr val="FFFFFF">
                    <a:lumMod val="85000"/>
                    <a:lumOff val="15000"/>
                  </a:srgbClr>
                </a:solidFill>
                <a:cs typeface="Segoe UI Light" panose="020B0502040204020203" pitchFamily="34" charset="0"/>
              </a:rPr>
              <a:t>Having a </a:t>
            </a:r>
            <a:r>
              <a:rPr lang="en-US" dirty="0" smtClean="0">
                <a:solidFill>
                  <a:srgbClr val="FFFFFF">
                    <a:lumMod val="85000"/>
                    <a:lumOff val="15000"/>
                  </a:srgbClr>
                </a:solidFill>
                <a:cs typeface="Segoe UI Light" panose="020B0502040204020203" pitchFamily="34" charset="0"/>
              </a:rPr>
              <a:t>friend</a:t>
            </a:r>
            <a:br>
              <a:rPr lang="en-US" dirty="0" smtClean="0">
                <a:solidFill>
                  <a:srgbClr val="FFFFFF">
                    <a:lumMod val="85000"/>
                    <a:lumOff val="15000"/>
                  </a:srgbClr>
                </a:solidFill>
                <a:cs typeface="Segoe UI Light" panose="020B0502040204020203" pitchFamily="34" charset="0"/>
              </a:rPr>
            </a:br>
            <a:r>
              <a:rPr lang="en-US" dirty="0" smtClean="0">
                <a:solidFill>
                  <a:srgbClr val="FFFFFF">
                    <a:lumMod val="85000"/>
                    <a:lumOff val="15000"/>
                  </a:srgbClr>
                </a:solidFill>
                <a:cs typeface="Segoe UI Light" panose="020B0502040204020203" pitchFamily="34" charset="0"/>
              </a:rPr>
              <a:t> buy </a:t>
            </a:r>
            <a:r>
              <a:rPr lang="en-US" dirty="0">
                <a:solidFill>
                  <a:srgbClr val="FFFFFF">
                    <a:lumMod val="85000"/>
                    <a:lumOff val="15000"/>
                  </a:srgbClr>
                </a:solidFill>
                <a:cs typeface="Segoe UI Light" panose="020B0502040204020203" pitchFamily="34" charset="0"/>
              </a:rPr>
              <a:t>your coffee?</a:t>
            </a:r>
          </a:p>
          <a:p>
            <a:r>
              <a:rPr lang="en-US" dirty="0">
                <a:solidFill>
                  <a:srgbClr val="FFFFFF">
                    <a:lumMod val="85000"/>
                    <a:lumOff val="15000"/>
                  </a:srgbClr>
                </a:solidFill>
                <a:cs typeface="Segoe UI Light" panose="020B0502040204020203" pitchFamily="34" charset="0"/>
              </a:rPr>
              <a:t>Yea, it’s kind of like that.</a:t>
            </a:r>
          </a:p>
          <a:p>
            <a:endParaRPr lang="en-US" sz="1000" dirty="0">
              <a:solidFill>
                <a:srgbClr val="FFFFFF">
                  <a:lumMod val="85000"/>
                  <a:lumOff val="15000"/>
                </a:srgbClr>
              </a:solidFill>
              <a:cs typeface="Segoe UI" panose="020B0502040204020203" pitchFamily="34" charset="0"/>
            </a:endParaRPr>
          </a:p>
          <a:p>
            <a:endParaRPr lang="en-US" sz="1000" dirty="0">
              <a:solidFill>
                <a:srgbClr val="FFFFFF">
                  <a:lumMod val="85000"/>
                  <a:lumOff val="15000"/>
                </a:srgbClr>
              </a:solidFill>
              <a:cs typeface="Segoe UI" panose="020B0502040204020203" pitchFamily="34" charset="0"/>
            </a:endParaRPr>
          </a:p>
          <a:p>
            <a:endParaRPr lang="en-US" sz="1000" dirty="0">
              <a:solidFill>
                <a:srgbClr val="FFFFFF">
                  <a:lumMod val="85000"/>
                  <a:lumOff val="15000"/>
                </a:srgbClr>
              </a:solidFill>
              <a:cs typeface="Segoe UI" panose="020B0502040204020203" pitchFamily="34" charset="0"/>
            </a:endParaRPr>
          </a:p>
          <a:p>
            <a:r>
              <a:rPr lang="en-US" sz="1000" dirty="0">
                <a:solidFill>
                  <a:srgbClr val="FFFFFF">
                    <a:lumMod val="85000"/>
                    <a:lumOff val="15000"/>
                  </a:srgbClr>
                </a:solidFill>
                <a:cs typeface="Segoe UI" panose="020B0502040204020203" pitchFamily="34" charset="0"/>
              </a:rPr>
              <a:t>MSDN Subscribers get up to $150/</a:t>
            </a:r>
            <a:r>
              <a:rPr lang="en-US" sz="1000" dirty="0" err="1">
                <a:solidFill>
                  <a:srgbClr val="FFFFFF">
                    <a:lumMod val="85000"/>
                    <a:lumOff val="15000"/>
                  </a:srgbClr>
                </a:solidFill>
                <a:cs typeface="Segoe UI" panose="020B0502040204020203" pitchFamily="34" charset="0"/>
              </a:rPr>
              <a:t>mo</a:t>
            </a:r>
            <a:r>
              <a:rPr lang="en-US" sz="1000" dirty="0">
                <a:solidFill>
                  <a:srgbClr val="FFFFFF">
                    <a:lumMod val="85000"/>
                    <a:lumOff val="15000"/>
                  </a:srgbClr>
                </a:solidFill>
                <a:cs typeface="Segoe UI" panose="020B0502040204020203" pitchFamily="34" charset="0"/>
              </a:rPr>
              <a:t> in Azure credits. </a:t>
            </a:r>
          </a:p>
          <a:p>
            <a:endParaRPr lang="en-US" sz="1000" dirty="0">
              <a:solidFill>
                <a:srgbClr val="FFFFFF">
                  <a:lumMod val="85000"/>
                  <a:lumOff val="15000"/>
                </a:srgbClr>
              </a:solidFill>
              <a:cs typeface="Segoe UI" panose="020B0502040204020203" pitchFamily="34" charset="0"/>
            </a:endParaRPr>
          </a:p>
          <a:p>
            <a:r>
              <a:rPr lang="en-US" sz="1050" b="1" dirty="0">
                <a:solidFill>
                  <a:srgbClr val="FFFFFF">
                    <a:lumMod val="85000"/>
                    <a:lumOff val="15000"/>
                  </a:srgbClr>
                </a:solidFill>
                <a:cs typeface="Segoe UI" panose="020B0502040204020203" pitchFamily="34" charset="0"/>
              </a:rPr>
              <a:t>Stop by the Developer Platform and Tools </a:t>
            </a:r>
            <a:r>
              <a:rPr lang="en-US" sz="1050" b="1" dirty="0" smtClean="0">
                <a:solidFill>
                  <a:srgbClr val="FFFFFF">
                    <a:lumMod val="85000"/>
                    <a:lumOff val="15000"/>
                  </a:srgbClr>
                </a:solidFill>
                <a:cs typeface="Segoe UI" panose="020B0502040204020203" pitchFamily="34" charset="0"/>
              </a:rPr>
              <a:t>booth and </a:t>
            </a:r>
            <a:r>
              <a:rPr lang="en-US" sz="1050" b="1" dirty="0">
                <a:solidFill>
                  <a:srgbClr val="FFFFFF">
                    <a:lumMod val="85000"/>
                    <a:lumOff val="15000"/>
                  </a:srgbClr>
                </a:solidFill>
                <a:cs typeface="Segoe UI" panose="020B0502040204020203" pitchFamily="34" charset="0"/>
              </a:rPr>
              <a:t>visit </a:t>
            </a:r>
            <a:r>
              <a:rPr lang="en-US" sz="1050" b="1" dirty="0" smtClean="0">
                <a:solidFill>
                  <a:srgbClr val="FFFFFF">
                    <a:lumMod val="85000"/>
                    <a:lumOff val="15000"/>
                  </a:srgbClr>
                </a:solidFill>
                <a:cs typeface="Segoe UI" panose="020B0502040204020203" pitchFamily="34" charset="0"/>
              </a:rPr>
              <a:t>the MSDN </a:t>
            </a:r>
            <a:r>
              <a:rPr lang="en-US" sz="1050" b="1" dirty="0">
                <a:solidFill>
                  <a:srgbClr val="FFFFFF">
                    <a:lumMod val="85000"/>
                    <a:lumOff val="15000"/>
                  </a:srgbClr>
                </a:solidFill>
                <a:cs typeface="Segoe UI" panose="020B0502040204020203" pitchFamily="34" charset="0"/>
              </a:rPr>
              <a:t>Subscriptions station </a:t>
            </a:r>
            <a:r>
              <a:rPr lang="en-US" sz="1050" b="1" dirty="0" smtClean="0">
                <a:solidFill>
                  <a:srgbClr val="FFFFFF">
                    <a:lumMod val="85000"/>
                    <a:lumOff val="15000"/>
                  </a:srgbClr>
                </a:solidFill>
                <a:cs typeface="Segoe UI" panose="020B0502040204020203" pitchFamily="34" charset="0"/>
              </a:rPr>
              <a:t>to activate </a:t>
            </a:r>
            <a:r>
              <a:rPr lang="en-US" sz="1050" b="1" dirty="0">
                <a:solidFill>
                  <a:srgbClr val="FFFFFF">
                    <a:lumMod val="85000"/>
                    <a:lumOff val="15000"/>
                  </a:srgbClr>
                </a:solidFill>
                <a:cs typeface="Segoe UI" panose="020B0502040204020203" pitchFamily="34" charset="0"/>
              </a:rPr>
              <a:t>your benefits and </a:t>
            </a:r>
            <a:r>
              <a:rPr lang="en-US" sz="1050" b="1" dirty="0" smtClean="0">
                <a:solidFill>
                  <a:srgbClr val="FFFFFF">
                    <a:lumMod val="85000"/>
                    <a:lumOff val="15000"/>
                  </a:srgbClr>
                </a:solidFill>
                <a:cs typeface="Segoe UI" panose="020B0502040204020203" pitchFamily="34" charset="0"/>
              </a:rPr>
              <a:t>receive </a:t>
            </a:r>
            <a:r>
              <a:rPr lang="en-US" sz="1050" b="1" dirty="0">
                <a:solidFill>
                  <a:srgbClr val="FFFFFF">
                    <a:lumMod val="85000"/>
                    <a:lumOff val="15000"/>
                  </a:srgbClr>
                </a:solidFill>
                <a:cs typeface="Segoe UI" panose="020B0502040204020203" pitchFamily="34" charset="0"/>
              </a:rPr>
              <a:t>a gift</a:t>
            </a:r>
            <a:r>
              <a:rPr lang="en-US" sz="1050" b="1" dirty="0" smtClean="0">
                <a:solidFill>
                  <a:srgbClr val="FFFFFF">
                    <a:lumMod val="85000"/>
                    <a:lumOff val="15000"/>
                  </a:srgbClr>
                </a:solidFill>
                <a:cs typeface="Segoe UI" panose="020B0502040204020203" pitchFamily="34" charset="0"/>
              </a:rPr>
              <a:t>!</a:t>
            </a:r>
          </a:p>
          <a:p>
            <a:endParaRPr lang="en-US" sz="400" dirty="0" smtClean="0">
              <a:solidFill>
                <a:srgbClr val="FFFFFF"/>
              </a:solidFill>
              <a:cs typeface="Segoe UI" panose="020B0502040204020203" pitchFamily="34" charset="0"/>
            </a:endParaRPr>
          </a:p>
          <a:p>
            <a:r>
              <a:rPr lang="en-US" sz="1000" dirty="0" smtClean="0">
                <a:solidFill>
                  <a:srgbClr val="FFFFFF"/>
                </a:solidFill>
                <a:cs typeface="Segoe UI" panose="020B0502040204020203" pitchFamily="34" charset="0"/>
                <a:hlinkClick r:id="rId4"/>
              </a:rPr>
              <a:t>http</a:t>
            </a:r>
            <a:r>
              <a:rPr lang="en-US" sz="1000" dirty="0">
                <a:solidFill>
                  <a:srgbClr val="FFFFFF"/>
                </a:solidFill>
                <a:cs typeface="Segoe UI" panose="020B0502040204020203" pitchFamily="34" charset="0"/>
                <a:hlinkClick r:id="rId4"/>
              </a:rPr>
              <a:t>://</a:t>
            </a:r>
            <a:r>
              <a:rPr lang="en-US" sz="1000" dirty="0" smtClean="0">
                <a:solidFill>
                  <a:srgbClr val="FFFFFF"/>
                </a:solidFill>
                <a:cs typeface="Segoe UI" panose="020B0502040204020203" pitchFamily="34" charset="0"/>
                <a:hlinkClick r:id="rId4"/>
              </a:rPr>
              <a:t>aka.ms/msdn_teched</a:t>
            </a:r>
            <a:endParaRPr lang="en-US" sz="1000" dirty="0">
              <a:solidFill>
                <a:srgbClr val="FFFFFF"/>
              </a:solidFill>
              <a:cs typeface="Segoe UI" panose="020B0502040204020203" pitchFamily="34" charset="0"/>
            </a:endParaRPr>
          </a:p>
        </p:txBody>
      </p:sp>
      <p:pic>
        <p:nvPicPr>
          <p:cNvPr id="21" name="Picture 20"/>
          <p:cNvPicPr>
            <a:picLocks noChangeAspect="1"/>
          </p:cNvPicPr>
          <p:nvPr/>
        </p:nvPicPr>
        <p:blipFill>
          <a:blip r:embed="rId5">
            <a:duotone>
              <a:schemeClr val="accent2">
                <a:shade val="45000"/>
                <a:satMod val="135000"/>
              </a:schemeClr>
              <a:prstClr val="white"/>
            </a:duotone>
          </a:blip>
          <a:stretch>
            <a:fillRect/>
          </a:stretch>
        </p:blipFill>
        <p:spPr>
          <a:xfrm>
            <a:off x="472785" y="2383081"/>
            <a:ext cx="1354404" cy="234494"/>
          </a:xfrm>
          <a:prstGeom prst="rect">
            <a:avLst/>
          </a:prstGeom>
        </p:spPr>
      </p:pic>
      <p:grpSp>
        <p:nvGrpSpPr>
          <p:cNvPr id="22" name="Group 21"/>
          <p:cNvGrpSpPr/>
          <p:nvPr/>
        </p:nvGrpSpPr>
        <p:grpSpPr>
          <a:xfrm>
            <a:off x="6739935" y="2864893"/>
            <a:ext cx="3200398" cy="3745112"/>
            <a:chOff x="274639" y="2963862"/>
            <a:chExt cx="3200398" cy="3745112"/>
          </a:xfrm>
        </p:grpSpPr>
        <p:sp>
          <p:nvSpPr>
            <p:cNvPr id="23" name="Rectangle 22"/>
            <p:cNvSpPr/>
            <p:nvPr/>
          </p:nvSpPr>
          <p:spPr bwMode="auto">
            <a:xfrm>
              <a:off x="274639" y="2963862"/>
              <a:ext cx="3200398" cy="374511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4" name="Picture 23"/>
            <p:cNvPicPr>
              <a:picLocks noChangeAspect="1"/>
            </p:cNvPicPr>
            <p:nvPr/>
          </p:nvPicPr>
          <p:blipFill>
            <a:blip r:embed="rId6"/>
            <a:stretch>
              <a:fillRect/>
            </a:stretch>
          </p:blipFill>
          <p:spPr>
            <a:xfrm>
              <a:off x="601202" y="4945764"/>
              <a:ext cx="2547271" cy="1522095"/>
            </a:xfrm>
            <a:prstGeom prst="rect">
              <a:avLst/>
            </a:prstGeom>
            <a:ln>
              <a:noFill/>
            </a:ln>
            <a:effectLst/>
          </p:spPr>
        </p:pic>
        <p:pic>
          <p:nvPicPr>
            <p:cNvPr id="25" name="Picture 24"/>
            <p:cNvPicPr>
              <a:picLocks noChangeAspect="1"/>
            </p:cNvPicPr>
            <p:nvPr/>
          </p:nvPicPr>
          <p:blipFill rotWithShape="1">
            <a:blip r:embed="rId7"/>
            <a:srcRect l="19596" r="16755" b="-4"/>
            <a:stretch/>
          </p:blipFill>
          <p:spPr>
            <a:xfrm>
              <a:off x="1369798" y="3266806"/>
              <a:ext cx="1981200" cy="1752469"/>
            </a:xfrm>
            <a:prstGeom prst="rect">
              <a:avLst/>
            </a:prstGeom>
          </p:spPr>
        </p:pic>
        <p:pic>
          <p:nvPicPr>
            <p:cNvPr id="26" name="Picture 25"/>
            <p:cNvPicPr>
              <a:picLocks noChangeAspect="1"/>
            </p:cNvPicPr>
            <p:nvPr/>
          </p:nvPicPr>
          <p:blipFill rotWithShape="1">
            <a:blip r:embed="rId8"/>
            <a:srcRect l="20621" t="14478" r="25726"/>
            <a:stretch/>
          </p:blipFill>
          <p:spPr>
            <a:xfrm>
              <a:off x="510212" y="3170067"/>
              <a:ext cx="1471094" cy="1320136"/>
            </a:xfrm>
            <a:prstGeom prst="rect">
              <a:avLst/>
            </a:prstGeom>
          </p:spPr>
        </p:pic>
      </p:grpSp>
      <p:pic>
        <p:nvPicPr>
          <p:cNvPr id="30" name="Picture 2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39935" y="1375851"/>
            <a:ext cx="5312019" cy="1383339"/>
          </a:xfrm>
          <a:prstGeom prst="rect">
            <a:avLst/>
          </a:prstGeom>
          <a:gradFill>
            <a:gsLst>
              <a:gs pos="0">
                <a:srgbClr val="442157">
                  <a:alpha val="0"/>
                </a:srgbClr>
              </a:gs>
              <a:gs pos="60000">
                <a:srgbClr val="442157"/>
              </a:gs>
              <a:gs pos="40000">
                <a:srgbClr val="442157"/>
              </a:gs>
              <a:gs pos="100000">
                <a:srgbClr val="442157">
                  <a:alpha val="0"/>
                </a:srgbClr>
              </a:gs>
            </a:gsLst>
            <a:lin ang="5400000" scaled="1"/>
          </a:gradFill>
        </p:spPr>
      </p:pic>
      <p:sp>
        <p:nvSpPr>
          <p:cNvPr id="14" name="Title 2"/>
          <p:cNvSpPr txBox="1">
            <a:spLocks/>
          </p:cNvSpPr>
          <p:nvPr/>
        </p:nvSpPr>
        <p:spPr>
          <a:xfrm>
            <a:off x="6739935" y="1763798"/>
            <a:ext cx="5339058" cy="321962"/>
          </a:xfrm>
          <a:prstGeom prst="rect">
            <a:avLst/>
          </a:prstGeom>
          <a:gradFill>
            <a:gsLst>
              <a:gs pos="0">
                <a:srgbClr val="442157">
                  <a:alpha val="0"/>
                </a:srgbClr>
              </a:gs>
              <a:gs pos="60000">
                <a:srgbClr val="442157"/>
              </a:gs>
              <a:gs pos="40000">
                <a:srgbClr val="442157"/>
              </a:gs>
              <a:gs pos="100000">
                <a:srgbClr val="442157">
                  <a:alpha val="0"/>
                </a:srgbClr>
              </a:gs>
            </a:gsLst>
            <a:lin ang="5400000" scaled="1"/>
          </a:gradFill>
        </p:spPr>
        <p:txBody>
          <a:bodyPr vert="horz" wrap="none" lIns="186521" tIns="149217" rIns="186521" bIns="149217" rtlCol="0" anchor="ctr">
            <a:noAutofit/>
          </a:bodyPr>
          <a:lstStyle>
            <a:defPPr>
              <a:defRPr lang="en-US"/>
            </a:defPPr>
            <a:lvl1pPr defTabSz="914400">
              <a:lnSpc>
                <a:spcPct val="90000"/>
              </a:lnSpc>
              <a:spcBef>
                <a:spcPct val="0"/>
              </a:spcBef>
              <a:buNone/>
              <a:defRPr sz="4080">
                <a:latin typeface="Segoe UI Light" panose="020B0502040204020203" pitchFamily="34" charset="0"/>
                <a:ea typeface="+mj-ea"/>
                <a:cs typeface="Segoe UI Light" panose="020B0502040204020203" pitchFamily="34" charset="0"/>
              </a:defRPr>
            </a:lvl1pPr>
          </a:lstStyle>
          <a:p>
            <a:r>
              <a:rPr lang="en-US" sz="2000" dirty="0">
                <a:solidFill>
                  <a:srgbClr val="FFFFFF"/>
                </a:solidFill>
              </a:rPr>
              <a:t>3 Steps to New </a:t>
            </a:r>
            <a:r>
              <a:rPr lang="en-US" sz="2000" dirty="0" smtClean="0">
                <a:solidFill>
                  <a:srgbClr val="FFFFFF"/>
                </a:solidFill>
              </a:rPr>
              <a:t>Gear! With </a:t>
            </a:r>
            <a:r>
              <a:rPr lang="en-US" sz="2000" dirty="0">
                <a:solidFill>
                  <a:srgbClr val="FFFFFF"/>
                </a:solidFill>
              </a:rPr>
              <a:t>Application Insights</a:t>
            </a:r>
          </a:p>
        </p:txBody>
      </p:sp>
      <p:sp>
        <p:nvSpPr>
          <p:cNvPr id="13" name="Text Placeholder 1"/>
          <p:cNvSpPr txBox="1">
            <a:spLocks/>
          </p:cNvSpPr>
          <p:nvPr/>
        </p:nvSpPr>
        <p:spPr>
          <a:xfrm>
            <a:off x="9940332" y="2864893"/>
            <a:ext cx="2111622" cy="3745112"/>
          </a:xfrm>
          <a:prstGeom prst="rect">
            <a:avLst/>
          </a:prstGeom>
          <a:solidFill>
            <a:schemeClr val="accent4"/>
          </a:solidFill>
        </p:spPr>
        <p:txBody>
          <a:bodyPr vert="horz" wrap="square" lIns="182880" tIns="146304" rIns="182880" bIns="146304" numCol="1" spcCol="182880" rtlCol="0" anchor="ctr">
            <a:noAutofit/>
          </a:bodyPr>
          <a:lstStyle>
            <a:lvl1pPr marL="234769" marR="0" indent="-234769" fontAlgn="auto">
              <a:lnSpc>
                <a:spcPct val="90000"/>
              </a:lnSpc>
              <a:spcBef>
                <a:spcPct val="20000"/>
              </a:spcBef>
              <a:spcAft>
                <a:spcPts val="0"/>
              </a:spcAft>
              <a:buClr>
                <a:schemeClr val="tx1"/>
              </a:buClr>
              <a:buSzPct val="100000"/>
              <a:buFont typeface="Arial" panose="020B0604020202020204" pitchFamily="34" charset="0"/>
              <a:buAutoNum type="arabicPeriod"/>
              <a:tabLst/>
              <a:defRPr lang="en-US" sz="1600" spc="0" baseline="0" dirty="0" smtClean="0">
                <a:gradFill>
                  <a:gsLst>
                    <a:gs pos="1299">
                      <a:schemeClr val="tx1"/>
                    </a:gs>
                    <a:gs pos="100000">
                      <a:schemeClr val="tx1"/>
                    </a:gs>
                  </a:gsLst>
                  <a:lin ang="5400000" scaled="0"/>
                </a:gradFill>
                <a:latin typeface="Segoe UI" panose="020B0502040204020203" pitchFamily="34" charset="0"/>
                <a:cs typeface="Segoe UI" panose="020B0502040204020203" pitchFamily="34" charset="0"/>
              </a:defRPr>
            </a:lvl1pPr>
            <a:lvl2pPr marL="584200" marR="0" indent="-241300" fontAlgn="auto">
              <a:lnSpc>
                <a:spcPct val="90000"/>
              </a:lnSpc>
              <a:spcBef>
                <a:spcPct val="20000"/>
              </a:spcBef>
              <a:spcAft>
                <a:spcPts val="0"/>
              </a:spcAft>
              <a:buClr>
                <a:schemeClr val="tx1"/>
              </a:buClr>
              <a:buSzPct val="100000"/>
              <a:buFontTx/>
              <a:buBlip>
                <a:blip r:embed="rId10"/>
              </a:buBlip>
              <a:tabLst/>
              <a:defRPr sz="2400" spc="0" baseline="0">
                <a:gradFill>
                  <a:gsLst>
                    <a:gs pos="1250">
                      <a:schemeClr val="tx1"/>
                    </a:gs>
                    <a:gs pos="100000">
                      <a:schemeClr val="tx1"/>
                    </a:gs>
                  </a:gsLst>
                  <a:lin ang="5400000" scaled="0"/>
                </a:gradFill>
              </a:defRPr>
            </a:lvl2pPr>
            <a:lvl3pPr marL="800100" marR="0" indent="-228600" fontAlgn="auto">
              <a:lnSpc>
                <a:spcPct val="90000"/>
              </a:lnSpc>
              <a:spcBef>
                <a:spcPct val="20000"/>
              </a:spcBef>
              <a:spcAft>
                <a:spcPts val="0"/>
              </a:spcAft>
              <a:buClr>
                <a:schemeClr val="tx1"/>
              </a:buClr>
              <a:buSzPct val="100000"/>
              <a:buFontTx/>
              <a:buBlip>
                <a:blip r:embed="rId10"/>
              </a:buBlip>
              <a:tabLst/>
              <a:defRPr sz="2400" spc="0" baseline="0">
                <a:gradFill>
                  <a:gsLst>
                    <a:gs pos="1250">
                      <a:schemeClr val="tx1"/>
                    </a:gs>
                    <a:gs pos="100000">
                      <a:schemeClr val="tx1"/>
                    </a:gs>
                  </a:gsLst>
                  <a:lin ang="5400000" scaled="0"/>
                </a:gradFill>
              </a:defRPr>
            </a:lvl3pPr>
            <a:lvl4pPr marL="1028700" marR="0" indent="-228600" fontAlgn="auto">
              <a:lnSpc>
                <a:spcPct val="90000"/>
              </a:lnSpc>
              <a:spcBef>
                <a:spcPct val="20000"/>
              </a:spcBef>
              <a:spcAft>
                <a:spcPts val="0"/>
              </a:spcAft>
              <a:buClr>
                <a:schemeClr val="tx1"/>
              </a:buClr>
              <a:buSzPct val="100000"/>
              <a:buFontTx/>
              <a:buBlip>
                <a:blip r:embed="rId10"/>
              </a:buBlip>
              <a:tabLst/>
              <a:defRPr sz="2000" spc="0" baseline="0">
                <a:gradFill>
                  <a:gsLst>
                    <a:gs pos="1250">
                      <a:schemeClr val="tx1"/>
                    </a:gs>
                    <a:gs pos="100000">
                      <a:schemeClr val="tx1"/>
                    </a:gs>
                  </a:gsLst>
                  <a:lin ang="5400000" scaled="0"/>
                </a:gradFill>
              </a:defRPr>
            </a:lvl4pPr>
            <a:lvl5pPr marL="1257300" marR="0" indent="-228600" fontAlgn="auto">
              <a:lnSpc>
                <a:spcPct val="90000"/>
              </a:lnSpc>
              <a:spcBef>
                <a:spcPct val="20000"/>
              </a:spcBef>
              <a:spcAft>
                <a:spcPts val="0"/>
              </a:spcAft>
              <a:buClr>
                <a:schemeClr val="tx1"/>
              </a:buClr>
              <a:buSzPct val="100000"/>
              <a:buFontTx/>
              <a:buBlip>
                <a:blip r:embed="rId10"/>
              </a:buBlip>
              <a:tabLst/>
              <a:defRPr sz="2000" spc="0" baseline="0">
                <a:gradFill>
                  <a:gsLst>
                    <a:gs pos="1250">
                      <a:schemeClr val="tx1"/>
                    </a:gs>
                    <a:gs pos="100000">
                      <a:schemeClr val="tx1"/>
                    </a:gs>
                  </a:gsLst>
                  <a:lin ang="5400000" scaled="0"/>
                </a:gradFill>
              </a:defRPr>
            </a:lvl5pPr>
            <a:lvl6pPr marL="2565040" indent="-233186">
              <a:spcBef>
                <a:spcPct val="20000"/>
              </a:spcBef>
              <a:buFont typeface="Arial" pitchFamily="34" charset="0"/>
              <a:buChar char="•"/>
              <a:defRPr sz="2000"/>
            </a:lvl6pPr>
            <a:lvl7pPr marL="3031412" indent="-233186">
              <a:spcBef>
                <a:spcPct val="20000"/>
              </a:spcBef>
              <a:buFont typeface="Arial" pitchFamily="34" charset="0"/>
              <a:buChar char="•"/>
              <a:defRPr sz="2000"/>
            </a:lvl7pPr>
            <a:lvl8pPr marL="3497783" indent="-233186">
              <a:spcBef>
                <a:spcPct val="20000"/>
              </a:spcBef>
              <a:buFont typeface="Arial" pitchFamily="34" charset="0"/>
              <a:buChar char="•"/>
              <a:defRPr sz="2000"/>
            </a:lvl8pPr>
            <a:lvl9pPr marL="3964155" indent="-233186">
              <a:spcBef>
                <a:spcPct val="20000"/>
              </a:spcBef>
              <a:buFont typeface="Arial" pitchFamily="34" charset="0"/>
              <a:buChar char="•"/>
              <a:defRPr sz="2000"/>
            </a:lvl9pPr>
          </a:lstStyle>
          <a:p>
            <a:pPr>
              <a:buClr>
                <a:srgbClr val="FFFFFF"/>
              </a:buClr>
            </a:pPr>
            <a:r>
              <a:rPr>
                <a:gradFill>
                  <a:gsLst>
                    <a:gs pos="1299">
                      <a:srgbClr val="FFFFFF"/>
                    </a:gs>
                    <a:gs pos="100000">
                      <a:srgbClr val="FFFFFF"/>
                    </a:gs>
                  </a:gsLst>
                  <a:lin ang="5400000" scaled="0"/>
                </a:gradFill>
              </a:rPr>
              <a:t>Create a Visual Studio Online account </a:t>
            </a:r>
            <a:r>
              <a:rPr sz="1100">
                <a:gradFill>
                  <a:gsLst>
                    <a:gs pos="1299">
                      <a:srgbClr val="FFFFFF"/>
                    </a:gs>
                    <a:gs pos="100000">
                      <a:srgbClr val="FFFFFF"/>
                    </a:gs>
                  </a:gsLst>
                  <a:lin ang="5400000" scaled="0"/>
                </a:gradFill>
                <a:hlinkClick r:id="rId11"/>
              </a:rPr>
              <a:t>http://visualstudio.com</a:t>
            </a:r>
            <a:r>
              <a:rPr sz="1100">
                <a:gradFill>
                  <a:gsLst>
                    <a:gs pos="1299">
                      <a:srgbClr val="FFFFFF"/>
                    </a:gs>
                    <a:gs pos="100000">
                      <a:srgbClr val="FFFFFF"/>
                    </a:gs>
                  </a:gsLst>
                  <a:lin ang="5400000" scaled="0"/>
                </a:gradFill>
              </a:rPr>
              <a:t/>
            </a:r>
            <a:br>
              <a:rPr sz="1100">
                <a:gradFill>
                  <a:gsLst>
                    <a:gs pos="1299">
                      <a:srgbClr val="FFFFFF"/>
                    </a:gs>
                    <a:gs pos="100000">
                      <a:srgbClr val="FFFFFF"/>
                    </a:gs>
                  </a:gsLst>
                  <a:lin ang="5400000" scaled="0"/>
                </a:gradFill>
              </a:rPr>
            </a:br>
            <a:r>
              <a:rPr sz="1100">
                <a:gradFill>
                  <a:gsLst>
                    <a:gs pos="1299">
                      <a:srgbClr val="FFFFFF"/>
                    </a:gs>
                    <a:gs pos="100000">
                      <a:srgbClr val="FFFFFF"/>
                    </a:gs>
                  </a:gsLst>
                  <a:lin ang="5400000" scaled="0"/>
                </a:gradFill>
              </a:rPr>
              <a:t> </a:t>
            </a:r>
          </a:p>
          <a:p>
            <a:pPr>
              <a:buClr>
                <a:srgbClr val="FFFFFF"/>
              </a:buClr>
            </a:pPr>
            <a:r>
              <a:rPr>
                <a:gradFill>
                  <a:gsLst>
                    <a:gs pos="1299">
                      <a:srgbClr val="FFFFFF"/>
                    </a:gs>
                    <a:gs pos="100000">
                      <a:srgbClr val="FFFFFF"/>
                    </a:gs>
                  </a:gsLst>
                  <a:lin ang="5400000" scaled="0"/>
                </a:gradFill>
              </a:rPr>
              <a:t>Install Application Insights Tools for Visual </a:t>
            </a:r>
            <a:br>
              <a:rPr>
                <a:gradFill>
                  <a:gsLst>
                    <a:gs pos="1299">
                      <a:srgbClr val="FFFFFF"/>
                    </a:gs>
                    <a:gs pos="100000">
                      <a:srgbClr val="FFFFFF"/>
                    </a:gs>
                  </a:gsLst>
                  <a:lin ang="5400000" scaled="0"/>
                </a:gradFill>
              </a:rPr>
            </a:br>
            <a:r>
              <a:rPr>
                <a:gradFill>
                  <a:gsLst>
                    <a:gs pos="1299">
                      <a:srgbClr val="FFFFFF"/>
                    </a:gs>
                    <a:gs pos="100000">
                      <a:srgbClr val="FFFFFF"/>
                    </a:gs>
                  </a:gsLst>
                  <a:lin ang="5400000" scaled="0"/>
                </a:gradFill>
              </a:rPr>
              <a:t>Studio Online </a:t>
            </a:r>
            <a:r>
              <a:rPr sz="1100">
                <a:gradFill>
                  <a:gsLst>
                    <a:gs pos="1299">
                      <a:srgbClr val="FFFFFF"/>
                    </a:gs>
                    <a:gs pos="100000">
                      <a:srgbClr val="FFFFFF"/>
                    </a:gs>
                  </a:gsLst>
                  <a:lin ang="5400000" scaled="0"/>
                </a:gradFill>
                <a:hlinkClick r:id="rId12"/>
              </a:rPr>
              <a:t>http://aka.ms/aivsix</a:t>
            </a:r>
            <a:r>
              <a:rPr sz="1100">
                <a:gradFill>
                  <a:gsLst>
                    <a:gs pos="1299">
                      <a:srgbClr val="FFFFFF"/>
                    </a:gs>
                    <a:gs pos="100000">
                      <a:srgbClr val="FFFFFF"/>
                    </a:gs>
                  </a:gsLst>
                  <a:lin ang="5400000" scaled="0"/>
                </a:gradFill>
              </a:rPr>
              <a:t/>
            </a:r>
            <a:br>
              <a:rPr sz="1100">
                <a:gradFill>
                  <a:gsLst>
                    <a:gs pos="1299">
                      <a:srgbClr val="FFFFFF"/>
                    </a:gs>
                    <a:gs pos="100000">
                      <a:srgbClr val="FFFFFF"/>
                    </a:gs>
                  </a:gsLst>
                  <a:lin ang="5400000" scaled="0"/>
                </a:gradFill>
              </a:rPr>
            </a:br>
            <a:r>
              <a:rPr sz="1100">
                <a:gradFill>
                  <a:gsLst>
                    <a:gs pos="1299">
                      <a:srgbClr val="FFFFFF"/>
                    </a:gs>
                    <a:gs pos="100000">
                      <a:srgbClr val="FFFFFF"/>
                    </a:gs>
                  </a:gsLst>
                  <a:lin ang="5400000" scaled="0"/>
                </a:gradFill>
              </a:rPr>
              <a:t> </a:t>
            </a:r>
          </a:p>
          <a:p>
            <a:pPr>
              <a:buClr>
                <a:srgbClr val="FFFFFF"/>
              </a:buClr>
            </a:pPr>
            <a:r>
              <a:rPr>
                <a:gradFill>
                  <a:gsLst>
                    <a:gs pos="1299">
                      <a:srgbClr val="FFFFFF"/>
                    </a:gs>
                    <a:gs pos="100000">
                      <a:srgbClr val="FFFFFF"/>
                    </a:gs>
                  </a:gsLst>
                  <a:lin ang="5400000" scaled="0"/>
                </a:gradFill>
              </a:rPr>
              <a:t>Come to our booth for a </a:t>
            </a:r>
            <a:br>
              <a:rPr>
                <a:gradFill>
                  <a:gsLst>
                    <a:gs pos="1299">
                      <a:srgbClr val="FFFFFF"/>
                    </a:gs>
                    <a:gs pos="100000">
                      <a:srgbClr val="FFFFFF"/>
                    </a:gs>
                  </a:gsLst>
                  <a:lin ang="5400000" scaled="0"/>
                </a:gradFill>
              </a:rPr>
            </a:br>
            <a:r>
              <a:rPr>
                <a:gradFill>
                  <a:gsLst>
                    <a:gs pos="1299">
                      <a:srgbClr val="FFFFFF"/>
                    </a:gs>
                    <a:gs pos="100000">
                      <a:srgbClr val="FFFFFF"/>
                    </a:gs>
                  </a:gsLst>
                  <a:lin ang="5400000" scaled="0"/>
                </a:gradFill>
              </a:rPr>
              <a:t>t-shirt and a chance to win!</a:t>
            </a:r>
          </a:p>
        </p:txBody>
      </p:sp>
      <p:grpSp>
        <p:nvGrpSpPr>
          <p:cNvPr id="37" name="Group 36"/>
          <p:cNvGrpSpPr/>
          <p:nvPr/>
        </p:nvGrpSpPr>
        <p:grpSpPr>
          <a:xfrm>
            <a:off x="384521" y="4497348"/>
            <a:ext cx="6483405" cy="2112658"/>
            <a:chOff x="384521" y="4497348"/>
            <a:chExt cx="6483405" cy="2112658"/>
          </a:xfrm>
        </p:grpSpPr>
        <p:sp>
          <p:nvSpPr>
            <p:cNvPr id="32" name="Rectangle 31"/>
            <p:cNvSpPr/>
            <p:nvPr/>
          </p:nvSpPr>
          <p:spPr bwMode="auto">
            <a:xfrm>
              <a:off x="384521" y="4497348"/>
              <a:ext cx="5970570" cy="2112658"/>
            </a:xfrm>
            <a:prstGeom prst="rect">
              <a:avLst/>
            </a:prstGeom>
            <a:solidFill>
              <a:srgbClr val="426AB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91440" rIns="93256" bIns="182880" numCol="1" rtlCol="0" anchor="t" anchorCtr="0" compatLnSpc="1">
              <a:prstTxWarp prst="textNoShape">
                <a:avLst/>
              </a:prstTxWarp>
            </a:bodyPr>
            <a:lstStyle/>
            <a:p>
              <a:pPr defTabSz="932290" fontAlgn="base">
                <a:lnSpc>
                  <a:spcPct val="90000"/>
                </a:lnSpc>
                <a:spcBef>
                  <a:spcPct val="0"/>
                </a:spcBef>
                <a:spcAft>
                  <a:spcPct val="0"/>
                </a:spcAft>
              </a:pPr>
              <a:r>
                <a:rPr lang="en-US" sz="2040" spc="-51" dirty="0">
                  <a:gradFill>
                    <a:gsLst>
                      <a:gs pos="0">
                        <a:srgbClr val="FFFFFF"/>
                      </a:gs>
                      <a:gs pos="100000">
                        <a:srgbClr val="FFFFFF"/>
                      </a:gs>
                    </a:gsLst>
                    <a:lin ang="5400000" scaled="0"/>
                  </a:gradFill>
                </a:rPr>
                <a:t>VSIP QR Tag </a:t>
              </a:r>
              <a:r>
                <a:rPr lang="en-US" sz="2040" spc="-51" dirty="0" smtClean="0">
                  <a:gradFill>
                    <a:gsLst>
                      <a:gs pos="0">
                        <a:srgbClr val="FFFFFF"/>
                      </a:gs>
                      <a:gs pos="100000">
                        <a:srgbClr val="FFFFFF"/>
                      </a:gs>
                    </a:gsLst>
                    <a:lin ang="5400000" scaled="0"/>
                  </a:gradFill>
                </a:rPr>
                <a:t>Contests</a:t>
              </a:r>
              <a:endParaRPr lang="en-US" sz="2040" spc="-51" dirty="0">
                <a:gradFill>
                  <a:gsLst>
                    <a:gs pos="0">
                      <a:srgbClr val="FFFFFF"/>
                    </a:gs>
                    <a:gs pos="100000">
                      <a:srgbClr val="FFFFFF"/>
                    </a:gs>
                  </a:gsLst>
                  <a:lin ang="5400000" scaled="0"/>
                </a:gradFill>
              </a:endParaRPr>
            </a:p>
          </p:txBody>
        </p:sp>
        <p:sp>
          <p:nvSpPr>
            <p:cNvPr id="8" name="TextBox 7"/>
            <p:cNvSpPr txBox="1"/>
            <p:nvPr/>
          </p:nvSpPr>
          <p:spPr>
            <a:xfrm>
              <a:off x="3369806" y="4631338"/>
              <a:ext cx="3498120" cy="153888"/>
            </a:xfrm>
            <a:prstGeom prst="rect">
              <a:avLst/>
            </a:prstGeom>
            <a:noFill/>
          </p:spPr>
          <p:txBody>
            <a:bodyPr wrap="square" lIns="0" tIns="0" rIns="0" bIns="0" rtlCol="0">
              <a:spAutoFit/>
            </a:bodyPr>
            <a:lstStyle/>
            <a:p>
              <a:r>
                <a:rPr lang="en-US" sz="1000" b="1" dirty="0">
                  <a:gradFill>
                    <a:gsLst>
                      <a:gs pos="0">
                        <a:srgbClr val="FFFFFF"/>
                      </a:gs>
                      <a:gs pos="100000">
                        <a:srgbClr val="FFFFFF"/>
                      </a:gs>
                    </a:gsLst>
                    <a:lin ang="5400000" scaled="0"/>
                  </a:gradFill>
                  <a:cs typeface="Segoe UI" panose="020B0502040204020203" pitchFamily="34" charset="0"/>
                </a:rPr>
                <a:t>Visit </a:t>
              </a:r>
              <a:r>
                <a:rPr lang="en-US" sz="1000" b="1" dirty="0" smtClean="0">
                  <a:gradFill>
                    <a:gsLst>
                      <a:gs pos="0">
                        <a:srgbClr val="FFFFFF"/>
                      </a:gs>
                      <a:gs pos="100000">
                        <a:srgbClr val="FFFFFF"/>
                      </a:gs>
                    </a:gsLst>
                    <a:lin ang="5400000" scaled="0"/>
                  </a:gradFill>
                  <a:cs typeface="Segoe UI" panose="020B0502040204020203" pitchFamily="34" charset="0"/>
                </a:rPr>
                <a:t>our booth to </a:t>
              </a:r>
              <a:r>
                <a:rPr lang="en-US" sz="1000" b="1" dirty="0">
                  <a:gradFill>
                    <a:gsLst>
                      <a:gs pos="0">
                        <a:srgbClr val="FFFFFF"/>
                      </a:gs>
                      <a:gs pos="100000">
                        <a:srgbClr val="FFFFFF"/>
                      </a:gs>
                    </a:gsLst>
                    <a:lin ang="5400000" scaled="0"/>
                  </a:gradFill>
                  <a:cs typeface="Segoe UI" panose="020B0502040204020203" pitchFamily="34" charset="0"/>
                </a:rPr>
                <a:t>join the hunt for cool prizes!</a:t>
              </a:r>
            </a:p>
          </p:txBody>
        </p:sp>
        <p:grpSp>
          <p:nvGrpSpPr>
            <p:cNvPr id="35" name="Group 34"/>
            <p:cNvGrpSpPr/>
            <p:nvPr/>
          </p:nvGrpSpPr>
          <p:grpSpPr>
            <a:xfrm>
              <a:off x="547073" y="4947631"/>
              <a:ext cx="5645467" cy="1499971"/>
              <a:chOff x="1265624" y="5134921"/>
              <a:chExt cx="4940560" cy="1312681"/>
            </a:xfrm>
          </p:grpSpPr>
          <p:graphicFrame>
            <p:nvGraphicFramePr>
              <p:cNvPr id="9" name="Object 8"/>
              <p:cNvGraphicFramePr>
                <a:graphicFrameLocks noChangeAspect="1"/>
              </p:cNvGraphicFramePr>
              <p:nvPr>
                <p:extLst/>
              </p:nvPr>
            </p:nvGraphicFramePr>
            <p:xfrm>
              <a:off x="1265624" y="5134921"/>
              <a:ext cx="1312681" cy="1312681"/>
            </p:xfrm>
            <a:graphic>
              <a:graphicData uri="http://schemas.openxmlformats.org/presentationml/2006/ole">
                <mc:AlternateContent xmlns:mc="http://schemas.openxmlformats.org/markup-compatibility/2006">
                  <mc:Choice xmlns:v="urn:schemas-microsoft-com:vml" Requires="v">
                    <p:oleObj spid="_x0000_s1027" name="Acrobat Document" r:id="rId13" imgW="3438503" imgH="3438341" progId="Acrobat.Document.11">
                      <p:embed/>
                    </p:oleObj>
                  </mc:Choice>
                  <mc:Fallback>
                    <p:oleObj name="Acrobat Document" r:id="rId13" imgW="3438503" imgH="3438341" progId="Acrobat.Document.11">
                      <p:embed/>
                      <p:pic>
                        <p:nvPicPr>
                          <p:cNvPr id="0" name=""/>
                          <p:cNvPicPr/>
                          <p:nvPr/>
                        </p:nvPicPr>
                        <p:blipFill>
                          <a:blip r:embed="rId14"/>
                          <a:stretch>
                            <a:fillRect/>
                          </a:stretch>
                        </p:blipFill>
                        <p:spPr>
                          <a:xfrm>
                            <a:off x="1265624" y="5134921"/>
                            <a:ext cx="1312681" cy="1312681"/>
                          </a:xfrm>
                          <a:prstGeom prst="rect">
                            <a:avLst/>
                          </a:prstGeom>
                        </p:spPr>
                      </p:pic>
                    </p:oleObj>
                  </mc:Fallback>
                </mc:AlternateContent>
              </a:graphicData>
            </a:graphic>
          </p:graphicFrame>
          <p:grpSp>
            <p:nvGrpSpPr>
              <p:cNvPr id="34" name="Group 33"/>
              <p:cNvGrpSpPr/>
              <p:nvPr/>
            </p:nvGrpSpPr>
            <p:grpSpPr>
              <a:xfrm>
                <a:off x="2611471" y="5134921"/>
                <a:ext cx="3594713" cy="1312681"/>
                <a:chOff x="2611471" y="4237774"/>
                <a:chExt cx="3594713" cy="1312681"/>
              </a:xfrm>
            </p:grpSpPr>
            <p:pic>
              <p:nvPicPr>
                <p:cNvPr id="6" name="Picture 5"/>
                <p:cNvPicPr>
                  <a:picLocks noChangeAspect="1"/>
                </p:cNvPicPr>
                <p:nvPr/>
              </p:nvPicPr>
              <p:blipFill>
                <a:blip r:embed="rId15"/>
                <a:stretch>
                  <a:fillRect/>
                </a:stretch>
              </p:blipFill>
              <p:spPr>
                <a:xfrm>
                  <a:off x="5114920" y="4237774"/>
                  <a:ext cx="1091264" cy="1312680"/>
                </a:xfrm>
                <a:prstGeom prst="rect">
                  <a:avLst/>
                </a:prstGeom>
              </p:spPr>
            </p:pic>
            <p:pic>
              <p:nvPicPr>
                <p:cNvPr id="18" name="Picture 17"/>
                <p:cNvPicPr>
                  <a:picLocks noChangeAspect="1"/>
                </p:cNvPicPr>
                <p:nvPr/>
              </p:nvPicPr>
              <p:blipFill>
                <a:blip r:embed="rId16"/>
                <a:stretch>
                  <a:fillRect/>
                </a:stretch>
              </p:blipFill>
              <p:spPr>
                <a:xfrm>
                  <a:off x="2611471" y="4237775"/>
                  <a:ext cx="1303811" cy="1312680"/>
                </a:xfrm>
                <a:prstGeom prst="rect">
                  <a:avLst/>
                </a:prstGeom>
              </p:spPr>
            </p:pic>
            <p:pic>
              <p:nvPicPr>
                <p:cNvPr id="19" name="Picture 18"/>
                <p:cNvPicPr>
                  <a:picLocks noChangeAspect="1"/>
                </p:cNvPicPr>
                <p:nvPr/>
              </p:nvPicPr>
              <p:blipFill>
                <a:blip r:embed="rId17"/>
                <a:stretch>
                  <a:fillRect/>
                </a:stretch>
              </p:blipFill>
              <p:spPr>
                <a:xfrm>
                  <a:off x="3948448" y="4237774"/>
                  <a:ext cx="1133307" cy="1312680"/>
                </a:xfrm>
                <a:prstGeom prst="rect">
                  <a:avLst/>
                </a:prstGeom>
              </p:spPr>
            </p:pic>
          </p:grpSp>
        </p:grpSp>
      </p:grpSp>
    </p:spTree>
    <p:extLst>
      <p:ext uri="{BB962C8B-B14F-4D97-AF65-F5344CB8AC3E}">
        <p14:creationId xmlns:p14="http://schemas.microsoft.com/office/powerpoint/2010/main" val="199890564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4" name="Arrow Bar"/>
          <p:cNvSpPr/>
          <p:nvPr/>
        </p:nvSpPr>
        <p:spPr bwMode="gray">
          <a:xfrm>
            <a:off x="6375646" y="1162388"/>
            <a:ext cx="5481391" cy="182880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t" anchorCtr="0" compatLnSpc="1">
            <a:prstTxWarp prst="textNoShape">
              <a:avLst/>
            </a:prstTxWarp>
          </a:bodyPr>
          <a:lstStyle/>
          <a:p>
            <a:pPr defTabSz="914099"/>
            <a:r>
              <a:rPr lang="en-US" sz="3200" dirty="0">
                <a:solidFill>
                  <a:srgbClr val="FFFFFF"/>
                </a:solidFill>
              </a:rPr>
              <a:t>Microsoft Engineering Stories</a:t>
            </a:r>
            <a:endParaRPr lang="en-US" sz="32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5" name="Rectangle 4"/>
          <p:cNvSpPr/>
          <p:nvPr/>
        </p:nvSpPr>
        <p:spPr bwMode="auto">
          <a:xfrm>
            <a:off x="6375646" y="2911089"/>
            <a:ext cx="5481391" cy="1033272"/>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t" anchorCtr="0" compatLnSpc="1">
            <a:prstTxWarp prst="textNoShape">
              <a:avLst/>
            </a:prstTxWarp>
          </a:bodyPr>
          <a:lstStyle/>
          <a:p>
            <a:pPr lvl="1" defTabSz="914099"/>
            <a:r>
              <a:rPr lang="en-US" dirty="0">
                <a:gradFill>
                  <a:gsLst>
                    <a:gs pos="0">
                      <a:srgbClr val="00B294"/>
                    </a:gs>
                    <a:gs pos="100000">
                      <a:srgbClr val="00B294"/>
                    </a:gs>
                  </a:gsLst>
                  <a:lin ang="16200000" scaled="1"/>
                </a:gradFill>
              </a:rPr>
              <a:t>How </a:t>
            </a:r>
            <a:r>
              <a:rPr lang="en-US" dirty="0">
                <a:gradFill>
                  <a:gsLst>
                    <a:gs pos="0">
                      <a:srgbClr val="00B294"/>
                    </a:gs>
                    <a:gs pos="100000">
                      <a:srgbClr val="00B294"/>
                    </a:gs>
                  </a:gsLst>
                  <a:lin ang="16200000" scaled="1"/>
                </a:gradFill>
                <a:ea typeface="Segoe UI" pitchFamily="34" charset="0"/>
                <a:cs typeface="Segoe UI" pitchFamily="34" charset="0"/>
              </a:rPr>
              <a:t>Microsoft Builds Software</a:t>
            </a:r>
          </a:p>
          <a:p>
            <a:pPr lvl="1" defTabSz="914099"/>
            <a:r>
              <a:rPr lang="en-US" u="sng" dirty="0">
                <a:gradFill>
                  <a:gsLst>
                    <a:gs pos="0">
                      <a:srgbClr val="0072C6"/>
                    </a:gs>
                    <a:gs pos="100000">
                      <a:srgbClr val="0072C6"/>
                    </a:gs>
                  </a:gsLst>
                  <a:lin ang="16200000" scaled="1"/>
                </a:gradFill>
                <a:ea typeface="Segoe UI" pitchFamily="34" charset="0"/>
                <a:cs typeface="Segoe UI" pitchFamily="34" charset="0"/>
              </a:rPr>
              <a:t>http://</a:t>
            </a:r>
            <a:r>
              <a:rPr lang="en-US" u="sng" dirty="0" smtClean="0">
                <a:gradFill>
                  <a:gsLst>
                    <a:gs pos="0">
                      <a:srgbClr val="0072C6"/>
                    </a:gs>
                    <a:gs pos="100000">
                      <a:srgbClr val="0072C6"/>
                    </a:gs>
                  </a:gsLst>
                  <a:lin ang="16200000" scaled="1"/>
                </a:gradFill>
                <a:ea typeface="Segoe UI" pitchFamily="34" charset="0"/>
                <a:cs typeface="Segoe UI" pitchFamily="34" charset="0"/>
              </a:rPr>
              <a:t>aka.ms/EngineeringStories </a:t>
            </a:r>
            <a:endParaRPr lang="en-US" u="sng" dirty="0">
              <a:gradFill>
                <a:gsLst>
                  <a:gs pos="0">
                    <a:srgbClr val="0072C6"/>
                  </a:gs>
                  <a:gs pos="100000">
                    <a:srgbClr val="0072C6"/>
                  </a:gs>
                </a:gsLst>
                <a:lin ang="16200000" scaled="1"/>
              </a:gradFill>
              <a:ea typeface="Segoe UI" pitchFamily="34" charset="0"/>
              <a:cs typeface="Segoe UI" pitchFamily="34" charset="0"/>
            </a:endParaRPr>
          </a:p>
        </p:txBody>
      </p:sp>
      <p:sp>
        <p:nvSpPr>
          <p:cNvPr id="8" name="Freeform 19"/>
          <p:cNvSpPr>
            <a:spLocks noEditPoints="1"/>
          </p:cNvSpPr>
          <p:nvPr/>
        </p:nvSpPr>
        <p:spPr bwMode="black">
          <a:xfrm>
            <a:off x="6489366" y="3044218"/>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TechEd Tile"/>
          <p:cNvSpPr/>
          <p:nvPr/>
        </p:nvSpPr>
        <p:spPr bwMode="gray">
          <a:xfrm>
            <a:off x="695561" y="4024467"/>
            <a:ext cx="5602624" cy="18288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t" anchorCtr="0" compatLnSpc="1">
            <a:prstTxWarp prst="textNoShape">
              <a:avLst/>
            </a:prstTxWarp>
          </a:bodyPr>
          <a:lstStyle/>
          <a:p>
            <a:pPr defTabSz="914099"/>
            <a:r>
              <a:rPr lang="en-US" sz="3200" dirty="0">
                <a:solidFill>
                  <a:srgbClr val="FFFFFF"/>
                </a:solidFill>
              </a:rPr>
              <a:t>Visual Studio </a:t>
            </a:r>
            <a:br>
              <a:rPr lang="en-US" sz="3200" dirty="0">
                <a:solidFill>
                  <a:srgbClr val="FFFFFF"/>
                </a:solidFill>
              </a:rPr>
            </a:br>
            <a:r>
              <a:rPr lang="en-US" sz="3200" dirty="0">
                <a:solidFill>
                  <a:srgbClr val="FFFFFF"/>
                </a:solidFill>
              </a:rPr>
              <a:t>Industry </a:t>
            </a:r>
            <a:r>
              <a:rPr lang="en-US" sz="3200" dirty="0" smtClean="0">
                <a:solidFill>
                  <a:srgbClr val="FFFFFF"/>
                </a:solidFill>
              </a:rPr>
              <a:t>Partner </a:t>
            </a:r>
            <a:br>
              <a:rPr lang="en-US" sz="3200" dirty="0" smtClean="0">
                <a:solidFill>
                  <a:srgbClr val="FFFFFF"/>
                </a:solidFill>
              </a:rPr>
            </a:br>
            <a:r>
              <a:rPr lang="en-US" sz="3200" dirty="0" smtClean="0">
                <a:solidFill>
                  <a:srgbClr val="FFFFFF"/>
                </a:solidFill>
              </a:rPr>
              <a:t>Program</a:t>
            </a:r>
            <a:endParaRPr lang="en-US" sz="3200" dirty="0">
              <a:solidFill>
                <a:srgbClr val="FFFFFF"/>
              </a:solidFill>
            </a:endParaRPr>
          </a:p>
        </p:txBody>
      </p:sp>
      <p:sp>
        <p:nvSpPr>
          <p:cNvPr id="17" name="Rectangle 16"/>
          <p:cNvSpPr/>
          <p:nvPr/>
        </p:nvSpPr>
        <p:spPr bwMode="auto">
          <a:xfrm>
            <a:off x="695561" y="5798971"/>
            <a:ext cx="5602624" cy="1023760"/>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lvl="1" defTabSz="914099"/>
            <a:r>
              <a:rPr lang="en-US" dirty="0">
                <a:gradFill>
                  <a:gsLst>
                    <a:gs pos="0">
                      <a:srgbClr val="0072C6"/>
                    </a:gs>
                    <a:gs pos="100000">
                      <a:srgbClr val="0072C6"/>
                    </a:gs>
                  </a:gsLst>
                  <a:lin ang="16200000" scaled="1"/>
                </a:gradFill>
                <a:ea typeface="Segoe UI" pitchFamily="34" charset="0"/>
                <a:cs typeface="Segoe UI" pitchFamily="34" charset="0"/>
              </a:rPr>
              <a:t>Meet Our New Visual Studio Online Partners </a:t>
            </a:r>
            <a:r>
              <a:rPr lang="en-US" dirty="0" smtClean="0">
                <a:gradFill>
                  <a:gsLst>
                    <a:gs pos="0">
                      <a:srgbClr val="0072C6"/>
                    </a:gs>
                    <a:gs pos="100000">
                      <a:srgbClr val="0072C6"/>
                    </a:gs>
                  </a:gsLst>
                  <a:lin ang="16200000" scaled="1"/>
                </a:gradFill>
                <a:ea typeface="Segoe UI" pitchFamily="34" charset="0"/>
                <a:cs typeface="Segoe UI" pitchFamily="34" charset="0"/>
              </a:rPr>
              <a:t/>
            </a:r>
            <a:br>
              <a:rPr lang="en-US" dirty="0" smtClean="0">
                <a:gradFill>
                  <a:gsLst>
                    <a:gs pos="0">
                      <a:srgbClr val="0072C6"/>
                    </a:gs>
                    <a:gs pos="100000">
                      <a:srgbClr val="0072C6"/>
                    </a:gs>
                  </a:gsLst>
                  <a:lin ang="16200000" scaled="1"/>
                </a:gradFill>
                <a:ea typeface="Segoe UI" pitchFamily="34" charset="0"/>
                <a:cs typeface="Segoe UI" pitchFamily="34" charset="0"/>
              </a:rPr>
            </a:br>
            <a:r>
              <a:rPr lang="en-US" dirty="0" smtClean="0">
                <a:gradFill>
                  <a:gsLst>
                    <a:gs pos="0">
                      <a:srgbClr val="0072C6"/>
                    </a:gs>
                    <a:gs pos="100000">
                      <a:srgbClr val="0072C6"/>
                    </a:gs>
                  </a:gsLst>
                  <a:lin ang="16200000" scaled="1"/>
                </a:gradFill>
                <a:ea typeface="Segoe UI" pitchFamily="34" charset="0"/>
                <a:cs typeface="Segoe UI" pitchFamily="34" charset="0"/>
              </a:rPr>
              <a:t>or </a:t>
            </a:r>
            <a:r>
              <a:rPr lang="en-US" dirty="0">
                <a:gradFill>
                  <a:gsLst>
                    <a:gs pos="0">
                      <a:srgbClr val="0072C6"/>
                    </a:gs>
                    <a:gs pos="100000">
                      <a:srgbClr val="0072C6"/>
                    </a:gs>
                  </a:gsLst>
                  <a:lin ang="16200000" scaled="1"/>
                </a:gradFill>
                <a:ea typeface="Segoe UI" pitchFamily="34" charset="0"/>
                <a:cs typeface="Segoe UI" pitchFamily="34" charset="0"/>
              </a:rPr>
              <a:t>Join Now.</a:t>
            </a:r>
          </a:p>
          <a:p>
            <a:pPr lvl="1" defTabSz="914099"/>
            <a:r>
              <a:rPr lang="en-US" u="sng" dirty="0">
                <a:gradFill>
                  <a:gsLst>
                    <a:gs pos="0">
                      <a:srgbClr val="0072C6"/>
                    </a:gs>
                    <a:gs pos="100000">
                      <a:srgbClr val="0072C6"/>
                    </a:gs>
                  </a:gsLst>
                  <a:lin ang="16200000" scaled="1"/>
                </a:gradFill>
                <a:ea typeface="Segoe UI" pitchFamily="34" charset="0"/>
                <a:cs typeface="Segoe UI" pitchFamily="34" charset="0"/>
              </a:rPr>
              <a:t>http://vsipprogram.com </a:t>
            </a:r>
          </a:p>
        </p:txBody>
      </p:sp>
      <p:sp>
        <p:nvSpPr>
          <p:cNvPr id="30" name="Arrow Bar"/>
          <p:cNvSpPr/>
          <p:nvPr/>
        </p:nvSpPr>
        <p:spPr bwMode="gray">
          <a:xfrm>
            <a:off x="710174" y="1158692"/>
            <a:ext cx="5588011" cy="18288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t" anchorCtr="0" compatLnSpc="1">
            <a:prstTxWarp prst="textNoShape">
              <a:avLst/>
            </a:prstTxWarp>
          </a:bodyPr>
          <a:lstStyle/>
          <a:p>
            <a:pPr defTabSz="914099"/>
            <a:endParaRPr lang="en-US" sz="3200" dirty="0">
              <a:solidFill>
                <a:srgbClr val="FFFFFF"/>
              </a:solidFill>
            </a:endParaRPr>
          </a:p>
        </p:txBody>
      </p:sp>
      <p:sp>
        <p:nvSpPr>
          <p:cNvPr id="31" name="Freeform 54"/>
          <p:cNvSpPr>
            <a:spLocks noEditPoints="1"/>
          </p:cNvSpPr>
          <p:nvPr/>
        </p:nvSpPr>
        <p:spPr bwMode="black">
          <a:xfrm>
            <a:off x="831517" y="5933187"/>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TechEd Tile"/>
          <p:cNvSpPr/>
          <p:nvPr/>
        </p:nvSpPr>
        <p:spPr bwMode="gray">
          <a:xfrm>
            <a:off x="6375646" y="4024467"/>
            <a:ext cx="5481391" cy="182880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t" anchorCtr="0" compatLnSpc="1">
            <a:prstTxWarp prst="textNoShape">
              <a:avLst/>
            </a:prstTxWarp>
          </a:bodyPr>
          <a:lstStyle/>
          <a:p>
            <a:pPr defTabSz="914099"/>
            <a:r>
              <a:rPr lang="en-US" sz="3200" dirty="0">
                <a:solidFill>
                  <a:srgbClr val="FFFFFF"/>
                </a:solidFill>
              </a:rPr>
              <a:t>Visual Studio | Integrate</a:t>
            </a:r>
            <a:br>
              <a:rPr lang="en-US" sz="3200" dirty="0">
                <a:solidFill>
                  <a:srgbClr val="FFFFFF"/>
                </a:solidFill>
              </a:rPr>
            </a:br>
            <a:endParaRPr lang="en-US" sz="3200" dirty="0">
              <a:solidFill>
                <a:srgbClr val="FFFFFF"/>
              </a:solidFill>
            </a:endParaRPr>
          </a:p>
        </p:txBody>
      </p:sp>
      <p:sp>
        <p:nvSpPr>
          <p:cNvPr id="26" name="Rectangle 25"/>
          <p:cNvSpPr/>
          <p:nvPr/>
        </p:nvSpPr>
        <p:spPr bwMode="auto">
          <a:xfrm>
            <a:off x="6375646" y="5798971"/>
            <a:ext cx="5481391" cy="1023760"/>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t" anchorCtr="0" compatLnSpc="1">
            <a:prstTxWarp prst="textNoShape">
              <a:avLst/>
            </a:prstTxWarp>
          </a:bodyPr>
          <a:lstStyle/>
          <a:p>
            <a:pPr lvl="1"/>
            <a:r>
              <a:rPr lang="en-US" dirty="0">
                <a:gradFill>
                  <a:gsLst>
                    <a:gs pos="0">
                      <a:srgbClr val="009E49"/>
                    </a:gs>
                    <a:gs pos="100000">
                      <a:srgbClr val="009E49"/>
                    </a:gs>
                  </a:gsLst>
                  <a:lin ang="5400000" scaled="1"/>
                </a:gradFill>
              </a:rPr>
              <a:t>Create Your Own Dev Environment</a:t>
            </a:r>
          </a:p>
          <a:p>
            <a:pPr lvl="1"/>
            <a:r>
              <a:rPr lang="en-US" u="sng" dirty="0">
                <a:gradFill>
                  <a:gsLst>
                    <a:gs pos="0">
                      <a:srgbClr val="0072C6"/>
                    </a:gs>
                    <a:gs pos="100000">
                      <a:srgbClr val="0072C6"/>
                    </a:gs>
                  </a:gsLst>
                  <a:lin ang="5400000" scaled="1"/>
                </a:gradFill>
              </a:rPr>
              <a:t>http://integrate.visualstudio.com</a:t>
            </a:r>
          </a:p>
        </p:txBody>
      </p:sp>
      <p:sp>
        <p:nvSpPr>
          <p:cNvPr id="28" name="Freeform 19"/>
          <p:cNvSpPr>
            <a:spLocks noEditPoints="1"/>
          </p:cNvSpPr>
          <p:nvPr/>
        </p:nvSpPr>
        <p:spPr bwMode="black">
          <a:xfrm>
            <a:off x="6489366" y="593318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Rectangle 21"/>
          <p:cNvSpPr/>
          <p:nvPr/>
        </p:nvSpPr>
        <p:spPr bwMode="auto">
          <a:xfrm>
            <a:off x="700424" y="2911089"/>
            <a:ext cx="5597761" cy="1033272"/>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t" anchorCtr="0" compatLnSpc="1">
            <a:prstTxWarp prst="textNoShape">
              <a:avLst/>
            </a:prstTxWarp>
          </a:bodyPr>
          <a:lstStyle/>
          <a:p>
            <a:pPr lvl="1" defTabSz="914099"/>
            <a:r>
              <a:rPr lang="en-US" dirty="0">
                <a:gradFill>
                  <a:gsLst>
                    <a:gs pos="0">
                      <a:srgbClr val="68217A"/>
                    </a:gs>
                    <a:gs pos="100000">
                      <a:srgbClr val="68217A"/>
                    </a:gs>
                  </a:gsLst>
                  <a:lin ang="16200000" scaled="1"/>
                </a:gradFill>
                <a:ea typeface="Segoe UI" pitchFamily="34" charset="0"/>
                <a:cs typeface="Segoe UI" pitchFamily="34" charset="0"/>
              </a:rPr>
              <a:t>Development tools &amp; services </a:t>
            </a:r>
            <a:r>
              <a:rPr lang="en-US" dirty="0" smtClean="0">
                <a:gradFill>
                  <a:gsLst>
                    <a:gs pos="0">
                      <a:srgbClr val="68217A"/>
                    </a:gs>
                    <a:gs pos="100000">
                      <a:srgbClr val="68217A"/>
                    </a:gs>
                  </a:gsLst>
                  <a:lin ang="16200000" scaled="1"/>
                </a:gradFill>
                <a:ea typeface="Segoe UI" pitchFamily="34" charset="0"/>
                <a:cs typeface="Segoe UI" pitchFamily="34" charset="0"/>
              </a:rPr>
              <a:t>for </a:t>
            </a:r>
            <a:r>
              <a:rPr lang="en-US" dirty="0">
                <a:gradFill>
                  <a:gsLst>
                    <a:gs pos="0">
                      <a:srgbClr val="68217A"/>
                    </a:gs>
                    <a:gs pos="100000">
                      <a:srgbClr val="68217A"/>
                    </a:gs>
                  </a:gsLst>
                  <a:lin ang="16200000" scaled="1"/>
                </a:gradFill>
                <a:ea typeface="Segoe UI" pitchFamily="34" charset="0"/>
                <a:cs typeface="Segoe UI" pitchFamily="34" charset="0"/>
              </a:rPr>
              <a:t>teams </a:t>
            </a:r>
            <a:br>
              <a:rPr lang="en-US" dirty="0">
                <a:gradFill>
                  <a:gsLst>
                    <a:gs pos="0">
                      <a:srgbClr val="68217A"/>
                    </a:gs>
                    <a:gs pos="100000">
                      <a:srgbClr val="68217A"/>
                    </a:gs>
                  </a:gsLst>
                  <a:lin ang="16200000" scaled="1"/>
                </a:gradFill>
                <a:ea typeface="Segoe UI" pitchFamily="34" charset="0"/>
                <a:cs typeface="Segoe UI" pitchFamily="34" charset="0"/>
              </a:rPr>
            </a:br>
            <a:r>
              <a:rPr lang="en-US" dirty="0" smtClean="0">
                <a:gradFill>
                  <a:gsLst>
                    <a:gs pos="0">
                      <a:srgbClr val="68217A"/>
                    </a:gs>
                    <a:gs pos="100000">
                      <a:srgbClr val="68217A"/>
                    </a:gs>
                  </a:gsLst>
                  <a:lin ang="16200000" scaled="1"/>
                </a:gradFill>
                <a:ea typeface="Segoe UI" pitchFamily="34" charset="0"/>
                <a:cs typeface="Segoe UI" pitchFamily="34" charset="0"/>
              </a:rPr>
              <a:t>of all sizes</a:t>
            </a:r>
            <a:endParaRPr lang="en-US" dirty="0">
              <a:gradFill>
                <a:gsLst>
                  <a:gs pos="0">
                    <a:srgbClr val="68217A"/>
                  </a:gs>
                  <a:gs pos="100000">
                    <a:srgbClr val="68217A"/>
                  </a:gs>
                </a:gsLst>
                <a:lin ang="16200000" scaled="1"/>
              </a:gradFill>
              <a:ea typeface="Segoe UI" pitchFamily="34" charset="0"/>
              <a:cs typeface="Segoe UI" pitchFamily="34" charset="0"/>
            </a:endParaRPr>
          </a:p>
        </p:txBody>
      </p:sp>
      <p:sp>
        <p:nvSpPr>
          <p:cNvPr id="24" name="Rectangle 23"/>
          <p:cNvSpPr/>
          <p:nvPr/>
        </p:nvSpPr>
        <p:spPr bwMode="white">
          <a:xfrm>
            <a:off x="1155256" y="3465311"/>
            <a:ext cx="4642203" cy="369332"/>
          </a:xfrm>
          <a:prstGeom prst="rect">
            <a:avLst/>
          </a:prstGeom>
        </p:spPr>
        <p:txBody>
          <a:bodyPr wrap="square" lIns="182880">
            <a:spAutoFit/>
          </a:bodyPr>
          <a:lstStyle/>
          <a:p>
            <a:r>
              <a:rPr lang="en-US" u="sng" dirty="0">
                <a:solidFill>
                  <a:srgbClr val="0072C6"/>
                </a:solidFill>
              </a:rPr>
              <a:t>http</a:t>
            </a:r>
            <a:r>
              <a:rPr lang="en-US" u="sng" dirty="0" smtClean="0">
                <a:solidFill>
                  <a:srgbClr val="0072C6"/>
                </a:solidFill>
              </a:rPr>
              <a:t>://www.visualstudio.com </a:t>
            </a:r>
            <a:endParaRPr lang="en-US" dirty="0">
              <a:solidFill>
                <a:srgbClr val="0072C6"/>
              </a:solidFill>
            </a:endParaRPr>
          </a:p>
        </p:txBody>
      </p:sp>
      <p:sp>
        <p:nvSpPr>
          <p:cNvPr id="32" name="Freeform 19"/>
          <p:cNvSpPr>
            <a:spLocks noEditPoints="1"/>
          </p:cNvSpPr>
          <p:nvPr/>
        </p:nvSpPr>
        <p:spPr bwMode="black">
          <a:xfrm>
            <a:off x="834022" y="3028758"/>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6" name="Group 5"/>
          <p:cNvGrpSpPr/>
          <p:nvPr/>
        </p:nvGrpSpPr>
        <p:grpSpPr>
          <a:xfrm>
            <a:off x="3997507" y="4129702"/>
            <a:ext cx="2206842" cy="1547995"/>
            <a:chOff x="4007555" y="4150852"/>
            <a:chExt cx="2206842" cy="1547995"/>
          </a:xfrm>
        </p:grpSpPr>
        <p:pic>
          <p:nvPicPr>
            <p:cNvPr id="34" name="Picture 33"/>
            <p:cNvPicPr>
              <a:picLocks noChangeAspect="1"/>
            </p:cNvPicPr>
            <p:nvPr/>
          </p:nvPicPr>
          <p:blipFill rotWithShape="1">
            <a:blip r:embed="rId2"/>
            <a:srcRect l="269" r="50083"/>
            <a:stretch/>
          </p:blipFill>
          <p:spPr>
            <a:xfrm>
              <a:off x="4007555" y="4150852"/>
              <a:ext cx="2206842" cy="782889"/>
            </a:xfrm>
            <a:prstGeom prst="rect">
              <a:avLst/>
            </a:prstGeom>
          </p:spPr>
        </p:pic>
        <p:pic>
          <p:nvPicPr>
            <p:cNvPr id="35" name="Picture 34"/>
            <p:cNvPicPr>
              <a:picLocks noChangeAspect="1"/>
            </p:cNvPicPr>
            <p:nvPr/>
          </p:nvPicPr>
          <p:blipFill rotWithShape="1">
            <a:blip r:embed="rId2"/>
            <a:srcRect l="50238" t="3555" r="114"/>
            <a:stretch/>
          </p:blipFill>
          <p:spPr>
            <a:xfrm>
              <a:off x="4007555" y="4943789"/>
              <a:ext cx="2206842" cy="755058"/>
            </a:xfrm>
            <a:prstGeom prst="rect">
              <a:avLst/>
            </a:prstGeom>
          </p:spPr>
        </p:pic>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174" y="1093396"/>
            <a:ext cx="3448998" cy="965898"/>
          </a:xfrm>
          <a:prstGeom prst="rect">
            <a:avLst/>
          </a:prstGeom>
        </p:spPr>
      </p:pic>
    </p:spTree>
    <p:extLst>
      <p:ext uri="{BB962C8B-B14F-4D97-AF65-F5344CB8AC3E}">
        <p14:creationId xmlns:p14="http://schemas.microsoft.com/office/powerpoint/2010/main" val="336876633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2125663"/>
            <a:ext cx="12436475" cy="4868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Complete an evaluation </a:t>
            </a:r>
            <a:r>
              <a:rPr lang="en-US" dirty="0" smtClean="0"/>
              <a:t>and </a:t>
            </a:r>
            <a:r>
              <a:rPr lang="en-US" dirty="0"/>
              <a:t>enter to win!</a:t>
            </a:r>
          </a:p>
        </p:txBody>
      </p:sp>
      <p:pic>
        <p:nvPicPr>
          <p:cNvPr id="5" name="Xbox kinec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233400"/>
            <a:ext cx="6514743" cy="4653388"/>
          </a:xfrm>
          <a:prstGeom prst="rect">
            <a:avLst/>
          </a:prstGeom>
          <a:noFill/>
          <a:extLst>
            <a:ext uri="{909E8E84-426E-40DD-AFC4-6F175D3DCCD1}">
              <a14:hiddenFill xmlns:a14="http://schemas.microsoft.com/office/drawing/2010/main">
                <a:solidFill>
                  <a:srgbClr val="FFFFFF"/>
                </a:solidFill>
              </a14:hiddenFill>
            </a:ext>
          </a:extLst>
        </p:spPr>
      </p:pic>
      <p:pic>
        <p:nvPicPr>
          <p:cNvPr id="6" name="hat"/>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29896" y="3711718"/>
            <a:ext cx="3474370" cy="2174248"/>
          </a:xfrm>
          <a:prstGeom prst="rect">
            <a:avLst/>
          </a:prstGeom>
          <a:noFill/>
          <a:effectLst>
            <a:outerShdw blurRad="2032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4" name="Best Buy gc"/>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18238" y="2602966"/>
            <a:ext cx="3474680" cy="2174442"/>
          </a:xfrm>
          <a:prstGeom prst="rect">
            <a:avLst/>
          </a:prstGeom>
          <a:noFill/>
          <a:effectLst>
            <a:outerShdw blurRad="203200" dist="317500" dir="5400000" sx="90000" sy="-19000"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5878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63" presetClass="path" presetSubtype="0" decel="100000" fill="hold" nodeType="withEffect">
                                  <p:stCondLst>
                                    <p:cond delay="0"/>
                                  </p:stCondLst>
                                  <p:childTnLst>
                                    <p:animMotion origin="layout" path="M -0.02413 1.59782E-6 L 4.84555E-6 1.59782E-6 " pathEditMode="relative" rAng="0" ptsTypes="AA">
                                      <p:cBhvr>
                                        <p:cTn id="9" dur="750" fill="hold"/>
                                        <p:tgtEl>
                                          <p:spTgt spid="5"/>
                                        </p:tgtEl>
                                        <p:attrNameLst>
                                          <p:attrName>ppt_x</p:attrName>
                                          <p:attrName>ppt_y</p:attrName>
                                        </p:attrNameLst>
                                      </p:cBhvr>
                                      <p:rCtr x="1200" y="0"/>
                                    </p:animMotion>
                                  </p:childTnLst>
                                </p:cTn>
                              </p:par>
                              <p:par>
                                <p:cTn id="10" presetID="10" presetClass="entr" presetSubtype="0" fill="hold" nodeType="withEffect">
                                  <p:stCondLst>
                                    <p:cond delay="2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63" presetClass="path" presetSubtype="0" decel="100000" fill="hold" nodeType="withEffect">
                                  <p:stCondLst>
                                    <p:cond delay="200"/>
                                  </p:stCondLst>
                                  <p:childTnLst>
                                    <p:animMotion origin="layout" path="M -0.02413 -2.55107E-6 L 2.31044E-6 -2.55107E-6 " pathEditMode="relative" rAng="0" ptsTypes="AA">
                                      <p:cBhvr>
                                        <p:cTn id="14" dur="750" fill="hold"/>
                                        <p:tgtEl>
                                          <p:spTgt spid="4"/>
                                        </p:tgtEl>
                                        <p:attrNameLst>
                                          <p:attrName>ppt_x</p:attrName>
                                          <p:attrName>ppt_y</p:attrName>
                                        </p:attrNameLst>
                                      </p:cBhvr>
                                      <p:rCtr x="1200" y="0"/>
                                    </p:animMotion>
                                  </p:childTnLst>
                                </p:cTn>
                              </p:par>
                              <p:par>
                                <p:cTn id="15" presetID="10" presetClass="entr" presetSubtype="0" fill="hold" nodeType="withEffect">
                                  <p:stCondLst>
                                    <p:cond delay="4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childTnLst>
                                </p:cTn>
                              </p:par>
                              <p:par>
                                <p:cTn id="18" presetID="63" presetClass="path" presetSubtype="0" decel="100000" fill="hold" nodeType="withEffect">
                                  <p:stCondLst>
                                    <p:cond delay="400"/>
                                  </p:stCondLst>
                                  <p:childTnLst>
                                    <p:animMotion origin="layout" path="M -0.02413 1.49796E-7 L 1.39392E-6 1.49796E-7 " pathEditMode="relative" rAng="0" ptsTypes="AA">
                                      <p:cBhvr>
                                        <p:cTn id="19" dur="750" fill="hold"/>
                                        <p:tgtEl>
                                          <p:spTgt spid="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sp>
        <p:nvSpPr>
          <p:cNvPr id="3" name="Isosceles Triangle 2"/>
          <p:cNvSpPr/>
          <p:nvPr/>
        </p:nvSpPr>
        <p:spPr bwMode="auto">
          <a:xfrm rot="5400000">
            <a:off x="6872971" y="3384644"/>
            <a:ext cx="4554072" cy="903013"/>
          </a:xfrm>
          <a:prstGeom prst="triangle">
            <a:avLst/>
          </a:prstGeom>
          <a:gradFill flip="none" rotWithShape="1">
            <a:gsLst>
              <a:gs pos="0">
                <a:schemeClr val="tx1"/>
              </a:gs>
              <a:gs pos="100000">
                <a:schemeClr val="tx1">
                  <a:alpha val="0"/>
                </a:scheme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5" name="TextBox 4"/>
          <p:cNvSpPr txBox="1"/>
          <p:nvPr/>
        </p:nvSpPr>
        <p:spPr>
          <a:xfrm>
            <a:off x="292249" y="2488234"/>
            <a:ext cx="4572318" cy="3003899"/>
          </a:xfrm>
          <a:prstGeom prst="rect">
            <a:avLst/>
          </a:prstGeom>
          <a:noFill/>
        </p:spPr>
        <p:txBody>
          <a:bodyPr wrap="square" lIns="182880" tIns="146304" rIns="182880" bIns="146304" rtlCol="0">
            <a:spAutoFit/>
          </a:bodyPr>
          <a:lstStyle/>
          <a:p>
            <a:pPr lvl="0"/>
            <a:r>
              <a:rPr lang="en-US" sz="4400" b="1" dirty="0">
                <a:gradFill>
                  <a:gsLst>
                    <a:gs pos="83000">
                      <a:srgbClr val="FFFFFF"/>
                    </a:gs>
                    <a:gs pos="100000">
                      <a:srgbClr val="0072C6">
                        <a:lumMod val="30000"/>
                        <a:lumOff val="70000"/>
                      </a:srgbClr>
                    </a:gs>
                  </a:gsLst>
                  <a:lin ang="5400000" scaled="1"/>
                </a:gradFill>
              </a:rPr>
              <a:t>Scan this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b="1" dirty="0" smtClean="0">
                <a:gradFill>
                  <a:gsLst>
                    <a:gs pos="83000">
                      <a:srgbClr val="FFFFFF"/>
                    </a:gs>
                    <a:gs pos="100000">
                      <a:srgbClr val="0072C6">
                        <a:lumMod val="30000"/>
                        <a:lumOff val="70000"/>
                      </a:srgbClr>
                    </a:gs>
                  </a:gsLst>
                  <a:lin ang="5400000" scaled="1"/>
                </a:gradFill>
              </a:rPr>
              <a:t>QR </a:t>
            </a:r>
            <a:r>
              <a:rPr lang="en-US" sz="4400" b="1" dirty="0">
                <a:gradFill>
                  <a:gsLst>
                    <a:gs pos="83000">
                      <a:srgbClr val="FFFFFF"/>
                    </a:gs>
                    <a:gs pos="100000">
                      <a:srgbClr val="0072C6">
                        <a:lumMod val="30000"/>
                        <a:lumOff val="70000"/>
                      </a:srgbClr>
                    </a:gs>
                  </a:gsLst>
                  <a:lin ang="5400000" scaled="1"/>
                </a:gradFill>
              </a:rPr>
              <a:t>code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to evaluate </a:t>
            </a:r>
            <a:br>
              <a:rPr lang="en-US" sz="4400"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this </a:t>
            </a:r>
            <a:r>
              <a:rPr lang="en-US" sz="4400" dirty="0">
                <a:gradFill>
                  <a:gsLst>
                    <a:gs pos="83000">
                      <a:srgbClr val="FFFFFF"/>
                    </a:gs>
                    <a:gs pos="100000">
                      <a:srgbClr val="0072C6">
                        <a:lumMod val="30000"/>
                        <a:lumOff val="70000"/>
                      </a:srgbClr>
                    </a:gs>
                  </a:gsLst>
                  <a:lin ang="5400000" scaled="1"/>
                </a:gradFill>
              </a:rPr>
              <a:t>session.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33220" y="1668463"/>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9847" y="1669943"/>
            <a:ext cx="2353260" cy="4569436"/>
          </a:xfrm>
          <a:prstGeom prst="rect">
            <a:avLst/>
          </a:prstGeom>
        </p:spPr>
      </p:pic>
    </p:spTree>
    <p:extLst>
      <p:ext uri="{BB962C8B-B14F-4D97-AF65-F5344CB8AC3E}">
        <p14:creationId xmlns:p14="http://schemas.microsoft.com/office/powerpoint/2010/main" val="592859843"/>
      </p:ext>
    </p:extLst>
  </p:cSld>
  <p:clrMapOvr>
    <a:masterClrMapping/>
  </p:clrMapOvr>
  <p:transition spd="slow">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2014 </a:t>
            </a:r>
            <a:r>
              <a:rPr lang="en-US" sz="700" dirty="0">
                <a:gradFill>
                  <a:gsLst>
                    <a:gs pos="0">
                      <a:schemeClr val="tx1"/>
                    </a:gs>
                    <a:gs pos="100000">
                      <a:schemeClr val="tx1"/>
                    </a:gs>
                  </a:gsLst>
                  <a:lin ang="5400000" scaled="0"/>
                </a:gradFill>
                <a:cs typeface="Segoe UI" pitchFamily="34" charset="0"/>
              </a:rPr>
              <a:t>Microsoft Corporation. All rights reserved. Microsoft, Windows, </a:t>
            </a:r>
            <a:r>
              <a:rPr lang="en-US" sz="700" dirty="0" smtClean="0">
                <a:gradFill>
                  <a:gsLst>
                    <a:gs pos="0">
                      <a:schemeClr val="tx1"/>
                    </a:gs>
                    <a:gs pos="100000">
                      <a:schemeClr val="tx1"/>
                    </a:gs>
                  </a:gsLst>
                  <a:lin ang="5400000" scaled="0"/>
                </a:gradFill>
                <a:cs typeface="Segoe UI" pitchFamily="34" charset="0"/>
              </a:rPr>
              <a:t>and </a:t>
            </a:r>
            <a:r>
              <a:rPr lang="en-US" sz="700" dirty="0">
                <a:gradFill>
                  <a:gsLst>
                    <a:gs pos="0">
                      <a:schemeClr val="tx1"/>
                    </a:gs>
                    <a:gs pos="100000">
                      <a:schemeClr val="tx1"/>
                    </a:gs>
                  </a:gsLst>
                  <a:lin ang="5400000" scaled="0"/>
                </a:gradFill>
                <a:cs typeface="Segoe UI" pitchFamily="34" charset="0"/>
              </a:rPr>
              <a:t>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9"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257316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NA14Speaker_PPT_Templat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95E3EB79-C98D-48EC-837A-72F77512253C}" vid="{482A9A90-448C-4DC9-8D68-B61A5FDF0B46}"/>
    </a:ext>
  </a:extLst>
</a:theme>
</file>

<file path=ppt/theme/theme2.xml><?xml version="1.0" encoding="utf-8"?>
<a:theme xmlns:a="http://schemas.openxmlformats.org/drawingml/2006/main" name="TechEd 2014 Dk Blue">
  <a:themeElements>
    <a:clrScheme name="Custom 1">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FFFFFF"/>
      </a:hlink>
      <a:folHlink>
        <a:srgbClr val="FFFF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NA14Speaker_PPT_Template [Read-Only]" id="{B8D3FDDC-9A31-4186-B2FF-A9BBF50B617D}" vid="{9DD52352-60EE-46C2-BAA2-DCEF7DB6590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9</Value>
      <Value>18</Value>
      <Value>17</Value>
      <Value>16</Value>
    </TaxCatchAll>
    <Event_x0020_End_x0020_Date xmlns="e36bfbf9-5e42-489c-a259-4c54eb22cb57">2014-05-15T07:00:00+00:00</Event_x0020_End_x0020_Date>
    <Event_x0020_Start_x0020_Date xmlns="e36bfbf9-5e42-489c-a259-4c54eb22cb57">2014-05-12T07:00:00+00:00</Event_x0020_Start_x0020_Date>
    <MS_x0020_Speaker xmlns="e36bfbf9-5e42-489c-a259-4c54eb22cb57">
      <UserInfo>
        <DisplayName/>
        <AccountId xsi:nil="true"/>
        <AccountType/>
      </UserInfo>
    </MS_x0020_Speaker>
    <External_x0020_Speaker xmlns="e36bfbf9-5e42-489c-a259-4c54eb22cb57" xsi:nil="true"/>
    <Session_x0020_Code xmlns="e36bfbf9-5e42-489c-a259-4c54eb22cb57">DEV-B318</Session_x0020_Code>
    <Presentation_x0020_Date xmlns="e36bfbf9-5e42-489c-a259-4c54eb22cb57">2014-05-12T00:00:00-05:00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George R. Brown Convention Center</TermName>
          <TermId xmlns="http://schemas.microsoft.com/office/infopath/2007/PartnerControls">6c33c07d-d6c4-4c5e-b5d0-7afd8a7a4e7d</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TermName>
          <TermId xmlns="http://schemas.microsoft.com/office/infopath/2007/PartnerControls">30c8c6b6-2916-412b-8e18-b132d138380c</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Houston</TermName>
          <TermId xmlns="http://schemas.microsoft.com/office/infopath/2007/PartnerControls">b97448fd-4b6d-4055-9328-60bf1c4ceb26</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3.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4" ma:contentTypeDescription="" ma:contentTypeScope="" ma:versionID="efeefb7694abe0c79a474bd3a2625cb2">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fd7b0a58d9cd620cb6d262cd5cbd3c93"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purl.org/dc/terms/"/>
    <ds:schemaRef ds:uri="http://purl.org/dc/elements/1.1/"/>
    <ds:schemaRef ds:uri="http://schemas.microsoft.com/office/2006/metadata/properties"/>
    <ds:schemaRef ds:uri="http://schemas.openxmlformats.org/package/2006/metadata/core-properties"/>
    <ds:schemaRef ds:uri="http://www.w3.org/XML/1998/namespace"/>
    <ds:schemaRef ds:uri="http://schemas.microsoft.com/office/infopath/2007/PartnerControls"/>
    <ds:schemaRef ds:uri="230e9df3-be65-4c73-a93b-d1236ebd677e"/>
    <ds:schemaRef ds:uri="http://schemas.microsoft.com/office/2006/documentManagement/types"/>
    <ds:schemaRef ds:uri="e36bfbf9-5e42-489c-a259-4c54eb22cb57"/>
    <ds:schemaRef ds:uri="http://schemas.microsoft.com/sharepoint/v3"/>
    <ds:schemaRef ds:uri="http://purl.org/dc/dcmitype/"/>
  </ds:schemaRefs>
</ds:datastoreItem>
</file>

<file path=customXml/itemProps3.xml><?xml version="1.0" encoding="utf-8"?>
<ds:datastoreItem xmlns:ds="http://schemas.openxmlformats.org/officeDocument/2006/customXml" ds:itemID="{5D89E042-4A0F-4D22-AC9C-BB5B833EE5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TENA14Speaker_PPT_Template</Template>
  <TotalTime>10</TotalTime>
  <Words>945</Words>
  <Application>Microsoft Office PowerPoint</Application>
  <PresentationFormat>Custom</PresentationFormat>
  <Paragraphs>56</Paragraphs>
  <Slides>8</Slides>
  <Notes>6</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8</vt:i4>
      </vt:variant>
    </vt:vector>
  </HeadingPairs>
  <TitlesOfParts>
    <vt:vector size="16" baseType="lpstr">
      <vt:lpstr>Arial</vt:lpstr>
      <vt:lpstr>Calibri</vt:lpstr>
      <vt:lpstr>Segoe UI</vt:lpstr>
      <vt:lpstr>Segoe UI Light</vt:lpstr>
      <vt:lpstr>Wingdings</vt:lpstr>
      <vt:lpstr>TENA14Speaker_PPT_Template</vt:lpstr>
      <vt:lpstr>TechEd 2014 Dk Blue</vt:lpstr>
      <vt:lpstr>Acrobat Document</vt:lpstr>
      <vt:lpstr>PowerPoint Presentation</vt:lpstr>
      <vt:lpstr>Why a Hacker Can Own Your Web Servers in a Day!</vt:lpstr>
      <vt:lpstr>PowerPoint Presentation</vt:lpstr>
      <vt:lpstr>Visit the Developer Platform &amp; Tools Booth</vt:lpstr>
      <vt:lpstr>Resources</vt:lpstr>
      <vt:lpstr>Complete an evaluation and enter to win!</vt:lpstr>
      <vt:lpstr>Evaluate this session</vt:lpstr>
      <vt:lpstr>PowerPoint Presentation</vt:lpstr>
    </vt:vector>
  </TitlesOfParts>
  <Manager>&lt;Speech writer name goes here&gt;</Manager>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a Hacker Can Own Your Web Servers in a Day!</dc:title>
  <dc:subject>TechEd 2014</dc:subject>
  <dc:creator>Deanna Schuler</dc:creator>
  <dc:description>Template: Jordan Cayabyab, Artitudes Design
Formatting: 
Audience Type:</dc:description>
  <cp:lastModifiedBy>testadmin</cp:lastModifiedBy>
  <cp:revision>4</cp:revision>
  <dcterms:created xsi:type="dcterms:W3CDTF">2014-04-25T21:04:26Z</dcterms:created>
  <dcterms:modified xsi:type="dcterms:W3CDTF">2014-05-12T23:59:07Z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18;#George R. Brown Convention Center|6c33c07d-d6c4-4c5e-b5d0-7afd8a7a4e7d</vt:lpwstr>
  </property>
  <property fmtid="{D5CDD505-2E9C-101B-9397-08002B2CF9AE}" pid="7" name="Track">
    <vt:lpwstr/>
  </property>
  <property fmtid="{D5CDD505-2E9C-101B-9397-08002B2CF9AE}" pid="8" name="Event Location">
    <vt:lpwstr>17;#Houston|b97448fd-4b6d-4055-9328-60bf1c4ceb26</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16;#Microsoft Tech Ed|30c8c6b6-2916-412b-8e18-b132d138380c</vt:lpwstr>
  </property>
  <property fmtid="{D5CDD505-2E9C-101B-9397-08002B2CF9AE}" pid="12" name="TaxKeyword">
    <vt:lpwstr/>
  </property>
</Properties>
</file>