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78" r:id="rId5"/>
  </p:sldMasterIdLst>
  <p:notesMasterIdLst>
    <p:notesMasterId r:id="rId29"/>
  </p:notesMasterIdLst>
  <p:handoutMasterIdLst>
    <p:handoutMasterId r:id="rId30"/>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9" r:id="rId24"/>
    <p:sldId id="280" r:id="rId25"/>
    <p:sldId id="276" r:id="rId26"/>
    <p:sldId id="277" r:id="rId27"/>
    <p:sldId id="278" r:id="rId2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49"/>
    <a:srgbClr val="FFFFFF"/>
    <a:srgbClr val="0072C6"/>
    <a:srgbClr val="00BCF2"/>
    <a:srgbClr val="7FBA00"/>
    <a:srgbClr val="002050"/>
    <a:srgbClr val="000000"/>
    <a:srgbClr val="68217A"/>
    <a:srgbClr val="B4009E"/>
    <a:srgbClr val="DC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730" autoAdjust="0"/>
  </p:normalViewPr>
  <p:slideViewPr>
    <p:cSldViewPr snapToObjects="1">
      <p:cViewPr varScale="1">
        <p:scale>
          <a:sx n="116" d="100"/>
          <a:sy n="116" d="100"/>
        </p:scale>
        <p:origin x="84" y="372"/>
      </p:cViewPr>
      <p:guideLst/>
    </p:cSldViewPr>
  </p:slideViewPr>
  <p:outlineViewPr>
    <p:cViewPr>
      <p:scale>
        <a:sx n="33" d="100"/>
        <a:sy n="33" d="100"/>
      </p:scale>
      <p:origin x="0" y="-2862"/>
    </p:cViewPr>
  </p:outlineViewPr>
  <p:notesTextViewPr>
    <p:cViewPr>
      <p:scale>
        <a:sx n="3" d="2"/>
        <a:sy n="3" d="2"/>
      </p:scale>
      <p:origin x="0" y="0"/>
    </p:cViewPr>
  </p:notesTextViewPr>
  <p:sorterViewPr>
    <p:cViewPr>
      <p:scale>
        <a:sx n="125" d="100"/>
        <a:sy n="125" d="100"/>
      </p:scale>
      <p:origin x="0" y="-13536"/>
    </p:cViewPr>
  </p:sorterViewPr>
  <p:notesViewPr>
    <p:cSldViewPr snapToObjects="1" showGuides="1">
      <p:cViewPr varScale="1">
        <p:scale>
          <a:sx n="81" d="100"/>
          <a:sy n="81" d="100"/>
        </p:scale>
        <p:origin x="222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5/13/2014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5/13/2014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38942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53523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959863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416894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4051454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84797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800293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0055150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8297430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7112400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207363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7162179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4173287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5/13/2014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692241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063714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867002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285580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929566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867713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523951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5/13/2014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0939132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71538" y="483677"/>
            <a:ext cx="1811112" cy="387966"/>
          </a:xfrm>
          <a:prstGeom prst="rect">
            <a:avLst/>
          </a:prstGeom>
        </p:spPr>
      </p:pic>
      <p:pic>
        <p:nvPicPr>
          <p:cNvPr id="6" name="TechEd 2014 logo white"/>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058190" y="448802"/>
            <a:ext cx="2965328" cy="1283012"/>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2516827"/>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Tx/>
              <a:buBlip>
                <a:blip r:embed="rId2"/>
              </a:buBlip>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Tx/>
              <a:buBlip>
                <a:blip r:embed="rId2"/>
              </a:buBlip>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529240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0" y="1028"/>
            <a:ext cx="12436474" cy="6992469"/>
          </a:xfrm>
          <a:prstGeom prst="rect">
            <a:avLst/>
          </a:prstGeom>
        </p:spPr>
      </p:pic>
      <p:sp>
        <p:nvSpPr>
          <p:cNvPr id="14" name="Dark gradation bottom"/>
          <p:cNvSpPr/>
          <p:nvPr userDrawn="1"/>
        </p:nvSpPr>
        <p:spPr bwMode="gray">
          <a:xfrm flipV="1">
            <a:off x="0" y="-4"/>
            <a:ext cx="12446758" cy="6994525"/>
          </a:xfrm>
          <a:prstGeom prst="rect">
            <a:avLst/>
          </a:prstGeom>
          <a:gradFill flip="none" rotWithShape="1">
            <a:gsLst>
              <a:gs pos="0">
                <a:srgbClr val="000000">
                  <a:alpha val="73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Dark gradation top"/>
          <p:cNvSpPr/>
          <p:nvPr userDrawn="1"/>
        </p:nvSpPr>
        <p:spPr bwMode="gray">
          <a:xfrm>
            <a:off x="0" y="-1028"/>
            <a:ext cx="12446757" cy="6994525"/>
          </a:xfrm>
          <a:prstGeom prst="rect">
            <a:avLst/>
          </a:prstGeom>
          <a:gradFill flip="none" rotWithShape="1">
            <a:gsLst>
              <a:gs pos="0">
                <a:srgbClr val="000000">
                  <a:alpha val="5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p:cNvSpPr/>
          <p:nvPr userDrawn="1"/>
        </p:nvSpPr>
        <p:spPr bwMode="gray">
          <a:xfrm>
            <a:off x="274638" y="2125663"/>
            <a:ext cx="6400800"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2125661"/>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4228783"/>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pic>
        <p:nvPicPr>
          <p:cNvPr id="12" name="TechEd 2014 logo white"/>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4108" y="448802"/>
            <a:ext cx="2965328" cy="1283012"/>
          </a:xfrm>
          <a:prstGeom prst="rect">
            <a:avLst/>
          </a:prstGeom>
        </p:spPr>
      </p:pic>
      <p:sp>
        <p:nvSpPr>
          <p:cNvPr id="6" name="Text Placeholder 5"/>
          <p:cNvSpPr>
            <a:spLocks noGrp="1"/>
          </p:cNvSpPr>
          <p:nvPr>
            <p:ph type="body" sz="quarter" idx="15" hasCustomPrompt="1"/>
          </p:nvPr>
        </p:nvSpPr>
        <p:spPr>
          <a:xfrm>
            <a:off x="10333038" y="296863"/>
            <a:ext cx="1828800" cy="378565"/>
          </a:xfrm>
        </p:spPr>
        <p:txBody>
          <a:bodyPr/>
          <a:lstStyle>
            <a:lvl1pPr marL="0" indent="0" algn="r">
              <a:buNone/>
              <a:defRPr sz="1400" baseline="0"/>
            </a:lvl1pPr>
          </a:lstStyle>
          <a:p>
            <a:pPr lvl="0"/>
            <a:r>
              <a:rPr lang="en-US" dirty="0" smtClean="0"/>
              <a:t>Session Code</a:t>
            </a:r>
            <a:endParaRPr lang="en-US" dirty="0"/>
          </a:p>
        </p:txBody>
      </p:sp>
    </p:spTree>
    <p:extLst>
      <p:ext uri="{BB962C8B-B14F-4D97-AF65-F5344CB8AC3E}">
        <p14:creationId xmlns:p14="http://schemas.microsoft.com/office/powerpoint/2010/main" val="14650036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act Layout_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Layout_Accent Color 2">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00205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4"/>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1">
    <p:bg bwMode="auto">
      <p:bgPr>
        <a:solidFill>
          <a:srgbClr val="002050"/>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11"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74108" y="448802"/>
            <a:ext cx="2965328" cy="1283012"/>
          </a:xfrm>
          <a:prstGeom prst="rect">
            <a:avLst/>
          </a:prstGeom>
        </p:spPr>
      </p:pic>
      <p:pic>
        <p:nvPicPr>
          <p:cNvPr id="8"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
        <p:nvSpPr>
          <p:cNvPr id="7" name="Text Placeholder 5"/>
          <p:cNvSpPr>
            <a:spLocks noGrp="1"/>
          </p:cNvSpPr>
          <p:nvPr>
            <p:ph type="body" sz="quarter" idx="15" hasCustomPrompt="1"/>
          </p:nvPr>
        </p:nvSpPr>
        <p:spPr>
          <a:xfrm>
            <a:off x="10333038" y="296863"/>
            <a:ext cx="1828800" cy="378565"/>
          </a:xfrm>
        </p:spPr>
        <p:txBody>
          <a:bodyPr/>
          <a:lstStyle>
            <a:lvl1pPr marL="0" indent="0" algn="r">
              <a:buNone/>
              <a:defRPr sz="1400" baseline="0"/>
            </a:lvl1pPr>
          </a:lstStyle>
          <a:p>
            <a:pPr lvl="0"/>
            <a:r>
              <a:rPr lang="en-US" dirty="0" smtClean="0"/>
              <a:t>Session Code</a:t>
            </a:r>
            <a:endParaRPr lang="en-US" dirty="0"/>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352320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71538" y="483677"/>
            <a:ext cx="1811112" cy="387966"/>
          </a:xfrm>
          <a:prstGeom prst="rect">
            <a:avLst/>
          </a:prstGeom>
        </p:spPr>
      </p:pic>
      <p:pic>
        <p:nvPicPr>
          <p:cNvPr id="6" name="TechEd 2014 logo white"/>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058190" y="448802"/>
            <a:ext cx="2965328" cy="1283012"/>
          </a:xfrm>
          <a:prstGeom prst="rect">
            <a:avLst/>
          </a:prstGeom>
        </p:spPr>
      </p:pic>
    </p:spTree>
    <p:extLst>
      <p:ext uri="{BB962C8B-B14F-4D97-AF65-F5344CB8AC3E}">
        <p14:creationId xmlns:p14="http://schemas.microsoft.com/office/powerpoint/2010/main" val="242628969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0" y="1028"/>
            <a:ext cx="12436474" cy="6992469"/>
          </a:xfrm>
          <a:prstGeom prst="rect">
            <a:avLst/>
          </a:prstGeom>
        </p:spPr>
      </p:pic>
      <p:sp>
        <p:nvSpPr>
          <p:cNvPr id="14" name="Dark gradation bottom"/>
          <p:cNvSpPr/>
          <p:nvPr userDrawn="1"/>
        </p:nvSpPr>
        <p:spPr bwMode="gray">
          <a:xfrm flipV="1">
            <a:off x="0" y="-4"/>
            <a:ext cx="12446758" cy="6994525"/>
          </a:xfrm>
          <a:prstGeom prst="rect">
            <a:avLst/>
          </a:prstGeom>
          <a:gradFill flip="none" rotWithShape="1">
            <a:gsLst>
              <a:gs pos="0">
                <a:srgbClr val="000000">
                  <a:alpha val="73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Dark gradation top"/>
          <p:cNvSpPr/>
          <p:nvPr userDrawn="1"/>
        </p:nvSpPr>
        <p:spPr bwMode="gray">
          <a:xfrm>
            <a:off x="0" y="-1028"/>
            <a:ext cx="12446757" cy="6994525"/>
          </a:xfrm>
          <a:prstGeom prst="rect">
            <a:avLst/>
          </a:prstGeom>
          <a:gradFill flip="none" rotWithShape="1">
            <a:gsLst>
              <a:gs pos="0">
                <a:srgbClr val="000000">
                  <a:alpha val="5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p:cNvSpPr/>
          <p:nvPr userDrawn="1"/>
        </p:nvSpPr>
        <p:spPr bwMode="gray">
          <a:xfrm>
            <a:off x="274638" y="2125663"/>
            <a:ext cx="6400800"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2125661"/>
            <a:ext cx="6402388"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4228783"/>
            <a:ext cx="6400800"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pic>
        <p:nvPicPr>
          <p:cNvPr id="12" name="TechEd 2014 logo white"/>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4108" y="448802"/>
            <a:ext cx="2965328" cy="1283012"/>
          </a:xfrm>
          <a:prstGeom prst="rect">
            <a:avLst/>
          </a:prstGeom>
        </p:spPr>
      </p:pic>
    </p:spTree>
    <p:extLst>
      <p:ext uri="{BB962C8B-B14F-4D97-AF65-F5344CB8AC3E}">
        <p14:creationId xmlns:p14="http://schemas.microsoft.com/office/powerpoint/2010/main" val="2876686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1">
    <p:bg bwMode="auto">
      <p:bgPr>
        <a:solidFill>
          <a:srgbClr val="002050"/>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11"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74108" y="448802"/>
            <a:ext cx="2965328" cy="1283012"/>
          </a:xfrm>
          <a:prstGeom prst="rect">
            <a:avLst/>
          </a:prstGeom>
        </p:spPr>
      </p:pic>
      <p:pic>
        <p:nvPicPr>
          <p:cNvPr id="8"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26531520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 name="Rectangle 2"/>
          <p:cNvSpPr/>
          <p:nvPr userDrawn="1"/>
        </p:nvSpPr>
        <p:spPr bwMode="auto">
          <a:xfrm>
            <a:off x="274638" y="2125663"/>
            <a:ext cx="8229600" cy="3657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2295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bwMode="invGray">
          <a:xfrm>
            <a:off x="458332" y="6182440"/>
            <a:ext cx="1552931" cy="332660"/>
          </a:xfrm>
          <a:prstGeom prst="rect">
            <a:avLst/>
          </a:prstGeom>
        </p:spPr>
      </p:pic>
      <p:pic>
        <p:nvPicPr>
          <p:cNvPr id="10" name="TechEd 2014 logo white"/>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74108" y="448802"/>
            <a:ext cx="2965328" cy="1283012"/>
          </a:xfrm>
          <a:prstGeom prst="rect">
            <a:avLst/>
          </a:prstGeom>
        </p:spPr>
      </p:pic>
    </p:spTree>
    <p:extLst>
      <p:ext uri="{BB962C8B-B14F-4D97-AF65-F5344CB8AC3E}">
        <p14:creationId xmlns:p14="http://schemas.microsoft.com/office/powerpoint/2010/main" val="24095058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emo slide">
    <p:bg bwMode="auto">
      <p:bgPr>
        <a:solidFill>
          <a:schemeClr val="accent1"/>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8229589" cy="1829593"/>
          </a:xfrm>
          <a:noFill/>
        </p:spPr>
        <p:txBody>
          <a:bodyPr lIns="182880" tIns="146304" rIns="182880" bIns="146304">
            <a:noAutofit/>
          </a:bodyPr>
          <a:lstStyle>
            <a:lvl1pPr marL="0" indent="0">
              <a:spcBef>
                <a:spcPts val="0"/>
              </a:spcBef>
              <a:buNone/>
              <a:defRPr sz="3600" spc="0" baseline="0">
                <a:gradFill>
                  <a:gsLst>
                    <a:gs pos="0">
                      <a:srgbClr val="FFFFFF"/>
                    </a:gs>
                    <a:gs pos="100000">
                      <a:srgbClr val="FFFFFF"/>
                    </a:gs>
                  </a:gsLst>
                  <a:lin ang="5400000" scaled="0"/>
                </a:gradFill>
                <a:latin typeface="+mj-lt"/>
              </a:defRPr>
            </a:lvl1pPr>
          </a:lstStyle>
          <a:p>
            <a:pPr lvl="0"/>
            <a:r>
              <a:rPr lang="en-US" dirty="0" smtClean="0"/>
              <a:t>Speaker Name</a:t>
            </a:r>
          </a:p>
        </p:txBody>
      </p:sp>
      <p:pic>
        <p:nvPicPr>
          <p:cNvPr id="6"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497908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pic>
        <p:nvPicPr>
          <p:cNvPr id="5"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4055994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67164212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157238910"/>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 name="Rectangle 2"/>
          <p:cNvSpPr/>
          <p:nvPr userDrawn="1"/>
        </p:nvSpPr>
        <p:spPr bwMode="auto">
          <a:xfrm>
            <a:off x="274638" y="2125663"/>
            <a:ext cx="8229600" cy="3657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2295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bwMode="invGray">
          <a:xfrm>
            <a:off x="458332" y="6182440"/>
            <a:ext cx="1552931" cy="332660"/>
          </a:xfrm>
          <a:prstGeom prst="rect">
            <a:avLst/>
          </a:prstGeom>
        </p:spPr>
      </p:pic>
      <p:pic>
        <p:nvPicPr>
          <p:cNvPr id="10" name="TechEd 2014 logo white"/>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74108" y="448802"/>
            <a:ext cx="2965328" cy="1283012"/>
          </a:xfrm>
          <a:prstGeom prst="rect">
            <a:avLst/>
          </a:prstGeom>
        </p:spPr>
      </p:pic>
      <p:sp>
        <p:nvSpPr>
          <p:cNvPr id="11" name="Text Placeholder 5"/>
          <p:cNvSpPr>
            <a:spLocks noGrp="1"/>
          </p:cNvSpPr>
          <p:nvPr>
            <p:ph type="body" sz="quarter" idx="15" hasCustomPrompt="1"/>
          </p:nvPr>
        </p:nvSpPr>
        <p:spPr>
          <a:xfrm>
            <a:off x="10333038" y="296863"/>
            <a:ext cx="1828800" cy="378565"/>
          </a:xfrm>
        </p:spPr>
        <p:txBody>
          <a:bodyPr/>
          <a:lstStyle>
            <a:lvl1pPr marL="0" indent="0" algn="r">
              <a:buNone/>
              <a:defRPr sz="1400" baseline="0"/>
            </a:lvl1pPr>
          </a:lstStyle>
          <a:p>
            <a:pPr lvl="0"/>
            <a:r>
              <a:rPr lang="en-US" dirty="0" smtClean="0"/>
              <a:t>Session Code</a:t>
            </a:r>
            <a:endParaRPr lang="en-US" dirty="0"/>
          </a:p>
        </p:txBody>
      </p:sp>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943980923"/>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241617996"/>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51147401"/>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04140403"/>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39265016"/>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63700650"/>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16803336"/>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97548"/>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7621321"/>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Tx/>
              <a:buBlip>
                <a:blip r:embed="rId2"/>
              </a:buBlip>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Tx/>
              <a:buBlip>
                <a:blip r:embed="rId2"/>
              </a:buBlip>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4856004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p:bg bwMode="auto">
      <p:bgPr>
        <a:solidFill>
          <a:schemeClr val="accent1"/>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8229589" cy="1829593"/>
          </a:xfrm>
          <a:noFill/>
        </p:spPr>
        <p:txBody>
          <a:bodyPr lIns="182880" tIns="146304" rIns="182880" bIns="146304">
            <a:noAutofit/>
          </a:bodyPr>
          <a:lstStyle>
            <a:lvl1pPr marL="0" indent="0">
              <a:spcBef>
                <a:spcPts val="0"/>
              </a:spcBef>
              <a:buNone/>
              <a:defRPr sz="3600" spc="0" baseline="0">
                <a:gradFill>
                  <a:gsLst>
                    <a:gs pos="0">
                      <a:srgbClr val="FFFFFF"/>
                    </a:gs>
                    <a:gs pos="100000">
                      <a:srgbClr val="FFFFFF"/>
                    </a:gs>
                  </a:gsLst>
                  <a:lin ang="5400000" scaled="0"/>
                </a:gradFill>
                <a:latin typeface="+mj-lt"/>
              </a:defRPr>
            </a:lvl1pPr>
          </a:lstStyle>
          <a:p>
            <a:pPr lvl="0"/>
            <a:r>
              <a:rPr lang="en-US" dirty="0" smtClean="0"/>
              <a:t>Speaker Name</a:t>
            </a:r>
          </a:p>
        </p:txBody>
      </p:sp>
      <p:pic>
        <p:nvPicPr>
          <p:cNvPr id="6"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50908158"/>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424924132"/>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84709401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act Layout_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23431201"/>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122162148"/>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Quote Layout_Accent Color 2">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845775511"/>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46805161"/>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00205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0652834"/>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097394"/>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197352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pic>
        <p:nvPicPr>
          <p:cNvPr id="5"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4"/>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218773"/>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5292469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2430272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715399378"/>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4" name="TechEd 2014 logo whit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34" Type="http://schemas.openxmlformats.org/officeDocument/2006/relationships/image" Target="../media/image2.png"/><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33" Type="http://schemas.openxmlformats.org/officeDocument/2006/relationships/image" Target="../media/image1.png"/><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theme" Target="../theme/theme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slideLayout" Target="../slideLayouts/slideLayout62.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slideLayout" Target="../slideLayouts/slideLayout61.xml"/><Relationship Id="rId8"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205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email">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205" r:id="rId1"/>
    <p:sldLayoutId id="2147484276" r:id="rId2"/>
    <p:sldLayoutId id="2147484167" r:id="rId3"/>
    <p:sldLayoutId id="2147484166" r:id="rId4"/>
    <p:sldLayoutId id="2147484105" r:id="rId5"/>
    <p:sldLayoutId id="2147484182" r:id="rId6"/>
    <p:sldLayoutId id="2147484277" r:id="rId7"/>
    <p:sldLayoutId id="2147484130" r:id="rId8"/>
    <p:sldLayoutId id="2147484101" r:id="rId9"/>
    <p:sldLayoutId id="2147484102" r:id="rId10"/>
    <p:sldLayoutId id="2147484098" r:id="rId11"/>
    <p:sldLayoutId id="2147484212" r:id="rId12"/>
    <p:sldLayoutId id="2147484086" r:id="rId13"/>
    <p:sldLayoutId id="2147484211" r:id="rId14"/>
    <p:sldLayoutId id="2147484100" r:id="rId15"/>
    <p:sldLayoutId id="2147484213" r:id="rId16"/>
    <p:sldLayoutId id="2147484089" r:id="rId17"/>
    <p:sldLayoutId id="2147484214" r:id="rId18"/>
    <p:sldLayoutId id="2147484092" r:id="rId19"/>
    <p:sldLayoutId id="2147484190" r:id="rId20"/>
    <p:sldLayoutId id="2147484195" r:id="rId21"/>
    <p:sldLayoutId id="2147484209" r:id="rId22"/>
    <p:sldLayoutId id="2147484196" r:id="rId23"/>
    <p:sldLayoutId id="2147484208" r:id="rId24"/>
    <p:sldLayoutId id="2147484192" r:id="rId25"/>
    <p:sldLayoutId id="2147484093" r:id="rId26"/>
    <p:sldLayoutId id="2147484127" r:id="rId27"/>
    <p:sldLayoutId id="2147484128" r:id="rId28"/>
    <p:sldLayoutId id="2147484129" r:id="rId29"/>
    <p:sldLayoutId id="2147484203" r:id="rId30"/>
    <p:sldLayoutId id="2147484272"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205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email">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890206560"/>
      </p:ext>
    </p:extLst>
  </p:cSld>
  <p:clrMap bg1="dk1" tx1="lt1" bg2="dk2" tx2="lt2" accent1="accent1" accent2="accent2" accent3="accent3" accent4="accent4" accent5="accent5" accent6="accent6" hlink="hlink" folHlink="folHlink"/>
  <p:sldLayoutIdLst>
    <p:sldLayoutId id="2147484279" r:id="rId1"/>
    <p:sldLayoutId id="2147484280" r:id="rId2"/>
    <p:sldLayoutId id="2147484281" r:id="rId3"/>
    <p:sldLayoutId id="2147484282" r:id="rId4"/>
    <p:sldLayoutId id="2147484283" r:id="rId5"/>
    <p:sldLayoutId id="2147484284" r:id="rId6"/>
    <p:sldLayoutId id="2147484285" r:id="rId7"/>
    <p:sldLayoutId id="2147484286" r:id="rId8"/>
    <p:sldLayoutId id="2147484287" r:id="rId9"/>
    <p:sldLayoutId id="2147484288" r:id="rId10"/>
    <p:sldLayoutId id="2147484289" r:id="rId11"/>
    <p:sldLayoutId id="2147484290" r:id="rId12"/>
    <p:sldLayoutId id="2147484291" r:id="rId13"/>
    <p:sldLayoutId id="2147484292" r:id="rId14"/>
    <p:sldLayoutId id="2147484293" r:id="rId15"/>
    <p:sldLayoutId id="2147484294" r:id="rId16"/>
    <p:sldLayoutId id="2147484295" r:id="rId17"/>
    <p:sldLayoutId id="2147484296" r:id="rId18"/>
    <p:sldLayoutId id="2147484297" r:id="rId19"/>
    <p:sldLayoutId id="2147484298" r:id="rId20"/>
    <p:sldLayoutId id="2147484299" r:id="rId21"/>
    <p:sldLayoutId id="2147484300" r:id="rId22"/>
    <p:sldLayoutId id="2147484301" r:id="rId23"/>
    <p:sldLayoutId id="2147484302" r:id="rId24"/>
    <p:sldLayoutId id="2147484303" r:id="rId25"/>
    <p:sldLayoutId id="2147484304" r:id="rId26"/>
    <p:sldLayoutId id="2147484305" r:id="rId27"/>
    <p:sldLayoutId id="2147484306" r:id="rId28"/>
    <p:sldLayoutId id="2147484307" r:id="rId29"/>
    <p:sldLayoutId id="2147484308" r:id="rId30"/>
    <p:sldLayoutId id="2147484309"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4"/>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oleObject" Target="../embeddings/oleObject1.bin"/><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hyperlink" Target="http://aka.ms/aivsix" TargetMode="External"/><Relationship Id="rId17" Type="http://schemas.openxmlformats.org/officeDocument/2006/relationships/image" Target="../media/image18.png"/><Relationship Id="rId2" Type="http://schemas.openxmlformats.org/officeDocument/2006/relationships/slideLayout" Target="../slideLayouts/slideLayout19.xml"/><Relationship Id="rId16" Type="http://schemas.openxmlformats.org/officeDocument/2006/relationships/image" Target="../media/image17.png"/><Relationship Id="rId1" Type="http://schemas.openxmlformats.org/officeDocument/2006/relationships/vmlDrawing" Target="../drawings/vmlDrawing1.vml"/><Relationship Id="rId6" Type="http://schemas.openxmlformats.org/officeDocument/2006/relationships/image" Target="../media/image12.png"/><Relationship Id="rId11" Type="http://schemas.openxmlformats.org/officeDocument/2006/relationships/hyperlink" Target="http://visualstudio.com/" TargetMode="External"/><Relationship Id="rId5" Type="http://schemas.openxmlformats.org/officeDocument/2006/relationships/image" Target="../media/image11.png"/><Relationship Id="rId15" Type="http://schemas.openxmlformats.org/officeDocument/2006/relationships/image" Target="../media/image16.png"/><Relationship Id="rId10" Type="http://schemas.openxmlformats.org/officeDocument/2006/relationships/image" Target="../media/image2.png"/><Relationship Id="rId4" Type="http://schemas.openxmlformats.org/officeDocument/2006/relationships/hyperlink" Target="http://aka.ms/msdn_teched" TargetMode="External"/><Relationship Id="rId9" Type="http://schemas.openxmlformats.org/officeDocument/2006/relationships/image" Target="../media/image15.gif"/><Relationship Id="rId14" Type="http://schemas.openxmlformats.org/officeDocument/2006/relationships/image" Target="../media/image9.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50.xml"/><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50.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5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3" Type="http://schemas.openxmlformats.org/officeDocument/2006/relationships/hyperlink" Target="http://sc8.me/useazure" TargetMode="External"/><Relationship Id="rId2" Type="http://schemas.openxmlformats.org/officeDocument/2006/relationships/notesSlide" Target="../notesSlides/notesSlide5.xml"/><Relationship Id="rId1" Type="http://schemas.openxmlformats.org/officeDocument/2006/relationships/slideLayout" Target="../slideLayouts/slideLayout44.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173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Explorer</a:t>
            </a:r>
            <a:endParaRPr lang="en-US" dirty="0"/>
          </a:p>
        </p:txBody>
      </p:sp>
      <p:sp>
        <p:nvSpPr>
          <p:cNvPr id="3" name="Content Placeholder 2"/>
          <p:cNvSpPr>
            <a:spLocks noGrp="1"/>
          </p:cNvSpPr>
          <p:nvPr>
            <p:ph sz="quarter" idx="10"/>
          </p:nvPr>
        </p:nvSpPr>
        <p:spPr>
          <a:xfrm>
            <a:off x="274638" y="1214438"/>
            <a:ext cx="11887200" cy="4487382"/>
          </a:xfrm>
        </p:spPr>
        <p:txBody>
          <a:bodyPr/>
          <a:lstStyle/>
          <a:p>
            <a:r>
              <a:rPr lang="en-US" sz="3200" dirty="0">
                <a:latin typeface="+mn-lt"/>
              </a:rPr>
              <a:t>Drill down into types and members </a:t>
            </a:r>
            <a:r>
              <a:rPr lang="en-US" sz="1800" dirty="0">
                <a:solidFill>
                  <a:schemeClr val="accent5"/>
                </a:solidFill>
                <a:latin typeface="+mn-lt"/>
              </a:rPr>
              <a:t>[10PPT]</a:t>
            </a:r>
            <a:endParaRPr lang="en-US" dirty="0">
              <a:solidFill>
                <a:schemeClr val="accent5"/>
              </a:solidFill>
            </a:endParaRPr>
          </a:p>
          <a:p>
            <a:r>
              <a:rPr lang="en-US" sz="3200" dirty="0">
                <a:latin typeface="+mn-lt"/>
              </a:rPr>
              <a:t>Multi-instancing </a:t>
            </a:r>
            <a:r>
              <a:rPr lang="en-US" sz="1800" dirty="0">
                <a:solidFill>
                  <a:schemeClr val="accent5"/>
                </a:solidFill>
                <a:latin typeface="+mn-lt"/>
              </a:rPr>
              <a:t>[10PPT]</a:t>
            </a:r>
            <a:endParaRPr lang="en-US" dirty="0">
              <a:solidFill>
                <a:schemeClr val="accent5"/>
              </a:solidFill>
            </a:endParaRPr>
          </a:p>
          <a:p>
            <a:r>
              <a:rPr lang="en-US" sz="3200" dirty="0">
                <a:latin typeface="+mn-lt"/>
              </a:rPr>
              <a:t>Pivots </a:t>
            </a:r>
            <a:r>
              <a:rPr lang="en-US" sz="1800" dirty="0">
                <a:solidFill>
                  <a:schemeClr val="accent5"/>
                </a:solidFill>
                <a:latin typeface="+mn-lt"/>
              </a:rPr>
              <a:t>[10PPT]</a:t>
            </a:r>
            <a:endParaRPr lang="en-US" dirty="0">
              <a:solidFill>
                <a:schemeClr val="accent5"/>
              </a:solidFill>
            </a:endParaRPr>
          </a:p>
          <a:p>
            <a:r>
              <a:rPr lang="en-US" sz="3200" dirty="0">
                <a:latin typeface="+mn-lt"/>
              </a:rPr>
              <a:t>Collapse projects </a:t>
            </a:r>
            <a:r>
              <a:rPr lang="en-US" sz="1800" dirty="0">
                <a:solidFill>
                  <a:schemeClr val="accent5"/>
                </a:solidFill>
                <a:latin typeface="+mn-lt"/>
              </a:rPr>
              <a:t>[12]</a:t>
            </a:r>
            <a:endParaRPr lang="en-US" dirty="0">
              <a:solidFill>
                <a:schemeClr val="accent5"/>
              </a:solidFill>
            </a:endParaRPr>
          </a:p>
          <a:p>
            <a:r>
              <a:rPr lang="en-US" sz="3200" dirty="0">
                <a:latin typeface="+mn-lt"/>
              </a:rPr>
              <a:t>Track Active Item in Solution Explorer </a:t>
            </a:r>
            <a:r>
              <a:rPr lang="en-US" sz="1800" dirty="0">
                <a:solidFill>
                  <a:schemeClr val="accent5"/>
                </a:solidFill>
                <a:latin typeface="+mn-lt"/>
              </a:rPr>
              <a:t>[08]</a:t>
            </a:r>
            <a:endParaRPr lang="en-US" dirty="0">
              <a:solidFill>
                <a:schemeClr val="accent5"/>
              </a:solidFill>
            </a:endParaRPr>
          </a:p>
          <a:p>
            <a:r>
              <a:rPr lang="en-US" sz="3200" dirty="0">
                <a:latin typeface="+mn-lt"/>
              </a:rPr>
              <a:t>Sync to Active Document </a:t>
            </a:r>
            <a:r>
              <a:rPr lang="en-US" sz="1800" dirty="0">
                <a:solidFill>
                  <a:schemeClr val="accent5"/>
                </a:solidFill>
                <a:latin typeface="+mn-lt"/>
              </a:rPr>
              <a:t>[12]</a:t>
            </a:r>
            <a:r>
              <a:rPr lang="en-US" sz="1800" dirty="0">
                <a:latin typeface="+mn-lt"/>
              </a:rPr>
              <a:t> </a:t>
            </a:r>
            <a:r>
              <a:rPr lang="en-US" sz="1800" dirty="0">
                <a:solidFill>
                  <a:srgbClr val="F6AE1E"/>
                </a:solidFill>
                <a:latin typeface="+mn-lt"/>
              </a:rPr>
              <a:t>(Ctrl + [, S)</a:t>
            </a:r>
            <a:endParaRPr lang="en-US" dirty="0">
              <a:solidFill>
                <a:srgbClr val="F6AE1E"/>
              </a:solidFill>
            </a:endParaRPr>
          </a:p>
          <a:p>
            <a:r>
              <a:rPr lang="en-US" sz="3200" dirty="0">
                <a:latin typeface="+mn-lt"/>
              </a:rPr>
              <a:t>Filters </a:t>
            </a:r>
            <a:r>
              <a:rPr lang="en-US" sz="1800" dirty="0">
                <a:solidFill>
                  <a:schemeClr val="accent5"/>
                </a:solidFill>
                <a:latin typeface="+mn-lt"/>
              </a:rPr>
              <a:t>[12]</a:t>
            </a:r>
            <a:endParaRPr lang="en-US" dirty="0">
              <a:solidFill>
                <a:schemeClr val="accent5"/>
              </a:solidFill>
            </a:endParaRPr>
          </a:p>
          <a:p>
            <a:pPr lvl="1"/>
            <a:r>
              <a:rPr lang="en-US" sz="1800" dirty="0">
                <a:solidFill>
                  <a:schemeClr val="tx1"/>
                </a:solidFill>
              </a:rPr>
              <a:t>Pending Changes</a:t>
            </a:r>
            <a:endParaRPr lang="en-US" dirty="0">
              <a:solidFill>
                <a:schemeClr val="tx1"/>
              </a:solidFill>
            </a:endParaRPr>
          </a:p>
          <a:p>
            <a:pPr lvl="1"/>
            <a:r>
              <a:rPr lang="en-US" sz="1800" dirty="0">
                <a:solidFill>
                  <a:schemeClr val="tx1"/>
                </a:solidFill>
              </a:rPr>
              <a:t>Open Files</a:t>
            </a:r>
            <a:endParaRPr lang="en-US" dirty="0">
              <a:solidFill>
                <a:schemeClr val="tx1"/>
              </a:solidFill>
            </a:endParaRPr>
          </a:p>
        </p:txBody>
      </p:sp>
    </p:spTree>
    <p:extLst>
      <p:ext uri="{BB962C8B-B14F-4D97-AF65-F5344CB8AC3E}">
        <p14:creationId xmlns:p14="http://schemas.microsoft.com/office/powerpoint/2010/main" val="331630501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Navigation</a:t>
            </a:r>
            <a:endParaRPr lang="en-US" dirty="0"/>
          </a:p>
        </p:txBody>
      </p:sp>
      <p:sp>
        <p:nvSpPr>
          <p:cNvPr id="3" name="Content Placeholder 2"/>
          <p:cNvSpPr>
            <a:spLocks noGrp="1"/>
          </p:cNvSpPr>
          <p:nvPr>
            <p:ph sz="quarter" idx="10"/>
          </p:nvPr>
        </p:nvSpPr>
        <p:spPr>
          <a:xfrm>
            <a:off x="274638" y="1212850"/>
            <a:ext cx="11887200" cy="4838248"/>
          </a:xfrm>
        </p:spPr>
        <p:txBody>
          <a:bodyPr/>
          <a:lstStyle/>
          <a:p>
            <a:pPr marL="461963" lvl="1" indent="-461963"/>
            <a:r>
              <a:rPr lang="en-US" sz="2800" dirty="0"/>
              <a:t>Simplified Navigation </a:t>
            </a:r>
            <a:r>
              <a:rPr lang="en-US" sz="2000" dirty="0">
                <a:solidFill>
                  <a:schemeClr val="accent5"/>
                </a:solidFill>
              </a:rPr>
              <a:t>[05]</a:t>
            </a:r>
            <a:r>
              <a:rPr lang="en-US" sz="2000" dirty="0"/>
              <a:t> </a:t>
            </a:r>
            <a:r>
              <a:rPr lang="en-US" sz="2000" dirty="0">
                <a:solidFill>
                  <a:srgbClr val="F6AE1E"/>
                </a:solidFill>
              </a:rPr>
              <a:t>(Ctrl + - </a:t>
            </a:r>
            <a:r>
              <a:rPr lang="en-US" sz="2000" dirty="0">
                <a:solidFill>
                  <a:schemeClr val="tx1"/>
                </a:solidFill>
              </a:rPr>
              <a:t>and</a:t>
            </a:r>
            <a:r>
              <a:rPr lang="en-US" sz="2000" dirty="0">
                <a:solidFill>
                  <a:srgbClr val="F6AE1E"/>
                </a:solidFill>
              </a:rPr>
              <a:t> </a:t>
            </a:r>
            <a:r>
              <a:rPr lang="en-US" sz="2000" dirty="0" err="1">
                <a:solidFill>
                  <a:srgbClr val="F6AE1E"/>
                </a:solidFill>
              </a:rPr>
              <a:t>Ctrl+Shift</a:t>
            </a:r>
            <a:r>
              <a:rPr lang="en-US" sz="2000" dirty="0">
                <a:solidFill>
                  <a:srgbClr val="F6AE1E"/>
                </a:solidFill>
              </a:rPr>
              <a:t> + -)</a:t>
            </a:r>
            <a:endParaRPr lang="en-US" sz="3200" dirty="0">
              <a:solidFill>
                <a:srgbClr val="F6AE1E"/>
              </a:solidFill>
            </a:endParaRPr>
          </a:p>
          <a:p>
            <a:pPr marL="461963" lvl="1" indent="-461963"/>
            <a:r>
              <a:rPr lang="en-US" sz="2800" dirty="0"/>
              <a:t>Go to Definition </a:t>
            </a:r>
            <a:r>
              <a:rPr lang="en-US" sz="2000" dirty="0">
                <a:solidFill>
                  <a:schemeClr val="accent5"/>
                </a:solidFill>
              </a:rPr>
              <a:t>[05]</a:t>
            </a:r>
            <a:r>
              <a:rPr lang="en-US" sz="2000" dirty="0"/>
              <a:t> </a:t>
            </a:r>
            <a:r>
              <a:rPr lang="en-US" sz="2000" dirty="0">
                <a:solidFill>
                  <a:srgbClr val="F6AE1E"/>
                </a:solidFill>
              </a:rPr>
              <a:t>(F12)</a:t>
            </a:r>
            <a:endParaRPr lang="en-US" dirty="0">
              <a:solidFill>
                <a:srgbClr val="F6AE1E"/>
              </a:solidFill>
            </a:endParaRPr>
          </a:p>
          <a:p>
            <a:pPr marL="461963" lvl="1" indent="-461963"/>
            <a:r>
              <a:rPr lang="en-US" sz="2800" dirty="0"/>
              <a:t>Inline</a:t>
            </a:r>
            <a:r>
              <a:rPr lang="en-US" sz="2800"/>
              <a:t> Peek </a:t>
            </a:r>
            <a:r>
              <a:rPr lang="en-US" sz="2000" smtClean="0">
                <a:solidFill>
                  <a:schemeClr val="accent5"/>
                </a:solidFill>
              </a:rPr>
              <a:t>[13</a:t>
            </a:r>
            <a:r>
              <a:rPr lang="en-US" sz="2000">
                <a:solidFill>
                  <a:schemeClr val="accent5"/>
                </a:solidFill>
              </a:rPr>
              <a:t>]</a:t>
            </a:r>
            <a:r>
              <a:rPr lang="en-US" sz="2000"/>
              <a:t> </a:t>
            </a:r>
            <a:r>
              <a:rPr lang="en-US" sz="2000" smtClean="0">
                <a:solidFill>
                  <a:srgbClr val="F6AE1E"/>
                </a:solidFill>
              </a:rPr>
              <a:t>(Alt+ F12)</a:t>
            </a:r>
            <a:endParaRPr lang="en-US" dirty="0">
              <a:solidFill>
                <a:srgbClr val="F6AE1E"/>
              </a:solidFill>
            </a:endParaRPr>
          </a:p>
          <a:p>
            <a:pPr marL="461963" lvl="1" indent="-461963"/>
            <a:r>
              <a:rPr lang="en-US" sz="2800" dirty="0"/>
              <a:t>Find All References </a:t>
            </a:r>
            <a:r>
              <a:rPr lang="en-US" sz="2000" dirty="0">
                <a:solidFill>
                  <a:schemeClr val="accent5"/>
                </a:solidFill>
              </a:rPr>
              <a:t>[05]</a:t>
            </a:r>
            <a:r>
              <a:rPr lang="en-US" sz="2000" dirty="0"/>
              <a:t> </a:t>
            </a:r>
            <a:r>
              <a:rPr lang="en-US" sz="2000" dirty="0">
                <a:solidFill>
                  <a:srgbClr val="F6AE1E"/>
                </a:solidFill>
              </a:rPr>
              <a:t>(Shift + F12)</a:t>
            </a:r>
            <a:endParaRPr lang="en-US" sz="3200" dirty="0">
              <a:solidFill>
                <a:srgbClr val="F6AE1E"/>
              </a:solidFill>
            </a:endParaRPr>
          </a:p>
          <a:p>
            <a:pPr marL="461963" lvl="1" indent="-461963"/>
            <a:r>
              <a:rPr lang="en-US" sz="2800" dirty="0"/>
              <a:t>Metadata as Source </a:t>
            </a:r>
            <a:r>
              <a:rPr lang="en-US" sz="2000" dirty="0">
                <a:solidFill>
                  <a:schemeClr val="accent5"/>
                </a:solidFill>
              </a:rPr>
              <a:t>[05]</a:t>
            </a:r>
            <a:r>
              <a:rPr lang="en-US" sz="2000" dirty="0"/>
              <a:t> </a:t>
            </a:r>
            <a:r>
              <a:rPr lang="en-US" sz="2000" dirty="0">
                <a:solidFill>
                  <a:srgbClr val="F6AE1E"/>
                </a:solidFill>
              </a:rPr>
              <a:t>(</a:t>
            </a:r>
            <a:r>
              <a:rPr lang="en-US" sz="2000" i="1" dirty="0">
                <a:solidFill>
                  <a:srgbClr val="F6AE1E"/>
                </a:solidFill>
              </a:rPr>
              <a:t>C# only</a:t>
            </a:r>
            <a:r>
              <a:rPr lang="en-US" sz="2000" dirty="0">
                <a:solidFill>
                  <a:srgbClr val="F6AE1E"/>
                </a:solidFill>
              </a:rPr>
              <a:t>)</a:t>
            </a:r>
            <a:endParaRPr lang="en-US" sz="3200" dirty="0">
              <a:solidFill>
                <a:srgbClr val="F6AE1E"/>
              </a:solidFill>
            </a:endParaRPr>
          </a:p>
          <a:p>
            <a:pPr marL="461963" lvl="1" indent="-461963"/>
            <a:r>
              <a:rPr lang="en-US" sz="2800" dirty="0"/>
              <a:t>Code Definition Window </a:t>
            </a:r>
            <a:r>
              <a:rPr lang="en-US" sz="2000" dirty="0">
                <a:solidFill>
                  <a:schemeClr val="accent5"/>
                </a:solidFill>
              </a:rPr>
              <a:t>[05]</a:t>
            </a:r>
            <a:r>
              <a:rPr lang="en-US" sz="2000" dirty="0"/>
              <a:t> </a:t>
            </a:r>
            <a:r>
              <a:rPr lang="en-US" sz="2000" dirty="0">
                <a:solidFill>
                  <a:srgbClr val="F6AE1E"/>
                </a:solidFill>
              </a:rPr>
              <a:t>(</a:t>
            </a:r>
            <a:r>
              <a:rPr lang="en-US" sz="2000" i="1" dirty="0">
                <a:solidFill>
                  <a:srgbClr val="F6AE1E"/>
                </a:solidFill>
              </a:rPr>
              <a:t>C# only</a:t>
            </a:r>
            <a:r>
              <a:rPr lang="en-US" sz="2000" dirty="0">
                <a:solidFill>
                  <a:srgbClr val="F6AE1E"/>
                </a:solidFill>
              </a:rPr>
              <a:t>)</a:t>
            </a:r>
            <a:endParaRPr lang="en-US" sz="3200" dirty="0">
              <a:solidFill>
                <a:srgbClr val="F6AE1E"/>
              </a:solidFill>
            </a:endParaRPr>
          </a:p>
          <a:p>
            <a:pPr marL="461963" lvl="1" indent="-461963"/>
            <a:r>
              <a:rPr lang="en-US" sz="2800" dirty="0"/>
              <a:t>Iterate List Window (e.g. Find Results) </a:t>
            </a:r>
            <a:r>
              <a:rPr lang="en-US" sz="2000" dirty="0">
                <a:solidFill>
                  <a:schemeClr val="accent5"/>
                </a:solidFill>
              </a:rPr>
              <a:t>[05]</a:t>
            </a:r>
            <a:r>
              <a:rPr lang="en-US" sz="2000" dirty="0"/>
              <a:t> </a:t>
            </a:r>
            <a:r>
              <a:rPr lang="en-US" sz="2000" dirty="0">
                <a:solidFill>
                  <a:srgbClr val="F6AE1E"/>
                </a:solidFill>
              </a:rPr>
              <a:t>(F8)</a:t>
            </a:r>
            <a:endParaRPr lang="en-US" dirty="0">
              <a:solidFill>
                <a:srgbClr val="F6AE1E"/>
              </a:solidFill>
            </a:endParaRPr>
          </a:p>
          <a:p>
            <a:pPr marL="461963" lvl="1" indent="-461963"/>
            <a:r>
              <a:rPr lang="en-US" sz="2800" dirty="0"/>
              <a:t>Navigate To </a:t>
            </a:r>
            <a:r>
              <a:rPr lang="en-US" sz="2000" dirty="0">
                <a:solidFill>
                  <a:schemeClr val="accent5"/>
                </a:solidFill>
              </a:rPr>
              <a:t>[10]</a:t>
            </a:r>
            <a:r>
              <a:rPr lang="en-US" sz="2000" dirty="0"/>
              <a:t> </a:t>
            </a:r>
            <a:r>
              <a:rPr lang="en-US" sz="2000" dirty="0">
                <a:solidFill>
                  <a:srgbClr val="F6AE1E"/>
                </a:solidFill>
              </a:rPr>
              <a:t>(Ctrl + ,)</a:t>
            </a:r>
            <a:endParaRPr lang="en-US" sz="3200" dirty="0">
              <a:solidFill>
                <a:srgbClr val="F6AE1E"/>
              </a:solidFill>
            </a:endParaRPr>
          </a:p>
          <a:p>
            <a:pPr marL="461963" lvl="1" indent="-461963"/>
            <a:r>
              <a:rPr lang="en-US" sz="2800" dirty="0"/>
              <a:t>Activate Open File </a:t>
            </a:r>
            <a:r>
              <a:rPr lang="en-US" sz="2000" dirty="0">
                <a:solidFill>
                  <a:schemeClr val="accent5"/>
                </a:solidFill>
              </a:rPr>
              <a:t>[05]</a:t>
            </a:r>
            <a:r>
              <a:rPr lang="en-US" sz="2000" dirty="0"/>
              <a:t> </a:t>
            </a:r>
            <a:r>
              <a:rPr lang="en-US" sz="2000" dirty="0">
                <a:solidFill>
                  <a:srgbClr val="F6AE1E"/>
                </a:solidFill>
              </a:rPr>
              <a:t>(Ctrl + Alt + Down)</a:t>
            </a:r>
            <a:endParaRPr lang="en-US" sz="3200" dirty="0">
              <a:solidFill>
                <a:srgbClr val="F6AE1E"/>
              </a:solidFill>
            </a:endParaRPr>
          </a:p>
          <a:p>
            <a:pPr marL="461963" lvl="1" indent="-461963"/>
            <a:r>
              <a:rPr lang="en-US" sz="2800" dirty="0"/>
              <a:t>Enhanced</a:t>
            </a:r>
            <a:r>
              <a:rPr lang="en-US" sz="2800"/>
              <a:t> Scroll Bar </a:t>
            </a:r>
            <a:r>
              <a:rPr lang="en-US" sz="2000" smtClean="0">
                <a:solidFill>
                  <a:schemeClr val="accent5"/>
                </a:solidFill>
              </a:rPr>
              <a:t>[13]</a:t>
            </a:r>
            <a:r>
              <a:rPr lang="en-US" sz="2000" smtClean="0"/>
              <a:t> </a:t>
            </a:r>
            <a:r>
              <a:rPr lang="en-US" sz="2000" dirty="0">
                <a:solidFill>
                  <a:schemeClr val="accent5"/>
                </a:solidFill>
              </a:rPr>
              <a:t>[</a:t>
            </a:r>
            <a:r>
              <a:rPr lang="en-US" sz="2000">
                <a:solidFill>
                  <a:schemeClr val="accent5"/>
                </a:solidFill>
              </a:rPr>
              <a:t>10PPT] </a:t>
            </a:r>
            <a:endParaRPr lang="en-US" sz="3200" dirty="0">
              <a:solidFill>
                <a:srgbClr val="F6AE1E"/>
              </a:solidFill>
            </a:endParaRPr>
          </a:p>
        </p:txBody>
      </p:sp>
    </p:spTree>
    <p:extLst>
      <p:ext uri="{BB962C8B-B14F-4D97-AF65-F5344CB8AC3E}">
        <p14:creationId xmlns:p14="http://schemas.microsoft.com/office/powerpoint/2010/main" val="60974210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Editor Tricks</a:t>
            </a:r>
            <a:endParaRPr lang="en-US" dirty="0"/>
          </a:p>
        </p:txBody>
      </p:sp>
      <p:sp>
        <p:nvSpPr>
          <p:cNvPr id="3" name="Content Placeholder 2"/>
          <p:cNvSpPr>
            <a:spLocks noGrp="1"/>
          </p:cNvSpPr>
          <p:nvPr>
            <p:ph sz="quarter" idx="10"/>
          </p:nvPr>
        </p:nvSpPr>
        <p:spPr>
          <a:xfrm>
            <a:off x="274638" y="1214438"/>
            <a:ext cx="11887200" cy="4419671"/>
          </a:xfrm>
        </p:spPr>
        <p:txBody>
          <a:bodyPr/>
          <a:lstStyle/>
          <a:p>
            <a:pPr marL="461963" lvl="1" indent="-461963"/>
            <a:r>
              <a:rPr lang="en-US" sz="3200" dirty="0"/>
              <a:t>Zoom </a:t>
            </a:r>
            <a:r>
              <a:rPr lang="en-US" dirty="0">
                <a:solidFill>
                  <a:schemeClr val="accent5"/>
                </a:solidFill>
              </a:rPr>
              <a:t>[10]</a:t>
            </a:r>
            <a:r>
              <a:rPr lang="en-US" sz="3200" dirty="0"/>
              <a:t> </a:t>
            </a:r>
            <a:r>
              <a:rPr lang="en-US" dirty="0">
                <a:solidFill>
                  <a:srgbClr val="F6AE1E"/>
                </a:solidFill>
              </a:rPr>
              <a:t>(</a:t>
            </a:r>
            <a:r>
              <a:rPr lang="en-US" dirty="0" err="1">
                <a:solidFill>
                  <a:srgbClr val="F6AE1E"/>
                </a:solidFill>
              </a:rPr>
              <a:t>Ctrl+Shift</a:t>
            </a:r>
            <a:r>
              <a:rPr lang="en-US" dirty="0">
                <a:solidFill>
                  <a:srgbClr val="F6AE1E"/>
                </a:solidFill>
              </a:rPr>
              <a:t> + &lt;/&gt; </a:t>
            </a:r>
            <a:r>
              <a:rPr lang="en-US" dirty="0">
                <a:solidFill>
                  <a:schemeClr val="tx1"/>
                </a:solidFill>
              </a:rPr>
              <a:t>or</a:t>
            </a:r>
            <a:r>
              <a:rPr lang="en-US" dirty="0">
                <a:solidFill>
                  <a:srgbClr val="F6AE1E"/>
                </a:solidFill>
              </a:rPr>
              <a:t> Ctrl + Mouse Scroll)</a:t>
            </a:r>
            <a:endParaRPr lang="en-US" dirty="0"/>
          </a:p>
          <a:p>
            <a:pPr marL="461963" lvl="1" indent="-461963"/>
            <a:r>
              <a:rPr lang="en-US" sz="3200" dirty="0"/>
              <a:t>Multiline Editing </a:t>
            </a:r>
            <a:r>
              <a:rPr lang="en-US" dirty="0">
                <a:solidFill>
                  <a:schemeClr val="accent5"/>
                </a:solidFill>
              </a:rPr>
              <a:t>[10]</a:t>
            </a:r>
            <a:r>
              <a:rPr lang="en-US" sz="3200" dirty="0"/>
              <a:t> </a:t>
            </a:r>
            <a:r>
              <a:rPr lang="en-US" dirty="0">
                <a:solidFill>
                  <a:srgbClr val="F6AE1E"/>
                </a:solidFill>
              </a:rPr>
              <a:t>(</a:t>
            </a:r>
            <a:r>
              <a:rPr lang="en-US" dirty="0" err="1">
                <a:solidFill>
                  <a:srgbClr val="F6AE1E"/>
                </a:solidFill>
              </a:rPr>
              <a:t>Alt+Shift</a:t>
            </a:r>
            <a:r>
              <a:rPr lang="en-US" dirty="0">
                <a:solidFill>
                  <a:srgbClr val="F6AE1E"/>
                </a:solidFill>
              </a:rPr>
              <a:t> + Up/Down </a:t>
            </a:r>
            <a:r>
              <a:rPr lang="en-US" dirty="0">
                <a:solidFill>
                  <a:schemeClr val="tx1"/>
                </a:solidFill>
              </a:rPr>
              <a:t>or</a:t>
            </a:r>
            <a:r>
              <a:rPr lang="en-US" dirty="0">
                <a:solidFill>
                  <a:srgbClr val="F6AE1E"/>
                </a:solidFill>
              </a:rPr>
              <a:t> Alt + Mouse Up/Down)</a:t>
            </a:r>
          </a:p>
          <a:p>
            <a:pPr marL="461963" lvl="1" indent="-461963"/>
            <a:r>
              <a:rPr lang="en-US" sz="3200" dirty="0">
                <a:solidFill>
                  <a:schemeClr val="tx1"/>
                </a:solidFill>
              </a:rPr>
              <a:t>Move Line Up/Down </a:t>
            </a:r>
            <a:r>
              <a:rPr lang="en-US" dirty="0">
                <a:solidFill>
                  <a:schemeClr val="accent5"/>
                </a:solidFill>
              </a:rPr>
              <a:t>[13</a:t>
            </a:r>
            <a:r>
              <a:rPr lang="en-US">
                <a:solidFill>
                  <a:schemeClr val="accent5"/>
                </a:solidFill>
              </a:rPr>
              <a:t>] </a:t>
            </a:r>
            <a:r>
              <a:rPr lang="en-US" dirty="0">
                <a:solidFill>
                  <a:schemeClr val="accent5"/>
                </a:solidFill>
              </a:rPr>
              <a:t>[</a:t>
            </a:r>
            <a:r>
              <a:rPr lang="en-US">
                <a:solidFill>
                  <a:schemeClr val="accent5"/>
                </a:solidFill>
              </a:rPr>
              <a:t>10PPT]</a:t>
            </a:r>
            <a:r>
              <a:rPr lang="en-US">
                <a:solidFill>
                  <a:schemeClr val="tx1"/>
                </a:solidFill>
              </a:rPr>
              <a:t> </a:t>
            </a:r>
            <a:r>
              <a:rPr lang="en-US">
                <a:solidFill>
                  <a:srgbClr val="F6AE1E"/>
                </a:solidFill>
              </a:rPr>
              <a:t>(</a:t>
            </a:r>
            <a:r>
              <a:rPr lang="en-US" dirty="0">
                <a:solidFill>
                  <a:srgbClr val="F6AE1E"/>
                </a:solidFill>
              </a:rPr>
              <a:t>Alt + Up/Down)</a:t>
            </a:r>
          </a:p>
          <a:p>
            <a:pPr marL="461963" lvl="1" indent="-461963"/>
            <a:r>
              <a:rPr lang="en-US" sz="3200" dirty="0"/>
              <a:t>Find </a:t>
            </a:r>
            <a:r>
              <a:rPr lang="en-US" sz="2400" dirty="0">
                <a:solidFill>
                  <a:schemeClr val="accent5"/>
                </a:solidFill>
              </a:rPr>
              <a:t>[10PPT]</a:t>
            </a:r>
            <a:r>
              <a:rPr lang="en-US" dirty="0"/>
              <a:t> </a:t>
            </a:r>
            <a:r>
              <a:rPr lang="en-US" sz="2400" dirty="0">
                <a:solidFill>
                  <a:srgbClr val="F6AE1E"/>
                </a:solidFill>
              </a:rPr>
              <a:t>(Ctrl + F)</a:t>
            </a:r>
            <a:endParaRPr lang="en-US" dirty="0">
              <a:solidFill>
                <a:srgbClr val="F6AE1E"/>
              </a:solidFill>
            </a:endParaRPr>
          </a:p>
          <a:p>
            <a:pPr marL="461963" lvl="1" indent="-461963"/>
            <a:r>
              <a:rPr lang="en-US" sz="3200" dirty="0"/>
              <a:t>Highlight References </a:t>
            </a:r>
            <a:r>
              <a:rPr lang="en-US" dirty="0">
                <a:solidFill>
                  <a:schemeClr val="accent5"/>
                </a:solidFill>
              </a:rPr>
              <a:t>[10]</a:t>
            </a:r>
            <a:r>
              <a:rPr lang="en-US" sz="3200" dirty="0"/>
              <a:t> </a:t>
            </a:r>
            <a:r>
              <a:rPr lang="en-US" dirty="0">
                <a:solidFill>
                  <a:srgbClr val="F6AE1E"/>
                </a:solidFill>
              </a:rPr>
              <a:t>(</a:t>
            </a:r>
            <a:r>
              <a:rPr lang="en-US" dirty="0" err="1">
                <a:solidFill>
                  <a:srgbClr val="F6AE1E"/>
                </a:solidFill>
              </a:rPr>
              <a:t>Ctrl+Shift</a:t>
            </a:r>
            <a:r>
              <a:rPr lang="en-US" dirty="0">
                <a:solidFill>
                  <a:srgbClr val="F6AE1E"/>
                </a:solidFill>
              </a:rPr>
              <a:t> + Up/Down)</a:t>
            </a:r>
          </a:p>
          <a:p>
            <a:pPr marL="461963" lvl="1" indent="-461963"/>
            <a:r>
              <a:rPr lang="en-US" sz="3200" dirty="0"/>
              <a:t>Background Error </a:t>
            </a:r>
            <a:r>
              <a:rPr lang="en-US" sz="3200" u="wavy" dirty="0">
                <a:uFill>
                  <a:solidFill>
                    <a:srgbClr val="FF0000"/>
                  </a:solidFill>
                </a:uFill>
              </a:rPr>
              <a:t>Squiggles </a:t>
            </a:r>
            <a:r>
              <a:rPr lang="en-US" u="wavy" dirty="0">
                <a:solidFill>
                  <a:schemeClr val="accent5"/>
                </a:solidFill>
                <a:uFill>
                  <a:solidFill>
                    <a:srgbClr val="FF0000"/>
                  </a:solidFill>
                </a:uFill>
              </a:rPr>
              <a:t>[05.VB] [08.C#]</a:t>
            </a:r>
            <a:endParaRPr lang="en-US" sz="3200" u="wavy" dirty="0">
              <a:solidFill>
                <a:schemeClr val="accent5"/>
              </a:solidFill>
              <a:uFill>
                <a:solidFill>
                  <a:srgbClr val="FF0000"/>
                </a:solidFill>
              </a:uFill>
            </a:endParaRPr>
          </a:p>
          <a:p>
            <a:pPr marL="461963" lvl="1" indent="-461963"/>
            <a:r>
              <a:rPr lang="en-US" sz="3200" dirty="0"/>
              <a:t>Call Hierarchy </a:t>
            </a:r>
            <a:r>
              <a:rPr lang="en-US" dirty="0">
                <a:solidFill>
                  <a:schemeClr val="accent5"/>
                </a:solidFill>
              </a:rPr>
              <a:t>[05.C++] [10.C#] [12.VB]</a:t>
            </a:r>
            <a:r>
              <a:rPr lang="en-US" sz="3200" dirty="0"/>
              <a:t> </a:t>
            </a:r>
            <a:r>
              <a:rPr lang="en-US" dirty="0">
                <a:solidFill>
                  <a:srgbClr val="F6AE1E"/>
                </a:solidFill>
              </a:rPr>
              <a:t>(Ctrl + K, T)</a:t>
            </a:r>
          </a:p>
          <a:p>
            <a:pPr marL="461963" lvl="1" indent="-461963"/>
            <a:r>
              <a:rPr lang="en-US" sz="3200" dirty="0">
                <a:solidFill>
                  <a:schemeClr val="tx1"/>
                </a:solidFill>
              </a:rPr>
              <a:t>Clipboard Ring </a:t>
            </a:r>
            <a:r>
              <a:rPr lang="en-US" dirty="0">
                <a:solidFill>
                  <a:schemeClr val="accent5"/>
                </a:solidFill>
              </a:rPr>
              <a:t>[05]</a:t>
            </a:r>
            <a:r>
              <a:rPr lang="en-US" dirty="0">
                <a:solidFill>
                  <a:schemeClr val="tx1"/>
                </a:solidFill>
              </a:rPr>
              <a:t> </a:t>
            </a:r>
            <a:r>
              <a:rPr lang="en-US" dirty="0">
                <a:solidFill>
                  <a:srgbClr val="F6AE1E"/>
                </a:solidFill>
              </a:rPr>
              <a:t>(</a:t>
            </a:r>
            <a:r>
              <a:rPr lang="en-US" dirty="0" err="1">
                <a:solidFill>
                  <a:srgbClr val="F6AE1E"/>
                </a:solidFill>
              </a:rPr>
              <a:t>Ctrl+Shift</a:t>
            </a:r>
            <a:r>
              <a:rPr lang="en-US" dirty="0">
                <a:solidFill>
                  <a:srgbClr val="F6AE1E"/>
                </a:solidFill>
              </a:rPr>
              <a:t> + V)</a:t>
            </a:r>
          </a:p>
        </p:txBody>
      </p:sp>
    </p:spTree>
    <p:extLst>
      <p:ext uri="{BB962C8B-B14F-4D97-AF65-F5344CB8AC3E}">
        <p14:creationId xmlns:p14="http://schemas.microsoft.com/office/powerpoint/2010/main" val="413214539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Code</a:t>
            </a:r>
            <a:endParaRPr lang="en-US" dirty="0"/>
          </a:p>
        </p:txBody>
      </p:sp>
      <p:sp>
        <p:nvSpPr>
          <p:cNvPr id="3" name="Content Placeholder 2"/>
          <p:cNvSpPr>
            <a:spLocks noGrp="1"/>
          </p:cNvSpPr>
          <p:nvPr>
            <p:ph sz="quarter" idx="10"/>
          </p:nvPr>
        </p:nvSpPr>
        <p:spPr>
          <a:xfrm>
            <a:off x="274638" y="1214438"/>
            <a:ext cx="11887200" cy="5900077"/>
          </a:xfrm>
        </p:spPr>
        <p:txBody>
          <a:bodyPr/>
          <a:lstStyle/>
          <a:p>
            <a:pPr marL="461963" lvl="1" indent="-461963"/>
            <a:r>
              <a:rPr lang="en-US" dirty="0"/>
              <a:t>IntelliSense</a:t>
            </a:r>
          </a:p>
          <a:p>
            <a:pPr marL="865188" lvl="2" indent="-461963"/>
            <a:r>
              <a:rPr lang="en-US" sz="2000" dirty="0"/>
              <a:t>Filtering </a:t>
            </a:r>
            <a:r>
              <a:rPr lang="en-US" sz="1800" dirty="0">
                <a:solidFill>
                  <a:schemeClr val="accent5"/>
                </a:solidFill>
              </a:rPr>
              <a:t>[10]</a:t>
            </a:r>
            <a:r>
              <a:rPr lang="en-US" sz="1800" dirty="0"/>
              <a:t> </a:t>
            </a:r>
            <a:r>
              <a:rPr lang="en-US" sz="1800" dirty="0">
                <a:solidFill>
                  <a:srgbClr val="F6AE1E"/>
                </a:solidFill>
              </a:rPr>
              <a:t>(Substring and Camel Case)</a:t>
            </a:r>
          </a:p>
          <a:p>
            <a:pPr marL="865188" lvl="2" indent="-461963"/>
            <a:r>
              <a:rPr lang="en-US" sz="2000" dirty="0"/>
              <a:t>Suggestion mode </a:t>
            </a:r>
            <a:r>
              <a:rPr lang="en-US" sz="1800" dirty="0">
                <a:solidFill>
                  <a:schemeClr val="accent5"/>
                </a:solidFill>
              </a:rPr>
              <a:t>[10]</a:t>
            </a:r>
            <a:r>
              <a:rPr lang="en-US" sz="1800" dirty="0"/>
              <a:t> </a:t>
            </a:r>
            <a:r>
              <a:rPr lang="en-US" sz="1800" dirty="0">
                <a:solidFill>
                  <a:srgbClr val="F6AE1E"/>
                </a:solidFill>
              </a:rPr>
              <a:t>(</a:t>
            </a:r>
            <a:r>
              <a:rPr lang="en-US" sz="1800" dirty="0" err="1">
                <a:solidFill>
                  <a:srgbClr val="F6AE1E"/>
                </a:solidFill>
              </a:rPr>
              <a:t>Ctrl+Alt</a:t>
            </a:r>
            <a:r>
              <a:rPr lang="en-US" sz="1800" dirty="0">
                <a:solidFill>
                  <a:srgbClr val="F6AE1E"/>
                </a:solidFill>
              </a:rPr>
              <a:t> + Space)</a:t>
            </a:r>
          </a:p>
          <a:p>
            <a:pPr marL="461963" lvl="1" indent="-461963"/>
            <a:r>
              <a:rPr lang="en-US" smtClean="0"/>
              <a:t>Smart </a:t>
            </a:r>
            <a:r>
              <a:rPr lang="en-US" dirty="0"/>
              <a:t>Tags </a:t>
            </a:r>
            <a:r>
              <a:rPr lang="en-US" sz="1800" dirty="0">
                <a:solidFill>
                  <a:schemeClr val="accent5"/>
                </a:solidFill>
              </a:rPr>
              <a:t>[05]</a:t>
            </a:r>
            <a:r>
              <a:rPr lang="en-US" sz="1800" dirty="0"/>
              <a:t> </a:t>
            </a:r>
            <a:r>
              <a:rPr lang="en-US" sz="1800" dirty="0">
                <a:solidFill>
                  <a:srgbClr val="F6AE1E"/>
                </a:solidFill>
              </a:rPr>
              <a:t>(Ctrl + .)</a:t>
            </a:r>
          </a:p>
          <a:p>
            <a:pPr marL="865188" lvl="2" indent="-461963"/>
            <a:r>
              <a:rPr lang="en-US" sz="2000" dirty="0"/>
              <a:t>Rename </a:t>
            </a:r>
            <a:r>
              <a:rPr lang="en-US" sz="1800" dirty="0">
                <a:solidFill>
                  <a:schemeClr val="accent5"/>
                </a:solidFill>
              </a:rPr>
              <a:t>[05]</a:t>
            </a:r>
            <a:endParaRPr lang="en-US" sz="2000" dirty="0">
              <a:solidFill>
                <a:schemeClr val="accent5"/>
              </a:solidFill>
            </a:endParaRPr>
          </a:p>
          <a:p>
            <a:pPr marL="865188" lvl="2" indent="-461963"/>
            <a:r>
              <a:rPr lang="en-US" sz="2000" dirty="0"/>
              <a:t>Generate from Usage </a:t>
            </a:r>
            <a:r>
              <a:rPr lang="en-US" sz="1800" dirty="0">
                <a:solidFill>
                  <a:schemeClr val="accent5"/>
                </a:solidFill>
              </a:rPr>
              <a:t>[10]</a:t>
            </a:r>
            <a:endParaRPr lang="en-US" sz="2000" dirty="0">
              <a:solidFill>
                <a:schemeClr val="accent5"/>
              </a:solidFill>
            </a:endParaRPr>
          </a:p>
          <a:p>
            <a:pPr marL="865188" lvl="2" indent="-461963"/>
            <a:r>
              <a:rPr lang="en-US" sz="2000" dirty="0"/>
              <a:t>Add Using/Import </a:t>
            </a:r>
            <a:r>
              <a:rPr lang="en-US" sz="1800" dirty="0">
                <a:solidFill>
                  <a:schemeClr val="accent5"/>
                </a:solidFill>
              </a:rPr>
              <a:t>[05.C#] [08.VB]</a:t>
            </a:r>
            <a:endParaRPr lang="en-US" sz="2000" dirty="0">
              <a:solidFill>
                <a:schemeClr val="accent5"/>
              </a:solidFill>
            </a:endParaRPr>
          </a:p>
          <a:p>
            <a:pPr marL="865188" lvl="2" indent="-461963"/>
            <a:r>
              <a:rPr lang="en-US" sz="2000" dirty="0"/>
              <a:t>Error Corrections </a:t>
            </a:r>
            <a:r>
              <a:rPr lang="en-US" sz="1800" dirty="0">
                <a:solidFill>
                  <a:schemeClr val="accent5"/>
                </a:solidFill>
              </a:rPr>
              <a:t>[05.VB]</a:t>
            </a:r>
          </a:p>
          <a:p>
            <a:pPr marL="461963" lvl="1" indent="-461963"/>
            <a:r>
              <a:rPr lang="en-US" dirty="0"/>
              <a:t>Code Snippets </a:t>
            </a:r>
            <a:r>
              <a:rPr lang="en-US" sz="1800" dirty="0">
                <a:solidFill>
                  <a:schemeClr val="accent5"/>
                </a:solidFill>
              </a:rPr>
              <a:t>[05]</a:t>
            </a:r>
            <a:endParaRPr lang="en-US" dirty="0">
              <a:solidFill>
                <a:schemeClr val="accent5"/>
              </a:solidFill>
            </a:endParaRPr>
          </a:p>
          <a:p>
            <a:pPr marL="865188" lvl="2" indent="-461963"/>
            <a:r>
              <a:rPr lang="en-US" sz="2000" dirty="0"/>
              <a:t>IntelliSense Expansion </a:t>
            </a:r>
            <a:r>
              <a:rPr lang="en-US" sz="1800" dirty="0">
                <a:solidFill>
                  <a:srgbClr val="F6AE1E"/>
                </a:solidFill>
              </a:rPr>
              <a:t>(Double &lt;tab&gt;)</a:t>
            </a:r>
            <a:endParaRPr lang="en-US" sz="2000" dirty="0">
              <a:solidFill>
                <a:srgbClr val="F6AE1E"/>
              </a:solidFill>
            </a:endParaRPr>
          </a:p>
          <a:p>
            <a:pPr marL="865188" lvl="2" indent="-461963"/>
            <a:r>
              <a:rPr lang="en-US" sz="2000" dirty="0"/>
              <a:t>Insert Snippet </a:t>
            </a:r>
            <a:r>
              <a:rPr lang="en-US" sz="1800" dirty="0">
                <a:solidFill>
                  <a:srgbClr val="F6AE1E"/>
                </a:solidFill>
              </a:rPr>
              <a:t>(Ctrl + K, X and ?&lt;tab&gt; in VB)</a:t>
            </a:r>
            <a:endParaRPr lang="en-US" sz="2000" dirty="0">
              <a:solidFill>
                <a:srgbClr val="F6AE1E"/>
              </a:solidFill>
            </a:endParaRPr>
          </a:p>
          <a:p>
            <a:pPr marL="865188" lvl="2" indent="-461963"/>
            <a:r>
              <a:rPr lang="en-US" sz="2000" dirty="0"/>
              <a:t>Show/Hide Snippet Highlights </a:t>
            </a:r>
            <a:r>
              <a:rPr lang="en-US" sz="1800" dirty="0">
                <a:solidFill>
                  <a:schemeClr val="accent5"/>
                </a:solidFill>
              </a:rPr>
              <a:t>[08.VB]</a:t>
            </a:r>
            <a:endParaRPr lang="en-US" sz="2000" dirty="0">
              <a:solidFill>
                <a:schemeClr val="accent5"/>
              </a:solidFill>
            </a:endParaRPr>
          </a:p>
          <a:p>
            <a:pPr marL="461963" lvl="1" indent="-461963"/>
            <a:r>
              <a:rPr lang="en-US" dirty="0">
                <a:solidFill>
                  <a:schemeClr val="tx1"/>
                </a:solidFill>
              </a:rPr>
              <a:t>Organize/Sort </a:t>
            </a:r>
            <a:r>
              <a:rPr lang="en-US" dirty="0" err="1">
                <a:solidFill>
                  <a:schemeClr val="tx1"/>
                </a:solidFill>
              </a:rPr>
              <a:t>Usings</a:t>
            </a:r>
            <a:r>
              <a:rPr lang="en-US" dirty="0">
                <a:solidFill>
                  <a:schemeClr val="tx1"/>
                </a:solidFill>
              </a:rPr>
              <a:t> </a:t>
            </a:r>
            <a:r>
              <a:rPr lang="en-US" sz="1800" dirty="0">
                <a:solidFill>
                  <a:schemeClr val="accent5"/>
                </a:solidFill>
              </a:rPr>
              <a:t>[08.C#] [10PPT.VB]</a:t>
            </a:r>
          </a:p>
          <a:p>
            <a:pPr marL="461963" lvl="1" indent="-461963"/>
            <a:r>
              <a:rPr lang="en-US" dirty="0">
                <a:solidFill>
                  <a:schemeClr val="tx1"/>
                </a:solidFill>
              </a:rPr>
              <a:t>Automatic</a:t>
            </a:r>
            <a:r>
              <a:rPr lang="en-US">
                <a:solidFill>
                  <a:schemeClr val="tx1"/>
                </a:solidFill>
              </a:rPr>
              <a:t> Brace Completion </a:t>
            </a:r>
            <a:r>
              <a:rPr lang="en-US" sz="1800">
                <a:solidFill>
                  <a:srgbClr val="F6AE1E"/>
                </a:solidFill>
              </a:rPr>
              <a:t>(TAB)</a:t>
            </a:r>
            <a:r>
              <a:rPr lang="en-US" sz="1800">
                <a:solidFill>
                  <a:schemeClr val="tx1"/>
                </a:solidFill>
              </a:rPr>
              <a:t> </a:t>
            </a:r>
            <a:r>
              <a:rPr lang="en-US" sz="1800">
                <a:solidFill>
                  <a:schemeClr val="accent5"/>
                </a:solidFill>
              </a:rPr>
              <a:t>[13] [10PPT]</a:t>
            </a:r>
            <a:endParaRPr lang="en-US" sz="1800" dirty="0">
              <a:solidFill>
                <a:schemeClr val="accent5"/>
              </a:solidFill>
            </a:endParaRPr>
          </a:p>
          <a:p>
            <a:pPr marL="461963" lvl="1" indent="-461963"/>
            <a:r>
              <a:rPr lang="en-US">
                <a:solidFill>
                  <a:schemeClr val="tx1"/>
                </a:solidFill>
              </a:rPr>
              <a:t>Project context switch for linked files </a:t>
            </a:r>
            <a:r>
              <a:rPr lang="en-US" sz="1800">
                <a:solidFill>
                  <a:srgbClr val="F6AE1E"/>
                </a:solidFill>
              </a:rPr>
              <a:t>(Ctrl + F2) </a:t>
            </a:r>
            <a:r>
              <a:rPr lang="en-US" sz="1800">
                <a:solidFill>
                  <a:schemeClr val="accent5"/>
                </a:solidFill>
              </a:rPr>
              <a:t>[13] [10PPT]</a:t>
            </a:r>
            <a:endParaRPr lang="en-US" sz="1800" dirty="0">
              <a:solidFill>
                <a:schemeClr val="accent5"/>
              </a:solidFill>
            </a:endParaRPr>
          </a:p>
          <a:p>
            <a:pPr marL="461963" lvl="1" indent="-461963"/>
            <a:endParaRPr lang="en-US" sz="1800" dirty="0">
              <a:solidFill>
                <a:schemeClr val="accent5"/>
              </a:solidFill>
            </a:endParaRPr>
          </a:p>
        </p:txBody>
      </p:sp>
    </p:spTree>
    <p:extLst>
      <p:ext uri="{BB962C8B-B14F-4D97-AF65-F5344CB8AC3E}">
        <p14:creationId xmlns:p14="http://schemas.microsoft.com/office/powerpoint/2010/main" val="329518336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Debugging</a:t>
            </a:r>
            <a:endParaRPr lang="en-US" dirty="0"/>
          </a:p>
        </p:txBody>
      </p:sp>
      <p:sp>
        <p:nvSpPr>
          <p:cNvPr id="3" name="Content Placeholder 2"/>
          <p:cNvSpPr>
            <a:spLocks noGrp="1"/>
          </p:cNvSpPr>
          <p:nvPr>
            <p:ph sz="quarter" idx="10"/>
          </p:nvPr>
        </p:nvSpPr>
        <p:spPr>
          <a:xfrm>
            <a:off x="274638" y="1214438"/>
            <a:ext cx="11887200" cy="5176802"/>
          </a:xfrm>
        </p:spPr>
        <p:txBody>
          <a:bodyPr/>
          <a:lstStyle/>
          <a:p>
            <a:pPr marL="461963" lvl="1" indent="-461963"/>
            <a:r>
              <a:rPr lang="en-US" sz="2800" dirty="0"/>
              <a:t>Breakpoint Name / Group [</a:t>
            </a:r>
            <a:r>
              <a:rPr lang="en-US" sz="2800" dirty="0" err="1"/>
              <a:t>On|Off</a:t>
            </a:r>
            <a:r>
              <a:rPr lang="en-US" sz="2800" dirty="0"/>
              <a:t>] / Export / Import </a:t>
            </a:r>
            <a:r>
              <a:rPr lang="en-US" sz="2000" dirty="0">
                <a:solidFill>
                  <a:schemeClr val="accent5"/>
                </a:solidFill>
              </a:rPr>
              <a:t>[10]</a:t>
            </a:r>
            <a:endParaRPr lang="en-US" sz="2800" dirty="0">
              <a:solidFill>
                <a:schemeClr val="accent5"/>
              </a:solidFill>
            </a:endParaRPr>
          </a:p>
          <a:p>
            <a:pPr marL="461963" lvl="1" indent="-461963"/>
            <a:r>
              <a:rPr lang="en-US" sz="2800" dirty="0"/>
              <a:t>Trace Points </a:t>
            </a:r>
            <a:r>
              <a:rPr lang="en-US" sz="2000" dirty="0">
                <a:solidFill>
                  <a:schemeClr val="accent5"/>
                </a:solidFill>
              </a:rPr>
              <a:t>[05]</a:t>
            </a:r>
            <a:endParaRPr lang="en-US" sz="2800" dirty="0">
              <a:solidFill>
                <a:schemeClr val="accent5"/>
              </a:solidFill>
            </a:endParaRPr>
          </a:p>
          <a:p>
            <a:pPr marL="461963" lvl="1" indent="-461963"/>
            <a:r>
              <a:rPr lang="en-US" sz="2800" dirty="0"/>
              <a:t>DataTips </a:t>
            </a:r>
            <a:r>
              <a:rPr lang="en-US" sz="2000" dirty="0">
                <a:solidFill>
                  <a:schemeClr val="accent5"/>
                </a:solidFill>
              </a:rPr>
              <a:t>[05]</a:t>
            </a:r>
            <a:endParaRPr lang="en-US" sz="2800" dirty="0">
              <a:solidFill>
                <a:schemeClr val="accent5"/>
              </a:solidFill>
            </a:endParaRPr>
          </a:p>
          <a:p>
            <a:pPr marL="865188" lvl="2" indent="-461963"/>
            <a:r>
              <a:rPr lang="en-US" dirty="0"/>
              <a:t>Pin and Persist DataTips </a:t>
            </a:r>
            <a:r>
              <a:rPr lang="en-US" sz="2000" dirty="0">
                <a:solidFill>
                  <a:schemeClr val="accent5"/>
                </a:solidFill>
              </a:rPr>
              <a:t>[10]</a:t>
            </a:r>
            <a:endParaRPr lang="en-US" dirty="0">
              <a:solidFill>
                <a:schemeClr val="accent5"/>
              </a:solidFill>
            </a:endParaRPr>
          </a:p>
          <a:p>
            <a:pPr marL="865188" lvl="2" indent="-461963"/>
            <a:r>
              <a:rPr lang="en-US" dirty="0"/>
              <a:t>Adjust DataTip Transparency </a:t>
            </a:r>
            <a:r>
              <a:rPr lang="en-US" sz="2000" dirty="0">
                <a:solidFill>
                  <a:schemeClr val="accent5"/>
                </a:solidFill>
              </a:rPr>
              <a:t>[05] </a:t>
            </a:r>
            <a:r>
              <a:rPr lang="en-US" sz="2000" dirty="0">
                <a:solidFill>
                  <a:srgbClr val="F6AE1E"/>
                </a:solidFill>
              </a:rPr>
              <a:t>(Ctrl + F10)</a:t>
            </a:r>
            <a:endParaRPr lang="en-US" sz="2000" dirty="0">
              <a:solidFill>
                <a:schemeClr val="accent5"/>
              </a:solidFill>
            </a:endParaRPr>
          </a:p>
          <a:p>
            <a:pPr marL="461963" lvl="1" indent="-461963"/>
            <a:r>
              <a:rPr lang="en-US" sz="2800" dirty="0"/>
              <a:t>Debugger Visualizers </a:t>
            </a:r>
            <a:r>
              <a:rPr lang="en-US" sz="2000" dirty="0">
                <a:solidFill>
                  <a:schemeClr val="accent5"/>
                </a:solidFill>
              </a:rPr>
              <a:t>[05]</a:t>
            </a:r>
            <a:endParaRPr lang="en-US" sz="2800" dirty="0">
              <a:solidFill>
                <a:schemeClr val="accent5"/>
              </a:solidFill>
            </a:endParaRPr>
          </a:p>
          <a:p>
            <a:pPr marL="461963" lvl="1" indent="-461963"/>
            <a:r>
              <a:rPr lang="en-US" sz="2800" dirty="0"/>
              <a:t>Run to Cursor </a:t>
            </a:r>
            <a:r>
              <a:rPr lang="en-US" sz="2000" dirty="0">
                <a:solidFill>
                  <a:schemeClr val="accent5"/>
                </a:solidFill>
              </a:rPr>
              <a:t>[05]</a:t>
            </a:r>
            <a:r>
              <a:rPr lang="en-US" sz="2000" dirty="0"/>
              <a:t> </a:t>
            </a:r>
            <a:r>
              <a:rPr lang="en-US" sz="2000" dirty="0">
                <a:solidFill>
                  <a:srgbClr val="F6AE1E"/>
                </a:solidFill>
              </a:rPr>
              <a:t>(Ctrl + F10)</a:t>
            </a:r>
          </a:p>
          <a:p>
            <a:pPr marL="461963" lvl="1" indent="-461963"/>
            <a:r>
              <a:rPr lang="en-US" sz="2800" dirty="0"/>
              <a:t>Step Into Specific </a:t>
            </a:r>
            <a:r>
              <a:rPr lang="en-US" sz="2000" dirty="0">
                <a:solidFill>
                  <a:schemeClr val="accent5"/>
                </a:solidFill>
              </a:rPr>
              <a:t>[08]</a:t>
            </a:r>
            <a:r>
              <a:rPr lang="en-US" sz="2000" dirty="0"/>
              <a:t> </a:t>
            </a:r>
            <a:r>
              <a:rPr lang="en-US" sz="2000" dirty="0">
                <a:solidFill>
                  <a:srgbClr val="F6AE1E"/>
                </a:solidFill>
              </a:rPr>
              <a:t>(</a:t>
            </a:r>
            <a:r>
              <a:rPr lang="en-US" sz="2000" dirty="0" err="1">
                <a:solidFill>
                  <a:srgbClr val="F6AE1E"/>
                </a:solidFill>
              </a:rPr>
              <a:t>Shift+Alt</a:t>
            </a:r>
            <a:r>
              <a:rPr lang="en-US" sz="2000" dirty="0">
                <a:solidFill>
                  <a:srgbClr val="F6AE1E"/>
                </a:solidFill>
              </a:rPr>
              <a:t> + F11)</a:t>
            </a:r>
          </a:p>
          <a:p>
            <a:pPr marL="461963" lvl="1" indent="-461963"/>
            <a:r>
              <a:rPr lang="en-US" sz="2800" dirty="0">
                <a:solidFill>
                  <a:schemeClr val="tx1"/>
                </a:solidFill>
              </a:rPr>
              <a:t>Set Next Statement</a:t>
            </a:r>
            <a:r>
              <a:rPr lang="en-US" sz="2000" dirty="0"/>
              <a:t> </a:t>
            </a:r>
            <a:r>
              <a:rPr lang="en-US" sz="2000" dirty="0">
                <a:solidFill>
                  <a:schemeClr val="accent5"/>
                </a:solidFill>
              </a:rPr>
              <a:t>[05] </a:t>
            </a:r>
            <a:r>
              <a:rPr lang="en-US" sz="2000" dirty="0">
                <a:solidFill>
                  <a:srgbClr val="F6AE1E"/>
                </a:solidFill>
              </a:rPr>
              <a:t>(Ctrl + F10)</a:t>
            </a:r>
          </a:p>
          <a:p>
            <a:pPr marL="461963" lvl="1" indent="-461963"/>
            <a:r>
              <a:rPr lang="en-US" sz="2800" dirty="0">
                <a:solidFill>
                  <a:schemeClr val="tx1"/>
                </a:solidFill>
              </a:rPr>
              <a:t>Managed Return </a:t>
            </a:r>
            <a:r>
              <a:rPr lang="en-US" sz="2800" dirty="0" smtClean="0">
                <a:solidFill>
                  <a:schemeClr val="tx1"/>
                </a:solidFill>
              </a:rPr>
              <a:t>Values </a:t>
            </a:r>
            <a:r>
              <a:rPr lang="en-US" sz="2800" dirty="0">
                <a:solidFill>
                  <a:schemeClr val="tx1"/>
                </a:solidFill>
              </a:rPr>
              <a:t>(Autos Window) </a:t>
            </a:r>
            <a:r>
              <a:rPr lang="en-US" sz="2000" dirty="0">
                <a:solidFill>
                  <a:schemeClr val="accent5"/>
                </a:solidFill>
              </a:rPr>
              <a:t>[13]</a:t>
            </a:r>
          </a:p>
          <a:p>
            <a:pPr marL="461963" lvl="1" indent="-461963"/>
            <a:r>
              <a:rPr lang="en-US" sz="2800" dirty="0" err="1"/>
              <a:t>IntelliTrace</a:t>
            </a:r>
            <a:r>
              <a:rPr lang="en-US" sz="2800" dirty="0"/>
              <a:t>™ – Back in Time </a:t>
            </a:r>
            <a:r>
              <a:rPr lang="en-US" sz="2000" dirty="0">
                <a:solidFill>
                  <a:schemeClr val="accent5"/>
                </a:solidFill>
              </a:rPr>
              <a:t>[10]</a:t>
            </a:r>
            <a:endParaRPr lang="en-US" sz="3200" dirty="0">
              <a:solidFill>
                <a:schemeClr val="accent5"/>
              </a:solidFill>
            </a:endParaRPr>
          </a:p>
        </p:txBody>
      </p:sp>
    </p:spTree>
    <p:extLst>
      <p:ext uri="{BB962C8B-B14F-4D97-AF65-F5344CB8AC3E}">
        <p14:creationId xmlns:p14="http://schemas.microsoft.com/office/powerpoint/2010/main" val="83587344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Temporary Projects</a:t>
            </a:r>
            <a:endParaRPr lang="en-US" dirty="0"/>
          </a:p>
        </p:txBody>
      </p:sp>
      <p:sp>
        <p:nvSpPr>
          <p:cNvPr id="3" name="Content Placeholder 2"/>
          <p:cNvSpPr>
            <a:spLocks noGrp="1"/>
          </p:cNvSpPr>
          <p:nvPr>
            <p:ph sz="quarter" idx="10"/>
          </p:nvPr>
        </p:nvSpPr>
        <p:spPr>
          <a:xfrm>
            <a:off x="274638" y="1214438"/>
            <a:ext cx="11887200" cy="3877985"/>
          </a:xfrm>
        </p:spPr>
        <p:txBody>
          <a:bodyPr/>
          <a:lstStyle/>
          <a:p>
            <a:pPr marL="461963" lvl="1" indent="-461963"/>
            <a:r>
              <a:rPr lang="en-US" sz="3200" dirty="0"/>
              <a:t>Quick Code</a:t>
            </a:r>
          </a:p>
          <a:p>
            <a:pPr marL="461963" lvl="1" indent="-461963"/>
            <a:r>
              <a:rPr lang="en-US" sz="3200" dirty="0"/>
              <a:t>Samples</a:t>
            </a:r>
          </a:p>
          <a:p>
            <a:pPr marL="461963" lvl="1" indent="-461963"/>
            <a:r>
              <a:rPr lang="en-US" sz="3200" dirty="0"/>
              <a:t>Throw Away Code</a:t>
            </a:r>
          </a:p>
          <a:p>
            <a:pPr marL="461963" lvl="1" indent="-461963"/>
            <a:r>
              <a:rPr lang="en-US" sz="3200" dirty="0"/>
              <a:t>Keep Hard Drive clean</a:t>
            </a:r>
          </a:p>
          <a:p>
            <a:pPr marL="461963" lvl="1" indent="-461963"/>
            <a:r>
              <a:rPr lang="en-US" sz="3200" dirty="0"/>
              <a:t>Save if you want</a:t>
            </a:r>
          </a:p>
          <a:p>
            <a:pPr marL="461963" lvl="1" indent="-461963"/>
            <a:r>
              <a:rPr lang="en-US" sz="3200" dirty="0"/>
              <a:t>No Solution Support</a:t>
            </a:r>
          </a:p>
          <a:p>
            <a:pPr marL="461963" lvl="1" indent="-461963"/>
            <a:r>
              <a:rPr lang="en-US" sz="3200" dirty="0"/>
              <a:t>Single Projects </a:t>
            </a:r>
            <a:r>
              <a:rPr lang="en-US" sz="3200" dirty="0" smtClean="0"/>
              <a:t>Only</a:t>
            </a:r>
            <a:endParaRPr lang="en-US" sz="3200" dirty="0"/>
          </a:p>
        </p:txBody>
      </p:sp>
    </p:spTree>
    <p:extLst>
      <p:ext uri="{BB962C8B-B14F-4D97-AF65-F5344CB8AC3E}">
        <p14:creationId xmlns:p14="http://schemas.microsoft.com/office/powerpoint/2010/main" val="239811545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 Diagrams</a:t>
            </a:r>
            <a:endParaRPr lang="en-US" dirty="0"/>
          </a:p>
        </p:txBody>
      </p:sp>
      <p:sp>
        <p:nvSpPr>
          <p:cNvPr id="3" name="Content Placeholder 2"/>
          <p:cNvSpPr>
            <a:spLocks noGrp="1"/>
          </p:cNvSpPr>
          <p:nvPr>
            <p:ph sz="quarter" idx="10"/>
          </p:nvPr>
        </p:nvSpPr>
        <p:spPr>
          <a:xfrm>
            <a:off x="274638" y="1214438"/>
            <a:ext cx="11887200" cy="3877985"/>
          </a:xfrm>
        </p:spPr>
        <p:txBody>
          <a:bodyPr/>
          <a:lstStyle/>
          <a:p>
            <a:pPr marL="461963" lvl="1" indent="-461963"/>
            <a:r>
              <a:rPr lang="en-US" sz="3200" dirty="0" smtClean="0"/>
              <a:t>Compiler uses Access Modifiers</a:t>
            </a:r>
          </a:p>
          <a:p>
            <a:pPr marL="461963" lvl="1" indent="-461963"/>
            <a:r>
              <a:rPr lang="en-US" sz="3200" dirty="0"/>
              <a:t>The Validation Check, for Business Rules</a:t>
            </a:r>
          </a:p>
          <a:p>
            <a:pPr marL="461963" lvl="1" indent="-461963"/>
            <a:r>
              <a:rPr lang="en-US" sz="3200" dirty="0" smtClean="0"/>
              <a:t>Layers use Visual Boundaries</a:t>
            </a:r>
          </a:p>
          <a:p>
            <a:pPr marL="677863" lvl="2" indent="-461963"/>
            <a:r>
              <a:rPr lang="en-US" sz="3200" dirty="0" smtClean="0"/>
              <a:t>Assembly</a:t>
            </a:r>
          </a:p>
          <a:p>
            <a:pPr marL="677863" lvl="2" indent="-461963"/>
            <a:r>
              <a:rPr lang="en-US" sz="3200" dirty="0" smtClean="0"/>
              <a:t>Namespace</a:t>
            </a:r>
          </a:p>
          <a:p>
            <a:pPr marL="677863" lvl="2" indent="-461963"/>
            <a:r>
              <a:rPr lang="en-US" sz="3200" dirty="0" smtClean="0"/>
              <a:t>Even Class Specific</a:t>
            </a:r>
          </a:p>
          <a:p>
            <a:pPr marL="461963" lvl="1" indent="-461963"/>
            <a:r>
              <a:rPr lang="en-US" sz="3200" dirty="0" smtClean="0"/>
              <a:t>It Compiles, but it’s still wrong!</a:t>
            </a:r>
          </a:p>
        </p:txBody>
      </p:sp>
    </p:spTree>
    <p:extLst>
      <p:ext uri="{BB962C8B-B14F-4D97-AF65-F5344CB8AC3E}">
        <p14:creationId xmlns:p14="http://schemas.microsoft.com/office/powerpoint/2010/main" val="96891305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http://ScottCate.com/Tricks</a:t>
            </a:r>
          </a:p>
        </p:txBody>
      </p:sp>
      <p:sp>
        <p:nvSpPr>
          <p:cNvPr id="3" name="Content Placeholder 2"/>
          <p:cNvSpPr>
            <a:spLocks noGrp="1"/>
          </p:cNvSpPr>
          <p:nvPr>
            <p:ph sz="quarter" idx="10"/>
          </p:nvPr>
        </p:nvSpPr>
        <p:spPr>
          <a:xfrm>
            <a:off x="274638" y="1214438"/>
            <a:ext cx="11887200" cy="2092881"/>
          </a:xfrm>
        </p:spPr>
        <p:txBody>
          <a:bodyPr/>
          <a:lstStyle/>
          <a:p>
            <a:r>
              <a:rPr lang="en-US" dirty="0"/>
              <a:t>Video Blog</a:t>
            </a:r>
          </a:p>
          <a:p>
            <a:r>
              <a:rPr lang="en-US" dirty="0"/>
              <a:t>100’s of Visual Studio Tips and Tricks</a:t>
            </a:r>
          </a:p>
          <a:p>
            <a:r>
              <a:rPr lang="en-US" dirty="0"/>
              <a:t>Community Project</a:t>
            </a:r>
          </a:p>
        </p:txBody>
      </p:sp>
    </p:spTree>
    <p:extLst>
      <p:ext uri="{BB962C8B-B14F-4D97-AF65-F5344CB8AC3E}">
        <p14:creationId xmlns:p14="http://schemas.microsoft.com/office/powerpoint/2010/main" val="39261282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267028" y="1212850"/>
            <a:ext cx="12070012" cy="710964"/>
          </a:xfrm>
        </p:spPr>
        <p:txBody>
          <a:bodyPr/>
          <a:lstStyle/>
          <a:p>
            <a:pPr lvl="0">
              <a:spcBef>
                <a:spcPts val="2400"/>
              </a:spcBef>
            </a:pPr>
            <a:r>
              <a:rPr lang="en-US" sz="3800" dirty="0" smtClean="0">
                <a:gradFill>
                  <a:gsLst>
                    <a:gs pos="1250">
                      <a:schemeClr val="tx1"/>
                    </a:gs>
                    <a:gs pos="100000">
                      <a:schemeClr val="tx1"/>
                    </a:gs>
                  </a:gsLst>
                  <a:lin ang="5400000" scaled="0"/>
                </a:gradFill>
              </a:rPr>
              <a:t>DEV-B413: General Assembly C,  5 – 6:15pm</a:t>
            </a:r>
            <a:endParaRPr lang="en-US" sz="3800" dirty="0">
              <a:gradFill>
                <a:gsLst>
                  <a:gs pos="1250">
                    <a:schemeClr val="tx1"/>
                  </a:gs>
                  <a:gs pos="100000">
                    <a:schemeClr val="tx1"/>
                  </a:gs>
                </a:gsLst>
                <a:lin ang="5400000" scaled="0"/>
              </a:gradFill>
            </a:endParaRPr>
          </a:p>
        </p:txBody>
      </p:sp>
      <p:sp>
        <p:nvSpPr>
          <p:cNvPr id="2" name="Title 1"/>
          <p:cNvSpPr>
            <a:spLocks noGrp="1"/>
          </p:cNvSpPr>
          <p:nvPr>
            <p:ph type="title"/>
          </p:nvPr>
        </p:nvSpPr>
        <p:spPr/>
        <p:txBody>
          <a:bodyPr/>
          <a:lstStyle/>
          <a:p>
            <a:r>
              <a:rPr lang="en-US" dirty="0" smtClean="0"/>
              <a:t>Related content</a:t>
            </a:r>
            <a:endParaRPr lang="en-US" dirty="0"/>
          </a:p>
        </p:txBody>
      </p:sp>
    </p:spTree>
    <p:extLst>
      <p:ext uri="{BB962C8B-B14F-4D97-AF65-F5344CB8AC3E}">
        <p14:creationId xmlns:p14="http://schemas.microsoft.com/office/powerpoint/2010/main" val="360586530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63" presetClass="path" presetSubtype="0" decel="100000" fill="hold" grpId="1" nodeType="withEffect">
                                  <p:stCondLst>
                                    <p:cond delay="0"/>
                                  </p:stCondLst>
                                  <p:childTnLst>
                                    <p:animMotion origin="layout" path="M -0.02413 3.26827E-7 L 2.26704E-6 3.26827E-7 " pathEditMode="relative" rAng="0" ptsTypes="AA">
                                      <p:cBhvr>
                                        <p:cTn id="9" dur="500" fill="hold"/>
                                        <p:tgtEl>
                                          <p:spTgt spid="8"/>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274638" y="295274"/>
            <a:ext cx="12160953" cy="917575"/>
          </a:xfrm>
        </p:spPr>
        <p:txBody>
          <a:bodyPr/>
          <a:lstStyle/>
          <a:p>
            <a:r>
              <a:rPr lang="en-US" dirty="0" smtClean="0"/>
              <a:t>Visit the Developer Platform &amp; Tools Booth</a:t>
            </a:r>
            <a:endParaRPr lang="en-US" dirty="0"/>
          </a:p>
        </p:txBody>
      </p:sp>
      <p:pic>
        <p:nvPicPr>
          <p:cNvPr id="27" name="Picture 26"/>
          <p:cNvPicPr>
            <a:picLocks noChangeAspect="1"/>
          </p:cNvPicPr>
          <p:nvPr/>
        </p:nvPicPr>
        <p:blipFill rotWithShape="1">
          <a:blip r:embed="rId3"/>
          <a:srcRect l="45316" t="16470" r="519" b="1572"/>
          <a:stretch/>
        </p:blipFill>
        <p:spPr>
          <a:xfrm>
            <a:off x="3765538" y="1375851"/>
            <a:ext cx="2589551" cy="2738948"/>
          </a:xfrm>
          <a:prstGeom prst="rect">
            <a:avLst/>
          </a:prstGeom>
        </p:spPr>
      </p:pic>
      <p:sp>
        <p:nvSpPr>
          <p:cNvPr id="28" name="TextBox 27"/>
          <p:cNvSpPr txBox="1"/>
          <p:nvPr/>
        </p:nvSpPr>
        <p:spPr>
          <a:xfrm>
            <a:off x="384519" y="1375852"/>
            <a:ext cx="3381019" cy="2738947"/>
          </a:xfrm>
          <a:prstGeom prst="rect">
            <a:avLst/>
          </a:prstGeom>
          <a:solidFill>
            <a:schemeClr val="accent2">
              <a:lumMod val="75000"/>
            </a:schemeClr>
          </a:solidFill>
        </p:spPr>
        <p:txBody>
          <a:bodyPr wrap="square" lIns="91440" tIns="91440" rIns="91440" bIns="91440" rtlCol="0">
            <a:noAutofit/>
          </a:bodyPr>
          <a:lstStyle/>
          <a:p>
            <a:r>
              <a:rPr lang="en-US" dirty="0">
                <a:solidFill>
                  <a:srgbClr val="FFFFFF">
                    <a:lumMod val="85000"/>
                    <a:lumOff val="15000"/>
                  </a:srgbClr>
                </a:solidFill>
                <a:cs typeface="Segoe UI Light" panose="020B0502040204020203" pitchFamily="34" charset="0"/>
              </a:rPr>
              <a:t>Having a </a:t>
            </a:r>
            <a:r>
              <a:rPr lang="en-US" dirty="0" smtClean="0">
                <a:solidFill>
                  <a:srgbClr val="FFFFFF">
                    <a:lumMod val="85000"/>
                    <a:lumOff val="15000"/>
                  </a:srgbClr>
                </a:solidFill>
                <a:cs typeface="Segoe UI Light" panose="020B0502040204020203" pitchFamily="34" charset="0"/>
              </a:rPr>
              <a:t>friend</a:t>
            </a:r>
            <a:br>
              <a:rPr lang="en-US" dirty="0" smtClean="0">
                <a:solidFill>
                  <a:srgbClr val="FFFFFF">
                    <a:lumMod val="85000"/>
                    <a:lumOff val="15000"/>
                  </a:srgbClr>
                </a:solidFill>
                <a:cs typeface="Segoe UI Light" panose="020B0502040204020203" pitchFamily="34" charset="0"/>
              </a:rPr>
            </a:br>
            <a:r>
              <a:rPr lang="en-US" dirty="0" smtClean="0">
                <a:solidFill>
                  <a:srgbClr val="FFFFFF">
                    <a:lumMod val="85000"/>
                    <a:lumOff val="15000"/>
                  </a:srgbClr>
                </a:solidFill>
                <a:cs typeface="Segoe UI Light" panose="020B0502040204020203" pitchFamily="34" charset="0"/>
              </a:rPr>
              <a:t> buy </a:t>
            </a:r>
            <a:r>
              <a:rPr lang="en-US" dirty="0">
                <a:solidFill>
                  <a:srgbClr val="FFFFFF">
                    <a:lumMod val="85000"/>
                    <a:lumOff val="15000"/>
                  </a:srgbClr>
                </a:solidFill>
                <a:cs typeface="Segoe UI Light" panose="020B0502040204020203" pitchFamily="34" charset="0"/>
              </a:rPr>
              <a:t>your coffee?</a:t>
            </a:r>
          </a:p>
          <a:p>
            <a:r>
              <a:rPr lang="en-US" dirty="0">
                <a:solidFill>
                  <a:srgbClr val="FFFFFF">
                    <a:lumMod val="85000"/>
                    <a:lumOff val="15000"/>
                  </a:srgbClr>
                </a:solidFill>
                <a:cs typeface="Segoe UI Light" panose="020B0502040204020203" pitchFamily="34" charset="0"/>
              </a:rPr>
              <a:t>Yea, it’s kind of like that.</a:t>
            </a:r>
          </a:p>
          <a:p>
            <a:endParaRPr lang="en-US" sz="1000" dirty="0">
              <a:solidFill>
                <a:srgbClr val="FFFFFF">
                  <a:lumMod val="85000"/>
                  <a:lumOff val="15000"/>
                </a:srgbClr>
              </a:solidFill>
              <a:cs typeface="Segoe UI" panose="020B0502040204020203" pitchFamily="34" charset="0"/>
            </a:endParaRPr>
          </a:p>
          <a:p>
            <a:endParaRPr lang="en-US" sz="1000" dirty="0">
              <a:solidFill>
                <a:srgbClr val="FFFFFF">
                  <a:lumMod val="85000"/>
                  <a:lumOff val="15000"/>
                </a:srgbClr>
              </a:solidFill>
              <a:cs typeface="Segoe UI" panose="020B0502040204020203" pitchFamily="34" charset="0"/>
            </a:endParaRPr>
          </a:p>
          <a:p>
            <a:endParaRPr lang="en-US" sz="1000" dirty="0">
              <a:solidFill>
                <a:srgbClr val="FFFFFF">
                  <a:lumMod val="85000"/>
                  <a:lumOff val="15000"/>
                </a:srgbClr>
              </a:solidFill>
              <a:cs typeface="Segoe UI" panose="020B0502040204020203" pitchFamily="34" charset="0"/>
            </a:endParaRPr>
          </a:p>
          <a:p>
            <a:r>
              <a:rPr lang="en-US" sz="1000" dirty="0">
                <a:solidFill>
                  <a:srgbClr val="FFFFFF">
                    <a:lumMod val="85000"/>
                    <a:lumOff val="15000"/>
                  </a:srgbClr>
                </a:solidFill>
                <a:cs typeface="Segoe UI" panose="020B0502040204020203" pitchFamily="34" charset="0"/>
              </a:rPr>
              <a:t>MSDN Subscribers get up to $150/</a:t>
            </a:r>
            <a:r>
              <a:rPr lang="en-US" sz="1000" dirty="0" err="1">
                <a:solidFill>
                  <a:srgbClr val="FFFFFF">
                    <a:lumMod val="85000"/>
                    <a:lumOff val="15000"/>
                  </a:srgbClr>
                </a:solidFill>
                <a:cs typeface="Segoe UI" panose="020B0502040204020203" pitchFamily="34" charset="0"/>
              </a:rPr>
              <a:t>mo</a:t>
            </a:r>
            <a:r>
              <a:rPr lang="en-US" sz="1000" dirty="0">
                <a:solidFill>
                  <a:srgbClr val="FFFFFF">
                    <a:lumMod val="85000"/>
                    <a:lumOff val="15000"/>
                  </a:srgbClr>
                </a:solidFill>
                <a:cs typeface="Segoe UI" panose="020B0502040204020203" pitchFamily="34" charset="0"/>
              </a:rPr>
              <a:t> in Azure credits. </a:t>
            </a:r>
          </a:p>
          <a:p>
            <a:endParaRPr lang="en-US" sz="1000" dirty="0">
              <a:solidFill>
                <a:srgbClr val="FFFFFF">
                  <a:lumMod val="85000"/>
                  <a:lumOff val="15000"/>
                </a:srgbClr>
              </a:solidFill>
              <a:cs typeface="Segoe UI" panose="020B0502040204020203" pitchFamily="34" charset="0"/>
            </a:endParaRPr>
          </a:p>
          <a:p>
            <a:r>
              <a:rPr lang="en-US" sz="1050" b="1" dirty="0">
                <a:solidFill>
                  <a:srgbClr val="FFFFFF">
                    <a:lumMod val="85000"/>
                    <a:lumOff val="15000"/>
                  </a:srgbClr>
                </a:solidFill>
                <a:cs typeface="Segoe UI" panose="020B0502040204020203" pitchFamily="34" charset="0"/>
              </a:rPr>
              <a:t>Stop by the Developer Platform and Tools </a:t>
            </a:r>
            <a:r>
              <a:rPr lang="en-US" sz="1050" b="1" dirty="0" smtClean="0">
                <a:solidFill>
                  <a:srgbClr val="FFFFFF">
                    <a:lumMod val="85000"/>
                    <a:lumOff val="15000"/>
                  </a:srgbClr>
                </a:solidFill>
                <a:cs typeface="Segoe UI" panose="020B0502040204020203" pitchFamily="34" charset="0"/>
              </a:rPr>
              <a:t>booth and </a:t>
            </a:r>
            <a:r>
              <a:rPr lang="en-US" sz="1050" b="1" dirty="0">
                <a:solidFill>
                  <a:srgbClr val="FFFFFF">
                    <a:lumMod val="85000"/>
                    <a:lumOff val="15000"/>
                  </a:srgbClr>
                </a:solidFill>
                <a:cs typeface="Segoe UI" panose="020B0502040204020203" pitchFamily="34" charset="0"/>
              </a:rPr>
              <a:t>visit </a:t>
            </a:r>
            <a:r>
              <a:rPr lang="en-US" sz="1050" b="1" dirty="0" smtClean="0">
                <a:solidFill>
                  <a:srgbClr val="FFFFFF">
                    <a:lumMod val="85000"/>
                    <a:lumOff val="15000"/>
                  </a:srgbClr>
                </a:solidFill>
                <a:cs typeface="Segoe UI" panose="020B0502040204020203" pitchFamily="34" charset="0"/>
              </a:rPr>
              <a:t>the MSDN </a:t>
            </a:r>
            <a:r>
              <a:rPr lang="en-US" sz="1050" b="1" dirty="0">
                <a:solidFill>
                  <a:srgbClr val="FFFFFF">
                    <a:lumMod val="85000"/>
                    <a:lumOff val="15000"/>
                  </a:srgbClr>
                </a:solidFill>
                <a:cs typeface="Segoe UI" panose="020B0502040204020203" pitchFamily="34" charset="0"/>
              </a:rPr>
              <a:t>Subscriptions station </a:t>
            </a:r>
            <a:r>
              <a:rPr lang="en-US" sz="1050" b="1" dirty="0" smtClean="0">
                <a:solidFill>
                  <a:srgbClr val="FFFFFF">
                    <a:lumMod val="85000"/>
                    <a:lumOff val="15000"/>
                  </a:srgbClr>
                </a:solidFill>
                <a:cs typeface="Segoe UI" panose="020B0502040204020203" pitchFamily="34" charset="0"/>
              </a:rPr>
              <a:t>to activate </a:t>
            </a:r>
            <a:r>
              <a:rPr lang="en-US" sz="1050" b="1" dirty="0">
                <a:solidFill>
                  <a:srgbClr val="FFFFFF">
                    <a:lumMod val="85000"/>
                    <a:lumOff val="15000"/>
                  </a:srgbClr>
                </a:solidFill>
                <a:cs typeface="Segoe UI" panose="020B0502040204020203" pitchFamily="34" charset="0"/>
              </a:rPr>
              <a:t>your benefits and </a:t>
            </a:r>
            <a:r>
              <a:rPr lang="en-US" sz="1050" b="1" dirty="0" smtClean="0">
                <a:solidFill>
                  <a:srgbClr val="FFFFFF">
                    <a:lumMod val="85000"/>
                    <a:lumOff val="15000"/>
                  </a:srgbClr>
                </a:solidFill>
                <a:cs typeface="Segoe UI" panose="020B0502040204020203" pitchFamily="34" charset="0"/>
              </a:rPr>
              <a:t>receive </a:t>
            </a:r>
            <a:r>
              <a:rPr lang="en-US" sz="1050" b="1" dirty="0">
                <a:solidFill>
                  <a:srgbClr val="FFFFFF">
                    <a:lumMod val="85000"/>
                    <a:lumOff val="15000"/>
                  </a:srgbClr>
                </a:solidFill>
                <a:cs typeface="Segoe UI" panose="020B0502040204020203" pitchFamily="34" charset="0"/>
              </a:rPr>
              <a:t>a gift</a:t>
            </a:r>
            <a:r>
              <a:rPr lang="en-US" sz="1050" b="1" dirty="0" smtClean="0">
                <a:solidFill>
                  <a:srgbClr val="FFFFFF">
                    <a:lumMod val="85000"/>
                    <a:lumOff val="15000"/>
                  </a:srgbClr>
                </a:solidFill>
                <a:cs typeface="Segoe UI" panose="020B0502040204020203" pitchFamily="34" charset="0"/>
              </a:rPr>
              <a:t>!</a:t>
            </a:r>
          </a:p>
          <a:p>
            <a:endParaRPr lang="en-US" sz="400" dirty="0" smtClean="0">
              <a:solidFill>
                <a:srgbClr val="FFFFFF"/>
              </a:solidFill>
              <a:cs typeface="Segoe UI" panose="020B0502040204020203" pitchFamily="34" charset="0"/>
            </a:endParaRPr>
          </a:p>
          <a:p>
            <a:r>
              <a:rPr lang="en-US" sz="1000" dirty="0" smtClean="0">
                <a:solidFill>
                  <a:srgbClr val="FFFFFF"/>
                </a:solidFill>
                <a:cs typeface="Segoe UI" panose="020B0502040204020203" pitchFamily="34" charset="0"/>
                <a:hlinkClick r:id="rId4"/>
              </a:rPr>
              <a:t>http</a:t>
            </a:r>
            <a:r>
              <a:rPr lang="en-US" sz="1000" dirty="0">
                <a:solidFill>
                  <a:srgbClr val="FFFFFF"/>
                </a:solidFill>
                <a:cs typeface="Segoe UI" panose="020B0502040204020203" pitchFamily="34" charset="0"/>
                <a:hlinkClick r:id="rId4"/>
              </a:rPr>
              <a:t>://</a:t>
            </a:r>
            <a:r>
              <a:rPr lang="en-US" sz="1000" dirty="0" smtClean="0">
                <a:solidFill>
                  <a:srgbClr val="FFFFFF"/>
                </a:solidFill>
                <a:cs typeface="Segoe UI" panose="020B0502040204020203" pitchFamily="34" charset="0"/>
                <a:hlinkClick r:id="rId4"/>
              </a:rPr>
              <a:t>aka.ms/msdn_teched</a:t>
            </a:r>
            <a:endParaRPr lang="en-US" sz="1000" dirty="0">
              <a:solidFill>
                <a:srgbClr val="FFFFFF"/>
              </a:solidFill>
              <a:cs typeface="Segoe UI" panose="020B0502040204020203" pitchFamily="34" charset="0"/>
            </a:endParaRPr>
          </a:p>
        </p:txBody>
      </p:sp>
      <p:pic>
        <p:nvPicPr>
          <p:cNvPr id="21" name="Picture 20"/>
          <p:cNvPicPr>
            <a:picLocks noChangeAspect="1"/>
          </p:cNvPicPr>
          <p:nvPr/>
        </p:nvPicPr>
        <p:blipFill>
          <a:blip r:embed="rId5">
            <a:duotone>
              <a:schemeClr val="accent2">
                <a:shade val="45000"/>
                <a:satMod val="135000"/>
              </a:schemeClr>
              <a:prstClr val="white"/>
            </a:duotone>
          </a:blip>
          <a:stretch>
            <a:fillRect/>
          </a:stretch>
        </p:blipFill>
        <p:spPr>
          <a:xfrm>
            <a:off x="472785" y="2383081"/>
            <a:ext cx="1354404" cy="234494"/>
          </a:xfrm>
          <a:prstGeom prst="rect">
            <a:avLst/>
          </a:prstGeom>
        </p:spPr>
      </p:pic>
      <p:grpSp>
        <p:nvGrpSpPr>
          <p:cNvPr id="22" name="Group 21"/>
          <p:cNvGrpSpPr/>
          <p:nvPr/>
        </p:nvGrpSpPr>
        <p:grpSpPr>
          <a:xfrm>
            <a:off x="6739935" y="2864893"/>
            <a:ext cx="3200398" cy="3745112"/>
            <a:chOff x="274639" y="2963862"/>
            <a:chExt cx="3200398" cy="3745112"/>
          </a:xfrm>
        </p:grpSpPr>
        <p:sp>
          <p:nvSpPr>
            <p:cNvPr id="23" name="Rectangle 22"/>
            <p:cNvSpPr/>
            <p:nvPr/>
          </p:nvSpPr>
          <p:spPr bwMode="auto">
            <a:xfrm>
              <a:off x="274639" y="2963862"/>
              <a:ext cx="3200398" cy="374511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24" name="Picture 23"/>
            <p:cNvPicPr>
              <a:picLocks noChangeAspect="1"/>
            </p:cNvPicPr>
            <p:nvPr/>
          </p:nvPicPr>
          <p:blipFill>
            <a:blip r:embed="rId6"/>
            <a:stretch>
              <a:fillRect/>
            </a:stretch>
          </p:blipFill>
          <p:spPr>
            <a:xfrm>
              <a:off x="601202" y="4945764"/>
              <a:ext cx="2547271" cy="1522095"/>
            </a:xfrm>
            <a:prstGeom prst="rect">
              <a:avLst/>
            </a:prstGeom>
            <a:ln>
              <a:noFill/>
            </a:ln>
            <a:effectLst/>
          </p:spPr>
        </p:pic>
        <p:pic>
          <p:nvPicPr>
            <p:cNvPr id="25" name="Picture 24"/>
            <p:cNvPicPr>
              <a:picLocks noChangeAspect="1"/>
            </p:cNvPicPr>
            <p:nvPr/>
          </p:nvPicPr>
          <p:blipFill rotWithShape="1">
            <a:blip r:embed="rId7"/>
            <a:srcRect l="19596" r="16755" b="-4"/>
            <a:stretch/>
          </p:blipFill>
          <p:spPr>
            <a:xfrm>
              <a:off x="1369798" y="3266806"/>
              <a:ext cx="1981200" cy="1752469"/>
            </a:xfrm>
            <a:prstGeom prst="rect">
              <a:avLst/>
            </a:prstGeom>
          </p:spPr>
        </p:pic>
        <p:pic>
          <p:nvPicPr>
            <p:cNvPr id="26" name="Picture 25"/>
            <p:cNvPicPr>
              <a:picLocks noChangeAspect="1"/>
            </p:cNvPicPr>
            <p:nvPr/>
          </p:nvPicPr>
          <p:blipFill rotWithShape="1">
            <a:blip r:embed="rId8"/>
            <a:srcRect l="20621" t="14478" r="25726"/>
            <a:stretch/>
          </p:blipFill>
          <p:spPr>
            <a:xfrm>
              <a:off x="510212" y="3170067"/>
              <a:ext cx="1471094" cy="1320136"/>
            </a:xfrm>
            <a:prstGeom prst="rect">
              <a:avLst/>
            </a:prstGeom>
          </p:spPr>
        </p:pic>
      </p:grpSp>
      <p:pic>
        <p:nvPicPr>
          <p:cNvPr id="30" name="Picture 2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739935" y="1375851"/>
            <a:ext cx="5312019" cy="1383339"/>
          </a:xfrm>
          <a:prstGeom prst="rect">
            <a:avLst/>
          </a:prstGeom>
          <a:gradFill>
            <a:gsLst>
              <a:gs pos="0">
                <a:srgbClr val="442157">
                  <a:alpha val="0"/>
                </a:srgbClr>
              </a:gs>
              <a:gs pos="60000">
                <a:srgbClr val="442157"/>
              </a:gs>
              <a:gs pos="40000">
                <a:srgbClr val="442157"/>
              </a:gs>
              <a:gs pos="100000">
                <a:srgbClr val="442157">
                  <a:alpha val="0"/>
                </a:srgbClr>
              </a:gs>
            </a:gsLst>
            <a:lin ang="5400000" scaled="1"/>
          </a:gradFill>
        </p:spPr>
      </p:pic>
      <p:sp>
        <p:nvSpPr>
          <p:cNvPr id="14" name="Title 2"/>
          <p:cNvSpPr txBox="1">
            <a:spLocks/>
          </p:cNvSpPr>
          <p:nvPr/>
        </p:nvSpPr>
        <p:spPr>
          <a:xfrm>
            <a:off x="6739935" y="1763798"/>
            <a:ext cx="5339058" cy="321962"/>
          </a:xfrm>
          <a:prstGeom prst="rect">
            <a:avLst/>
          </a:prstGeom>
          <a:gradFill>
            <a:gsLst>
              <a:gs pos="0">
                <a:srgbClr val="442157">
                  <a:alpha val="0"/>
                </a:srgbClr>
              </a:gs>
              <a:gs pos="60000">
                <a:srgbClr val="442157"/>
              </a:gs>
              <a:gs pos="40000">
                <a:srgbClr val="442157"/>
              </a:gs>
              <a:gs pos="100000">
                <a:srgbClr val="442157">
                  <a:alpha val="0"/>
                </a:srgbClr>
              </a:gs>
            </a:gsLst>
            <a:lin ang="5400000" scaled="1"/>
          </a:gradFill>
        </p:spPr>
        <p:txBody>
          <a:bodyPr vert="horz" wrap="none" lIns="186521" tIns="149217" rIns="186521" bIns="149217" rtlCol="0" anchor="ctr">
            <a:noAutofit/>
          </a:bodyPr>
          <a:lstStyle>
            <a:defPPr>
              <a:defRPr lang="en-US"/>
            </a:defPPr>
            <a:lvl1pPr defTabSz="914400">
              <a:lnSpc>
                <a:spcPct val="90000"/>
              </a:lnSpc>
              <a:spcBef>
                <a:spcPct val="0"/>
              </a:spcBef>
              <a:buNone/>
              <a:defRPr sz="4080">
                <a:latin typeface="Segoe UI Light" panose="020B0502040204020203" pitchFamily="34" charset="0"/>
                <a:ea typeface="+mj-ea"/>
                <a:cs typeface="Segoe UI Light" panose="020B0502040204020203" pitchFamily="34" charset="0"/>
              </a:defRPr>
            </a:lvl1pPr>
          </a:lstStyle>
          <a:p>
            <a:r>
              <a:rPr lang="en-US" sz="2000" dirty="0">
                <a:solidFill>
                  <a:srgbClr val="FFFFFF"/>
                </a:solidFill>
              </a:rPr>
              <a:t>3 Steps to New </a:t>
            </a:r>
            <a:r>
              <a:rPr lang="en-US" sz="2000" dirty="0" smtClean="0">
                <a:solidFill>
                  <a:srgbClr val="FFFFFF"/>
                </a:solidFill>
              </a:rPr>
              <a:t>Gear! With </a:t>
            </a:r>
            <a:r>
              <a:rPr lang="en-US" sz="2000" dirty="0">
                <a:solidFill>
                  <a:srgbClr val="FFFFFF"/>
                </a:solidFill>
              </a:rPr>
              <a:t>Application Insights</a:t>
            </a:r>
          </a:p>
        </p:txBody>
      </p:sp>
      <p:sp>
        <p:nvSpPr>
          <p:cNvPr id="13" name="Text Placeholder 1"/>
          <p:cNvSpPr txBox="1">
            <a:spLocks/>
          </p:cNvSpPr>
          <p:nvPr/>
        </p:nvSpPr>
        <p:spPr>
          <a:xfrm>
            <a:off x="9940332" y="2864893"/>
            <a:ext cx="2111622" cy="3745112"/>
          </a:xfrm>
          <a:prstGeom prst="rect">
            <a:avLst/>
          </a:prstGeom>
          <a:solidFill>
            <a:schemeClr val="accent4"/>
          </a:solidFill>
        </p:spPr>
        <p:txBody>
          <a:bodyPr vert="horz" wrap="square" lIns="182880" tIns="146304" rIns="182880" bIns="146304" numCol="1" spcCol="182880" rtlCol="0" anchor="ctr">
            <a:noAutofit/>
          </a:bodyPr>
          <a:lstStyle>
            <a:lvl1pPr marL="234769" marR="0" indent="-234769" fontAlgn="auto">
              <a:lnSpc>
                <a:spcPct val="90000"/>
              </a:lnSpc>
              <a:spcBef>
                <a:spcPct val="20000"/>
              </a:spcBef>
              <a:spcAft>
                <a:spcPts val="0"/>
              </a:spcAft>
              <a:buClr>
                <a:schemeClr val="tx1"/>
              </a:buClr>
              <a:buSzPct val="100000"/>
              <a:buFont typeface="Arial" panose="020B0604020202020204" pitchFamily="34" charset="0"/>
              <a:buAutoNum type="arabicPeriod"/>
              <a:tabLst/>
              <a:defRPr lang="en-US" sz="1600" spc="0" baseline="0" dirty="0" smtClean="0">
                <a:gradFill>
                  <a:gsLst>
                    <a:gs pos="1299">
                      <a:schemeClr val="tx1"/>
                    </a:gs>
                    <a:gs pos="100000">
                      <a:schemeClr val="tx1"/>
                    </a:gs>
                  </a:gsLst>
                  <a:lin ang="5400000" scaled="0"/>
                </a:gradFill>
                <a:latin typeface="Segoe UI" panose="020B0502040204020203" pitchFamily="34" charset="0"/>
                <a:cs typeface="Segoe UI" panose="020B0502040204020203" pitchFamily="34" charset="0"/>
              </a:defRPr>
            </a:lvl1pPr>
            <a:lvl2pPr marL="584200" marR="0" indent="-241300" fontAlgn="auto">
              <a:lnSpc>
                <a:spcPct val="90000"/>
              </a:lnSpc>
              <a:spcBef>
                <a:spcPct val="20000"/>
              </a:spcBef>
              <a:spcAft>
                <a:spcPts val="0"/>
              </a:spcAft>
              <a:buClr>
                <a:schemeClr val="tx1"/>
              </a:buClr>
              <a:buSzPct val="100000"/>
              <a:buFontTx/>
              <a:buBlip>
                <a:blip r:embed="rId10"/>
              </a:buBlip>
              <a:tabLst/>
              <a:defRPr sz="2400" spc="0" baseline="0">
                <a:gradFill>
                  <a:gsLst>
                    <a:gs pos="1250">
                      <a:schemeClr val="tx1"/>
                    </a:gs>
                    <a:gs pos="100000">
                      <a:schemeClr val="tx1"/>
                    </a:gs>
                  </a:gsLst>
                  <a:lin ang="5400000" scaled="0"/>
                </a:gradFill>
              </a:defRPr>
            </a:lvl2pPr>
            <a:lvl3pPr marL="800100" marR="0" indent="-228600" fontAlgn="auto">
              <a:lnSpc>
                <a:spcPct val="90000"/>
              </a:lnSpc>
              <a:spcBef>
                <a:spcPct val="20000"/>
              </a:spcBef>
              <a:spcAft>
                <a:spcPts val="0"/>
              </a:spcAft>
              <a:buClr>
                <a:schemeClr val="tx1"/>
              </a:buClr>
              <a:buSzPct val="100000"/>
              <a:buFontTx/>
              <a:buBlip>
                <a:blip r:embed="rId10"/>
              </a:buBlip>
              <a:tabLst/>
              <a:defRPr sz="2400" spc="0" baseline="0">
                <a:gradFill>
                  <a:gsLst>
                    <a:gs pos="1250">
                      <a:schemeClr val="tx1"/>
                    </a:gs>
                    <a:gs pos="100000">
                      <a:schemeClr val="tx1"/>
                    </a:gs>
                  </a:gsLst>
                  <a:lin ang="5400000" scaled="0"/>
                </a:gradFill>
              </a:defRPr>
            </a:lvl3pPr>
            <a:lvl4pPr marL="1028700" marR="0" indent="-228600" fontAlgn="auto">
              <a:lnSpc>
                <a:spcPct val="90000"/>
              </a:lnSpc>
              <a:spcBef>
                <a:spcPct val="20000"/>
              </a:spcBef>
              <a:spcAft>
                <a:spcPts val="0"/>
              </a:spcAft>
              <a:buClr>
                <a:schemeClr val="tx1"/>
              </a:buClr>
              <a:buSzPct val="100000"/>
              <a:buFontTx/>
              <a:buBlip>
                <a:blip r:embed="rId10"/>
              </a:buBlip>
              <a:tabLst/>
              <a:defRPr sz="2000" spc="0" baseline="0">
                <a:gradFill>
                  <a:gsLst>
                    <a:gs pos="1250">
                      <a:schemeClr val="tx1"/>
                    </a:gs>
                    <a:gs pos="100000">
                      <a:schemeClr val="tx1"/>
                    </a:gs>
                  </a:gsLst>
                  <a:lin ang="5400000" scaled="0"/>
                </a:gradFill>
              </a:defRPr>
            </a:lvl4pPr>
            <a:lvl5pPr marL="1257300" marR="0" indent="-228600" fontAlgn="auto">
              <a:lnSpc>
                <a:spcPct val="90000"/>
              </a:lnSpc>
              <a:spcBef>
                <a:spcPct val="20000"/>
              </a:spcBef>
              <a:spcAft>
                <a:spcPts val="0"/>
              </a:spcAft>
              <a:buClr>
                <a:schemeClr val="tx1"/>
              </a:buClr>
              <a:buSzPct val="100000"/>
              <a:buFontTx/>
              <a:buBlip>
                <a:blip r:embed="rId10"/>
              </a:buBlip>
              <a:tabLst/>
              <a:defRPr sz="2000" spc="0" baseline="0">
                <a:gradFill>
                  <a:gsLst>
                    <a:gs pos="1250">
                      <a:schemeClr val="tx1"/>
                    </a:gs>
                    <a:gs pos="100000">
                      <a:schemeClr val="tx1"/>
                    </a:gs>
                  </a:gsLst>
                  <a:lin ang="5400000" scaled="0"/>
                </a:gradFill>
              </a:defRPr>
            </a:lvl5pPr>
            <a:lvl6pPr marL="2565040" indent="-233186">
              <a:spcBef>
                <a:spcPct val="20000"/>
              </a:spcBef>
              <a:buFont typeface="Arial" pitchFamily="34" charset="0"/>
              <a:buChar char="•"/>
              <a:defRPr sz="2000"/>
            </a:lvl6pPr>
            <a:lvl7pPr marL="3031412" indent="-233186">
              <a:spcBef>
                <a:spcPct val="20000"/>
              </a:spcBef>
              <a:buFont typeface="Arial" pitchFamily="34" charset="0"/>
              <a:buChar char="•"/>
              <a:defRPr sz="2000"/>
            </a:lvl7pPr>
            <a:lvl8pPr marL="3497783" indent="-233186">
              <a:spcBef>
                <a:spcPct val="20000"/>
              </a:spcBef>
              <a:buFont typeface="Arial" pitchFamily="34" charset="0"/>
              <a:buChar char="•"/>
              <a:defRPr sz="2000"/>
            </a:lvl8pPr>
            <a:lvl9pPr marL="3964155" indent="-233186">
              <a:spcBef>
                <a:spcPct val="20000"/>
              </a:spcBef>
              <a:buFont typeface="Arial" pitchFamily="34" charset="0"/>
              <a:buChar char="•"/>
              <a:defRPr sz="2000"/>
            </a:lvl9pPr>
          </a:lstStyle>
          <a:p>
            <a:pPr>
              <a:buClr>
                <a:srgbClr val="FFFFFF"/>
              </a:buClr>
            </a:pPr>
            <a:r>
              <a:rPr>
                <a:gradFill>
                  <a:gsLst>
                    <a:gs pos="1299">
                      <a:srgbClr val="FFFFFF"/>
                    </a:gs>
                    <a:gs pos="100000">
                      <a:srgbClr val="FFFFFF"/>
                    </a:gs>
                  </a:gsLst>
                  <a:lin ang="5400000" scaled="0"/>
                </a:gradFill>
              </a:rPr>
              <a:t>Create a Visual Studio Online account </a:t>
            </a:r>
            <a:r>
              <a:rPr sz="1100">
                <a:gradFill>
                  <a:gsLst>
                    <a:gs pos="1299">
                      <a:srgbClr val="FFFFFF"/>
                    </a:gs>
                    <a:gs pos="100000">
                      <a:srgbClr val="FFFFFF"/>
                    </a:gs>
                  </a:gsLst>
                  <a:lin ang="5400000" scaled="0"/>
                </a:gradFill>
                <a:hlinkClick r:id="rId11"/>
              </a:rPr>
              <a:t>http://visualstudio.com</a:t>
            </a:r>
            <a:r>
              <a:rPr sz="1100">
                <a:gradFill>
                  <a:gsLst>
                    <a:gs pos="1299">
                      <a:srgbClr val="FFFFFF"/>
                    </a:gs>
                    <a:gs pos="100000">
                      <a:srgbClr val="FFFFFF"/>
                    </a:gs>
                  </a:gsLst>
                  <a:lin ang="5400000" scaled="0"/>
                </a:gradFill>
              </a:rPr>
              <a:t/>
            </a:r>
            <a:br>
              <a:rPr sz="1100">
                <a:gradFill>
                  <a:gsLst>
                    <a:gs pos="1299">
                      <a:srgbClr val="FFFFFF"/>
                    </a:gs>
                    <a:gs pos="100000">
                      <a:srgbClr val="FFFFFF"/>
                    </a:gs>
                  </a:gsLst>
                  <a:lin ang="5400000" scaled="0"/>
                </a:gradFill>
              </a:rPr>
            </a:br>
            <a:r>
              <a:rPr sz="1100">
                <a:gradFill>
                  <a:gsLst>
                    <a:gs pos="1299">
                      <a:srgbClr val="FFFFFF"/>
                    </a:gs>
                    <a:gs pos="100000">
                      <a:srgbClr val="FFFFFF"/>
                    </a:gs>
                  </a:gsLst>
                  <a:lin ang="5400000" scaled="0"/>
                </a:gradFill>
              </a:rPr>
              <a:t> </a:t>
            </a:r>
          </a:p>
          <a:p>
            <a:pPr>
              <a:buClr>
                <a:srgbClr val="FFFFFF"/>
              </a:buClr>
            </a:pPr>
            <a:r>
              <a:rPr>
                <a:gradFill>
                  <a:gsLst>
                    <a:gs pos="1299">
                      <a:srgbClr val="FFFFFF"/>
                    </a:gs>
                    <a:gs pos="100000">
                      <a:srgbClr val="FFFFFF"/>
                    </a:gs>
                  </a:gsLst>
                  <a:lin ang="5400000" scaled="0"/>
                </a:gradFill>
              </a:rPr>
              <a:t>Install Application Insights Tools for Visual </a:t>
            </a:r>
            <a:br>
              <a:rPr>
                <a:gradFill>
                  <a:gsLst>
                    <a:gs pos="1299">
                      <a:srgbClr val="FFFFFF"/>
                    </a:gs>
                    <a:gs pos="100000">
                      <a:srgbClr val="FFFFFF"/>
                    </a:gs>
                  </a:gsLst>
                  <a:lin ang="5400000" scaled="0"/>
                </a:gradFill>
              </a:rPr>
            </a:br>
            <a:r>
              <a:rPr>
                <a:gradFill>
                  <a:gsLst>
                    <a:gs pos="1299">
                      <a:srgbClr val="FFFFFF"/>
                    </a:gs>
                    <a:gs pos="100000">
                      <a:srgbClr val="FFFFFF"/>
                    </a:gs>
                  </a:gsLst>
                  <a:lin ang="5400000" scaled="0"/>
                </a:gradFill>
              </a:rPr>
              <a:t>Studio Online </a:t>
            </a:r>
            <a:r>
              <a:rPr sz="1100">
                <a:gradFill>
                  <a:gsLst>
                    <a:gs pos="1299">
                      <a:srgbClr val="FFFFFF"/>
                    </a:gs>
                    <a:gs pos="100000">
                      <a:srgbClr val="FFFFFF"/>
                    </a:gs>
                  </a:gsLst>
                  <a:lin ang="5400000" scaled="0"/>
                </a:gradFill>
                <a:hlinkClick r:id="rId12"/>
              </a:rPr>
              <a:t>http://aka.ms/aivsix</a:t>
            </a:r>
            <a:r>
              <a:rPr sz="1100">
                <a:gradFill>
                  <a:gsLst>
                    <a:gs pos="1299">
                      <a:srgbClr val="FFFFFF"/>
                    </a:gs>
                    <a:gs pos="100000">
                      <a:srgbClr val="FFFFFF"/>
                    </a:gs>
                  </a:gsLst>
                  <a:lin ang="5400000" scaled="0"/>
                </a:gradFill>
              </a:rPr>
              <a:t/>
            </a:r>
            <a:br>
              <a:rPr sz="1100">
                <a:gradFill>
                  <a:gsLst>
                    <a:gs pos="1299">
                      <a:srgbClr val="FFFFFF"/>
                    </a:gs>
                    <a:gs pos="100000">
                      <a:srgbClr val="FFFFFF"/>
                    </a:gs>
                  </a:gsLst>
                  <a:lin ang="5400000" scaled="0"/>
                </a:gradFill>
              </a:rPr>
            </a:br>
            <a:r>
              <a:rPr sz="1100">
                <a:gradFill>
                  <a:gsLst>
                    <a:gs pos="1299">
                      <a:srgbClr val="FFFFFF"/>
                    </a:gs>
                    <a:gs pos="100000">
                      <a:srgbClr val="FFFFFF"/>
                    </a:gs>
                  </a:gsLst>
                  <a:lin ang="5400000" scaled="0"/>
                </a:gradFill>
              </a:rPr>
              <a:t> </a:t>
            </a:r>
          </a:p>
          <a:p>
            <a:pPr>
              <a:buClr>
                <a:srgbClr val="FFFFFF"/>
              </a:buClr>
            </a:pPr>
            <a:r>
              <a:rPr>
                <a:gradFill>
                  <a:gsLst>
                    <a:gs pos="1299">
                      <a:srgbClr val="FFFFFF"/>
                    </a:gs>
                    <a:gs pos="100000">
                      <a:srgbClr val="FFFFFF"/>
                    </a:gs>
                  </a:gsLst>
                  <a:lin ang="5400000" scaled="0"/>
                </a:gradFill>
              </a:rPr>
              <a:t>Come to our booth for a </a:t>
            </a:r>
            <a:br>
              <a:rPr>
                <a:gradFill>
                  <a:gsLst>
                    <a:gs pos="1299">
                      <a:srgbClr val="FFFFFF"/>
                    </a:gs>
                    <a:gs pos="100000">
                      <a:srgbClr val="FFFFFF"/>
                    </a:gs>
                  </a:gsLst>
                  <a:lin ang="5400000" scaled="0"/>
                </a:gradFill>
              </a:rPr>
            </a:br>
            <a:r>
              <a:rPr>
                <a:gradFill>
                  <a:gsLst>
                    <a:gs pos="1299">
                      <a:srgbClr val="FFFFFF"/>
                    </a:gs>
                    <a:gs pos="100000">
                      <a:srgbClr val="FFFFFF"/>
                    </a:gs>
                  </a:gsLst>
                  <a:lin ang="5400000" scaled="0"/>
                </a:gradFill>
              </a:rPr>
              <a:t>t-shirt and a chance to win!</a:t>
            </a:r>
          </a:p>
        </p:txBody>
      </p:sp>
      <p:grpSp>
        <p:nvGrpSpPr>
          <p:cNvPr id="37" name="Group 36"/>
          <p:cNvGrpSpPr/>
          <p:nvPr/>
        </p:nvGrpSpPr>
        <p:grpSpPr>
          <a:xfrm>
            <a:off x="384521" y="4497348"/>
            <a:ext cx="6483405" cy="2112658"/>
            <a:chOff x="384521" y="4497348"/>
            <a:chExt cx="6483405" cy="2112658"/>
          </a:xfrm>
        </p:grpSpPr>
        <p:sp>
          <p:nvSpPr>
            <p:cNvPr id="32" name="Rectangle 31"/>
            <p:cNvSpPr/>
            <p:nvPr/>
          </p:nvSpPr>
          <p:spPr bwMode="auto">
            <a:xfrm>
              <a:off x="384521" y="4497348"/>
              <a:ext cx="5970570" cy="2112658"/>
            </a:xfrm>
            <a:prstGeom prst="rect">
              <a:avLst/>
            </a:prstGeom>
            <a:solidFill>
              <a:srgbClr val="426AB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93256" bIns="182880" numCol="1" rtlCol="0" anchor="t" anchorCtr="0" compatLnSpc="1">
              <a:prstTxWarp prst="textNoShape">
                <a:avLst/>
              </a:prstTxWarp>
            </a:bodyPr>
            <a:lstStyle/>
            <a:p>
              <a:pPr defTabSz="932290" fontAlgn="base">
                <a:lnSpc>
                  <a:spcPct val="90000"/>
                </a:lnSpc>
                <a:spcBef>
                  <a:spcPct val="0"/>
                </a:spcBef>
                <a:spcAft>
                  <a:spcPct val="0"/>
                </a:spcAft>
              </a:pPr>
              <a:r>
                <a:rPr lang="en-US" sz="2040" spc="-51" dirty="0">
                  <a:gradFill>
                    <a:gsLst>
                      <a:gs pos="0">
                        <a:srgbClr val="FFFFFF"/>
                      </a:gs>
                      <a:gs pos="100000">
                        <a:srgbClr val="FFFFFF"/>
                      </a:gs>
                    </a:gsLst>
                    <a:lin ang="5400000" scaled="0"/>
                  </a:gradFill>
                </a:rPr>
                <a:t>VSIP QR Tag </a:t>
              </a:r>
              <a:r>
                <a:rPr lang="en-US" sz="2040" spc="-51" dirty="0" smtClean="0">
                  <a:gradFill>
                    <a:gsLst>
                      <a:gs pos="0">
                        <a:srgbClr val="FFFFFF"/>
                      </a:gs>
                      <a:gs pos="100000">
                        <a:srgbClr val="FFFFFF"/>
                      </a:gs>
                    </a:gsLst>
                    <a:lin ang="5400000" scaled="0"/>
                  </a:gradFill>
                </a:rPr>
                <a:t>Contests</a:t>
              </a:r>
              <a:endParaRPr lang="en-US" sz="2040" spc="-51" dirty="0">
                <a:gradFill>
                  <a:gsLst>
                    <a:gs pos="0">
                      <a:srgbClr val="FFFFFF"/>
                    </a:gs>
                    <a:gs pos="100000">
                      <a:srgbClr val="FFFFFF"/>
                    </a:gs>
                  </a:gsLst>
                  <a:lin ang="5400000" scaled="0"/>
                </a:gradFill>
              </a:endParaRPr>
            </a:p>
          </p:txBody>
        </p:sp>
        <p:sp>
          <p:nvSpPr>
            <p:cNvPr id="8" name="TextBox 7"/>
            <p:cNvSpPr txBox="1"/>
            <p:nvPr/>
          </p:nvSpPr>
          <p:spPr>
            <a:xfrm>
              <a:off x="3369806" y="4631338"/>
              <a:ext cx="3498120" cy="153888"/>
            </a:xfrm>
            <a:prstGeom prst="rect">
              <a:avLst/>
            </a:prstGeom>
            <a:noFill/>
          </p:spPr>
          <p:txBody>
            <a:bodyPr wrap="square" lIns="0" tIns="0" rIns="0" bIns="0" rtlCol="0">
              <a:spAutoFit/>
            </a:bodyPr>
            <a:lstStyle/>
            <a:p>
              <a:r>
                <a:rPr lang="en-US" sz="1000" b="1" dirty="0">
                  <a:gradFill>
                    <a:gsLst>
                      <a:gs pos="0">
                        <a:srgbClr val="FFFFFF"/>
                      </a:gs>
                      <a:gs pos="100000">
                        <a:srgbClr val="FFFFFF"/>
                      </a:gs>
                    </a:gsLst>
                    <a:lin ang="5400000" scaled="0"/>
                  </a:gradFill>
                  <a:cs typeface="Segoe UI" panose="020B0502040204020203" pitchFamily="34" charset="0"/>
                </a:rPr>
                <a:t>Visit </a:t>
              </a:r>
              <a:r>
                <a:rPr lang="en-US" sz="1000" b="1" dirty="0" smtClean="0">
                  <a:gradFill>
                    <a:gsLst>
                      <a:gs pos="0">
                        <a:srgbClr val="FFFFFF"/>
                      </a:gs>
                      <a:gs pos="100000">
                        <a:srgbClr val="FFFFFF"/>
                      </a:gs>
                    </a:gsLst>
                    <a:lin ang="5400000" scaled="0"/>
                  </a:gradFill>
                  <a:cs typeface="Segoe UI" panose="020B0502040204020203" pitchFamily="34" charset="0"/>
                </a:rPr>
                <a:t>our booth to </a:t>
              </a:r>
              <a:r>
                <a:rPr lang="en-US" sz="1000" b="1" dirty="0">
                  <a:gradFill>
                    <a:gsLst>
                      <a:gs pos="0">
                        <a:srgbClr val="FFFFFF"/>
                      </a:gs>
                      <a:gs pos="100000">
                        <a:srgbClr val="FFFFFF"/>
                      </a:gs>
                    </a:gsLst>
                    <a:lin ang="5400000" scaled="0"/>
                  </a:gradFill>
                  <a:cs typeface="Segoe UI" panose="020B0502040204020203" pitchFamily="34" charset="0"/>
                </a:rPr>
                <a:t>join the hunt for cool prizes!</a:t>
              </a:r>
            </a:p>
          </p:txBody>
        </p:sp>
        <p:grpSp>
          <p:nvGrpSpPr>
            <p:cNvPr id="35" name="Group 34"/>
            <p:cNvGrpSpPr/>
            <p:nvPr/>
          </p:nvGrpSpPr>
          <p:grpSpPr>
            <a:xfrm>
              <a:off x="547073" y="4947631"/>
              <a:ext cx="5645467" cy="1499971"/>
              <a:chOff x="1265624" y="5134921"/>
              <a:chExt cx="4940560" cy="1312681"/>
            </a:xfrm>
          </p:grpSpPr>
          <p:graphicFrame>
            <p:nvGraphicFramePr>
              <p:cNvPr id="9" name="Object 8"/>
              <p:cNvGraphicFramePr>
                <a:graphicFrameLocks noChangeAspect="1"/>
              </p:cNvGraphicFramePr>
              <p:nvPr>
                <p:extLst/>
              </p:nvPr>
            </p:nvGraphicFramePr>
            <p:xfrm>
              <a:off x="1265624" y="5134921"/>
              <a:ext cx="1312681" cy="1312681"/>
            </p:xfrm>
            <a:graphic>
              <a:graphicData uri="http://schemas.openxmlformats.org/presentationml/2006/ole">
                <mc:AlternateContent xmlns:mc="http://schemas.openxmlformats.org/markup-compatibility/2006">
                  <mc:Choice xmlns:v="urn:schemas-microsoft-com:vml" Requires="v">
                    <p:oleObj spid="_x0000_s2051" name="Acrobat Document" r:id="rId13" imgW="3438503" imgH="3438341" progId="Acrobat.Document.11">
                      <p:embed/>
                    </p:oleObj>
                  </mc:Choice>
                  <mc:Fallback>
                    <p:oleObj name="Acrobat Document" r:id="rId13" imgW="3438503" imgH="3438341" progId="Acrobat.Document.11">
                      <p:embed/>
                      <p:pic>
                        <p:nvPicPr>
                          <p:cNvPr id="0" name=""/>
                          <p:cNvPicPr/>
                          <p:nvPr/>
                        </p:nvPicPr>
                        <p:blipFill>
                          <a:blip r:embed="rId14"/>
                          <a:stretch>
                            <a:fillRect/>
                          </a:stretch>
                        </p:blipFill>
                        <p:spPr>
                          <a:xfrm>
                            <a:off x="1265624" y="5134921"/>
                            <a:ext cx="1312681" cy="1312681"/>
                          </a:xfrm>
                          <a:prstGeom prst="rect">
                            <a:avLst/>
                          </a:prstGeom>
                        </p:spPr>
                      </p:pic>
                    </p:oleObj>
                  </mc:Fallback>
                </mc:AlternateContent>
              </a:graphicData>
            </a:graphic>
          </p:graphicFrame>
          <p:grpSp>
            <p:nvGrpSpPr>
              <p:cNvPr id="34" name="Group 33"/>
              <p:cNvGrpSpPr/>
              <p:nvPr/>
            </p:nvGrpSpPr>
            <p:grpSpPr>
              <a:xfrm>
                <a:off x="2611471" y="5134921"/>
                <a:ext cx="3594713" cy="1312681"/>
                <a:chOff x="2611471" y="4237774"/>
                <a:chExt cx="3594713" cy="1312681"/>
              </a:xfrm>
            </p:grpSpPr>
            <p:pic>
              <p:nvPicPr>
                <p:cNvPr id="6" name="Picture 5"/>
                <p:cNvPicPr>
                  <a:picLocks noChangeAspect="1"/>
                </p:cNvPicPr>
                <p:nvPr/>
              </p:nvPicPr>
              <p:blipFill>
                <a:blip r:embed="rId15"/>
                <a:stretch>
                  <a:fillRect/>
                </a:stretch>
              </p:blipFill>
              <p:spPr>
                <a:xfrm>
                  <a:off x="5114920" y="4237774"/>
                  <a:ext cx="1091264" cy="1312680"/>
                </a:xfrm>
                <a:prstGeom prst="rect">
                  <a:avLst/>
                </a:prstGeom>
              </p:spPr>
            </p:pic>
            <p:pic>
              <p:nvPicPr>
                <p:cNvPr id="18" name="Picture 17"/>
                <p:cNvPicPr>
                  <a:picLocks noChangeAspect="1"/>
                </p:cNvPicPr>
                <p:nvPr/>
              </p:nvPicPr>
              <p:blipFill>
                <a:blip r:embed="rId16"/>
                <a:stretch>
                  <a:fillRect/>
                </a:stretch>
              </p:blipFill>
              <p:spPr>
                <a:xfrm>
                  <a:off x="2611471" y="4237775"/>
                  <a:ext cx="1303811" cy="1312680"/>
                </a:xfrm>
                <a:prstGeom prst="rect">
                  <a:avLst/>
                </a:prstGeom>
              </p:spPr>
            </p:pic>
            <p:pic>
              <p:nvPicPr>
                <p:cNvPr id="19" name="Picture 18"/>
                <p:cNvPicPr>
                  <a:picLocks noChangeAspect="1"/>
                </p:cNvPicPr>
                <p:nvPr/>
              </p:nvPicPr>
              <p:blipFill>
                <a:blip r:embed="rId17"/>
                <a:stretch>
                  <a:fillRect/>
                </a:stretch>
              </p:blipFill>
              <p:spPr>
                <a:xfrm>
                  <a:off x="3948448" y="4237774"/>
                  <a:ext cx="1133307" cy="1312680"/>
                </a:xfrm>
                <a:prstGeom prst="rect">
                  <a:avLst/>
                </a:prstGeom>
              </p:spPr>
            </p:pic>
          </p:grpSp>
        </p:grpSp>
      </p:grpSp>
    </p:spTree>
    <p:extLst>
      <p:ext uri="{BB962C8B-B14F-4D97-AF65-F5344CB8AC3E}">
        <p14:creationId xmlns:p14="http://schemas.microsoft.com/office/powerpoint/2010/main" val="288872509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Visual Studio Power User: Tips &amp; Tricks</a:t>
            </a:r>
            <a:endParaRPr lang="en-US" sz="4400" dirty="0"/>
          </a:p>
        </p:txBody>
      </p:sp>
      <p:sp>
        <p:nvSpPr>
          <p:cNvPr id="3" name="Text Placeholder 2"/>
          <p:cNvSpPr>
            <a:spLocks noGrp="1"/>
          </p:cNvSpPr>
          <p:nvPr>
            <p:ph type="body" sz="quarter" idx="14"/>
          </p:nvPr>
        </p:nvSpPr>
        <p:spPr/>
        <p:txBody>
          <a:bodyPr/>
          <a:lstStyle/>
          <a:p>
            <a:r>
              <a:rPr lang="en-US" sz="2000" dirty="0" smtClean="0"/>
              <a:t>Scott Cate (@</a:t>
            </a:r>
            <a:r>
              <a:rPr lang="en-US" sz="2000" dirty="0" err="1" smtClean="0"/>
              <a:t>ScottCate</a:t>
            </a:r>
            <a:r>
              <a:rPr lang="en-US" sz="2000" dirty="0" smtClean="0"/>
              <a:t>)</a:t>
            </a:r>
          </a:p>
          <a:p>
            <a:r>
              <a:rPr lang="en-US" sz="2000" dirty="0" smtClean="0"/>
              <a:t>EventDay.com</a:t>
            </a:r>
          </a:p>
          <a:p>
            <a:endParaRPr lang="en-US" sz="2000" dirty="0" smtClean="0"/>
          </a:p>
          <a:p>
            <a:r>
              <a:rPr lang="en-US" sz="2000" dirty="0" smtClean="0"/>
              <a:t>Dustin Campbell (@</a:t>
            </a:r>
            <a:r>
              <a:rPr lang="en-US" sz="2000" dirty="0" err="1" smtClean="0"/>
              <a:t>dcampbell</a:t>
            </a:r>
            <a:r>
              <a:rPr lang="en-US" sz="2000" dirty="0" smtClean="0"/>
              <a:t>)</a:t>
            </a:r>
          </a:p>
          <a:p>
            <a:r>
              <a:rPr lang="en-US" sz="2000" dirty="0" smtClean="0"/>
              <a:t>Microsoft</a:t>
            </a:r>
            <a:endParaRPr lang="en-US" sz="2000" dirty="0"/>
          </a:p>
        </p:txBody>
      </p:sp>
      <p:sp>
        <p:nvSpPr>
          <p:cNvPr id="4" name="Text Placeholder 7"/>
          <p:cNvSpPr txBox="1">
            <a:spLocks/>
          </p:cNvSpPr>
          <p:nvPr/>
        </p:nvSpPr>
        <p:spPr>
          <a:xfrm>
            <a:off x="10333038" y="296863"/>
            <a:ext cx="1828800" cy="37856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400" dirty="0" smtClean="0"/>
              <a:t>DEV-B321</a:t>
            </a:r>
            <a:endParaRPr lang="en-US" sz="1400" dirty="0"/>
          </a:p>
        </p:txBody>
      </p:sp>
    </p:spTree>
    <p:extLst>
      <p:ext uri="{BB962C8B-B14F-4D97-AF65-F5344CB8AC3E}">
        <p14:creationId xmlns:p14="http://schemas.microsoft.com/office/powerpoint/2010/main" val="168153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Arrow Bar"/>
          <p:cNvSpPr/>
          <p:nvPr/>
        </p:nvSpPr>
        <p:spPr bwMode="gray">
          <a:xfrm>
            <a:off x="6375646" y="1162388"/>
            <a:ext cx="5481391" cy="1828800"/>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t" anchorCtr="0" compatLnSpc="1">
            <a:prstTxWarp prst="textNoShape">
              <a:avLst/>
            </a:prstTxWarp>
          </a:bodyPr>
          <a:lstStyle/>
          <a:p>
            <a:pPr defTabSz="914099"/>
            <a:r>
              <a:rPr lang="en-US" sz="3200" dirty="0">
                <a:solidFill>
                  <a:srgbClr val="FFFFFF"/>
                </a:solidFill>
              </a:rPr>
              <a:t>Microsoft Engineering Stories</a:t>
            </a:r>
            <a:endParaRPr lang="en-US" sz="3200" dirty="0">
              <a:gradFill>
                <a:gsLst>
                  <a:gs pos="2917">
                    <a:srgbClr val="FFFFFF">
                      <a:alpha val="9804"/>
                    </a:srgbClr>
                  </a:gs>
                  <a:gs pos="30000">
                    <a:srgbClr val="FFFFFF"/>
                  </a:gs>
                </a:gsLst>
                <a:lin ang="5400000" scaled="0"/>
              </a:gradFill>
              <a:ea typeface="Segoe UI" pitchFamily="34" charset="0"/>
              <a:cs typeface="Segoe UI" pitchFamily="34" charset="0"/>
            </a:endParaRPr>
          </a:p>
        </p:txBody>
      </p:sp>
      <p:sp>
        <p:nvSpPr>
          <p:cNvPr id="5" name="Rectangle 4"/>
          <p:cNvSpPr/>
          <p:nvPr/>
        </p:nvSpPr>
        <p:spPr bwMode="auto">
          <a:xfrm>
            <a:off x="6375646" y="2911089"/>
            <a:ext cx="5481391" cy="1033272"/>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t" anchorCtr="0" compatLnSpc="1">
            <a:prstTxWarp prst="textNoShape">
              <a:avLst/>
            </a:prstTxWarp>
          </a:bodyPr>
          <a:lstStyle/>
          <a:p>
            <a:pPr lvl="1" defTabSz="914099"/>
            <a:r>
              <a:rPr lang="en-US" dirty="0">
                <a:gradFill>
                  <a:gsLst>
                    <a:gs pos="0">
                      <a:srgbClr val="00B294"/>
                    </a:gs>
                    <a:gs pos="100000">
                      <a:srgbClr val="00B294"/>
                    </a:gs>
                  </a:gsLst>
                  <a:lin ang="16200000" scaled="1"/>
                </a:gradFill>
              </a:rPr>
              <a:t>How </a:t>
            </a:r>
            <a:r>
              <a:rPr lang="en-US" dirty="0">
                <a:gradFill>
                  <a:gsLst>
                    <a:gs pos="0">
                      <a:srgbClr val="00B294"/>
                    </a:gs>
                    <a:gs pos="100000">
                      <a:srgbClr val="00B294"/>
                    </a:gs>
                  </a:gsLst>
                  <a:lin ang="16200000" scaled="1"/>
                </a:gradFill>
                <a:ea typeface="Segoe UI" pitchFamily="34" charset="0"/>
                <a:cs typeface="Segoe UI" pitchFamily="34" charset="0"/>
              </a:rPr>
              <a:t>Microsoft Builds Software</a:t>
            </a:r>
          </a:p>
          <a:p>
            <a:pPr lvl="1" defTabSz="914099"/>
            <a:r>
              <a:rPr lang="en-US" u="sng" dirty="0">
                <a:gradFill>
                  <a:gsLst>
                    <a:gs pos="0">
                      <a:srgbClr val="0072C6"/>
                    </a:gs>
                    <a:gs pos="100000">
                      <a:srgbClr val="0072C6"/>
                    </a:gs>
                  </a:gsLst>
                  <a:lin ang="16200000" scaled="1"/>
                </a:gradFill>
                <a:ea typeface="Segoe UI" pitchFamily="34" charset="0"/>
                <a:cs typeface="Segoe UI" pitchFamily="34" charset="0"/>
              </a:rPr>
              <a:t>http://</a:t>
            </a:r>
            <a:r>
              <a:rPr lang="en-US" u="sng" dirty="0" smtClean="0">
                <a:gradFill>
                  <a:gsLst>
                    <a:gs pos="0">
                      <a:srgbClr val="0072C6"/>
                    </a:gs>
                    <a:gs pos="100000">
                      <a:srgbClr val="0072C6"/>
                    </a:gs>
                  </a:gsLst>
                  <a:lin ang="16200000" scaled="1"/>
                </a:gradFill>
                <a:ea typeface="Segoe UI" pitchFamily="34" charset="0"/>
                <a:cs typeface="Segoe UI" pitchFamily="34" charset="0"/>
              </a:rPr>
              <a:t>aka.ms/EngineeringStories </a:t>
            </a:r>
            <a:endParaRPr lang="en-US" u="sng" dirty="0">
              <a:gradFill>
                <a:gsLst>
                  <a:gs pos="0">
                    <a:srgbClr val="0072C6"/>
                  </a:gs>
                  <a:gs pos="100000">
                    <a:srgbClr val="0072C6"/>
                  </a:gs>
                </a:gsLst>
                <a:lin ang="16200000" scaled="1"/>
              </a:gradFill>
              <a:ea typeface="Segoe UI" pitchFamily="34" charset="0"/>
              <a:cs typeface="Segoe UI" pitchFamily="34" charset="0"/>
            </a:endParaRPr>
          </a:p>
        </p:txBody>
      </p:sp>
      <p:sp>
        <p:nvSpPr>
          <p:cNvPr id="8" name="Freeform 19"/>
          <p:cNvSpPr>
            <a:spLocks noEditPoints="1"/>
          </p:cNvSpPr>
          <p:nvPr/>
        </p:nvSpPr>
        <p:spPr bwMode="black">
          <a:xfrm>
            <a:off x="6489366" y="3044218"/>
            <a:ext cx="393700" cy="395287"/>
          </a:xfrm>
          <a:custGeom>
            <a:avLst/>
            <a:gdLst>
              <a:gd name="T0" fmla="*/ 82 w 150"/>
              <a:gd name="T1" fmla="*/ 43 h 150"/>
              <a:gd name="T2" fmla="*/ 80 w 150"/>
              <a:gd name="T3" fmla="*/ 47 h 150"/>
              <a:gd name="T4" fmla="*/ 75 w 150"/>
              <a:gd name="T5" fmla="*/ 49 h 150"/>
              <a:gd name="T6" fmla="*/ 69 w 150"/>
              <a:gd name="T7" fmla="*/ 47 h 150"/>
              <a:gd name="T8" fmla="*/ 67 w 150"/>
              <a:gd name="T9" fmla="*/ 43 h 150"/>
              <a:gd name="T10" fmla="*/ 69 w 150"/>
              <a:gd name="T11" fmla="*/ 38 h 150"/>
              <a:gd name="T12" fmla="*/ 75 w 150"/>
              <a:gd name="T13" fmla="*/ 36 h 150"/>
              <a:gd name="T14" fmla="*/ 80 w 150"/>
              <a:gd name="T15" fmla="*/ 38 h 150"/>
              <a:gd name="T16" fmla="*/ 82 w 150"/>
              <a:gd name="T17" fmla="*/ 43 h 150"/>
              <a:gd name="T18" fmla="*/ 68 w 150"/>
              <a:gd name="T19" fmla="*/ 114 h 150"/>
              <a:gd name="T20" fmla="*/ 81 w 150"/>
              <a:gd name="T21" fmla="*/ 114 h 150"/>
              <a:gd name="T22" fmla="*/ 81 w 150"/>
              <a:gd name="T23" fmla="*/ 60 h 150"/>
              <a:gd name="T24" fmla="*/ 68 w 150"/>
              <a:gd name="T25" fmla="*/ 60 h 150"/>
              <a:gd name="T26" fmla="*/ 68 w 150"/>
              <a:gd name="T27" fmla="*/ 114 h 150"/>
              <a:gd name="T28" fmla="*/ 150 w 150"/>
              <a:gd name="T29" fmla="*/ 75 h 150"/>
              <a:gd name="T30" fmla="*/ 75 w 150"/>
              <a:gd name="T31" fmla="*/ 0 h 150"/>
              <a:gd name="T32" fmla="*/ 0 w 150"/>
              <a:gd name="T33" fmla="*/ 75 h 150"/>
              <a:gd name="T34" fmla="*/ 75 w 150"/>
              <a:gd name="T35" fmla="*/ 150 h 150"/>
              <a:gd name="T36" fmla="*/ 150 w 150"/>
              <a:gd name="T37" fmla="*/ 75 h 150"/>
              <a:gd name="T38" fmla="*/ 140 w 150"/>
              <a:gd name="T39" fmla="*/ 75 h 150"/>
              <a:gd name="T40" fmla="*/ 75 w 150"/>
              <a:gd name="T41" fmla="*/ 140 h 150"/>
              <a:gd name="T42" fmla="*/ 9 w 150"/>
              <a:gd name="T43" fmla="*/ 75 h 150"/>
              <a:gd name="T44" fmla="*/ 75 w 150"/>
              <a:gd name="T45" fmla="*/ 10 h 150"/>
              <a:gd name="T46" fmla="*/ 140 w 150"/>
              <a:gd name="T47"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 h="150">
                <a:moveTo>
                  <a:pt x="82" y="43"/>
                </a:moveTo>
                <a:cubicBezTo>
                  <a:pt x="82" y="44"/>
                  <a:pt x="81" y="46"/>
                  <a:pt x="80" y="47"/>
                </a:cubicBezTo>
                <a:cubicBezTo>
                  <a:pt x="79" y="48"/>
                  <a:pt x="77" y="49"/>
                  <a:pt x="75" y="49"/>
                </a:cubicBezTo>
                <a:cubicBezTo>
                  <a:pt x="73" y="49"/>
                  <a:pt x="71" y="48"/>
                  <a:pt x="69" y="47"/>
                </a:cubicBezTo>
                <a:cubicBezTo>
                  <a:pt x="68" y="46"/>
                  <a:pt x="67" y="44"/>
                  <a:pt x="67" y="43"/>
                </a:cubicBezTo>
                <a:cubicBezTo>
                  <a:pt x="67" y="41"/>
                  <a:pt x="68" y="39"/>
                  <a:pt x="69" y="38"/>
                </a:cubicBezTo>
                <a:cubicBezTo>
                  <a:pt x="71" y="37"/>
                  <a:pt x="73" y="36"/>
                  <a:pt x="75" y="36"/>
                </a:cubicBezTo>
                <a:cubicBezTo>
                  <a:pt x="77" y="36"/>
                  <a:pt x="79" y="37"/>
                  <a:pt x="80" y="38"/>
                </a:cubicBezTo>
                <a:cubicBezTo>
                  <a:pt x="81" y="39"/>
                  <a:pt x="82" y="41"/>
                  <a:pt x="82" y="43"/>
                </a:cubicBezTo>
                <a:moveTo>
                  <a:pt x="68" y="114"/>
                </a:moveTo>
                <a:cubicBezTo>
                  <a:pt x="81" y="114"/>
                  <a:pt x="81" y="114"/>
                  <a:pt x="81" y="114"/>
                </a:cubicBezTo>
                <a:cubicBezTo>
                  <a:pt x="81" y="60"/>
                  <a:pt x="81" y="60"/>
                  <a:pt x="81" y="60"/>
                </a:cubicBezTo>
                <a:cubicBezTo>
                  <a:pt x="68" y="60"/>
                  <a:pt x="68" y="60"/>
                  <a:pt x="68" y="60"/>
                </a:cubicBezTo>
                <a:lnTo>
                  <a:pt x="68" y="114"/>
                </a:lnTo>
                <a:close/>
                <a:moveTo>
                  <a:pt x="150" y="75"/>
                </a:moveTo>
                <a:cubicBezTo>
                  <a:pt x="150" y="34"/>
                  <a:pt x="116" y="0"/>
                  <a:pt x="75" y="0"/>
                </a:cubicBezTo>
                <a:cubicBezTo>
                  <a:pt x="33" y="0"/>
                  <a:pt x="0" y="34"/>
                  <a:pt x="0" y="75"/>
                </a:cubicBezTo>
                <a:cubicBezTo>
                  <a:pt x="0" y="116"/>
                  <a:pt x="33" y="150"/>
                  <a:pt x="75" y="150"/>
                </a:cubicBezTo>
                <a:cubicBezTo>
                  <a:pt x="116" y="150"/>
                  <a:pt x="150" y="116"/>
                  <a:pt x="150" y="75"/>
                </a:cubicBezTo>
                <a:close/>
                <a:moveTo>
                  <a:pt x="140" y="75"/>
                </a:moveTo>
                <a:cubicBezTo>
                  <a:pt x="140" y="111"/>
                  <a:pt x="111" y="140"/>
                  <a:pt x="75" y="140"/>
                </a:cubicBezTo>
                <a:cubicBezTo>
                  <a:pt x="39" y="140"/>
                  <a:pt x="9" y="111"/>
                  <a:pt x="9" y="75"/>
                </a:cubicBezTo>
                <a:cubicBezTo>
                  <a:pt x="9" y="39"/>
                  <a:pt x="39" y="10"/>
                  <a:pt x="75" y="10"/>
                </a:cubicBezTo>
                <a:cubicBezTo>
                  <a:pt x="111" y="10"/>
                  <a:pt x="140" y="39"/>
                  <a:pt x="140" y="75"/>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6" name="TechEd Tile"/>
          <p:cNvSpPr/>
          <p:nvPr/>
        </p:nvSpPr>
        <p:spPr bwMode="gray">
          <a:xfrm>
            <a:off x="695561" y="4024467"/>
            <a:ext cx="5602624" cy="182880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t" anchorCtr="0" compatLnSpc="1">
            <a:prstTxWarp prst="textNoShape">
              <a:avLst/>
            </a:prstTxWarp>
          </a:bodyPr>
          <a:lstStyle/>
          <a:p>
            <a:pPr defTabSz="914099"/>
            <a:r>
              <a:rPr lang="en-US" sz="3200" dirty="0">
                <a:solidFill>
                  <a:srgbClr val="FFFFFF"/>
                </a:solidFill>
              </a:rPr>
              <a:t>Visual Studio </a:t>
            </a:r>
            <a:br>
              <a:rPr lang="en-US" sz="3200" dirty="0">
                <a:solidFill>
                  <a:srgbClr val="FFFFFF"/>
                </a:solidFill>
              </a:rPr>
            </a:br>
            <a:r>
              <a:rPr lang="en-US" sz="3200" dirty="0">
                <a:solidFill>
                  <a:srgbClr val="FFFFFF"/>
                </a:solidFill>
              </a:rPr>
              <a:t>Industry </a:t>
            </a:r>
            <a:r>
              <a:rPr lang="en-US" sz="3200" dirty="0" smtClean="0">
                <a:solidFill>
                  <a:srgbClr val="FFFFFF"/>
                </a:solidFill>
              </a:rPr>
              <a:t>Partner </a:t>
            </a:r>
            <a:br>
              <a:rPr lang="en-US" sz="3200" dirty="0" smtClean="0">
                <a:solidFill>
                  <a:srgbClr val="FFFFFF"/>
                </a:solidFill>
              </a:rPr>
            </a:br>
            <a:r>
              <a:rPr lang="en-US" sz="3200" dirty="0" smtClean="0">
                <a:solidFill>
                  <a:srgbClr val="FFFFFF"/>
                </a:solidFill>
              </a:rPr>
              <a:t>Program</a:t>
            </a:r>
            <a:endParaRPr lang="en-US" sz="3200" dirty="0">
              <a:solidFill>
                <a:srgbClr val="FFFFFF"/>
              </a:solidFill>
            </a:endParaRPr>
          </a:p>
        </p:txBody>
      </p:sp>
      <p:sp>
        <p:nvSpPr>
          <p:cNvPr id="17" name="Rectangle 16"/>
          <p:cNvSpPr/>
          <p:nvPr/>
        </p:nvSpPr>
        <p:spPr bwMode="auto">
          <a:xfrm>
            <a:off x="695561" y="5798971"/>
            <a:ext cx="5602624" cy="1023760"/>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lvl="1" defTabSz="914099"/>
            <a:r>
              <a:rPr lang="en-US" dirty="0">
                <a:gradFill>
                  <a:gsLst>
                    <a:gs pos="0">
                      <a:srgbClr val="0072C6"/>
                    </a:gs>
                    <a:gs pos="100000">
                      <a:srgbClr val="0072C6"/>
                    </a:gs>
                  </a:gsLst>
                  <a:lin ang="16200000" scaled="1"/>
                </a:gradFill>
                <a:ea typeface="Segoe UI" pitchFamily="34" charset="0"/>
                <a:cs typeface="Segoe UI" pitchFamily="34" charset="0"/>
              </a:rPr>
              <a:t>Meet Our New Visual Studio Online Partners </a:t>
            </a:r>
            <a:r>
              <a:rPr lang="en-US" dirty="0" smtClean="0">
                <a:gradFill>
                  <a:gsLst>
                    <a:gs pos="0">
                      <a:srgbClr val="0072C6"/>
                    </a:gs>
                    <a:gs pos="100000">
                      <a:srgbClr val="0072C6"/>
                    </a:gs>
                  </a:gsLst>
                  <a:lin ang="16200000" scaled="1"/>
                </a:gradFill>
                <a:ea typeface="Segoe UI" pitchFamily="34" charset="0"/>
                <a:cs typeface="Segoe UI" pitchFamily="34" charset="0"/>
              </a:rPr>
              <a:t/>
            </a:r>
            <a:br>
              <a:rPr lang="en-US" dirty="0" smtClean="0">
                <a:gradFill>
                  <a:gsLst>
                    <a:gs pos="0">
                      <a:srgbClr val="0072C6"/>
                    </a:gs>
                    <a:gs pos="100000">
                      <a:srgbClr val="0072C6"/>
                    </a:gs>
                  </a:gsLst>
                  <a:lin ang="16200000" scaled="1"/>
                </a:gradFill>
                <a:ea typeface="Segoe UI" pitchFamily="34" charset="0"/>
                <a:cs typeface="Segoe UI" pitchFamily="34" charset="0"/>
              </a:rPr>
            </a:br>
            <a:r>
              <a:rPr lang="en-US" dirty="0" smtClean="0">
                <a:gradFill>
                  <a:gsLst>
                    <a:gs pos="0">
                      <a:srgbClr val="0072C6"/>
                    </a:gs>
                    <a:gs pos="100000">
                      <a:srgbClr val="0072C6"/>
                    </a:gs>
                  </a:gsLst>
                  <a:lin ang="16200000" scaled="1"/>
                </a:gradFill>
                <a:ea typeface="Segoe UI" pitchFamily="34" charset="0"/>
                <a:cs typeface="Segoe UI" pitchFamily="34" charset="0"/>
              </a:rPr>
              <a:t>or </a:t>
            </a:r>
            <a:r>
              <a:rPr lang="en-US" dirty="0">
                <a:gradFill>
                  <a:gsLst>
                    <a:gs pos="0">
                      <a:srgbClr val="0072C6"/>
                    </a:gs>
                    <a:gs pos="100000">
                      <a:srgbClr val="0072C6"/>
                    </a:gs>
                  </a:gsLst>
                  <a:lin ang="16200000" scaled="1"/>
                </a:gradFill>
                <a:ea typeface="Segoe UI" pitchFamily="34" charset="0"/>
                <a:cs typeface="Segoe UI" pitchFamily="34" charset="0"/>
              </a:rPr>
              <a:t>Join Now.</a:t>
            </a:r>
          </a:p>
          <a:p>
            <a:pPr lvl="1" defTabSz="914099"/>
            <a:r>
              <a:rPr lang="en-US" u="sng" dirty="0">
                <a:gradFill>
                  <a:gsLst>
                    <a:gs pos="0">
                      <a:srgbClr val="0072C6"/>
                    </a:gs>
                    <a:gs pos="100000">
                      <a:srgbClr val="0072C6"/>
                    </a:gs>
                  </a:gsLst>
                  <a:lin ang="16200000" scaled="1"/>
                </a:gradFill>
                <a:ea typeface="Segoe UI" pitchFamily="34" charset="0"/>
                <a:cs typeface="Segoe UI" pitchFamily="34" charset="0"/>
              </a:rPr>
              <a:t>http://vsipprogram.com </a:t>
            </a:r>
          </a:p>
        </p:txBody>
      </p:sp>
      <p:sp>
        <p:nvSpPr>
          <p:cNvPr id="30" name="Arrow Bar"/>
          <p:cNvSpPr/>
          <p:nvPr/>
        </p:nvSpPr>
        <p:spPr bwMode="gray">
          <a:xfrm>
            <a:off x="710174" y="1158692"/>
            <a:ext cx="5588011" cy="182880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t" anchorCtr="0" compatLnSpc="1">
            <a:prstTxWarp prst="textNoShape">
              <a:avLst/>
            </a:prstTxWarp>
          </a:bodyPr>
          <a:lstStyle/>
          <a:p>
            <a:pPr defTabSz="914099"/>
            <a:endParaRPr lang="en-US" sz="3200" dirty="0">
              <a:solidFill>
                <a:srgbClr val="FFFFFF"/>
              </a:solidFill>
            </a:endParaRPr>
          </a:p>
        </p:txBody>
      </p:sp>
      <p:sp>
        <p:nvSpPr>
          <p:cNvPr id="31" name="Freeform 54"/>
          <p:cNvSpPr>
            <a:spLocks noEditPoints="1"/>
          </p:cNvSpPr>
          <p:nvPr/>
        </p:nvSpPr>
        <p:spPr bwMode="black">
          <a:xfrm>
            <a:off x="831517" y="5933187"/>
            <a:ext cx="441325" cy="404812"/>
          </a:xfrm>
          <a:custGeom>
            <a:avLst/>
            <a:gdLst>
              <a:gd name="T0" fmla="*/ 84 w 168"/>
              <a:gd name="T1" fmla="*/ 0 h 154"/>
              <a:gd name="T2" fmla="*/ 30 w 168"/>
              <a:gd name="T3" fmla="*/ 22 h 154"/>
              <a:gd name="T4" fmla="*/ 30 w 168"/>
              <a:gd name="T5" fmla="*/ 131 h 154"/>
              <a:gd name="T6" fmla="*/ 84 w 168"/>
              <a:gd name="T7" fmla="*/ 154 h 154"/>
              <a:gd name="T8" fmla="*/ 138 w 168"/>
              <a:gd name="T9" fmla="*/ 131 h 154"/>
              <a:gd name="T10" fmla="*/ 138 w 168"/>
              <a:gd name="T11" fmla="*/ 22 h 154"/>
              <a:gd name="T12" fmla="*/ 84 w 168"/>
              <a:gd name="T13" fmla="*/ 0 h 154"/>
              <a:gd name="T14" fmla="*/ 84 w 168"/>
              <a:gd name="T15" fmla="*/ 10 h 154"/>
              <a:gd name="T16" fmla="*/ 84 w 168"/>
              <a:gd name="T17" fmla="*/ 10 h 154"/>
              <a:gd name="T18" fmla="*/ 131 w 168"/>
              <a:gd name="T19" fmla="*/ 30 h 154"/>
              <a:gd name="T20" fmla="*/ 131 w 168"/>
              <a:gd name="T21" fmla="*/ 124 h 154"/>
              <a:gd name="T22" fmla="*/ 84 w 168"/>
              <a:gd name="T23" fmla="*/ 143 h 154"/>
              <a:gd name="T24" fmla="*/ 37 w 168"/>
              <a:gd name="T25" fmla="*/ 124 h 154"/>
              <a:gd name="T26" fmla="*/ 18 w 168"/>
              <a:gd name="T27" fmla="*/ 77 h 154"/>
              <a:gd name="T28" fmla="*/ 37 w 168"/>
              <a:gd name="T29" fmla="*/ 30 h 154"/>
              <a:gd name="T30" fmla="*/ 84 w 168"/>
              <a:gd name="T31" fmla="*/ 10 h 154"/>
              <a:gd name="T32" fmla="*/ 114 w 168"/>
              <a:gd name="T33" fmla="*/ 64 h 154"/>
              <a:gd name="T34" fmla="*/ 95 w 168"/>
              <a:gd name="T35" fmla="*/ 83 h 154"/>
              <a:gd name="T36" fmla="*/ 91 w 168"/>
              <a:gd name="T37" fmla="*/ 103 h 154"/>
              <a:gd name="T38" fmla="*/ 77 w 168"/>
              <a:gd name="T39" fmla="*/ 89 h 154"/>
              <a:gd name="T40" fmla="*/ 51 w 168"/>
              <a:gd name="T41" fmla="*/ 109 h 154"/>
              <a:gd name="T42" fmla="*/ 51 w 168"/>
              <a:gd name="T43" fmla="*/ 109 h 154"/>
              <a:gd name="T44" fmla="*/ 51 w 168"/>
              <a:gd name="T45" fmla="*/ 109 h 154"/>
              <a:gd name="T46" fmla="*/ 51 w 168"/>
              <a:gd name="T47" fmla="*/ 109 h 154"/>
              <a:gd name="T48" fmla="*/ 51 w 168"/>
              <a:gd name="T49" fmla="*/ 109 h 154"/>
              <a:gd name="T50" fmla="*/ 71 w 168"/>
              <a:gd name="T51" fmla="*/ 84 h 154"/>
              <a:gd name="T52" fmla="*/ 57 w 168"/>
              <a:gd name="T53" fmla="*/ 70 h 154"/>
              <a:gd name="T54" fmla="*/ 78 w 168"/>
              <a:gd name="T55" fmla="*/ 66 h 154"/>
              <a:gd name="T56" fmla="*/ 97 w 168"/>
              <a:gd name="T57" fmla="*/ 46 h 154"/>
              <a:gd name="T58" fmla="*/ 101 w 168"/>
              <a:gd name="T59" fmla="*/ 35 h 154"/>
              <a:gd name="T60" fmla="*/ 126 w 168"/>
              <a:gd name="T61" fmla="*/ 60 h 154"/>
              <a:gd name="T62" fmla="*/ 114 w 168"/>
              <a:gd name="T63" fmla="*/ 6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154">
                <a:moveTo>
                  <a:pt x="84" y="0"/>
                </a:moveTo>
                <a:cubicBezTo>
                  <a:pt x="64" y="0"/>
                  <a:pt x="45" y="7"/>
                  <a:pt x="30" y="22"/>
                </a:cubicBezTo>
                <a:cubicBezTo>
                  <a:pt x="0" y="52"/>
                  <a:pt x="0" y="101"/>
                  <a:pt x="30" y="131"/>
                </a:cubicBezTo>
                <a:cubicBezTo>
                  <a:pt x="45" y="146"/>
                  <a:pt x="64" y="154"/>
                  <a:pt x="84" y="154"/>
                </a:cubicBezTo>
                <a:cubicBezTo>
                  <a:pt x="104" y="154"/>
                  <a:pt x="123" y="146"/>
                  <a:pt x="138" y="131"/>
                </a:cubicBezTo>
                <a:cubicBezTo>
                  <a:pt x="168" y="101"/>
                  <a:pt x="168" y="52"/>
                  <a:pt x="138" y="22"/>
                </a:cubicBezTo>
                <a:cubicBezTo>
                  <a:pt x="123" y="7"/>
                  <a:pt x="104" y="0"/>
                  <a:pt x="84" y="0"/>
                </a:cubicBezTo>
                <a:moveTo>
                  <a:pt x="84" y="10"/>
                </a:moveTo>
                <a:cubicBezTo>
                  <a:pt x="84" y="10"/>
                  <a:pt x="84" y="10"/>
                  <a:pt x="84" y="10"/>
                </a:cubicBezTo>
                <a:cubicBezTo>
                  <a:pt x="102" y="10"/>
                  <a:pt x="118" y="17"/>
                  <a:pt x="131" y="30"/>
                </a:cubicBezTo>
                <a:cubicBezTo>
                  <a:pt x="157" y="56"/>
                  <a:pt x="157" y="98"/>
                  <a:pt x="131" y="124"/>
                </a:cubicBezTo>
                <a:cubicBezTo>
                  <a:pt x="118" y="136"/>
                  <a:pt x="102" y="143"/>
                  <a:pt x="84" y="143"/>
                </a:cubicBezTo>
                <a:cubicBezTo>
                  <a:pt x="66" y="143"/>
                  <a:pt x="50" y="136"/>
                  <a:pt x="37" y="124"/>
                </a:cubicBezTo>
                <a:cubicBezTo>
                  <a:pt x="25" y="111"/>
                  <a:pt x="18" y="94"/>
                  <a:pt x="18" y="77"/>
                </a:cubicBezTo>
                <a:cubicBezTo>
                  <a:pt x="18" y="59"/>
                  <a:pt x="25" y="42"/>
                  <a:pt x="37" y="30"/>
                </a:cubicBezTo>
                <a:cubicBezTo>
                  <a:pt x="50" y="17"/>
                  <a:pt x="66" y="10"/>
                  <a:pt x="84" y="10"/>
                </a:cubicBezTo>
                <a:moveTo>
                  <a:pt x="114" y="64"/>
                </a:moveTo>
                <a:cubicBezTo>
                  <a:pt x="95" y="83"/>
                  <a:pt x="95" y="83"/>
                  <a:pt x="95" y="83"/>
                </a:cubicBezTo>
                <a:cubicBezTo>
                  <a:pt x="98" y="90"/>
                  <a:pt x="97" y="98"/>
                  <a:pt x="91" y="103"/>
                </a:cubicBezTo>
                <a:cubicBezTo>
                  <a:pt x="77" y="89"/>
                  <a:pt x="77" y="89"/>
                  <a:pt x="77" y="89"/>
                </a:cubicBezTo>
                <a:cubicBezTo>
                  <a:pt x="62" y="102"/>
                  <a:pt x="53" y="110"/>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8"/>
                  <a:pt x="58" y="98"/>
                  <a:pt x="71" y="84"/>
                </a:cubicBezTo>
                <a:cubicBezTo>
                  <a:pt x="57" y="70"/>
                  <a:pt x="57" y="70"/>
                  <a:pt x="57" y="70"/>
                </a:cubicBezTo>
                <a:cubicBezTo>
                  <a:pt x="63" y="64"/>
                  <a:pt x="71" y="63"/>
                  <a:pt x="78" y="66"/>
                </a:cubicBezTo>
                <a:cubicBezTo>
                  <a:pt x="97" y="46"/>
                  <a:pt x="97" y="46"/>
                  <a:pt x="97" y="46"/>
                </a:cubicBezTo>
                <a:cubicBezTo>
                  <a:pt x="96" y="42"/>
                  <a:pt x="97" y="38"/>
                  <a:pt x="101" y="35"/>
                </a:cubicBezTo>
                <a:cubicBezTo>
                  <a:pt x="126" y="60"/>
                  <a:pt x="126" y="60"/>
                  <a:pt x="126" y="60"/>
                </a:cubicBezTo>
                <a:cubicBezTo>
                  <a:pt x="123" y="63"/>
                  <a:pt x="118" y="65"/>
                  <a:pt x="114" y="64"/>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 name="TechEd Tile"/>
          <p:cNvSpPr/>
          <p:nvPr/>
        </p:nvSpPr>
        <p:spPr bwMode="gray">
          <a:xfrm>
            <a:off x="6375646" y="4024467"/>
            <a:ext cx="5481391" cy="182880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t" anchorCtr="0" compatLnSpc="1">
            <a:prstTxWarp prst="textNoShape">
              <a:avLst/>
            </a:prstTxWarp>
          </a:bodyPr>
          <a:lstStyle/>
          <a:p>
            <a:pPr defTabSz="914099"/>
            <a:r>
              <a:rPr lang="en-US" sz="3200" dirty="0">
                <a:solidFill>
                  <a:srgbClr val="FFFFFF"/>
                </a:solidFill>
              </a:rPr>
              <a:t>Visual Studio | Integrate</a:t>
            </a:r>
            <a:br>
              <a:rPr lang="en-US" sz="3200" dirty="0">
                <a:solidFill>
                  <a:srgbClr val="FFFFFF"/>
                </a:solidFill>
              </a:rPr>
            </a:br>
            <a:endParaRPr lang="en-US" sz="3200" dirty="0">
              <a:solidFill>
                <a:srgbClr val="FFFFFF"/>
              </a:solidFill>
            </a:endParaRPr>
          </a:p>
        </p:txBody>
      </p:sp>
      <p:sp>
        <p:nvSpPr>
          <p:cNvPr id="26" name="Rectangle 25"/>
          <p:cNvSpPr/>
          <p:nvPr/>
        </p:nvSpPr>
        <p:spPr bwMode="auto">
          <a:xfrm>
            <a:off x="6375646" y="5798971"/>
            <a:ext cx="5481391" cy="1023760"/>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t" anchorCtr="0" compatLnSpc="1">
            <a:prstTxWarp prst="textNoShape">
              <a:avLst/>
            </a:prstTxWarp>
          </a:bodyPr>
          <a:lstStyle/>
          <a:p>
            <a:pPr lvl="1"/>
            <a:r>
              <a:rPr lang="en-US" dirty="0">
                <a:gradFill>
                  <a:gsLst>
                    <a:gs pos="0">
                      <a:srgbClr val="009E49"/>
                    </a:gs>
                    <a:gs pos="100000">
                      <a:srgbClr val="009E49"/>
                    </a:gs>
                  </a:gsLst>
                  <a:lin ang="5400000" scaled="1"/>
                </a:gradFill>
              </a:rPr>
              <a:t>Create Your Own Dev Environment</a:t>
            </a:r>
          </a:p>
          <a:p>
            <a:pPr lvl="1"/>
            <a:r>
              <a:rPr lang="en-US" u="sng" dirty="0">
                <a:gradFill>
                  <a:gsLst>
                    <a:gs pos="0">
                      <a:srgbClr val="0072C6"/>
                    </a:gs>
                    <a:gs pos="100000">
                      <a:srgbClr val="0072C6"/>
                    </a:gs>
                  </a:gsLst>
                  <a:lin ang="5400000" scaled="1"/>
                </a:gradFill>
              </a:rPr>
              <a:t>http://integrate.visualstudio.com</a:t>
            </a:r>
          </a:p>
        </p:txBody>
      </p:sp>
      <p:sp>
        <p:nvSpPr>
          <p:cNvPr id="28" name="Freeform 19"/>
          <p:cNvSpPr>
            <a:spLocks noEditPoints="1"/>
          </p:cNvSpPr>
          <p:nvPr/>
        </p:nvSpPr>
        <p:spPr bwMode="black">
          <a:xfrm>
            <a:off x="6489366" y="5933187"/>
            <a:ext cx="393700" cy="395287"/>
          </a:xfrm>
          <a:custGeom>
            <a:avLst/>
            <a:gdLst>
              <a:gd name="T0" fmla="*/ 82 w 150"/>
              <a:gd name="T1" fmla="*/ 43 h 150"/>
              <a:gd name="T2" fmla="*/ 80 w 150"/>
              <a:gd name="T3" fmla="*/ 47 h 150"/>
              <a:gd name="T4" fmla="*/ 75 w 150"/>
              <a:gd name="T5" fmla="*/ 49 h 150"/>
              <a:gd name="T6" fmla="*/ 69 w 150"/>
              <a:gd name="T7" fmla="*/ 47 h 150"/>
              <a:gd name="T8" fmla="*/ 67 w 150"/>
              <a:gd name="T9" fmla="*/ 43 h 150"/>
              <a:gd name="T10" fmla="*/ 69 w 150"/>
              <a:gd name="T11" fmla="*/ 38 h 150"/>
              <a:gd name="T12" fmla="*/ 75 w 150"/>
              <a:gd name="T13" fmla="*/ 36 h 150"/>
              <a:gd name="T14" fmla="*/ 80 w 150"/>
              <a:gd name="T15" fmla="*/ 38 h 150"/>
              <a:gd name="T16" fmla="*/ 82 w 150"/>
              <a:gd name="T17" fmla="*/ 43 h 150"/>
              <a:gd name="T18" fmla="*/ 68 w 150"/>
              <a:gd name="T19" fmla="*/ 114 h 150"/>
              <a:gd name="T20" fmla="*/ 81 w 150"/>
              <a:gd name="T21" fmla="*/ 114 h 150"/>
              <a:gd name="T22" fmla="*/ 81 w 150"/>
              <a:gd name="T23" fmla="*/ 60 h 150"/>
              <a:gd name="T24" fmla="*/ 68 w 150"/>
              <a:gd name="T25" fmla="*/ 60 h 150"/>
              <a:gd name="T26" fmla="*/ 68 w 150"/>
              <a:gd name="T27" fmla="*/ 114 h 150"/>
              <a:gd name="T28" fmla="*/ 150 w 150"/>
              <a:gd name="T29" fmla="*/ 75 h 150"/>
              <a:gd name="T30" fmla="*/ 75 w 150"/>
              <a:gd name="T31" fmla="*/ 0 h 150"/>
              <a:gd name="T32" fmla="*/ 0 w 150"/>
              <a:gd name="T33" fmla="*/ 75 h 150"/>
              <a:gd name="T34" fmla="*/ 75 w 150"/>
              <a:gd name="T35" fmla="*/ 150 h 150"/>
              <a:gd name="T36" fmla="*/ 150 w 150"/>
              <a:gd name="T37" fmla="*/ 75 h 150"/>
              <a:gd name="T38" fmla="*/ 140 w 150"/>
              <a:gd name="T39" fmla="*/ 75 h 150"/>
              <a:gd name="T40" fmla="*/ 75 w 150"/>
              <a:gd name="T41" fmla="*/ 140 h 150"/>
              <a:gd name="T42" fmla="*/ 9 w 150"/>
              <a:gd name="T43" fmla="*/ 75 h 150"/>
              <a:gd name="T44" fmla="*/ 75 w 150"/>
              <a:gd name="T45" fmla="*/ 10 h 150"/>
              <a:gd name="T46" fmla="*/ 140 w 150"/>
              <a:gd name="T47"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 h="150">
                <a:moveTo>
                  <a:pt x="82" y="43"/>
                </a:moveTo>
                <a:cubicBezTo>
                  <a:pt x="82" y="44"/>
                  <a:pt x="81" y="46"/>
                  <a:pt x="80" y="47"/>
                </a:cubicBezTo>
                <a:cubicBezTo>
                  <a:pt x="79" y="48"/>
                  <a:pt x="77" y="49"/>
                  <a:pt x="75" y="49"/>
                </a:cubicBezTo>
                <a:cubicBezTo>
                  <a:pt x="73" y="49"/>
                  <a:pt x="71" y="48"/>
                  <a:pt x="69" y="47"/>
                </a:cubicBezTo>
                <a:cubicBezTo>
                  <a:pt x="68" y="46"/>
                  <a:pt x="67" y="44"/>
                  <a:pt x="67" y="43"/>
                </a:cubicBezTo>
                <a:cubicBezTo>
                  <a:pt x="67" y="41"/>
                  <a:pt x="68" y="39"/>
                  <a:pt x="69" y="38"/>
                </a:cubicBezTo>
                <a:cubicBezTo>
                  <a:pt x="71" y="37"/>
                  <a:pt x="73" y="36"/>
                  <a:pt x="75" y="36"/>
                </a:cubicBezTo>
                <a:cubicBezTo>
                  <a:pt x="77" y="36"/>
                  <a:pt x="79" y="37"/>
                  <a:pt x="80" y="38"/>
                </a:cubicBezTo>
                <a:cubicBezTo>
                  <a:pt x="81" y="39"/>
                  <a:pt x="82" y="41"/>
                  <a:pt x="82" y="43"/>
                </a:cubicBezTo>
                <a:moveTo>
                  <a:pt x="68" y="114"/>
                </a:moveTo>
                <a:cubicBezTo>
                  <a:pt x="81" y="114"/>
                  <a:pt x="81" y="114"/>
                  <a:pt x="81" y="114"/>
                </a:cubicBezTo>
                <a:cubicBezTo>
                  <a:pt x="81" y="60"/>
                  <a:pt x="81" y="60"/>
                  <a:pt x="81" y="60"/>
                </a:cubicBezTo>
                <a:cubicBezTo>
                  <a:pt x="68" y="60"/>
                  <a:pt x="68" y="60"/>
                  <a:pt x="68" y="60"/>
                </a:cubicBezTo>
                <a:lnTo>
                  <a:pt x="68" y="114"/>
                </a:lnTo>
                <a:close/>
                <a:moveTo>
                  <a:pt x="150" y="75"/>
                </a:moveTo>
                <a:cubicBezTo>
                  <a:pt x="150" y="34"/>
                  <a:pt x="116" y="0"/>
                  <a:pt x="75" y="0"/>
                </a:cubicBezTo>
                <a:cubicBezTo>
                  <a:pt x="33" y="0"/>
                  <a:pt x="0" y="34"/>
                  <a:pt x="0" y="75"/>
                </a:cubicBezTo>
                <a:cubicBezTo>
                  <a:pt x="0" y="116"/>
                  <a:pt x="33" y="150"/>
                  <a:pt x="75" y="150"/>
                </a:cubicBezTo>
                <a:cubicBezTo>
                  <a:pt x="116" y="150"/>
                  <a:pt x="150" y="116"/>
                  <a:pt x="150" y="75"/>
                </a:cubicBezTo>
                <a:close/>
                <a:moveTo>
                  <a:pt x="140" y="75"/>
                </a:moveTo>
                <a:cubicBezTo>
                  <a:pt x="140" y="111"/>
                  <a:pt x="111" y="140"/>
                  <a:pt x="75" y="140"/>
                </a:cubicBezTo>
                <a:cubicBezTo>
                  <a:pt x="39" y="140"/>
                  <a:pt x="9" y="111"/>
                  <a:pt x="9" y="75"/>
                </a:cubicBezTo>
                <a:cubicBezTo>
                  <a:pt x="9" y="39"/>
                  <a:pt x="39" y="10"/>
                  <a:pt x="75" y="10"/>
                </a:cubicBezTo>
                <a:cubicBezTo>
                  <a:pt x="111" y="10"/>
                  <a:pt x="140" y="39"/>
                  <a:pt x="140" y="75"/>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 name="Rectangle 21"/>
          <p:cNvSpPr/>
          <p:nvPr/>
        </p:nvSpPr>
        <p:spPr bwMode="auto">
          <a:xfrm>
            <a:off x="700424" y="2911089"/>
            <a:ext cx="5597761" cy="1033272"/>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t" anchorCtr="0" compatLnSpc="1">
            <a:prstTxWarp prst="textNoShape">
              <a:avLst/>
            </a:prstTxWarp>
          </a:bodyPr>
          <a:lstStyle/>
          <a:p>
            <a:pPr lvl="1" defTabSz="914099"/>
            <a:r>
              <a:rPr lang="en-US" dirty="0">
                <a:gradFill>
                  <a:gsLst>
                    <a:gs pos="0">
                      <a:srgbClr val="68217A"/>
                    </a:gs>
                    <a:gs pos="100000">
                      <a:srgbClr val="68217A"/>
                    </a:gs>
                  </a:gsLst>
                  <a:lin ang="16200000" scaled="1"/>
                </a:gradFill>
                <a:ea typeface="Segoe UI" pitchFamily="34" charset="0"/>
                <a:cs typeface="Segoe UI" pitchFamily="34" charset="0"/>
              </a:rPr>
              <a:t>Development tools &amp; services </a:t>
            </a:r>
            <a:r>
              <a:rPr lang="en-US" dirty="0" smtClean="0">
                <a:gradFill>
                  <a:gsLst>
                    <a:gs pos="0">
                      <a:srgbClr val="68217A"/>
                    </a:gs>
                    <a:gs pos="100000">
                      <a:srgbClr val="68217A"/>
                    </a:gs>
                  </a:gsLst>
                  <a:lin ang="16200000" scaled="1"/>
                </a:gradFill>
                <a:ea typeface="Segoe UI" pitchFamily="34" charset="0"/>
                <a:cs typeface="Segoe UI" pitchFamily="34" charset="0"/>
              </a:rPr>
              <a:t>for </a:t>
            </a:r>
            <a:r>
              <a:rPr lang="en-US" dirty="0">
                <a:gradFill>
                  <a:gsLst>
                    <a:gs pos="0">
                      <a:srgbClr val="68217A"/>
                    </a:gs>
                    <a:gs pos="100000">
                      <a:srgbClr val="68217A"/>
                    </a:gs>
                  </a:gsLst>
                  <a:lin ang="16200000" scaled="1"/>
                </a:gradFill>
                <a:ea typeface="Segoe UI" pitchFamily="34" charset="0"/>
                <a:cs typeface="Segoe UI" pitchFamily="34" charset="0"/>
              </a:rPr>
              <a:t>teams </a:t>
            </a:r>
            <a:br>
              <a:rPr lang="en-US" dirty="0">
                <a:gradFill>
                  <a:gsLst>
                    <a:gs pos="0">
                      <a:srgbClr val="68217A"/>
                    </a:gs>
                    <a:gs pos="100000">
                      <a:srgbClr val="68217A"/>
                    </a:gs>
                  </a:gsLst>
                  <a:lin ang="16200000" scaled="1"/>
                </a:gradFill>
                <a:ea typeface="Segoe UI" pitchFamily="34" charset="0"/>
                <a:cs typeface="Segoe UI" pitchFamily="34" charset="0"/>
              </a:rPr>
            </a:br>
            <a:r>
              <a:rPr lang="en-US" dirty="0" smtClean="0">
                <a:gradFill>
                  <a:gsLst>
                    <a:gs pos="0">
                      <a:srgbClr val="68217A"/>
                    </a:gs>
                    <a:gs pos="100000">
                      <a:srgbClr val="68217A"/>
                    </a:gs>
                  </a:gsLst>
                  <a:lin ang="16200000" scaled="1"/>
                </a:gradFill>
                <a:ea typeface="Segoe UI" pitchFamily="34" charset="0"/>
                <a:cs typeface="Segoe UI" pitchFamily="34" charset="0"/>
              </a:rPr>
              <a:t>of all sizes</a:t>
            </a:r>
            <a:endParaRPr lang="en-US" dirty="0">
              <a:gradFill>
                <a:gsLst>
                  <a:gs pos="0">
                    <a:srgbClr val="68217A"/>
                  </a:gs>
                  <a:gs pos="100000">
                    <a:srgbClr val="68217A"/>
                  </a:gs>
                </a:gsLst>
                <a:lin ang="16200000" scaled="1"/>
              </a:gradFill>
              <a:ea typeface="Segoe UI" pitchFamily="34" charset="0"/>
              <a:cs typeface="Segoe UI" pitchFamily="34" charset="0"/>
            </a:endParaRPr>
          </a:p>
        </p:txBody>
      </p:sp>
      <p:sp>
        <p:nvSpPr>
          <p:cNvPr id="24" name="Rectangle 23"/>
          <p:cNvSpPr/>
          <p:nvPr/>
        </p:nvSpPr>
        <p:spPr bwMode="white">
          <a:xfrm>
            <a:off x="1155256" y="3465311"/>
            <a:ext cx="4642203" cy="369332"/>
          </a:xfrm>
          <a:prstGeom prst="rect">
            <a:avLst/>
          </a:prstGeom>
        </p:spPr>
        <p:txBody>
          <a:bodyPr wrap="square" lIns="182880">
            <a:spAutoFit/>
          </a:bodyPr>
          <a:lstStyle/>
          <a:p>
            <a:r>
              <a:rPr lang="en-US" u="sng" dirty="0">
                <a:solidFill>
                  <a:srgbClr val="0072C6"/>
                </a:solidFill>
              </a:rPr>
              <a:t>http</a:t>
            </a:r>
            <a:r>
              <a:rPr lang="en-US" u="sng" dirty="0" smtClean="0">
                <a:solidFill>
                  <a:srgbClr val="0072C6"/>
                </a:solidFill>
              </a:rPr>
              <a:t>://www.visualstudio.com </a:t>
            </a:r>
            <a:endParaRPr lang="en-US" dirty="0">
              <a:solidFill>
                <a:srgbClr val="0072C6"/>
              </a:solidFill>
            </a:endParaRPr>
          </a:p>
        </p:txBody>
      </p:sp>
      <p:sp>
        <p:nvSpPr>
          <p:cNvPr id="32" name="Freeform 19"/>
          <p:cNvSpPr>
            <a:spLocks noEditPoints="1"/>
          </p:cNvSpPr>
          <p:nvPr/>
        </p:nvSpPr>
        <p:spPr bwMode="black">
          <a:xfrm>
            <a:off x="834022" y="3028758"/>
            <a:ext cx="393700" cy="395287"/>
          </a:xfrm>
          <a:custGeom>
            <a:avLst/>
            <a:gdLst>
              <a:gd name="T0" fmla="*/ 82 w 150"/>
              <a:gd name="T1" fmla="*/ 43 h 150"/>
              <a:gd name="T2" fmla="*/ 80 w 150"/>
              <a:gd name="T3" fmla="*/ 47 h 150"/>
              <a:gd name="T4" fmla="*/ 75 w 150"/>
              <a:gd name="T5" fmla="*/ 49 h 150"/>
              <a:gd name="T6" fmla="*/ 69 w 150"/>
              <a:gd name="T7" fmla="*/ 47 h 150"/>
              <a:gd name="T8" fmla="*/ 67 w 150"/>
              <a:gd name="T9" fmla="*/ 43 h 150"/>
              <a:gd name="T10" fmla="*/ 69 w 150"/>
              <a:gd name="T11" fmla="*/ 38 h 150"/>
              <a:gd name="T12" fmla="*/ 75 w 150"/>
              <a:gd name="T13" fmla="*/ 36 h 150"/>
              <a:gd name="T14" fmla="*/ 80 w 150"/>
              <a:gd name="T15" fmla="*/ 38 h 150"/>
              <a:gd name="T16" fmla="*/ 82 w 150"/>
              <a:gd name="T17" fmla="*/ 43 h 150"/>
              <a:gd name="T18" fmla="*/ 68 w 150"/>
              <a:gd name="T19" fmla="*/ 114 h 150"/>
              <a:gd name="T20" fmla="*/ 81 w 150"/>
              <a:gd name="T21" fmla="*/ 114 h 150"/>
              <a:gd name="T22" fmla="*/ 81 w 150"/>
              <a:gd name="T23" fmla="*/ 60 h 150"/>
              <a:gd name="T24" fmla="*/ 68 w 150"/>
              <a:gd name="T25" fmla="*/ 60 h 150"/>
              <a:gd name="T26" fmla="*/ 68 w 150"/>
              <a:gd name="T27" fmla="*/ 114 h 150"/>
              <a:gd name="T28" fmla="*/ 150 w 150"/>
              <a:gd name="T29" fmla="*/ 75 h 150"/>
              <a:gd name="T30" fmla="*/ 75 w 150"/>
              <a:gd name="T31" fmla="*/ 0 h 150"/>
              <a:gd name="T32" fmla="*/ 0 w 150"/>
              <a:gd name="T33" fmla="*/ 75 h 150"/>
              <a:gd name="T34" fmla="*/ 75 w 150"/>
              <a:gd name="T35" fmla="*/ 150 h 150"/>
              <a:gd name="T36" fmla="*/ 150 w 150"/>
              <a:gd name="T37" fmla="*/ 75 h 150"/>
              <a:gd name="T38" fmla="*/ 140 w 150"/>
              <a:gd name="T39" fmla="*/ 75 h 150"/>
              <a:gd name="T40" fmla="*/ 75 w 150"/>
              <a:gd name="T41" fmla="*/ 140 h 150"/>
              <a:gd name="T42" fmla="*/ 9 w 150"/>
              <a:gd name="T43" fmla="*/ 75 h 150"/>
              <a:gd name="T44" fmla="*/ 75 w 150"/>
              <a:gd name="T45" fmla="*/ 10 h 150"/>
              <a:gd name="T46" fmla="*/ 140 w 150"/>
              <a:gd name="T47"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 h="150">
                <a:moveTo>
                  <a:pt x="82" y="43"/>
                </a:moveTo>
                <a:cubicBezTo>
                  <a:pt x="82" y="44"/>
                  <a:pt x="81" y="46"/>
                  <a:pt x="80" y="47"/>
                </a:cubicBezTo>
                <a:cubicBezTo>
                  <a:pt x="79" y="48"/>
                  <a:pt x="77" y="49"/>
                  <a:pt x="75" y="49"/>
                </a:cubicBezTo>
                <a:cubicBezTo>
                  <a:pt x="73" y="49"/>
                  <a:pt x="71" y="48"/>
                  <a:pt x="69" y="47"/>
                </a:cubicBezTo>
                <a:cubicBezTo>
                  <a:pt x="68" y="46"/>
                  <a:pt x="67" y="44"/>
                  <a:pt x="67" y="43"/>
                </a:cubicBezTo>
                <a:cubicBezTo>
                  <a:pt x="67" y="41"/>
                  <a:pt x="68" y="39"/>
                  <a:pt x="69" y="38"/>
                </a:cubicBezTo>
                <a:cubicBezTo>
                  <a:pt x="71" y="37"/>
                  <a:pt x="73" y="36"/>
                  <a:pt x="75" y="36"/>
                </a:cubicBezTo>
                <a:cubicBezTo>
                  <a:pt x="77" y="36"/>
                  <a:pt x="79" y="37"/>
                  <a:pt x="80" y="38"/>
                </a:cubicBezTo>
                <a:cubicBezTo>
                  <a:pt x="81" y="39"/>
                  <a:pt x="82" y="41"/>
                  <a:pt x="82" y="43"/>
                </a:cubicBezTo>
                <a:moveTo>
                  <a:pt x="68" y="114"/>
                </a:moveTo>
                <a:cubicBezTo>
                  <a:pt x="81" y="114"/>
                  <a:pt x="81" y="114"/>
                  <a:pt x="81" y="114"/>
                </a:cubicBezTo>
                <a:cubicBezTo>
                  <a:pt x="81" y="60"/>
                  <a:pt x="81" y="60"/>
                  <a:pt x="81" y="60"/>
                </a:cubicBezTo>
                <a:cubicBezTo>
                  <a:pt x="68" y="60"/>
                  <a:pt x="68" y="60"/>
                  <a:pt x="68" y="60"/>
                </a:cubicBezTo>
                <a:lnTo>
                  <a:pt x="68" y="114"/>
                </a:lnTo>
                <a:close/>
                <a:moveTo>
                  <a:pt x="150" y="75"/>
                </a:moveTo>
                <a:cubicBezTo>
                  <a:pt x="150" y="34"/>
                  <a:pt x="116" y="0"/>
                  <a:pt x="75" y="0"/>
                </a:cubicBezTo>
                <a:cubicBezTo>
                  <a:pt x="33" y="0"/>
                  <a:pt x="0" y="34"/>
                  <a:pt x="0" y="75"/>
                </a:cubicBezTo>
                <a:cubicBezTo>
                  <a:pt x="0" y="116"/>
                  <a:pt x="33" y="150"/>
                  <a:pt x="75" y="150"/>
                </a:cubicBezTo>
                <a:cubicBezTo>
                  <a:pt x="116" y="150"/>
                  <a:pt x="150" y="116"/>
                  <a:pt x="150" y="75"/>
                </a:cubicBezTo>
                <a:close/>
                <a:moveTo>
                  <a:pt x="140" y="75"/>
                </a:moveTo>
                <a:cubicBezTo>
                  <a:pt x="140" y="111"/>
                  <a:pt x="111" y="140"/>
                  <a:pt x="75" y="140"/>
                </a:cubicBezTo>
                <a:cubicBezTo>
                  <a:pt x="39" y="140"/>
                  <a:pt x="9" y="111"/>
                  <a:pt x="9" y="75"/>
                </a:cubicBezTo>
                <a:cubicBezTo>
                  <a:pt x="9" y="39"/>
                  <a:pt x="39" y="10"/>
                  <a:pt x="75" y="10"/>
                </a:cubicBezTo>
                <a:cubicBezTo>
                  <a:pt x="111" y="10"/>
                  <a:pt x="140" y="39"/>
                  <a:pt x="140" y="75"/>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nvGrpSpPr>
          <p:cNvPr id="6" name="Group 5"/>
          <p:cNvGrpSpPr/>
          <p:nvPr/>
        </p:nvGrpSpPr>
        <p:grpSpPr>
          <a:xfrm>
            <a:off x="3997507" y="4129702"/>
            <a:ext cx="2206842" cy="1547995"/>
            <a:chOff x="4007555" y="4150852"/>
            <a:chExt cx="2206842" cy="1547995"/>
          </a:xfrm>
        </p:grpSpPr>
        <p:pic>
          <p:nvPicPr>
            <p:cNvPr id="34" name="Picture 33"/>
            <p:cNvPicPr>
              <a:picLocks noChangeAspect="1"/>
            </p:cNvPicPr>
            <p:nvPr/>
          </p:nvPicPr>
          <p:blipFill rotWithShape="1">
            <a:blip r:embed="rId2"/>
            <a:srcRect l="269" r="50083"/>
            <a:stretch/>
          </p:blipFill>
          <p:spPr>
            <a:xfrm>
              <a:off x="4007555" y="4150852"/>
              <a:ext cx="2206842" cy="782889"/>
            </a:xfrm>
            <a:prstGeom prst="rect">
              <a:avLst/>
            </a:prstGeom>
          </p:spPr>
        </p:pic>
        <p:pic>
          <p:nvPicPr>
            <p:cNvPr id="35" name="Picture 34"/>
            <p:cNvPicPr>
              <a:picLocks noChangeAspect="1"/>
            </p:cNvPicPr>
            <p:nvPr/>
          </p:nvPicPr>
          <p:blipFill rotWithShape="1">
            <a:blip r:embed="rId2"/>
            <a:srcRect l="50238" t="3555" r="114"/>
            <a:stretch/>
          </p:blipFill>
          <p:spPr>
            <a:xfrm>
              <a:off x="4007555" y="4943789"/>
              <a:ext cx="2206842" cy="755058"/>
            </a:xfrm>
            <a:prstGeom prst="rect">
              <a:avLst/>
            </a:prstGeom>
          </p:spPr>
        </p:pic>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174" y="1093396"/>
            <a:ext cx="3448998" cy="965898"/>
          </a:xfrm>
          <a:prstGeom prst="rect">
            <a:avLst/>
          </a:prstGeom>
        </p:spPr>
      </p:pic>
    </p:spTree>
    <p:extLst>
      <p:ext uri="{BB962C8B-B14F-4D97-AF65-F5344CB8AC3E}">
        <p14:creationId xmlns:p14="http://schemas.microsoft.com/office/powerpoint/2010/main" val="278248125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2125663"/>
            <a:ext cx="12436475" cy="4868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a:t>Complete an evaluation </a:t>
            </a:r>
            <a:r>
              <a:rPr lang="en-US" dirty="0" smtClean="0"/>
              <a:t>and </a:t>
            </a:r>
            <a:r>
              <a:rPr lang="en-US" dirty="0"/>
              <a:t>enter to win!</a:t>
            </a:r>
          </a:p>
        </p:txBody>
      </p:sp>
      <p:pic>
        <p:nvPicPr>
          <p:cNvPr id="5" name="Xbox kinect"/>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2233400"/>
            <a:ext cx="6514743" cy="4653388"/>
          </a:xfrm>
          <a:prstGeom prst="rect">
            <a:avLst/>
          </a:prstGeom>
          <a:noFill/>
          <a:extLst>
            <a:ext uri="{909E8E84-426E-40DD-AFC4-6F175D3DCCD1}">
              <a14:hiddenFill xmlns:a14="http://schemas.microsoft.com/office/drawing/2010/main">
                <a:solidFill>
                  <a:srgbClr val="FFFFFF"/>
                </a:solidFill>
              </a14:hiddenFill>
            </a:ext>
          </a:extLst>
        </p:spPr>
      </p:pic>
      <p:pic>
        <p:nvPicPr>
          <p:cNvPr id="6" name="hat"/>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229896" y="3711718"/>
            <a:ext cx="3474370" cy="2174248"/>
          </a:xfrm>
          <a:prstGeom prst="rect">
            <a:avLst/>
          </a:prstGeom>
          <a:noFill/>
          <a:effectLst>
            <a:outerShdw blurRad="203200" dist="317500" dir="5400000" sx="90000" sy="-19000" rotWithShape="0">
              <a:prstClr val="black">
                <a:alpha val="15000"/>
              </a:prstClr>
            </a:outerShdw>
          </a:effectLst>
          <a:extLst>
            <a:ext uri="{909E8E84-426E-40DD-AFC4-6F175D3DCCD1}">
              <a14:hiddenFill xmlns:a14="http://schemas.microsoft.com/office/drawing/2010/main">
                <a:solidFill>
                  <a:srgbClr val="FFFFFF"/>
                </a:solidFill>
              </a14:hiddenFill>
            </a:ext>
          </a:extLst>
        </p:spPr>
      </p:pic>
      <p:pic>
        <p:nvPicPr>
          <p:cNvPr id="4" name="Best Buy gc"/>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218238" y="2602966"/>
            <a:ext cx="3474680" cy="2174442"/>
          </a:xfrm>
          <a:prstGeom prst="rect">
            <a:avLst/>
          </a:prstGeom>
          <a:noFill/>
          <a:effectLst>
            <a:outerShdw blurRad="203200" dist="317500" dir="5400000" sx="90000" sy="-19000" rotWithShape="0">
              <a:prstClr val="black">
                <a:alpha val="1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7924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63" presetClass="path" presetSubtype="0" decel="100000" fill="hold" nodeType="withEffect">
                                  <p:stCondLst>
                                    <p:cond delay="0"/>
                                  </p:stCondLst>
                                  <p:childTnLst>
                                    <p:animMotion origin="layout" path="M -0.02413 1.59782E-6 L 4.84555E-6 1.59782E-6 " pathEditMode="relative" rAng="0" ptsTypes="AA">
                                      <p:cBhvr>
                                        <p:cTn id="9" dur="750" fill="hold"/>
                                        <p:tgtEl>
                                          <p:spTgt spid="5"/>
                                        </p:tgtEl>
                                        <p:attrNameLst>
                                          <p:attrName>ppt_x</p:attrName>
                                          <p:attrName>ppt_y</p:attrName>
                                        </p:attrNameLst>
                                      </p:cBhvr>
                                      <p:rCtr x="1200" y="0"/>
                                    </p:animMotion>
                                  </p:childTnLst>
                                </p:cTn>
                              </p:par>
                              <p:par>
                                <p:cTn id="10" presetID="10" presetClass="entr" presetSubtype="0" fill="hold" nodeType="withEffect">
                                  <p:stCondLst>
                                    <p:cond delay="2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childTnLst>
                                </p:cTn>
                              </p:par>
                              <p:par>
                                <p:cTn id="13" presetID="63" presetClass="path" presetSubtype="0" decel="100000" fill="hold" nodeType="withEffect">
                                  <p:stCondLst>
                                    <p:cond delay="200"/>
                                  </p:stCondLst>
                                  <p:childTnLst>
                                    <p:animMotion origin="layout" path="M -0.02413 -2.55107E-6 L 2.31044E-6 -2.55107E-6 " pathEditMode="relative" rAng="0" ptsTypes="AA">
                                      <p:cBhvr>
                                        <p:cTn id="14" dur="750" fill="hold"/>
                                        <p:tgtEl>
                                          <p:spTgt spid="4"/>
                                        </p:tgtEl>
                                        <p:attrNameLst>
                                          <p:attrName>ppt_x</p:attrName>
                                          <p:attrName>ppt_y</p:attrName>
                                        </p:attrNameLst>
                                      </p:cBhvr>
                                      <p:rCtr x="1200" y="0"/>
                                    </p:animMotion>
                                  </p:childTnLst>
                                </p:cTn>
                              </p:par>
                              <p:par>
                                <p:cTn id="15" presetID="10" presetClass="entr" presetSubtype="0" fill="hold"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63" presetClass="path" presetSubtype="0" decel="100000" fill="hold" nodeType="withEffect">
                                  <p:stCondLst>
                                    <p:cond delay="400"/>
                                  </p:stCondLst>
                                  <p:childTnLst>
                                    <p:animMotion origin="layout" path="M -0.02413 1.49796E-7 L 1.39392E-6 1.49796E-7 " pathEditMode="relative" rAng="0" ptsTypes="AA">
                                      <p:cBhvr>
                                        <p:cTn id="19" dur="750" fill="hold"/>
                                        <p:tgtEl>
                                          <p:spTgt spid="6"/>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this session</a:t>
            </a:r>
            <a:endParaRPr lang="en-US" dirty="0"/>
          </a:p>
        </p:txBody>
      </p:sp>
      <p:sp>
        <p:nvSpPr>
          <p:cNvPr id="3" name="Isosceles Triangle 2"/>
          <p:cNvSpPr/>
          <p:nvPr/>
        </p:nvSpPr>
        <p:spPr bwMode="auto">
          <a:xfrm rot="5400000">
            <a:off x="6872971" y="3384644"/>
            <a:ext cx="4554072" cy="903013"/>
          </a:xfrm>
          <a:prstGeom prst="triangle">
            <a:avLst/>
          </a:prstGeom>
          <a:gradFill flip="none" rotWithShape="1">
            <a:gsLst>
              <a:gs pos="0">
                <a:schemeClr val="tx1"/>
              </a:gs>
              <a:gs pos="100000">
                <a:schemeClr val="tx1">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5" name="TextBox 4"/>
          <p:cNvSpPr txBox="1"/>
          <p:nvPr/>
        </p:nvSpPr>
        <p:spPr>
          <a:xfrm>
            <a:off x="292249" y="2488234"/>
            <a:ext cx="4572318" cy="3003899"/>
          </a:xfrm>
          <a:prstGeom prst="rect">
            <a:avLst/>
          </a:prstGeom>
          <a:noFill/>
        </p:spPr>
        <p:txBody>
          <a:bodyPr wrap="square" lIns="182880" tIns="146304" rIns="182880" bIns="146304" rtlCol="0">
            <a:spAutoFit/>
          </a:bodyPr>
          <a:lstStyle/>
          <a:p>
            <a:r>
              <a:rPr lang="en-US" sz="4400" b="1" dirty="0">
                <a:gradFill>
                  <a:gsLst>
                    <a:gs pos="83000">
                      <a:srgbClr val="FFFFFF"/>
                    </a:gs>
                    <a:gs pos="100000">
                      <a:srgbClr val="0072C6">
                        <a:lumMod val="30000"/>
                        <a:lumOff val="70000"/>
                      </a:srgbClr>
                    </a:gs>
                  </a:gsLst>
                  <a:lin ang="5400000" scaled="1"/>
                </a:gradFill>
              </a:rPr>
              <a:t>Scan this </a:t>
            </a:r>
            <a:r>
              <a:rPr lang="en-US" sz="4400" b="1" dirty="0" smtClean="0">
                <a:gradFill>
                  <a:gsLst>
                    <a:gs pos="83000">
                      <a:srgbClr val="FFFFFF"/>
                    </a:gs>
                    <a:gs pos="100000">
                      <a:srgbClr val="0072C6">
                        <a:lumMod val="30000"/>
                        <a:lumOff val="70000"/>
                      </a:srgbClr>
                    </a:gs>
                  </a:gsLst>
                  <a:lin ang="5400000" scaled="1"/>
                </a:gradFill>
              </a:rPr>
              <a:t/>
            </a:r>
            <a:br>
              <a:rPr lang="en-US" sz="4400" b="1" dirty="0" smtClean="0">
                <a:gradFill>
                  <a:gsLst>
                    <a:gs pos="83000">
                      <a:srgbClr val="FFFFFF"/>
                    </a:gs>
                    <a:gs pos="100000">
                      <a:srgbClr val="0072C6">
                        <a:lumMod val="30000"/>
                        <a:lumOff val="70000"/>
                      </a:srgbClr>
                    </a:gs>
                  </a:gsLst>
                  <a:lin ang="5400000" scaled="1"/>
                </a:gradFill>
              </a:rPr>
            </a:br>
            <a:r>
              <a:rPr lang="en-US" sz="4400" b="1" dirty="0" smtClean="0">
                <a:gradFill>
                  <a:gsLst>
                    <a:gs pos="83000">
                      <a:srgbClr val="FFFFFF"/>
                    </a:gs>
                    <a:gs pos="100000">
                      <a:srgbClr val="0072C6">
                        <a:lumMod val="30000"/>
                        <a:lumOff val="70000"/>
                      </a:srgbClr>
                    </a:gs>
                  </a:gsLst>
                  <a:lin ang="5400000" scaled="1"/>
                </a:gradFill>
              </a:rPr>
              <a:t>QR </a:t>
            </a:r>
            <a:r>
              <a:rPr lang="en-US" sz="4400" b="1" dirty="0">
                <a:gradFill>
                  <a:gsLst>
                    <a:gs pos="83000">
                      <a:srgbClr val="FFFFFF"/>
                    </a:gs>
                    <a:gs pos="100000">
                      <a:srgbClr val="0072C6">
                        <a:lumMod val="30000"/>
                        <a:lumOff val="70000"/>
                      </a:srgbClr>
                    </a:gs>
                  </a:gsLst>
                  <a:lin ang="5400000" scaled="1"/>
                </a:gradFill>
              </a:rPr>
              <a:t>code </a:t>
            </a:r>
            <a:r>
              <a:rPr lang="en-US" sz="4400" b="1" dirty="0" smtClean="0">
                <a:gradFill>
                  <a:gsLst>
                    <a:gs pos="83000">
                      <a:srgbClr val="FFFFFF"/>
                    </a:gs>
                    <a:gs pos="100000">
                      <a:srgbClr val="0072C6">
                        <a:lumMod val="30000"/>
                        <a:lumOff val="70000"/>
                      </a:srgbClr>
                    </a:gs>
                  </a:gsLst>
                  <a:lin ang="5400000" scaled="1"/>
                </a:gradFill>
              </a:rPr>
              <a:t/>
            </a:r>
            <a:br>
              <a:rPr lang="en-US" sz="4400" b="1" dirty="0" smtClean="0">
                <a:gradFill>
                  <a:gsLst>
                    <a:gs pos="83000">
                      <a:srgbClr val="FFFFFF"/>
                    </a:gs>
                    <a:gs pos="100000">
                      <a:srgbClr val="0072C6">
                        <a:lumMod val="30000"/>
                        <a:lumOff val="70000"/>
                      </a:srgbClr>
                    </a:gs>
                  </a:gsLst>
                  <a:lin ang="5400000" scaled="1"/>
                </a:gradFill>
              </a:rPr>
            </a:br>
            <a:r>
              <a:rPr lang="en-US" sz="4400" dirty="0" smtClean="0">
                <a:gradFill>
                  <a:gsLst>
                    <a:gs pos="83000">
                      <a:srgbClr val="FFFFFF"/>
                    </a:gs>
                    <a:gs pos="100000">
                      <a:srgbClr val="0072C6">
                        <a:lumMod val="30000"/>
                        <a:lumOff val="70000"/>
                      </a:srgbClr>
                    </a:gs>
                  </a:gsLst>
                  <a:lin ang="5400000" scaled="1"/>
                </a:gradFill>
              </a:rPr>
              <a:t>to evaluate </a:t>
            </a:r>
            <a:br>
              <a:rPr lang="en-US" sz="4400" dirty="0" smtClean="0">
                <a:gradFill>
                  <a:gsLst>
                    <a:gs pos="83000">
                      <a:srgbClr val="FFFFFF"/>
                    </a:gs>
                    <a:gs pos="100000">
                      <a:srgbClr val="0072C6">
                        <a:lumMod val="30000"/>
                        <a:lumOff val="70000"/>
                      </a:srgbClr>
                    </a:gs>
                  </a:gsLst>
                  <a:lin ang="5400000" scaled="1"/>
                </a:gradFill>
              </a:rPr>
            </a:br>
            <a:r>
              <a:rPr lang="en-US" sz="4400" dirty="0" smtClean="0">
                <a:gradFill>
                  <a:gsLst>
                    <a:gs pos="83000">
                      <a:srgbClr val="FFFFFF"/>
                    </a:gs>
                    <a:gs pos="100000">
                      <a:srgbClr val="0072C6">
                        <a:lumMod val="30000"/>
                        <a:lumOff val="70000"/>
                      </a:srgbClr>
                    </a:gs>
                  </a:gsLst>
                  <a:lin ang="5400000" scaled="1"/>
                </a:gradFill>
              </a:rPr>
              <a:t>this </a:t>
            </a:r>
            <a:r>
              <a:rPr lang="en-US" sz="4400" dirty="0">
                <a:gradFill>
                  <a:gsLst>
                    <a:gs pos="83000">
                      <a:srgbClr val="FFFFFF"/>
                    </a:gs>
                    <a:gs pos="100000">
                      <a:srgbClr val="0072C6">
                        <a:lumMod val="30000"/>
                        <a:lumOff val="70000"/>
                      </a:srgbClr>
                    </a:gs>
                  </a:gsLst>
                  <a:lin ang="5400000" scaled="1"/>
                </a:gradFill>
              </a:rPr>
              <a:t>session.</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133220" y="1668463"/>
            <a:ext cx="4572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9847" y="1669943"/>
            <a:ext cx="2353260" cy="4569436"/>
          </a:xfrm>
          <a:prstGeom prst="rect">
            <a:avLst/>
          </a:prstGeom>
        </p:spPr>
      </p:pic>
    </p:spTree>
    <p:extLst>
      <p:ext uri="{BB962C8B-B14F-4D97-AF65-F5344CB8AC3E}">
        <p14:creationId xmlns:p14="http://schemas.microsoft.com/office/powerpoint/2010/main" val="1830671034"/>
      </p:ext>
    </p:extLst>
  </p:cSld>
  <p:clrMapOvr>
    <a:masterClrMapping/>
  </p:clrMapOvr>
  <p:transition spd="slow">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9" name="TechEd 2014 logo white"/>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invGray">
          <a:xfrm>
            <a:off x="9058190" y="448802"/>
            <a:ext cx="2965328" cy="1283012"/>
          </a:xfrm>
          <a:prstGeom prst="rect">
            <a:avLst/>
          </a:prstGeom>
        </p:spPr>
      </p:pic>
    </p:spTree>
    <p:extLst>
      <p:ext uri="{BB962C8B-B14F-4D97-AF65-F5344CB8AC3E}">
        <p14:creationId xmlns:p14="http://schemas.microsoft.com/office/powerpoint/2010/main" val="2993768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0"/>
          </p:nvPr>
        </p:nvSpPr>
        <p:spPr>
          <a:xfrm>
            <a:off x="274638" y="1214438"/>
            <a:ext cx="11887200" cy="5072158"/>
          </a:xfrm>
        </p:spPr>
        <p:txBody>
          <a:bodyPr/>
          <a:lstStyle/>
          <a:p>
            <a:r>
              <a:rPr lang="en-US" dirty="0"/>
              <a:t>Get the most out of Visual </a:t>
            </a:r>
            <a:r>
              <a:rPr lang="en-US" dirty="0" smtClean="0"/>
              <a:t>Studio</a:t>
            </a:r>
            <a:endParaRPr lang="en-US" dirty="0"/>
          </a:p>
          <a:p>
            <a:pPr lvl="1"/>
            <a:r>
              <a:rPr lang="en-US" dirty="0"/>
              <a:t>Better / Faster / Code Tricks / Fun Facts / Bets with Friends</a:t>
            </a:r>
          </a:p>
          <a:p>
            <a:r>
              <a:rPr lang="en-US" dirty="0"/>
              <a:t>Why are you here?</a:t>
            </a:r>
          </a:p>
          <a:p>
            <a:r>
              <a:rPr lang="en-US" dirty="0"/>
              <a:t>Everyone will learn something</a:t>
            </a:r>
          </a:p>
          <a:p>
            <a:endParaRPr lang="en-US" dirty="0"/>
          </a:p>
          <a:p>
            <a:r>
              <a:rPr lang="en-US" dirty="0"/>
              <a:t>If one tip saves one minute per hour</a:t>
            </a:r>
          </a:p>
          <a:p>
            <a:pPr lvl="1"/>
            <a:r>
              <a:rPr lang="en-US" dirty="0"/>
              <a:t>Do some fuzzy math and ….</a:t>
            </a:r>
          </a:p>
          <a:p>
            <a:pPr lvl="1"/>
            <a:r>
              <a:rPr lang="en-US" dirty="0"/>
              <a:t>Every tip will save you 1 year of coding</a:t>
            </a:r>
          </a:p>
          <a:p>
            <a:pPr lvl="1"/>
            <a:r>
              <a:rPr lang="en-US" dirty="0"/>
              <a:t>Retire Today</a:t>
            </a:r>
            <a:r>
              <a:rPr lang="en-US" dirty="0" smtClean="0"/>
              <a:t>!</a:t>
            </a:r>
            <a:endParaRPr lang="en-US" dirty="0"/>
          </a:p>
        </p:txBody>
      </p:sp>
    </p:spTree>
    <p:extLst>
      <p:ext uri="{BB962C8B-B14F-4D97-AF65-F5344CB8AC3E}">
        <p14:creationId xmlns:p14="http://schemas.microsoft.com/office/powerpoint/2010/main" val="356679011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 of the Land</a:t>
            </a:r>
            <a:endParaRPr lang="en-US" dirty="0"/>
          </a:p>
        </p:txBody>
      </p:sp>
      <p:sp>
        <p:nvSpPr>
          <p:cNvPr id="3" name="Content Placeholder 2"/>
          <p:cNvSpPr>
            <a:spLocks noGrp="1"/>
          </p:cNvSpPr>
          <p:nvPr>
            <p:ph sz="quarter" idx="10"/>
          </p:nvPr>
        </p:nvSpPr>
        <p:spPr>
          <a:xfrm>
            <a:off x="274638" y="1214438"/>
            <a:ext cx="11887200" cy="5343001"/>
          </a:xfrm>
        </p:spPr>
        <p:txBody>
          <a:bodyPr/>
          <a:lstStyle/>
          <a:p>
            <a:r>
              <a:rPr lang="en-US" dirty="0">
                <a:solidFill>
                  <a:srgbClr val="FFFFFF"/>
                </a:solidFill>
              </a:rPr>
              <a:t>We’re </a:t>
            </a:r>
            <a:r>
              <a:rPr lang="en-US" dirty="0" err="1">
                <a:solidFill>
                  <a:srgbClr val="FFFFFF"/>
                </a:solidFill>
              </a:rPr>
              <a:t>gonna</a:t>
            </a:r>
            <a:r>
              <a:rPr lang="en-US" dirty="0">
                <a:solidFill>
                  <a:srgbClr val="FFFFFF"/>
                </a:solidFill>
              </a:rPr>
              <a:t> go fast, but shortcuts are in the slides</a:t>
            </a:r>
          </a:p>
          <a:p>
            <a:r>
              <a:rPr lang="en-US" dirty="0">
                <a:solidFill>
                  <a:srgbClr val="FFFFFF"/>
                </a:solidFill>
              </a:rPr>
              <a:t>We’re using Visual Studio 2013</a:t>
            </a:r>
          </a:p>
          <a:p>
            <a:pPr lvl="1"/>
            <a:r>
              <a:rPr lang="en-US" dirty="0">
                <a:solidFill>
                  <a:srgbClr val="FFFFFF"/>
                </a:solidFill>
              </a:rPr>
              <a:t>Many tips are relevant to earlier versions of Visual Studio</a:t>
            </a:r>
          </a:p>
          <a:p>
            <a:r>
              <a:rPr lang="en-US" dirty="0">
                <a:solidFill>
                  <a:srgbClr val="FFFFFF"/>
                </a:solidFill>
              </a:rPr>
              <a:t>Visual Studio version “legend”:</a:t>
            </a:r>
          </a:p>
          <a:p>
            <a:pPr lvl="1"/>
            <a:r>
              <a:rPr lang="en-US" dirty="0">
                <a:solidFill>
                  <a:schemeClr val="accent5"/>
                </a:solidFill>
              </a:rPr>
              <a:t>[05]</a:t>
            </a:r>
            <a:r>
              <a:rPr lang="en-US" dirty="0"/>
              <a:t> Visual Studio 2005</a:t>
            </a:r>
          </a:p>
          <a:p>
            <a:pPr lvl="1"/>
            <a:r>
              <a:rPr lang="en-US" dirty="0">
                <a:solidFill>
                  <a:schemeClr val="accent5"/>
                </a:solidFill>
              </a:rPr>
              <a:t>[08]</a:t>
            </a:r>
            <a:r>
              <a:rPr lang="en-US" dirty="0"/>
              <a:t> Visual Studio 2008</a:t>
            </a:r>
          </a:p>
          <a:p>
            <a:pPr lvl="1"/>
            <a:r>
              <a:rPr lang="en-US" dirty="0">
                <a:solidFill>
                  <a:schemeClr val="accent5"/>
                </a:solidFill>
              </a:rPr>
              <a:t>[10]</a:t>
            </a:r>
            <a:r>
              <a:rPr lang="en-US" dirty="0"/>
              <a:t> Visual Studio 2010</a:t>
            </a:r>
          </a:p>
          <a:p>
            <a:pPr lvl="1"/>
            <a:r>
              <a:rPr lang="en-US" dirty="0">
                <a:solidFill>
                  <a:schemeClr val="accent5"/>
                </a:solidFill>
              </a:rPr>
              <a:t>[10PPT]</a:t>
            </a:r>
            <a:r>
              <a:rPr lang="en-US" dirty="0"/>
              <a:t> Visual Studio 2010 + Pro Power Tools</a:t>
            </a:r>
          </a:p>
          <a:p>
            <a:pPr lvl="1"/>
            <a:r>
              <a:rPr lang="en-US" dirty="0">
                <a:solidFill>
                  <a:schemeClr val="accent5"/>
                </a:solidFill>
              </a:rPr>
              <a:t>[12]</a:t>
            </a:r>
            <a:r>
              <a:rPr lang="en-US" dirty="0"/>
              <a:t> Visual Studio 2012</a:t>
            </a:r>
          </a:p>
          <a:p>
            <a:pPr lvl="1"/>
            <a:r>
              <a:rPr lang="en-US" dirty="0">
                <a:solidFill>
                  <a:schemeClr val="accent5"/>
                </a:solidFill>
              </a:rPr>
              <a:t>[13]</a:t>
            </a:r>
            <a:r>
              <a:rPr lang="en-US" dirty="0"/>
              <a:t> Visual Studio 2013</a:t>
            </a:r>
          </a:p>
          <a:p>
            <a:pPr lvl="1"/>
            <a:r>
              <a:rPr lang="en-US" dirty="0">
                <a:solidFill>
                  <a:schemeClr val="accent5"/>
                </a:solidFill>
              </a:rPr>
              <a:t>[</a:t>
            </a:r>
            <a:r>
              <a:rPr lang="en-US">
                <a:solidFill>
                  <a:schemeClr val="accent5"/>
                </a:solidFill>
              </a:rPr>
              <a:t>13PPT]</a:t>
            </a:r>
            <a:r>
              <a:rPr lang="en-US"/>
              <a:t> Visual Studio 2013 + Pro Power Tools</a:t>
            </a:r>
            <a:endParaRPr lang="en-US" dirty="0"/>
          </a:p>
        </p:txBody>
      </p:sp>
    </p:spTree>
    <p:extLst>
      <p:ext uri="{BB962C8B-B14F-4D97-AF65-F5344CB8AC3E}">
        <p14:creationId xmlns:p14="http://schemas.microsoft.com/office/powerpoint/2010/main" val="143561881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274638" y="1214438"/>
            <a:ext cx="11887200" cy="4862870"/>
          </a:xfrm>
        </p:spPr>
        <p:txBody>
          <a:bodyPr/>
          <a:lstStyle/>
          <a:p>
            <a:r>
              <a:rPr lang="en-US" dirty="0" smtClean="0">
                <a:solidFill>
                  <a:srgbClr val="FFFFFF"/>
                </a:solidFill>
                <a:hlinkClick r:id="rId3"/>
              </a:rPr>
              <a:t>http://sc8.me/useazure</a:t>
            </a:r>
            <a:endParaRPr lang="en-US" dirty="0" smtClean="0">
              <a:solidFill>
                <a:srgbClr val="FFFFFF"/>
              </a:solidFill>
            </a:endParaRPr>
          </a:p>
          <a:p>
            <a:r>
              <a:rPr lang="en-US" sz="2800" dirty="0"/>
              <a:t>Develop &amp; test solutions in the cloud</a:t>
            </a:r>
          </a:p>
          <a:p>
            <a:r>
              <a:rPr lang="en-US" sz="2800" dirty="0"/>
              <a:t>Get started with Azure now using monthly credits included with your MSDN subscription (up to $150/month)</a:t>
            </a:r>
          </a:p>
          <a:p>
            <a:r>
              <a:rPr lang="en-US" sz="2800" dirty="0"/>
              <a:t>Quickly create a </a:t>
            </a:r>
            <a:r>
              <a:rPr lang="en-US" sz="2800" dirty="0" err="1"/>
              <a:t>dev</a:t>
            </a:r>
            <a:r>
              <a:rPr lang="en-US" sz="2800" dirty="0"/>
              <a:t>/test sandbox using Azure Virtual Machines and your MSDN software</a:t>
            </a:r>
          </a:p>
          <a:p>
            <a:r>
              <a:rPr lang="en-US" sz="2800" dirty="0"/>
              <a:t>Need more resources? MSDN subscribers </a:t>
            </a:r>
            <a:r>
              <a:rPr lang="en-US" sz="2800" dirty="0" smtClean="0"/>
              <a:t>pay</a:t>
            </a:r>
            <a:br>
              <a:rPr lang="en-US" sz="2800" dirty="0" smtClean="0"/>
            </a:br>
            <a:r>
              <a:rPr lang="en-US" sz="2800" dirty="0" smtClean="0"/>
              <a:t>only</a:t>
            </a:r>
            <a:r>
              <a:rPr lang="en-US" sz="2800" dirty="0"/>
              <a:t> $0.06 per hour for additional small </a:t>
            </a:r>
            <a:r>
              <a:rPr lang="en-US" sz="2800" dirty="0" smtClean="0"/>
              <a:t>VMs</a:t>
            </a:r>
            <a:br>
              <a:rPr lang="en-US" sz="2800" dirty="0" smtClean="0"/>
            </a:br>
            <a:r>
              <a:rPr lang="en-US" sz="2800" dirty="0" smtClean="0"/>
              <a:t>a </a:t>
            </a:r>
            <a:r>
              <a:rPr lang="en-US" sz="2800" dirty="0"/>
              <a:t>33-97% savings</a:t>
            </a:r>
          </a:p>
          <a:p>
            <a:endParaRPr lang="en-US" dirty="0"/>
          </a:p>
        </p:txBody>
      </p:sp>
      <p:sp>
        <p:nvSpPr>
          <p:cNvPr id="2" name="Title 1"/>
          <p:cNvSpPr>
            <a:spLocks noGrp="1"/>
          </p:cNvSpPr>
          <p:nvPr>
            <p:ph type="title"/>
          </p:nvPr>
        </p:nvSpPr>
        <p:spPr/>
        <p:txBody>
          <a:bodyPr/>
          <a:lstStyle/>
          <a:p>
            <a:r>
              <a:rPr lang="en-US" dirty="0" smtClean="0"/>
              <a:t>Your MSDN + Azure Benefits</a:t>
            </a:r>
            <a:endParaRPr lang="en-US" dirty="0"/>
          </a:p>
        </p:txBody>
      </p:sp>
      <p:pic>
        <p:nvPicPr>
          <p:cNvPr id="5" name="Picture 2" descr="http://chart.googleapis.com/chart?cht=qr&amp;chs=500x500&amp;chld=H|0&amp;chl=http://sc8.me/useaz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7560" y="4259262"/>
            <a:ext cx="2199046" cy="2199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47121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Page</a:t>
            </a:r>
            <a:endParaRPr lang="en-US" dirty="0"/>
          </a:p>
        </p:txBody>
      </p:sp>
      <p:sp>
        <p:nvSpPr>
          <p:cNvPr id="3" name="Content Placeholder 2"/>
          <p:cNvSpPr>
            <a:spLocks noGrp="1"/>
          </p:cNvSpPr>
          <p:nvPr>
            <p:ph sz="quarter" idx="10"/>
          </p:nvPr>
        </p:nvSpPr>
        <p:spPr>
          <a:xfrm>
            <a:off x="274638" y="1214438"/>
            <a:ext cx="11887200" cy="5096780"/>
          </a:xfrm>
        </p:spPr>
        <p:txBody>
          <a:bodyPr/>
          <a:lstStyle/>
          <a:p>
            <a:pPr marL="461963" lvl="1" indent="-461963"/>
            <a:r>
              <a:rPr lang="en-US" sz="3200" dirty="0"/>
              <a:t>Show page on startup </a:t>
            </a:r>
            <a:r>
              <a:rPr lang="en-US" dirty="0">
                <a:solidFill>
                  <a:schemeClr val="accent5"/>
                </a:solidFill>
              </a:rPr>
              <a:t>[10]</a:t>
            </a:r>
            <a:endParaRPr lang="en-US" sz="3200" dirty="0">
              <a:solidFill>
                <a:schemeClr val="accent5"/>
              </a:solidFill>
            </a:endParaRPr>
          </a:p>
          <a:p>
            <a:pPr marL="461963" lvl="1" indent="-461963"/>
            <a:r>
              <a:rPr lang="en-US" sz="3200" dirty="0"/>
              <a:t>Close page after project load </a:t>
            </a:r>
            <a:r>
              <a:rPr lang="en-US" dirty="0">
                <a:solidFill>
                  <a:schemeClr val="accent5"/>
                </a:solidFill>
              </a:rPr>
              <a:t>[10]</a:t>
            </a:r>
            <a:endParaRPr lang="en-US" sz="3200" dirty="0">
              <a:solidFill>
                <a:schemeClr val="accent5"/>
              </a:solidFill>
            </a:endParaRPr>
          </a:p>
          <a:p>
            <a:pPr marL="461963" lvl="1" indent="-461963"/>
            <a:r>
              <a:rPr lang="en-US" sz="3200" dirty="0"/>
              <a:t>Pin or remove items in “Recent” list </a:t>
            </a:r>
            <a:r>
              <a:rPr lang="en-US" dirty="0">
                <a:solidFill>
                  <a:schemeClr val="accent5"/>
                </a:solidFill>
              </a:rPr>
              <a:t>[10]</a:t>
            </a:r>
            <a:endParaRPr lang="en-US" sz="3200" dirty="0">
              <a:solidFill>
                <a:schemeClr val="accent5"/>
              </a:solidFill>
            </a:endParaRPr>
          </a:p>
          <a:p>
            <a:pPr marL="461963" lvl="1" indent="-461963"/>
            <a:r>
              <a:rPr lang="en-US" sz="3200" dirty="0"/>
              <a:t>Windows 7 and 8 Taskbar Magic</a:t>
            </a:r>
          </a:p>
          <a:p>
            <a:pPr marL="865188" lvl="2" indent="-461963"/>
            <a:r>
              <a:rPr lang="en-US" sz="2800" dirty="0"/>
              <a:t>Pin recent projects </a:t>
            </a:r>
            <a:r>
              <a:rPr lang="en-US" dirty="0">
                <a:solidFill>
                  <a:schemeClr val="accent5"/>
                </a:solidFill>
              </a:rPr>
              <a:t>[10]</a:t>
            </a:r>
            <a:endParaRPr lang="en-US" sz="2800" dirty="0">
              <a:solidFill>
                <a:schemeClr val="accent5"/>
              </a:solidFill>
            </a:endParaRPr>
          </a:p>
          <a:p>
            <a:pPr marL="865188" lvl="2" indent="-461963"/>
            <a:r>
              <a:rPr lang="en-US" sz="2800" dirty="0"/>
              <a:t>Show Jump List </a:t>
            </a:r>
            <a:r>
              <a:rPr lang="en-US" dirty="0">
                <a:solidFill>
                  <a:srgbClr val="F6AE1E"/>
                </a:solidFill>
              </a:rPr>
              <a:t>(</a:t>
            </a:r>
            <a:r>
              <a:rPr lang="en-US" dirty="0" err="1">
                <a:solidFill>
                  <a:srgbClr val="F6AE1E"/>
                </a:solidFill>
              </a:rPr>
              <a:t>Win+Alt</a:t>
            </a:r>
            <a:r>
              <a:rPr lang="en-US" dirty="0">
                <a:solidFill>
                  <a:srgbClr val="F6AE1E"/>
                </a:solidFill>
              </a:rPr>
              <a:t> + </a:t>
            </a:r>
            <a:r>
              <a:rPr lang="en-US" i="1" dirty="0">
                <a:solidFill>
                  <a:srgbClr val="F6AE1E"/>
                </a:solidFill>
              </a:rPr>
              <a:t>n</a:t>
            </a:r>
            <a:r>
              <a:rPr lang="en-US" dirty="0">
                <a:solidFill>
                  <a:srgbClr val="F6AE1E"/>
                </a:solidFill>
              </a:rPr>
              <a:t>)</a:t>
            </a:r>
          </a:p>
          <a:p>
            <a:pPr marL="865188" lvl="2" indent="-461963"/>
            <a:r>
              <a:rPr lang="en-US" sz="2800" dirty="0"/>
              <a:t>Start new instance </a:t>
            </a:r>
            <a:r>
              <a:rPr lang="en-US" dirty="0">
                <a:solidFill>
                  <a:srgbClr val="F6AE1E"/>
                </a:solidFill>
              </a:rPr>
              <a:t>(</a:t>
            </a:r>
            <a:r>
              <a:rPr lang="en-US" dirty="0" err="1">
                <a:solidFill>
                  <a:srgbClr val="F6AE1E"/>
                </a:solidFill>
              </a:rPr>
              <a:t>Win+Shift</a:t>
            </a:r>
            <a:r>
              <a:rPr lang="en-US" dirty="0">
                <a:solidFill>
                  <a:srgbClr val="F6AE1E"/>
                </a:solidFill>
              </a:rPr>
              <a:t> + </a:t>
            </a:r>
            <a:r>
              <a:rPr lang="en-US" i="1" dirty="0">
                <a:solidFill>
                  <a:srgbClr val="F6AE1E"/>
                </a:solidFill>
              </a:rPr>
              <a:t>n</a:t>
            </a:r>
            <a:r>
              <a:rPr lang="en-US" dirty="0">
                <a:solidFill>
                  <a:srgbClr val="F6AE1E"/>
                </a:solidFill>
              </a:rPr>
              <a:t>)</a:t>
            </a:r>
          </a:p>
          <a:p>
            <a:pPr marL="865188" lvl="2" indent="-461963"/>
            <a:r>
              <a:rPr lang="en-US" sz="2800" dirty="0"/>
              <a:t>Start new instance as admin </a:t>
            </a:r>
            <a:r>
              <a:rPr lang="en-US" dirty="0">
                <a:solidFill>
                  <a:srgbClr val="F6AE1E"/>
                </a:solidFill>
              </a:rPr>
              <a:t>(</a:t>
            </a:r>
            <a:r>
              <a:rPr lang="en-US" dirty="0" err="1">
                <a:solidFill>
                  <a:srgbClr val="F6AE1E"/>
                </a:solidFill>
              </a:rPr>
              <a:t>Win+Shift+Ctrl</a:t>
            </a:r>
            <a:r>
              <a:rPr lang="en-US" dirty="0">
                <a:solidFill>
                  <a:srgbClr val="F6AE1E"/>
                </a:solidFill>
              </a:rPr>
              <a:t> + </a:t>
            </a:r>
            <a:r>
              <a:rPr lang="en-US" i="1" dirty="0">
                <a:solidFill>
                  <a:srgbClr val="F6AE1E"/>
                </a:solidFill>
              </a:rPr>
              <a:t>n</a:t>
            </a:r>
            <a:r>
              <a:rPr lang="en-US" dirty="0">
                <a:solidFill>
                  <a:srgbClr val="F6AE1E"/>
                </a:solidFill>
              </a:rPr>
              <a:t>)</a:t>
            </a:r>
          </a:p>
          <a:p>
            <a:pPr marL="865188" lvl="2" indent="-461963"/>
            <a:r>
              <a:rPr lang="en-US" sz="2800" dirty="0"/>
              <a:t>Toggle instances </a:t>
            </a:r>
            <a:r>
              <a:rPr lang="en-US" dirty="0">
                <a:solidFill>
                  <a:srgbClr val="F6AE1E"/>
                </a:solidFill>
              </a:rPr>
              <a:t>(Win + </a:t>
            </a:r>
            <a:r>
              <a:rPr lang="en-US" i="1" dirty="0">
                <a:solidFill>
                  <a:srgbClr val="F6AE1E"/>
                </a:solidFill>
              </a:rPr>
              <a:t>n</a:t>
            </a:r>
            <a:r>
              <a:rPr lang="en-US" dirty="0">
                <a:solidFill>
                  <a:srgbClr val="F6AE1E"/>
                </a:solidFill>
              </a:rPr>
              <a:t>)</a:t>
            </a:r>
          </a:p>
          <a:p>
            <a:pPr marL="865188" lvl="2" indent="-461963"/>
            <a:r>
              <a:rPr lang="en-US" sz="2800" dirty="0"/>
              <a:t>Toggle instances </a:t>
            </a:r>
            <a:r>
              <a:rPr lang="en-US" dirty="0"/>
              <a:t>(without Aero Peek)</a:t>
            </a:r>
            <a:r>
              <a:rPr lang="en-US" sz="2800" dirty="0"/>
              <a:t> </a:t>
            </a:r>
            <a:r>
              <a:rPr lang="en-US" dirty="0">
                <a:solidFill>
                  <a:srgbClr val="F6AE1E"/>
                </a:solidFill>
              </a:rPr>
              <a:t>(</a:t>
            </a:r>
            <a:r>
              <a:rPr lang="en-US" dirty="0" err="1">
                <a:solidFill>
                  <a:srgbClr val="F6AE1E"/>
                </a:solidFill>
              </a:rPr>
              <a:t>Win+Ctrl</a:t>
            </a:r>
            <a:r>
              <a:rPr lang="en-US" dirty="0">
                <a:solidFill>
                  <a:srgbClr val="F6AE1E"/>
                </a:solidFill>
              </a:rPr>
              <a:t> + </a:t>
            </a:r>
            <a:r>
              <a:rPr lang="en-US" i="1" dirty="0">
                <a:solidFill>
                  <a:srgbClr val="F6AE1E"/>
                </a:solidFill>
              </a:rPr>
              <a:t>n</a:t>
            </a:r>
            <a:r>
              <a:rPr lang="en-US" dirty="0" smtClean="0">
                <a:solidFill>
                  <a:srgbClr val="F6AE1E"/>
                </a:solidFill>
              </a:rPr>
              <a:t>)</a:t>
            </a:r>
            <a:endParaRPr lang="en-US" sz="2000" dirty="0">
              <a:solidFill>
                <a:srgbClr val="F6AE1E"/>
              </a:solidFill>
            </a:endParaRPr>
          </a:p>
        </p:txBody>
      </p:sp>
    </p:spTree>
    <p:extLst>
      <p:ext uri="{BB962C8B-B14F-4D97-AF65-F5344CB8AC3E}">
        <p14:creationId xmlns:p14="http://schemas.microsoft.com/office/powerpoint/2010/main" val="59584659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Simplification</a:t>
            </a:r>
            <a:endParaRPr lang="en-US" dirty="0"/>
          </a:p>
        </p:txBody>
      </p:sp>
      <p:sp>
        <p:nvSpPr>
          <p:cNvPr id="3" name="Content Placeholder 2"/>
          <p:cNvSpPr>
            <a:spLocks noGrp="1"/>
          </p:cNvSpPr>
          <p:nvPr>
            <p:ph sz="quarter" idx="10"/>
          </p:nvPr>
        </p:nvSpPr>
        <p:spPr>
          <a:xfrm>
            <a:off x="274638" y="1214438"/>
            <a:ext cx="11887200" cy="3988784"/>
          </a:xfrm>
        </p:spPr>
        <p:txBody>
          <a:bodyPr/>
          <a:lstStyle/>
          <a:p>
            <a:r>
              <a:rPr lang="en-US" dirty="0"/>
              <a:t>UX Refresh </a:t>
            </a:r>
            <a:r>
              <a:rPr lang="en-US" sz="3200" dirty="0">
                <a:solidFill>
                  <a:schemeClr val="accent5"/>
                </a:solidFill>
              </a:rPr>
              <a:t>[12]</a:t>
            </a:r>
            <a:endParaRPr lang="en-US" dirty="0">
              <a:solidFill>
                <a:schemeClr val="accent5"/>
              </a:solidFill>
            </a:endParaRPr>
          </a:p>
          <a:p>
            <a:r>
              <a:rPr lang="en-US" dirty="0"/>
              <a:t>Light/dark themes </a:t>
            </a:r>
            <a:r>
              <a:rPr lang="en-US" sz="3200" dirty="0">
                <a:solidFill>
                  <a:schemeClr val="accent5"/>
                </a:solidFill>
              </a:rPr>
              <a:t>[12]</a:t>
            </a:r>
            <a:endParaRPr lang="en-US" dirty="0">
              <a:solidFill>
                <a:schemeClr val="accent5"/>
              </a:solidFill>
            </a:endParaRPr>
          </a:p>
          <a:p>
            <a:r>
              <a:rPr lang="en-US" dirty="0"/>
              <a:t>Toolbar simplification </a:t>
            </a:r>
            <a:r>
              <a:rPr lang="en-US" sz="3200" dirty="0">
                <a:solidFill>
                  <a:schemeClr val="accent5"/>
                </a:solidFill>
              </a:rPr>
              <a:t>[12]</a:t>
            </a:r>
            <a:endParaRPr lang="en-US" dirty="0"/>
          </a:p>
          <a:p>
            <a:r>
              <a:rPr lang="en-US" dirty="0"/>
              <a:t>Retake your theme</a:t>
            </a:r>
          </a:p>
          <a:p>
            <a:pPr lvl="1"/>
            <a:r>
              <a:rPr lang="en-US" dirty="0"/>
              <a:t>Blue</a:t>
            </a:r>
            <a:r>
              <a:rPr lang="en-US"/>
              <a:t> theme is back! </a:t>
            </a:r>
            <a:r>
              <a:rPr lang="en-US">
                <a:solidFill>
                  <a:schemeClr val="accent5"/>
                </a:solidFill>
              </a:rPr>
              <a:t>[</a:t>
            </a:r>
            <a:r>
              <a:rPr lang="en-US" smtClean="0">
                <a:solidFill>
                  <a:schemeClr val="accent5"/>
                </a:solidFill>
              </a:rPr>
              <a:t>13]</a:t>
            </a:r>
            <a:endParaRPr lang="en-US" dirty="0"/>
          </a:p>
          <a:p>
            <a:pPr lvl="1"/>
            <a:r>
              <a:rPr lang="en-US">
                <a:solidFill>
                  <a:schemeClr val="tx1"/>
                </a:solidFill>
              </a:rPr>
              <a:t>Visual </a:t>
            </a:r>
            <a:r>
              <a:rPr lang="en-US" dirty="0">
                <a:solidFill>
                  <a:schemeClr val="tx1"/>
                </a:solidFill>
              </a:rPr>
              <a:t>Studio Color Theme Editor </a:t>
            </a:r>
            <a:r>
              <a:rPr lang="en-US" dirty="0">
                <a:solidFill>
                  <a:schemeClr val="accent5"/>
                </a:solidFill>
              </a:rPr>
              <a:t>[12]</a:t>
            </a:r>
            <a:endParaRPr lang="en-US" dirty="0">
              <a:solidFill>
                <a:schemeClr val="tx1"/>
              </a:solidFill>
            </a:endParaRPr>
          </a:p>
          <a:p>
            <a:pPr lvl="1"/>
            <a:r>
              <a:rPr lang="en-US" dirty="0">
                <a:solidFill>
                  <a:schemeClr val="tx1"/>
                </a:solidFill>
              </a:rPr>
              <a:t>Hide Main Menu </a:t>
            </a:r>
            <a:r>
              <a:rPr lang="en-US" dirty="0">
                <a:solidFill>
                  <a:schemeClr val="accent5"/>
                </a:solidFill>
              </a:rPr>
              <a:t>[12]</a:t>
            </a:r>
            <a:endParaRPr lang="en-US" dirty="0"/>
          </a:p>
        </p:txBody>
      </p:sp>
    </p:spTree>
    <p:extLst>
      <p:ext uri="{BB962C8B-B14F-4D97-AF65-F5344CB8AC3E}">
        <p14:creationId xmlns:p14="http://schemas.microsoft.com/office/powerpoint/2010/main" val="204565365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Window and Document Management</a:t>
            </a:r>
          </a:p>
        </p:txBody>
      </p:sp>
      <p:sp>
        <p:nvSpPr>
          <p:cNvPr id="3" name="Content Placeholder 2"/>
          <p:cNvSpPr>
            <a:spLocks noGrp="1"/>
          </p:cNvSpPr>
          <p:nvPr>
            <p:ph sz="quarter" idx="10"/>
          </p:nvPr>
        </p:nvSpPr>
        <p:spPr>
          <a:xfrm>
            <a:off x="274638" y="1214438"/>
            <a:ext cx="11887200" cy="5515356"/>
          </a:xfrm>
        </p:spPr>
        <p:txBody>
          <a:bodyPr/>
          <a:lstStyle/>
          <a:p>
            <a:pPr marL="461963" lvl="1" indent="-461963"/>
            <a:r>
              <a:rPr lang="en-US" sz="2800" dirty="0"/>
              <a:t>Pinned document tabs </a:t>
            </a:r>
            <a:r>
              <a:rPr lang="en-US" dirty="0">
                <a:solidFill>
                  <a:schemeClr val="accent5"/>
                </a:solidFill>
              </a:rPr>
              <a:t>[10PPT]</a:t>
            </a:r>
            <a:endParaRPr lang="en-US" sz="3200" dirty="0">
              <a:solidFill>
                <a:schemeClr val="accent5"/>
              </a:solidFill>
            </a:endParaRPr>
          </a:p>
          <a:p>
            <a:pPr marL="461963" lvl="1" indent="-461963"/>
            <a:r>
              <a:rPr lang="en-US" sz="2800" dirty="0"/>
              <a:t>Move/Dock in Windows 7 and 8 </a:t>
            </a:r>
            <a:r>
              <a:rPr lang="en-US" dirty="0">
                <a:solidFill>
                  <a:srgbClr val="F6AE1E"/>
                </a:solidFill>
              </a:rPr>
              <a:t>(Win + &lt;arrow key&gt;)</a:t>
            </a:r>
            <a:endParaRPr lang="en-US" sz="3200" dirty="0">
              <a:solidFill>
                <a:srgbClr val="F6AE1E"/>
              </a:solidFill>
            </a:endParaRPr>
          </a:p>
          <a:p>
            <a:pPr marL="461963" lvl="1" indent="-461963"/>
            <a:r>
              <a:rPr lang="en-US" sz="2800" dirty="0"/>
              <a:t>Float/Dock in Visual Studio </a:t>
            </a:r>
            <a:r>
              <a:rPr lang="en-US" dirty="0">
                <a:solidFill>
                  <a:schemeClr val="accent5"/>
                </a:solidFill>
              </a:rPr>
              <a:t>[10PPT]</a:t>
            </a:r>
            <a:r>
              <a:rPr lang="en-US" dirty="0"/>
              <a:t> </a:t>
            </a:r>
            <a:r>
              <a:rPr lang="en-US" dirty="0">
                <a:solidFill>
                  <a:srgbClr val="F6AE1E"/>
                </a:solidFill>
              </a:rPr>
              <a:t>(Ctrl + Double Click)</a:t>
            </a:r>
          </a:p>
          <a:p>
            <a:pPr marL="461963" lvl="1" indent="-461963"/>
            <a:r>
              <a:rPr lang="en-US" sz="2800" dirty="0"/>
              <a:t>Preview Tab </a:t>
            </a:r>
            <a:r>
              <a:rPr lang="en-US" dirty="0">
                <a:solidFill>
                  <a:schemeClr val="accent5"/>
                </a:solidFill>
              </a:rPr>
              <a:t>[12]</a:t>
            </a:r>
            <a:endParaRPr lang="en-US" sz="3200" dirty="0">
              <a:solidFill>
                <a:schemeClr val="accent5"/>
              </a:solidFill>
            </a:endParaRPr>
          </a:p>
          <a:p>
            <a:pPr marL="461963" lvl="1" indent="-461963"/>
            <a:r>
              <a:rPr lang="en-US" sz="2800" dirty="0"/>
              <a:t>Split or create new window </a:t>
            </a:r>
            <a:r>
              <a:rPr lang="en-US" dirty="0">
                <a:solidFill>
                  <a:schemeClr val="accent5"/>
                </a:solidFill>
              </a:rPr>
              <a:t>[05] [12.VB]</a:t>
            </a:r>
            <a:endParaRPr lang="en-US" sz="3200" dirty="0">
              <a:solidFill>
                <a:schemeClr val="accent5"/>
              </a:solidFill>
            </a:endParaRPr>
          </a:p>
          <a:p>
            <a:pPr marL="461963" lvl="1" indent="-461963"/>
            <a:r>
              <a:rPr lang="en-US" sz="2800" dirty="0"/>
              <a:t>Close All Documents </a:t>
            </a:r>
            <a:r>
              <a:rPr lang="en-US" dirty="0">
                <a:solidFill>
                  <a:schemeClr val="accent5"/>
                </a:solidFill>
              </a:rPr>
              <a:t>[12]</a:t>
            </a:r>
            <a:endParaRPr lang="en-US" sz="3200" dirty="0">
              <a:solidFill>
                <a:schemeClr val="accent5"/>
              </a:solidFill>
            </a:endParaRPr>
          </a:p>
          <a:p>
            <a:pPr marL="461963" lvl="1" indent="-461963"/>
            <a:r>
              <a:rPr lang="en-US" sz="2800" dirty="0">
                <a:solidFill>
                  <a:schemeClr val="tx1"/>
                </a:solidFill>
              </a:rPr>
              <a:t>Close All Documents but Pinned </a:t>
            </a:r>
            <a:r>
              <a:rPr lang="en-US" dirty="0">
                <a:solidFill>
                  <a:schemeClr val="accent5"/>
                </a:solidFill>
              </a:rPr>
              <a:t>[12]</a:t>
            </a:r>
            <a:endParaRPr lang="en-US" sz="3200" dirty="0">
              <a:solidFill>
                <a:schemeClr val="accent5"/>
              </a:solidFill>
            </a:endParaRPr>
          </a:p>
          <a:p>
            <a:pPr marL="461963" lvl="1" indent="-461963"/>
            <a:r>
              <a:rPr lang="en-US" sz="2800" dirty="0">
                <a:solidFill>
                  <a:schemeClr val="tx1"/>
                </a:solidFill>
              </a:rPr>
              <a:t>Close All Documents but This </a:t>
            </a:r>
            <a:r>
              <a:rPr lang="en-US" dirty="0">
                <a:solidFill>
                  <a:schemeClr val="accent5"/>
                </a:solidFill>
              </a:rPr>
              <a:t>[10</a:t>
            </a:r>
            <a:r>
              <a:rPr lang="en-US" dirty="0" smtClean="0">
                <a:solidFill>
                  <a:schemeClr val="accent5"/>
                </a:solidFill>
              </a:rPr>
              <a:t>]</a:t>
            </a:r>
          </a:p>
          <a:p>
            <a:pPr marL="461963" lvl="1" indent="-461963"/>
            <a:r>
              <a:rPr lang="en-US" sz="2800" dirty="0" smtClean="0"/>
              <a:t>Cycle Tool Windows</a:t>
            </a:r>
            <a:r>
              <a:rPr lang="en-US" sz="3200" dirty="0" smtClean="0"/>
              <a:t> </a:t>
            </a:r>
            <a:r>
              <a:rPr lang="en-US" dirty="0" smtClean="0">
                <a:solidFill>
                  <a:schemeClr val="accent5"/>
                </a:solidFill>
              </a:rPr>
              <a:t>[05]</a:t>
            </a:r>
            <a:r>
              <a:rPr lang="en-US" sz="1800" dirty="0" smtClean="0"/>
              <a:t> </a:t>
            </a:r>
            <a:r>
              <a:rPr lang="en-US" dirty="0" smtClean="0">
                <a:solidFill>
                  <a:srgbClr val="F6AE1E"/>
                </a:solidFill>
              </a:rPr>
              <a:t>(Alt + F6 </a:t>
            </a:r>
            <a:r>
              <a:rPr lang="en-US" dirty="0" smtClean="0">
                <a:solidFill>
                  <a:schemeClr val="tx1"/>
                </a:solidFill>
              </a:rPr>
              <a:t>and</a:t>
            </a:r>
            <a:r>
              <a:rPr lang="en-US" dirty="0" smtClean="0">
                <a:solidFill>
                  <a:srgbClr val="F6AE1E"/>
                </a:solidFill>
              </a:rPr>
              <a:t> Shift + Alt + F6)</a:t>
            </a:r>
            <a:endParaRPr lang="en-US" dirty="0" smtClean="0">
              <a:solidFill>
                <a:schemeClr val="accent5"/>
              </a:solidFill>
            </a:endParaRPr>
          </a:p>
          <a:p>
            <a:pPr marL="461963" lvl="1" indent="-461963"/>
            <a:r>
              <a:rPr lang="en-US" sz="2800" dirty="0" smtClean="0"/>
              <a:t>Focus Tool Window Toolbar </a:t>
            </a:r>
            <a:r>
              <a:rPr lang="en-US" dirty="0" smtClean="0">
                <a:solidFill>
                  <a:schemeClr val="accent5"/>
                </a:solidFill>
              </a:rPr>
              <a:t>[05]</a:t>
            </a:r>
            <a:r>
              <a:rPr lang="en-US" sz="1100" dirty="0" smtClean="0"/>
              <a:t> </a:t>
            </a:r>
            <a:r>
              <a:rPr lang="en-US" dirty="0" smtClean="0">
                <a:solidFill>
                  <a:srgbClr val="F6AE1E"/>
                </a:solidFill>
              </a:rPr>
              <a:t>(Shift + Alt)</a:t>
            </a:r>
            <a:endParaRPr lang="en-US" dirty="0">
              <a:solidFill>
                <a:schemeClr val="accent5"/>
              </a:solidFill>
            </a:endParaRPr>
          </a:p>
          <a:p>
            <a:pPr marL="461963" lvl="1" indent="-461963"/>
            <a:r>
              <a:rPr lang="en-US" sz="2800" dirty="0" smtClean="0"/>
              <a:t>Close Tool (And Document) Window(s) </a:t>
            </a:r>
            <a:r>
              <a:rPr lang="en-US" dirty="0" smtClean="0">
                <a:solidFill>
                  <a:schemeClr val="accent5"/>
                </a:solidFill>
              </a:rPr>
              <a:t>[12]</a:t>
            </a:r>
            <a:r>
              <a:rPr lang="en-US" sz="1000" dirty="0" smtClean="0"/>
              <a:t> </a:t>
            </a:r>
            <a:r>
              <a:rPr lang="en-US" dirty="0">
                <a:solidFill>
                  <a:srgbClr val="F6AE1E"/>
                </a:solidFill>
              </a:rPr>
              <a:t>(Shift + </a:t>
            </a:r>
            <a:r>
              <a:rPr lang="en-US" dirty="0" smtClean="0">
                <a:solidFill>
                  <a:srgbClr val="F6AE1E"/>
                </a:solidFill>
              </a:rPr>
              <a:t>Esc)</a:t>
            </a:r>
            <a:endParaRPr lang="en-US" dirty="0">
              <a:solidFill>
                <a:schemeClr val="accent5"/>
              </a:solidFill>
            </a:endParaRPr>
          </a:p>
        </p:txBody>
      </p:sp>
    </p:spTree>
    <p:extLst>
      <p:ext uri="{BB962C8B-B14F-4D97-AF65-F5344CB8AC3E}">
        <p14:creationId xmlns:p14="http://schemas.microsoft.com/office/powerpoint/2010/main" val="1289404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a:t>
            </a:r>
            <a:endParaRPr lang="en-US" dirty="0"/>
          </a:p>
        </p:txBody>
      </p:sp>
      <p:sp>
        <p:nvSpPr>
          <p:cNvPr id="3" name="Content Placeholder 2"/>
          <p:cNvSpPr>
            <a:spLocks noGrp="1"/>
          </p:cNvSpPr>
          <p:nvPr>
            <p:ph sz="quarter" idx="10"/>
          </p:nvPr>
        </p:nvSpPr>
        <p:spPr>
          <a:xfrm>
            <a:off x="274638" y="1214438"/>
            <a:ext cx="11887200" cy="4259628"/>
          </a:xfrm>
        </p:spPr>
        <p:txBody>
          <a:bodyPr/>
          <a:lstStyle/>
          <a:p>
            <a:r>
              <a:rPr lang="en-US" dirty="0"/>
              <a:t>Quick Launch </a:t>
            </a:r>
            <a:r>
              <a:rPr lang="en-US" sz="2400" dirty="0">
                <a:solidFill>
                  <a:schemeClr val="accent5"/>
                </a:solidFill>
              </a:rPr>
              <a:t>[10PPT]</a:t>
            </a:r>
            <a:r>
              <a:rPr lang="en-US" sz="2400" dirty="0"/>
              <a:t> </a:t>
            </a:r>
            <a:r>
              <a:rPr lang="en-US" sz="2400" dirty="0">
                <a:solidFill>
                  <a:srgbClr val="F6AE1E"/>
                </a:solidFill>
              </a:rPr>
              <a:t>(Ctrl + Q)</a:t>
            </a:r>
          </a:p>
          <a:p>
            <a:pPr lvl="1"/>
            <a:r>
              <a:rPr lang="en-US" dirty="0">
                <a:solidFill>
                  <a:schemeClr val="tx1"/>
                </a:solidFill>
              </a:rPr>
              <a:t>Use @ prefix to filter search (e.g. @opt)</a:t>
            </a:r>
          </a:p>
          <a:p>
            <a:r>
              <a:rPr lang="en-US" dirty="0"/>
              <a:t>Visual Studio Windows</a:t>
            </a:r>
          </a:p>
          <a:p>
            <a:pPr lvl="1"/>
            <a:r>
              <a:rPr lang="en-US" dirty="0"/>
              <a:t>Solution Explorer </a:t>
            </a:r>
            <a:r>
              <a:rPr lang="en-US" dirty="0">
                <a:solidFill>
                  <a:schemeClr val="accent5"/>
                </a:solidFill>
              </a:rPr>
              <a:t>[10PPT]</a:t>
            </a:r>
            <a:r>
              <a:rPr lang="en-US" dirty="0"/>
              <a:t> </a:t>
            </a:r>
            <a:r>
              <a:rPr lang="en-US" dirty="0">
                <a:solidFill>
                  <a:srgbClr val="F6AE1E"/>
                </a:solidFill>
              </a:rPr>
              <a:t>(Ctrl + ;)</a:t>
            </a:r>
          </a:p>
          <a:p>
            <a:pPr lvl="1"/>
            <a:r>
              <a:rPr lang="en-US" dirty="0"/>
              <a:t>Team Explorer </a:t>
            </a:r>
            <a:r>
              <a:rPr lang="en-US" dirty="0">
                <a:solidFill>
                  <a:schemeClr val="accent5"/>
                </a:solidFill>
              </a:rPr>
              <a:t>[12]</a:t>
            </a:r>
            <a:r>
              <a:rPr lang="en-US" dirty="0"/>
              <a:t> </a:t>
            </a:r>
            <a:r>
              <a:rPr lang="en-US" dirty="0">
                <a:solidFill>
                  <a:srgbClr val="F6AE1E"/>
                </a:solidFill>
              </a:rPr>
              <a:t>(Ctrl + ')</a:t>
            </a:r>
            <a:endParaRPr lang="en-US" dirty="0"/>
          </a:p>
          <a:p>
            <a:pPr lvl="1"/>
            <a:r>
              <a:rPr lang="en-US" dirty="0"/>
              <a:t>Error List </a:t>
            </a:r>
            <a:r>
              <a:rPr lang="en-US" dirty="0">
                <a:solidFill>
                  <a:schemeClr val="accent5"/>
                </a:solidFill>
              </a:rPr>
              <a:t>[12]</a:t>
            </a:r>
          </a:p>
          <a:p>
            <a:pPr lvl="1"/>
            <a:r>
              <a:rPr lang="en-US" dirty="0"/>
              <a:t>Toolbox </a:t>
            </a:r>
            <a:r>
              <a:rPr lang="en-US" dirty="0">
                <a:solidFill>
                  <a:schemeClr val="accent5"/>
                </a:solidFill>
              </a:rPr>
              <a:t>[12]</a:t>
            </a:r>
          </a:p>
          <a:p>
            <a:pPr lvl="1"/>
            <a:r>
              <a:rPr lang="en-US" dirty="0"/>
              <a:t>Reference Manager </a:t>
            </a:r>
            <a:r>
              <a:rPr lang="en-US" dirty="0">
                <a:solidFill>
                  <a:schemeClr val="accent5"/>
                </a:solidFill>
              </a:rPr>
              <a:t>[10PPT]</a:t>
            </a:r>
            <a:r>
              <a:rPr lang="en-US" dirty="0"/>
              <a:t> </a:t>
            </a:r>
            <a:r>
              <a:rPr lang="en-US" dirty="0">
                <a:solidFill>
                  <a:srgbClr val="F6AE1E"/>
                </a:solidFill>
              </a:rPr>
              <a:t>(Ctrl + E)</a:t>
            </a:r>
            <a:endParaRPr lang="en-US" dirty="0"/>
          </a:p>
          <a:p>
            <a:pPr lvl="1"/>
            <a:r>
              <a:rPr lang="en-US" dirty="0"/>
              <a:t>New Project/File </a:t>
            </a:r>
            <a:r>
              <a:rPr lang="en-US" dirty="0">
                <a:solidFill>
                  <a:schemeClr val="accent5"/>
                </a:solidFill>
              </a:rPr>
              <a:t>[10]</a:t>
            </a:r>
            <a:r>
              <a:rPr lang="en-US" dirty="0"/>
              <a:t> </a:t>
            </a:r>
            <a:r>
              <a:rPr lang="en-US" dirty="0">
                <a:solidFill>
                  <a:srgbClr val="F6AE1E"/>
                </a:solidFill>
              </a:rPr>
              <a:t>(Ctrl + E)</a:t>
            </a:r>
          </a:p>
        </p:txBody>
      </p:sp>
    </p:spTree>
    <p:extLst>
      <p:ext uri="{BB962C8B-B14F-4D97-AF65-F5344CB8AC3E}">
        <p14:creationId xmlns:p14="http://schemas.microsoft.com/office/powerpoint/2010/main" val="3326348367"/>
      </p:ext>
    </p:extLst>
  </p:cSld>
  <p:clrMapOvr>
    <a:masterClrMapping/>
  </p:clrMapOvr>
  <p:transition>
    <p:fade/>
  </p:transition>
</p:sld>
</file>

<file path=ppt/theme/theme1.xml><?xml version="1.0" encoding="utf-8"?>
<a:theme xmlns:a="http://schemas.openxmlformats.org/drawingml/2006/main" name="TechEd 2014 Dk Blue">
  <a:themeElements>
    <a:clrScheme name="TechEd 2014 Dark template">
      <a:dk1>
        <a:srgbClr val="000000"/>
      </a:dk1>
      <a:lt1>
        <a:srgbClr val="FFFFFF"/>
      </a:lt1>
      <a:dk2>
        <a:srgbClr val="002050"/>
      </a:dk2>
      <a:lt2>
        <a:srgbClr val="00BCF2"/>
      </a:lt2>
      <a:accent1>
        <a:srgbClr val="0072C6"/>
      </a:accent1>
      <a:accent2>
        <a:srgbClr val="7FBA00"/>
      </a:accent2>
      <a:accent3>
        <a:srgbClr val="DC3C00"/>
      </a:accent3>
      <a:accent4>
        <a:srgbClr val="68217A"/>
      </a:accent4>
      <a:accent5>
        <a:srgbClr val="009E49"/>
      </a:accent5>
      <a:accent6>
        <a:srgbClr val="00B294"/>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4_Template.potx" id="{1A4D2FE5-5B99-4C5F-BE7C-BF7E0F728B68}" vid="{2DAD81D4-5DE9-4579-B4FE-455254988390}"/>
    </a:ext>
  </a:extLst>
</a:theme>
</file>

<file path=ppt/theme/theme2.xml><?xml version="1.0" encoding="utf-8"?>
<a:theme xmlns:a="http://schemas.openxmlformats.org/drawingml/2006/main" name="1_TechEd 2014 Dk Blue">
  <a:themeElements>
    <a:clrScheme name="TechEd 2014 Dark template">
      <a:dk1>
        <a:srgbClr val="000000"/>
      </a:dk1>
      <a:lt1>
        <a:srgbClr val="FFFFFF"/>
      </a:lt1>
      <a:dk2>
        <a:srgbClr val="002050"/>
      </a:dk2>
      <a:lt2>
        <a:srgbClr val="00BCF2"/>
      </a:lt2>
      <a:accent1>
        <a:srgbClr val="0072C6"/>
      </a:accent1>
      <a:accent2>
        <a:srgbClr val="7FBA00"/>
      </a:accent2>
      <a:accent3>
        <a:srgbClr val="DC3C00"/>
      </a:accent3>
      <a:accent4>
        <a:srgbClr val="68217A"/>
      </a:accent4>
      <a:accent5>
        <a:srgbClr val="009E49"/>
      </a:accent5>
      <a:accent6>
        <a:srgbClr val="00B294"/>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4_Template.potx" id="{95E3EB79-C98D-48EC-837A-72F77512253C}" vid="{482A9A90-448C-4DC9-8D68-B61A5FDF0B4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9</Value>
      <Value>18</Value>
      <Value>17</Value>
      <Value>16</Value>
    </TaxCatchAll>
    <Event_x0020_End_x0020_Date xmlns="e36bfbf9-5e42-489c-a259-4c54eb22cb57">2014-05-15T07:00:00+00:00</Event_x0020_End_x0020_Date>
    <Event_x0020_Start_x0020_Date xmlns="e36bfbf9-5e42-489c-a259-4c54eb22cb57">2014-05-12T07:00:00+00:00</Event_x0020_Start_x0020_Date>
    <MS_x0020_Speaker xmlns="e36bfbf9-5e42-489c-a259-4c54eb22cb57">
      <UserInfo>
        <DisplayName/>
        <AccountId xsi:nil="true"/>
        <AccountType/>
      </UserInfo>
    </MS_x0020_Speaker>
    <External_x0020_Speaker xmlns="e36bfbf9-5e42-489c-a259-4c54eb22cb57">Dustin Campbell;Scott Cate</External_x0020_Speaker>
    <Session_x0020_Code xmlns="e36bfbf9-5e42-489c-a259-4c54eb22cb57">DEV-B321</Session_x0020_Code>
    <Presentation_x0020_Date xmlns="e36bfbf9-5e42-489c-a259-4c54eb22cb57">2014-05-13T00:00:00-05:00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George R. Brown Convention Center</TermName>
          <TermId xmlns="http://schemas.microsoft.com/office/infopath/2007/PartnerControls">6c33c07d-d6c4-4c5e-b5d0-7afd8a7a4e7d</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8e4a08dc-5d95-4156-ab65-f22579a1592a</TermId>
        </TermInfo>
      </Term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Microsoft Tech Ed</TermName>
          <TermId xmlns="http://schemas.microsoft.com/office/infopath/2007/PartnerControls">30c8c6b6-2916-412b-8e18-b132d138380c</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Houston</TermName>
          <TermId xmlns="http://schemas.microsoft.com/office/infopath/2007/PartnerControls">b97448fd-4b6d-4055-9328-60bf1c4ceb26</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axKeywordTaxHTField>
    <RatedBy xmlns="http://schemas.microsoft.com/sharepoint/v3">
      <UserInfo>
        <DisplayName/>
        <AccountId xsi:nil="true"/>
        <AccountType/>
      </UserInfo>
    </RatedBy>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926dde2575c399a9dfc1a0653dd2753a">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9f4cb2f060d10f12dd6d7af80b20dd6c"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schemas.openxmlformats.org/package/2006/metadata/core-properties"/>
    <ds:schemaRef ds:uri="http://schemas.microsoft.com/office/2006/metadata/properties"/>
    <ds:schemaRef ds:uri="http://www.w3.org/XML/1998/namespace"/>
    <ds:schemaRef ds:uri="http://purl.org/dc/dcmitype/"/>
    <ds:schemaRef ds:uri="e36bfbf9-5e42-489c-a259-4c54eb22cb57"/>
    <ds:schemaRef ds:uri="http://purl.org/dc/terms/"/>
    <ds:schemaRef ds:uri="http://schemas.microsoft.com/office/2006/documentManagement/types"/>
    <ds:schemaRef ds:uri="http://schemas.microsoft.com/office/infopath/2007/PartnerControls"/>
    <ds:schemaRef ds:uri="230e9df3-be65-4c73-a93b-d1236ebd677e"/>
    <ds:schemaRef ds:uri="http://schemas.microsoft.com/sharepoint/v3"/>
    <ds:schemaRef ds:uri="http://purl.org/dc/elements/1.1/"/>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23B5B45-A0E7-4974-993F-E75FD33DC1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TechEd_2014_Template</Template>
  <TotalTime>37</TotalTime>
  <Words>3795</Words>
  <Application>Microsoft Office PowerPoint</Application>
  <PresentationFormat>Custom</PresentationFormat>
  <Paragraphs>253</Paragraphs>
  <Slides>23</Slides>
  <Notes>21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1" baseType="lpstr">
      <vt:lpstr>Arial</vt:lpstr>
      <vt:lpstr>Calibri</vt:lpstr>
      <vt:lpstr>Segoe UI</vt:lpstr>
      <vt:lpstr>Segoe UI Light</vt:lpstr>
      <vt:lpstr>Wingdings</vt:lpstr>
      <vt:lpstr>TechEd 2014 Dk Blue</vt:lpstr>
      <vt:lpstr>1_TechEd 2014 Dk Blue</vt:lpstr>
      <vt:lpstr>Acrobat Document</vt:lpstr>
      <vt:lpstr>PowerPoint Presentation</vt:lpstr>
      <vt:lpstr>Visual Studio Power User: Tips &amp; Tricks</vt:lpstr>
      <vt:lpstr>Agenda</vt:lpstr>
      <vt:lpstr>Lay of the Land</vt:lpstr>
      <vt:lpstr>Your MSDN + Azure Benefits</vt:lpstr>
      <vt:lpstr>Start Page</vt:lpstr>
      <vt:lpstr>Simplification</vt:lpstr>
      <vt:lpstr>Window and Document Management</vt:lpstr>
      <vt:lpstr>Search</vt:lpstr>
      <vt:lpstr>Solution Explorer</vt:lpstr>
      <vt:lpstr>Navigation</vt:lpstr>
      <vt:lpstr>Code Editor Tricks</vt:lpstr>
      <vt:lpstr>Writing Code</vt:lpstr>
      <vt:lpstr>Debugging</vt:lpstr>
      <vt:lpstr>Temporary Projects</vt:lpstr>
      <vt:lpstr>Layer Diagrams</vt:lpstr>
      <vt:lpstr>http://ScottCate.com/Tricks</vt:lpstr>
      <vt:lpstr>Related content</vt:lpstr>
      <vt:lpstr>Visit the Developer Platform &amp; Tools Booth</vt:lpstr>
      <vt:lpstr>Resources</vt:lpstr>
      <vt:lpstr>Complete an evaluation and enter to win!</vt:lpstr>
      <vt:lpstr>Evaluate this session</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Studio Power User: Tips and Tricks</dc:title>
  <dc:subject>TechEd 2014</dc:subject>
  <dc:creator>testadmin</dc:creator>
  <cp:keywords/>
  <dc:description>Template: Jordan Cayabyab, Artitudes Design
Formatting: 
Audience Type:</dc:description>
  <cp:lastModifiedBy>testadmin</cp:lastModifiedBy>
  <cp:revision>5</cp:revision>
  <dcterms:created xsi:type="dcterms:W3CDTF">2014-05-09T18:29:03Z</dcterms:created>
  <dcterms:modified xsi:type="dcterms:W3CDTF">2014-05-13T22:33:39Z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18;#George R. Brown Convention Center|6c33c07d-d6c4-4c5e-b5d0-7afd8a7a4e7d</vt:lpwstr>
  </property>
  <property fmtid="{D5CDD505-2E9C-101B-9397-08002B2CF9AE}" pid="7" name="Track">
    <vt:lpwstr/>
  </property>
  <property fmtid="{D5CDD505-2E9C-101B-9397-08002B2CF9AE}" pid="8" name="Event Location">
    <vt:lpwstr>17;#Houston|b97448fd-4b6d-4055-9328-60bf1c4ceb26</vt:lpwstr>
  </property>
  <property fmtid="{D5CDD505-2E9C-101B-9397-08002B2CF9AE}" pid="9" name="Campaign">
    <vt:lpwstr/>
  </property>
  <property fmtid="{D5CDD505-2E9C-101B-9397-08002B2CF9AE}" pid="10" name="Audience1">
    <vt:lpwstr>9;#developers|8e4a08dc-5d95-4156-ab65-f22579a1592a</vt:lpwstr>
  </property>
  <property fmtid="{D5CDD505-2E9C-101B-9397-08002B2CF9AE}" pid="11" name="Event Name">
    <vt:lpwstr>16;#Microsoft Tech Ed|30c8c6b6-2916-412b-8e18-b132d138380c</vt:lpwstr>
  </property>
  <property fmtid="{D5CDD505-2E9C-101B-9397-08002B2CF9AE}" pid="12" name="TaxKeyword">
    <vt:lpwstr/>
  </property>
</Properties>
</file>