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 id="2147484326" r:id="rId7"/>
  </p:sldMasterIdLst>
  <p:notesMasterIdLst>
    <p:notesMasterId r:id="rId29"/>
  </p:notesMasterIdLst>
  <p:handoutMasterIdLst>
    <p:handoutMasterId r:id="rId30"/>
  </p:handoutMasterIdLst>
  <p:sldIdLst>
    <p:sldId id="274"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5" r:id="rId24"/>
    <p:sldId id="276" r:id="rId25"/>
    <p:sldId id="279" r:id="rId26"/>
    <p:sldId id="278" r:id="rId27"/>
    <p:sldId id="277"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8788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0076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0595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3777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63842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255427919"/>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26590923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094522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172148"/>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47835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854355"/>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42326"/>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76796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386761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6574803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userDrawn="1"/>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2827684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1103167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1375833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632780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286123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48730438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90769630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61239689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71350512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967946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518676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466507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833043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94954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72769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67321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86651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2896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93365032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11532885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96731564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32707998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85628324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370124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370419475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73983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99723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69610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2574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945933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574940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78880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05816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46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364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252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94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854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725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5879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476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48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590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AD965-1725-4FAA-9FC2-3DD2C46E2372}"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71F1CD-30E7-4EC3-A399-4C84217D93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001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369957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5353008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944580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346675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70922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38364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25079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2487078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4264345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6407683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2215002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935864"/>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37777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274923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239222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059772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09399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377490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175352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478593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58347694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19105347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68012492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image" Target="../media/image2.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theme" Target="../theme/theme4.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131390087"/>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B05AD965-1725-4FAA-9FC2-3DD2C46E2372}" type="datetimeFigureOut">
              <a:rPr lang="en-US" smtClean="0">
                <a:solidFill>
                  <a:prstClr val="black">
                    <a:tint val="75000"/>
                  </a:prstClr>
                </a:solidFill>
              </a:rPr>
              <a:pPr defTabSz="932597"/>
              <a:t>5/13/2014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5D71F1CD-30E7-4EC3-A399-4C84217D93D1}"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4091446502"/>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662967279"/>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 id="2147484351" r:id="rId25"/>
    <p:sldLayoutId id="2147484352" r:id="rId26"/>
    <p:sldLayoutId id="2147484353" r:id="rId27"/>
    <p:sldLayoutId id="2147484354" r:id="rId28"/>
    <p:sldLayoutId id="2147484355" r:id="rId29"/>
    <p:sldLayoutId id="2147484356" r:id="rId30"/>
    <p:sldLayoutId id="2147484357"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hyperlink" Target="mailto:kirupac@microsoft.com" TargetMode="Externa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1.bin"/><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hyperlink" Target="http://aka.ms/aivsix" TargetMode="External"/><Relationship Id="rId17" Type="http://schemas.openxmlformats.org/officeDocument/2006/relationships/image" Target="../media/image24.png"/><Relationship Id="rId2" Type="http://schemas.openxmlformats.org/officeDocument/2006/relationships/slideLayout" Target="../slideLayouts/slideLayout96.xml"/><Relationship Id="rId16" Type="http://schemas.openxmlformats.org/officeDocument/2006/relationships/image" Target="../media/image23.png"/><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hyperlink" Target="http://visualstudio.com/" TargetMode="External"/><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1.gif"/><Relationship Id="rId1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5117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7865" y="472356"/>
            <a:ext cx="6080089" cy="862581"/>
          </a:xfrm>
          <a:prstGeom prst="rect">
            <a:avLst/>
          </a:prstGeom>
          <a:noFill/>
        </p:spPr>
        <p:txBody>
          <a:bodyPr wrap="square" rtlCol="0">
            <a:spAutoFit/>
          </a:bodyPr>
          <a:lstStyle/>
          <a:p>
            <a:pPr defTabSz="932597"/>
            <a:r>
              <a:rPr lang="en-US" sz="4896" dirty="0">
                <a:solidFill>
                  <a:srgbClr val="0070C0"/>
                </a:solidFill>
              </a:rPr>
              <a:t>handy tip (1/3)</a:t>
            </a:r>
          </a:p>
        </p:txBody>
      </p:sp>
      <p:sp>
        <p:nvSpPr>
          <p:cNvPr id="3" name="TextBox 2"/>
          <p:cNvSpPr txBox="1"/>
          <p:nvPr/>
        </p:nvSpPr>
        <p:spPr>
          <a:xfrm>
            <a:off x="757865" y="1671418"/>
            <a:ext cx="10737051" cy="4128553"/>
          </a:xfrm>
          <a:prstGeom prst="rect">
            <a:avLst/>
          </a:prstGeom>
          <a:noFill/>
        </p:spPr>
        <p:txBody>
          <a:bodyPr wrap="square" rtlCol="0">
            <a:spAutoFit/>
          </a:bodyPr>
          <a:lstStyle/>
          <a:p>
            <a:pPr defTabSz="932597"/>
            <a:r>
              <a:rPr lang="en-US" sz="3672" b="1" dirty="0">
                <a:solidFill>
                  <a:srgbClr val="E7E6E6">
                    <a:lumMod val="25000"/>
                  </a:srgbClr>
                </a:solidFill>
              </a:rPr>
              <a:t>The Universal project structure is a way for you to make sense of your shared and non-shared content.</a:t>
            </a:r>
          </a:p>
          <a:p>
            <a:pPr defTabSz="932597"/>
            <a:endParaRPr lang="en-US" sz="3672" dirty="0">
              <a:solidFill>
                <a:srgbClr val="E7E6E6">
                  <a:lumMod val="25000"/>
                </a:srgbClr>
              </a:solidFill>
            </a:endParaRPr>
          </a:p>
          <a:p>
            <a:pPr defTabSz="932597"/>
            <a:r>
              <a:rPr lang="en-US" sz="3672" dirty="0">
                <a:solidFill>
                  <a:prstClr val="white">
                    <a:lumMod val="65000"/>
                  </a:prstClr>
                </a:solidFill>
              </a:rPr>
              <a:t>The contents of your Shared project simply get merged in with your platform-specific projects as part of deployment. (If there are name collisions, the platform-specific file always wins!)</a:t>
            </a:r>
          </a:p>
        </p:txBody>
      </p:sp>
      <p:sp>
        <p:nvSpPr>
          <p:cNvPr id="4" name="Rectangle 3"/>
          <p:cNvSpPr/>
          <p:nvPr/>
        </p:nvSpPr>
        <p:spPr>
          <a:xfrm>
            <a:off x="882" y="6909432"/>
            <a:ext cx="12434711" cy="918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248294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7865" y="472356"/>
            <a:ext cx="6080089" cy="862581"/>
          </a:xfrm>
          <a:prstGeom prst="rect">
            <a:avLst/>
          </a:prstGeom>
          <a:noFill/>
        </p:spPr>
        <p:txBody>
          <a:bodyPr wrap="square" rtlCol="0">
            <a:spAutoFit/>
          </a:bodyPr>
          <a:lstStyle/>
          <a:p>
            <a:pPr defTabSz="932597"/>
            <a:r>
              <a:rPr lang="en-US" sz="4896" dirty="0">
                <a:solidFill>
                  <a:srgbClr val="0070C0"/>
                </a:solidFill>
              </a:rPr>
              <a:t>handy tip (2/3)</a:t>
            </a:r>
          </a:p>
        </p:txBody>
      </p:sp>
      <p:sp>
        <p:nvSpPr>
          <p:cNvPr id="3" name="TextBox 2"/>
          <p:cNvSpPr txBox="1"/>
          <p:nvPr/>
        </p:nvSpPr>
        <p:spPr>
          <a:xfrm>
            <a:off x="757865" y="1671419"/>
            <a:ext cx="10737051" cy="2399531"/>
          </a:xfrm>
          <a:prstGeom prst="rect">
            <a:avLst/>
          </a:prstGeom>
          <a:noFill/>
        </p:spPr>
        <p:txBody>
          <a:bodyPr wrap="square" rtlCol="0">
            <a:spAutoFit/>
          </a:bodyPr>
          <a:lstStyle/>
          <a:p>
            <a:pPr defTabSz="932597"/>
            <a:r>
              <a:rPr lang="en-US" sz="3672" dirty="0">
                <a:solidFill>
                  <a:prstClr val="white">
                    <a:lumMod val="65000"/>
                  </a:prstClr>
                </a:solidFill>
              </a:rPr>
              <a:t>Use Blend and </a:t>
            </a:r>
            <a:r>
              <a:rPr lang="en-US" sz="3672" b="1" dirty="0">
                <a:solidFill>
                  <a:srgbClr val="E7E6E6">
                    <a:lumMod val="25000"/>
                  </a:srgbClr>
                </a:solidFill>
              </a:rPr>
              <a:t>have default.html from both the Windows Store and Windows Phone projects open</a:t>
            </a:r>
            <a:r>
              <a:rPr lang="en-US" sz="3672" dirty="0">
                <a:solidFill>
                  <a:prstClr val="white">
                    <a:lumMod val="65000"/>
                  </a:prstClr>
                </a:solidFill>
              </a:rPr>
              <a:t>. Switch between periodically to make sure everything works as expected.</a:t>
            </a:r>
          </a:p>
        </p:txBody>
      </p:sp>
      <p:sp>
        <p:nvSpPr>
          <p:cNvPr id="4" name="Rectangle 3"/>
          <p:cNvSpPr/>
          <p:nvPr/>
        </p:nvSpPr>
        <p:spPr>
          <a:xfrm>
            <a:off x="882" y="6909432"/>
            <a:ext cx="12434711" cy="918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29579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7865" y="472356"/>
            <a:ext cx="6080089" cy="862581"/>
          </a:xfrm>
          <a:prstGeom prst="rect">
            <a:avLst/>
          </a:prstGeom>
          <a:noFill/>
        </p:spPr>
        <p:txBody>
          <a:bodyPr wrap="square" rtlCol="0">
            <a:spAutoFit/>
          </a:bodyPr>
          <a:lstStyle/>
          <a:p>
            <a:pPr defTabSz="932597"/>
            <a:r>
              <a:rPr lang="en-US" sz="4896" dirty="0">
                <a:solidFill>
                  <a:srgbClr val="0070C0"/>
                </a:solidFill>
              </a:rPr>
              <a:t>handy tip (3/3)</a:t>
            </a:r>
          </a:p>
        </p:txBody>
      </p:sp>
      <p:sp>
        <p:nvSpPr>
          <p:cNvPr id="3" name="TextBox 2"/>
          <p:cNvSpPr txBox="1"/>
          <p:nvPr/>
        </p:nvSpPr>
        <p:spPr>
          <a:xfrm>
            <a:off x="757865" y="1671419"/>
            <a:ext cx="10737051" cy="2399531"/>
          </a:xfrm>
          <a:prstGeom prst="rect">
            <a:avLst/>
          </a:prstGeom>
          <a:noFill/>
        </p:spPr>
        <p:txBody>
          <a:bodyPr wrap="square" rtlCol="0">
            <a:spAutoFit/>
          </a:bodyPr>
          <a:lstStyle/>
          <a:p>
            <a:pPr defTabSz="932597"/>
            <a:r>
              <a:rPr lang="en-US" sz="3672" dirty="0">
                <a:solidFill>
                  <a:prstClr val="white">
                    <a:lumMod val="65000"/>
                  </a:prstClr>
                </a:solidFill>
              </a:rPr>
              <a:t>You are building single page applications </a:t>
            </a:r>
            <a:r>
              <a:rPr lang="en-US" sz="3672" b="1" dirty="0">
                <a:solidFill>
                  <a:srgbClr val="E7E6E6">
                    <a:lumMod val="25000"/>
                  </a:srgbClr>
                </a:solidFill>
              </a:rPr>
              <a:t>where default.html is platform specific </a:t>
            </a:r>
            <a:r>
              <a:rPr lang="en-US" sz="3672" dirty="0">
                <a:solidFill>
                  <a:prstClr val="white">
                    <a:lumMod val="65000"/>
                  </a:prstClr>
                </a:solidFill>
              </a:rPr>
              <a:t>but all of the </a:t>
            </a:r>
            <a:r>
              <a:rPr lang="en-US" sz="3672" b="1" dirty="0">
                <a:solidFill>
                  <a:srgbClr val="E7E6E6">
                    <a:lumMod val="25000"/>
                  </a:srgbClr>
                </a:solidFill>
              </a:rPr>
              <a:t>content pages (aka fragments) can be loaded in a platform neutral way</a:t>
            </a:r>
            <a:r>
              <a:rPr lang="en-US" sz="3672" dirty="0">
                <a:solidFill>
                  <a:prstClr val="white">
                    <a:lumMod val="65000"/>
                  </a:prstClr>
                </a:solidFill>
              </a:rPr>
              <a:t>.</a:t>
            </a:r>
          </a:p>
        </p:txBody>
      </p:sp>
      <p:sp>
        <p:nvSpPr>
          <p:cNvPr id="4" name="Rectangle 3"/>
          <p:cNvSpPr/>
          <p:nvPr/>
        </p:nvSpPr>
        <p:spPr>
          <a:xfrm>
            <a:off x="882" y="6909432"/>
            <a:ext cx="12434711" cy="918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77886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DE00"/>
        </a:solidFill>
        <a:effectLst/>
      </p:bgPr>
    </p:bg>
    <p:spTree>
      <p:nvGrpSpPr>
        <p:cNvPr id="1" name=""/>
        <p:cNvGrpSpPr/>
        <p:nvPr/>
      </p:nvGrpSpPr>
      <p:grpSpPr>
        <a:xfrm>
          <a:off x="0" y="0"/>
          <a:ext cx="0" cy="0"/>
          <a:chOff x="0" y="0"/>
          <a:chExt cx="0" cy="0"/>
        </a:xfrm>
      </p:grpSpPr>
      <p:sp>
        <p:nvSpPr>
          <p:cNvPr id="2" name="TextBox 1"/>
          <p:cNvSpPr txBox="1"/>
          <p:nvPr/>
        </p:nvSpPr>
        <p:spPr>
          <a:xfrm>
            <a:off x="531853" y="3136939"/>
            <a:ext cx="11511184" cy="670512"/>
          </a:xfrm>
          <a:prstGeom prst="rect">
            <a:avLst/>
          </a:prstGeom>
          <a:noFill/>
        </p:spPr>
        <p:txBody>
          <a:bodyPr wrap="square" rtlCol="0">
            <a:spAutoFit/>
          </a:bodyPr>
          <a:lstStyle/>
          <a:p>
            <a:pPr algn="ctr" defTabSz="932597"/>
            <a:r>
              <a:rPr lang="en-US" sz="3672" dirty="0">
                <a:solidFill>
                  <a:srgbClr val="70AD47">
                    <a:lumMod val="50000"/>
                  </a:srgbClr>
                </a:solidFill>
              </a:rPr>
              <a:t>Going from a Windows Store app to a Universal App</a:t>
            </a:r>
          </a:p>
        </p:txBody>
      </p:sp>
      <p:sp>
        <p:nvSpPr>
          <p:cNvPr id="3" name="Rectangle 2"/>
          <p:cNvSpPr/>
          <p:nvPr/>
        </p:nvSpPr>
        <p:spPr>
          <a:xfrm>
            <a:off x="882" y="6909432"/>
            <a:ext cx="12434711" cy="918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365543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2" name="TextBox 1"/>
          <p:cNvSpPr txBox="1"/>
          <p:nvPr/>
        </p:nvSpPr>
        <p:spPr>
          <a:xfrm>
            <a:off x="531853" y="3136940"/>
            <a:ext cx="11511184" cy="1054585"/>
          </a:xfrm>
          <a:prstGeom prst="rect">
            <a:avLst/>
          </a:prstGeom>
          <a:noFill/>
        </p:spPr>
        <p:txBody>
          <a:bodyPr wrap="square" rtlCol="0">
            <a:spAutoFit/>
          </a:bodyPr>
          <a:lstStyle/>
          <a:p>
            <a:pPr algn="ctr" defTabSz="932597"/>
            <a:r>
              <a:rPr lang="en-US" sz="6119" dirty="0">
                <a:solidFill>
                  <a:prstClr val="white"/>
                </a:solidFill>
              </a:rPr>
              <a:t>Conclusion</a:t>
            </a:r>
          </a:p>
        </p:txBody>
      </p:sp>
      <p:sp>
        <p:nvSpPr>
          <p:cNvPr id="3" name="Rectangle 2"/>
          <p:cNvSpPr/>
          <p:nvPr/>
        </p:nvSpPr>
        <p:spPr>
          <a:xfrm>
            <a:off x="882" y="6909432"/>
            <a:ext cx="12434711" cy="91899"/>
          </a:xfrm>
          <a:prstGeom prst="rect">
            <a:avLst/>
          </a:prstGeom>
          <a:solidFill>
            <a:srgbClr val="EA0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57345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57865" y="472356"/>
            <a:ext cx="6080089" cy="862581"/>
          </a:xfrm>
          <a:prstGeom prst="rect">
            <a:avLst/>
          </a:prstGeom>
          <a:noFill/>
        </p:spPr>
        <p:txBody>
          <a:bodyPr wrap="square" rtlCol="0">
            <a:spAutoFit/>
          </a:bodyPr>
          <a:lstStyle/>
          <a:p>
            <a:pPr defTabSz="932597"/>
            <a:r>
              <a:rPr lang="en-US" sz="4896" dirty="0">
                <a:solidFill>
                  <a:srgbClr val="EA004E"/>
                </a:solidFill>
              </a:rPr>
              <a:t>acknowledgements</a:t>
            </a:r>
          </a:p>
        </p:txBody>
      </p:sp>
      <p:sp>
        <p:nvSpPr>
          <p:cNvPr id="3" name="TextBox 2"/>
          <p:cNvSpPr txBox="1"/>
          <p:nvPr/>
        </p:nvSpPr>
        <p:spPr>
          <a:xfrm>
            <a:off x="757865" y="1671419"/>
            <a:ext cx="10737051" cy="1823192"/>
          </a:xfrm>
          <a:prstGeom prst="rect">
            <a:avLst/>
          </a:prstGeom>
          <a:noFill/>
        </p:spPr>
        <p:txBody>
          <a:bodyPr wrap="square" rtlCol="0">
            <a:spAutoFit/>
          </a:bodyPr>
          <a:lstStyle/>
          <a:p>
            <a:pPr defTabSz="932597"/>
            <a:r>
              <a:rPr lang="en-US" sz="3672" dirty="0">
                <a:solidFill>
                  <a:srgbClr val="E7E6E6">
                    <a:lumMod val="75000"/>
                  </a:srgbClr>
                </a:solidFill>
              </a:rPr>
              <a:t>Let’s give a hand to </a:t>
            </a:r>
            <a:r>
              <a:rPr lang="en-US" sz="3672" b="1" dirty="0">
                <a:solidFill>
                  <a:prstClr val="black"/>
                </a:solidFill>
              </a:rPr>
              <a:t>Lena Yeoh </a:t>
            </a:r>
            <a:r>
              <a:rPr lang="en-US" sz="3672" dirty="0">
                <a:solidFill>
                  <a:srgbClr val="E7E6E6">
                    <a:lumMod val="75000"/>
                  </a:srgbClr>
                </a:solidFill>
              </a:rPr>
              <a:t>and </a:t>
            </a:r>
            <a:r>
              <a:rPr lang="en-US" sz="3672" b="1" dirty="0">
                <a:solidFill>
                  <a:prstClr val="black"/>
                </a:solidFill>
              </a:rPr>
              <a:t>Billy Chow</a:t>
            </a:r>
            <a:r>
              <a:rPr lang="en-US" sz="3672" b="1" dirty="0">
                <a:solidFill>
                  <a:srgbClr val="E7E6E6">
                    <a:lumMod val="75000"/>
                  </a:srgbClr>
                </a:solidFill>
              </a:rPr>
              <a:t> </a:t>
            </a:r>
            <a:r>
              <a:rPr lang="en-US" sz="3672" dirty="0">
                <a:solidFill>
                  <a:srgbClr val="E7E6E6">
                    <a:lumMod val="75000"/>
                  </a:srgbClr>
                </a:solidFill>
              </a:rPr>
              <a:t>who helped create the design and graphics for Climeslug and Pick-a-Flick respectively.</a:t>
            </a:r>
          </a:p>
        </p:txBody>
      </p:sp>
      <p:sp>
        <p:nvSpPr>
          <p:cNvPr id="4" name="Rectangle 3"/>
          <p:cNvSpPr/>
          <p:nvPr/>
        </p:nvSpPr>
        <p:spPr>
          <a:xfrm>
            <a:off x="882" y="6909432"/>
            <a:ext cx="12434711" cy="918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178445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961184" y="297316"/>
            <a:ext cx="11199816" cy="6399892"/>
          </a:xfrm>
        </p:spPr>
        <p:txBody>
          <a:bodyPr/>
          <a:lstStyle/>
          <a:p>
            <a:pPr marL="0" indent="0">
              <a:buNone/>
            </a:pPr>
            <a:r>
              <a:rPr lang="en-US" sz="3199" dirty="0"/>
              <a:t>Feel free to contact me if you have any questions or want to help with our future planning: </a:t>
            </a:r>
            <a:endParaRPr lang="en-US" sz="3199" dirty="0">
              <a:hlinkClick r:id="rId2"/>
            </a:endParaRPr>
          </a:p>
          <a:p>
            <a:pPr marL="0" indent="0">
              <a:buNone/>
            </a:pPr>
            <a:r>
              <a:rPr lang="en-US" sz="5999" dirty="0">
                <a:solidFill>
                  <a:srgbClr val="EA004E"/>
                </a:solidFill>
              </a:rPr>
              <a:t>kirupac@microsoft.com</a:t>
            </a:r>
          </a:p>
          <a:p>
            <a:pPr marL="0" indent="0">
              <a:buNone/>
            </a:pPr>
            <a:endParaRPr lang="en-US" sz="5999" dirty="0"/>
          </a:p>
          <a:p>
            <a:pPr marL="0" indent="0">
              <a:buNone/>
            </a:pPr>
            <a:r>
              <a:rPr lang="en-US" sz="3264" dirty="0"/>
              <a:t>(oh, and follow me </a:t>
            </a:r>
            <a:r>
              <a:rPr lang="en-US" sz="3264" dirty="0">
                <a:solidFill>
                  <a:srgbClr val="EA004E"/>
                </a:solidFill>
              </a:rPr>
              <a:t>@kirupa</a:t>
            </a:r>
            <a:r>
              <a:rPr lang="en-US" sz="3264" dirty="0"/>
              <a:t>) </a:t>
            </a:r>
          </a:p>
        </p:txBody>
      </p:sp>
    </p:spTree>
    <p:extLst>
      <p:ext uri="{BB962C8B-B14F-4D97-AF65-F5344CB8AC3E}">
        <p14:creationId xmlns:p14="http://schemas.microsoft.com/office/powerpoint/2010/main" val="132634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7454870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41618433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52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rPr>
              <a:t>Sharing Code and UI with Universal Projects and WinJS</a:t>
            </a:r>
          </a:p>
        </p:txBody>
      </p:sp>
      <p:sp>
        <p:nvSpPr>
          <p:cNvPr id="3" name="Text Placeholder 2"/>
          <p:cNvSpPr>
            <a:spLocks noGrp="1"/>
          </p:cNvSpPr>
          <p:nvPr>
            <p:ph type="body" sz="quarter" idx="14"/>
          </p:nvPr>
        </p:nvSpPr>
        <p:spPr/>
        <p:txBody>
          <a:bodyPr/>
          <a:lstStyle/>
          <a:p>
            <a:endParaRPr lang="en-US" dirty="0" smtClean="0"/>
          </a:p>
          <a:p>
            <a:r>
              <a:rPr lang="en-US" dirty="0" smtClean="0"/>
              <a:t>Kirupa Chinnathambi (@kirupa)</a:t>
            </a:r>
            <a:endParaRPr lang="en-US" dirty="0"/>
          </a:p>
        </p:txBody>
      </p:sp>
      <p:sp>
        <p:nvSpPr>
          <p:cNvPr id="4" name="Text Placeholder 3"/>
          <p:cNvSpPr>
            <a:spLocks noGrp="1"/>
          </p:cNvSpPr>
          <p:nvPr>
            <p:ph type="body" sz="quarter" idx="15"/>
          </p:nvPr>
        </p:nvSpPr>
        <p:spPr/>
        <p:txBody>
          <a:bodyPr/>
          <a:lstStyle/>
          <a:p>
            <a:r>
              <a:rPr lang="en-US" dirty="0" smtClean="0"/>
              <a:t>DEV-B333</a:t>
            </a:r>
            <a:endParaRPr lang="en-US" dirty="0"/>
          </a:p>
        </p:txBody>
      </p:sp>
    </p:spTree>
    <p:extLst>
      <p:ext uri="{BB962C8B-B14F-4D97-AF65-F5344CB8AC3E}">
        <p14:creationId xmlns:p14="http://schemas.microsoft.com/office/powerpoint/2010/main" val="192379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225203401"/>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8077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21302" y="2682079"/>
            <a:ext cx="6091632" cy="3729420"/>
          </a:xfrm>
          <a:prstGeom prst="rect">
            <a:avLst/>
          </a:prstGeom>
          <a:effectLst>
            <a:outerShdw blurRad="5334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531854" y="1817791"/>
            <a:ext cx="6736483" cy="3733680"/>
          </a:xfrm>
          <a:prstGeom prst="rect">
            <a:avLst/>
          </a:prstGeom>
          <a:effectLst>
            <a:outerShdw blurRad="5334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1910" y="478891"/>
            <a:ext cx="4795306" cy="1152803"/>
          </a:xfrm>
          <a:prstGeom prst="rect">
            <a:avLst/>
          </a:prstGeom>
        </p:spPr>
      </p:pic>
    </p:spTree>
    <p:extLst>
      <p:ext uri="{BB962C8B-B14F-4D97-AF65-F5344CB8AC3E}">
        <p14:creationId xmlns:p14="http://schemas.microsoft.com/office/powerpoint/2010/main" val="129886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06C"/>
        </a:solidFill>
        <a:effectLst/>
      </p:bgPr>
    </p:bg>
    <p:spTree>
      <p:nvGrpSpPr>
        <p:cNvPr id="1" name=""/>
        <p:cNvGrpSpPr/>
        <p:nvPr/>
      </p:nvGrpSpPr>
      <p:grpSpPr>
        <a:xfrm>
          <a:off x="0" y="0"/>
          <a:ext cx="0" cy="0"/>
          <a:chOff x="0" y="0"/>
          <a:chExt cx="0" cy="0"/>
        </a:xfrm>
      </p:grpSpPr>
      <p:sp>
        <p:nvSpPr>
          <p:cNvPr id="2" name="TextBox 1"/>
          <p:cNvSpPr txBox="1"/>
          <p:nvPr/>
        </p:nvSpPr>
        <p:spPr>
          <a:xfrm>
            <a:off x="1744971" y="2900759"/>
            <a:ext cx="8980849" cy="1348061"/>
          </a:xfrm>
          <a:prstGeom prst="rect">
            <a:avLst/>
          </a:prstGeom>
          <a:noFill/>
        </p:spPr>
        <p:txBody>
          <a:bodyPr wrap="square" rtlCol="0">
            <a:spAutoFit/>
          </a:bodyPr>
          <a:lstStyle/>
          <a:p>
            <a:pPr algn="ctr" defTabSz="932597"/>
            <a:r>
              <a:rPr lang="en-US" sz="4080" dirty="0">
                <a:solidFill>
                  <a:prstClr val="white"/>
                </a:solidFill>
              </a:rPr>
              <a:t>Raise your hand if you’ve built either a Windows Store or Windows Phone App?</a:t>
            </a:r>
          </a:p>
        </p:txBody>
      </p:sp>
      <p:sp>
        <p:nvSpPr>
          <p:cNvPr id="3" name="Rectangle 2"/>
          <p:cNvSpPr/>
          <p:nvPr/>
        </p:nvSpPr>
        <p:spPr>
          <a:xfrm>
            <a:off x="882" y="6909432"/>
            <a:ext cx="12434711" cy="918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209342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2" name="TextBox 1"/>
          <p:cNvSpPr txBox="1"/>
          <p:nvPr/>
        </p:nvSpPr>
        <p:spPr>
          <a:xfrm>
            <a:off x="757865" y="472356"/>
            <a:ext cx="6080089" cy="862581"/>
          </a:xfrm>
          <a:prstGeom prst="rect">
            <a:avLst/>
          </a:prstGeom>
          <a:noFill/>
        </p:spPr>
        <p:txBody>
          <a:bodyPr wrap="square" rtlCol="0">
            <a:spAutoFit/>
          </a:bodyPr>
          <a:lstStyle/>
          <a:p>
            <a:pPr defTabSz="932597"/>
            <a:r>
              <a:rPr lang="en-US" sz="4896" dirty="0">
                <a:solidFill>
                  <a:srgbClr val="E3ABC7"/>
                </a:solidFill>
              </a:rPr>
              <a:t>agenda</a:t>
            </a:r>
          </a:p>
        </p:txBody>
      </p:sp>
      <p:sp>
        <p:nvSpPr>
          <p:cNvPr id="3" name="TextBox 2"/>
          <p:cNvSpPr txBox="1"/>
          <p:nvPr/>
        </p:nvSpPr>
        <p:spPr>
          <a:xfrm>
            <a:off x="757865" y="1671419"/>
            <a:ext cx="10737051" cy="3680389"/>
          </a:xfrm>
          <a:prstGeom prst="rect">
            <a:avLst/>
          </a:prstGeom>
          <a:noFill/>
        </p:spPr>
        <p:txBody>
          <a:bodyPr wrap="square" rtlCol="0">
            <a:spAutoFit/>
          </a:bodyPr>
          <a:lstStyle/>
          <a:p>
            <a:pPr marL="524586" indent="-524586" defTabSz="932597">
              <a:buFont typeface="+mj-lt"/>
              <a:buAutoNum type="arabicPeriod"/>
            </a:pPr>
            <a:r>
              <a:rPr lang="en-US" sz="3264" dirty="0">
                <a:solidFill>
                  <a:prstClr val="white"/>
                </a:solidFill>
              </a:rPr>
              <a:t>What are Universal Projects?</a:t>
            </a:r>
          </a:p>
          <a:p>
            <a:pPr marL="524586" indent="-524586" defTabSz="932597">
              <a:buFont typeface="+mj-lt"/>
              <a:buAutoNum type="arabicPeriod"/>
            </a:pPr>
            <a:endParaRPr lang="en-US" sz="3264" dirty="0">
              <a:solidFill>
                <a:prstClr val="white"/>
              </a:solidFill>
            </a:endParaRPr>
          </a:p>
          <a:p>
            <a:pPr marL="524586" indent="-524586" defTabSz="932597">
              <a:buFont typeface="+mj-lt"/>
              <a:buAutoNum type="arabicPeriod"/>
            </a:pPr>
            <a:r>
              <a:rPr lang="en-US" sz="3264" dirty="0">
                <a:solidFill>
                  <a:prstClr val="white"/>
                </a:solidFill>
              </a:rPr>
              <a:t>Building Climeslug</a:t>
            </a:r>
          </a:p>
          <a:p>
            <a:pPr marL="524586" indent="-524586" defTabSz="932597">
              <a:buFont typeface="+mj-lt"/>
              <a:buAutoNum type="arabicPeriod"/>
            </a:pPr>
            <a:endParaRPr lang="en-US" sz="3264" dirty="0">
              <a:solidFill>
                <a:prstClr val="white"/>
              </a:solidFill>
            </a:endParaRPr>
          </a:p>
          <a:p>
            <a:pPr marL="524586" indent="-524586" defTabSz="932597">
              <a:buFont typeface="+mj-lt"/>
              <a:buAutoNum type="arabicPeriod"/>
            </a:pPr>
            <a:r>
              <a:rPr lang="en-US" sz="3264" dirty="0">
                <a:solidFill>
                  <a:prstClr val="white"/>
                </a:solidFill>
              </a:rPr>
              <a:t>Going from a Windows Store App to a Universal App</a:t>
            </a:r>
          </a:p>
          <a:p>
            <a:pPr marL="524586" indent="-524586" defTabSz="932597">
              <a:buFont typeface="+mj-lt"/>
              <a:buAutoNum type="arabicPeriod"/>
            </a:pPr>
            <a:endParaRPr lang="en-US" sz="3264" dirty="0">
              <a:solidFill>
                <a:prstClr val="white"/>
              </a:solidFill>
            </a:endParaRPr>
          </a:p>
          <a:p>
            <a:pPr marL="524586" indent="-524586" defTabSz="932597">
              <a:buFont typeface="+mj-lt"/>
              <a:buAutoNum type="arabicPeriod"/>
            </a:pPr>
            <a:r>
              <a:rPr lang="en-US" sz="3264" dirty="0">
                <a:solidFill>
                  <a:prstClr val="white"/>
                </a:solidFill>
              </a:rPr>
              <a:t>Conclusion + Q/A</a:t>
            </a:r>
          </a:p>
        </p:txBody>
      </p:sp>
      <p:sp>
        <p:nvSpPr>
          <p:cNvPr id="4" name="Rectangle 3"/>
          <p:cNvSpPr/>
          <p:nvPr/>
        </p:nvSpPr>
        <p:spPr>
          <a:xfrm>
            <a:off x="882" y="6909432"/>
            <a:ext cx="12434711" cy="91899"/>
          </a:xfrm>
          <a:prstGeom prst="rect">
            <a:avLst/>
          </a:prstGeom>
          <a:solidFill>
            <a:srgbClr val="5C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321021"/>
              </a:solidFill>
            </a:endParaRPr>
          </a:p>
        </p:txBody>
      </p:sp>
    </p:spTree>
    <p:extLst>
      <p:ext uri="{BB962C8B-B14F-4D97-AF65-F5344CB8AC3E}">
        <p14:creationId xmlns:p14="http://schemas.microsoft.com/office/powerpoint/2010/main" val="145339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EDFF"/>
        </a:solidFill>
        <a:effectLst/>
      </p:bgPr>
    </p:bg>
    <p:spTree>
      <p:nvGrpSpPr>
        <p:cNvPr id="1" name=""/>
        <p:cNvGrpSpPr/>
        <p:nvPr/>
      </p:nvGrpSpPr>
      <p:grpSpPr>
        <a:xfrm>
          <a:off x="0" y="0"/>
          <a:ext cx="0" cy="0"/>
          <a:chOff x="0" y="0"/>
          <a:chExt cx="0" cy="0"/>
        </a:xfrm>
      </p:grpSpPr>
      <p:sp>
        <p:nvSpPr>
          <p:cNvPr id="2" name="TextBox 1"/>
          <p:cNvSpPr txBox="1"/>
          <p:nvPr/>
        </p:nvSpPr>
        <p:spPr>
          <a:xfrm>
            <a:off x="1751027" y="3136939"/>
            <a:ext cx="8678057" cy="862581"/>
          </a:xfrm>
          <a:prstGeom prst="rect">
            <a:avLst/>
          </a:prstGeom>
          <a:noFill/>
        </p:spPr>
        <p:txBody>
          <a:bodyPr wrap="square" rtlCol="0">
            <a:spAutoFit/>
          </a:bodyPr>
          <a:lstStyle/>
          <a:p>
            <a:pPr algn="ctr" defTabSz="932597"/>
            <a:r>
              <a:rPr lang="en-US" sz="4896" dirty="0">
                <a:solidFill>
                  <a:srgbClr val="5B9BD5">
                    <a:lumMod val="50000"/>
                  </a:srgbClr>
                </a:solidFill>
              </a:rPr>
              <a:t>What are Universal Projects?</a:t>
            </a:r>
          </a:p>
        </p:txBody>
      </p:sp>
      <p:sp>
        <p:nvSpPr>
          <p:cNvPr id="3" name="Rectangle 2"/>
          <p:cNvSpPr/>
          <p:nvPr/>
        </p:nvSpPr>
        <p:spPr>
          <a:xfrm>
            <a:off x="882" y="6909432"/>
            <a:ext cx="12434711" cy="91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Tree>
    <p:extLst>
      <p:ext uri="{BB962C8B-B14F-4D97-AF65-F5344CB8AC3E}">
        <p14:creationId xmlns:p14="http://schemas.microsoft.com/office/powerpoint/2010/main" val="418070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6032170" y="353981"/>
            <a:ext cx="0" cy="629677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82" y="6909432"/>
            <a:ext cx="12434711" cy="91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8" name="Picture 7"/>
          <p:cNvPicPr>
            <a:picLocks noChangeAspect="1"/>
          </p:cNvPicPr>
          <p:nvPr/>
        </p:nvPicPr>
        <p:blipFill>
          <a:blip r:embed="rId2"/>
          <a:stretch>
            <a:fillRect/>
          </a:stretch>
        </p:blipFill>
        <p:spPr>
          <a:xfrm>
            <a:off x="770670" y="2002473"/>
            <a:ext cx="4644483" cy="2569707"/>
          </a:xfrm>
          <a:prstGeom prst="rect">
            <a:avLst/>
          </a:prstGeom>
        </p:spPr>
      </p:pic>
      <p:pic>
        <p:nvPicPr>
          <p:cNvPr id="1028" name="Picture 4" descr="http://www.microsoft.com/global/en-us/news/publishingimages/ImageGallery/Images/Products/Windows/Phone/Phones/NokiaLumia1020_02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75" y="1350277"/>
            <a:ext cx="4379048" cy="3697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54446" y="4974249"/>
            <a:ext cx="3191441" cy="382308"/>
          </a:xfrm>
          <a:prstGeom prst="rect">
            <a:avLst/>
          </a:prstGeom>
          <a:noFill/>
        </p:spPr>
        <p:txBody>
          <a:bodyPr wrap="square" rtlCol="0">
            <a:spAutoFit/>
          </a:bodyPr>
          <a:lstStyle/>
          <a:p>
            <a:pPr algn="ctr" defTabSz="932597"/>
            <a:r>
              <a:rPr lang="en-US" sz="1836" dirty="0">
                <a:solidFill>
                  <a:prstClr val="black"/>
                </a:solidFill>
              </a:rPr>
              <a:t>Windows Store Projects</a:t>
            </a:r>
          </a:p>
        </p:txBody>
      </p:sp>
      <p:sp>
        <p:nvSpPr>
          <p:cNvPr id="12" name="TextBox 11"/>
          <p:cNvSpPr txBox="1"/>
          <p:nvPr/>
        </p:nvSpPr>
        <p:spPr>
          <a:xfrm>
            <a:off x="7393076" y="4974249"/>
            <a:ext cx="3191441" cy="382308"/>
          </a:xfrm>
          <a:prstGeom prst="rect">
            <a:avLst/>
          </a:prstGeom>
          <a:noFill/>
        </p:spPr>
        <p:txBody>
          <a:bodyPr wrap="square" rtlCol="0">
            <a:spAutoFit/>
          </a:bodyPr>
          <a:lstStyle/>
          <a:p>
            <a:pPr algn="ctr" defTabSz="932597"/>
            <a:r>
              <a:rPr lang="en-US" sz="1836" dirty="0">
                <a:solidFill>
                  <a:prstClr val="black"/>
                </a:solidFill>
              </a:rPr>
              <a:t>Windows Phone Projects</a:t>
            </a:r>
          </a:p>
        </p:txBody>
      </p:sp>
    </p:spTree>
    <p:extLst>
      <p:ext uri="{BB962C8B-B14F-4D97-AF65-F5344CB8AC3E}">
        <p14:creationId xmlns:p14="http://schemas.microsoft.com/office/powerpoint/2010/main" val="88328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82" y="6909432"/>
            <a:ext cx="12434711" cy="918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8" name="Picture 7"/>
          <p:cNvPicPr>
            <a:picLocks noChangeAspect="1"/>
          </p:cNvPicPr>
          <p:nvPr/>
        </p:nvPicPr>
        <p:blipFill>
          <a:blip r:embed="rId2"/>
          <a:stretch>
            <a:fillRect/>
          </a:stretch>
        </p:blipFill>
        <p:spPr>
          <a:xfrm>
            <a:off x="1206331" y="2002473"/>
            <a:ext cx="4644483" cy="2569707"/>
          </a:xfrm>
          <a:prstGeom prst="rect">
            <a:avLst/>
          </a:prstGeom>
        </p:spPr>
      </p:pic>
      <p:pic>
        <p:nvPicPr>
          <p:cNvPr id="1028" name="Picture 4" descr="http://www.microsoft.com/global/en-us/news/publishingimages/ImageGallery/Images/Products/Windows/Phone/Phones/NokiaLumia1020_02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737" y="1350277"/>
            <a:ext cx="4379048" cy="3697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84812" y="2585090"/>
            <a:ext cx="3191441" cy="414353"/>
          </a:xfrm>
          <a:prstGeom prst="rect">
            <a:avLst/>
          </a:prstGeom>
          <a:noFill/>
        </p:spPr>
        <p:txBody>
          <a:bodyPr wrap="square" rtlCol="0">
            <a:spAutoFit/>
          </a:bodyPr>
          <a:lstStyle/>
          <a:p>
            <a:pPr algn="ctr" defTabSz="932597"/>
            <a:r>
              <a:rPr lang="en-US" sz="2040" dirty="0">
                <a:solidFill>
                  <a:srgbClr val="70AD47">
                    <a:lumMod val="75000"/>
                  </a:srgbClr>
                </a:solidFill>
              </a:rPr>
              <a:t>Universal Projects</a:t>
            </a:r>
          </a:p>
        </p:txBody>
      </p:sp>
      <p:cxnSp>
        <p:nvCxnSpPr>
          <p:cNvPr id="6" name="Straight Arrow Connector 5"/>
          <p:cNvCxnSpPr/>
          <p:nvPr/>
        </p:nvCxnSpPr>
        <p:spPr>
          <a:xfrm>
            <a:off x="4584812" y="3046100"/>
            <a:ext cx="3258054" cy="0"/>
          </a:xfrm>
          <a:prstGeom prst="straightConnector1">
            <a:avLst/>
          </a:prstGeom>
          <a:ln w="38100">
            <a:solidFill>
              <a:srgbClr val="92D05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12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 name="Rectangle 2"/>
          <p:cNvSpPr/>
          <p:nvPr/>
        </p:nvSpPr>
        <p:spPr>
          <a:xfrm>
            <a:off x="882" y="6909432"/>
            <a:ext cx="12434711" cy="9189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4" name="Picture 3"/>
          <p:cNvPicPr>
            <a:picLocks noChangeAspect="1"/>
          </p:cNvPicPr>
          <p:nvPr/>
        </p:nvPicPr>
        <p:blipFill>
          <a:blip r:embed="rId2"/>
          <a:stretch>
            <a:fillRect/>
          </a:stretch>
        </p:blipFill>
        <p:spPr>
          <a:xfrm>
            <a:off x="4196465" y="423911"/>
            <a:ext cx="4107011" cy="6060123"/>
          </a:xfrm>
          <a:prstGeom prst="rect">
            <a:avLst/>
          </a:prstGeom>
        </p:spPr>
      </p:pic>
    </p:spTree>
    <p:extLst>
      <p:ext uri="{BB962C8B-B14F-4D97-AF65-F5344CB8AC3E}">
        <p14:creationId xmlns:p14="http://schemas.microsoft.com/office/powerpoint/2010/main" val="448356232"/>
      </p:ext>
    </p:extLst>
  </p:cSld>
  <p:clrMapOvr>
    <a:masterClrMapping/>
  </p:clrMapOvr>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Kirupa Chinnathambi </External_x0020_Speaker>
    <Session_x0020_Code xmlns="e36bfbf9-5e42-489c-a259-4c54eb22cb57"> DEV-B333</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terms/"/>
    <ds:schemaRef ds:uri="230e9df3-be65-4c73-a93b-d1236ebd677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e36bfbf9-5e42-489c-a259-4c54eb22cb57"/>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6</TotalTime>
  <Words>1060</Words>
  <Application>Microsoft Office PowerPoint</Application>
  <PresentationFormat>Custom</PresentationFormat>
  <Paragraphs>82</Paragraphs>
  <Slides>21</Slides>
  <Notes>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3" baseType="lpstr">
      <vt:lpstr>ＭＳ Ｐゴシック</vt:lpstr>
      <vt:lpstr>Arial</vt:lpstr>
      <vt:lpstr>Calibri</vt:lpstr>
      <vt:lpstr>Consolas</vt:lpstr>
      <vt:lpstr>Segoe UI</vt:lpstr>
      <vt:lpstr>Segoe UI Light</vt:lpstr>
      <vt:lpstr>Wingdings</vt:lpstr>
      <vt:lpstr>TechEd 2014 Dk Blue</vt:lpstr>
      <vt:lpstr>1_TechEd 2014 Dk Blue</vt:lpstr>
      <vt:lpstr>Office Theme</vt:lpstr>
      <vt:lpstr>2_TechEd 2014 Dk Blue</vt:lpstr>
      <vt:lpstr>Acrobat Document</vt:lpstr>
      <vt:lpstr>PowerPoint Presentation</vt:lpstr>
      <vt:lpstr>Sharing Code and UI with Universal Projects and WinJS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Code and UI with Universal Projects and WinJS</dc:title>
  <dc:subject>TechEd 2014</dc:subject>
  <dc:creator>testadmin</dc:creator>
  <cp:keywords/>
  <dc:description>Template: Jordan Cayabyab, Artitudes Design
Formatting: 
Audience Type:</dc:description>
  <cp:lastModifiedBy>testadmin</cp:lastModifiedBy>
  <cp:revision>3</cp:revision>
  <dcterms:created xsi:type="dcterms:W3CDTF">2014-05-10T14:29:13Z</dcterms:created>
  <dcterms:modified xsi:type="dcterms:W3CDTF">2014-05-13T16:01:54Z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