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8" r:id="rId5"/>
    <p:sldMasterId id="2147484323" r:id="rId6"/>
  </p:sldMasterIdLst>
  <p:notesMasterIdLst>
    <p:notesMasterId r:id="rId29"/>
  </p:notesMasterIdLst>
  <p:handoutMasterIdLst>
    <p:handoutMasterId r:id="rId30"/>
  </p:handoutMasterIdLst>
  <p:sldIdLst>
    <p:sldId id="1381" r:id="rId7"/>
    <p:sldId id="1412" r:id="rId8"/>
    <p:sldId id="1455" r:id="rId9"/>
    <p:sldId id="1457" r:id="rId10"/>
    <p:sldId id="1458" r:id="rId11"/>
    <p:sldId id="1474" r:id="rId12"/>
    <p:sldId id="1460" r:id="rId13"/>
    <p:sldId id="1443" r:id="rId14"/>
    <p:sldId id="1462" r:id="rId15"/>
    <p:sldId id="1456" r:id="rId16"/>
    <p:sldId id="1475" r:id="rId17"/>
    <p:sldId id="1463" r:id="rId18"/>
    <p:sldId id="1464" r:id="rId19"/>
    <p:sldId id="1466" r:id="rId20"/>
    <p:sldId id="1467" r:id="rId21"/>
    <p:sldId id="1468" r:id="rId22"/>
    <p:sldId id="1469" r:id="rId23"/>
    <p:sldId id="1476" r:id="rId24"/>
    <p:sldId id="1477" r:id="rId25"/>
    <p:sldId id="1417" r:id="rId26"/>
    <p:sldId id="1414" r:id="rId27"/>
    <p:sldId id="1132"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5"/>
            <p14:sldId id="1457"/>
            <p14:sldId id="1458"/>
            <p14:sldId id="1474"/>
            <p14:sldId id="1460"/>
            <p14:sldId id="1443"/>
            <p14:sldId id="1462"/>
            <p14:sldId id="1456"/>
            <p14:sldId id="1475"/>
            <p14:sldId id="1463"/>
            <p14:sldId id="1464"/>
            <p14:sldId id="1466"/>
            <p14:sldId id="1467"/>
            <p14:sldId id="1468"/>
            <p14:sldId id="1469"/>
            <p14:sldId id="1476"/>
            <p14:sldId id="1477"/>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59942" autoAdjust="0"/>
  </p:normalViewPr>
  <p:slideViewPr>
    <p:cSldViewPr snapToObjects="1">
      <p:cViewPr varScale="1">
        <p:scale>
          <a:sx n="121" d="100"/>
          <a:sy n="121" d="100"/>
        </p:scale>
        <p:origin x="90" y="25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E6AC8382-34CC-4758-BFA2-9CCA82400C5A}" type="slidenum">
              <a:rPr lang="en-US">
                <a:latin typeface="Calibri" panose="020F0502020204030204" pitchFamily="34" charset="0"/>
              </a:rPr>
              <a:pPr fontAlgn="base">
                <a:spcBef>
                  <a:spcPct val="0"/>
                </a:spcBef>
                <a:spcAft>
                  <a:spcPct val="0"/>
                </a:spcAft>
              </a:pPr>
              <a:t>11</a:t>
            </a:fld>
            <a:endParaRPr lang="en-US">
              <a:latin typeface="Calibri" panose="020F0502020204030204" pitchFamily="34" charset="0"/>
            </a:endParaRPr>
          </a:p>
        </p:txBody>
      </p:sp>
    </p:spTree>
    <p:extLst>
      <p:ext uri="{BB962C8B-B14F-4D97-AF65-F5344CB8AC3E}">
        <p14:creationId xmlns:p14="http://schemas.microsoft.com/office/powerpoint/2010/main" val="358070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630DD690-6CB8-4549-BE7E-DD1B9C0B04A0}" type="datetime1">
              <a:rPr lang="en-US" smtClean="0">
                <a:solidFill>
                  <a:prstClr val="black"/>
                </a:solidFill>
              </a:rPr>
              <a:pPr/>
              <a:t>5/14/2014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0112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4F97F8-71DD-4A1D-8B9D-BB480F8C3AC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0291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1BD2E-23A1-447B-A387-51B75C8EDCF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90189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1BD2E-23A1-447B-A387-51B75C8EDCF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68860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1BD2E-23A1-447B-A387-51B75C8EDCF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1112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CB1529-0A1C-4737-8E6E-0850B29397D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5763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1CE2FD-390F-48E3-ADB7-D11B3B1AB455}"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483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4E1EB58B-70E1-467D-AC64-59819F6433B2}" type="slidenum">
              <a:rPr lang="en-US">
                <a:solidFill>
                  <a:prstClr val="black"/>
                </a:solidFill>
                <a:latin typeface="Calibri" panose="020F0502020204030204" pitchFamily="34" charset="0"/>
              </a:rPr>
              <a:pPr fontAlgn="base">
                <a:spcBef>
                  <a:spcPct val="0"/>
                </a:spcBef>
                <a:spcAft>
                  <a:spcPct val="0"/>
                </a:spcAft>
              </a:pPr>
              <a:t>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7261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1212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4E1EB58B-70E1-467D-AC64-59819F6433B2}" type="slidenum">
              <a:rPr lang="en-US">
                <a:solidFill>
                  <a:prstClr val="black"/>
                </a:solidFill>
                <a:latin typeface="Calibri" panose="020F0502020204030204" pitchFamily="34" charset="0"/>
              </a:rPr>
              <a:pPr fontAlgn="base">
                <a:spcBef>
                  <a:spcPct val="0"/>
                </a:spcBef>
                <a:spcAft>
                  <a:spcPct val="0"/>
                </a:spcAft>
              </a:pPr>
              <a:t>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2829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4E1EB58B-70E1-467D-AC64-59819F6433B2}" type="slidenum">
              <a:rPr lang="en-US">
                <a:solidFill>
                  <a:prstClr val="black"/>
                </a:solidFill>
                <a:latin typeface="Calibri" panose="020F0502020204030204" pitchFamily="34" charset="0"/>
              </a:rPr>
              <a:pPr fontAlgn="base">
                <a:spcBef>
                  <a:spcPct val="0"/>
                </a:spcBef>
                <a:spcAft>
                  <a:spcPct val="0"/>
                </a:spcAft>
              </a:pPr>
              <a:t>9</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4411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46FA3B-392E-4FA4-B285-4159D12E1D5E}"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4644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4936714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50672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Tile + Image">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69891" y="2122133"/>
            <a:ext cx="7995121" cy="3657600"/>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976501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5197903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526277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779254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28557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49738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500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7197249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85044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3630952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275938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41057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915801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722122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27247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76455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962321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770923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71838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46967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10674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2021412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9139513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4028183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46929508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2640094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04725274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06941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8497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07943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73288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113832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812475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786953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055978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1660342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590483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686262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549111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40405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86666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2819429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7059700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8331713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4646924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729955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05277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526767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432580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053506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5076285"/>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110627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074149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450772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42942577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8856380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6472004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88201895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54175536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44453322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60076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30123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19408"/>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58444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18075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414973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image" Target="../media/image2.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3" r:id="rId32"/>
    <p:sldLayoutId id="2147484286" r:id="rId33"/>
    <p:sldLayoutId id="2147484287"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93583990"/>
      </p:ext>
    </p:extLst>
  </p:cSld>
  <p:clrMap bg1="dk1" tx1="lt1" bg2="dk2" tx2="lt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08" r:id="rId20"/>
    <p:sldLayoutId id="2147484309" r:id="rId21"/>
    <p:sldLayoutId id="2147484310" r:id="rId22"/>
    <p:sldLayoutId id="2147484311" r:id="rId23"/>
    <p:sldLayoutId id="2147484312" r:id="rId24"/>
    <p:sldLayoutId id="2147484313" r:id="rId25"/>
    <p:sldLayoutId id="2147484314" r:id="rId26"/>
    <p:sldLayoutId id="2147484315" r:id="rId27"/>
    <p:sldLayoutId id="2147484316" r:id="rId28"/>
    <p:sldLayoutId id="2147484317" r:id="rId29"/>
    <p:sldLayoutId id="2147484318" r:id="rId30"/>
    <p:sldLayoutId id="2147484319" r:id="rId31"/>
    <p:sldLayoutId id="2147484320" r:id="rId32"/>
    <p:sldLayoutId id="2147484321" r:id="rId33"/>
    <p:sldLayoutId id="214748432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242938419"/>
      </p:ext>
    </p:extLst>
  </p:cSld>
  <p:clrMap bg1="dk1" tx1="lt1" bg2="dk2" tx2="lt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 id="2147484348" r:id="rId25"/>
    <p:sldLayoutId id="2147484349" r:id="rId26"/>
    <p:sldLayoutId id="2147484350" r:id="rId27"/>
    <p:sldLayoutId id="2147484351" r:id="rId28"/>
    <p:sldLayoutId id="2147484352" r:id="rId29"/>
    <p:sldLayoutId id="2147484353" r:id="rId30"/>
    <p:sldLayoutId id="2147484354"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microsoft.com/office/2007/relationships/hdphoto" Target="../media/hdphoto1.wdp"/><Relationship Id="rId4" Type="http://schemas.openxmlformats.org/officeDocument/2006/relationships/image" Target="../media/image27.emf"/><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aka.ms/loadtf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aka.ms/loadtf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aka.ms/aidem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logs.msdn.com/b/edglas/archive/2013/11/27/load-testing-visual-studio-online.aspx"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blogs.msdn.com/b/visualstudioalm/archive/2014/01/23/using-visual-studio-online-to-load-test-the-norad-tracks-santa-website.aspx" TargetMode="External"/><Relationship Id="rId4" Type="http://schemas.openxmlformats.org/officeDocument/2006/relationships/hyperlink" Target="http://www.microsoft.com/casestudies/Case_Study_Detail.aspx?CaseStudyID=71000000347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oleObject" Target="../embeddings/oleObject1.bin"/><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hyperlink" Target="http://aka.ms/aivsix" TargetMode="External"/><Relationship Id="rId17" Type="http://schemas.openxmlformats.org/officeDocument/2006/relationships/image" Target="../media/image49.png"/><Relationship Id="rId2" Type="http://schemas.openxmlformats.org/officeDocument/2006/relationships/slideLayout" Target="../slideLayouts/slideLayout87.xml"/><Relationship Id="rId16" Type="http://schemas.openxmlformats.org/officeDocument/2006/relationships/image" Target="../media/image48.png"/><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hyperlink" Target="http://visualstudio.com/" TargetMode="External"/><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46.gif"/><Relationship Id="rId1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0.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Load testing today</a:t>
            </a:r>
            <a:endParaRPr lang="en-US" dirty="0"/>
          </a:p>
        </p:txBody>
      </p:sp>
      <p:sp>
        <p:nvSpPr>
          <p:cNvPr id="6" name="Text Placeholder 1"/>
          <p:cNvSpPr txBox="1">
            <a:spLocks/>
          </p:cNvSpPr>
          <p:nvPr/>
        </p:nvSpPr>
        <p:spPr>
          <a:xfrm>
            <a:off x="312738" y="4202774"/>
            <a:ext cx="2476499" cy="566961"/>
          </a:xfrm>
          <a:prstGeom prst="rect">
            <a:avLst/>
          </a:prstGeom>
        </p:spPr>
        <p:txBody>
          <a:bodyPr lIns="146304" tIns="91440" rIns="146304" bIns="91440"/>
          <a:lst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US" sz="2400" dirty="0">
              <a:solidFill>
                <a:srgbClr val="FFFFFF"/>
              </a:solidFill>
            </a:endParaRPr>
          </a:p>
        </p:txBody>
      </p:sp>
      <p:sp>
        <p:nvSpPr>
          <p:cNvPr id="5" name="Rectangle 4"/>
          <p:cNvSpPr/>
          <p:nvPr/>
        </p:nvSpPr>
        <p:spPr bwMode="auto">
          <a:xfrm>
            <a:off x="8634867" y="2895248"/>
            <a:ext cx="1664497" cy="166449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8634868" y="1020763"/>
            <a:ext cx="1664497" cy="1664497"/>
            <a:chOff x="8505905" y="1287462"/>
            <a:chExt cx="1793458" cy="1793458"/>
          </a:xfrm>
        </p:grpSpPr>
        <p:sp>
          <p:nvSpPr>
            <p:cNvPr id="11" name="Rectangle 10"/>
            <p:cNvSpPr/>
            <p:nvPr/>
          </p:nvSpPr>
          <p:spPr bwMode="auto">
            <a:xfrm>
              <a:off x="8505905" y="1287462"/>
              <a:ext cx="1793458" cy="179345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6705" y="1478262"/>
              <a:ext cx="1411858" cy="14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8634868" y="4769735"/>
            <a:ext cx="1664497" cy="1664497"/>
            <a:chOff x="8505905" y="5018505"/>
            <a:chExt cx="1793458" cy="1793458"/>
          </a:xfrm>
          <a:solidFill>
            <a:schemeClr val="tx2"/>
          </a:solidFill>
        </p:grpSpPr>
        <p:sp>
          <p:nvSpPr>
            <p:cNvPr id="14" name="Rectangle 13"/>
            <p:cNvSpPr/>
            <p:nvPr/>
          </p:nvSpPr>
          <p:spPr bwMode="auto">
            <a:xfrm>
              <a:off x="8505905" y="5018505"/>
              <a:ext cx="1793458" cy="179345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4"/>
            <a:stretch>
              <a:fillRect/>
            </a:stretch>
          </p:blipFill>
          <p:spPr>
            <a:xfrm>
              <a:off x="8532451" y="5616886"/>
              <a:ext cx="1740367" cy="596697"/>
            </a:xfrm>
            <a:prstGeom prst="rect">
              <a:avLst/>
            </a:prstGeom>
            <a:grpFill/>
          </p:spPr>
        </p:pic>
      </p:grpSp>
      <p:grpSp>
        <p:nvGrpSpPr>
          <p:cNvPr id="16" name="Group 15"/>
          <p:cNvGrpSpPr/>
          <p:nvPr/>
        </p:nvGrpSpPr>
        <p:grpSpPr>
          <a:xfrm>
            <a:off x="10497341" y="1020763"/>
            <a:ext cx="1664497" cy="1664497"/>
            <a:chOff x="10368378" y="1287462"/>
            <a:chExt cx="1793458" cy="1793458"/>
          </a:xfrm>
        </p:grpSpPr>
        <p:sp>
          <p:nvSpPr>
            <p:cNvPr id="17" name="Rectangle 16"/>
            <p:cNvSpPr/>
            <p:nvPr/>
          </p:nvSpPr>
          <p:spPr bwMode="auto">
            <a:xfrm>
              <a:off x="10368378" y="1287462"/>
              <a:ext cx="1793458" cy="179345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5"/>
            <a:stretch>
              <a:fillRect/>
            </a:stretch>
          </p:blipFill>
          <p:spPr>
            <a:xfrm>
              <a:off x="10705981" y="1625065"/>
              <a:ext cx="1118253" cy="1118253"/>
            </a:xfrm>
            <a:prstGeom prst="rect">
              <a:avLst/>
            </a:prstGeom>
          </p:spPr>
        </p:pic>
      </p:grpSp>
      <p:grpSp>
        <p:nvGrpSpPr>
          <p:cNvPr id="19" name="Group 18"/>
          <p:cNvGrpSpPr/>
          <p:nvPr/>
        </p:nvGrpSpPr>
        <p:grpSpPr>
          <a:xfrm>
            <a:off x="10497341" y="2895848"/>
            <a:ext cx="1664497" cy="1664497"/>
            <a:chOff x="10368378" y="3144618"/>
            <a:chExt cx="1793458" cy="1793458"/>
          </a:xfrm>
        </p:grpSpPr>
        <p:sp>
          <p:nvSpPr>
            <p:cNvPr id="20" name="Rectangle 19"/>
            <p:cNvSpPr/>
            <p:nvPr/>
          </p:nvSpPr>
          <p:spPr bwMode="auto">
            <a:xfrm>
              <a:off x="10368378" y="3144618"/>
              <a:ext cx="1793458" cy="179345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21239" r="20651" b="41252"/>
            <a:stretch/>
          </p:blipFill>
          <p:spPr>
            <a:xfrm>
              <a:off x="10659401" y="3546317"/>
              <a:ext cx="1272988" cy="1075902"/>
            </a:xfrm>
            <a:prstGeom prst="rect">
              <a:avLst/>
            </a:prstGeom>
          </p:spPr>
        </p:pic>
      </p:grpSp>
      <p:grpSp>
        <p:nvGrpSpPr>
          <p:cNvPr id="22" name="Group 21"/>
          <p:cNvGrpSpPr/>
          <p:nvPr/>
        </p:nvGrpSpPr>
        <p:grpSpPr>
          <a:xfrm>
            <a:off x="10497341" y="4769735"/>
            <a:ext cx="1664497" cy="1664497"/>
            <a:chOff x="10368378" y="5018505"/>
            <a:chExt cx="1793458" cy="1793458"/>
          </a:xfrm>
        </p:grpSpPr>
        <p:sp>
          <p:nvSpPr>
            <p:cNvPr id="23" name="Rectangle 22"/>
            <p:cNvSpPr/>
            <p:nvPr/>
          </p:nvSpPr>
          <p:spPr bwMode="auto">
            <a:xfrm>
              <a:off x="10368378" y="5018505"/>
              <a:ext cx="1793458" cy="179345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7"/>
            <a:stretch>
              <a:fillRect/>
            </a:stretch>
          </p:blipFill>
          <p:spPr>
            <a:xfrm>
              <a:off x="10743591" y="5393718"/>
              <a:ext cx="1043033" cy="1043033"/>
            </a:xfrm>
            <a:prstGeom prst="rect">
              <a:avLst/>
            </a:prstGeom>
          </p:spPr>
        </p:pic>
      </p:grpSp>
      <p:sp>
        <p:nvSpPr>
          <p:cNvPr id="26" name="Rectangle 25"/>
          <p:cNvSpPr/>
          <p:nvPr/>
        </p:nvSpPr>
        <p:spPr bwMode="auto">
          <a:xfrm>
            <a:off x="8630441" y="2895247"/>
            <a:ext cx="1664497" cy="166449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81339"/>
          <a:stretch/>
        </p:blipFill>
        <p:spPr>
          <a:xfrm>
            <a:off x="9022704" y="3310032"/>
            <a:ext cx="879969" cy="834931"/>
          </a:xfrm>
          <a:prstGeom prst="rect">
            <a:avLst/>
          </a:prstGeom>
        </p:spPr>
      </p:pic>
    </p:spTree>
    <p:extLst>
      <p:ext uri="{BB962C8B-B14F-4D97-AF65-F5344CB8AC3E}">
        <p14:creationId xmlns:p14="http://schemas.microsoft.com/office/powerpoint/2010/main" val="26407281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p:cNvSpPr>
          <p:nvPr/>
        </p:nvSpPr>
        <p:spPr bwMode="auto">
          <a:xfrm>
            <a:off x="2643046" y="1020763"/>
            <a:ext cx="8601217" cy="476250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p:txBody>
          <a:bodyPr/>
          <a:lstStyle/>
          <a:p>
            <a:r>
              <a:rPr lang="en-US" dirty="0" smtClean="0"/>
              <a:t>Architecture - How does it work?</a:t>
            </a:r>
            <a:endParaRPr lang="en-US" dirty="0"/>
          </a:p>
        </p:txBody>
      </p:sp>
      <p:sp>
        <p:nvSpPr>
          <p:cNvPr id="43" name="Rectangle 42"/>
          <p:cNvSpPr/>
          <p:nvPr/>
        </p:nvSpPr>
        <p:spPr>
          <a:xfrm>
            <a:off x="271463" y="5019046"/>
            <a:ext cx="2143692" cy="764217"/>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40" dirty="0"/>
              <a:t>Visual Studio 2013</a:t>
            </a:r>
          </a:p>
        </p:txBody>
      </p:sp>
      <p:grpSp>
        <p:nvGrpSpPr>
          <p:cNvPr id="45" name="Group 44"/>
          <p:cNvGrpSpPr/>
          <p:nvPr/>
        </p:nvGrpSpPr>
        <p:grpSpPr>
          <a:xfrm>
            <a:off x="4817675" y="2467513"/>
            <a:ext cx="1793938" cy="983927"/>
            <a:chOff x="4914499" y="1346009"/>
            <a:chExt cx="2327188" cy="863792"/>
          </a:xfrm>
          <a:solidFill>
            <a:schemeClr val="accent6"/>
          </a:solidFill>
        </p:grpSpPr>
        <p:sp>
          <p:nvSpPr>
            <p:cNvPr id="46" name="Rectangle 45"/>
            <p:cNvSpPr/>
            <p:nvPr/>
          </p:nvSpPr>
          <p:spPr>
            <a:xfrm>
              <a:off x="5005655" y="1346009"/>
              <a:ext cx="2236032" cy="863792"/>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lIns="182880" anchor="ctr"/>
            <a:lstStyle/>
            <a:p>
              <a:pPr>
                <a:defRPr/>
              </a:pPr>
              <a:r>
                <a:rPr lang="en-US" sz="2040" dirty="0">
                  <a:solidFill>
                    <a:schemeClr val="tx1"/>
                  </a:solidFill>
                </a:rPr>
                <a:t>Load Test Web Service</a:t>
              </a:r>
            </a:p>
          </p:txBody>
        </p:sp>
        <p:grpSp>
          <p:nvGrpSpPr>
            <p:cNvPr id="47" name="Group 46"/>
            <p:cNvGrpSpPr/>
            <p:nvPr/>
          </p:nvGrpSpPr>
          <p:grpSpPr>
            <a:xfrm>
              <a:off x="4914499" y="1537855"/>
              <a:ext cx="236934" cy="533400"/>
              <a:chOff x="4189589" y="2971800"/>
              <a:chExt cx="236934" cy="533400"/>
            </a:xfrm>
            <a:grpFill/>
          </p:grpSpPr>
          <p:sp>
            <p:nvSpPr>
              <p:cNvPr id="48" name="Rectangle 47"/>
              <p:cNvSpPr/>
              <p:nvPr/>
            </p:nvSpPr>
            <p:spPr>
              <a:xfrm>
                <a:off x="4189589" y="2971800"/>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a:p>
            </p:txBody>
          </p:sp>
          <p:sp>
            <p:nvSpPr>
              <p:cNvPr id="49" name="Rectangle 48"/>
              <p:cNvSpPr/>
              <p:nvPr/>
            </p:nvSpPr>
            <p:spPr>
              <a:xfrm>
                <a:off x="4189589" y="3134488"/>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a:p>
            </p:txBody>
          </p:sp>
          <p:sp>
            <p:nvSpPr>
              <p:cNvPr id="50" name="Rectangle 49"/>
              <p:cNvSpPr/>
              <p:nvPr/>
            </p:nvSpPr>
            <p:spPr>
              <a:xfrm>
                <a:off x="4189589" y="3275111"/>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a:p>
            </p:txBody>
          </p:sp>
          <p:sp>
            <p:nvSpPr>
              <p:cNvPr id="51" name="Rectangle 50"/>
              <p:cNvSpPr/>
              <p:nvPr/>
            </p:nvSpPr>
            <p:spPr>
              <a:xfrm>
                <a:off x="4189589" y="3437799"/>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a:p>
            </p:txBody>
          </p:sp>
        </p:grpSp>
      </p:grpSp>
      <p:sp>
        <p:nvSpPr>
          <p:cNvPr id="52" name="Rectangle 51"/>
          <p:cNvSpPr/>
          <p:nvPr/>
        </p:nvSpPr>
        <p:spPr>
          <a:xfrm>
            <a:off x="7976391" y="2467513"/>
            <a:ext cx="2132358" cy="2057880"/>
          </a:xfrm>
          <a:prstGeom prst="rect">
            <a:avLst/>
          </a:prstGeom>
        </p:spPr>
        <p:style>
          <a:lnRef idx="1">
            <a:schemeClr val="dk1"/>
          </a:lnRef>
          <a:fillRef idx="2">
            <a:schemeClr val="dk1"/>
          </a:fillRef>
          <a:effectRef idx="1">
            <a:schemeClr val="dk1"/>
          </a:effectRef>
          <a:fontRef idx="minor">
            <a:schemeClr val="dk1"/>
          </a:fontRef>
        </p:style>
        <p:txBody>
          <a:bodyPr lIns="182880" tIns="91440" rIns="182880"/>
          <a:lstStyle/>
          <a:p>
            <a:pPr>
              <a:defRPr/>
            </a:pPr>
            <a:r>
              <a:rPr lang="en-US" sz="2040" dirty="0">
                <a:solidFill>
                  <a:schemeClr val="tx1"/>
                </a:solidFill>
              </a:rPr>
              <a:t>Test Agent Pool - Dynamic</a:t>
            </a:r>
          </a:p>
        </p:txBody>
      </p:sp>
      <p:sp>
        <p:nvSpPr>
          <p:cNvPr id="53" name="Rectangle 52"/>
          <p:cNvSpPr/>
          <p:nvPr/>
        </p:nvSpPr>
        <p:spPr>
          <a:xfrm>
            <a:off x="8481551" y="3239825"/>
            <a:ext cx="302772"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54" name="Rectangle 53"/>
          <p:cNvSpPr/>
          <p:nvPr/>
        </p:nvSpPr>
        <p:spPr>
          <a:xfrm>
            <a:off x="8831278" y="3239825"/>
            <a:ext cx="301153"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55" name="Rectangle 54"/>
          <p:cNvSpPr/>
          <p:nvPr/>
        </p:nvSpPr>
        <p:spPr>
          <a:xfrm>
            <a:off x="9185861" y="3239825"/>
            <a:ext cx="301153"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56" name="Rectangle 55"/>
          <p:cNvSpPr/>
          <p:nvPr/>
        </p:nvSpPr>
        <p:spPr>
          <a:xfrm>
            <a:off x="8114014" y="3589551"/>
            <a:ext cx="302773"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57" name="Rectangle 56"/>
          <p:cNvSpPr/>
          <p:nvPr/>
        </p:nvSpPr>
        <p:spPr>
          <a:xfrm>
            <a:off x="9517777" y="3239825"/>
            <a:ext cx="301153"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59" name="Can 58"/>
          <p:cNvSpPr/>
          <p:nvPr/>
        </p:nvSpPr>
        <p:spPr>
          <a:xfrm>
            <a:off x="8114014" y="4731805"/>
            <a:ext cx="1363285" cy="925955"/>
          </a:xfrm>
          <a:prstGeom prst="can">
            <a:avLst>
              <a:gd name="adj" fmla="val 17255"/>
            </a:avLst>
          </a:prstGeom>
        </p:spPr>
        <p:style>
          <a:lnRef idx="2">
            <a:schemeClr val="accent6">
              <a:shade val="50000"/>
            </a:schemeClr>
          </a:lnRef>
          <a:fillRef idx="1">
            <a:schemeClr val="accent6"/>
          </a:fillRef>
          <a:effectRef idx="0">
            <a:schemeClr val="accent6"/>
          </a:effectRef>
          <a:fontRef idx="minor">
            <a:schemeClr val="lt1"/>
          </a:fontRef>
        </p:style>
        <p:txBody>
          <a:bodyPr lIns="182880" tIns="35669" rIns="91440" bIns="35669" anchor="ctr"/>
          <a:lstStyle/>
          <a:p>
            <a:pPr>
              <a:defRPr/>
            </a:pPr>
            <a:r>
              <a:rPr lang="en-IN" sz="2040" dirty="0">
                <a:solidFill>
                  <a:schemeClr val="tx1"/>
                </a:solidFill>
              </a:rPr>
              <a:t>Results </a:t>
            </a:r>
            <a:r>
              <a:rPr lang="en-IN" sz="2040" dirty="0" smtClean="0">
                <a:solidFill>
                  <a:schemeClr val="tx1"/>
                </a:solidFill>
              </a:rPr>
              <a:t>Database</a:t>
            </a:r>
            <a:endParaRPr lang="en-US" sz="2856" dirty="0">
              <a:solidFill>
                <a:schemeClr val="tx1"/>
              </a:solidFill>
            </a:endParaRPr>
          </a:p>
        </p:txBody>
      </p:sp>
      <p:sp>
        <p:nvSpPr>
          <p:cNvPr id="60" name="Rectangle 59"/>
          <p:cNvSpPr/>
          <p:nvPr/>
        </p:nvSpPr>
        <p:spPr>
          <a:xfrm>
            <a:off x="6736158" y="2467513"/>
            <a:ext cx="1139615" cy="9835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40" dirty="0">
                <a:solidFill>
                  <a:schemeClr val="tx1"/>
                </a:solidFill>
              </a:rPr>
              <a:t>Worker</a:t>
            </a:r>
          </a:p>
        </p:txBody>
      </p:sp>
      <p:sp>
        <p:nvSpPr>
          <p:cNvPr id="61" name="Flowchart: Predefined Process 60"/>
          <p:cNvSpPr/>
          <p:nvPr/>
        </p:nvSpPr>
        <p:spPr>
          <a:xfrm>
            <a:off x="4911535" y="4971433"/>
            <a:ext cx="2449702" cy="623355"/>
          </a:xfrm>
          <a:prstGeom prst="flowChartPredefinedProcess">
            <a:avLst/>
          </a:prstGeom>
          <a:solidFill>
            <a:schemeClr val="accent6"/>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40" dirty="0">
                <a:solidFill>
                  <a:schemeClr val="tx1"/>
                </a:solidFill>
              </a:rPr>
              <a:t>Azure Blobs</a:t>
            </a:r>
          </a:p>
        </p:txBody>
      </p:sp>
      <p:cxnSp>
        <p:nvCxnSpPr>
          <p:cNvPr id="62" name="Elbow Connector 61"/>
          <p:cNvCxnSpPr>
            <a:stCxn id="43" idx="0"/>
            <a:endCxn id="46" idx="1"/>
          </p:cNvCxnSpPr>
          <p:nvPr/>
        </p:nvCxnSpPr>
        <p:spPr>
          <a:xfrm rot="5400000" flipH="1" flipV="1">
            <a:off x="2085842" y="2216945"/>
            <a:ext cx="2059569" cy="3544635"/>
          </a:xfrm>
          <a:prstGeom prst="bentConnector2">
            <a:avLst/>
          </a:prstGeom>
          <a:ln w="25400">
            <a:solidFill>
              <a:schemeClr val="accent2">
                <a:lumMod val="60000"/>
                <a:lumOff val="40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114014" y="3239825"/>
            <a:ext cx="302773" cy="257437"/>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grpSp>
        <p:nvGrpSpPr>
          <p:cNvPr id="65" name="Group 64"/>
          <p:cNvGrpSpPr/>
          <p:nvPr/>
        </p:nvGrpSpPr>
        <p:grpSpPr>
          <a:xfrm>
            <a:off x="8489748" y="3588769"/>
            <a:ext cx="1341057" cy="260741"/>
            <a:chOff x="8833394" y="2368653"/>
            <a:chExt cx="2629762" cy="499260"/>
          </a:xfrm>
          <a:solidFill>
            <a:schemeClr val="accent2">
              <a:lumMod val="75000"/>
            </a:schemeClr>
          </a:solidFill>
        </p:grpSpPr>
        <p:sp>
          <p:nvSpPr>
            <p:cNvPr id="66" name="Rectangle 65"/>
            <p:cNvSpPr/>
            <p:nvPr/>
          </p:nvSpPr>
          <p:spPr>
            <a:xfrm>
              <a:off x="8833394" y="2374603"/>
              <a:ext cx="591822" cy="49331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67" name="Rectangle 66"/>
            <p:cNvSpPr/>
            <p:nvPr/>
          </p:nvSpPr>
          <p:spPr>
            <a:xfrm>
              <a:off x="9503146" y="2368653"/>
              <a:ext cx="591822" cy="49331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68" name="Rectangle 67"/>
            <p:cNvSpPr/>
            <p:nvPr/>
          </p:nvSpPr>
          <p:spPr>
            <a:xfrm>
              <a:off x="10197950" y="2368653"/>
              <a:ext cx="591822" cy="49331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sp>
          <p:nvSpPr>
            <p:cNvPr id="69" name="Rectangle 68"/>
            <p:cNvSpPr/>
            <p:nvPr/>
          </p:nvSpPr>
          <p:spPr>
            <a:xfrm>
              <a:off x="10871334" y="2368653"/>
              <a:ext cx="591822" cy="49331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404" dirty="0"/>
            </a:p>
          </p:txBody>
        </p:sp>
      </p:grpSp>
      <p:sp>
        <p:nvSpPr>
          <p:cNvPr id="70" name="Flowchart: Predefined Process 69"/>
          <p:cNvSpPr/>
          <p:nvPr/>
        </p:nvSpPr>
        <p:spPr>
          <a:xfrm>
            <a:off x="4890381" y="4226527"/>
            <a:ext cx="2449702" cy="621736"/>
          </a:xfrm>
          <a:prstGeom prst="flowChartPredefinedProcess">
            <a:avLst/>
          </a:prstGeom>
          <a:solidFill>
            <a:schemeClr val="accent6"/>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40" dirty="0">
                <a:solidFill>
                  <a:schemeClr val="tx1"/>
                </a:solidFill>
              </a:rPr>
              <a:t>Azure Tables</a:t>
            </a:r>
          </a:p>
        </p:txBody>
      </p:sp>
      <p:grpSp>
        <p:nvGrpSpPr>
          <p:cNvPr id="71" name="Group 70"/>
          <p:cNvGrpSpPr>
            <a:grpSpLocks/>
          </p:cNvGrpSpPr>
          <p:nvPr/>
        </p:nvGrpSpPr>
        <p:grpSpPr bwMode="auto">
          <a:xfrm>
            <a:off x="8266471" y="4183061"/>
            <a:ext cx="1120877" cy="685801"/>
            <a:chOff x="3547833" y="4102449"/>
            <a:chExt cx="8246090" cy="671331"/>
          </a:xfrm>
        </p:grpSpPr>
        <p:cxnSp>
          <p:nvCxnSpPr>
            <p:cNvPr id="72" name="Straight Arrow Connector 71"/>
            <p:cNvCxnSpPr/>
            <p:nvPr/>
          </p:nvCxnSpPr>
          <p:spPr>
            <a:xfrm>
              <a:off x="3547833" y="4158346"/>
              <a:ext cx="1582305" cy="597202"/>
            </a:xfrm>
            <a:prstGeom prst="straightConnector1">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77330" y="4102449"/>
              <a:ext cx="1187126" cy="641621"/>
            </a:xfrm>
            <a:prstGeom prst="straightConnector1">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8380278" y="4187218"/>
              <a:ext cx="1460623" cy="549308"/>
            </a:xfrm>
            <a:prstGeom prst="straightConnector1">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9898733" y="4172784"/>
              <a:ext cx="1895190" cy="600996"/>
            </a:xfrm>
            <a:prstGeom prst="straightConnector1">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68275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60">
                                            <p:txEl>
                                              <p:pRg st="0" end="0"/>
                                            </p:txEl>
                                          </p:spTgt>
                                        </p:tgtEl>
                                        <p:attrNameLst>
                                          <p:attrName>style.fontWeight</p:attrName>
                                        </p:attrNameLst>
                                      </p:cBhvr>
                                      <p:to>
                                        <p:strVal val="bol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path" presetSubtype="0" accel="50000" decel="50000" fill="hold" nodeType="clickEffect">
                                  <p:stCondLst>
                                    <p:cond delay="0"/>
                                  </p:stCondLst>
                                  <p:childTnLst>
                                    <p:animMotion origin="layout" path="M -3.06102E-6 -4.85247E-6 L -0.03089 0.07967 " pathEditMode="relative" rAng="0" ptsTypes="AA">
                                      <p:cBhvr>
                                        <p:cTn id="15" dur="2000" fill="hold"/>
                                        <p:tgtEl>
                                          <p:spTgt spid="65"/>
                                        </p:tgtEl>
                                        <p:attrNameLst>
                                          <p:attrName>ppt_x</p:attrName>
                                          <p:attrName>ppt_y</p:attrName>
                                        </p:attrNameLst>
                                      </p:cBhvr>
                                      <p:rCtr x="-1545" y="3972"/>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up)">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rotWithShape="1">
          <a:blip r:embed="rId3">
            <a:extLst>
              <a:ext uri="{28A0092B-C50C-407E-A947-70E740481C1C}">
                <a14:useLocalDpi xmlns:a14="http://schemas.microsoft.com/office/drawing/2010/main" val="0"/>
              </a:ext>
            </a:extLst>
          </a:blip>
          <a:srcRect b="20895"/>
          <a:stretch/>
        </p:blipFill>
        <p:spPr>
          <a:xfrm>
            <a:off x="1405170" y="1514743"/>
            <a:ext cx="9390791" cy="5966958"/>
          </a:xfrm>
          <a:prstGeom prst="rect">
            <a:avLst/>
          </a:prstGeom>
        </p:spPr>
      </p:pic>
      <p:sp useBgFill="1">
        <p:nvSpPr>
          <p:cNvPr id="134" name="Rectangle 133"/>
          <p:cNvSpPr/>
          <p:nvPr/>
        </p:nvSpPr>
        <p:spPr bwMode="auto">
          <a:xfrm>
            <a:off x="1" y="5414892"/>
            <a:ext cx="12198371" cy="206680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5" name="Picture 134"/>
          <p:cNvPicPr>
            <a:picLocks noChangeAspect="1"/>
          </p:cNvPicPr>
          <p:nvPr/>
        </p:nvPicPr>
        <p:blipFill rotWithShape="1">
          <a:blip r:embed="rId4"/>
          <a:srcRect b="33463"/>
          <a:stretch/>
        </p:blipFill>
        <p:spPr>
          <a:xfrm>
            <a:off x="3044819" y="3224811"/>
            <a:ext cx="6070232" cy="4234851"/>
          </a:xfrm>
          <a:prstGeom prst="rect">
            <a:avLst/>
          </a:prstGeom>
        </p:spPr>
      </p:pic>
      <p:sp useBgFill="1">
        <p:nvSpPr>
          <p:cNvPr id="144" name="Rectangle 143"/>
          <p:cNvSpPr/>
          <p:nvPr/>
        </p:nvSpPr>
        <p:spPr bwMode="auto">
          <a:xfrm>
            <a:off x="-46568" y="6075273"/>
            <a:ext cx="12491739" cy="140642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 y="6122446"/>
            <a:ext cx="6102205" cy="73506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86067" tIns="143428" rIns="0" bIns="143428" numCol="1" spcCol="0" rtlCol="0" fromWordArt="0" anchor="ctr" anchorCtr="0" forceAA="0" compatLnSpc="1">
            <a:prstTxWarp prst="textNoShape">
              <a:avLst/>
            </a:prstTxWarp>
            <a:noAutofit/>
          </a:bodyPr>
          <a:lstStyle/>
          <a:p>
            <a:pPr marL="1146175" indent="-231775" defTabSz="914102" fontAlgn="base">
              <a:lnSpc>
                <a:spcPct val="90000"/>
              </a:lnSpc>
              <a:spcBef>
                <a:spcPct val="0"/>
              </a:spcBef>
              <a:spcAft>
                <a:spcPct val="0"/>
              </a:spcAft>
            </a:pPr>
            <a:r>
              <a:rPr lang="en-US" sz="3137" spc="-30" dirty="0">
                <a:gradFill>
                  <a:gsLst>
                    <a:gs pos="0">
                      <a:srgbClr val="FFFFFF"/>
                    </a:gs>
                    <a:gs pos="100000">
                      <a:srgbClr val="FFFFFF"/>
                    </a:gs>
                  </a:gsLst>
                  <a:lin ang="5400000" scaled="0"/>
                </a:gradFill>
                <a:latin typeface="Segoe UI Light"/>
                <a:ea typeface="Segoe UI" pitchFamily="34" charset="0"/>
                <a:cs typeface="Segoe UI" pitchFamily="34" charset="0"/>
              </a:rPr>
              <a:t>Team Foundation Server </a:t>
            </a:r>
          </a:p>
        </p:txBody>
      </p:sp>
      <p:sp>
        <p:nvSpPr>
          <p:cNvPr id="136" name="Rectangle 135"/>
          <p:cNvSpPr/>
          <p:nvPr/>
        </p:nvSpPr>
        <p:spPr bwMode="auto">
          <a:xfrm>
            <a:off x="3063358" y="4182904"/>
            <a:ext cx="1963170" cy="9053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2"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Source </a:t>
            </a:r>
            <a:br>
              <a:rPr lang="en-US" sz="1568" dirty="0">
                <a:gradFill>
                  <a:gsLst>
                    <a:gs pos="0">
                      <a:srgbClr val="3F3F3F"/>
                    </a:gs>
                    <a:gs pos="100000">
                      <a:srgbClr val="3F3F3F"/>
                    </a:gs>
                  </a:gsLst>
                  <a:lin ang="5400000" scaled="0"/>
                </a:gradFill>
                <a:ea typeface="Segoe UI" pitchFamily="34" charset="0"/>
                <a:cs typeface="Segoe UI" pitchFamily="34" charset="0"/>
              </a:rPr>
            </a:br>
            <a:r>
              <a:rPr lang="en-US" sz="1568" dirty="0">
                <a:gradFill>
                  <a:gsLst>
                    <a:gs pos="0">
                      <a:srgbClr val="3F3F3F"/>
                    </a:gs>
                    <a:gs pos="100000">
                      <a:srgbClr val="3F3F3F"/>
                    </a:gs>
                  </a:gsLst>
                  <a:lin ang="5400000" scaled="0"/>
                </a:gradFill>
                <a:ea typeface="Segoe UI" pitchFamily="34" charset="0"/>
                <a:cs typeface="Segoe UI" pitchFamily="34" charset="0"/>
              </a:rPr>
              <a:t>Repos</a:t>
            </a:r>
          </a:p>
        </p:txBody>
      </p:sp>
      <p:sp>
        <p:nvSpPr>
          <p:cNvPr id="137" name="Rectangle 136"/>
          <p:cNvSpPr/>
          <p:nvPr/>
        </p:nvSpPr>
        <p:spPr bwMode="auto">
          <a:xfrm>
            <a:off x="3063358" y="5130573"/>
            <a:ext cx="1963170" cy="95021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2"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Test Case Management</a:t>
            </a:r>
          </a:p>
        </p:txBody>
      </p:sp>
      <p:sp>
        <p:nvSpPr>
          <p:cNvPr id="138" name="Rectangle 137"/>
          <p:cNvSpPr/>
          <p:nvPr/>
        </p:nvSpPr>
        <p:spPr bwMode="auto">
          <a:xfrm>
            <a:off x="5075276" y="5130573"/>
            <a:ext cx="1963170" cy="95021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Feedback Management</a:t>
            </a:r>
          </a:p>
        </p:txBody>
      </p:sp>
      <p:sp>
        <p:nvSpPr>
          <p:cNvPr id="139" name="Rectangle 138"/>
          <p:cNvSpPr/>
          <p:nvPr/>
        </p:nvSpPr>
        <p:spPr bwMode="auto">
          <a:xfrm>
            <a:off x="7088519" y="5130573"/>
            <a:ext cx="2007992" cy="95021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358570"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Build and Continuous Integration</a:t>
            </a:r>
          </a:p>
        </p:txBody>
      </p:sp>
      <p:sp>
        <p:nvSpPr>
          <p:cNvPr id="140" name="Rectangle 139"/>
          <p:cNvSpPr/>
          <p:nvPr/>
        </p:nvSpPr>
        <p:spPr bwMode="auto">
          <a:xfrm>
            <a:off x="5075276" y="4182286"/>
            <a:ext cx="1963170" cy="9053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Agile </a:t>
            </a:r>
            <a:br>
              <a:rPr lang="en-US" sz="1568" dirty="0">
                <a:gradFill>
                  <a:gsLst>
                    <a:gs pos="0">
                      <a:srgbClr val="3F3F3F"/>
                    </a:gs>
                    <a:gs pos="100000">
                      <a:srgbClr val="3F3F3F"/>
                    </a:gs>
                  </a:gsLst>
                  <a:lin ang="5400000" scaled="0"/>
                </a:gradFill>
                <a:ea typeface="Segoe UI" pitchFamily="34" charset="0"/>
                <a:cs typeface="Segoe UI" pitchFamily="34" charset="0"/>
              </a:rPr>
            </a:br>
            <a:r>
              <a:rPr lang="en-US" sz="1568" dirty="0">
                <a:gradFill>
                  <a:gsLst>
                    <a:gs pos="0">
                      <a:srgbClr val="3F3F3F"/>
                    </a:gs>
                    <a:gs pos="100000">
                      <a:srgbClr val="3F3F3F"/>
                    </a:gs>
                  </a:gsLst>
                  <a:lin ang="5400000" scaled="0"/>
                </a:gradFill>
                <a:ea typeface="Segoe UI" pitchFamily="34" charset="0"/>
                <a:cs typeface="Segoe UI" pitchFamily="34" charset="0"/>
              </a:rPr>
              <a:t>Planning</a:t>
            </a:r>
          </a:p>
        </p:txBody>
      </p:sp>
      <p:sp>
        <p:nvSpPr>
          <p:cNvPr id="141" name="Rectangle 140"/>
          <p:cNvSpPr/>
          <p:nvPr/>
        </p:nvSpPr>
        <p:spPr bwMode="auto">
          <a:xfrm>
            <a:off x="7088519" y="4182286"/>
            <a:ext cx="2007992" cy="9053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358570"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3F3F3F"/>
                    </a:gs>
                    <a:gs pos="100000">
                      <a:srgbClr val="3F3F3F"/>
                    </a:gs>
                  </a:gsLst>
                  <a:lin ang="5400000" scaled="0"/>
                </a:gradFill>
                <a:ea typeface="Segoe UI" pitchFamily="34" charset="0"/>
                <a:cs typeface="Segoe UI" pitchFamily="34" charset="0"/>
              </a:rPr>
              <a:t>Team </a:t>
            </a:r>
            <a:br>
              <a:rPr lang="en-US" sz="1568" dirty="0">
                <a:gradFill>
                  <a:gsLst>
                    <a:gs pos="0">
                      <a:srgbClr val="3F3F3F"/>
                    </a:gs>
                    <a:gs pos="100000">
                      <a:srgbClr val="3F3F3F"/>
                    </a:gs>
                  </a:gsLst>
                  <a:lin ang="5400000" scaled="0"/>
                </a:gradFill>
                <a:ea typeface="Segoe UI" pitchFamily="34" charset="0"/>
                <a:cs typeface="Segoe UI" pitchFamily="34" charset="0"/>
              </a:rPr>
            </a:br>
            <a:r>
              <a:rPr lang="en-US" sz="1568" dirty="0">
                <a:gradFill>
                  <a:gsLst>
                    <a:gs pos="0">
                      <a:srgbClr val="3F3F3F"/>
                    </a:gs>
                    <a:gs pos="100000">
                      <a:srgbClr val="3F3F3F"/>
                    </a:gs>
                  </a:gsLst>
                  <a:lin ang="5400000" scaled="0"/>
                </a:gradFill>
                <a:ea typeface="Segoe UI" pitchFamily="34" charset="0"/>
                <a:cs typeface="Segoe UI" pitchFamily="34" charset="0"/>
              </a:rPr>
              <a:t>Rooms</a:t>
            </a:r>
          </a:p>
        </p:txBody>
      </p:sp>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667" y="2626250"/>
            <a:ext cx="7150667" cy="3461978"/>
          </a:xfrm>
          <a:prstGeom prst="rect">
            <a:avLst/>
          </a:prstGeom>
        </p:spPr>
      </p:pic>
      <p:pic>
        <p:nvPicPr>
          <p:cNvPr id="143" name="Picture 1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0301" y="2626250"/>
            <a:ext cx="7171399" cy="3469310"/>
          </a:xfrm>
          <a:prstGeom prst="rect">
            <a:avLst/>
          </a:prstGeom>
        </p:spPr>
      </p:pic>
      <p:grpSp>
        <p:nvGrpSpPr>
          <p:cNvPr id="146" name="Group 145"/>
          <p:cNvGrpSpPr/>
          <p:nvPr/>
        </p:nvGrpSpPr>
        <p:grpSpPr>
          <a:xfrm>
            <a:off x="-217881" y="5472413"/>
            <a:ext cx="3294526" cy="603403"/>
            <a:chOff x="-222250" y="4552950"/>
            <a:chExt cx="3360588" cy="615502"/>
          </a:xfrm>
        </p:grpSpPr>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35731" y="4552950"/>
              <a:ext cx="2002607" cy="615502"/>
            </a:xfrm>
            <a:prstGeom prst="rect">
              <a:avLst/>
            </a:prstGeom>
          </p:spPr>
        </p:pic>
        <p:sp>
          <p:nvSpPr>
            <p:cNvPr id="148" name="Rectangle 147"/>
            <p:cNvSpPr/>
            <p:nvPr/>
          </p:nvSpPr>
          <p:spPr bwMode="auto">
            <a:xfrm>
              <a:off x="-222250" y="4552950"/>
              <a:ext cx="1555750" cy="615502"/>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9" name="Group 148"/>
          <p:cNvGrpSpPr/>
          <p:nvPr/>
        </p:nvGrpSpPr>
        <p:grpSpPr>
          <a:xfrm flipH="1">
            <a:off x="9077971" y="5471870"/>
            <a:ext cx="3367200" cy="603403"/>
            <a:chOff x="-222250" y="4552950"/>
            <a:chExt cx="3360588" cy="615502"/>
          </a:xfrm>
        </p:grpSpPr>
        <p:pic>
          <p:nvPicPr>
            <p:cNvPr id="150" name="Picture 1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0728" y="4552950"/>
              <a:ext cx="2117610" cy="615502"/>
            </a:xfrm>
            <a:prstGeom prst="rect">
              <a:avLst/>
            </a:prstGeom>
          </p:spPr>
        </p:pic>
        <p:sp>
          <p:nvSpPr>
            <p:cNvPr id="151" name="Rectangle 150"/>
            <p:cNvSpPr/>
            <p:nvPr/>
          </p:nvSpPr>
          <p:spPr bwMode="auto">
            <a:xfrm>
              <a:off x="-222250" y="4552950"/>
              <a:ext cx="1555750" cy="615502"/>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52" name="Rectangle 151"/>
          <p:cNvSpPr/>
          <p:nvPr/>
        </p:nvSpPr>
        <p:spPr bwMode="auto">
          <a:xfrm>
            <a:off x="6102205" y="6122446"/>
            <a:ext cx="6342966" cy="73506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86067" tIns="143428" rIns="1075710"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latin typeface="Segoe UI Light"/>
                <a:ea typeface="Segoe UI" pitchFamily="34" charset="0"/>
                <a:cs typeface="Segoe UI" pitchFamily="34" charset="0"/>
              </a:rPr>
              <a:t>Visual Studio Online </a:t>
            </a:r>
          </a:p>
        </p:txBody>
      </p:sp>
      <p:sp>
        <p:nvSpPr>
          <p:cNvPr id="153" name="Rectangle 152"/>
          <p:cNvSpPr/>
          <p:nvPr/>
        </p:nvSpPr>
        <p:spPr>
          <a:xfrm>
            <a:off x="2999434" y="2991640"/>
            <a:ext cx="6298680" cy="5204759"/>
          </a:xfrm>
          <a:prstGeom prst="rect">
            <a:avLst/>
          </a:prstGeom>
          <a:noFill/>
        </p:spPr>
        <p:txBody>
          <a:bodyPr spcFirstLastPara="1" wrap="none" lIns="89642" tIns="44821" rIns="89642" bIns="44821" numCol="1">
            <a:prstTxWarp prst="textArchUp">
              <a:avLst>
                <a:gd name="adj" fmla="val 11256926"/>
              </a:avLst>
            </a:prstTxWarp>
            <a:spAutoFit/>
          </a:bodyPr>
          <a:lstStyle/>
          <a:p>
            <a:pPr algn="ctr" defTabSz="932468"/>
            <a:r>
              <a:rPr lang="en-US" sz="1765" dirty="0">
                <a:ln w="0"/>
                <a:gradFill>
                  <a:gsLst>
                    <a:gs pos="0">
                      <a:srgbClr val="FFFFFF"/>
                    </a:gs>
                    <a:gs pos="100000">
                      <a:srgbClr val="FFFFFF"/>
                    </a:gs>
                  </a:gsLst>
                  <a:lin ang="5400000" scaled="0"/>
                </a:gradFill>
              </a:rPr>
              <a:t>Lab </a:t>
            </a:r>
            <a:r>
              <a:rPr lang="en-US" sz="1765" dirty="0" smtClean="0">
                <a:ln w="0"/>
                <a:gradFill>
                  <a:gsLst>
                    <a:gs pos="0">
                      <a:srgbClr val="FFFFFF"/>
                    </a:gs>
                    <a:gs pos="100000">
                      <a:srgbClr val="FFFFFF"/>
                    </a:gs>
                  </a:gsLst>
                  <a:lin ang="5400000" scaled="0"/>
                </a:gradFill>
              </a:rPr>
              <a:t>management </a:t>
            </a:r>
            <a:r>
              <a:rPr lang="en-US" sz="1765" dirty="0">
                <a:ln w="0"/>
                <a:gradFill>
                  <a:gsLst>
                    <a:gs pos="0">
                      <a:srgbClr val="FFFFFF"/>
                    </a:gs>
                    <a:gs pos="100000">
                      <a:srgbClr val="FFFFFF"/>
                    </a:gs>
                  </a:gsLst>
                  <a:lin ang="5400000" scaled="0"/>
                </a:gradFill>
              </a:rPr>
              <a:t>| Release </a:t>
            </a:r>
            <a:r>
              <a:rPr lang="en-US" sz="1765" dirty="0" smtClean="0">
                <a:ln w="0"/>
                <a:gradFill>
                  <a:gsLst>
                    <a:gs pos="0">
                      <a:srgbClr val="FFFFFF"/>
                    </a:gs>
                    <a:gs pos="100000">
                      <a:srgbClr val="FFFFFF"/>
                    </a:gs>
                  </a:gsLst>
                  <a:lin ang="5400000" scaled="0"/>
                </a:gradFill>
              </a:rPr>
              <a:t>management </a:t>
            </a:r>
            <a:r>
              <a:rPr lang="en-US" sz="1765" dirty="0">
                <a:ln w="0"/>
                <a:gradFill>
                  <a:gsLst>
                    <a:gs pos="0">
                      <a:srgbClr val="FFFFFF"/>
                    </a:gs>
                    <a:gs pos="100000">
                      <a:srgbClr val="FFFFFF"/>
                    </a:gs>
                  </a:gsLst>
                  <a:lin ang="5400000" scaled="0"/>
                </a:gradFill>
              </a:rPr>
              <a:t>| Load </a:t>
            </a:r>
            <a:r>
              <a:rPr lang="en-US" sz="1765" dirty="0" smtClean="0">
                <a:ln w="0"/>
                <a:gradFill>
                  <a:gsLst>
                    <a:gs pos="0">
                      <a:srgbClr val="FFFFFF"/>
                    </a:gs>
                    <a:gs pos="100000">
                      <a:srgbClr val="FFFFFF"/>
                    </a:gs>
                  </a:gsLst>
                  <a:lin ang="5400000" scaled="0"/>
                </a:gradFill>
              </a:rPr>
              <a:t>testing </a:t>
            </a:r>
            <a:r>
              <a:rPr lang="en-US" sz="1765" dirty="0">
                <a:ln w="0"/>
                <a:gradFill>
                  <a:gsLst>
                    <a:gs pos="0">
                      <a:srgbClr val="FFFFFF"/>
                    </a:gs>
                    <a:gs pos="100000">
                      <a:srgbClr val="FFFFFF"/>
                    </a:gs>
                  </a:gsLst>
                  <a:lin ang="5400000" scaled="0"/>
                </a:gradFill>
              </a:rPr>
              <a:t>| SharePoint | Project Server | System Center</a:t>
            </a:r>
          </a:p>
        </p:txBody>
      </p:sp>
      <p:sp>
        <p:nvSpPr>
          <p:cNvPr id="154" name="Rectangle 153"/>
          <p:cNvSpPr/>
          <p:nvPr/>
        </p:nvSpPr>
        <p:spPr>
          <a:xfrm>
            <a:off x="1758518" y="1929566"/>
            <a:ext cx="8666011" cy="8087800"/>
          </a:xfrm>
          <a:prstGeom prst="rect">
            <a:avLst/>
          </a:prstGeom>
          <a:noFill/>
        </p:spPr>
        <p:txBody>
          <a:bodyPr spcFirstLastPara="1" wrap="none" lIns="89642" tIns="44821" rIns="89642" bIns="44821" numCol="1">
            <a:prstTxWarp prst="textArchUp">
              <a:avLst>
                <a:gd name="adj" fmla="val 12000805"/>
              </a:avLst>
            </a:prstTxWarp>
            <a:spAutoFit/>
          </a:bodyPr>
          <a:lstStyle/>
          <a:p>
            <a:pPr algn="ctr" defTabSz="932468"/>
            <a:r>
              <a:rPr lang="en-US" sz="1765" dirty="0">
                <a:ln w="0"/>
                <a:gradFill>
                  <a:gsLst>
                    <a:gs pos="0">
                      <a:srgbClr val="FFFFFF"/>
                    </a:gs>
                    <a:gs pos="100000">
                      <a:srgbClr val="FFFFFF"/>
                    </a:gs>
                  </a:gsLst>
                  <a:lin ang="5400000" scaled="0"/>
                </a:gradFill>
              </a:rPr>
              <a:t>Build </a:t>
            </a:r>
            <a:r>
              <a:rPr lang="en-US" sz="1765" dirty="0" smtClean="0">
                <a:ln w="0"/>
                <a:gradFill>
                  <a:gsLst>
                    <a:gs pos="0">
                      <a:srgbClr val="FFFFFF"/>
                    </a:gs>
                    <a:gs pos="100000">
                      <a:srgbClr val="FFFFFF"/>
                    </a:gs>
                  </a:gsLst>
                  <a:lin ang="5400000" scaled="0"/>
                </a:gradFill>
              </a:rPr>
              <a:t>service </a:t>
            </a:r>
            <a:r>
              <a:rPr lang="en-US" sz="1765" dirty="0">
                <a:ln w="0"/>
                <a:gradFill>
                  <a:gsLst>
                    <a:gs pos="0">
                      <a:srgbClr val="FFFFFF"/>
                    </a:gs>
                    <a:gs pos="100000">
                      <a:srgbClr val="FFFFFF"/>
                    </a:gs>
                  </a:gsLst>
                  <a:lin ang="5400000" scaled="0"/>
                </a:gradFill>
              </a:rPr>
              <a:t>| Load </a:t>
            </a:r>
            <a:r>
              <a:rPr lang="en-US" sz="1765" dirty="0" smtClean="0">
                <a:ln w="0"/>
                <a:gradFill>
                  <a:gsLst>
                    <a:gs pos="0">
                      <a:srgbClr val="FFFFFF"/>
                    </a:gs>
                    <a:gs pos="100000">
                      <a:srgbClr val="FFFFFF"/>
                    </a:gs>
                  </a:gsLst>
                  <a:lin ang="5400000" scaled="0"/>
                </a:gradFill>
              </a:rPr>
              <a:t>testing </a:t>
            </a:r>
            <a:r>
              <a:rPr lang="en-US" sz="1765" dirty="0">
                <a:ln w="0"/>
                <a:gradFill>
                  <a:gsLst>
                    <a:gs pos="0">
                      <a:srgbClr val="FFFFFF"/>
                    </a:gs>
                    <a:gs pos="100000">
                      <a:srgbClr val="FFFFFF"/>
                    </a:gs>
                  </a:gsLst>
                  <a:lin ang="5400000" scaled="0"/>
                </a:gradFill>
              </a:rPr>
              <a:t>s</a:t>
            </a:r>
            <a:r>
              <a:rPr lang="en-US" sz="1765" dirty="0" smtClean="0">
                <a:ln w="0"/>
                <a:gradFill>
                  <a:gsLst>
                    <a:gs pos="0">
                      <a:srgbClr val="FFFFFF"/>
                    </a:gs>
                    <a:gs pos="100000">
                      <a:srgbClr val="FFFFFF"/>
                    </a:gs>
                  </a:gsLst>
                  <a:lin ang="5400000" scaled="0"/>
                </a:gradFill>
              </a:rPr>
              <a:t>ervice </a:t>
            </a:r>
            <a:r>
              <a:rPr lang="en-US" sz="1765" dirty="0">
                <a:ln w="0"/>
                <a:gradFill>
                  <a:gsLst>
                    <a:gs pos="0">
                      <a:srgbClr val="FFFFFF"/>
                    </a:gs>
                    <a:gs pos="100000">
                      <a:srgbClr val="FFFFFF"/>
                    </a:gs>
                  </a:gsLst>
                  <a:lin ang="5400000" scaled="0"/>
                </a:gradFill>
              </a:rPr>
              <a:t>| Continuous </a:t>
            </a:r>
            <a:r>
              <a:rPr lang="en-US" sz="1765" dirty="0" smtClean="0">
                <a:ln w="0"/>
                <a:gradFill>
                  <a:gsLst>
                    <a:gs pos="0">
                      <a:srgbClr val="FFFFFF"/>
                    </a:gs>
                    <a:gs pos="100000">
                      <a:srgbClr val="FFFFFF"/>
                    </a:gs>
                  </a:gsLst>
                  <a:lin ang="5400000" scaled="0"/>
                </a:gradFill>
              </a:rPr>
              <a:t>deployment </a:t>
            </a:r>
            <a:r>
              <a:rPr lang="en-US" sz="1765" dirty="0">
                <a:ln w="0"/>
                <a:gradFill>
                  <a:gsLst>
                    <a:gs pos="0">
                      <a:srgbClr val="FFFFFF"/>
                    </a:gs>
                    <a:gs pos="100000">
                      <a:srgbClr val="FFFFFF"/>
                    </a:gs>
                  </a:gsLst>
                  <a:lin ang="5400000" scaled="0"/>
                </a:gradFill>
              </a:rPr>
              <a:t>to Azure | Application </a:t>
            </a:r>
            <a:r>
              <a:rPr lang="en-US" sz="1765" dirty="0" smtClean="0">
                <a:ln w="0"/>
                <a:gradFill>
                  <a:gsLst>
                    <a:gs pos="0">
                      <a:srgbClr val="FFFFFF"/>
                    </a:gs>
                    <a:gs pos="100000">
                      <a:srgbClr val="FFFFFF"/>
                    </a:gs>
                  </a:gsLst>
                  <a:lin ang="5400000" scaled="0"/>
                </a:gradFill>
              </a:rPr>
              <a:t>insights </a:t>
            </a:r>
            <a:r>
              <a:rPr lang="en-US" sz="1765" dirty="0">
                <a:ln w="0"/>
                <a:gradFill>
                  <a:gsLst>
                    <a:gs pos="0">
                      <a:srgbClr val="FFFFFF"/>
                    </a:gs>
                    <a:gs pos="100000">
                      <a:srgbClr val="FFFFFF"/>
                    </a:gs>
                  </a:gsLst>
                  <a:lin ang="5400000" scaled="0"/>
                </a:gradFill>
              </a:rPr>
              <a:t>| Code </a:t>
            </a:r>
            <a:r>
              <a:rPr lang="en-US" sz="1765" dirty="0" smtClean="0">
                <a:ln w="0"/>
                <a:gradFill>
                  <a:gsLst>
                    <a:gs pos="0">
                      <a:srgbClr val="FFFFFF"/>
                    </a:gs>
                    <a:gs pos="100000">
                      <a:srgbClr val="FFFFFF"/>
                    </a:gs>
                  </a:gsLst>
                  <a:lin ang="5400000" scaled="0"/>
                </a:gradFill>
              </a:rPr>
              <a:t>editing</a:t>
            </a:r>
            <a:endParaRPr lang="en-US" sz="1765" dirty="0">
              <a:ln w="0"/>
              <a:gradFill>
                <a:gsLst>
                  <a:gs pos="0">
                    <a:srgbClr val="FFFFFF"/>
                  </a:gs>
                  <a:gs pos="100000">
                    <a:srgbClr val="FFFFFF"/>
                  </a:gs>
                </a:gsLst>
                <a:lin ang="5400000" scaled="0"/>
              </a:gradFill>
            </a:endParaRPr>
          </a:p>
        </p:txBody>
      </p:sp>
      <p:pic>
        <p:nvPicPr>
          <p:cNvPr id="155" name="Picture 154"/>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64460" y="4737482"/>
            <a:ext cx="2471868" cy="685836"/>
          </a:xfrm>
          <a:prstGeom prst="rect">
            <a:avLst/>
          </a:prstGeom>
        </p:spPr>
      </p:pic>
      <p:sp>
        <p:nvSpPr>
          <p:cNvPr id="156" name="Rectangle 155"/>
          <p:cNvSpPr/>
          <p:nvPr/>
        </p:nvSpPr>
        <p:spPr bwMode="auto">
          <a:xfrm>
            <a:off x="12449326" y="3916448"/>
            <a:ext cx="1022239" cy="3475612"/>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7" name="Picture 156"/>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14786" y="4729687"/>
            <a:ext cx="2427644" cy="685836"/>
          </a:xfrm>
          <a:prstGeom prst="rect">
            <a:avLst/>
          </a:prstGeom>
        </p:spPr>
      </p:pic>
      <p:sp>
        <p:nvSpPr>
          <p:cNvPr id="158" name="Rectangle 157"/>
          <p:cNvSpPr/>
          <p:nvPr/>
        </p:nvSpPr>
        <p:spPr bwMode="auto">
          <a:xfrm>
            <a:off x="-1022238" y="3916448"/>
            <a:ext cx="1022239" cy="3475612"/>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9" name="Group 158"/>
          <p:cNvGrpSpPr/>
          <p:nvPr/>
        </p:nvGrpSpPr>
        <p:grpSpPr>
          <a:xfrm>
            <a:off x="177137" y="4783186"/>
            <a:ext cx="1799539" cy="1799539"/>
            <a:chOff x="125735" y="5006938"/>
            <a:chExt cx="1835624" cy="1835624"/>
          </a:xfrm>
        </p:grpSpPr>
        <p:grpSp>
          <p:nvGrpSpPr>
            <p:cNvPr id="160" name="Group 159"/>
            <p:cNvGrpSpPr/>
            <p:nvPr/>
          </p:nvGrpSpPr>
          <p:grpSpPr>
            <a:xfrm>
              <a:off x="125735" y="5006938"/>
              <a:ext cx="1835624" cy="1835624"/>
              <a:chOff x="274642" y="4950425"/>
              <a:chExt cx="1835624" cy="1835624"/>
            </a:xfrm>
          </p:grpSpPr>
          <p:sp>
            <p:nvSpPr>
              <p:cNvPr id="162" name="Oval 161"/>
              <p:cNvSpPr/>
              <p:nvPr/>
            </p:nvSpPr>
            <p:spPr bwMode="auto">
              <a:xfrm>
                <a:off x="274642" y="4950425"/>
                <a:ext cx="1835624" cy="1835624"/>
              </a:xfrm>
              <a:prstGeom prst="ellipse">
                <a:avLst/>
              </a:prstGeom>
              <a:solidFill>
                <a:srgbClr val="68217A"/>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3" name="Freeform 5"/>
              <p:cNvSpPr>
                <a:spLocks noEditPoints="1"/>
              </p:cNvSpPr>
              <p:nvPr/>
            </p:nvSpPr>
            <p:spPr bwMode="black">
              <a:xfrm>
                <a:off x="816276" y="5169119"/>
                <a:ext cx="752356" cy="139823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w="1079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a:gradFill>
                    <a:gsLst>
                      <a:gs pos="1250">
                        <a:srgbClr val="EFEFEF"/>
                      </a:gs>
                      <a:gs pos="10417">
                        <a:srgbClr val="EFEFEF"/>
                      </a:gs>
                    </a:gsLst>
                    <a:lin ang="5400000" scaled="0"/>
                  </a:gradFill>
                </a:endParaRPr>
              </a:p>
            </p:txBody>
          </p:sp>
        </p:grpSp>
        <p:pic>
          <p:nvPicPr>
            <p:cNvPr id="161" name="Picture 160"/>
            <p:cNvPicPr>
              <a:picLocks noChangeAspect="1"/>
            </p:cNvPicPr>
            <p:nvPr/>
          </p:nvPicPr>
          <p:blipFill rotWithShape="1">
            <a:blip r:embed="rId11" cstate="print">
              <a:extLst>
                <a:ext uri="{28A0092B-C50C-407E-A947-70E740481C1C}">
                  <a14:useLocalDpi xmlns:a14="http://schemas.microsoft.com/office/drawing/2010/main" val="0"/>
                </a:ext>
              </a:extLst>
            </a:blip>
            <a:srcRect l="2128" r="75902"/>
            <a:stretch/>
          </p:blipFill>
          <p:spPr>
            <a:xfrm>
              <a:off x="311998" y="5081965"/>
              <a:ext cx="650568" cy="829157"/>
            </a:xfrm>
            <a:prstGeom prst="rect">
              <a:avLst/>
            </a:prstGeom>
          </p:spPr>
        </p:pic>
      </p:grpSp>
      <p:grpSp>
        <p:nvGrpSpPr>
          <p:cNvPr id="164" name="Group 163"/>
          <p:cNvGrpSpPr/>
          <p:nvPr/>
        </p:nvGrpSpPr>
        <p:grpSpPr>
          <a:xfrm>
            <a:off x="10233442" y="4783186"/>
            <a:ext cx="1799539" cy="1799539"/>
            <a:chOff x="10168484" y="4537144"/>
            <a:chExt cx="1835624" cy="1835624"/>
          </a:xfrm>
        </p:grpSpPr>
        <p:sp>
          <p:nvSpPr>
            <p:cNvPr id="165" name="Oval 164"/>
            <p:cNvSpPr/>
            <p:nvPr/>
          </p:nvSpPr>
          <p:spPr bwMode="auto">
            <a:xfrm flipH="1" flipV="1">
              <a:off x="10168484" y="4537144"/>
              <a:ext cx="1835624" cy="1835624"/>
            </a:xfrm>
            <a:prstGeom prst="ellipse">
              <a:avLst/>
            </a:prstGeom>
            <a:solidFill>
              <a:srgbClr val="0072C6"/>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6" name="Freeform 128"/>
            <p:cNvSpPr>
              <a:spLocks noChangeAspect="1"/>
            </p:cNvSpPr>
            <p:nvPr/>
          </p:nvSpPr>
          <p:spPr bwMode="black">
            <a:xfrm>
              <a:off x="10371886" y="4977182"/>
              <a:ext cx="1401320" cy="77411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50800"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a:gradFill>
                  <a:gsLst>
                    <a:gs pos="1250">
                      <a:srgbClr val="EFEFEF"/>
                    </a:gs>
                    <a:gs pos="10417">
                      <a:srgbClr val="EFEFEF"/>
                    </a:gs>
                  </a:gsLst>
                  <a:lin ang="5400000" scaled="0"/>
                </a:gradFill>
              </a:endParaRPr>
            </a:p>
          </p:txBody>
        </p:sp>
        <p:pic>
          <p:nvPicPr>
            <p:cNvPr id="167" name="Picture 166"/>
            <p:cNvPicPr>
              <a:picLocks noChangeAspect="1"/>
            </p:cNvPicPr>
            <p:nvPr/>
          </p:nvPicPr>
          <p:blipFill rotWithShape="1">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r="17482"/>
            <a:stretch/>
          </p:blipFill>
          <p:spPr>
            <a:xfrm>
              <a:off x="10700847" y="5085271"/>
              <a:ext cx="640080" cy="689649"/>
            </a:xfrm>
            <a:prstGeom prst="rect">
              <a:avLst/>
            </a:prstGeom>
          </p:spPr>
        </p:pic>
      </p:grpSp>
      <p:sp>
        <p:nvSpPr>
          <p:cNvPr id="10" name="Oval 9"/>
          <p:cNvSpPr/>
          <p:nvPr/>
        </p:nvSpPr>
        <p:spPr bwMode="auto">
          <a:xfrm rot="2064745">
            <a:off x="7437289" y="2261508"/>
            <a:ext cx="2239292" cy="886883"/>
          </a:xfrm>
          <a:prstGeom prst="ellipse">
            <a:avLst/>
          </a:prstGeom>
          <a:noFill/>
          <a:ln w="101600">
            <a:solidFill>
              <a:schemeClr val="accent5"/>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Title 1"/>
          <p:cNvSpPr>
            <a:spLocks noGrp="1"/>
          </p:cNvSpPr>
          <p:nvPr>
            <p:ph type="title"/>
          </p:nvPr>
        </p:nvSpPr>
        <p:spPr>
          <a:xfrm>
            <a:off x="274639" y="295274"/>
            <a:ext cx="11889564" cy="917575"/>
          </a:xfrm>
        </p:spPr>
        <p:txBody>
          <a:bodyPr/>
          <a:lstStyle/>
          <a:p>
            <a:r>
              <a:rPr lang="en-US" dirty="0" smtClean="0"/>
              <a:t>Visual Studio Online</a:t>
            </a:r>
            <a:endParaRPr lang="en-US" dirty="0"/>
          </a:p>
        </p:txBody>
      </p:sp>
    </p:spTree>
    <p:extLst>
      <p:ext uri="{BB962C8B-B14F-4D97-AF65-F5344CB8AC3E}">
        <p14:creationId xmlns:p14="http://schemas.microsoft.com/office/powerpoint/2010/main" val="3886143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71463" y="4177315"/>
            <a:ext cx="11893550" cy="996285"/>
          </a:xfrm>
          <a:prstGeom prst="rightArrow">
            <a:avLst>
              <a:gd name="adj1" fmla="val 71918"/>
              <a:gd name="adj2" fmla="val 47260"/>
            </a:avLst>
          </a:prstGeom>
          <a:solidFill>
            <a:schemeClr val="accent2"/>
          </a:solidFill>
          <a:effectLst/>
          <a:scene3d>
            <a:camera prst="orthographicFront">
              <a:rot lat="0" lon="0" rev="0"/>
            </a:camera>
            <a:lightRig rig="twoPt" dir="tl"/>
          </a:scene3d>
          <a:sp3d prstMaterial="flat"/>
        </p:spPr>
        <p:style>
          <a:lnRef idx="0">
            <a:schemeClr val="accent3"/>
          </a:lnRef>
          <a:fillRef idx="3">
            <a:schemeClr val="accent3"/>
          </a:fillRef>
          <a:effectRef idx="3">
            <a:schemeClr val="accent3"/>
          </a:effectRef>
          <a:fontRef idx="minor">
            <a:schemeClr val="lt1"/>
          </a:fontRef>
        </p:style>
        <p:txBody>
          <a:bodyPr rtlCol="0" anchor="ctr"/>
          <a:lstStyle/>
          <a:p>
            <a:pPr algn="ctr" defTabSz="932468"/>
            <a:endParaRPr lang="en-US" sz="1836" dirty="0">
              <a:solidFill>
                <a:srgbClr val="404040"/>
              </a:solidFill>
            </a:endParaRPr>
          </a:p>
        </p:txBody>
      </p:sp>
      <p:sp>
        <p:nvSpPr>
          <p:cNvPr id="2" name="Title 1"/>
          <p:cNvSpPr>
            <a:spLocks noGrp="1"/>
          </p:cNvSpPr>
          <p:nvPr>
            <p:ph type="title"/>
          </p:nvPr>
        </p:nvSpPr>
        <p:spPr/>
        <p:txBody>
          <a:bodyPr/>
          <a:lstStyle/>
          <a:p>
            <a:r>
              <a:rPr lang="en-US" dirty="0" smtClean="0"/>
              <a:t>Application </a:t>
            </a:r>
            <a:r>
              <a:rPr lang="en-US" dirty="0"/>
              <a:t>i</a:t>
            </a:r>
            <a:r>
              <a:rPr lang="en-US" dirty="0" smtClean="0"/>
              <a:t>nsights</a:t>
            </a:r>
            <a:endParaRPr lang="en-US" dirty="0"/>
          </a:p>
        </p:txBody>
      </p:sp>
      <p:pic>
        <p:nvPicPr>
          <p:cNvPr id="41" name="Picture 40"/>
          <p:cNvPicPr>
            <a:picLocks noChangeAspect="1"/>
          </p:cNvPicPr>
          <p:nvPr/>
        </p:nvPicPr>
        <p:blipFill>
          <a:blip r:embed="rId3"/>
          <a:stretch>
            <a:fillRect/>
          </a:stretch>
        </p:blipFill>
        <p:spPr>
          <a:xfrm>
            <a:off x="241301" y="1395551"/>
            <a:ext cx="3442760" cy="2002984"/>
          </a:xfrm>
          <a:prstGeom prst="rect">
            <a:avLst/>
          </a:prstGeom>
        </p:spPr>
      </p:pic>
      <p:sp>
        <p:nvSpPr>
          <p:cNvPr id="18" name="TextBox 5"/>
          <p:cNvSpPr txBox="1"/>
          <p:nvPr/>
        </p:nvSpPr>
        <p:spPr>
          <a:xfrm>
            <a:off x="888260" y="3561209"/>
            <a:ext cx="2148843" cy="523220"/>
          </a:xfrm>
          <a:prstGeom prst="rect">
            <a:avLst/>
          </a:prstGeom>
          <a:noFill/>
        </p:spPr>
        <p:txBody>
          <a:bodyPr wrap="square" rtlCol="0" anchor="b">
            <a:spAutoFit/>
          </a:bodyPr>
          <a:lstStyle/>
          <a:p>
            <a:pPr algn="ctr" defTabSz="932468"/>
            <a:r>
              <a:rPr lang="en-US" sz="2800" dirty="0">
                <a:gradFill>
                  <a:gsLst>
                    <a:gs pos="2917">
                      <a:schemeClr val="tx2"/>
                    </a:gs>
                    <a:gs pos="100000">
                      <a:schemeClr val="tx2"/>
                    </a:gs>
                  </a:gsLst>
                  <a:lin ang="5400000" scaled="0"/>
                </a:gradFill>
              </a:rPr>
              <a:t>Available</a:t>
            </a:r>
          </a:p>
        </p:txBody>
      </p:sp>
      <p:grpSp>
        <p:nvGrpSpPr>
          <p:cNvPr id="28" name="Group 27"/>
          <p:cNvGrpSpPr/>
          <p:nvPr/>
        </p:nvGrpSpPr>
        <p:grpSpPr>
          <a:xfrm>
            <a:off x="888259" y="5254706"/>
            <a:ext cx="2703958" cy="1220795"/>
            <a:chOff x="888259" y="5517645"/>
            <a:chExt cx="2703958" cy="1220795"/>
          </a:xfrm>
        </p:grpSpPr>
        <p:sp>
          <p:nvSpPr>
            <p:cNvPr id="31" name="TextBox 11"/>
            <p:cNvSpPr txBox="1"/>
            <p:nvPr/>
          </p:nvSpPr>
          <p:spPr>
            <a:xfrm>
              <a:off x="888259" y="5894555"/>
              <a:ext cx="2703958" cy="843885"/>
            </a:xfrm>
            <a:prstGeom prst="rect">
              <a:avLst/>
            </a:prstGeom>
            <a:noFill/>
          </p:spPr>
          <p:txBody>
            <a:bodyPr wrap="square" tIns="91440" bIns="91440" rtlCol="0" anchor="t">
              <a:spAutoFit/>
            </a:bodyPr>
            <a:lstStyle/>
            <a:p>
              <a:pPr defTabSz="932468"/>
              <a:r>
                <a:rPr lang="en-US" sz="1428" dirty="0">
                  <a:solidFill>
                    <a:srgbClr val="404040"/>
                  </a:solidFill>
                </a:rPr>
                <a:t>Is my application available </a:t>
              </a:r>
              <a:r>
                <a:rPr lang="en-US" sz="1428" dirty="0" smtClean="0">
                  <a:solidFill>
                    <a:srgbClr val="404040"/>
                  </a:solidFill>
                </a:rPr>
                <a:t/>
              </a:r>
              <a:br>
                <a:rPr lang="en-US" sz="1428" dirty="0" smtClean="0">
                  <a:solidFill>
                    <a:srgbClr val="404040"/>
                  </a:solidFill>
                </a:rPr>
              </a:br>
              <a:r>
                <a:rPr lang="en-US" sz="1428" dirty="0" smtClean="0">
                  <a:solidFill>
                    <a:srgbClr val="404040"/>
                  </a:solidFill>
                </a:rPr>
                <a:t>and performing </a:t>
              </a:r>
              <a:r>
                <a:rPr lang="en-US" sz="1428" dirty="0">
                  <a:solidFill>
                    <a:srgbClr val="404040"/>
                  </a:solidFill>
                </a:rPr>
                <a:t>for users?</a:t>
              </a:r>
            </a:p>
            <a:p>
              <a:pPr defTabSz="932468"/>
              <a:r>
                <a:rPr lang="en-US" sz="1428" dirty="0">
                  <a:solidFill>
                    <a:srgbClr val="404040"/>
                  </a:solidFill>
                </a:rPr>
                <a:t>One </a:t>
              </a:r>
              <a:r>
                <a:rPr lang="en-US" sz="1428" dirty="0" smtClean="0">
                  <a:solidFill>
                    <a:srgbClr val="404040"/>
                  </a:solidFill>
                </a:rPr>
                <a:t>dashboard.</a:t>
              </a:r>
              <a:endParaRPr lang="en-US" sz="1428" dirty="0">
                <a:solidFill>
                  <a:srgbClr val="404040"/>
                </a:solidFill>
              </a:endParaRPr>
            </a:p>
          </p:txBody>
        </p:sp>
        <p:sp>
          <p:nvSpPr>
            <p:cNvPr id="57" name="TextBox 5"/>
            <p:cNvSpPr txBox="1"/>
            <p:nvPr/>
          </p:nvSpPr>
          <p:spPr>
            <a:xfrm>
              <a:off x="888259" y="5517645"/>
              <a:ext cx="2148844" cy="374846"/>
            </a:xfrm>
            <a:prstGeom prst="rect">
              <a:avLst/>
            </a:prstGeom>
            <a:noFill/>
          </p:spPr>
          <p:txBody>
            <a:bodyPr wrap="square" rtlCol="0" anchor="b">
              <a:spAutoFit/>
            </a:bodyPr>
            <a:lstStyle/>
            <a:p>
              <a:pPr defTabSz="932468"/>
              <a:r>
                <a:rPr lang="en-US" sz="1836" dirty="0">
                  <a:solidFill>
                    <a:srgbClr val="404040"/>
                  </a:solidFill>
                </a:rPr>
                <a:t>Health d</a:t>
              </a:r>
              <a:r>
                <a:rPr lang="en-US" sz="1836" dirty="0" smtClean="0">
                  <a:solidFill>
                    <a:srgbClr val="404040"/>
                  </a:solidFill>
                </a:rPr>
                <a:t>ashboards</a:t>
              </a:r>
              <a:endParaRPr lang="en-US" sz="1836" dirty="0">
                <a:solidFill>
                  <a:srgbClr val="404040"/>
                </a:solidFill>
              </a:endParaRPr>
            </a:p>
          </p:txBody>
        </p:sp>
      </p:grpSp>
      <p:sp>
        <p:nvSpPr>
          <p:cNvPr id="46" name="TextBox 5"/>
          <p:cNvSpPr txBox="1"/>
          <p:nvPr/>
        </p:nvSpPr>
        <p:spPr>
          <a:xfrm>
            <a:off x="9465996" y="3561209"/>
            <a:ext cx="1997663" cy="523220"/>
          </a:xfrm>
          <a:prstGeom prst="rect">
            <a:avLst/>
          </a:prstGeom>
          <a:noFill/>
        </p:spPr>
        <p:txBody>
          <a:bodyPr wrap="none" rtlCol="0" anchor="b">
            <a:spAutoFit/>
          </a:bodyPr>
          <a:lstStyle/>
          <a:p>
            <a:pPr algn="ctr" defTabSz="932468"/>
            <a:r>
              <a:rPr lang="en-US" sz="2800" dirty="0">
                <a:gradFill>
                  <a:gsLst>
                    <a:gs pos="2917">
                      <a:schemeClr val="tx2"/>
                    </a:gs>
                    <a:gs pos="100000">
                      <a:schemeClr val="tx2"/>
                    </a:gs>
                  </a:gsLst>
                  <a:lin ang="5400000" scaled="0"/>
                </a:gradFill>
              </a:rPr>
              <a:t>Succeeding</a:t>
            </a:r>
          </a:p>
        </p:txBody>
      </p:sp>
      <p:grpSp>
        <p:nvGrpSpPr>
          <p:cNvPr id="30" name="Group 29"/>
          <p:cNvGrpSpPr/>
          <p:nvPr/>
        </p:nvGrpSpPr>
        <p:grpSpPr>
          <a:xfrm>
            <a:off x="9390405" y="5254706"/>
            <a:ext cx="2390432" cy="1220795"/>
            <a:chOff x="9390405" y="5517645"/>
            <a:chExt cx="2390432" cy="1220795"/>
          </a:xfrm>
        </p:grpSpPr>
        <p:sp>
          <p:nvSpPr>
            <p:cNvPr id="54" name="TextBox 60"/>
            <p:cNvSpPr txBox="1"/>
            <p:nvPr/>
          </p:nvSpPr>
          <p:spPr>
            <a:xfrm>
              <a:off x="9390405" y="5894555"/>
              <a:ext cx="2390432" cy="843885"/>
            </a:xfrm>
            <a:prstGeom prst="rect">
              <a:avLst/>
            </a:prstGeom>
            <a:noFill/>
          </p:spPr>
          <p:txBody>
            <a:bodyPr wrap="square" tIns="91440" bIns="91440" rtlCol="0" anchor="t">
              <a:spAutoFit/>
            </a:bodyPr>
            <a:lstStyle/>
            <a:p>
              <a:pPr defTabSz="932468"/>
              <a:r>
                <a:rPr lang="en-US" sz="1428" dirty="0">
                  <a:solidFill>
                    <a:srgbClr val="404040"/>
                  </a:solidFill>
                </a:rPr>
                <a:t>Where do we invest next?</a:t>
              </a:r>
            </a:p>
            <a:p>
              <a:pPr defTabSz="932468"/>
              <a:r>
                <a:rPr lang="en-US" sz="1428" dirty="0">
                  <a:solidFill>
                    <a:srgbClr val="404040"/>
                  </a:solidFill>
                </a:rPr>
                <a:t>Show me top features </a:t>
              </a:r>
              <a:r>
                <a:rPr lang="en-US" sz="1428" dirty="0" smtClean="0">
                  <a:solidFill>
                    <a:srgbClr val="404040"/>
                  </a:solidFill>
                </a:rPr>
                <a:t>and </a:t>
              </a:r>
              <a:br>
                <a:rPr lang="en-US" sz="1428" dirty="0" smtClean="0">
                  <a:solidFill>
                    <a:srgbClr val="404040"/>
                  </a:solidFill>
                </a:rPr>
              </a:br>
              <a:r>
                <a:rPr lang="en-US" sz="1428" dirty="0" smtClean="0">
                  <a:solidFill>
                    <a:srgbClr val="404040"/>
                  </a:solidFill>
                </a:rPr>
                <a:t>customer usage patterns.</a:t>
              </a:r>
              <a:endParaRPr lang="en-US" sz="1428" dirty="0">
                <a:solidFill>
                  <a:srgbClr val="404040"/>
                </a:solidFill>
              </a:endParaRPr>
            </a:p>
          </p:txBody>
        </p:sp>
        <p:sp>
          <p:nvSpPr>
            <p:cNvPr id="61" name="TextBox 5"/>
            <p:cNvSpPr txBox="1"/>
            <p:nvPr/>
          </p:nvSpPr>
          <p:spPr>
            <a:xfrm>
              <a:off x="9390405" y="5517645"/>
              <a:ext cx="2148844" cy="374846"/>
            </a:xfrm>
            <a:prstGeom prst="rect">
              <a:avLst/>
            </a:prstGeom>
            <a:noFill/>
          </p:spPr>
          <p:txBody>
            <a:bodyPr wrap="square" rtlCol="0" anchor="b">
              <a:spAutoFit/>
            </a:bodyPr>
            <a:lstStyle/>
            <a:p>
              <a:pPr defTabSz="932468"/>
              <a:r>
                <a:rPr lang="en-US" sz="1836" dirty="0">
                  <a:solidFill>
                    <a:srgbClr val="404040"/>
                  </a:solidFill>
                </a:rPr>
                <a:t>Usage </a:t>
              </a:r>
              <a:r>
                <a:rPr lang="en-US" sz="1836" dirty="0" smtClean="0">
                  <a:solidFill>
                    <a:srgbClr val="404040"/>
                  </a:solidFill>
                </a:rPr>
                <a:t>dashboards</a:t>
              </a:r>
              <a:endParaRPr lang="en-US" sz="1836" dirty="0">
                <a:solidFill>
                  <a:srgbClr val="404040"/>
                </a:solidFill>
              </a:endParaRPr>
            </a:p>
          </p:txBody>
        </p:sp>
      </p:grpSp>
      <p:pic>
        <p:nvPicPr>
          <p:cNvPr id="26" name="Picture 25"/>
          <p:cNvPicPr>
            <a:picLocks noChangeAspect="1"/>
          </p:cNvPicPr>
          <p:nvPr/>
        </p:nvPicPr>
        <p:blipFill>
          <a:blip r:embed="rId4"/>
          <a:stretch>
            <a:fillRect/>
          </a:stretch>
        </p:blipFill>
        <p:spPr>
          <a:xfrm>
            <a:off x="8442606" y="1228102"/>
            <a:ext cx="4044442" cy="2170433"/>
          </a:xfrm>
          <a:prstGeom prst="rect">
            <a:avLst/>
          </a:prstGeom>
        </p:spPr>
      </p:pic>
      <p:sp>
        <p:nvSpPr>
          <p:cNvPr id="49" name="TextBox 27"/>
          <p:cNvSpPr txBox="1"/>
          <p:nvPr/>
        </p:nvSpPr>
        <p:spPr>
          <a:xfrm>
            <a:off x="5088932" y="3561209"/>
            <a:ext cx="1948803" cy="523220"/>
          </a:xfrm>
          <a:prstGeom prst="rect">
            <a:avLst/>
          </a:prstGeom>
          <a:noFill/>
        </p:spPr>
        <p:txBody>
          <a:bodyPr wrap="none" rtlCol="0" anchor="b">
            <a:spAutoFit/>
          </a:bodyPr>
          <a:lstStyle/>
          <a:p>
            <a:pPr algn="ctr" defTabSz="932468"/>
            <a:r>
              <a:rPr lang="en-US" sz="2800" dirty="0">
                <a:gradFill>
                  <a:gsLst>
                    <a:gs pos="2917">
                      <a:schemeClr val="tx2"/>
                    </a:gs>
                    <a:gs pos="100000">
                      <a:schemeClr val="tx2"/>
                    </a:gs>
                  </a:gsLst>
                  <a:lin ang="5400000" scaled="0"/>
                </a:gradFill>
              </a:rPr>
              <a:t>Performing</a:t>
            </a:r>
          </a:p>
        </p:txBody>
      </p:sp>
      <p:grpSp>
        <p:nvGrpSpPr>
          <p:cNvPr id="29" name="Group 28"/>
          <p:cNvGrpSpPr/>
          <p:nvPr/>
        </p:nvGrpSpPr>
        <p:grpSpPr>
          <a:xfrm>
            <a:off x="5134232" y="5254706"/>
            <a:ext cx="2024913" cy="1503308"/>
            <a:chOff x="5134233" y="5235132"/>
            <a:chExt cx="1947426" cy="1503308"/>
          </a:xfrm>
        </p:grpSpPr>
        <p:sp>
          <p:nvSpPr>
            <p:cNvPr id="59" name="TextBox 27"/>
            <p:cNvSpPr txBox="1"/>
            <p:nvPr/>
          </p:nvSpPr>
          <p:spPr>
            <a:xfrm>
              <a:off x="5134233" y="5235132"/>
              <a:ext cx="1947426" cy="657359"/>
            </a:xfrm>
            <a:prstGeom prst="rect">
              <a:avLst/>
            </a:prstGeom>
            <a:noFill/>
          </p:spPr>
          <p:txBody>
            <a:bodyPr wrap="none" rtlCol="0" anchor="b">
              <a:spAutoFit/>
            </a:bodyPr>
            <a:lstStyle/>
            <a:p>
              <a:pPr defTabSz="932468"/>
              <a:r>
                <a:rPr lang="en-US" sz="1836" dirty="0">
                  <a:solidFill>
                    <a:srgbClr val="404040"/>
                  </a:solidFill>
                </a:rPr>
                <a:t>Notifications </a:t>
              </a:r>
              <a:r>
                <a:rPr lang="en-US" sz="1836" dirty="0" smtClean="0">
                  <a:solidFill>
                    <a:srgbClr val="404040"/>
                  </a:solidFill>
                </a:rPr>
                <a:t>and </a:t>
              </a:r>
              <a:br>
                <a:rPr lang="en-US" sz="1836" dirty="0" smtClean="0">
                  <a:solidFill>
                    <a:srgbClr val="404040"/>
                  </a:solidFill>
                </a:rPr>
              </a:br>
              <a:r>
                <a:rPr lang="en-US" sz="1836" dirty="0" smtClean="0">
                  <a:solidFill>
                    <a:srgbClr val="404040"/>
                  </a:solidFill>
                </a:rPr>
                <a:t>deep </a:t>
              </a:r>
              <a:r>
                <a:rPr lang="en-US" sz="1836" dirty="0">
                  <a:solidFill>
                    <a:srgbClr val="404040"/>
                  </a:solidFill>
                </a:rPr>
                <a:t>i</a:t>
              </a:r>
              <a:r>
                <a:rPr lang="en-US" sz="1836" dirty="0" smtClean="0">
                  <a:solidFill>
                    <a:srgbClr val="404040"/>
                  </a:solidFill>
                </a:rPr>
                <a:t>nsights</a:t>
              </a:r>
              <a:endParaRPr lang="en-US" sz="1836" dirty="0">
                <a:solidFill>
                  <a:srgbClr val="404040"/>
                </a:solidFill>
              </a:endParaRPr>
            </a:p>
          </p:txBody>
        </p:sp>
        <p:sp>
          <p:nvSpPr>
            <p:cNvPr id="50" name="TextBox 28"/>
            <p:cNvSpPr txBox="1"/>
            <p:nvPr/>
          </p:nvSpPr>
          <p:spPr>
            <a:xfrm>
              <a:off x="5134233" y="5894555"/>
              <a:ext cx="1858201" cy="843885"/>
            </a:xfrm>
            <a:prstGeom prst="rect">
              <a:avLst/>
            </a:prstGeom>
            <a:noFill/>
          </p:spPr>
          <p:txBody>
            <a:bodyPr wrap="none" tIns="91440" bIns="91440" rtlCol="0" anchor="t">
              <a:spAutoFit/>
            </a:bodyPr>
            <a:lstStyle/>
            <a:p>
              <a:pPr defTabSz="932468"/>
              <a:r>
                <a:rPr lang="en-US" sz="1428" dirty="0">
                  <a:solidFill>
                    <a:srgbClr val="404040"/>
                  </a:solidFill>
                </a:rPr>
                <a:t>What’s wrong?</a:t>
              </a:r>
            </a:p>
            <a:p>
              <a:pPr defTabSz="932468"/>
              <a:r>
                <a:rPr lang="en-US" sz="1428" dirty="0">
                  <a:solidFill>
                    <a:srgbClr val="404040"/>
                  </a:solidFill>
                </a:rPr>
                <a:t>Show me suspicious </a:t>
              </a:r>
              <a:r>
                <a:rPr lang="en-US" sz="1428" dirty="0" smtClean="0">
                  <a:solidFill>
                    <a:srgbClr val="404040"/>
                  </a:solidFill>
                </a:rPr>
                <a:t/>
              </a:r>
              <a:br>
                <a:rPr lang="en-US" sz="1428" dirty="0" smtClean="0">
                  <a:solidFill>
                    <a:srgbClr val="404040"/>
                  </a:solidFill>
                </a:rPr>
              </a:br>
              <a:r>
                <a:rPr lang="en-US" sz="1428" dirty="0" smtClean="0">
                  <a:solidFill>
                    <a:srgbClr val="404040"/>
                  </a:solidFill>
                </a:rPr>
                <a:t>code and </a:t>
              </a:r>
              <a:r>
                <a:rPr lang="en-US" sz="1428" dirty="0">
                  <a:solidFill>
                    <a:srgbClr val="404040"/>
                  </a:solidFill>
                </a:rPr>
                <a:t>test </a:t>
              </a:r>
              <a:r>
                <a:rPr lang="en-US" sz="1428" dirty="0" smtClean="0">
                  <a:solidFill>
                    <a:srgbClr val="404040"/>
                  </a:solidFill>
                </a:rPr>
                <a:t>cases. </a:t>
              </a:r>
              <a:endParaRPr lang="en-US" sz="1428" dirty="0">
                <a:solidFill>
                  <a:srgbClr val="404040"/>
                </a:solidFill>
              </a:endParaRPr>
            </a:p>
          </p:txBody>
        </p:sp>
      </p:grpSp>
      <p:grpSp>
        <p:nvGrpSpPr>
          <p:cNvPr id="8" name="Group 7"/>
          <p:cNvGrpSpPr/>
          <p:nvPr/>
        </p:nvGrpSpPr>
        <p:grpSpPr>
          <a:xfrm>
            <a:off x="4412246" y="1311773"/>
            <a:ext cx="3302175" cy="2140480"/>
            <a:chOff x="4693277" y="1856588"/>
            <a:chExt cx="3302175" cy="2140480"/>
          </a:xfrm>
        </p:grpSpPr>
        <p:grpSp>
          <p:nvGrpSpPr>
            <p:cNvPr id="6" name="Group 5"/>
            <p:cNvGrpSpPr/>
            <p:nvPr/>
          </p:nvGrpSpPr>
          <p:grpSpPr>
            <a:xfrm>
              <a:off x="4693277" y="1856588"/>
              <a:ext cx="3302175" cy="1785138"/>
              <a:chOff x="4693277" y="1856588"/>
              <a:chExt cx="3302175" cy="1785138"/>
            </a:xfrm>
          </p:grpSpPr>
          <p:pic>
            <p:nvPicPr>
              <p:cNvPr id="55" name="Picture 54"/>
              <p:cNvPicPr>
                <a:picLocks noChangeAspect="1"/>
              </p:cNvPicPr>
              <p:nvPr/>
            </p:nvPicPr>
            <p:blipFill rotWithShape="1">
              <a:blip r:embed="rId5"/>
              <a:srcRect l="-868" r="53260"/>
              <a:stretch/>
            </p:blipFill>
            <p:spPr>
              <a:xfrm>
                <a:off x="6280506" y="1856588"/>
                <a:ext cx="1714946" cy="1785138"/>
              </a:xfrm>
              <a:prstGeom prst="rect">
                <a:avLst/>
              </a:prstGeom>
            </p:spPr>
          </p:pic>
          <p:pic>
            <p:nvPicPr>
              <p:cNvPr id="51" name="Picture 50"/>
              <p:cNvPicPr>
                <a:picLocks noChangeAspect="1"/>
              </p:cNvPicPr>
              <p:nvPr/>
            </p:nvPicPr>
            <p:blipFill rotWithShape="1">
              <a:blip r:embed="rId6"/>
              <a:srcRect l="-1" r="-40950"/>
              <a:stretch/>
            </p:blipFill>
            <p:spPr>
              <a:xfrm>
                <a:off x="4693277" y="1877842"/>
                <a:ext cx="2298779" cy="1654159"/>
              </a:xfrm>
              <a:prstGeom prst="rect">
                <a:avLst/>
              </a:prstGeom>
            </p:spPr>
          </p:pic>
        </p:grpSp>
        <p:pic>
          <p:nvPicPr>
            <p:cNvPr id="63" name="Picture 62" descr="Machine generated alternative text:&#10;4 WebTest4 [2:30 PM] - Microsoft Visual Studio ÇJ !‘ 1 Quick Launch (CtrI÷Q) P =&#10;FILE EDIT VIEW PROJECT DEBUG TEAM TOOLS TEST ARCHITECTURE ANALYZE WINDOW HELP VladJoanovic Vi&#10;Attach...&#10;WebTest4[230PM] - X Performance_Team F...elntelliTraceFile 7ace7alb-d933-4b2...4c2241c2 [1:51 PM] -- ---&#10;t’ 4-&#10;0 Completed&#10;Request Status Total Time Request Time Request Bytes Rsponse Bytes&#10;J I&gt; I https:/fa4a.visualstudio.com/_appanalytics/_overviews/dashboards 200 0K 0.781 sec 0295 sec 0 1,071,058 &#10;J I&gt; I https:/fa4a.visualstudio.com/_appanalyticsf_overviewsfalerts 200 OK 0.889 sec 0.186 sec 0 3.81,716&#10;J A  https:/feus-tcsl.tofino.windowsazure.com/237498f3-1212-4637-bdff-351d5d5c36dc1--fwidget 2000K 0.782sec 0.348sec 1,009 631,617&#10;J  https//ajax.aspnetcdn.com/aja’jQueryfjqueiy-1.7.1.min.js 2000K - 0.OO5sec 0 42,060&#10;J  httpsf/ajax.aspnetcdn.com/ajaxfjquery.ui/1.8.18fjquery-ui.min.js 2000K - 0.OlOsec 0 71,598&#10;J  https/feus-tŒ1.tofino.windowsazure.com/Scripts/2.0/Dynamic/ComponentTemplatesf3c3134f6.j 200 0K - 0.175 sec 0 517&#10;J  httpsffeus-tcsl.tofino.windowsazure.com/Content/2.0/Dynamic/ComponentStylesheetsfo806c2a 200 OK - 0.182 sec 0 39,108&#10;https://eus-tcsl .tofino.windowsazure.com/Scripts/2.0/DynamiclComponentScriptsf78ed9dl 1 .js?Ic 200 0K . 0.429 sec 0 475,958&#10;. 1&#10;Web Browser esponse ISte I Details _________________ ______________ k L_______________________________________________________________________&#10;Failure L [&#10;Name Value&#10;Headers _________________ __________&#10;Cookies&#10;QueryString Parameters&#10;Form Post Parameters&#10;• Show raw dat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7164" y="2368071"/>
              <a:ext cx="1930238" cy="1628997"/>
            </a:xfrm>
            <a:prstGeom prst="rect">
              <a:avLst/>
            </a:prstGeom>
            <a:noFill/>
            <a:ln>
              <a:noFill/>
            </a:ln>
          </p:spPr>
        </p:pic>
      </p:grpSp>
      <p:grpSp>
        <p:nvGrpSpPr>
          <p:cNvPr id="24" name="Group 23"/>
          <p:cNvGrpSpPr/>
          <p:nvPr/>
        </p:nvGrpSpPr>
        <p:grpSpPr>
          <a:xfrm>
            <a:off x="5951623" y="4016175"/>
            <a:ext cx="224589" cy="1251285"/>
            <a:chOff x="5951623" y="4315326"/>
            <a:chExt cx="224589" cy="1251285"/>
          </a:xfrm>
        </p:grpSpPr>
        <p:sp>
          <p:nvSpPr>
            <p:cNvPr id="42" name="Rectangle 41"/>
            <p:cNvSpPr/>
            <p:nvPr/>
          </p:nvSpPr>
          <p:spPr bwMode="auto">
            <a:xfrm>
              <a:off x="5951623" y="4315326"/>
              <a:ext cx="224589" cy="12512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Connector 26"/>
            <p:cNvCxnSpPr/>
            <p:nvPr/>
          </p:nvCxnSpPr>
          <p:spPr>
            <a:xfrm>
              <a:off x="6061262" y="4382379"/>
              <a:ext cx="5310" cy="1144352"/>
            </a:xfrm>
            <a:prstGeom prst="line">
              <a:avLst/>
            </a:prstGeom>
            <a:ln w="57150">
              <a:solidFill>
                <a:schemeClr val="accent1"/>
              </a:solidFill>
            </a:ln>
          </p:spPr>
          <p:style>
            <a:lnRef idx="3">
              <a:schemeClr val="accent3"/>
            </a:lnRef>
            <a:fillRef idx="0">
              <a:schemeClr val="accent3"/>
            </a:fillRef>
            <a:effectRef idx="2">
              <a:schemeClr val="accent3"/>
            </a:effectRef>
            <a:fontRef idx="minor">
              <a:schemeClr val="tx1"/>
            </a:fontRef>
          </p:style>
        </p:cxnSp>
      </p:grpSp>
      <p:grpSp>
        <p:nvGrpSpPr>
          <p:cNvPr id="27" name="Group 26"/>
          <p:cNvGrpSpPr/>
          <p:nvPr/>
        </p:nvGrpSpPr>
        <p:grpSpPr>
          <a:xfrm>
            <a:off x="1788696" y="4016175"/>
            <a:ext cx="224589" cy="1251285"/>
            <a:chOff x="1788696" y="4315326"/>
            <a:chExt cx="224589" cy="1251285"/>
          </a:xfrm>
        </p:grpSpPr>
        <p:sp>
          <p:nvSpPr>
            <p:cNvPr id="23" name="Rectangle 22"/>
            <p:cNvSpPr/>
            <p:nvPr/>
          </p:nvSpPr>
          <p:spPr bwMode="auto">
            <a:xfrm>
              <a:off x="1788696" y="4315326"/>
              <a:ext cx="224589" cy="12512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9" name="Straight Connector 26"/>
            <p:cNvCxnSpPr/>
            <p:nvPr/>
          </p:nvCxnSpPr>
          <p:spPr>
            <a:xfrm>
              <a:off x="1898335" y="4382379"/>
              <a:ext cx="5310" cy="1144352"/>
            </a:xfrm>
            <a:prstGeom prst="line">
              <a:avLst/>
            </a:prstGeom>
            <a:ln w="57150">
              <a:solidFill>
                <a:schemeClr val="accent1"/>
              </a:solidFill>
            </a:ln>
          </p:spPr>
          <p:style>
            <a:lnRef idx="3">
              <a:schemeClr val="accent3"/>
            </a:lnRef>
            <a:fillRef idx="0">
              <a:schemeClr val="accent3"/>
            </a:fillRef>
            <a:effectRef idx="2">
              <a:schemeClr val="accent3"/>
            </a:effectRef>
            <a:fontRef idx="minor">
              <a:schemeClr val="tx1"/>
            </a:fontRef>
          </p:style>
        </p:cxnSp>
      </p:grpSp>
      <p:grpSp>
        <p:nvGrpSpPr>
          <p:cNvPr id="25" name="Group 24"/>
          <p:cNvGrpSpPr/>
          <p:nvPr/>
        </p:nvGrpSpPr>
        <p:grpSpPr>
          <a:xfrm>
            <a:off x="10391275" y="4016175"/>
            <a:ext cx="224589" cy="1251285"/>
            <a:chOff x="10391275" y="4315326"/>
            <a:chExt cx="224589" cy="1251285"/>
          </a:xfrm>
        </p:grpSpPr>
        <p:sp>
          <p:nvSpPr>
            <p:cNvPr id="43" name="Rectangle 42"/>
            <p:cNvSpPr/>
            <p:nvPr/>
          </p:nvSpPr>
          <p:spPr bwMode="auto">
            <a:xfrm>
              <a:off x="10391275" y="4315326"/>
              <a:ext cx="224589" cy="12512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26"/>
            <p:cNvCxnSpPr/>
            <p:nvPr/>
          </p:nvCxnSpPr>
          <p:spPr>
            <a:xfrm>
              <a:off x="10500914" y="4382379"/>
              <a:ext cx="5310" cy="1144352"/>
            </a:xfrm>
            <a:prstGeom prst="line">
              <a:avLst/>
            </a:prstGeom>
            <a:ln w="57150">
              <a:solidFill>
                <a:schemeClr val="accent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736550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10" presetClass="entr" presetSubtype="0"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10" presetClass="entr" presetSubtype="0" fill="hold"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10" presetClass="entr" presetSubtype="0" fill="hold" nodeType="with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846638" y="1820863"/>
            <a:ext cx="7315203" cy="4038600"/>
          </a:xfrm>
        </p:spPr>
        <p:txBody>
          <a:bodyPr/>
          <a:lstStyle/>
          <a:p>
            <a:r>
              <a:rPr lang="en-US" dirty="0" smtClean="0"/>
              <a:t>Get customer counters from Application Insights with load test</a:t>
            </a:r>
          </a:p>
          <a:p>
            <a:r>
              <a:rPr lang="en-US" dirty="0" smtClean="0"/>
              <a:t>REST APIs to queue </a:t>
            </a:r>
            <a:r>
              <a:rPr lang="en-US" smtClean="0"/>
              <a:t>Load Tests</a:t>
            </a:r>
            <a:endParaRPr lang="en-US" dirty="0" smtClean="0"/>
          </a:p>
          <a:p>
            <a:r>
              <a:rPr lang="en-US" dirty="0" smtClean="0"/>
              <a:t>Geo-specific load generation</a:t>
            </a:r>
          </a:p>
          <a:p>
            <a:r>
              <a:rPr lang="en-US" dirty="0" smtClean="0"/>
              <a:t>Richer analysis/reporting </a:t>
            </a:r>
          </a:p>
          <a:p>
            <a:endParaRPr lang="en-US" dirty="0"/>
          </a:p>
        </p:txBody>
      </p:sp>
      <p:sp>
        <p:nvSpPr>
          <p:cNvPr id="4" name="Title 3"/>
          <p:cNvSpPr>
            <a:spLocks noGrp="1"/>
          </p:cNvSpPr>
          <p:nvPr>
            <p:ph type="ctrTitle"/>
          </p:nvPr>
        </p:nvSpPr>
        <p:spPr/>
        <p:txBody>
          <a:bodyPr/>
          <a:lstStyle/>
          <a:p>
            <a:r>
              <a:rPr lang="en-US" dirty="0" smtClean="0"/>
              <a:t>Upcoming features</a:t>
            </a:r>
            <a:endParaRPr lang="en-US" dirty="0"/>
          </a:p>
        </p:txBody>
      </p:sp>
    </p:spTree>
    <p:extLst>
      <p:ext uri="{BB962C8B-B14F-4D97-AF65-F5344CB8AC3E}">
        <p14:creationId xmlns:p14="http://schemas.microsoft.com/office/powerpoint/2010/main" val="1999826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3"/>
            <a:ext cx="11887200" cy="5490734"/>
          </a:xfrm>
        </p:spPr>
        <p:txBody>
          <a:bodyPr/>
          <a:lstStyle/>
          <a:p>
            <a:pPr marL="0" indent="0">
              <a:spcBef>
                <a:spcPts val="1500"/>
              </a:spcBef>
              <a:buNone/>
            </a:pPr>
            <a:r>
              <a:rPr lang="en-US" sz="3200" dirty="0" smtClean="0"/>
              <a:t>One who has Ultimate and has an account with VSO</a:t>
            </a:r>
          </a:p>
          <a:p>
            <a:pPr marL="0" indent="0">
              <a:spcBef>
                <a:spcPts val="1500"/>
              </a:spcBef>
              <a:buNone/>
            </a:pPr>
            <a:r>
              <a:rPr lang="en-US" sz="3200" dirty="0" smtClean="0"/>
              <a:t>Single URL to get started: </a:t>
            </a:r>
            <a:r>
              <a:rPr lang="en-US" sz="3200" dirty="0" smtClean="0">
                <a:hlinkClick r:id="rId3"/>
              </a:rPr>
              <a:t>http://aka.ms/loadtfs</a:t>
            </a:r>
            <a:endParaRPr lang="en-US" sz="3200" dirty="0" smtClean="0"/>
          </a:p>
          <a:p>
            <a:pPr marL="0" indent="0">
              <a:spcBef>
                <a:spcPts val="1500"/>
              </a:spcBef>
              <a:buNone/>
            </a:pPr>
            <a:r>
              <a:rPr lang="en-US" sz="3200" dirty="0" smtClean="0"/>
              <a:t>Application is available on the internet</a:t>
            </a:r>
          </a:p>
          <a:p>
            <a:pPr marL="787400" lvl="3" indent="-342900" defTabSz="635000">
              <a:spcBef>
                <a:spcPts val="1500"/>
              </a:spcBef>
              <a:tabLst>
                <a:tab pos="685800" algn="l"/>
              </a:tabLst>
            </a:pPr>
            <a:r>
              <a:rPr lang="en-US" dirty="0" smtClean="0"/>
              <a:t>Can use IP Range for applications behind firewall</a:t>
            </a:r>
          </a:p>
          <a:p>
            <a:pPr marL="0" indent="0">
              <a:spcBef>
                <a:spcPts val="1500"/>
              </a:spcBef>
              <a:buNone/>
            </a:pPr>
            <a:r>
              <a:rPr lang="en-US" sz="3200" dirty="0" smtClean="0"/>
              <a:t>15,000 user-minutes free every month</a:t>
            </a:r>
          </a:p>
          <a:p>
            <a:pPr marL="0" indent="0">
              <a:spcBef>
                <a:spcPts val="1500"/>
              </a:spcBef>
              <a:buNone/>
            </a:pPr>
            <a:r>
              <a:rPr lang="en-US" sz="3200" dirty="0" smtClean="0"/>
              <a:t>Support:</a:t>
            </a:r>
          </a:p>
          <a:p>
            <a:pPr marL="787400" lvl="3" indent="-342900">
              <a:spcBef>
                <a:spcPts val="1500"/>
              </a:spcBef>
            </a:pPr>
            <a:r>
              <a:rPr lang="en-US" dirty="0" smtClean="0"/>
              <a:t>Contact Visual Studio Online support </a:t>
            </a:r>
          </a:p>
          <a:p>
            <a:pPr marL="787400" lvl="3" indent="-342900">
              <a:spcBef>
                <a:spcPts val="1500"/>
              </a:spcBef>
            </a:pPr>
            <a:r>
              <a:rPr lang="en-US" dirty="0" smtClean="0"/>
              <a:t>‘vsoloadtest@Microsoft.com’ for direct contact with the team</a:t>
            </a:r>
          </a:p>
          <a:p>
            <a:pPr>
              <a:spcBef>
                <a:spcPts val="1500"/>
              </a:spcBef>
            </a:pPr>
            <a:endParaRPr lang="en-US" dirty="0"/>
          </a:p>
        </p:txBody>
      </p:sp>
      <p:sp>
        <p:nvSpPr>
          <p:cNvPr id="2" name="Title 1"/>
          <p:cNvSpPr>
            <a:spLocks noGrp="1"/>
          </p:cNvSpPr>
          <p:nvPr>
            <p:ph type="title"/>
          </p:nvPr>
        </p:nvSpPr>
        <p:spPr/>
        <p:txBody>
          <a:bodyPr/>
          <a:lstStyle/>
          <a:p>
            <a:r>
              <a:rPr lang="en-US" dirty="0" smtClean="0"/>
              <a:t>Who can use cloud </a:t>
            </a:r>
            <a:r>
              <a:rPr lang="en-US" dirty="0"/>
              <a:t>l</a:t>
            </a:r>
            <a:r>
              <a:rPr lang="en-US" dirty="0" smtClean="0"/>
              <a:t>oad </a:t>
            </a:r>
            <a:r>
              <a:rPr lang="en-US" dirty="0"/>
              <a:t>t</a:t>
            </a:r>
            <a:r>
              <a:rPr lang="en-US" dirty="0" smtClean="0"/>
              <a:t>esting?</a:t>
            </a:r>
            <a:br>
              <a:rPr lang="en-US" dirty="0" smtClean="0"/>
            </a:br>
            <a:endParaRPr lang="en-US" dirty="0"/>
          </a:p>
        </p:txBody>
      </p:sp>
    </p:spTree>
    <p:extLst>
      <p:ext uri="{BB962C8B-B14F-4D97-AF65-F5344CB8AC3E}">
        <p14:creationId xmlns:p14="http://schemas.microsoft.com/office/powerpoint/2010/main" val="16844123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more info</a:t>
            </a:r>
            <a:br>
              <a:rPr lang="en-US" dirty="0" smtClean="0"/>
            </a:br>
            <a:r>
              <a:rPr lang="en-US" dirty="0" smtClean="0"/>
              <a:t/>
            </a:r>
            <a:br>
              <a:rPr lang="en-US" dirty="0" smtClean="0"/>
            </a:br>
            <a:endParaRPr lang="en-US" dirty="0"/>
          </a:p>
        </p:txBody>
      </p:sp>
      <p:sp>
        <p:nvSpPr>
          <p:cNvPr id="4" name="Text Placeholder 3"/>
          <p:cNvSpPr>
            <a:spLocks noGrp="1"/>
          </p:cNvSpPr>
          <p:nvPr>
            <p:ph type="body" sz="quarter" idx="4294967295"/>
          </p:nvPr>
        </p:nvSpPr>
        <p:spPr>
          <a:xfrm>
            <a:off x="274638" y="1212851"/>
            <a:ext cx="11887200" cy="1646550"/>
          </a:xfrm>
          <a:prstGeom prst="rect">
            <a:avLst/>
          </a:prstGeom>
        </p:spPr>
        <p:txBody>
          <a:bodyPr/>
          <a:lstStyle/>
          <a:p>
            <a:pPr>
              <a:spcAft>
                <a:spcPts val="1800"/>
              </a:spcAft>
            </a:pPr>
            <a:r>
              <a:rPr lang="en-US" dirty="0" smtClean="0">
                <a:hlinkClick r:id="rId3"/>
              </a:rPr>
              <a:t>http://aka.ms/loadtfs</a:t>
            </a:r>
            <a:endParaRPr lang="en-US" dirty="0"/>
          </a:p>
          <a:p>
            <a:pPr>
              <a:spcAft>
                <a:spcPts val="1800"/>
              </a:spcAft>
            </a:pPr>
            <a:r>
              <a:rPr lang="en-US" dirty="0" smtClean="0">
                <a:hlinkClick r:id="rId4"/>
              </a:rPr>
              <a:t>http://aka.ms/aidemo</a:t>
            </a:r>
            <a:endParaRPr lang="en-US" dirty="0"/>
          </a:p>
        </p:txBody>
      </p:sp>
    </p:spTree>
    <p:extLst>
      <p:ext uri="{BB962C8B-B14F-4D97-AF65-F5344CB8AC3E}">
        <p14:creationId xmlns:p14="http://schemas.microsoft.com/office/powerpoint/2010/main" val="11902223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953" y="432994"/>
            <a:ext cx="11657542" cy="1079241"/>
          </a:xfrm>
          <a:prstGeom prst="rect">
            <a:avLst/>
          </a:prstGeom>
          <a:noFill/>
        </p:spPr>
        <p:txBody>
          <a:bodyPr wrap="square" lIns="186521" tIns="149217" rIns="186521" bIns="149217" rtlCol="0">
            <a:spAutoFit/>
          </a:bodyPr>
          <a:lstStyle/>
          <a:p>
            <a:pPr defTabSz="932468">
              <a:lnSpc>
                <a:spcPct val="90000"/>
              </a:lnSpc>
            </a:pPr>
            <a:r>
              <a:rPr lang="en-US" sz="5507" dirty="0">
                <a:solidFill>
                  <a:srgbClr val="FFFFFF"/>
                </a:solidFill>
              </a:rPr>
              <a:t>References</a:t>
            </a:r>
          </a:p>
        </p:txBody>
      </p:sp>
      <p:sp>
        <p:nvSpPr>
          <p:cNvPr id="6" name="Text Placeholder 5"/>
          <p:cNvSpPr>
            <a:spLocks noGrp="1"/>
          </p:cNvSpPr>
          <p:nvPr>
            <p:ph type="body" sz="quarter" idx="10"/>
          </p:nvPr>
        </p:nvSpPr>
        <p:spPr>
          <a:xfrm>
            <a:off x="274638" y="1212853"/>
            <a:ext cx="11887200" cy="3147528"/>
          </a:xfrm>
        </p:spPr>
        <p:txBody>
          <a:bodyPr/>
          <a:lstStyle/>
          <a:p>
            <a:pPr marL="0" indent="0">
              <a:spcBef>
                <a:spcPts val="2000"/>
              </a:spcBef>
              <a:buNone/>
            </a:pPr>
            <a:r>
              <a:rPr lang="en-US" sz="3200" dirty="0" smtClean="0">
                <a:hlinkClick r:id="rId3"/>
              </a:rPr>
              <a:t>Recommendation </a:t>
            </a:r>
            <a:r>
              <a:rPr lang="en-US" sz="3200" dirty="0" smtClean="0"/>
              <a:t>on how to perform load </a:t>
            </a:r>
            <a:r>
              <a:rPr lang="en-US" sz="3200" dirty="0"/>
              <a:t>t</a:t>
            </a:r>
            <a:r>
              <a:rPr lang="en-US" sz="3200" dirty="0" smtClean="0"/>
              <a:t>esting </a:t>
            </a:r>
            <a:br>
              <a:rPr lang="en-US" sz="3200" dirty="0" smtClean="0"/>
            </a:br>
            <a:r>
              <a:rPr lang="en-US" sz="3200" dirty="0" smtClean="0"/>
              <a:t>in cloud from Visual Studio Online team</a:t>
            </a:r>
          </a:p>
          <a:p>
            <a:pPr marL="0" indent="0">
              <a:spcBef>
                <a:spcPts val="2000"/>
              </a:spcBef>
              <a:buNone/>
            </a:pPr>
            <a:r>
              <a:rPr lang="en-US" sz="3200" dirty="0" smtClean="0">
                <a:hlinkClick r:id="rId4"/>
              </a:rPr>
              <a:t>Case Study </a:t>
            </a:r>
            <a:r>
              <a:rPr lang="en-US" sz="3200" dirty="0" smtClean="0"/>
              <a:t>on cloud </a:t>
            </a:r>
            <a:r>
              <a:rPr lang="en-US" sz="3200" dirty="0"/>
              <a:t>l</a:t>
            </a:r>
            <a:r>
              <a:rPr lang="en-US" sz="3200" dirty="0" smtClean="0"/>
              <a:t>oad </a:t>
            </a:r>
            <a:r>
              <a:rPr lang="en-US" sz="3200" dirty="0"/>
              <a:t>t</a:t>
            </a:r>
            <a:r>
              <a:rPr lang="en-US" sz="3200" dirty="0" smtClean="0"/>
              <a:t>esting with </a:t>
            </a:r>
            <a:r>
              <a:rPr lang="en-US" sz="3200" dirty="0" err="1" smtClean="0"/>
              <a:t>Eovendo</a:t>
            </a:r>
            <a:endParaRPr lang="en-US" sz="3200" dirty="0" smtClean="0"/>
          </a:p>
          <a:p>
            <a:pPr marL="0" indent="0">
              <a:spcBef>
                <a:spcPts val="2000"/>
              </a:spcBef>
              <a:buNone/>
            </a:pPr>
            <a:r>
              <a:rPr lang="en-US" sz="3200" dirty="0" smtClean="0">
                <a:hlinkClick r:id="rId5"/>
              </a:rPr>
              <a:t>NORAD tracks Santa</a:t>
            </a:r>
            <a:endParaRPr lang="en-US" sz="3200" dirty="0" smtClean="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694888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9"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27625960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25034767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Using the Cloud-Based Load Testing Service and Application Insights to Find Scale and Performance Bottlenecks in Your Applications</a:t>
            </a:r>
          </a:p>
        </p:txBody>
      </p:sp>
      <p:sp>
        <p:nvSpPr>
          <p:cNvPr id="3" name="Text Placeholder 2"/>
          <p:cNvSpPr>
            <a:spLocks noGrp="1"/>
          </p:cNvSpPr>
          <p:nvPr>
            <p:ph type="body" sz="quarter" idx="14"/>
          </p:nvPr>
        </p:nvSpPr>
        <p:spPr/>
        <p:txBody>
          <a:bodyPr/>
          <a:lstStyle/>
          <a:p>
            <a:r>
              <a:rPr lang="en-US" dirty="0" smtClean="0"/>
              <a:t>Vibhor Agarwal</a:t>
            </a:r>
          </a:p>
          <a:p>
            <a:r>
              <a:rPr lang="en-US" dirty="0" smtClean="0"/>
              <a:t>Principal GPM – Testing Tools</a:t>
            </a:r>
            <a:endParaRPr lang="en-US" dirty="0"/>
          </a:p>
        </p:txBody>
      </p:sp>
      <p:sp>
        <p:nvSpPr>
          <p:cNvPr id="4" name="Text Placeholder 3"/>
          <p:cNvSpPr>
            <a:spLocks noGrp="1"/>
          </p:cNvSpPr>
          <p:nvPr>
            <p:ph type="body" sz="quarter" idx="15"/>
          </p:nvPr>
        </p:nvSpPr>
        <p:spPr/>
        <p:txBody>
          <a:bodyPr/>
          <a:lstStyle/>
          <a:p>
            <a:r>
              <a:rPr lang="en-US" dirty="0" smtClean="0"/>
              <a:t>DEV-B335</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846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pSp>
        <p:nvGrpSpPr>
          <p:cNvPr id="35" name="Group 34"/>
          <p:cNvGrpSpPr/>
          <p:nvPr/>
        </p:nvGrpSpPr>
        <p:grpSpPr>
          <a:xfrm>
            <a:off x="271463" y="2124075"/>
            <a:ext cx="3922776" cy="3971925"/>
            <a:chOff x="271463" y="2124075"/>
            <a:chExt cx="3922776" cy="3971925"/>
          </a:xfrm>
        </p:grpSpPr>
        <p:sp>
          <p:nvSpPr>
            <p:cNvPr id="6" name="Rectangle 5"/>
            <p:cNvSpPr/>
            <p:nvPr/>
          </p:nvSpPr>
          <p:spPr bwMode="auto">
            <a:xfrm>
              <a:off x="271463" y="2124075"/>
              <a:ext cx="3922776" cy="39719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68"/>
              <a:r>
                <a:rPr lang="en-US" sz="4800" dirty="0">
                  <a:gradFill>
                    <a:gsLst>
                      <a:gs pos="0">
                        <a:schemeClr val="bg1"/>
                      </a:gs>
                      <a:gs pos="100000">
                        <a:schemeClr val="bg1"/>
                      </a:gs>
                    </a:gsLst>
                    <a:lin ang="5400000" scaled="1"/>
                  </a:gradFill>
                  <a:latin typeface="Segoe UI Light"/>
                </a:rPr>
                <a:t>Why l</a:t>
              </a:r>
              <a:r>
                <a:rPr lang="en-US" sz="4800" dirty="0" smtClean="0">
                  <a:gradFill>
                    <a:gsLst>
                      <a:gs pos="0">
                        <a:schemeClr val="bg1"/>
                      </a:gs>
                      <a:gs pos="100000">
                        <a:schemeClr val="bg1"/>
                      </a:gs>
                    </a:gsLst>
                    <a:lin ang="5400000" scaled="1"/>
                  </a:gradFill>
                  <a:latin typeface="Segoe UI Light"/>
                </a:rPr>
                <a:t>oad </a:t>
              </a:r>
              <a:r>
                <a:rPr lang="en-US" sz="4800" dirty="0">
                  <a:gradFill>
                    <a:gsLst>
                      <a:gs pos="0">
                        <a:schemeClr val="bg1"/>
                      </a:gs>
                      <a:gs pos="100000">
                        <a:schemeClr val="bg1"/>
                      </a:gs>
                    </a:gsLst>
                    <a:lin ang="5400000" scaled="1"/>
                  </a:gradFill>
                  <a:latin typeface="Segoe UI Light"/>
                </a:rPr>
                <a:t>t</a:t>
              </a:r>
              <a:r>
                <a:rPr lang="en-US" sz="4800" dirty="0" smtClean="0">
                  <a:gradFill>
                    <a:gsLst>
                      <a:gs pos="0">
                        <a:schemeClr val="bg1"/>
                      </a:gs>
                      <a:gs pos="100000">
                        <a:schemeClr val="bg1"/>
                      </a:gs>
                    </a:gsLst>
                    <a:lin ang="5400000" scaled="1"/>
                  </a:gradFill>
                  <a:latin typeface="Segoe UI Light"/>
                </a:rPr>
                <a:t>esting</a:t>
              </a:r>
              <a:r>
                <a:rPr lang="en-US" sz="4800" dirty="0">
                  <a:gradFill>
                    <a:gsLst>
                      <a:gs pos="0">
                        <a:schemeClr val="bg1"/>
                      </a:gs>
                      <a:gs pos="100000">
                        <a:schemeClr val="bg1"/>
                      </a:gs>
                    </a:gsLst>
                    <a:lin ang="5400000" scaled="1"/>
                  </a:gradFill>
                  <a:latin typeface="Segoe UI Light"/>
                </a:rPr>
                <a:t>? </a:t>
              </a:r>
            </a:p>
          </p:txBody>
        </p:sp>
        <p:sp>
          <p:nvSpPr>
            <p:cNvPr id="26" name="Freeform 17"/>
            <p:cNvSpPr>
              <a:spLocks noEditPoints="1"/>
            </p:cNvSpPr>
            <p:nvPr/>
          </p:nvSpPr>
          <p:spPr bwMode="auto">
            <a:xfrm>
              <a:off x="2080654" y="4232898"/>
              <a:ext cx="1709928" cy="1554480"/>
            </a:xfrm>
            <a:custGeom>
              <a:avLst/>
              <a:gdLst>
                <a:gd name="T0" fmla="*/ 1858 w 2208"/>
                <a:gd name="T1" fmla="*/ 505 h 2005"/>
                <a:gd name="T2" fmla="*/ 1858 w 2208"/>
                <a:gd name="T3" fmla="*/ 505 h 2005"/>
                <a:gd name="T4" fmla="*/ 2208 w 2208"/>
                <a:gd name="T5" fmla="*/ 345 h 2005"/>
                <a:gd name="T6" fmla="*/ 2208 w 2208"/>
                <a:gd name="T7" fmla="*/ 1910 h 2005"/>
                <a:gd name="T8" fmla="*/ 2113 w 2208"/>
                <a:gd name="T9" fmla="*/ 2005 h 2005"/>
                <a:gd name="T10" fmla="*/ 991 w 2208"/>
                <a:gd name="T11" fmla="*/ 2005 h 2005"/>
                <a:gd name="T12" fmla="*/ 1145 w 2208"/>
                <a:gd name="T13" fmla="*/ 1886 h 2005"/>
                <a:gd name="T14" fmla="*/ 2090 w 2208"/>
                <a:gd name="T15" fmla="*/ 1886 h 2005"/>
                <a:gd name="T16" fmla="*/ 2090 w 2208"/>
                <a:gd name="T17" fmla="*/ 547 h 2005"/>
                <a:gd name="T18" fmla="*/ 1745 w 2208"/>
                <a:gd name="T19" fmla="*/ 791 h 2005"/>
                <a:gd name="T20" fmla="*/ 1371 w 2208"/>
                <a:gd name="T21" fmla="*/ 119 h 2005"/>
                <a:gd name="T22" fmla="*/ 736 w 2208"/>
                <a:gd name="T23" fmla="*/ 119 h 2005"/>
                <a:gd name="T24" fmla="*/ 736 w 2208"/>
                <a:gd name="T25" fmla="*/ 672 h 2005"/>
                <a:gd name="T26" fmla="*/ 617 w 2208"/>
                <a:gd name="T27" fmla="*/ 666 h 2005"/>
                <a:gd name="T28" fmla="*/ 617 w 2208"/>
                <a:gd name="T29" fmla="*/ 95 h 2005"/>
                <a:gd name="T30" fmla="*/ 712 w 2208"/>
                <a:gd name="T31" fmla="*/ 0 h 2005"/>
                <a:gd name="T32" fmla="*/ 1419 w 2208"/>
                <a:gd name="T33" fmla="*/ 0 h 2005"/>
                <a:gd name="T34" fmla="*/ 1858 w 2208"/>
                <a:gd name="T35" fmla="*/ 505 h 2005"/>
                <a:gd name="T36" fmla="*/ 1454 w 2208"/>
                <a:gd name="T37" fmla="*/ 1022 h 2005"/>
                <a:gd name="T38" fmla="*/ 1454 w 2208"/>
                <a:gd name="T39" fmla="*/ 1117 h 2005"/>
                <a:gd name="T40" fmla="*/ 1837 w 2208"/>
                <a:gd name="T41" fmla="*/ 1117 h 2005"/>
                <a:gd name="T42" fmla="*/ 1837 w 2208"/>
                <a:gd name="T43" fmla="*/ 1022 h 2005"/>
                <a:gd name="T44" fmla="*/ 1454 w 2208"/>
                <a:gd name="T45" fmla="*/ 1022 h 2005"/>
                <a:gd name="T46" fmla="*/ 1454 w 2208"/>
                <a:gd name="T47" fmla="*/ 1285 h 2005"/>
                <a:gd name="T48" fmla="*/ 1454 w 2208"/>
                <a:gd name="T49" fmla="*/ 1380 h 2005"/>
                <a:gd name="T50" fmla="*/ 1837 w 2208"/>
                <a:gd name="T51" fmla="*/ 1380 h 2005"/>
                <a:gd name="T52" fmla="*/ 1837 w 2208"/>
                <a:gd name="T53" fmla="*/ 1285 h 2005"/>
                <a:gd name="T54" fmla="*/ 1454 w 2208"/>
                <a:gd name="T55" fmla="*/ 1285 h 2005"/>
                <a:gd name="T56" fmla="*/ 1454 w 2208"/>
                <a:gd name="T57" fmla="*/ 1548 h 2005"/>
                <a:gd name="T58" fmla="*/ 1454 w 2208"/>
                <a:gd name="T59" fmla="*/ 1647 h 2005"/>
                <a:gd name="T60" fmla="*/ 1717 w 2208"/>
                <a:gd name="T61" fmla="*/ 1647 h 2005"/>
                <a:gd name="T62" fmla="*/ 1717 w 2208"/>
                <a:gd name="T63" fmla="*/ 1548 h 2005"/>
                <a:gd name="T64" fmla="*/ 1454 w 2208"/>
                <a:gd name="T65" fmla="*/ 1548 h 2005"/>
                <a:gd name="T66" fmla="*/ 1225 w 2208"/>
                <a:gd name="T67" fmla="*/ 1392 h 2005"/>
                <a:gd name="T68" fmla="*/ 616 w 2208"/>
                <a:gd name="T69" fmla="*/ 2005 h 2005"/>
                <a:gd name="T70" fmla="*/ 0 w 2208"/>
                <a:gd name="T71" fmla="*/ 1392 h 2005"/>
                <a:gd name="T72" fmla="*/ 616 w 2208"/>
                <a:gd name="T73" fmla="*/ 784 h 2005"/>
                <a:gd name="T74" fmla="*/ 1225 w 2208"/>
                <a:gd name="T75" fmla="*/ 1392 h 2005"/>
                <a:gd name="T76" fmla="*/ 556 w 2208"/>
                <a:gd name="T77" fmla="*/ 1713 h 2005"/>
                <a:gd name="T78" fmla="*/ 556 w 2208"/>
                <a:gd name="T79" fmla="*/ 1713 h 2005"/>
                <a:gd name="T80" fmla="*/ 968 w 2208"/>
                <a:gd name="T81" fmla="*/ 1189 h 2005"/>
                <a:gd name="T82" fmla="*/ 878 w 2208"/>
                <a:gd name="T83" fmla="*/ 1118 h 2005"/>
                <a:gd name="T84" fmla="*/ 592 w 2208"/>
                <a:gd name="T85" fmla="*/ 1481 h 2005"/>
                <a:gd name="T86" fmla="*/ 412 w 2208"/>
                <a:gd name="T87" fmla="*/ 1344 h 2005"/>
                <a:gd name="T88" fmla="*/ 287 w 2208"/>
                <a:gd name="T89" fmla="*/ 1505 h 2005"/>
                <a:gd name="T90" fmla="*/ 556 w 2208"/>
                <a:gd name="T91" fmla="*/ 1713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8" h="2005">
                  <a:moveTo>
                    <a:pt x="1858" y="505"/>
                  </a:moveTo>
                  <a:cubicBezTo>
                    <a:pt x="1858" y="505"/>
                    <a:pt x="1858" y="505"/>
                    <a:pt x="1858" y="505"/>
                  </a:cubicBezTo>
                  <a:cubicBezTo>
                    <a:pt x="2208" y="345"/>
                    <a:pt x="2208" y="345"/>
                    <a:pt x="2208" y="345"/>
                  </a:cubicBezTo>
                  <a:cubicBezTo>
                    <a:pt x="2208" y="345"/>
                    <a:pt x="2208" y="345"/>
                    <a:pt x="2208" y="1910"/>
                  </a:cubicBezTo>
                  <a:cubicBezTo>
                    <a:pt x="2208" y="1957"/>
                    <a:pt x="2167" y="2005"/>
                    <a:pt x="2113" y="2005"/>
                  </a:cubicBezTo>
                  <a:cubicBezTo>
                    <a:pt x="2113" y="2005"/>
                    <a:pt x="2113" y="2005"/>
                    <a:pt x="991" y="2005"/>
                  </a:cubicBezTo>
                  <a:cubicBezTo>
                    <a:pt x="1050" y="1969"/>
                    <a:pt x="1098" y="1928"/>
                    <a:pt x="1145" y="1886"/>
                  </a:cubicBezTo>
                  <a:cubicBezTo>
                    <a:pt x="1145" y="1886"/>
                    <a:pt x="1145" y="1886"/>
                    <a:pt x="2090" y="1886"/>
                  </a:cubicBezTo>
                  <a:cubicBezTo>
                    <a:pt x="2090" y="1886"/>
                    <a:pt x="2090" y="1886"/>
                    <a:pt x="2090" y="547"/>
                  </a:cubicBezTo>
                  <a:cubicBezTo>
                    <a:pt x="2090" y="547"/>
                    <a:pt x="2090" y="547"/>
                    <a:pt x="1745" y="791"/>
                  </a:cubicBezTo>
                  <a:cubicBezTo>
                    <a:pt x="1745" y="791"/>
                    <a:pt x="1745" y="791"/>
                    <a:pt x="1371" y="119"/>
                  </a:cubicBezTo>
                  <a:cubicBezTo>
                    <a:pt x="1371" y="119"/>
                    <a:pt x="1371" y="119"/>
                    <a:pt x="736" y="119"/>
                  </a:cubicBezTo>
                  <a:cubicBezTo>
                    <a:pt x="736" y="119"/>
                    <a:pt x="736" y="119"/>
                    <a:pt x="736" y="672"/>
                  </a:cubicBezTo>
                  <a:cubicBezTo>
                    <a:pt x="694" y="666"/>
                    <a:pt x="658" y="666"/>
                    <a:pt x="617" y="666"/>
                  </a:cubicBezTo>
                  <a:cubicBezTo>
                    <a:pt x="617" y="666"/>
                    <a:pt x="617" y="666"/>
                    <a:pt x="617" y="95"/>
                  </a:cubicBezTo>
                  <a:cubicBezTo>
                    <a:pt x="617" y="41"/>
                    <a:pt x="658" y="0"/>
                    <a:pt x="712" y="0"/>
                  </a:cubicBezTo>
                  <a:cubicBezTo>
                    <a:pt x="712" y="0"/>
                    <a:pt x="712" y="0"/>
                    <a:pt x="1419" y="0"/>
                  </a:cubicBezTo>
                  <a:cubicBezTo>
                    <a:pt x="1419" y="0"/>
                    <a:pt x="1419" y="0"/>
                    <a:pt x="1858" y="505"/>
                  </a:cubicBezTo>
                  <a:close/>
                  <a:moveTo>
                    <a:pt x="1454" y="1022"/>
                  </a:moveTo>
                  <a:cubicBezTo>
                    <a:pt x="1454" y="1117"/>
                    <a:pt x="1454" y="1117"/>
                    <a:pt x="1454" y="1117"/>
                  </a:cubicBezTo>
                  <a:cubicBezTo>
                    <a:pt x="1837" y="1117"/>
                    <a:pt x="1837" y="1117"/>
                    <a:pt x="1837" y="1117"/>
                  </a:cubicBezTo>
                  <a:cubicBezTo>
                    <a:pt x="1837" y="1022"/>
                    <a:pt x="1837" y="1022"/>
                    <a:pt x="1837" y="1022"/>
                  </a:cubicBezTo>
                  <a:cubicBezTo>
                    <a:pt x="1454" y="1022"/>
                    <a:pt x="1454" y="1022"/>
                    <a:pt x="1454" y="1022"/>
                  </a:cubicBezTo>
                  <a:close/>
                  <a:moveTo>
                    <a:pt x="1454" y="1285"/>
                  </a:moveTo>
                  <a:cubicBezTo>
                    <a:pt x="1454" y="1380"/>
                    <a:pt x="1454" y="1380"/>
                    <a:pt x="1454" y="1380"/>
                  </a:cubicBezTo>
                  <a:cubicBezTo>
                    <a:pt x="1837" y="1380"/>
                    <a:pt x="1837" y="1380"/>
                    <a:pt x="1837" y="1380"/>
                  </a:cubicBezTo>
                  <a:cubicBezTo>
                    <a:pt x="1837" y="1285"/>
                    <a:pt x="1837" y="1285"/>
                    <a:pt x="1837" y="1285"/>
                  </a:cubicBezTo>
                  <a:cubicBezTo>
                    <a:pt x="1454" y="1285"/>
                    <a:pt x="1454" y="1285"/>
                    <a:pt x="1454" y="1285"/>
                  </a:cubicBezTo>
                  <a:close/>
                  <a:moveTo>
                    <a:pt x="1454" y="1548"/>
                  </a:moveTo>
                  <a:cubicBezTo>
                    <a:pt x="1454" y="1647"/>
                    <a:pt x="1454" y="1647"/>
                    <a:pt x="1454" y="1647"/>
                  </a:cubicBezTo>
                  <a:cubicBezTo>
                    <a:pt x="1717" y="1647"/>
                    <a:pt x="1717" y="1647"/>
                    <a:pt x="1717" y="1647"/>
                  </a:cubicBezTo>
                  <a:cubicBezTo>
                    <a:pt x="1717" y="1548"/>
                    <a:pt x="1717" y="1548"/>
                    <a:pt x="1717" y="1548"/>
                  </a:cubicBezTo>
                  <a:cubicBezTo>
                    <a:pt x="1454" y="1548"/>
                    <a:pt x="1454" y="1548"/>
                    <a:pt x="1454" y="1548"/>
                  </a:cubicBezTo>
                  <a:close/>
                  <a:moveTo>
                    <a:pt x="1225" y="1392"/>
                  </a:moveTo>
                  <a:cubicBezTo>
                    <a:pt x="1225" y="1731"/>
                    <a:pt x="956" y="2005"/>
                    <a:pt x="616" y="2005"/>
                  </a:cubicBezTo>
                  <a:cubicBezTo>
                    <a:pt x="275" y="2005"/>
                    <a:pt x="0" y="1731"/>
                    <a:pt x="0" y="1392"/>
                  </a:cubicBezTo>
                  <a:cubicBezTo>
                    <a:pt x="0" y="1058"/>
                    <a:pt x="275" y="784"/>
                    <a:pt x="616" y="784"/>
                  </a:cubicBezTo>
                  <a:cubicBezTo>
                    <a:pt x="956" y="784"/>
                    <a:pt x="1225" y="1058"/>
                    <a:pt x="1225" y="1392"/>
                  </a:cubicBezTo>
                  <a:close/>
                  <a:moveTo>
                    <a:pt x="556" y="1713"/>
                  </a:moveTo>
                  <a:cubicBezTo>
                    <a:pt x="556" y="1713"/>
                    <a:pt x="556" y="1713"/>
                    <a:pt x="556" y="1713"/>
                  </a:cubicBezTo>
                  <a:cubicBezTo>
                    <a:pt x="968" y="1189"/>
                    <a:pt x="968" y="1189"/>
                    <a:pt x="968" y="1189"/>
                  </a:cubicBezTo>
                  <a:cubicBezTo>
                    <a:pt x="968" y="1189"/>
                    <a:pt x="968" y="1189"/>
                    <a:pt x="878" y="1118"/>
                  </a:cubicBezTo>
                  <a:cubicBezTo>
                    <a:pt x="878" y="1118"/>
                    <a:pt x="878" y="1118"/>
                    <a:pt x="592" y="1481"/>
                  </a:cubicBezTo>
                  <a:cubicBezTo>
                    <a:pt x="592" y="1481"/>
                    <a:pt x="592" y="1481"/>
                    <a:pt x="412" y="1344"/>
                  </a:cubicBezTo>
                  <a:cubicBezTo>
                    <a:pt x="412" y="1344"/>
                    <a:pt x="412" y="1344"/>
                    <a:pt x="287" y="1505"/>
                  </a:cubicBezTo>
                  <a:cubicBezTo>
                    <a:pt x="287" y="1505"/>
                    <a:pt x="287" y="1505"/>
                    <a:pt x="556" y="17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468"/>
              <a:endParaRPr lang="en-US">
                <a:solidFill>
                  <a:srgbClr val="404040"/>
                </a:solidFill>
              </a:endParaRPr>
            </a:p>
          </p:txBody>
        </p:sp>
      </p:grpSp>
      <p:grpSp>
        <p:nvGrpSpPr>
          <p:cNvPr id="36" name="Group 35"/>
          <p:cNvGrpSpPr/>
          <p:nvPr/>
        </p:nvGrpSpPr>
        <p:grpSpPr>
          <a:xfrm>
            <a:off x="4267142" y="2124075"/>
            <a:ext cx="3922776" cy="3971925"/>
            <a:chOff x="4255111" y="2124075"/>
            <a:chExt cx="3922776" cy="3971925"/>
          </a:xfrm>
        </p:grpSpPr>
        <p:sp>
          <p:nvSpPr>
            <p:cNvPr id="7" name="Rectangle 6"/>
            <p:cNvSpPr/>
            <p:nvPr/>
          </p:nvSpPr>
          <p:spPr bwMode="auto">
            <a:xfrm>
              <a:off x="4255111" y="2124075"/>
              <a:ext cx="3922776" cy="397192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68"/>
              <a:r>
                <a:rPr lang="en-US" sz="4800" dirty="0">
                  <a:gradFill>
                    <a:gsLst>
                      <a:gs pos="0">
                        <a:schemeClr val="tx1"/>
                      </a:gs>
                      <a:gs pos="100000">
                        <a:schemeClr val="tx1"/>
                      </a:gs>
                    </a:gsLst>
                    <a:lin ang="5400000" scaled="1"/>
                  </a:gradFill>
                  <a:latin typeface="Segoe UI Light"/>
                </a:rPr>
                <a:t>Cloud l</a:t>
              </a:r>
              <a:r>
                <a:rPr lang="en-US" sz="4800" dirty="0" smtClean="0">
                  <a:gradFill>
                    <a:gsLst>
                      <a:gs pos="0">
                        <a:schemeClr val="tx1"/>
                      </a:gs>
                      <a:gs pos="100000">
                        <a:schemeClr val="tx1"/>
                      </a:gs>
                    </a:gsLst>
                    <a:lin ang="5400000" scaled="1"/>
                  </a:gradFill>
                  <a:latin typeface="Segoe UI Light"/>
                </a:rPr>
                <a:t>oad </a:t>
              </a:r>
              <a:r>
                <a:rPr lang="en-US" sz="4800" dirty="0">
                  <a:gradFill>
                    <a:gsLst>
                      <a:gs pos="0">
                        <a:schemeClr val="tx1"/>
                      </a:gs>
                      <a:gs pos="100000">
                        <a:schemeClr val="tx1"/>
                      </a:gs>
                    </a:gsLst>
                    <a:lin ang="5400000" scaled="1"/>
                  </a:gradFill>
                  <a:latin typeface="Segoe UI Light"/>
                </a:rPr>
                <a:t>t</a:t>
              </a:r>
              <a:r>
                <a:rPr lang="en-US" sz="4800" dirty="0" smtClean="0">
                  <a:gradFill>
                    <a:gsLst>
                      <a:gs pos="0">
                        <a:schemeClr val="tx1"/>
                      </a:gs>
                      <a:gs pos="100000">
                        <a:schemeClr val="tx1"/>
                      </a:gs>
                    </a:gsLst>
                    <a:lin ang="5400000" scaled="1"/>
                  </a:gradFill>
                  <a:latin typeface="Segoe UI Light"/>
                </a:rPr>
                <a:t>esting</a:t>
              </a:r>
              <a:endParaRPr lang="en-US" sz="4800" dirty="0">
                <a:gradFill>
                  <a:gsLst>
                    <a:gs pos="0">
                      <a:schemeClr val="tx1"/>
                    </a:gs>
                    <a:gs pos="100000">
                      <a:schemeClr val="tx1"/>
                    </a:gs>
                  </a:gsLst>
                  <a:lin ang="5400000" scaled="1"/>
                </a:gradFill>
                <a:latin typeface="Segoe UI Light"/>
              </a:endParaRPr>
            </a:p>
          </p:txBody>
        </p:sp>
        <p:sp>
          <p:nvSpPr>
            <p:cNvPr id="30" name="Freeform 21"/>
            <p:cNvSpPr>
              <a:spLocks noEditPoints="1"/>
            </p:cNvSpPr>
            <p:nvPr/>
          </p:nvSpPr>
          <p:spPr bwMode="auto">
            <a:xfrm>
              <a:off x="6082932" y="4232898"/>
              <a:ext cx="1709928" cy="1554480"/>
            </a:xfrm>
            <a:custGeom>
              <a:avLst/>
              <a:gdLst>
                <a:gd name="T0" fmla="*/ 1858 w 2208"/>
                <a:gd name="T1" fmla="*/ 505 h 2005"/>
                <a:gd name="T2" fmla="*/ 1858 w 2208"/>
                <a:gd name="T3" fmla="*/ 505 h 2005"/>
                <a:gd name="T4" fmla="*/ 2208 w 2208"/>
                <a:gd name="T5" fmla="*/ 345 h 2005"/>
                <a:gd name="T6" fmla="*/ 2208 w 2208"/>
                <a:gd name="T7" fmla="*/ 1910 h 2005"/>
                <a:gd name="T8" fmla="*/ 2113 w 2208"/>
                <a:gd name="T9" fmla="*/ 2005 h 2005"/>
                <a:gd name="T10" fmla="*/ 991 w 2208"/>
                <a:gd name="T11" fmla="*/ 2005 h 2005"/>
                <a:gd name="T12" fmla="*/ 1145 w 2208"/>
                <a:gd name="T13" fmla="*/ 1886 h 2005"/>
                <a:gd name="T14" fmla="*/ 2090 w 2208"/>
                <a:gd name="T15" fmla="*/ 1886 h 2005"/>
                <a:gd name="T16" fmla="*/ 2090 w 2208"/>
                <a:gd name="T17" fmla="*/ 547 h 2005"/>
                <a:gd name="T18" fmla="*/ 1745 w 2208"/>
                <a:gd name="T19" fmla="*/ 791 h 2005"/>
                <a:gd name="T20" fmla="*/ 1371 w 2208"/>
                <a:gd name="T21" fmla="*/ 119 h 2005"/>
                <a:gd name="T22" fmla="*/ 736 w 2208"/>
                <a:gd name="T23" fmla="*/ 119 h 2005"/>
                <a:gd name="T24" fmla="*/ 736 w 2208"/>
                <a:gd name="T25" fmla="*/ 672 h 2005"/>
                <a:gd name="T26" fmla="*/ 617 w 2208"/>
                <a:gd name="T27" fmla="*/ 666 h 2005"/>
                <a:gd name="T28" fmla="*/ 617 w 2208"/>
                <a:gd name="T29" fmla="*/ 95 h 2005"/>
                <a:gd name="T30" fmla="*/ 712 w 2208"/>
                <a:gd name="T31" fmla="*/ 0 h 2005"/>
                <a:gd name="T32" fmla="*/ 1419 w 2208"/>
                <a:gd name="T33" fmla="*/ 0 h 2005"/>
                <a:gd name="T34" fmla="*/ 1858 w 2208"/>
                <a:gd name="T35" fmla="*/ 505 h 2005"/>
                <a:gd name="T36" fmla="*/ 1454 w 2208"/>
                <a:gd name="T37" fmla="*/ 1022 h 2005"/>
                <a:gd name="T38" fmla="*/ 1454 w 2208"/>
                <a:gd name="T39" fmla="*/ 1117 h 2005"/>
                <a:gd name="T40" fmla="*/ 1837 w 2208"/>
                <a:gd name="T41" fmla="*/ 1117 h 2005"/>
                <a:gd name="T42" fmla="*/ 1837 w 2208"/>
                <a:gd name="T43" fmla="*/ 1022 h 2005"/>
                <a:gd name="T44" fmla="*/ 1454 w 2208"/>
                <a:gd name="T45" fmla="*/ 1022 h 2005"/>
                <a:gd name="T46" fmla="*/ 1454 w 2208"/>
                <a:gd name="T47" fmla="*/ 1285 h 2005"/>
                <a:gd name="T48" fmla="*/ 1454 w 2208"/>
                <a:gd name="T49" fmla="*/ 1380 h 2005"/>
                <a:gd name="T50" fmla="*/ 1837 w 2208"/>
                <a:gd name="T51" fmla="*/ 1380 h 2005"/>
                <a:gd name="T52" fmla="*/ 1837 w 2208"/>
                <a:gd name="T53" fmla="*/ 1285 h 2005"/>
                <a:gd name="T54" fmla="*/ 1454 w 2208"/>
                <a:gd name="T55" fmla="*/ 1285 h 2005"/>
                <a:gd name="T56" fmla="*/ 1454 w 2208"/>
                <a:gd name="T57" fmla="*/ 1548 h 2005"/>
                <a:gd name="T58" fmla="*/ 1454 w 2208"/>
                <a:gd name="T59" fmla="*/ 1647 h 2005"/>
                <a:gd name="T60" fmla="*/ 1717 w 2208"/>
                <a:gd name="T61" fmla="*/ 1647 h 2005"/>
                <a:gd name="T62" fmla="*/ 1717 w 2208"/>
                <a:gd name="T63" fmla="*/ 1548 h 2005"/>
                <a:gd name="T64" fmla="*/ 1454 w 2208"/>
                <a:gd name="T65" fmla="*/ 1548 h 2005"/>
                <a:gd name="T66" fmla="*/ 616 w 2208"/>
                <a:gd name="T67" fmla="*/ 784 h 2005"/>
                <a:gd name="T68" fmla="*/ 0 w 2208"/>
                <a:gd name="T69" fmla="*/ 1392 h 2005"/>
                <a:gd name="T70" fmla="*/ 616 w 2208"/>
                <a:gd name="T71" fmla="*/ 2005 h 2005"/>
                <a:gd name="T72" fmla="*/ 1225 w 2208"/>
                <a:gd name="T73" fmla="*/ 1392 h 2005"/>
                <a:gd name="T74" fmla="*/ 616 w 2208"/>
                <a:gd name="T75" fmla="*/ 784 h 2005"/>
                <a:gd name="T76" fmla="*/ 996 w 2208"/>
                <a:gd name="T77" fmla="*/ 1572 h 2005"/>
                <a:gd name="T78" fmla="*/ 847 w 2208"/>
                <a:gd name="T79" fmla="*/ 1633 h 2005"/>
                <a:gd name="T80" fmla="*/ 847 w 2208"/>
                <a:gd name="T81" fmla="*/ 1634 h 2005"/>
                <a:gd name="T82" fmla="*/ 322 w 2208"/>
                <a:gd name="T83" fmla="*/ 1634 h 2005"/>
                <a:gd name="T84" fmla="*/ 176 w 2208"/>
                <a:gd name="T85" fmla="*/ 1489 h 2005"/>
                <a:gd name="T86" fmla="*/ 322 w 2208"/>
                <a:gd name="T87" fmla="*/ 1343 h 2005"/>
                <a:gd name="T88" fmla="*/ 329 w 2208"/>
                <a:gd name="T89" fmla="*/ 1343 h 2005"/>
                <a:gd name="T90" fmla="*/ 557 w 2208"/>
                <a:gd name="T91" fmla="*/ 1125 h 2005"/>
                <a:gd name="T92" fmla="*/ 718 w 2208"/>
                <a:gd name="T93" fmla="*/ 1192 h 2005"/>
                <a:gd name="T94" fmla="*/ 640 w 2208"/>
                <a:gd name="T95" fmla="*/ 1390 h 2005"/>
                <a:gd name="T96" fmla="*/ 828 w 2208"/>
                <a:gd name="T97" fmla="*/ 1213 h 2005"/>
                <a:gd name="T98" fmla="*/ 856 w 2208"/>
                <a:gd name="T99" fmla="*/ 1212 h 2005"/>
                <a:gd name="T100" fmla="*/ 1057 w 2208"/>
                <a:gd name="T101" fmla="*/ 1423 h 2005"/>
                <a:gd name="T102" fmla="*/ 996 w 2208"/>
                <a:gd name="T103" fmla="*/ 1572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8" h="2005">
                  <a:moveTo>
                    <a:pt x="1858" y="505"/>
                  </a:moveTo>
                  <a:cubicBezTo>
                    <a:pt x="1858" y="505"/>
                    <a:pt x="1858" y="505"/>
                    <a:pt x="1858" y="505"/>
                  </a:cubicBezTo>
                  <a:cubicBezTo>
                    <a:pt x="2208" y="345"/>
                    <a:pt x="2208" y="345"/>
                    <a:pt x="2208" y="345"/>
                  </a:cubicBezTo>
                  <a:cubicBezTo>
                    <a:pt x="2208" y="345"/>
                    <a:pt x="2208" y="345"/>
                    <a:pt x="2208" y="1910"/>
                  </a:cubicBezTo>
                  <a:cubicBezTo>
                    <a:pt x="2208" y="1957"/>
                    <a:pt x="2167" y="2005"/>
                    <a:pt x="2113" y="2005"/>
                  </a:cubicBezTo>
                  <a:cubicBezTo>
                    <a:pt x="2113" y="2005"/>
                    <a:pt x="2113" y="2005"/>
                    <a:pt x="991" y="2005"/>
                  </a:cubicBezTo>
                  <a:cubicBezTo>
                    <a:pt x="1050" y="1969"/>
                    <a:pt x="1098" y="1928"/>
                    <a:pt x="1145" y="1886"/>
                  </a:cubicBezTo>
                  <a:cubicBezTo>
                    <a:pt x="1145" y="1886"/>
                    <a:pt x="1145" y="1886"/>
                    <a:pt x="2090" y="1886"/>
                  </a:cubicBezTo>
                  <a:cubicBezTo>
                    <a:pt x="2090" y="1886"/>
                    <a:pt x="2090" y="1886"/>
                    <a:pt x="2090" y="547"/>
                  </a:cubicBezTo>
                  <a:cubicBezTo>
                    <a:pt x="2090" y="547"/>
                    <a:pt x="2090" y="547"/>
                    <a:pt x="1745" y="791"/>
                  </a:cubicBezTo>
                  <a:cubicBezTo>
                    <a:pt x="1745" y="791"/>
                    <a:pt x="1745" y="791"/>
                    <a:pt x="1371" y="119"/>
                  </a:cubicBezTo>
                  <a:cubicBezTo>
                    <a:pt x="1371" y="119"/>
                    <a:pt x="1371" y="119"/>
                    <a:pt x="736" y="119"/>
                  </a:cubicBezTo>
                  <a:cubicBezTo>
                    <a:pt x="736" y="119"/>
                    <a:pt x="736" y="119"/>
                    <a:pt x="736" y="672"/>
                  </a:cubicBezTo>
                  <a:cubicBezTo>
                    <a:pt x="694" y="666"/>
                    <a:pt x="658" y="666"/>
                    <a:pt x="617" y="666"/>
                  </a:cubicBezTo>
                  <a:cubicBezTo>
                    <a:pt x="617" y="666"/>
                    <a:pt x="617" y="666"/>
                    <a:pt x="617" y="95"/>
                  </a:cubicBezTo>
                  <a:cubicBezTo>
                    <a:pt x="617" y="41"/>
                    <a:pt x="658" y="0"/>
                    <a:pt x="712" y="0"/>
                  </a:cubicBezTo>
                  <a:cubicBezTo>
                    <a:pt x="712" y="0"/>
                    <a:pt x="712" y="0"/>
                    <a:pt x="1419" y="0"/>
                  </a:cubicBezTo>
                  <a:cubicBezTo>
                    <a:pt x="1419" y="0"/>
                    <a:pt x="1419" y="0"/>
                    <a:pt x="1858" y="505"/>
                  </a:cubicBezTo>
                  <a:close/>
                  <a:moveTo>
                    <a:pt x="1454" y="1022"/>
                  </a:moveTo>
                  <a:cubicBezTo>
                    <a:pt x="1454" y="1117"/>
                    <a:pt x="1454" y="1117"/>
                    <a:pt x="1454" y="1117"/>
                  </a:cubicBezTo>
                  <a:cubicBezTo>
                    <a:pt x="1837" y="1117"/>
                    <a:pt x="1837" y="1117"/>
                    <a:pt x="1837" y="1117"/>
                  </a:cubicBezTo>
                  <a:cubicBezTo>
                    <a:pt x="1837" y="1022"/>
                    <a:pt x="1837" y="1022"/>
                    <a:pt x="1837" y="1022"/>
                  </a:cubicBezTo>
                  <a:cubicBezTo>
                    <a:pt x="1454" y="1022"/>
                    <a:pt x="1454" y="1022"/>
                    <a:pt x="1454" y="1022"/>
                  </a:cubicBezTo>
                  <a:close/>
                  <a:moveTo>
                    <a:pt x="1454" y="1285"/>
                  </a:moveTo>
                  <a:cubicBezTo>
                    <a:pt x="1454" y="1380"/>
                    <a:pt x="1454" y="1380"/>
                    <a:pt x="1454" y="1380"/>
                  </a:cubicBezTo>
                  <a:cubicBezTo>
                    <a:pt x="1837" y="1380"/>
                    <a:pt x="1837" y="1380"/>
                    <a:pt x="1837" y="1380"/>
                  </a:cubicBezTo>
                  <a:cubicBezTo>
                    <a:pt x="1837" y="1285"/>
                    <a:pt x="1837" y="1285"/>
                    <a:pt x="1837" y="1285"/>
                  </a:cubicBezTo>
                  <a:cubicBezTo>
                    <a:pt x="1454" y="1285"/>
                    <a:pt x="1454" y="1285"/>
                    <a:pt x="1454" y="1285"/>
                  </a:cubicBezTo>
                  <a:close/>
                  <a:moveTo>
                    <a:pt x="1454" y="1548"/>
                  </a:moveTo>
                  <a:cubicBezTo>
                    <a:pt x="1454" y="1647"/>
                    <a:pt x="1454" y="1647"/>
                    <a:pt x="1454" y="1647"/>
                  </a:cubicBezTo>
                  <a:cubicBezTo>
                    <a:pt x="1717" y="1647"/>
                    <a:pt x="1717" y="1647"/>
                    <a:pt x="1717" y="1647"/>
                  </a:cubicBezTo>
                  <a:cubicBezTo>
                    <a:pt x="1717" y="1548"/>
                    <a:pt x="1717" y="1548"/>
                    <a:pt x="1717" y="1548"/>
                  </a:cubicBezTo>
                  <a:cubicBezTo>
                    <a:pt x="1454" y="1548"/>
                    <a:pt x="1454" y="1548"/>
                    <a:pt x="1454" y="1548"/>
                  </a:cubicBezTo>
                  <a:close/>
                  <a:moveTo>
                    <a:pt x="616" y="784"/>
                  </a:moveTo>
                  <a:cubicBezTo>
                    <a:pt x="275" y="784"/>
                    <a:pt x="0" y="1058"/>
                    <a:pt x="0" y="1392"/>
                  </a:cubicBezTo>
                  <a:cubicBezTo>
                    <a:pt x="0" y="1731"/>
                    <a:pt x="275" y="2005"/>
                    <a:pt x="616" y="2005"/>
                  </a:cubicBezTo>
                  <a:cubicBezTo>
                    <a:pt x="956" y="2005"/>
                    <a:pt x="1225" y="1731"/>
                    <a:pt x="1225" y="1392"/>
                  </a:cubicBezTo>
                  <a:cubicBezTo>
                    <a:pt x="1225" y="1058"/>
                    <a:pt x="956" y="784"/>
                    <a:pt x="616" y="784"/>
                  </a:cubicBezTo>
                  <a:close/>
                  <a:moveTo>
                    <a:pt x="996" y="1572"/>
                  </a:moveTo>
                  <a:cubicBezTo>
                    <a:pt x="958" y="1610"/>
                    <a:pt x="905" y="1633"/>
                    <a:pt x="847" y="1633"/>
                  </a:cubicBezTo>
                  <a:cubicBezTo>
                    <a:pt x="847" y="1633"/>
                    <a:pt x="847" y="1633"/>
                    <a:pt x="847" y="1634"/>
                  </a:cubicBezTo>
                  <a:cubicBezTo>
                    <a:pt x="847" y="1634"/>
                    <a:pt x="847" y="1634"/>
                    <a:pt x="322" y="1634"/>
                  </a:cubicBezTo>
                  <a:cubicBezTo>
                    <a:pt x="241" y="1634"/>
                    <a:pt x="176" y="1569"/>
                    <a:pt x="176" y="1489"/>
                  </a:cubicBezTo>
                  <a:cubicBezTo>
                    <a:pt x="176" y="1408"/>
                    <a:pt x="241" y="1343"/>
                    <a:pt x="322" y="1343"/>
                  </a:cubicBezTo>
                  <a:cubicBezTo>
                    <a:pt x="329" y="1343"/>
                    <a:pt x="329" y="1343"/>
                    <a:pt x="329" y="1343"/>
                  </a:cubicBezTo>
                  <a:cubicBezTo>
                    <a:pt x="335" y="1222"/>
                    <a:pt x="435" y="1125"/>
                    <a:pt x="557" y="1125"/>
                  </a:cubicBezTo>
                  <a:cubicBezTo>
                    <a:pt x="620" y="1125"/>
                    <a:pt x="676" y="1150"/>
                    <a:pt x="718" y="1192"/>
                  </a:cubicBezTo>
                  <a:cubicBezTo>
                    <a:pt x="632" y="1249"/>
                    <a:pt x="625" y="1355"/>
                    <a:pt x="640" y="1390"/>
                  </a:cubicBezTo>
                  <a:cubicBezTo>
                    <a:pt x="655" y="1297"/>
                    <a:pt x="731" y="1223"/>
                    <a:pt x="828" y="1213"/>
                  </a:cubicBezTo>
                  <a:cubicBezTo>
                    <a:pt x="837" y="1212"/>
                    <a:pt x="847" y="1212"/>
                    <a:pt x="856" y="1212"/>
                  </a:cubicBezTo>
                  <a:cubicBezTo>
                    <a:pt x="968" y="1217"/>
                    <a:pt x="1057" y="1309"/>
                    <a:pt x="1057" y="1423"/>
                  </a:cubicBezTo>
                  <a:cubicBezTo>
                    <a:pt x="1057" y="1481"/>
                    <a:pt x="1034" y="1534"/>
                    <a:pt x="996" y="1572"/>
                  </a:cubicBez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pPr defTabSz="932468"/>
              <a:endParaRPr lang="en-US">
                <a:solidFill>
                  <a:srgbClr val="404040"/>
                </a:solidFill>
              </a:endParaRPr>
            </a:p>
          </p:txBody>
        </p:sp>
      </p:grpSp>
      <p:grpSp>
        <p:nvGrpSpPr>
          <p:cNvPr id="37" name="Group 36"/>
          <p:cNvGrpSpPr/>
          <p:nvPr/>
        </p:nvGrpSpPr>
        <p:grpSpPr>
          <a:xfrm>
            <a:off x="8262821" y="2124075"/>
            <a:ext cx="3922776" cy="3971925"/>
            <a:chOff x="8262821" y="2124075"/>
            <a:chExt cx="3922776" cy="3971925"/>
          </a:xfrm>
          <a:solidFill>
            <a:schemeClr val="accent3"/>
          </a:solidFill>
        </p:grpSpPr>
        <p:sp>
          <p:nvSpPr>
            <p:cNvPr id="8" name="Rectangle 7"/>
            <p:cNvSpPr/>
            <p:nvPr/>
          </p:nvSpPr>
          <p:spPr bwMode="auto">
            <a:xfrm>
              <a:off x="8262821" y="2124075"/>
              <a:ext cx="3922776" cy="39719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800" dirty="0">
                  <a:gradFill>
                    <a:gsLst>
                      <a:gs pos="0">
                        <a:schemeClr val="bg1"/>
                      </a:gs>
                      <a:gs pos="100000">
                        <a:schemeClr val="bg1"/>
                      </a:gs>
                    </a:gsLst>
                    <a:lin ang="5400000" scaled="1"/>
                  </a:gradFill>
                  <a:latin typeface="Segoe UI Light"/>
                </a:rPr>
                <a:t>Application </a:t>
              </a:r>
              <a:r>
                <a:rPr lang="en-US" sz="4800" dirty="0" smtClean="0">
                  <a:gradFill>
                    <a:gsLst>
                      <a:gs pos="0">
                        <a:schemeClr val="bg1"/>
                      </a:gs>
                      <a:gs pos="100000">
                        <a:schemeClr val="bg1"/>
                      </a:gs>
                    </a:gsLst>
                    <a:lin ang="5400000" scaled="1"/>
                  </a:gradFill>
                  <a:latin typeface="Segoe UI Light"/>
                </a:rPr>
                <a:t>insights</a:t>
              </a:r>
              <a:endParaRPr lang="en-US" sz="4800" dirty="0" smtClean="0">
                <a:gradFill>
                  <a:gsLst>
                    <a:gs pos="0">
                      <a:schemeClr val="bg1"/>
                    </a:gs>
                    <a:gs pos="100000">
                      <a:schemeClr val="bg1"/>
                    </a:gs>
                  </a:gsLst>
                  <a:lin ang="5400000" scaled="1"/>
                </a:gradFill>
                <a:latin typeface="Segoe UI Light"/>
                <a:ea typeface="Segoe UI" pitchFamily="34" charset="0"/>
                <a:cs typeface="Segoe UI" pitchFamily="34" charset="0"/>
              </a:endParaRPr>
            </a:p>
          </p:txBody>
        </p:sp>
        <p:sp>
          <p:nvSpPr>
            <p:cNvPr id="34" name="Freeform 25"/>
            <p:cNvSpPr>
              <a:spLocks noEditPoints="1"/>
            </p:cNvSpPr>
            <p:nvPr/>
          </p:nvSpPr>
          <p:spPr bwMode="auto">
            <a:xfrm>
              <a:off x="10085210" y="4232898"/>
              <a:ext cx="1709928" cy="1554480"/>
            </a:xfrm>
            <a:custGeom>
              <a:avLst/>
              <a:gdLst>
                <a:gd name="T0" fmla="*/ 1858 w 2208"/>
                <a:gd name="T1" fmla="*/ 505 h 2005"/>
                <a:gd name="T2" fmla="*/ 1858 w 2208"/>
                <a:gd name="T3" fmla="*/ 505 h 2005"/>
                <a:gd name="T4" fmla="*/ 2208 w 2208"/>
                <a:gd name="T5" fmla="*/ 345 h 2005"/>
                <a:gd name="T6" fmla="*/ 2208 w 2208"/>
                <a:gd name="T7" fmla="*/ 1910 h 2005"/>
                <a:gd name="T8" fmla="*/ 2113 w 2208"/>
                <a:gd name="T9" fmla="*/ 2005 h 2005"/>
                <a:gd name="T10" fmla="*/ 991 w 2208"/>
                <a:gd name="T11" fmla="*/ 2005 h 2005"/>
                <a:gd name="T12" fmla="*/ 1145 w 2208"/>
                <a:gd name="T13" fmla="*/ 1886 h 2005"/>
                <a:gd name="T14" fmla="*/ 2090 w 2208"/>
                <a:gd name="T15" fmla="*/ 1886 h 2005"/>
                <a:gd name="T16" fmla="*/ 2090 w 2208"/>
                <a:gd name="T17" fmla="*/ 547 h 2005"/>
                <a:gd name="T18" fmla="*/ 1745 w 2208"/>
                <a:gd name="T19" fmla="*/ 791 h 2005"/>
                <a:gd name="T20" fmla="*/ 1371 w 2208"/>
                <a:gd name="T21" fmla="*/ 119 h 2005"/>
                <a:gd name="T22" fmla="*/ 736 w 2208"/>
                <a:gd name="T23" fmla="*/ 119 h 2005"/>
                <a:gd name="T24" fmla="*/ 736 w 2208"/>
                <a:gd name="T25" fmla="*/ 672 h 2005"/>
                <a:gd name="T26" fmla="*/ 617 w 2208"/>
                <a:gd name="T27" fmla="*/ 666 h 2005"/>
                <a:gd name="T28" fmla="*/ 617 w 2208"/>
                <a:gd name="T29" fmla="*/ 95 h 2005"/>
                <a:gd name="T30" fmla="*/ 712 w 2208"/>
                <a:gd name="T31" fmla="*/ 0 h 2005"/>
                <a:gd name="T32" fmla="*/ 1419 w 2208"/>
                <a:gd name="T33" fmla="*/ 0 h 2005"/>
                <a:gd name="T34" fmla="*/ 1858 w 2208"/>
                <a:gd name="T35" fmla="*/ 505 h 2005"/>
                <a:gd name="T36" fmla="*/ 1454 w 2208"/>
                <a:gd name="T37" fmla="*/ 1022 h 2005"/>
                <a:gd name="T38" fmla="*/ 1454 w 2208"/>
                <a:gd name="T39" fmla="*/ 1117 h 2005"/>
                <a:gd name="T40" fmla="*/ 1837 w 2208"/>
                <a:gd name="T41" fmla="*/ 1117 h 2005"/>
                <a:gd name="T42" fmla="*/ 1837 w 2208"/>
                <a:gd name="T43" fmla="*/ 1022 h 2005"/>
                <a:gd name="T44" fmla="*/ 1454 w 2208"/>
                <a:gd name="T45" fmla="*/ 1022 h 2005"/>
                <a:gd name="T46" fmla="*/ 1454 w 2208"/>
                <a:gd name="T47" fmla="*/ 1285 h 2005"/>
                <a:gd name="T48" fmla="*/ 1454 w 2208"/>
                <a:gd name="T49" fmla="*/ 1380 h 2005"/>
                <a:gd name="T50" fmla="*/ 1837 w 2208"/>
                <a:gd name="T51" fmla="*/ 1380 h 2005"/>
                <a:gd name="T52" fmla="*/ 1837 w 2208"/>
                <a:gd name="T53" fmla="*/ 1285 h 2005"/>
                <a:gd name="T54" fmla="*/ 1454 w 2208"/>
                <a:gd name="T55" fmla="*/ 1285 h 2005"/>
                <a:gd name="T56" fmla="*/ 1454 w 2208"/>
                <a:gd name="T57" fmla="*/ 1548 h 2005"/>
                <a:gd name="T58" fmla="*/ 1454 w 2208"/>
                <a:gd name="T59" fmla="*/ 1647 h 2005"/>
                <a:gd name="T60" fmla="*/ 1717 w 2208"/>
                <a:gd name="T61" fmla="*/ 1647 h 2005"/>
                <a:gd name="T62" fmla="*/ 1717 w 2208"/>
                <a:gd name="T63" fmla="*/ 1548 h 2005"/>
                <a:gd name="T64" fmla="*/ 1454 w 2208"/>
                <a:gd name="T65" fmla="*/ 1548 h 2005"/>
                <a:gd name="T66" fmla="*/ 613 w 2208"/>
                <a:gd name="T67" fmla="*/ 1195 h 2005"/>
                <a:gd name="T68" fmla="*/ 390 w 2208"/>
                <a:gd name="T69" fmla="*/ 1417 h 2005"/>
                <a:gd name="T70" fmla="*/ 613 w 2208"/>
                <a:gd name="T71" fmla="*/ 1638 h 2005"/>
                <a:gd name="T72" fmla="*/ 835 w 2208"/>
                <a:gd name="T73" fmla="*/ 1417 h 2005"/>
                <a:gd name="T74" fmla="*/ 613 w 2208"/>
                <a:gd name="T75" fmla="*/ 1195 h 2005"/>
                <a:gd name="T76" fmla="*/ 613 w 2208"/>
                <a:gd name="T77" fmla="*/ 1550 h 2005"/>
                <a:gd name="T78" fmla="*/ 479 w 2208"/>
                <a:gd name="T79" fmla="*/ 1417 h 2005"/>
                <a:gd name="T80" fmla="*/ 613 w 2208"/>
                <a:gd name="T81" fmla="*/ 1284 h 2005"/>
                <a:gd name="T82" fmla="*/ 746 w 2208"/>
                <a:gd name="T83" fmla="*/ 1417 h 2005"/>
                <a:gd name="T84" fmla="*/ 613 w 2208"/>
                <a:gd name="T85" fmla="*/ 1550 h 2005"/>
                <a:gd name="T86" fmla="*/ 616 w 2208"/>
                <a:gd name="T87" fmla="*/ 784 h 2005"/>
                <a:gd name="T88" fmla="*/ 0 w 2208"/>
                <a:gd name="T89" fmla="*/ 1392 h 2005"/>
                <a:gd name="T90" fmla="*/ 616 w 2208"/>
                <a:gd name="T91" fmla="*/ 2005 h 2005"/>
                <a:gd name="T92" fmla="*/ 1225 w 2208"/>
                <a:gd name="T93" fmla="*/ 1392 h 2005"/>
                <a:gd name="T94" fmla="*/ 616 w 2208"/>
                <a:gd name="T95" fmla="*/ 784 h 2005"/>
                <a:gd name="T96" fmla="*/ 613 w 2208"/>
                <a:gd name="T97" fmla="*/ 1727 h 2005"/>
                <a:gd name="T98" fmla="*/ 168 w 2208"/>
                <a:gd name="T99" fmla="*/ 1417 h 2005"/>
                <a:gd name="T100" fmla="*/ 613 w 2208"/>
                <a:gd name="T101" fmla="*/ 1107 h 2005"/>
                <a:gd name="T102" fmla="*/ 1057 w 2208"/>
                <a:gd name="T103" fmla="*/ 1417 h 2005"/>
                <a:gd name="T104" fmla="*/ 613 w 2208"/>
                <a:gd name="T105" fmla="*/ 1727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8" h="2005">
                  <a:moveTo>
                    <a:pt x="1858" y="505"/>
                  </a:moveTo>
                  <a:cubicBezTo>
                    <a:pt x="1858" y="505"/>
                    <a:pt x="1858" y="505"/>
                    <a:pt x="1858" y="505"/>
                  </a:cubicBezTo>
                  <a:cubicBezTo>
                    <a:pt x="2208" y="345"/>
                    <a:pt x="2208" y="345"/>
                    <a:pt x="2208" y="345"/>
                  </a:cubicBezTo>
                  <a:cubicBezTo>
                    <a:pt x="2208" y="345"/>
                    <a:pt x="2208" y="345"/>
                    <a:pt x="2208" y="1910"/>
                  </a:cubicBezTo>
                  <a:cubicBezTo>
                    <a:pt x="2208" y="1957"/>
                    <a:pt x="2167" y="2005"/>
                    <a:pt x="2113" y="2005"/>
                  </a:cubicBezTo>
                  <a:cubicBezTo>
                    <a:pt x="2113" y="2005"/>
                    <a:pt x="2113" y="2005"/>
                    <a:pt x="991" y="2005"/>
                  </a:cubicBezTo>
                  <a:cubicBezTo>
                    <a:pt x="1050" y="1969"/>
                    <a:pt x="1098" y="1928"/>
                    <a:pt x="1145" y="1886"/>
                  </a:cubicBezTo>
                  <a:cubicBezTo>
                    <a:pt x="1145" y="1886"/>
                    <a:pt x="1145" y="1886"/>
                    <a:pt x="2090" y="1886"/>
                  </a:cubicBezTo>
                  <a:cubicBezTo>
                    <a:pt x="2090" y="1886"/>
                    <a:pt x="2090" y="1886"/>
                    <a:pt x="2090" y="547"/>
                  </a:cubicBezTo>
                  <a:cubicBezTo>
                    <a:pt x="2090" y="547"/>
                    <a:pt x="2090" y="547"/>
                    <a:pt x="1745" y="791"/>
                  </a:cubicBezTo>
                  <a:cubicBezTo>
                    <a:pt x="1745" y="791"/>
                    <a:pt x="1745" y="791"/>
                    <a:pt x="1371" y="119"/>
                  </a:cubicBezTo>
                  <a:cubicBezTo>
                    <a:pt x="1371" y="119"/>
                    <a:pt x="1371" y="119"/>
                    <a:pt x="736" y="119"/>
                  </a:cubicBezTo>
                  <a:cubicBezTo>
                    <a:pt x="736" y="119"/>
                    <a:pt x="736" y="119"/>
                    <a:pt x="736" y="672"/>
                  </a:cubicBezTo>
                  <a:cubicBezTo>
                    <a:pt x="694" y="666"/>
                    <a:pt x="658" y="666"/>
                    <a:pt x="617" y="666"/>
                  </a:cubicBezTo>
                  <a:cubicBezTo>
                    <a:pt x="617" y="666"/>
                    <a:pt x="617" y="666"/>
                    <a:pt x="617" y="95"/>
                  </a:cubicBezTo>
                  <a:cubicBezTo>
                    <a:pt x="617" y="41"/>
                    <a:pt x="658" y="0"/>
                    <a:pt x="712" y="0"/>
                  </a:cubicBezTo>
                  <a:cubicBezTo>
                    <a:pt x="712" y="0"/>
                    <a:pt x="712" y="0"/>
                    <a:pt x="1419" y="0"/>
                  </a:cubicBezTo>
                  <a:cubicBezTo>
                    <a:pt x="1419" y="0"/>
                    <a:pt x="1419" y="0"/>
                    <a:pt x="1858" y="505"/>
                  </a:cubicBezTo>
                  <a:close/>
                  <a:moveTo>
                    <a:pt x="1454" y="1022"/>
                  </a:moveTo>
                  <a:cubicBezTo>
                    <a:pt x="1454" y="1117"/>
                    <a:pt x="1454" y="1117"/>
                    <a:pt x="1454" y="1117"/>
                  </a:cubicBezTo>
                  <a:cubicBezTo>
                    <a:pt x="1837" y="1117"/>
                    <a:pt x="1837" y="1117"/>
                    <a:pt x="1837" y="1117"/>
                  </a:cubicBezTo>
                  <a:cubicBezTo>
                    <a:pt x="1837" y="1022"/>
                    <a:pt x="1837" y="1022"/>
                    <a:pt x="1837" y="1022"/>
                  </a:cubicBezTo>
                  <a:cubicBezTo>
                    <a:pt x="1454" y="1022"/>
                    <a:pt x="1454" y="1022"/>
                    <a:pt x="1454" y="1022"/>
                  </a:cubicBezTo>
                  <a:close/>
                  <a:moveTo>
                    <a:pt x="1454" y="1285"/>
                  </a:moveTo>
                  <a:cubicBezTo>
                    <a:pt x="1454" y="1380"/>
                    <a:pt x="1454" y="1380"/>
                    <a:pt x="1454" y="1380"/>
                  </a:cubicBezTo>
                  <a:cubicBezTo>
                    <a:pt x="1837" y="1380"/>
                    <a:pt x="1837" y="1380"/>
                    <a:pt x="1837" y="1380"/>
                  </a:cubicBezTo>
                  <a:cubicBezTo>
                    <a:pt x="1837" y="1285"/>
                    <a:pt x="1837" y="1285"/>
                    <a:pt x="1837" y="1285"/>
                  </a:cubicBezTo>
                  <a:cubicBezTo>
                    <a:pt x="1454" y="1285"/>
                    <a:pt x="1454" y="1285"/>
                    <a:pt x="1454" y="1285"/>
                  </a:cubicBezTo>
                  <a:close/>
                  <a:moveTo>
                    <a:pt x="1454" y="1548"/>
                  </a:moveTo>
                  <a:cubicBezTo>
                    <a:pt x="1454" y="1647"/>
                    <a:pt x="1454" y="1647"/>
                    <a:pt x="1454" y="1647"/>
                  </a:cubicBezTo>
                  <a:cubicBezTo>
                    <a:pt x="1717" y="1647"/>
                    <a:pt x="1717" y="1647"/>
                    <a:pt x="1717" y="1647"/>
                  </a:cubicBezTo>
                  <a:cubicBezTo>
                    <a:pt x="1717" y="1548"/>
                    <a:pt x="1717" y="1548"/>
                    <a:pt x="1717" y="1548"/>
                  </a:cubicBezTo>
                  <a:cubicBezTo>
                    <a:pt x="1454" y="1548"/>
                    <a:pt x="1454" y="1548"/>
                    <a:pt x="1454" y="1548"/>
                  </a:cubicBezTo>
                  <a:close/>
                  <a:moveTo>
                    <a:pt x="613" y="1195"/>
                  </a:moveTo>
                  <a:cubicBezTo>
                    <a:pt x="490" y="1195"/>
                    <a:pt x="390" y="1295"/>
                    <a:pt x="390" y="1417"/>
                  </a:cubicBezTo>
                  <a:cubicBezTo>
                    <a:pt x="390" y="1539"/>
                    <a:pt x="490" y="1638"/>
                    <a:pt x="613" y="1638"/>
                  </a:cubicBezTo>
                  <a:cubicBezTo>
                    <a:pt x="735" y="1638"/>
                    <a:pt x="835" y="1539"/>
                    <a:pt x="835" y="1417"/>
                  </a:cubicBezTo>
                  <a:cubicBezTo>
                    <a:pt x="835" y="1295"/>
                    <a:pt x="735" y="1195"/>
                    <a:pt x="613" y="1195"/>
                  </a:cubicBezTo>
                  <a:close/>
                  <a:moveTo>
                    <a:pt x="613" y="1550"/>
                  </a:moveTo>
                  <a:cubicBezTo>
                    <a:pt x="535" y="1550"/>
                    <a:pt x="479" y="1495"/>
                    <a:pt x="479" y="1417"/>
                  </a:cubicBezTo>
                  <a:cubicBezTo>
                    <a:pt x="479" y="1351"/>
                    <a:pt x="535" y="1284"/>
                    <a:pt x="613" y="1284"/>
                  </a:cubicBezTo>
                  <a:cubicBezTo>
                    <a:pt x="679" y="1284"/>
                    <a:pt x="746" y="1351"/>
                    <a:pt x="746" y="1417"/>
                  </a:cubicBezTo>
                  <a:cubicBezTo>
                    <a:pt x="746" y="1495"/>
                    <a:pt x="679" y="1550"/>
                    <a:pt x="613" y="1550"/>
                  </a:cubicBezTo>
                  <a:close/>
                  <a:moveTo>
                    <a:pt x="616" y="784"/>
                  </a:moveTo>
                  <a:cubicBezTo>
                    <a:pt x="275" y="784"/>
                    <a:pt x="0" y="1058"/>
                    <a:pt x="0" y="1392"/>
                  </a:cubicBezTo>
                  <a:cubicBezTo>
                    <a:pt x="0" y="1731"/>
                    <a:pt x="275" y="2005"/>
                    <a:pt x="616" y="2005"/>
                  </a:cubicBezTo>
                  <a:cubicBezTo>
                    <a:pt x="956" y="2005"/>
                    <a:pt x="1225" y="1731"/>
                    <a:pt x="1225" y="1392"/>
                  </a:cubicBezTo>
                  <a:cubicBezTo>
                    <a:pt x="1225" y="1058"/>
                    <a:pt x="956" y="784"/>
                    <a:pt x="616" y="784"/>
                  </a:cubicBezTo>
                  <a:close/>
                  <a:moveTo>
                    <a:pt x="613" y="1727"/>
                  </a:moveTo>
                  <a:cubicBezTo>
                    <a:pt x="335" y="1727"/>
                    <a:pt x="168" y="1417"/>
                    <a:pt x="168" y="1417"/>
                  </a:cubicBezTo>
                  <a:cubicBezTo>
                    <a:pt x="168" y="1417"/>
                    <a:pt x="335" y="1107"/>
                    <a:pt x="613" y="1107"/>
                  </a:cubicBezTo>
                  <a:cubicBezTo>
                    <a:pt x="891" y="1107"/>
                    <a:pt x="1057" y="1417"/>
                    <a:pt x="1057" y="1417"/>
                  </a:cubicBezTo>
                  <a:cubicBezTo>
                    <a:pt x="1057" y="1417"/>
                    <a:pt x="891" y="1727"/>
                    <a:pt x="613" y="172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32468"/>
              <a:endParaRPr lang="en-US">
                <a:solidFill>
                  <a:srgbClr val="404040"/>
                </a:solidFill>
              </a:endParaRPr>
            </a:p>
          </p:txBody>
        </p:sp>
      </p:grpSp>
    </p:spTree>
    <p:extLst>
      <p:ext uri="{BB962C8B-B14F-4D97-AF65-F5344CB8AC3E}">
        <p14:creationId xmlns:p14="http://schemas.microsoft.com/office/powerpoint/2010/main" val="12550207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28" b="868"/>
          <a:stretch/>
        </p:blipFill>
        <p:spPr>
          <a:xfrm>
            <a:off x="1822449" y="165100"/>
            <a:ext cx="8791575" cy="6654800"/>
          </a:xfrm>
          <a:prstGeom prst="rect">
            <a:avLst/>
          </a:prstGeom>
        </p:spPr>
      </p:pic>
    </p:spTree>
    <p:extLst>
      <p:ext uri="{BB962C8B-B14F-4D97-AF65-F5344CB8AC3E}">
        <p14:creationId xmlns:p14="http://schemas.microsoft.com/office/powerpoint/2010/main" val="1418733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262110" y="3622805"/>
            <a:ext cx="2926080" cy="2777995"/>
          </a:xfrm>
          <a:custGeom>
            <a:avLst/>
            <a:gdLst>
              <a:gd name="connsiteX0" fmla="*/ 0 w 5519364"/>
              <a:gd name="connsiteY0" fmla="*/ 0 h 1959110"/>
              <a:gd name="connsiteX1" fmla="*/ 5519364 w 5519364"/>
              <a:gd name="connsiteY1" fmla="*/ 0 h 1959110"/>
              <a:gd name="connsiteX2" fmla="*/ 5519364 w 5519364"/>
              <a:gd name="connsiteY2" fmla="*/ 1959110 h 1959110"/>
              <a:gd name="connsiteX3" fmla="*/ 0 w 5519364"/>
              <a:gd name="connsiteY3" fmla="*/ 1959110 h 1959110"/>
              <a:gd name="connsiteX4" fmla="*/ 0 w 5519364"/>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364" h="1959110">
                <a:moveTo>
                  <a:pt x="0" y="0"/>
                </a:moveTo>
                <a:lnTo>
                  <a:pt x="5519364" y="0"/>
                </a:lnTo>
                <a:lnTo>
                  <a:pt x="5519364"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1155700">
              <a:lnSpc>
                <a:spcPct val="90000"/>
              </a:lnSpc>
              <a:spcBef>
                <a:spcPct val="0"/>
              </a:spcBef>
              <a:spcAft>
                <a:spcPct val="35000"/>
              </a:spcAft>
            </a:pPr>
            <a:r>
              <a:rPr lang="en-US" sz="2800" dirty="0" smtClean="0">
                <a:gradFill>
                  <a:gsLst>
                    <a:gs pos="0">
                      <a:schemeClr val="tx1"/>
                    </a:gs>
                    <a:gs pos="100000">
                      <a:schemeClr val="tx1"/>
                    </a:gs>
                  </a:gsLst>
                  <a:lin ang="5400000" scaled="0"/>
                </a:gradFill>
              </a:rPr>
              <a:t>Load </a:t>
            </a:r>
            <a:r>
              <a:rPr lang="en-US" sz="2800" dirty="0">
                <a:gradFill>
                  <a:gsLst>
                    <a:gs pos="0">
                      <a:schemeClr val="tx1"/>
                    </a:gs>
                    <a:gs pos="100000">
                      <a:schemeClr val="tx1"/>
                    </a:gs>
                  </a:gsLst>
                  <a:lin ang="5400000" scaled="0"/>
                </a:gradFill>
              </a:rPr>
              <a:t/>
            </a:r>
            <a:br>
              <a:rPr lang="en-US" sz="2800" dirty="0">
                <a:gradFill>
                  <a:gsLst>
                    <a:gs pos="0">
                      <a:schemeClr val="tx1"/>
                    </a:gs>
                    <a:gs pos="100000">
                      <a:schemeClr val="tx1"/>
                    </a:gs>
                  </a:gsLst>
                  <a:lin ang="5400000" scaled="0"/>
                </a:gradFill>
              </a:rPr>
            </a:br>
            <a:r>
              <a:rPr lang="en-US" sz="2800" dirty="0" smtClean="0">
                <a:gradFill>
                  <a:gsLst>
                    <a:gs pos="0">
                      <a:schemeClr val="tx1"/>
                    </a:gs>
                    <a:gs pos="100000">
                      <a:schemeClr val="tx1"/>
                    </a:gs>
                  </a:gsLst>
                  <a:lin ang="5400000" scaled="0"/>
                </a:gradFill>
              </a:rPr>
              <a:t>testing</a:t>
            </a:r>
            <a:r>
              <a:rPr lang="en-US" sz="2800" dirty="0">
                <a:gradFill>
                  <a:gsLst>
                    <a:gs pos="0">
                      <a:schemeClr val="tx1"/>
                    </a:gs>
                    <a:gs pos="100000">
                      <a:schemeClr val="tx1"/>
                    </a:gs>
                  </a:gsLst>
                  <a:lin ang="5400000" scaled="0"/>
                </a:gradFill>
              </a:rPr>
              <a:t>: </a:t>
            </a:r>
            <a:endParaRPr lang="en-US" sz="2600" dirty="0">
              <a:gradFill>
                <a:gsLst>
                  <a:gs pos="0">
                    <a:schemeClr val="tx1"/>
                  </a:gs>
                  <a:gs pos="100000">
                    <a:schemeClr val="tx1"/>
                  </a:gs>
                </a:gsLst>
                <a:lin ang="5400000" scaled="0"/>
              </a:gradFill>
            </a:endParaRPr>
          </a:p>
          <a:p>
            <a:pPr defTabSz="1155700">
              <a:lnSpc>
                <a:spcPct val="90000"/>
              </a:lnSpc>
              <a:spcBef>
                <a:spcPct val="0"/>
              </a:spcBef>
              <a:spcAft>
                <a:spcPts val="1800"/>
              </a:spcAft>
            </a:pPr>
            <a:r>
              <a:rPr lang="en-US" sz="2000" dirty="0">
                <a:gradFill>
                  <a:gsLst>
                    <a:gs pos="0">
                      <a:schemeClr val="tx1"/>
                    </a:gs>
                    <a:gs pos="100000">
                      <a:schemeClr val="tx1"/>
                    </a:gs>
                  </a:gsLst>
                  <a:lin ang="5400000" scaled="0"/>
                </a:gradFill>
              </a:rPr>
              <a:t>How will the application behave </a:t>
            </a:r>
            <a:r>
              <a:rPr lang="en-US" sz="2000" dirty="0" smtClean="0">
                <a:gradFill>
                  <a:gsLst>
                    <a:gs pos="0">
                      <a:schemeClr val="tx1"/>
                    </a:gs>
                    <a:gs pos="100000">
                      <a:schemeClr val="tx1"/>
                    </a:gs>
                  </a:gsLst>
                  <a:lin ang="5400000" scaled="0"/>
                </a:gradFill>
              </a:rPr>
              <a:t>in </a:t>
            </a:r>
            <a:r>
              <a:rPr lang="en-US" sz="2000" dirty="0">
                <a:gradFill>
                  <a:gsLst>
                    <a:gs pos="0">
                      <a:schemeClr val="tx1"/>
                    </a:gs>
                    <a:gs pos="100000">
                      <a:schemeClr val="tx1"/>
                    </a:gs>
                  </a:gsLst>
                  <a:lin ang="5400000" scaled="0"/>
                </a:gradFill>
              </a:rPr>
              <a:t>front of </a:t>
            </a:r>
            <a:r>
              <a:rPr lang="en-US" sz="2000" dirty="0" smtClean="0">
                <a:gradFill>
                  <a:gsLst>
                    <a:gs pos="0">
                      <a:schemeClr val="tx1"/>
                    </a:gs>
                    <a:gs pos="100000">
                      <a:schemeClr val="tx1"/>
                    </a:gs>
                  </a:gsLst>
                  <a:lin ang="5400000" scaled="0"/>
                </a:gradFill>
              </a:rPr>
              <a:t>the </a:t>
            </a:r>
            <a:r>
              <a:rPr lang="en-US" sz="2000" dirty="0">
                <a:gradFill>
                  <a:gsLst>
                    <a:gs pos="0">
                      <a:schemeClr val="tx1"/>
                    </a:gs>
                    <a:gs pos="100000">
                      <a:schemeClr val="tx1"/>
                    </a:gs>
                  </a:gsLst>
                  <a:lin ang="5400000" scaled="0"/>
                </a:gradFill>
              </a:rPr>
              <a:t>expected </a:t>
            </a:r>
            <a:r>
              <a:rPr lang="en-US" sz="2000" dirty="0" smtClean="0">
                <a:gradFill>
                  <a:gsLst>
                    <a:gs pos="0">
                      <a:schemeClr val="tx1"/>
                    </a:gs>
                    <a:gs pos="100000">
                      <a:schemeClr val="tx1"/>
                    </a:gs>
                  </a:gsLst>
                  <a:lin ang="5400000" scaled="0"/>
                </a:gradFill>
              </a:rPr>
              <a:t>users </a:t>
            </a:r>
            <a:r>
              <a:rPr lang="en-US" sz="2000" dirty="0">
                <a:gradFill>
                  <a:gsLst>
                    <a:gs pos="0">
                      <a:schemeClr val="tx1"/>
                    </a:gs>
                    <a:gs pos="100000">
                      <a:schemeClr val="tx1"/>
                    </a:gs>
                  </a:gsLst>
                  <a:lin ang="5400000" scaled="0"/>
                </a:gradFill>
              </a:rPr>
              <a:t>load?</a:t>
            </a:r>
          </a:p>
        </p:txBody>
      </p:sp>
      <p:sp>
        <p:nvSpPr>
          <p:cNvPr id="8" name="Freeform 7"/>
          <p:cNvSpPr/>
          <p:nvPr/>
        </p:nvSpPr>
        <p:spPr>
          <a:xfrm>
            <a:off x="271463" y="3622805"/>
            <a:ext cx="2926080" cy="2777995"/>
          </a:xfrm>
          <a:custGeom>
            <a:avLst/>
            <a:gdLst>
              <a:gd name="connsiteX0" fmla="*/ 0 w 5270415"/>
              <a:gd name="connsiteY0" fmla="*/ 0 h 1959110"/>
              <a:gd name="connsiteX1" fmla="*/ 5270415 w 5270415"/>
              <a:gd name="connsiteY1" fmla="*/ 0 h 1959110"/>
              <a:gd name="connsiteX2" fmla="*/ 5270415 w 5270415"/>
              <a:gd name="connsiteY2" fmla="*/ 1959110 h 1959110"/>
              <a:gd name="connsiteX3" fmla="*/ 0 w 5270415"/>
              <a:gd name="connsiteY3" fmla="*/ 1959110 h 1959110"/>
              <a:gd name="connsiteX4" fmla="*/ 0 w 5270415"/>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15" h="1959110">
                <a:moveTo>
                  <a:pt x="0" y="0"/>
                </a:moveTo>
                <a:lnTo>
                  <a:pt x="5270415" y="0"/>
                </a:lnTo>
                <a:lnTo>
                  <a:pt x="5270415"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1155700">
              <a:lnSpc>
                <a:spcPct val="90000"/>
              </a:lnSpc>
              <a:spcBef>
                <a:spcPct val="0"/>
              </a:spcBef>
              <a:spcAft>
                <a:spcPts val="1800"/>
              </a:spcAft>
            </a:pPr>
            <a:r>
              <a:rPr lang="en-US" sz="2800" dirty="0" smtClean="0">
                <a:gradFill>
                  <a:gsLst>
                    <a:gs pos="0">
                      <a:schemeClr val="tx1"/>
                    </a:gs>
                    <a:gs pos="100000">
                      <a:schemeClr val="tx1"/>
                    </a:gs>
                  </a:gsLst>
                  <a:lin ang="5400000" scaled="0"/>
                </a:gradFill>
              </a:rPr>
              <a:t>Performance </a:t>
            </a:r>
            <a:br>
              <a:rPr lang="en-US" sz="2800" dirty="0" smtClean="0">
                <a:gradFill>
                  <a:gsLst>
                    <a:gs pos="0">
                      <a:schemeClr val="tx1"/>
                    </a:gs>
                    <a:gs pos="100000">
                      <a:schemeClr val="tx1"/>
                    </a:gs>
                  </a:gsLst>
                  <a:lin ang="5400000" scaled="0"/>
                </a:gradFill>
              </a:rPr>
            </a:br>
            <a:r>
              <a:rPr lang="en-US" sz="2800" dirty="0" smtClean="0">
                <a:gradFill>
                  <a:gsLst>
                    <a:gs pos="0">
                      <a:schemeClr val="tx1"/>
                    </a:gs>
                    <a:gs pos="100000">
                      <a:schemeClr val="tx1"/>
                    </a:gs>
                  </a:gsLst>
                  <a:lin ang="5400000" scaled="0"/>
                </a:gradFill>
              </a:rPr>
              <a:t>testing: </a:t>
            </a:r>
            <a:endParaRPr lang="en-US" sz="2400" dirty="0">
              <a:gradFill>
                <a:gsLst>
                  <a:gs pos="0">
                    <a:schemeClr val="tx1"/>
                  </a:gs>
                  <a:gs pos="100000">
                    <a:schemeClr val="tx1"/>
                  </a:gs>
                </a:gsLst>
                <a:lin ang="5400000" scaled="0"/>
              </a:gradFill>
            </a:endParaRPr>
          </a:p>
          <a:p>
            <a:pPr defTabSz="1155700">
              <a:lnSpc>
                <a:spcPct val="90000"/>
              </a:lnSpc>
              <a:spcBef>
                <a:spcPct val="0"/>
              </a:spcBef>
              <a:spcAft>
                <a:spcPts val="1800"/>
              </a:spcAft>
            </a:pPr>
            <a:r>
              <a:rPr lang="en-US" sz="2000" dirty="0" smtClean="0">
                <a:gradFill>
                  <a:gsLst>
                    <a:gs pos="0">
                      <a:schemeClr val="tx1"/>
                    </a:gs>
                    <a:gs pos="100000">
                      <a:schemeClr val="tx1"/>
                    </a:gs>
                  </a:gsLst>
                  <a:lin ang="5400000" scaled="0"/>
                </a:gradFill>
              </a:rPr>
              <a:t>How fast will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the application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code perform?</a:t>
            </a:r>
            <a:endParaRPr lang="en-US" sz="2000" dirty="0">
              <a:gradFill>
                <a:gsLst>
                  <a:gs pos="0">
                    <a:schemeClr val="tx1"/>
                  </a:gs>
                  <a:gs pos="100000">
                    <a:schemeClr val="tx1"/>
                  </a:gs>
                </a:gsLst>
                <a:lin ang="5400000" scaled="0"/>
              </a:gradFill>
            </a:endParaRPr>
          </a:p>
        </p:txBody>
      </p:sp>
      <p:sp>
        <p:nvSpPr>
          <p:cNvPr id="12" name="Freeform 11"/>
          <p:cNvSpPr/>
          <p:nvPr/>
        </p:nvSpPr>
        <p:spPr>
          <a:xfrm>
            <a:off x="6251019" y="3622805"/>
            <a:ext cx="2926080" cy="2777995"/>
          </a:xfrm>
          <a:custGeom>
            <a:avLst/>
            <a:gdLst>
              <a:gd name="connsiteX0" fmla="*/ 0 w 5318939"/>
              <a:gd name="connsiteY0" fmla="*/ 0 h 1959110"/>
              <a:gd name="connsiteX1" fmla="*/ 5318939 w 5318939"/>
              <a:gd name="connsiteY1" fmla="*/ 0 h 1959110"/>
              <a:gd name="connsiteX2" fmla="*/ 5318939 w 5318939"/>
              <a:gd name="connsiteY2" fmla="*/ 1959110 h 1959110"/>
              <a:gd name="connsiteX3" fmla="*/ 0 w 5318939"/>
              <a:gd name="connsiteY3" fmla="*/ 1959110 h 1959110"/>
              <a:gd name="connsiteX4" fmla="*/ 0 w 5318939"/>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939" h="1959110">
                <a:moveTo>
                  <a:pt x="0" y="0"/>
                </a:moveTo>
                <a:lnTo>
                  <a:pt x="5318939" y="0"/>
                </a:lnTo>
                <a:lnTo>
                  <a:pt x="5318939"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1155700">
              <a:lnSpc>
                <a:spcPct val="90000"/>
              </a:lnSpc>
              <a:spcBef>
                <a:spcPct val="0"/>
              </a:spcBef>
              <a:spcAft>
                <a:spcPct val="35000"/>
              </a:spcAft>
            </a:pPr>
            <a:r>
              <a:rPr lang="en-US" sz="2800" dirty="0" smtClean="0">
                <a:gradFill>
                  <a:gsLst>
                    <a:gs pos="0">
                      <a:schemeClr val="tx1"/>
                    </a:gs>
                    <a:gs pos="100000">
                      <a:schemeClr val="tx1"/>
                    </a:gs>
                  </a:gsLst>
                  <a:lin ang="5400000" scaled="0"/>
                </a:gradFill>
              </a:rPr>
              <a:t>Stress </a:t>
            </a:r>
            <a:r>
              <a:rPr lang="en-US" sz="2800" dirty="0">
                <a:gradFill>
                  <a:gsLst>
                    <a:gs pos="0">
                      <a:schemeClr val="tx1"/>
                    </a:gs>
                    <a:gs pos="100000">
                      <a:schemeClr val="tx1"/>
                    </a:gs>
                  </a:gsLst>
                  <a:lin ang="5400000" scaled="0"/>
                </a:gradFill>
              </a:rPr>
              <a:t/>
            </a:r>
            <a:br>
              <a:rPr lang="en-US" sz="2800" dirty="0">
                <a:gradFill>
                  <a:gsLst>
                    <a:gs pos="0">
                      <a:schemeClr val="tx1"/>
                    </a:gs>
                    <a:gs pos="100000">
                      <a:schemeClr val="tx1"/>
                    </a:gs>
                  </a:gsLst>
                  <a:lin ang="5400000" scaled="0"/>
                </a:gradFill>
              </a:rPr>
            </a:br>
            <a:r>
              <a:rPr lang="en-US" sz="2800" dirty="0" smtClean="0">
                <a:gradFill>
                  <a:gsLst>
                    <a:gs pos="0">
                      <a:schemeClr val="tx1"/>
                    </a:gs>
                    <a:gs pos="100000">
                      <a:schemeClr val="tx1"/>
                    </a:gs>
                  </a:gsLst>
                  <a:lin ang="5400000" scaled="0"/>
                </a:gradFill>
              </a:rPr>
              <a:t>testing</a:t>
            </a:r>
            <a:r>
              <a:rPr lang="en-US" sz="2800" dirty="0">
                <a:gradFill>
                  <a:gsLst>
                    <a:gs pos="0">
                      <a:schemeClr val="tx1"/>
                    </a:gs>
                    <a:gs pos="100000">
                      <a:schemeClr val="tx1"/>
                    </a:gs>
                  </a:gsLst>
                  <a:lin ang="5400000" scaled="0"/>
                </a:gradFill>
              </a:rPr>
              <a:t>: </a:t>
            </a:r>
            <a:endParaRPr lang="en-US" sz="2600" dirty="0">
              <a:gradFill>
                <a:gsLst>
                  <a:gs pos="0">
                    <a:schemeClr val="tx1"/>
                  </a:gs>
                  <a:gs pos="100000">
                    <a:schemeClr val="tx1"/>
                  </a:gs>
                </a:gsLst>
                <a:lin ang="5400000" scaled="0"/>
              </a:gradFill>
            </a:endParaRPr>
          </a:p>
          <a:p>
            <a:pPr defTabSz="1155700">
              <a:lnSpc>
                <a:spcPct val="90000"/>
              </a:lnSpc>
              <a:spcBef>
                <a:spcPct val="0"/>
              </a:spcBef>
              <a:spcAft>
                <a:spcPts val="1800"/>
              </a:spcAft>
            </a:pPr>
            <a:r>
              <a:rPr lang="en-US" sz="2000" dirty="0">
                <a:gradFill>
                  <a:gsLst>
                    <a:gs pos="0">
                      <a:schemeClr val="tx1"/>
                    </a:gs>
                    <a:gs pos="100000">
                      <a:schemeClr val="tx1"/>
                    </a:gs>
                  </a:gsLst>
                  <a:lin ang="5400000" scaled="0"/>
                </a:gradFill>
              </a:rPr>
              <a:t>What is point of </a:t>
            </a:r>
            <a:r>
              <a:rPr lang="en-US" sz="2000" dirty="0" smtClean="0">
                <a:gradFill>
                  <a:gsLst>
                    <a:gs pos="0">
                      <a:schemeClr val="tx1"/>
                    </a:gs>
                    <a:gs pos="100000">
                      <a:schemeClr val="tx1"/>
                    </a:gs>
                  </a:gsLst>
                  <a:lin ang="5400000" scaled="0"/>
                </a:gradFill>
              </a:rPr>
              <a:t>users-load </a:t>
            </a:r>
            <a:r>
              <a:rPr lang="en-US" sz="2000" dirty="0">
                <a:gradFill>
                  <a:gsLst>
                    <a:gs pos="0">
                      <a:schemeClr val="tx1"/>
                    </a:gs>
                    <a:gs pos="100000">
                      <a:schemeClr val="tx1"/>
                    </a:gs>
                  </a:gsLst>
                  <a:lin ang="5400000" scaled="0"/>
                </a:gradFill>
              </a:rPr>
              <a:t>that </a:t>
            </a:r>
            <a:r>
              <a:rPr lang="en-US" sz="2000" dirty="0" smtClean="0">
                <a:gradFill>
                  <a:gsLst>
                    <a:gs pos="0">
                      <a:schemeClr val="tx1"/>
                    </a:gs>
                    <a:gs pos="100000">
                      <a:schemeClr val="tx1"/>
                    </a:gs>
                  </a:gsLst>
                  <a:lin ang="5400000" scaled="0"/>
                </a:gradFill>
              </a:rPr>
              <a:t>will break your application</a:t>
            </a:r>
            <a:r>
              <a:rPr lang="en-US" sz="2000" dirty="0">
                <a:gradFill>
                  <a:gsLst>
                    <a:gs pos="0">
                      <a:schemeClr val="tx1"/>
                    </a:gs>
                    <a:gs pos="100000">
                      <a:schemeClr val="tx1"/>
                    </a:gs>
                  </a:gsLst>
                  <a:lin ang="5400000" scaled="0"/>
                </a:gradFill>
              </a:rPr>
              <a:t>?</a:t>
            </a:r>
          </a:p>
        </p:txBody>
      </p:sp>
      <p:sp>
        <p:nvSpPr>
          <p:cNvPr id="14" name="Freeform 13"/>
          <p:cNvSpPr/>
          <p:nvPr/>
        </p:nvSpPr>
        <p:spPr>
          <a:xfrm>
            <a:off x="9240798" y="3622805"/>
            <a:ext cx="2926080" cy="2777995"/>
          </a:xfrm>
          <a:custGeom>
            <a:avLst/>
            <a:gdLst>
              <a:gd name="connsiteX0" fmla="*/ 0 w 5331916"/>
              <a:gd name="connsiteY0" fmla="*/ 0 h 1959110"/>
              <a:gd name="connsiteX1" fmla="*/ 5331916 w 5331916"/>
              <a:gd name="connsiteY1" fmla="*/ 0 h 1959110"/>
              <a:gd name="connsiteX2" fmla="*/ 5331916 w 5331916"/>
              <a:gd name="connsiteY2" fmla="*/ 1959110 h 1959110"/>
              <a:gd name="connsiteX3" fmla="*/ 0 w 5331916"/>
              <a:gd name="connsiteY3" fmla="*/ 1959110 h 1959110"/>
              <a:gd name="connsiteX4" fmla="*/ 0 w 5331916"/>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916" h="1959110">
                <a:moveTo>
                  <a:pt x="0" y="0"/>
                </a:moveTo>
                <a:lnTo>
                  <a:pt x="5331916" y="0"/>
                </a:lnTo>
                <a:lnTo>
                  <a:pt x="5331916"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1155700">
              <a:lnSpc>
                <a:spcPct val="90000"/>
              </a:lnSpc>
              <a:spcBef>
                <a:spcPct val="0"/>
              </a:spcBef>
              <a:spcAft>
                <a:spcPct val="35000"/>
              </a:spcAft>
            </a:pPr>
            <a:r>
              <a:rPr lang="en-US" sz="2800" dirty="0" smtClean="0">
                <a:gradFill>
                  <a:gsLst>
                    <a:gs pos="0">
                      <a:schemeClr val="tx1"/>
                    </a:gs>
                    <a:gs pos="100000">
                      <a:schemeClr val="tx1"/>
                    </a:gs>
                  </a:gsLst>
                  <a:lin ang="5400000" scaled="0"/>
                </a:gradFill>
              </a:rPr>
              <a:t>Capacity </a:t>
            </a:r>
            <a:r>
              <a:rPr lang="en-US" sz="2800" dirty="0">
                <a:gradFill>
                  <a:gsLst>
                    <a:gs pos="0">
                      <a:schemeClr val="tx1"/>
                    </a:gs>
                    <a:gs pos="100000">
                      <a:schemeClr val="tx1"/>
                    </a:gs>
                  </a:gsLst>
                  <a:lin ang="5400000" scaled="0"/>
                </a:gradFill>
              </a:rPr>
              <a:t>p</a:t>
            </a:r>
            <a:r>
              <a:rPr lang="en-US" sz="2800" dirty="0" smtClean="0">
                <a:gradFill>
                  <a:gsLst>
                    <a:gs pos="0">
                      <a:schemeClr val="tx1"/>
                    </a:gs>
                    <a:gs pos="100000">
                      <a:schemeClr val="tx1"/>
                    </a:gs>
                  </a:gsLst>
                  <a:lin ang="5400000" scaled="0"/>
                </a:gradFill>
              </a:rPr>
              <a:t>lanning</a:t>
            </a:r>
            <a:r>
              <a:rPr lang="en-US" sz="2800" dirty="0">
                <a:gradFill>
                  <a:gsLst>
                    <a:gs pos="0">
                      <a:schemeClr val="tx1"/>
                    </a:gs>
                    <a:gs pos="100000">
                      <a:schemeClr val="tx1"/>
                    </a:gs>
                  </a:gsLst>
                  <a:lin ang="5400000" scaled="0"/>
                </a:gradFill>
              </a:rPr>
              <a:t>: </a:t>
            </a:r>
            <a:endParaRPr lang="en-US" sz="2600" dirty="0">
              <a:gradFill>
                <a:gsLst>
                  <a:gs pos="0">
                    <a:schemeClr val="tx1"/>
                  </a:gs>
                  <a:gs pos="100000">
                    <a:schemeClr val="tx1"/>
                  </a:gs>
                </a:gsLst>
                <a:lin ang="5400000" scaled="0"/>
              </a:gradFill>
            </a:endParaRPr>
          </a:p>
          <a:p>
            <a:pPr defTabSz="1155700">
              <a:lnSpc>
                <a:spcPct val="90000"/>
              </a:lnSpc>
              <a:spcBef>
                <a:spcPct val="0"/>
              </a:spcBef>
              <a:spcAft>
                <a:spcPts val="1800"/>
              </a:spcAft>
            </a:pPr>
            <a:r>
              <a:rPr lang="en-US" sz="2000" dirty="0">
                <a:gradFill>
                  <a:gsLst>
                    <a:gs pos="0">
                      <a:schemeClr val="tx1"/>
                    </a:gs>
                    <a:gs pos="100000">
                      <a:schemeClr val="tx1"/>
                    </a:gs>
                  </a:gsLst>
                  <a:lin ang="5400000" scaled="0"/>
                </a:gradFill>
              </a:rPr>
              <a:t>Will the application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be able to scale </a:t>
            </a:r>
            <a:r>
              <a:rPr lang="en-US" sz="2000" dirty="0" smtClean="0">
                <a:gradFill>
                  <a:gsLst>
                    <a:gs pos="0">
                      <a:schemeClr val="tx1"/>
                    </a:gs>
                    <a:gs pos="100000">
                      <a:schemeClr val="tx1"/>
                    </a:gs>
                  </a:gsLst>
                  <a:lin ang="5400000" scaled="0"/>
                </a:gradFill>
              </a:rPr>
              <a:t>up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to </a:t>
            </a:r>
            <a:r>
              <a:rPr lang="en-US" sz="2000" dirty="0">
                <a:gradFill>
                  <a:gsLst>
                    <a:gs pos="0">
                      <a:schemeClr val="tx1"/>
                    </a:gs>
                    <a:gs pos="100000">
                      <a:schemeClr val="tx1"/>
                    </a:gs>
                  </a:gsLst>
                  <a:lin ang="5400000" scaled="0"/>
                </a:gradFill>
              </a:rPr>
              <a:t>the expected </a:t>
            </a:r>
            <a:r>
              <a:rPr lang="en-US" sz="2000" dirty="0" smtClean="0">
                <a:gradFill>
                  <a:gsLst>
                    <a:gs pos="0">
                      <a:schemeClr val="tx1"/>
                    </a:gs>
                    <a:gs pos="100000">
                      <a:schemeClr val="tx1"/>
                    </a:gs>
                  </a:gsLst>
                  <a:lin ang="5400000" scaled="0"/>
                </a:gradFill>
              </a:rPr>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future </a:t>
            </a:r>
            <a:r>
              <a:rPr lang="en-US" sz="2000" dirty="0">
                <a:gradFill>
                  <a:gsLst>
                    <a:gs pos="0">
                      <a:schemeClr val="tx1"/>
                    </a:gs>
                    <a:gs pos="100000">
                      <a:schemeClr val="tx1"/>
                    </a:gs>
                  </a:gsLst>
                  <a:lin ang="5400000" scaled="0"/>
                </a:gradFill>
              </a:rPr>
              <a:t>capacity?</a:t>
            </a:r>
          </a:p>
        </p:txBody>
      </p:sp>
      <p:sp>
        <p:nvSpPr>
          <p:cNvPr id="18" name="Rectangle 17"/>
          <p:cNvSpPr/>
          <p:nvPr/>
        </p:nvSpPr>
        <p:spPr bwMode="auto">
          <a:xfrm>
            <a:off x="0" y="0"/>
            <a:ext cx="12436475" cy="361405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Why Load Testing?</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1019" y="1690017"/>
            <a:ext cx="2926080" cy="194595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0799" y="1688297"/>
            <a:ext cx="2922035" cy="194767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463" y="1688297"/>
            <a:ext cx="2922035" cy="1947672"/>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2110" y="1690017"/>
            <a:ext cx="2926080" cy="1945952"/>
          </a:xfrm>
          <a:prstGeom prst="rect">
            <a:avLst/>
          </a:prstGeom>
        </p:spPr>
      </p:pic>
      <p:sp>
        <p:nvSpPr>
          <p:cNvPr id="19" name="Rectangle 18"/>
          <p:cNvSpPr/>
          <p:nvPr/>
        </p:nvSpPr>
        <p:spPr bwMode="auto">
          <a:xfrm>
            <a:off x="271463" y="1688297"/>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04" name="Rectangle 103"/>
          <p:cNvSpPr/>
          <p:nvPr/>
        </p:nvSpPr>
        <p:spPr bwMode="auto">
          <a:xfrm>
            <a:off x="3262110" y="1688297"/>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2</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6251019" y="1688297"/>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3</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9240798" y="1688297"/>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4</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42074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par>
                                <p:cTn id="44" presetID="10" presetClass="exit" presetSubtype="0" fill="hold" grpId="1" nodeType="withEffect">
                                  <p:stCondLst>
                                    <p:cond delay="0"/>
                                  </p:stCondLst>
                                  <p:childTnLst>
                                    <p:animEffect transition="out" filter="fade">
                                      <p:cBhvr>
                                        <p:cTn id="45" dur="500"/>
                                        <p:tgtEl>
                                          <p:spTgt spid="104"/>
                                        </p:tgtEl>
                                      </p:cBhvr>
                                    </p:animEffect>
                                    <p:set>
                                      <p:cBhvr>
                                        <p:cTn id="46" dur="1" fill="hold">
                                          <p:stCondLst>
                                            <p:cond delay="499"/>
                                          </p:stCondLst>
                                        </p:cTn>
                                        <p:tgtEl>
                                          <p:spTgt spid="10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1"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par>
                                <p:cTn id="53" presetID="10" presetClass="exit" presetSubtype="0" fill="hold" grpId="1" nodeType="withEffect">
                                  <p:stCondLst>
                                    <p:cond delay="0"/>
                                  </p:stCondLst>
                                  <p:childTnLst>
                                    <p:animEffect transition="out" filter="fade">
                                      <p:cBhvr>
                                        <p:cTn id="54" dur="500"/>
                                        <p:tgtEl>
                                          <p:spTgt spid="105"/>
                                        </p:tgtEl>
                                      </p:cBhvr>
                                    </p:animEffect>
                                    <p:set>
                                      <p:cBhvr>
                                        <p:cTn id="55" dur="1" fill="hold">
                                          <p:stCondLst>
                                            <p:cond delay="499"/>
                                          </p:stCondLst>
                                        </p:cTn>
                                        <p:tgtEl>
                                          <p:spTgt spid="10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1" decel="10000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0-#ppt_h/2"/>
                                          </p:val>
                                        </p:tav>
                                        <p:tav tm="100000">
                                          <p:val>
                                            <p:strVal val="#ppt_y"/>
                                          </p:val>
                                        </p:tav>
                                      </p:tavLst>
                                    </p:anim>
                                  </p:childTnLst>
                                </p:cTn>
                              </p:par>
                              <p:par>
                                <p:cTn id="62" presetID="10" presetClass="exit" presetSubtype="0" fill="hold" grpId="1" nodeType="withEffect">
                                  <p:stCondLst>
                                    <p:cond delay="0"/>
                                  </p:stCondLst>
                                  <p:childTnLst>
                                    <p:animEffect transition="out" filter="fade">
                                      <p:cBhvr>
                                        <p:cTn id="63" dur="500"/>
                                        <p:tgtEl>
                                          <p:spTgt spid="106"/>
                                        </p:tgtEl>
                                      </p:cBhvr>
                                    </p:animEffect>
                                    <p:set>
                                      <p:cBhvr>
                                        <p:cTn id="64"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2" grpId="0" animBg="1"/>
      <p:bldP spid="14" grpId="0" animBg="1"/>
      <p:bldP spid="19" grpId="0" animBg="1"/>
      <p:bldP spid="19" grpId="1" animBg="1"/>
      <p:bldP spid="104" grpId="0" animBg="1"/>
      <p:bldP spid="104" grpId="1" animBg="1"/>
      <p:bldP spid="105" grpId="0" animBg="1"/>
      <p:bldP spid="105" grpId="1" animBg="1"/>
      <p:bldP spid="106" grpId="0" animBg="1"/>
      <p:bldP spid="10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On-</a:t>
            </a:r>
            <a:r>
              <a:rPr lang="en-US" dirty="0" err="1" smtClean="0"/>
              <a:t>Prem</a:t>
            </a:r>
            <a:r>
              <a:rPr lang="en-US" dirty="0" smtClean="0"/>
              <a:t> Load Testing</a:t>
            </a:r>
            <a:endParaRPr lang="en-US" dirty="0"/>
          </a:p>
        </p:txBody>
      </p:sp>
    </p:spTree>
    <p:extLst>
      <p:ext uri="{BB962C8B-B14F-4D97-AF65-F5344CB8AC3E}">
        <p14:creationId xmlns:p14="http://schemas.microsoft.com/office/powerpoint/2010/main" val="174617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1792662" y="2795015"/>
            <a:ext cx="3108960" cy="1159330"/>
          </a:xfrm>
          <a:custGeom>
            <a:avLst/>
            <a:gdLst>
              <a:gd name="connsiteX0" fmla="*/ 0 w 3147555"/>
              <a:gd name="connsiteY0" fmla="*/ 0 h 1159330"/>
              <a:gd name="connsiteX1" fmla="*/ 3147555 w 3147555"/>
              <a:gd name="connsiteY1" fmla="*/ 0 h 1159330"/>
              <a:gd name="connsiteX2" fmla="*/ 3147555 w 3147555"/>
              <a:gd name="connsiteY2" fmla="*/ 1159330 h 1159330"/>
              <a:gd name="connsiteX3" fmla="*/ 0 w 3147555"/>
              <a:gd name="connsiteY3" fmla="*/ 1159330 h 1159330"/>
              <a:gd name="connsiteX4" fmla="*/ 0 w 3147555"/>
              <a:gd name="connsiteY4" fmla="*/ 0 h 1159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555" h="1159330">
                <a:moveTo>
                  <a:pt x="0" y="0"/>
                </a:moveTo>
                <a:lnTo>
                  <a:pt x="3147555" y="0"/>
                </a:lnTo>
                <a:lnTo>
                  <a:pt x="3147555" y="1159330"/>
                </a:lnTo>
                <a:lnTo>
                  <a:pt x="0" y="115933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ctr" anchorCtr="0">
            <a:noAutofit/>
          </a:bodyPr>
          <a:lstStyle/>
          <a:p>
            <a:pPr defTabSz="1066800">
              <a:lnSpc>
                <a:spcPct val="90000"/>
              </a:lnSpc>
              <a:spcBef>
                <a:spcPct val="0"/>
              </a:spcBef>
              <a:spcAft>
                <a:spcPct val="35000"/>
              </a:spcAft>
            </a:pPr>
            <a:r>
              <a:rPr lang="en-US" sz="2400" dirty="0" smtClean="0">
                <a:gradFill>
                  <a:gsLst>
                    <a:gs pos="2917">
                      <a:schemeClr val="tx1"/>
                    </a:gs>
                    <a:gs pos="100000">
                      <a:schemeClr val="tx1"/>
                    </a:gs>
                  </a:gsLst>
                  <a:lin ang="5400000" scaled="0"/>
                </a:gradFill>
                <a:latin typeface="+mj-lt"/>
              </a:rPr>
              <a:t>Install your software/agents</a:t>
            </a:r>
            <a:endParaRPr lang="en-US" sz="2400" dirty="0">
              <a:gradFill>
                <a:gsLst>
                  <a:gs pos="2917">
                    <a:schemeClr val="tx1"/>
                  </a:gs>
                  <a:gs pos="100000">
                    <a:schemeClr val="tx1"/>
                  </a:gs>
                </a:gsLst>
                <a:lin ang="5400000" scaled="0"/>
              </a:gradFill>
              <a:latin typeface="+mj-lt"/>
            </a:endParaRPr>
          </a:p>
        </p:txBody>
      </p:sp>
      <p:sp>
        <p:nvSpPr>
          <p:cNvPr id="32" name="Rectangle 31"/>
          <p:cNvSpPr/>
          <p:nvPr/>
        </p:nvSpPr>
        <p:spPr>
          <a:xfrm>
            <a:off x="508827" y="2792279"/>
            <a:ext cx="1229168" cy="1159869"/>
          </a:xfrm>
          <a:prstGeom prst="rect">
            <a:avLst/>
          </a:prstGeom>
          <a:blipFill rotWithShape="1">
            <a:blip r:embed="rId3"/>
            <a:srcRect/>
            <a:stretch>
              <a:fillRect t="-8474" b="-16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1792662" y="4032274"/>
            <a:ext cx="3108960" cy="1159330"/>
          </a:xfrm>
          <a:custGeom>
            <a:avLst/>
            <a:gdLst>
              <a:gd name="connsiteX0" fmla="*/ 0 w 3266159"/>
              <a:gd name="connsiteY0" fmla="*/ 0 h 1159330"/>
              <a:gd name="connsiteX1" fmla="*/ 3266159 w 3266159"/>
              <a:gd name="connsiteY1" fmla="*/ 0 h 1159330"/>
              <a:gd name="connsiteX2" fmla="*/ 3266159 w 3266159"/>
              <a:gd name="connsiteY2" fmla="*/ 1159330 h 1159330"/>
              <a:gd name="connsiteX3" fmla="*/ 0 w 3266159"/>
              <a:gd name="connsiteY3" fmla="*/ 1159330 h 1159330"/>
              <a:gd name="connsiteX4" fmla="*/ 0 w 3266159"/>
              <a:gd name="connsiteY4" fmla="*/ 0 h 1159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59" h="1159330">
                <a:moveTo>
                  <a:pt x="0" y="0"/>
                </a:moveTo>
                <a:lnTo>
                  <a:pt x="3266159" y="0"/>
                </a:lnTo>
                <a:lnTo>
                  <a:pt x="3266159" y="1159330"/>
                </a:lnTo>
                <a:lnTo>
                  <a:pt x="0" y="115933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ctr" anchorCtr="0">
            <a:noAutofit/>
          </a:bodyPr>
          <a:lstStyle/>
          <a:p>
            <a:pPr defTabSz="1066800">
              <a:lnSpc>
                <a:spcPct val="90000"/>
              </a:lnSpc>
              <a:spcBef>
                <a:spcPct val="0"/>
              </a:spcBef>
              <a:spcAft>
                <a:spcPct val="35000"/>
              </a:spcAft>
            </a:pPr>
            <a:r>
              <a:rPr lang="en-US" sz="2400" dirty="0" smtClean="0">
                <a:gradFill>
                  <a:gsLst>
                    <a:gs pos="2917">
                      <a:schemeClr val="tx1"/>
                    </a:gs>
                    <a:gs pos="100000">
                      <a:schemeClr val="tx1"/>
                    </a:gs>
                  </a:gsLst>
                  <a:lin ang="5400000" scaled="0"/>
                </a:gradFill>
                <a:latin typeface="+mj-lt"/>
              </a:rPr>
              <a:t>Physically setup computers</a:t>
            </a:r>
            <a:endParaRPr lang="en-US" sz="2400" dirty="0">
              <a:gradFill>
                <a:gsLst>
                  <a:gs pos="2917">
                    <a:schemeClr val="tx1"/>
                  </a:gs>
                  <a:gs pos="100000">
                    <a:schemeClr val="tx1"/>
                  </a:gs>
                </a:gsLst>
                <a:lin ang="5400000" scaled="0"/>
              </a:gradFill>
              <a:latin typeface="+mj-lt"/>
            </a:endParaRPr>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t="23140" b="13485"/>
          <a:stretch/>
        </p:blipFill>
        <p:spPr>
          <a:xfrm>
            <a:off x="508827" y="4032274"/>
            <a:ext cx="1212578" cy="1155510"/>
          </a:xfrm>
          <a:prstGeom prst="rect">
            <a:avLst/>
          </a:prstGeom>
        </p:spPr>
      </p:pic>
      <p:sp>
        <p:nvSpPr>
          <p:cNvPr id="37" name="Freeform 36"/>
          <p:cNvSpPr/>
          <p:nvPr/>
        </p:nvSpPr>
        <p:spPr>
          <a:xfrm>
            <a:off x="1792662" y="5269532"/>
            <a:ext cx="3108960" cy="1159330"/>
          </a:xfrm>
          <a:custGeom>
            <a:avLst/>
            <a:gdLst>
              <a:gd name="connsiteX0" fmla="*/ 0 w 3155235"/>
              <a:gd name="connsiteY0" fmla="*/ 0 h 1159330"/>
              <a:gd name="connsiteX1" fmla="*/ 3155235 w 3155235"/>
              <a:gd name="connsiteY1" fmla="*/ 0 h 1159330"/>
              <a:gd name="connsiteX2" fmla="*/ 3155235 w 3155235"/>
              <a:gd name="connsiteY2" fmla="*/ 1159330 h 1159330"/>
              <a:gd name="connsiteX3" fmla="*/ 0 w 3155235"/>
              <a:gd name="connsiteY3" fmla="*/ 1159330 h 1159330"/>
              <a:gd name="connsiteX4" fmla="*/ 0 w 3155235"/>
              <a:gd name="connsiteY4" fmla="*/ 0 h 1159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235" h="1159330">
                <a:moveTo>
                  <a:pt x="0" y="0"/>
                </a:moveTo>
                <a:lnTo>
                  <a:pt x="3155235" y="0"/>
                </a:lnTo>
                <a:lnTo>
                  <a:pt x="3155235" y="1159330"/>
                </a:lnTo>
                <a:lnTo>
                  <a:pt x="0" y="115933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ctr" anchorCtr="0">
            <a:noAutofit/>
          </a:bodyPr>
          <a:lstStyle/>
          <a:p>
            <a:pPr defTabSz="914400">
              <a:spcBef>
                <a:spcPct val="0"/>
              </a:spcBef>
              <a:defRPr/>
            </a:pPr>
            <a:r>
              <a:rPr lang="en-US" sz="2400" dirty="0" smtClean="0">
                <a:gradFill>
                  <a:gsLst>
                    <a:gs pos="2917">
                      <a:schemeClr val="tx1"/>
                    </a:gs>
                    <a:gs pos="100000">
                      <a:schemeClr val="tx1"/>
                    </a:gs>
                  </a:gsLst>
                  <a:lin ang="5400000" scaled="0"/>
                </a:gradFill>
                <a:latin typeface="+mj-lt"/>
              </a:rPr>
              <a:t>Replicate this to all the computers</a:t>
            </a:r>
            <a:endParaRPr lang="en-US" sz="2000" dirty="0" smtClean="0">
              <a:gradFill>
                <a:gsLst>
                  <a:gs pos="2917">
                    <a:schemeClr val="tx1"/>
                  </a:gs>
                  <a:gs pos="100000">
                    <a:schemeClr val="tx1"/>
                  </a:gs>
                </a:gsLst>
                <a:lin ang="5400000" scaled="0"/>
              </a:gradFill>
              <a:latin typeface="+mj-lt"/>
            </a:endParaRPr>
          </a:p>
        </p:txBody>
      </p:sp>
      <p:sp>
        <p:nvSpPr>
          <p:cNvPr id="38" name="Rectangle 37"/>
          <p:cNvSpPr/>
          <p:nvPr/>
        </p:nvSpPr>
        <p:spPr>
          <a:xfrm>
            <a:off x="508827" y="5269532"/>
            <a:ext cx="1229168" cy="1159869"/>
          </a:xfrm>
          <a:prstGeom prst="rect">
            <a:avLst/>
          </a:prstGeom>
          <a:blipFill rotWithShape="1">
            <a:blip r:embed="rId3"/>
            <a:srcRect/>
            <a:stretch>
              <a:fillRect t="-8474" b="-16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Freeform 39"/>
          <p:cNvSpPr/>
          <p:nvPr/>
        </p:nvSpPr>
        <p:spPr>
          <a:xfrm>
            <a:off x="1792662" y="1557756"/>
            <a:ext cx="3108960" cy="1159330"/>
          </a:xfrm>
          <a:custGeom>
            <a:avLst/>
            <a:gdLst>
              <a:gd name="connsiteX0" fmla="*/ 0 w 3118841"/>
              <a:gd name="connsiteY0" fmla="*/ 0 h 1159330"/>
              <a:gd name="connsiteX1" fmla="*/ 3118841 w 3118841"/>
              <a:gd name="connsiteY1" fmla="*/ 0 h 1159330"/>
              <a:gd name="connsiteX2" fmla="*/ 3118841 w 3118841"/>
              <a:gd name="connsiteY2" fmla="*/ 1159330 h 1159330"/>
              <a:gd name="connsiteX3" fmla="*/ 0 w 3118841"/>
              <a:gd name="connsiteY3" fmla="*/ 1159330 h 1159330"/>
              <a:gd name="connsiteX4" fmla="*/ 0 w 3118841"/>
              <a:gd name="connsiteY4" fmla="*/ 0 h 1159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841" h="1159330">
                <a:moveTo>
                  <a:pt x="0" y="0"/>
                </a:moveTo>
                <a:lnTo>
                  <a:pt x="3118841" y="0"/>
                </a:lnTo>
                <a:lnTo>
                  <a:pt x="3118841" y="1159330"/>
                </a:lnTo>
                <a:lnTo>
                  <a:pt x="0" y="115933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ctr" anchorCtr="0">
            <a:noAutofit/>
          </a:bodyPr>
          <a:lstStyle/>
          <a:p>
            <a:pPr defTabSz="1066800">
              <a:lnSpc>
                <a:spcPct val="90000"/>
              </a:lnSpc>
              <a:spcBef>
                <a:spcPct val="0"/>
              </a:spcBef>
              <a:spcAft>
                <a:spcPct val="35000"/>
              </a:spcAft>
            </a:pPr>
            <a:r>
              <a:rPr lang="en-US" sz="2400" dirty="0" smtClean="0">
                <a:gradFill>
                  <a:gsLst>
                    <a:gs pos="2917">
                      <a:schemeClr val="tx1"/>
                    </a:gs>
                    <a:gs pos="100000">
                      <a:schemeClr val="tx1"/>
                    </a:gs>
                  </a:gsLst>
                  <a:lin ang="5400000" scaled="0"/>
                </a:gradFill>
                <a:latin typeface="+mj-lt"/>
              </a:rPr>
              <a:t>Appropriate/buy/</a:t>
            </a:r>
            <a:br>
              <a:rPr lang="en-US" sz="2400" dirty="0" smtClean="0">
                <a:gradFill>
                  <a:gsLst>
                    <a:gs pos="2917">
                      <a:schemeClr val="tx1"/>
                    </a:gs>
                    <a:gs pos="100000">
                      <a:schemeClr val="tx1"/>
                    </a:gs>
                  </a:gsLst>
                  <a:lin ang="5400000" scaled="0"/>
                </a:gradFill>
                <a:latin typeface="+mj-lt"/>
              </a:rPr>
            </a:br>
            <a:r>
              <a:rPr lang="en-US" sz="2400" dirty="0" smtClean="0">
                <a:gradFill>
                  <a:gsLst>
                    <a:gs pos="2917">
                      <a:schemeClr val="tx1"/>
                    </a:gs>
                    <a:gs pos="100000">
                      <a:schemeClr val="tx1"/>
                    </a:gs>
                  </a:gsLst>
                  <a:lin ang="5400000" scaled="0"/>
                </a:gradFill>
                <a:latin typeface="+mj-lt"/>
              </a:rPr>
              <a:t>steal computers</a:t>
            </a:r>
            <a:endParaRPr lang="en-US" sz="2400" dirty="0">
              <a:gradFill>
                <a:gsLst>
                  <a:gs pos="2917">
                    <a:schemeClr val="tx1"/>
                  </a:gs>
                  <a:gs pos="100000">
                    <a:schemeClr val="tx1"/>
                  </a:gs>
                </a:gsLst>
                <a:lin ang="5400000" scaled="0"/>
              </a:gradFill>
              <a:latin typeface="+mj-lt"/>
            </a:endParaRPr>
          </a:p>
        </p:txBody>
      </p:sp>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t="24382" b="11838"/>
          <a:stretch/>
        </p:blipFill>
        <p:spPr>
          <a:xfrm>
            <a:off x="508827" y="1557756"/>
            <a:ext cx="1229168" cy="1158109"/>
          </a:xfrm>
          <a:prstGeom prst="rect">
            <a:avLst/>
          </a:prstGeom>
        </p:spPr>
      </p:pic>
      <p:sp>
        <p:nvSpPr>
          <p:cNvPr id="9" name="Text Placeholder 8"/>
          <p:cNvSpPr>
            <a:spLocks noGrp="1"/>
          </p:cNvSpPr>
          <p:nvPr>
            <p:ph type="body" sz="quarter" idx="10"/>
          </p:nvPr>
        </p:nvSpPr>
        <p:spPr>
          <a:xfrm>
            <a:off x="5405198" y="1855584"/>
            <a:ext cx="6756640" cy="738664"/>
          </a:xfrm>
        </p:spPr>
        <p:txBody>
          <a:bodyPr/>
          <a:lstStyle/>
          <a:p>
            <a:pPr marL="0" indent="0">
              <a:buNone/>
            </a:pPr>
            <a:r>
              <a:rPr lang="en-US" dirty="0" smtClean="0"/>
              <a:t>Net load testing can be:</a:t>
            </a:r>
          </a:p>
        </p:txBody>
      </p:sp>
      <p:sp>
        <p:nvSpPr>
          <p:cNvPr id="2" name="Title 1"/>
          <p:cNvSpPr>
            <a:spLocks noGrp="1"/>
          </p:cNvSpPr>
          <p:nvPr>
            <p:ph type="title"/>
          </p:nvPr>
        </p:nvSpPr>
        <p:spPr/>
        <p:txBody>
          <a:bodyPr/>
          <a:lstStyle/>
          <a:p>
            <a:r>
              <a:rPr lang="en-US" dirty="0" smtClean="0"/>
              <a:t>What is needed to make that work?</a:t>
            </a:r>
            <a:endParaRPr lang="en-US" dirty="0"/>
          </a:p>
        </p:txBody>
      </p:sp>
      <p:sp>
        <p:nvSpPr>
          <p:cNvPr id="7" name="Text Placeholder 6"/>
          <p:cNvSpPr txBox="1">
            <a:spLocks/>
          </p:cNvSpPr>
          <p:nvPr/>
        </p:nvSpPr>
        <p:spPr>
          <a:xfrm>
            <a:off x="5405198" y="2635420"/>
            <a:ext cx="5992858" cy="1994338"/>
          </a:xfrm>
          <a:prstGeom prst="rect">
            <a:avLst/>
          </a:prstGeom>
          <a:noFill/>
        </p:spPr>
        <p:txBody>
          <a:bodyPr vert="horz" wrap="square" lIns="146260" tIns="91413" rIns="146260" bIns="91413" rtlCol="0">
            <a:spAutoFit/>
          </a:bodyPr>
          <a:lst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accent2"/>
                </a:soli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83177">
              <a:buClr>
                <a:schemeClr val="tx2"/>
              </a:buClr>
              <a:buFont typeface="Wingdings" panose="05000000000000000000" pitchFamily="2" charset="2"/>
              <a:buChar char="§"/>
              <a:defRPr/>
            </a:pPr>
            <a:r>
              <a:rPr lang="en-US" sz="2800" dirty="0" smtClean="0">
                <a:gradFill>
                  <a:gsLst>
                    <a:gs pos="2917">
                      <a:schemeClr val="tx2"/>
                    </a:gs>
                    <a:gs pos="100000">
                      <a:schemeClr val="accent1"/>
                    </a:gs>
                  </a:gsLst>
                  <a:lin ang="5400000" scaled="0"/>
                </a:gradFill>
              </a:rPr>
              <a:t>Expensive to setup</a:t>
            </a:r>
          </a:p>
          <a:p>
            <a:pPr defTabSz="783177">
              <a:buClr>
                <a:schemeClr val="tx2"/>
              </a:buClr>
              <a:buFont typeface="Wingdings" panose="05000000000000000000" pitchFamily="2" charset="2"/>
              <a:buChar char="§"/>
              <a:defRPr/>
            </a:pPr>
            <a:r>
              <a:rPr lang="en-US" sz="2800" dirty="0" smtClean="0">
                <a:gradFill>
                  <a:gsLst>
                    <a:gs pos="2917">
                      <a:schemeClr val="tx2"/>
                    </a:gs>
                    <a:gs pos="100000">
                      <a:schemeClr val="accent1"/>
                    </a:gs>
                  </a:gsLst>
                  <a:lin ang="5400000" scaled="0"/>
                </a:gradFill>
              </a:rPr>
              <a:t>Provisioning is complex</a:t>
            </a:r>
          </a:p>
          <a:p>
            <a:pPr defTabSz="783177">
              <a:buClr>
                <a:schemeClr val="tx2"/>
              </a:buClr>
              <a:buFont typeface="Wingdings" panose="05000000000000000000" pitchFamily="2" charset="2"/>
              <a:buChar char="§"/>
              <a:defRPr/>
            </a:pPr>
            <a:r>
              <a:rPr lang="en-US" sz="2800" dirty="0" smtClean="0">
                <a:gradFill>
                  <a:gsLst>
                    <a:gs pos="2917">
                      <a:schemeClr val="tx2"/>
                    </a:gs>
                    <a:gs pos="100000">
                      <a:schemeClr val="accent1"/>
                    </a:gs>
                  </a:gsLst>
                  <a:lin ang="5400000" scaled="0"/>
                </a:gradFill>
              </a:rPr>
              <a:t>Slow to scale  </a:t>
            </a:r>
          </a:p>
          <a:p>
            <a:pPr defTabSz="783177">
              <a:buClr>
                <a:schemeClr val="tx2"/>
              </a:buClr>
              <a:buFont typeface="Wingdings" panose="05000000000000000000" pitchFamily="2" charset="2"/>
              <a:buChar char="§"/>
              <a:defRPr/>
            </a:pPr>
            <a:r>
              <a:rPr lang="en-US" sz="2800" dirty="0" smtClean="0">
                <a:gradFill>
                  <a:gsLst>
                    <a:gs pos="2917">
                      <a:schemeClr val="tx2"/>
                    </a:gs>
                    <a:gs pos="100000">
                      <a:schemeClr val="accent1"/>
                    </a:gs>
                  </a:gsLst>
                  <a:lin ang="5400000" scaled="0"/>
                </a:gradFill>
              </a:rPr>
              <a:t>Costly to maintain</a:t>
            </a:r>
            <a:endParaRPr lang="en-US" sz="2800" dirty="0">
              <a:gradFill>
                <a:gsLst>
                  <a:gs pos="2917">
                    <a:schemeClr val="tx2"/>
                  </a:gs>
                  <a:gs pos="100000">
                    <a:schemeClr val="accent1"/>
                  </a:gs>
                </a:gsLst>
                <a:lin ang="5400000" scaled="0"/>
              </a:gradFill>
            </a:endParaRPr>
          </a:p>
        </p:txBody>
      </p:sp>
      <p:sp>
        <p:nvSpPr>
          <p:cNvPr id="42" name="Rectangle 41"/>
          <p:cNvSpPr/>
          <p:nvPr/>
        </p:nvSpPr>
        <p:spPr bwMode="auto">
          <a:xfrm>
            <a:off x="0" y="1415021"/>
            <a:ext cx="522475" cy="527918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821136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Cloud Load Testing</a:t>
            </a:r>
            <a:endParaRPr lang="en-US" dirty="0"/>
          </a:p>
        </p:txBody>
      </p:sp>
    </p:spTree>
    <p:extLst>
      <p:ext uri="{BB962C8B-B14F-4D97-AF65-F5344CB8AC3E}">
        <p14:creationId xmlns:p14="http://schemas.microsoft.com/office/powerpoint/2010/main" val="15973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261241" y="3622806"/>
            <a:ext cx="2926080" cy="2569448"/>
          </a:xfrm>
          <a:custGeom>
            <a:avLst/>
            <a:gdLst>
              <a:gd name="connsiteX0" fmla="*/ 0 w 5519364"/>
              <a:gd name="connsiteY0" fmla="*/ 0 h 1959110"/>
              <a:gd name="connsiteX1" fmla="*/ 5519364 w 5519364"/>
              <a:gd name="connsiteY1" fmla="*/ 0 h 1959110"/>
              <a:gd name="connsiteX2" fmla="*/ 5519364 w 5519364"/>
              <a:gd name="connsiteY2" fmla="*/ 1959110 h 1959110"/>
              <a:gd name="connsiteX3" fmla="*/ 0 w 5519364"/>
              <a:gd name="connsiteY3" fmla="*/ 1959110 h 1959110"/>
              <a:gd name="connsiteX4" fmla="*/ 0 w 5519364"/>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364" h="1959110">
                <a:moveTo>
                  <a:pt x="0" y="0"/>
                </a:moveTo>
                <a:lnTo>
                  <a:pt x="5519364" y="0"/>
                </a:lnTo>
                <a:lnTo>
                  <a:pt x="5519364"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932468">
              <a:lnSpc>
                <a:spcPct val="90000"/>
              </a:lnSpc>
            </a:pPr>
            <a:r>
              <a:rPr lang="en-US" sz="2400" dirty="0" smtClean="0">
                <a:gradFill>
                  <a:gsLst>
                    <a:gs pos="0">
                      <a:schemeClr val="tx1"/>
                    </a:gs>
                    <a:gs pos="100000">
                      <a:schemeClr val="tx1"/>
                    </a:gs>
                  </a:gsLst>
                  <a:lin ang="5400000" scaled="0"/>
                </a:gradFill>
              </a:rPr>
              <a:t>Get </a:t>
            </a:r>
            <a:r>
              <a:rPr lang="en-US" sz="2400" dirty="0">
                <a:gradFill>
                  <a:gsLst>
                    <a:gs pos="0">
                      <a:schemeClr val="tx1"/>
                    </a:gs>
                    <a:gs pos="100000">
                      <a:schemeClr val="tx1"/>
                    </a:gs>
                  </a:gsLst>
                  <a:lin ang="5400000" scaled="0"/>
                </a:gradFill>
              </a:rPr>
              <a:t>infrastructure in cloud when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you </a:t>
            </a:r>
            <a:r>
              <a:rPr lang="en-US" sz="2400" dirty="0">
                <a:gradFill>
                  <a:gsLst>
                    <a:gs pos="0">
                      <a:schemeClr val="tx1"/>
                    </a:gs>
                    <a:gs pos="100000">
                      <a:schemeClr val="tx1"/>
                    </a:gs>
                  </a:gsLst>
                  <a:lin ang="5400000" scaled="0"/>
                </a:gradFill>
              </a:rPr>
              <a:t>need </a:t>
            </a:r>
            <a:r>
              <a:rPr lang="en-US" sz="2400" dirty="0" smtClean="0">
                <a:gradFill>
                  <a:gsLst>
                    <a:gs pos="0">
                      <a:schemeClr val="tx1"/>
                    </a:gs>
                    <a:gs pos="100000">
                      <a:schemeClr val="tx1"/>
                    </a:gs>
                  </a:gsLst>
                  <a:lin ang="5400000" scaled="0"/>
                </a:gradFill>
              </a:rPr>
              <a:t>it.</a:t>
            </a:r>
            <a:endParaRPr lang="en-US" sz="2400" dirty="0">
              <a:gradFill>
                <a:gsLst>
                  <a:gs pos="0">
                    <a:schemeClr val="tx1"/>
                  </a:gs>
                  <a:gs pos="100000">
                    <a:schemeClr val="tx1"/>
                  </a:gs>
                </a:gsLst>
                <a:lin ang="5400000" scaled="0"/>
              </a:gradFill>
            </a:endParaRPr>
          </a:p>
        </p:txBody>
      </p:sp>
      <p:sp>
        <p:nvSpPr>
          <p:cNvPr id="8" name="Freeform 7"/>
          <p:cNvSpPr/>
          <p:nvPr/>
        </p:nvSpPr>
        <p:spPr>
          <a:xfrm>
            <a:off x="271463" y="3622806"/>
            <a:ext cx="2926080" cy="2569448"/>
          </a:xfrm>
          <a:custGeom>
            <a:avLst/>
            <a:gdLst>
              <a:gd name="connsiteX0" fmla="*/ 0 w 5270415"/>
              <a:gd name="connsiteY0" fmla="*/ 0 h 1959110"/>
              <a:gd name="connsiteX1" fmla="*/ 5270415 w 5270415"/>
              <a:gd name="connsiteY1" fmla="*/ 0 h 1959110"/>
              <a:gd name="connsiteX2" fmla="*/ 5270415 w 5270415"/>
              <a:gd name="connsiteY2" fmla="*/ 1959110 h 1959110"/>
              <a:gd name="connsiteX3" fmla="*/ 0 w 5270415"/>
              <a:gd name="connsiteY3" fmla="*/ 1959110 h 1959110"/>
              <a:gd name="connsiteX4" fmla="*/ 0 w 5270415"/>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15" h="1959110">
                <a:moveTo>
                  <a:pt x="0" y="0"/>
                </a:moveTo>
                <a:lnTo>
                  <a:pt x="5270415" y="0"/>
                </a:lnTo>
                <a:lnTo>
                  <a:pt x="5270415"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932468">
              <a:lnSpc>
                <a:spcPct val="90000"/>
              </a:lnSpc>
            </a:pPr>
            <a:r>
              <a:rPr lang="en-US" sz="2400" dirty="0" smtClean="0">
                <a:gradFill>
                  <a:gsLst>
                    <a:gs pos="0">
                      <a:schemeClr val="tx1"/>
                    </a:gs>
                    <a:gs pos="100000">
                      <a:schemeClr val="tx1"/>
                    </a:gs>
                  </a:gsLst>
                  <a:lin ang="5400000" scaled="1"/>
                </a:gradFill>
              </a:rPr>
              <a:t>No </a:t>
            </a:r>
            <a:r>
              <a:rPr lang="en-US" sz="2400" dirty="0">
                <a:gradFill>
                  <a:gsLst>
                    <a:gs pos="0">
                      <a:schemeClr val="tx1"/>
                    </a:gs>
                    <a:gs pos="100000">
                      <a:schemeClr val="tx1"/>
                    </a:gs>
                  </a:gsLst>
                  <a:lin ang="5400000" scaled="1"/>
                </a:gradFill>
              </a:rPr>
              <a:t>need to </a:t>
            </a:r>
            <a:r>
              <a:rPr lang="en-US" sz="2400" dirty="0" smtClean="0">
                <a:gradFill>
                  <a:gsLst>
                    <a:gs pos="0">
                      <a:schemeClr val="tx1"/>
                    </a:gs>
                    <a:gs pos="100000">
                      <a:schemeClr val="tx1"/>
                    </a:gs>
                  </a:gsLst>
                  <a:lin ang="5400000" scaled="1"/>
                </a:gradFill>
              </a:rPr>
              <a:t/>
            </a:r>
            <a:br>
              <a:rPr lang="en-US" sz="2400" dirty="0" smtClean="0">
                <a:gradFill>
                  <a:gsLst>
                    <a:gs pos="0">
                      <a:schemeClr val="tx1"/>
                    </a:gs>
                    <a:gs pos="100000">
                      <a:schemeClr val="tx1"/>
                    </a:gs>
                  </a:gsLst>
                  <a:lin ang="5400000" scaled="1"/>
                </a:gradFill>
              </a:rPr>
            </a:br>
            <a:r>
              <a:rPr lang="en-US" sz="2400" dirty="0" smtClean="0">
                <a:gradFill>
                  <a:gsLst>
                    <a:gs pos="0">
                      <a:schemeClr val="tx1"/>
                    </a:gs>
                    <a:gs pos="100000">
                      <a:schemeClr val="tx1"/>
                    </a:gs>
                  </a:gsLst>
                  <a:lin ang="5400000" scaled="1"/>
                </a:gradFill>
              </a:rPr>
              <a:t>setup </a:t>
            </a:r>
            <a:r>
              <a:rPr lang="en-US" sz="2400" dirty="0">
                <a:gradFill>
                  <a:gsLst>
                    <a:gs pos="0">
                      <a:schemeClr val="tx1"/>
                    </a:gs>
                    <a:gs pos="100000">
                      <a:schemeClr val="tx1"/>
                    </a:gs>
                  </a:gsLst>
                  <a:lin ang="5400000" scaled="1"/>
                </a:gradFill>
              </a:rPr>
              <a:t>your own infrastructure </a:t>
            </a:r>
            <a:r>
              <a:rPr lang="en-US" sz="2400" dirty="0" smtClean="0">
                <a:gradFill>
                  <a:gsLst>
                    <a:gs pos="0">
                      <a:schemeClr val="tx1"/>
                    </a:gs>
                    <a:gs pos="100000">
                      <a:schemeClr val="tx1"/>
                    </a:gs>
                  </a:gsLst>
                  <a:lin ang="5400000" scaled="1"/>
                </a:gradFill>
              </a:rPr>
              <a:t/>
            </a:r>
            <a:br>
              <a:rPr lang="en-US" sz="2400" dirty="0" smtClean="0">
                <a:gradFill>
                  <a:gsLst>
                    <a:gs pos="0">
                      <a:schemeClr val="tx1"/>
                    </a:gs>
                    <a:gs pos="100000">
                      <a:schemeClr val="tx1"/>
                    </a:gs>
                  </a:gsLst>
                  <a:lin ang="5400000" scaled="1"/>
                </a:gradFill>
              </a:rPr>
            </a:br>
            <a:r>
              <a:rPr lang="en-US" sz="2400" dirty="0" smtClean="0">
                <a:gradFill>
                  <a:gsLst>
                    <a:gs pos="0">
                      <a:schemeClr val="tx1"/>
                    </a:gs>
                    <a:gs pos="100000">
                      <a:schemeClr val="tx1"/>
                    </a:gs>
                  </a:gsLst>
                  <a:lin ang="5400000" scaled="1"/>
                </a:gradFill>
              </a:rPr>
              <a:t>and </a:t>
            </a:r>
            <a:r>
              <a:rPr lang="en-US" sz="2400" dirty="0">
                <a:gradFill>
                  <a:gsLst>
                    <a:gs pos="0">
                      <a:schemeClr val="tx1"/>
                    </a:gs>
                    <a:gs pos="100000">
                      <a:schemeClr val="tx1"/>
                    </a:gs>
                  </a:gsLst>
                  <a:lin ang="5400000" scaled="1"/>
                </a:gradFill>
              </a:rPr>
              <a:t>maintain </a:t>
            </a:r>
            <a:r>
              <a:rPr lang="en-US" sz="2400" dirty="0" smtClean="0">
                <a:gradFill>
                  <a:gsLst>
                    <a:gs pos="0">
                      <a:schemeClr val="tx1"/>
                    </a:gs>
                    <a:gs pos="100000">
                      <a:schemeClr val="tx1"/>
                    </a:gs>
                  </a:gsLst>
                  <a:lin ang="5400000" scaled="1"/>
                </a:gradFill>
              </a:rPr>
              <a:t>it.</a:t>
            </a:r>
            <a:endParaRPr lang="en-US" sz="2400" dirty="0">
              <a:gradFill>
                <a:gsLst>
                  <a:gs pos="0">
                    <a:schemeClr val="tx1"/>
                  </a:gs>
                  <a:gs pos="100000">
                    <a:schemeClr val="tx1"/>
                  </a:gs>
                </a:gsLst>
                <a:lin ang="5400000" scaled="1"/>
              </a:gradFill>
            </a:endParaRPr>
          </a:p>
        </p:txBody>
      </p:sp>
      <p:sp>
        <p:nvSpPr>
          <p:cNvPr id="12" name="Freeform 11"/>
          <p:cNvSpPr/>
          <p:nvPr/>
        </p:nvSpPr>
        <p:spPr>
          <a:xfrm>
            <a:off x="6251019" y="3622806"/>
            <a:ext cx="2926080" cy="2569448"/>
          </a:xfrm>
          <a:custGeom>
            <a:avLst/>
            <a:gdLst>
              <a:gd name="connsiteX0" fmla="*/ 0 w 5318939"/>
              <a:gd name="connsiteY0" fmla="*/ 0 h 1959110"/>
              <a:gd name="connsiteX1" fmla="*/ 5318939 w 5318939"/>
              <a:gd name="connsiteY1" fmla="*/ 0 h 1959110"/>
              <a:gd name="connsiteX2" fmla="*/ 5318939 w 5318939"/>
              <a:gd name="connsiteY2" fmla="*/ 1959110 h 1959110"/>
              <a:gd name="connsiteX3" fmla="*/ 0 w 5318939"/>
              <a:gd name="connsiteY3" fmla="*/ 1959110 h 1959110"/>
              <a:gd name="connsiteX4" fmla="*/ 0 w 5318939"/>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939" h="1959110">
                <a:moveTo>
                  <a:pt x="0" y="0"/>
                </a:moveTo>
                <a:lnTo>
                  <a:pt x="5318939" y="0"/>
                </a:lnTo>
                <a:lnTo>
                  <a:pt x="5318939"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932468">
              <a:lnSpc>
                <a:spcPct val="90000"/>
              </a:lnSpc>
            </a:pPr>
            <a:r>
              <a:rPr lang="en-US" sz="2400" dirty="0" smtClean="0">
                <a:gradFill>
                  <a:gsLst>
                    <a:gs pos="0">
                      <a:schemeClr val="tx1"/>
                    </a:gs>
                    <a:gs pos="100000">
                      <a:schemeClr val="tx1"/>
                    </a:gs>
                  </a:gsLst>
                  <a:lin ang="5400000" scaled="0"/>
                </a:gradFill>
              </a:rPr>
              <a:t>Use </a:t>
            </a:r>
            <a:r>
              <a:rPr lang="en-US" sz="2400" dirty="0">
                <a:gradFill>
                  <a:gsLst>
                    <a:gs pos="0">
                      <a:schemeClr val="tx1"/>
                    </a:gs>
                    <a:gs pos="100000">
                      <a:schemeClr val="tx1"/>
                    </a:gs>
                  </a:gsLst>
                  <a:lin ang="5400000" scaled="0"/>
                </a:gradFill>
              </a:rPr>
              <a:t>the same load test project which you </a:t>
            </a:r>
            <a:r>
              <a:rPr lang="en-US" sz="2400" dirty="0" smtClean="0">
                <a:gradFill>
                  <a:gsLst>
                    <a:gs pos="0">
                      <a:schemeClr val="tx1"/>
                    </a:gs>
                    <a:gs pos="100000">
                      <a:schemeClr val="tx1"/>
                    </a:gs>
                  </a:gsLst>
                  <a:lin ang="5400000" scaled="0"/>
                </a:gradFill>
              </a:rPr>
              <a:t>use </a:t>
            </a:r>
            <a:r>
              <a:rPr lang="en-US" sz="2400" dirty="0">
                <a:gradFill>
                  <a:gsLst>
                    <a:gs pos="0">
                      <a:schemeClr val="tx1"/>
                    </a:gs>
                    <a:gs pos="100000">
                      <a:schemeClr val="tx1"/>
                    </a:gs>
                  </a:gsLst>
                  <a:lin ang="5400000" scaled="0"/>
                </a:gradFill>
              </a:rPr>
              <a:t>for </a:t>
            </a:r>
            <a:r>
              <a:rPr lang="en-US" sz="2400" dirty="0" smtClean="0">
                <a:gradFill>
                  <a:gsLst>
                    <a:gs pos="0">
                      <a:schemeClr val="tx1"/>
                    </a:gs>
                    <a:gs pos="100000">
                      <a:schemeClr val="tx1"/>
                    </a:gs>
                  </a:gsLst>
                  <a:lin ang="5400000" scaled="0"/>
                </a:gradFill>
              </a:rPr>
              <a:t>on premises today.</a:t>
            </a:r>
            <a:endParaRPr lang="en-US" sz="2400" dirty="0">
              <a:gradFill>
                <a:gsLst>
                  <a:gs pos="0">
                    <a:schemeClr val="tx1"/>
                  </a:gs>
                  <a:gs pos="100000">
                    <a:schemeClr val="tx1"/>
                  </a:gs>
                </a:gsLst>
                <a:lin ang="5400000" scaled="0"/>
              </a:gradFill>
            </a:endParaRPr>
          </a:p>
        </p:txBody>
      </p:sp>
      <p:sp>
        <p:nvSpPr>
          <p:cNvPr id="14" name="Freeform 13"/>
          <p:cNvSpPr/>
          <p:nvPr/>
        </p:nvSpPr>
        <p:spPr>
          <a:xfrm>
            <a:off x="9240798" y="3622806"/>
            <a:ext cx="2926080" cy="2569448"/>
          </a:xfrm>
          <a:custGeom>
            <a:avLst/>
            <a:gdLst>
              <a:gd name="connsiteX0" fmla="*/ 0 w 5331916"/>
              <a:gd name="connsiteY0" fmla="*/ 0 h 1959110"/>
              <a:gd name="connsiteX1" fmla="*/ 5331916 w 5331916"/>
              <a:gd name="connsiteY1" fmla="*/ 0 h 1959110"/>
              <a:gd name="connsiteX2" fmla="*/ 5331916 w 5331916"/>
              <a:gd name="connsiteY2" fmla="*/ 1959110 h 1959110"/>
              <a:gd name="connsiteX3" fmla="*/ 0 w 5331916"/>
              <a:gd name="connsiteY3" fmla="*/ 1959110 h 1959110"/>
              <a:gd name="connsiteX4" fmla="*/ 0 w 5331916"/>
              <a:gd name="connsiteY4" fmla="*/ 0 h 195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916" h="1959110">
                <a:moveTo>
                  <a:pt x="0" y="0"/>
                </a:moveTo>
                <a:lnTo>
                  <a:pt x="5331916" y="0"/>
                </a:lnTo>
                <a:lnTo>
                  <a:pt x="5331916" y="1959110"/>
                </a:lnTo>
                <a:lnTo>
                  <a:pt x="0" y="1959110"/>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defTabSz="932468">
              <a:lnSpc>
                <a:spcPct val="90000"/>
              </a:lnSpc>
            </a:pPr>
            <a:r>
              <a:rPr lang="en-US" sz="2400" dirty="0" smtClean="0">
                <a:gradFill>
                  <a:gsLst>
                    <a:gs pos="0">
                      <a:schemeClr val="tx1"/>
                    </a:gs>
                    <a:gs pos="100000">
                      <a:schemeClr val="tx1"/>
                    </a:gs>
                  </a:gsLst>
                  <a:lin ang="5400000" scaled="0"/>
                </a:gradFill>
              </a:rPr>
              <a:t>Scale </a:t>
            </a:r>
            <a:r>
              <a:rPr lang="en-US" sz="2400" dirty="0">
                <a:gradFill>
                  <a:gsLst>
                    <a:gs pos="0">
                      <a:schemeClr val="tx1"/>
                    </a:gs>
                    <a:gs pos="100000">
                      <a:schemeClr val="tx1"/>
                    </a:gs>
                  </a:gsLst>
                  <a:lin ang="5400000" scaled="0"/>
                </a:gradFill>
              </a:rPr>
              <a:t>out easily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in </a:t>
            </a:r>
            <a:r>
              <a:rPr lang="en-US" sz="2400" dirty="0">
                <a:gradFill>
                  <a:gsLst>
                    <a:gs pos="0">
                      <a:schemeClr val="tx1"/>
                    </a:gs>
                    <a:gs pos="100000">
                      <a:schemeClr val="tx1"/>
                    </a:gs>
                  </a:gsLst>
                  <a:lin ang="5400000" scaled="0"/>
                </a:gradFill>
              </a:rPr>
              <a:t>case of doing stress </a:t>
            </a:r>
            <a:r>
              <a:rPr lang="en-US" sz="2400" dirty="0" smtClean="0">
                <a:gradFill>
                  <a:gsLst>
                    <a:gs pos="0">
                      <a:schemeClr val="tx1"/>
                    </a:gs>
                    <a:gs pos="100000">
                      <a:schemeClr val="tx1"/>
                    </a:gs>
                  </a:gsLst>
                  <a:lin ang="5400000" scaled="0"/>
                </a:gradFill>
              </a:rPr>
              <a:t>testing.</a:t>
            </a:r>
            <a:endParaRPr lang="en-US" sz="2400" dirty="0">
              <a:gradFill>
                <a:gsLst>
                  <a:gs pos="0">
                    <a:schemeClr val="tx1"/>
                  </a:gs>
                  <a:gs pos="100000">
                    <a:schemeClr val="tx1"/>
                  </a:gs>
                </a:gsLst>
                <a:lin ang="5400000" scaled="0"/>
              </a:gradFill>
            </a:endParaRPr>
          </a:p>
        </p:txBody>
      </p:sp>
      <p:sp>
        <p:nvSpPr>
          <p:cNvPr id="18" name="Rectangle 17"/>
          <p:cNvSpPr/>
          <p:nvPr/>
        </p:nvSpPr>
        <p:spPr bwMode="auto">
          <a:xfrm>
            <a:off x="0" y="0"/>
            <a:ext cx="12436475" cy="361405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1019" y="1688297"/>
            <a:ext cx="2926080" cy="1950367"/>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1241" y="1688297"/>
            <a:ext cx="2926080" cy="1950720"/>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0798" y="1688297"/>
            <a:ext cx="2926080" cy="194595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463" y="1688297"/>
            <a:ext cx="2926080" cy="1950720"/>
          </a:xfrm>
          <a:prstGeom prst="rect">
            <a:avLst/>
          </a:prstGeom>
        </p:spPr>
      </p:pic>
      <p:sp>
        <p:nvSpPr>
          <p:cNvPr id="2" name="Title 1"/>
          <p:cNvSpPr>
            <a:spLocks noGrp="1"/>
          </p:cNvSpPr>
          <p:nvPr>
            <p:ph type="title"/>
          </p:nvPr>
        </p:nvSpPr>
        <p:spPr/>
        <p:txBody>
          <a:bodyPr/>
          <a:lstStyle/>
          <a:p>
            <a:r>
              <a:rPr lang="en-US" dirty="0" smtClean="0"/>
              <a:t>Benefits of cloud </a:t>
            </a:r>
            <a:r>
              <a:rPr lang="en-US" dirty="0"/>
              <a:t>l</a:t>
            </a:r>
            <a:r>
              <a:rPr lang="en-US" dirty="0" smtClean="0"/>
              <a:t>oad </a:t>
            </a:r>
            <a:r>
              <a:rPr lang="en-US" dirty="0"/>
              <a:t>t</a:t>
            </a:r>
            <a:r>
              <a:rPr lang="en-US" dirty="0" smtClean="0"/>
              <a:t>esting</a:t>
            </a:r>
            <a:endParaRPr lang="en-US" dirty="0"/>
          </a:p>
        </p:txBody>
      </p:sp>
      <p:sp>
        <p:nvSpPr>
          <p:cNvPr id="13" name="Rectangle 12"/>
          <p:cNvSpPr/>
          <p:nvPr/>
        </p:nvSpPr>
        <p:spPr bwMode="auto">
          <a:xfrm>
            <a:off x="271463" y="1692713"/>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5" name="Rectangle 14"/>
          <p:cNvSpPr/>
          <p:nvPr/>
        </p:nvSpPr>
        <p:spPr bwMode="auto">
          <a:xfrm>
            <a:off x="3262110" y="1692713"/>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2</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6251019" y="1692713"/>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3</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240798" y="1692713"/>
            <a:ext cx="2926080" cy="194767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600" b="1" dirty="0">
                <a:gradFill>
                  <a:gsLst>
                    <a:gs pos="0">
                      <a:srgbClr val="FFFFFF"/>
                    </a:gs>
                    <a:gs pos="100000">
                      <a:srgbClr val="FFFFFF"/>
                    </a:gs>
                  </a:gsLst>
                  <a:lin ang="5400000" scaled="0"/>
                </a:gradFill>
                <a:ea typeface="Segoe UI" pitchFamily="34" charset="0"/>
                <a:cs typeface="Segoe UI" pitchFamily="34" charset="0"/>
              </a:rPr>
              <a:t>4</a:t>
            </a:r>
            <a:endParaRPr lang="en-US" sz="9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28288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1"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par>
                                <p:cTn id="53" presetID="10" presetClass="exit" presetSubtype="0" fill="hold" grpId="1"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1" decel="10000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0-#ppt_h/2"/>
                                          </p:val>
                                        </p:tav>
                                        <p:tav tm="100000">
                                          <p:val>
                                            <p:strVal val="#ppt_y"/>
                                          </p:val>
                                        </p:tav>
                                      </p:tavLst>
                                    </p:anim>
                                  </p:childTnLst>
                                </p:cTn>
                              </p:par>
                              <p:par>
                                <p:cTn id="62" presetID="10" presetClass="exit" presetSubtype="0" fill="hold" grpId="1"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2" grpId="0" animBg="1"/>
      <p:bldP spid="14" grpId="0" animBg="1"/>
      <p:bldP spid="13" grpId="0" animBg="1"/>
      <p:bldP spid="13" grpId="1" animBg="1"/>
      <p:bldP spid="15" grpId="0" animBg="1"/>
      <p:bldP spid="15" grpId="1" animBg="1"/>
      <p:bldP spid="17" grpId="0" animBg="1"/>
      <p:bldP spid="17" grpId="1" animBg="1"/>
      <p:bldP spid="19" grpId="0" animBg="1"/>
      <p:bldP spid="19" grpId="1" animBg="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Load Service TechEd" id="{97DE37B4-A344-48C7-98AF-1421D643053A}" vid="{7402A1CD-3390-4DED-9039-BA605F81D4E7}"/>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Vibhor Agarwal</External_x0020_Speaker>
    <Session_x0020_Code xmlns="e36bfbf9-5e42-489c-a259-4c54eb22cb57"> DEV-B335</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e36bfbf9-5e42-489c-a259-4c54eb22cb57"/>
    <ds:schemaRef ds:uri="http://schemas.microsoft.com/office/infopath/2007/PartnerControls"/>
    <ds:schemaRef ds:uri="http://purl.org/dc/terms/"/>
    <ds:schemaRef ds:uri="http://schemas.openxmlformats.org/package/2006/metadata/core-properties"/>
    <ds:schemaRef ds:uri="http://schemas.microsoft.com/sharepoint/v3"/>
    <ds:schemaRef ds:uri="http://purl.org/dc/elements/1.1/"/>
    <ds:schemaRef ds:uri="http://purl.org/dc/dcmitype/"/>
    <ds:schemaRef ds:uri="http://schemas.microsoft.com/office/2006/metadata/properties"/>
    <ds:schemaRef ds:uri="230e9df3-be65-4c73-a93b-d1236ebd677e"/>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Load Service TechEd</Template>
  <TotalTime>30</TotalTime>
  <Words>1885</Words>
  <Application>Microsoft Office PowerPoint</Application>
  <PresentationFormat>Custom</PresentationFormat>
  <Paragraphs>178</Paragraphs>
  <Slides>22</Slides>
  <Notes>19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3" baseType="lpstr">
      <vt:lpstr>ＭＳ Ｐゴシック</vt:lpstr>
      <vt:lpstr>Arial</vt:lpstr>
      <vt:lpstr>Calibri</vt:lpstr>
      <vt:lpstr>Consolas</vt:lpstr>
      <vt:lpstr>Segoe UI</vt:lpstr>
      <vt:lpstr>Segoe UI Light</vt:lpstr>
      <vt:lpstr>Wingdings</vt:lpstr>
      <vt:lpstr>TechEd 2014 Dk Blue</vt:lpstr>
      <vt:lpstr>1_TechEd 2014 Dk Blue</vt:lpstr>
      <vt:lpstr>2_TechEd 2014 Dk Blue</vt:lpstr>
      <vt:lpstr>Acrobat Document</vt:lpstr>
      <vt:lpstr>PowerPoint Presentation</vt:lpstr>
      <vt:lpstr>Using the Cloud-Based Load Testing Service and Application Insights to Find Scale and Performance Bottlenecks in Your Applications</vt:lpstr>
      <vt:lpstr>Agenda</vt:lpstr>
      <vt:lpstr>PowerPoint Presentation</vt:lpstr>
      <vt:lpstr>Why Load Testing?</vt:lpstr>
      <vt:lpstr>Demo</vt:lpstr>
      <vt:lpstr>What is needed to make that work?</vt:lpstr>
      <vt:lpstr>Demo</vt:lpstr>
      <vt:lpstr>Benefits of cloud load testing</vt:lpstr>
      <vt:lpstr>Cloud Load testing today</vt:lpstr>
      <vt:lpstr>Architecture - How does it work?</vt:lpstr>
      <vt:lpstr>Visual Studio Online</vt:lpstr>
      <vt:lpstr>Application insights</vt:lpstr>
      <vt:lpstr>Upcoming features</vt:lpstr>
      <vt:lpstr>Who can use cloud load testing? </vt:lpstr>
      <vt:lpstr>For more info  </vt:lpstr>
      <vt:lpstr>PowerPoint Presentation</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Cloud-Based Load Testing Service and Application Insights to Find Scale and Performance Bottlenecks in Your Applications</dc:title>
  <dc:subject>TechEd 2014</dc:subject>
  <dc:creator>Vibhor Agarwal</dc:creator>
  <cp:keywords/>
  <dc:description>Template: Jordan Cayabyab, Artitudes Design
Formatting: 
Audience Type:</dc:description>
  <cp:lastModifiedBy>testadmin</cp:lastModifiedBy>
  <cp:revision>8</cp:revision>
  <dcterms:created xsi:type="dcterms:W3CDTF">2014-05-05T10:13:34Z</dcterms:created>
  <dcterms:modified xsi:type="dcterms:W3CDTF">2014-05-14T17:03:50Z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