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3" r:id="rId6"/>
  </p:sldMasterIdLst>
  <p:notesMasterIdLst>
    <p:notesMasterId r:id="rId21"/>
  </p:notesMasterIdLst>
  <p:handoutMasterIdLst>
    <p:handoutMasterId r:id="rId22"/>
  </p:handoutMasterIdLst>
  <p:sldIdLst>
    <p:sldId id="1381" r:id="rId7"/>
    <p:sldId id="1456" r:id="rId8"/>
    <p:sldId id="1451" r:id="rId9"/>
    <p:sldId id="1452" r:id="rId10"/>
    <p:sldId id="1453" r:id="rId11"/>
    <p:sldId id="1443" r:id="rId12"/>
    <p:sldId id="1455" r:id="rId13"/>
    <p:sldId id="1413" r:id="rId14"/>
    <p:sldId id="1415" r:id="rId15"/>
    <p:sldId id="1457" r:id="rId16"/>
    <p:sldId id="1458" r:id="rId17"/>
    <p:sldId id="1417" r:id="rId18"/>
    <p:sldId id="1414" r:id="rId19"/>
    <p:sldId id="1132" r:id="rId2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5730" autoAdjust="0"/>
  </p:normalViewPr>
  <p:slideViewPr>
    <p:cSldViewPr snapToObjects="1">
      <p:cViewPr varScale="1">
        <p:scale>
          <a:sx n="118" d="100"/>
          <a:sy n="118" d="100"/>
        </p:scale>
        <p:origin x="84" y="32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4558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3446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33563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02147321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29258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847421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523829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590184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74308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6320768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1347904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7559165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021608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114837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279598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851118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768827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132840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8180791"/>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775199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86080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104683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60137486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68121325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75324935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12413545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29917934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02787166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380428039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0269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39455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4839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86295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406949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280106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612309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80479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8012163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323177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998395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2100705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78265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78213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70733726"/>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59501201"/>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208485288"/>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15365610"/>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8964919"/>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698274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346534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237640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200964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126551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709377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015502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097964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79656837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444426647"/>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553550655"/>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2172749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13445984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613759152"/>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01864"/>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68518"/>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716355"/>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163116"/>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13847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459794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2.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1.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image" Target="../media/image2.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theme" Target="../theme/theme3.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414629886"/>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417068758"/>
      </p:ext>
    </p:extLst>
  </p:cSld>
  <p:clrMap bg1="dk1" tx1="lt1" bg2="dk2" tx2="lt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 id="2147484329" r:id="rId16"/>
    <p:sldLayoutId id="2147484330" r:id="rId17"/>
    <p:sldLayoutId id="2147484331" r:id="rId18"/>
    <p:sldLayoutId id="2147484332" r:id="rId19"/>
    <p:sldLayoutId id="2147484333" r:id="rId20"/>
    <p:sldLayoutId id="2147484334" r:id="rId21"/>
    <p:sldLayoutId id="2147484335" r:id="rId22"/>
    <p:sldLayoutId id="2147484336" r:id="rId23"/>
    <p:sldLayoutId id="2147484337" r:id="rId24"/>
    <p:sldLayoutId id="2147484338" r:id="rId25"/>
    <p:sldLayoutId id="2147484339" r:id="rId26"/>
    <p:sldLayoutId id="2147484340" r:id="rId27"/>
    <p:sldLayoutId id="2147484341" r:id="rId28"/>
    <p:sldLayoutId id="2147484342" r:id="rId29"/>
    <p:sldLayoutId id="2147484343" r:id="rId30"/>
    <p:sldLayoutId id="2147484344"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1.bin"/><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hyperlink" Target="http://aka.ms/aivsix" TargetMode="External"/><Relationship Id="rId17" Type="http://schemas.openxmlformats.org/officeDocument/2006/relationships/image" Target="../media/image19.png"/><Relationship Id="rId2" Type="http://schemas.openxmlformats.org/officeDocument/2006/relationships/slideLayout" Target="../slideLayouts/slideLayout84.xml"/><Relationship Id="rId16"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hyperlink" Target="http://visualstudio.com/" TargetMode="External"/><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16.gif"/><Relationship Id="rId1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www.msdn.com/roslyn" TargetMode="External"/><Relationship Id="rId7" Type="http://schemas.openxmlformats.org/officeDocument/2006/relationships/hyperlink" Target="http://visualfsharp.codeplex.com/"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ource.roslyn.codeplex.com/" TargetMode="External"/><Relationship Id="rId5" Type="http://schemas.openxmlformats.org/officeDocument/2006/relationships/hyperlink" Target="http://roslyn.codeplex.com/" TargetMode="External"/><Relationship Id="rId4" Type="http://schemas.openxmlformats.org/officeDocument/2006/relationships/hyperlink" Target="http://aka.ms/Rosly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2190723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40026382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a:t>
            </a:r>
            <a:br>
              <a:rPr lang="en-US" dirty="0"/>
            </a:br>
            <a:r>
              <a:rPr lang="en-US" dirty="0"/>
              <a:t>C# and VB</a:t>
            </a:r>
          </a:p>
        </p:txBody>
      </p:sp>
      <p:sp>
        <p:nvSpPr>
          <p:cNvPr id="3" name="Text Placeholder 2"/>
          <p:cNvSpPr>
            <a:spLocks noGrp="1"/>
          </p:cNvSpPr>
          <p:nvPr>
            <p:ph type="body" sz="quarter" idx="14"/>
          </p:nvPr>
        </p:nvSpPr>
        <p:spPr/>
        <p:txBody>
          <a:bodyPr/>
          <a:lstStyle/>
          <a:p>
            <a:r>
              <a:rPr lang="en-US" dirty="0"/>
              <a:t>Dustin Campbell and </a:t>
            </a:r>
            <a:br>
              <a:rPr lang="en-US" dirty="0"/>
            </a:br>
            <a:r>
              <a:rPr lang="en-US" dirty="0" err="1"/>
              <a:t>Mads</a:t>
            </a:r>
            <a:r>
              <a:rPr lang="en-US" dirty="0"/>
              <a:t> </a:t>
            </a:r>
            <a:r>
              <a:rPr lang="en-US" dirty="0" err="1"/>
              <a:t>Torgersen</a:t>
            </a:r>
            <a:endParaRPr lang="en-US" dirty="0"/>
          </a:p>
        </p:txBody>
      </p:sp>
      <p:sp>
        <p:nvSpPr>
          <p:cNvPr id="8" name="Text Placeholder 7"/>
          <p:cNvSpPr>
            <a:spLocks noGrp="1"/>
          </p:cNvSpPr>
          <p:nvPr>
            <p:ph type="body" sz="quarter" idx="15"/>
          </p:nvPr>
        </p:nvSpPr>
        <p:spPr/>
        <p:txBody>
          <a:bodyPr/>
          <a:lstStyle/>
          <a:p>
            <a:r>
              <a:rPr lang="en-US" dirty="0" smtClean="0"/>
              <a:t>DEV-B336</a:t>
            </a:r>
            <a:endParaRPr lang="en-US" dirty="0"/>
          </a:p>
        </p:txBody>
      </p:sp>
    </p:spTree>
    <p:extLst>
      <p:ext uri="{BB962C8B-B14F-4D97-AF65-F5344CB8AC3E}">
        <p14:creationId xmlns:p14="http://schemas.microsoft.com/office/powerpoint/2010/main" val="133419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2769989"/>
          </a:xfrm>
        </p:spPr>
        <p:txBody>
          <a:bodyPr/>
          <a:lstStyle/>
          <a:p>
            <a:pPr marL="0" indent="0">
              <a:buNone/>
            </a:pPr>
            <a:r>
              <a:rPr lang="en-US" dirty="0" smtClean="0">
                <a:gradFill>
                  <a:gsLst>
                    <a:gs pos="9677">
                      <a:schemeClr val="tx2"/>
                    </a:gs>
                    <a:gs pos="51000">
                      <a:schemeClr val="tx2"/>
                    </a:gs>
                  </a:gsLst>
                  <a:lin ang="5400000" scaled="0"/>
                </a:gradFill>
              </a:rPr>
              <a:t>A reimplementation of C# and VB compilers </a:t>
            </a:r>
          </a:p>
          <a:p>
            <a:pPr marL="0" indent="0" defTabSz="914400">
              <a:buNone/>
            </a:pPr>
            <a:r>
              <a:rPr lang="en-US" dirty="0" smtClean="0"/>
              <a:t>In C# and VB</a:t>
            </a:r>
          </a:p>
          <a:p>
            <a:pPr marL="0" indent="0">
              <a:buNone/>
            </a:pPr>
            <a:r>
              <a:rPr lang="en-US" dirty="0" smtClean="0"/>
              <a:t>With rich public APIs</a:t>
            </a:r>
          </a:p>
          <a:p>
            <a:pPr marL="0" indent="0">
              <a:buNone/>
            </a:pPr>
            <a:r>
              <a:rPr lang="en-US" dirty="0" smtClean="0"/>
              <a:t>On </a:t>
            </a:r>
            <a:r>
              <a:rPr lang="en-US" dirty="0" err="1" smtClean="0"/>
              <a:t>CodePlex</a:t>
            </a:r>
            <a:endParaRPr lang="en-US" dirty="0" smtClean="0"/>
          </a:p>
        </p:txBody>
      </p:sp>
      <p:sp>
        <p:nvSpPr>
          <p:cNvPr id="4" name="Title 3"/>
          <p:cNvSpPr>
            <a:spLocks noGrp="1"/>
          </p:cNvSpPr>
          <p:nvPr>
            <p:ph type="title"/>
          </p:nvPr>
        </p:nvSpPr>
        <p:spPr/>
        <p:txBody>
          <a:bodyPr/>
          <a:lstStyle/>
          <a:p>
            <a:r>
              <a:rPr lang="en-US" smtClean="0"/>
              <a:t>Project Roslyn</a:t>
            </a:r>
            <a:endParaRPr lang="en-US" dirty="0"/>
          </a:p>
        </p:txBody>
      </p:sp>
      <p:sp>
        <p:nvSpPr>
          <p:cNvPr id="6" name="Down Arrow 5"/>
          <p:cNvSpPr/>
          <p:nvPr/>
        </p:nvSpPr>
        <p:spPr bwMode="auto">
          <a:xfrm>
            <a:off x="5075237" y="4335462"/>
            <a:ext cx="762000" cy="762000"/>
          </a:xfrm>
          <a:prstGeom prst="down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274639" y="5380176"/>
            <a:ext cx="10667998" cy="707886"/>
          </a:xfrm>
          <a:prstGeom prst="rect">
            <a:avLst/>
          </a:prstGeom>
        </p:spPr>
        <p:txBody>
          <a:bodyPr wrap="square">
            <a:spAutoFit/>
          </a:bodyPr>
          <a:lstStyle/>
          <a:p>
            <a:pPr algn="ctr"/>
            <a:r>
              <a:rPr lang="en-US" sz="4000" dirty="0">
                <a:gradFill>
                  <a:gsLst>
                    <a:gs pos="9677">
                      <a:schemeClr val="tx2"/>
                    </a:gs>
                    <a:gs pos="51000">
                      <a:schemeClr val="tx2"/>
                    </a:gs>
                  </a:gsLst>
                  <a:lin ang="5400000" scaled="0"/>
                </a:gradFill>
                <a:latin typeface="+mj-lt"/>
              </a:rPr>
              <a:t>The .NET compiler platform</a:t>
            </a:r>
          </a:p>
        </p:txBody>
      </p:sp>
    </p:spTree>
    <p:extLst>
      <p:ext uri="{BB962C8B-B14F-4D97-AF65-F5344CB8AC3E}">
        <p14:creationId xmlns:p14="http://schemas.microsoft.com/office/powerpoint/2010/main" val="3842718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p:cNvSpPr/>
          <p:nvPr/>
        </p:nvSpPr>
        <p:spPr bwMode="auto">
          <a:xfrm>
            <a:off x="5589879" y="1231362"/>
            <a:ext cx="6126950" cy="5293685"/>
          </a:xfrm>
          <a:prstGeom prst="triangle">
            <a:avLst>
              <a:gd name="adj" fmla="val 49922"/>
            </a:avLst>
          </a:prstGeom>
          <a:solidFill>
            <a:schemeClr val="bg2">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0000"/>
              </a:solidFill>
            </a:endParaRPr>
          </a:p>
        </p:txBody>
      </p:sp>
      <p:sp>
        <p:nvSpPr>
          <p:cNvPr id="3" name="Isosceles Triangle 2"/>
          <p:cNvSpPr/>
          <p:nvPr/>
        </p:nvSpPr>
        <p:spPr bwMode="auto">
          <a:xfrm>
            <a:off x="7208837" y="2638847"/>
            <a:ext cx="4507992" cy="3886200"/>
          </a:xfrm>
          <a:prstGeom prst="triangl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FF0000"/>
              </a:solidFill>
            </a:endParaRPr>
          </a:p>
        </p:txBody>
      </p:sp>
      <p:sp>
        <p:nvSpPr>
          <p:cNvPr id="2" name="Title 1"/>
          <p:cNvSpPr>
            <a:spLocks noGrp="1"/>
          </p:cNvSpPr>
          <p:nvPr>
            <p:ph type="title"/>
          </p:nvPr>
        </p:nvSpPr>
        <p:spPr/>
        <p:txBody>
          <a:bodyPr/>
          <a:lstStyle/>
          <a:p>
            <a:r>
              <a:rPr lang="en-US" dirty="0" smtClean="0"/>
              <a:t>Why Roslyn?</a:t>
            </a:r>
            <a:endParaRPr lang="en-US" dirty="0"/>
          </a:p>
        </p:txBody>
      </p:sp>
      <p:sp>
        <p:nvSpPr>
          <p:cNvPr id="8" name="Rectangle 7"/>
          <p:cNvSpPr/>
          <p:nvPr/>
        </p:nvSpPr>
        <p:spPr>
          <a:xfrm>
            <a:off x="274639" y="3362747"/>
            <a:ext cx="4495798" cy="3152353"/>
          </a:xfrm>
          <a:prstGeom prst="rect">
            <a:avLst/>
          </a:prstGeom>
        </p:spPr>
        <p:txBody>
          <a:bodyPr wrap="square" lIns="146304" rIns="146304">
            <a:noAutofit/>
          </a:bodyPr>
          <a:lstStyle/>
          <a:p>
            <a:pPr lvl="0">
              <a:lnSpc>
                <a:spcPct val="90000"/>
              </a:lnSpc>
              <a:spcBef>
                <a:spcPts val="600"/>
              </a:spcBef>
              <a:buSzPct val="90000"/>
              <a:tabLst>
                <a:tab pos="9429750" algn="ctr"/>
              </a:tabLst>
            </a:pPr>
            <a:r>
              <a:rPr lang="en-US" sz="4000" dirty="0" smtClean="0">
                <a:gradFill>
                  <a:gsLst>
                    <a:gs pos="9677">
                      <a:schemeClr val="tx2"/>
                    </a:gs>
                    <a:gs pos="51000">
                      <a:schemeClr val="tx2"/>
                    </a:gs>
                  </a:gsLst>
                  <a:lin ang="5400000" scaled="0"/>
                </a:gradFill>
                <a:latin typeface="Segoe UI Light"/>
              </a:rPr>
              <a:t>Team</a:t>
            </a:r>
          </a:p>
          <a:p>
            <a:pPr lvl="0">
              <a:lnSpc>
                <a:spcPct val="90000"/>
              </a:lnSpc>
              <a:spcBef>
                <a:spcPts val="300"/>
              </a:spcBef>
              <a:buSzPct val="90000"/>
              <a:tabLst>
                <a:tab pos="9429750" algn="ctr"/>
              </a:tabLst>
            </a:pPr>
            <a:r>
              <a:rPr lang="en-US" sz="2000" dirty="0" smtClean="0">
                <a:gradFill>
                  <a:gsLst>
                    <a:gs pos="15323">
                      <a:schemeClr val="tx1"/>
                    </a:gs>
                    <a:gs pos="46000">
                      <a:schemeClr val="tx1"/>
                    </a:gs>
                  </a:gsLst>
                </a:gradFill>
              </a:rPr>
              <a:t>Clean architecture to evolve on</a:t>
            </a:r>
          </a:p>
          <a:p>
            <a:pPr lvl="0">
              <a:lnSpc>
                <a:spcPct val="90000"/>
              </a:lnSpc>
              <a:spcBef>
                <a:spcPts val="1800"/>
              </a:spcBef>
              <a:buSzPct val="90000"/>
              <a:tabLst>
                <a:tab pos="9429750" algn="ctr"/>
              </a:tabLst>
            </a:pPr>
            <a:r>
              <a:rPr lang="en-US" sz="4000" dirty="0" smtClean="0">
                <a:gradFill>
                  <a:gsLst>
                    <a:gs pos="9677">
                      <a:schemeClr val="tx2"/>
                    </a:gs>
                    <a:gs pos="51000">
                      <a:schemeClr val="tx2"/>
                    </a:gs>
                  </a:gsLst>
                  <a:lin ang="5400000" scaled="0"/>
                </a:gradFill>
                <a:latin typeface="Segoe UI Light"/>
              </a:rPr>
              <a:t>Partners</a:t>
            </a:r>
          </a:p>
          <a:p>
            <a:pPr lvl="0">
              <a:lnSpc>
                <a:spcPct val="90000"/>
              </a:lnSpc>
              <a:spcBef>
                <a:spcPts val="300"/>
              </a:spcBef>
              <a:buSzPct val="90000"/>
              <a:tabLst>
                <a:tab pos="9429750" algn="ctr"/>
              </a:tabLst>
            </a:pPr>
            <a:r>
              <a:rPr lang="en-US" sz="2000" dirty="0" smtClean="0">
                <a:gradFill>
                  <a:gsLst>
                    <a:gs pos="15323">
                      <a:schemeClr val="tx1"/>
                    </a:gs>
                    <a:gs pos="46000">
                      <a:schemeClr val="tx1"/>
                    </a:gs>
                  </a:gsLst>
                </a:gradFill>
              </a:rPr>
              <a:t>Source-based tools and extensions</a:t>
            </a:r>
            <a:endParaRPr lang="en-US" sz="2000" dirty="0">
              <a:gradFill>
                <a:gsLst>
                  <a:gs pos="15323">
                    <a:schemeClr val="tx1"/>
                  </a:gs>
                  <a:gs pos="46000">
                    <a:schemeClr val="tx1"/>
                  </a:gs>
                </a:gsLst>
              </a:gradFill>
            </a:endParaRPr>
          </a:p>
          <a:p>
            <a:pPr lvl="0">
              <a:lnSpc>
                <a:spcPct val="90000"/>
              </a:lnSpc>
              <a:spcBef>
                <a:spcPts val="1800"/>
              </a:spcBef>
              <a:buSzPct val="90000"/>
              <a:tabLst>
                <a:tab pos="9429750" algn="ctr"/>
              </a:tabLst>
            </a:pPr>
            <a:r>
              <a:rPr lang="en-US" sz="4000" dirty="0" smtClean="0">
                <a:gradFill>
                  <a:gsLst>
                    <a:gs pos="9677">
                      <a:schemeClr val="tx2"/>
                    </a:gs>
                    <a:gs pos="51000">
                      <a:schemeClr val="tx2"/>
                    </a:gs>
                  </a:gsLst>
                  <a:lin ang="5400000" scaled="0"/>
                </a:gradFill>
                <a:latin typeface="Segoe UI Light"/>
              </a:rPr>
              <a:t>Developers</a:t>
            </a:r>
            <a:endParaRPr lang="en-US" sz="4000" dirty="0">
              <a:gradFill>
                <a:gsLst>
                  <a:gs pos="9677">
                    <a:schemeClr val="tx2"/>
                  </a:gs>
                  <a:gs pos="51000">
                    <a:schemeClr val="tx2"/>
                  </a:gs>
                </a:gsLst>
                <a:lin ang="5400000" scaled="0"/>
              </a:gradFill>
              <a:latin typeface="Segoe UI Light"/>
            </a:endParaRPr>
          </a:p>
          <a:p>
            <a:pPr lvl="0">
              <a:lnSpc>
                <a:spcPct val="90000"/>
              </a:lnSpc>
              <a:spcBef>
                <a:spcPts val="300"/>
              </a:spcBef>
              <a:buSzPct val="90000"/>
              <a:tabLst>
                <a:tab pos="9429750" algn="ctr"/>
              </a:tabLst>
            </a:pPr>
            <a:r>
              <a:rPr lang="en-US" sz="2000" dirty="0" smtClean="0">
                <a:gradFill>
                  <a:gsLst>
                    <a:gs pos="15323">
                      <a:schemeClr val="tx1"/>
                    </a:gs>
                    <a:gs pos="46000">
                      <a:schemeClr val="tx1"/>
                    </a:gs>
                  </a:gsLst>
                </a:gradFill>
              </a:rPr>
              <a:t>Richer C# IDE experience</a:t>
            </a:r>
          </a:p>
        </p:txBody>
      </p:sp>
      <p:sp>
        <p:nvSpPr>
          <p:cNvPr id="12" name="TextBox 11"/>
          <p:cNvSpPr txBox="1"/>
          <p:nvPr/>
        </p:nvSpPr>
        <p:spPr>
          <a:xfrm>
            <a:off x="8019772" y="2181647"/>
            <a:ext cx="1267164" cy="849463"/>
          </a:xfrm>
          <a:prstGeom prst="rect">
            <a:avLst/>
          </a:prstGeom>
          <a:noFill/>
        </p:spPr>
        <p:txBody>
          <a:bodyPr wrap="square" lIns="182880" tIns="146304" rIns="182880" bIns="146304" rtlCol="0">
            <a:spAutoFit/>
          </a:bodyPr>
          <a:lstStyle/>
          <a:p>
            <a:pPr algn="ctr">
              <a:lnSpc>
                <a:spcPct val="90000"/>
              </a:lnSpc>
              <a:spcAft>
                <a:spcPts val="600"/>
              </a:spcAft>
            </a:pPr>
            <a:r>
              <a:rPr lang="en-US" sz="4000" dirty="0">
                <a:gradFill>
                  <a:gsLst>
                    <a:gs pos="15323">
                      <a:schemeClr val="tx1"/>
                    </a:gs>
                    <a:gs pos="46000">
                      <a:schemeClr val="tx1"/>
                    </a:gs>
                  </a:gsLst>
                  <a:lin ang="5400000" scaled="0"/>
                </a:gradFill>
                <a:latin typeface="Segoe UI Light"/>
              </a:rPr>
              <a:t>OSS</a:t>
            </a:r>
          </a:p>
        </p:txBody>
      </p:sp>
      <p:sp>
        <p:nvSpPr>
          <p:cNvPr id="16" name="Rectangle 15"/>
          <p:cNvSpPr/>
          <p:nvPr/>
        </p:nvSpPr>
        <p:spPr>
          <a:xfrm>
            <a:off x="8272443" y="5534447"/>
            <a:ext cx="2380780" cy="646331"/>
          </a:xfrm>
          <a:prstGeom prst="rect">
            <a:avLst/>
          </a:prstGeom>
        </p:spPr>
        <p:txBody>
          <a:bodyPr wrap="none">
            <a:spAutoFit/>
          </a:bodyPr>
          <a:lstStyle/>
          <a:p>
            <a:pPr lvl="0">
              <a:lnSpc>
                <a:spcPct val="90000"/>
              </a:lnSpc>
              <a:spcBef>
                <a:spcPct val="20000"/>
              </a:spcBef>
              <a:buSzPct val="90000"/>
              <a:tabLst>
                <a:tab pos="9429750" algn="ctr"/>
              </a:tabLst>
            </a:pPr>
            <a:r>
              <a:rPr lang="en-US" sz="4000" dirty="0">
                <a:gradFill>
                  <a:gsLst>
                    <a:gs pos="12097">
                      <a:schemeClr val="bg1"/>
                    </a:gs>
                    <a:gs pos="69000">
                      <a:schemeClr val="bg1"/>
                    </a:gs>
                  </a:gsLst>
                  <a:lin ang="5400000" scaled="0"/>
                </a:gradFill>
                <a:latin typeface="Segoe UI Light"/>
              </a:rPr>
              <a:t>1,000,000s</a:t>
            </a:r>
          </a:p>
        </p:txBody>
      </p:sp>
      <p:sp>
        <p:nvSpPr>
          <p:cNvPr id="17" name="Rectangle 16"/>
          <p:cNvSpPr/>
          <p:nvPr/>
        </p:nvSpPr>
        <p:spPr>
          <a:xfrm>
            <a:off x="8726093" y="4454654"/>
            <a:ext cx="1473480" cy="646331"/>
          </a:xfrm>
          <a:prstGeom prst="rect">
            <a:avLst/>
          </a:prstGeom>
        </p:spPr>
        <p:txBody>
          <a:bodyPr wrap="none">
            <a:spAutoFit/>
          </a:bodyPr>
          <a:lstStyle/>
          <a:p>
            <a:pPr lvl="0">
              <a:lnSpc>
                <a:spcPct val="90000"/>
              </a:lnSpc>
              <a:spcBef>
                <a:spcPct val="20000"/>
              </a:spcBef>
              <a:buSzPct val="90000"/>
              <a:tabLst>
                <a:tab pos="9429750" algn="ctr"/>
              </a:tabLst>
            </a:pPr>
            <a:r>
              <a:rPr lang="en-US" sz="4000" dirty="0">
                <a:gradFill>
                  <a:gsLst>
                    <a:gs pos="12097">
                      <a:schemeClr val="bg1"/>
                    </a:gs>
                    <a:gs pos="69000">
                      <a:schemeClr val="bg1"/>
                    </a:gs>
                  </a:gsLst>
                </a:gradFill>
                <a:latin typeface="Segoe UI Light"/>
              </a:rPr>
              <a:t>1,000s</a:t>
            </a:r>
          </a:p>
        </p:txBody>
      </p:sp>
      <p:sp>
        <p:nvSpPr>
          <p:cNvPr id="18" name="Rectangle 17"/>
          <p:cNvSpPr/>
          <p:nvPr/>
        </p:nvSpPr>
        <p:spPr>
          <a:xfrm>
            <a:off x="9047495" y="3344381"/>
            <a:ext cx="830677" cy="646331"/>
          </a:xfrm>
          <a:prstGeom prst="rect">
            <a:avLst/>
          </a:prstGeom>
        </p:spPr>
        <p:txBody>
          <a:bodyPr wrap="none">
            <a:spAutoFit/>
          </a:bodyPr>
          <a:lstStyle/>
          <a:p>
            <a:pPr lvl="0">
              <a:lnSpc>
                <a:spcPct val="90000"/>
              </a:lnSpc>
              <a:spcBef>
                <a:spcPct val="20000"/>
              </a:spcBef>
              <a:buSzPct val="90000"/>
              <a:tabLst>
                <a:tab pos="9429750" algn="ctr"/>
              </a:tabLst>
            </a:pPr>
            <a:r>
              <a:rPr lang="en-US" sz="4000" dirty="0">
                <a:gradFill>
                  <a:gsLst>
                    <a:gs pos="12097">
                      <a:schemeClr val="bg1"/>
                    </a:gs>
                    <a:gs pos="69000">
                      <a:schemeClr val="bg1"/>
                    </a:gs>
                  </a:gsLst>
                </a:gradFill>
                <a:latin typeface="Segoe UI Light"/>
              </a:rPr>
              <a:t>10s</a:t>
            </a:r>
          </a:p>
        </p:txBody>
      </p:sp>
    </p:spTree>
    <p:extLst>
      <p:ext uri="{BB962C8B-B14F-4D97-AF65-F5344CB8AC3E}">
        <p14:creationId xmlns:p14="http://schemas.microsoft.com/office/powerpoint/2010/main" val="4059221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Effect transition="in" filter="fade">
                                      <p:cBhvr>
                                        <p:cTn id="11" dur="500"/>
                                        <p:tgtEl>
                                          <p:spTgt spid="8">
                                            <p:txEl>
                                              <p:pRg st="4" end="4"/>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500"/>
                                        <p:tgtEl>
                                          <p:spTgt spid="8">
                                            <p:txEl>
                                              <p:pRg st="5" end="5"/>
                                            </p:txEl>
                                          </p:spTgt>
                                        </p:tgtEl>
                                      </p:cBhvr>
                                    </p:animEffect>
                                  </p:childTnLst>
                                </p:cTn>
                              </p:par>
                            </p:childTnLst>
                          </p:cTn>
                        </p:par>
                        <p:par>
                          <p:cTn id="15" fill="hold">
                            <p:stCondLst>
                              <p:cond delay="1000"/>
                            </p:stCondLst>
                            <p:childTnLst>
                              <p:par>
                                <p:cTn id="16" presetID="2" presetClass="entr" presetSubtype="2" decel="10000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par>
                          <p:cTn id="28" fill="hold">
                            <p:stCondLst>
                              <p:cond delay="500"/>
                            </p:stCondLst>
                            <p:childTnLst>
                              <p:par>
                                <p:cTn id="29" presetID="2" presetClass="entr" presetSubtype="2" decel="100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500"/>
                                        <p:tgtEl>
                                          <p:spTgt spid="8">
                                            <p:txEl>
                                              <p:pRg st="1" end="1"/>
                                            </p:txEl>
                                          </p:spTgt>
                                        </p:tgtEl>
                                      </p:cBhvr>
                                    </p:animEffect>
                                  </p:childTnLst>
                                </p:cTn>
                              </p:par>
                            </p:childTnLst>
                          </p:cTn>
                        </p:par>
                        <p:par>
                          <p:cTn id="41" fill="hold">
                            <p:stCondLst>
                              <p:cond delay="500"/>
                            </p:stCondLst>
                            <p:childTnLst>
                              <p:par>
                                <p:cTn id="42" presetID="2" presetClass="entr" presetSubtype="2" decel="1000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12"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846637" y="2349519"/>
            <a:ext cx="7315199" cy="2277547"/>
          </a:xfrm>
        </p:spPr>
        <p:txBody>
          <a:bodyPr/>
          <a:lstStyle/>
          <a:p>
            <a:pPr marL="0" lvl="0" indent="0">
              <a:lnSpc>
                <a:spcPct val="100000"/>
              </a:lnSpc>
              <a:buNone/>
            </a:pPr>
            <a:r>
              <a:rPr lang="en-US" dirty="0" smtClean="0"/>
              <a:t>Rich IDE experiences</a:t>
            </a:r>
          </a:p>
          <a:p>
            <a:pPr marL="0" lvl="0" indent="0">
              <a:lnSpc>
                <a:spcPct val="100000"/>
              </a:lnSpc>
              <a:buNone/>
            </a:pPr>
            <a:r>
              <a:rPr lang="en-US" dirty="0" smtClean="0"/>
              <a:t>Custom diagnostics</a:t>
            </a:r>
          </a:p>
          <a:p>
            <a:pPr marL="0" lvl="0" indent="0">
              <a:lnSpc>
                <a:spcPct val="100000"/>
              </a:lnSpc>
              <a:buNone/>
            </a:pPr>
            <a:r>
              <a:rPr lang="en-US" dirty="0" smtClean="0"/>
              <a:t>New language features</a:t>
            </a:r>
            <a:endParaRPr lang="en-US" dirty="0"/>
          </a:p>
        </p:txBody>
      </p:sp>
      <p:sp>
        <p:nvSpPr>
          <p:cNvPr id="2" name="Title 1"/>
          <p:cNvSpPr>
            <a:spLocks noGrp="1"/>
          </p:cNvSpPr>
          <p:nvPr>
            <p:ph type="title"/>
          </p:nvPr>
        </p:nvSpPr>
        <p:spPr/>
        <p:txBody>
          <a:bodyPr/>
          <a:lstStyle/>
          <a:p>
            <a:r>
              <a:rPr lang="en-US" dirty="0" smtClean="0"/>
              <a:t>Let’s look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66" y="2535792"/>
            <a:ext cx="3810000" cy="1905000"/>
          </a:xfrm>
          <a:prstGeom prst="rect">
            <a:avLst/>
          </a:prstGeom>
          <a:ln w="12700">
            <a:solidFill>
              <a:schemeClr val="tx2"/>
            </a:solidFill>
          </a:ln>
        </p:spPr>
      </p:pic>
    </p:spTree>
    <p:extLst>
      <p:ext uri="{BB962C8B-B14F-4D97-AF65-F5344CB8AC3E}">
        <p14:creationId xmlns:p14="http://schemas.microsoft.com/office/powerpoint/2010/main" val="4682919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Roslyn</a:t>
            </a:r>
            <a:endParaRPr lang="en-US" dirty="0"/>
          </a:p>
        </p:txBody>
      </p:sp>
    </p:spTree>
    <p:extLst>
      <p:ext uri="{BB962C8B-B14F-4D97-AF65-F5344CB8AC3E}">
        <p14:creationId xmlns:p14="http://schemas.microsoft.com/office/powerpoint/2010/main" val="15973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852652"/>
            <a:ext cx="11887200" cy="3016210"/>
          </a:xfrm>
        </p:spPr>
        <p:txBody>
          <a:bodyPr/>
          <a:lstStyle/>
          <a:p>
            <a:pPr marL="457200" indent="-457200">
              <a:lnSpc>
                <a:spcPct val="100000"/>
              </a:lnSpc>
            </a:pPr>
            <a:r>
              <a:rPr lang="en-US" dirty="0" smtClean="0"/>
              <a:t>Use the IDE and language features</a:t>
            </a:r>
          </a:p>
          <a:p>
            <a:pPr marL="457200" indent="-457200">
              <a:lnSpc>
                <a:spcPct val="100000"/>
              </a:lnSpc>
            </a:pPr>
            <a:r>
              <a:rPr lang="en-US" dirty="0" smtClean="0"/>
              <a:t>Dip your toes in custom diagnostics</a:t>
            </a:r>
          </a:p>
          <a:p>
            <a:pPr marL="457200" indent="-457200">
              <a:lnSpc>
                <a:spcPct val="100000"/>
              </a:lnSpc>
            </a:pPr>
            <a:r>
              <a:rPr lang="en-US" dirty="0" smtClean="0"/>
              <a:t>Consider forking the compiler source</a:t>
            </a:r>
          </a:p>
          <a:p>
            <a:pPr marL="457200" indent="-457200">
              <a:lnSpc>
                <a:spcPct val="100000"/>
              </a:lnSpc>
            </a:pPr>
            <a:r>
              <a:rPr lang="en-US" i="1" dirty="0" smtClean="0"/>
              <a:t>Give us feedback</a:t>
            </a:r>
            <a:endParaRPr lang="en-US" i="1" dirty="0"/>
          </a:p>
        </p:txBody>
      </p:sp>
      <p:sp>
        <p:nvSpPr>
          <p:cNvPr id="3" name="Title 2"/>
          <p:cNvSpPr>
            <a:spLocks noGrp="1"/>
          </p:cNvSpPr>
          <p:nvPr>
            <p:ph type="title"/>
          </p:nvPr>
        </p:nvSpPr>
        <p:spPr/>
        <p:txBody>
          <a:bodyPr/>
          <a:lstStyle/>
          <a:p>
            <a:r>
              <a:rPr lang="en-US" smtClean="0"/>
              <a:t>Call to action</a:t>
            </a:r>
            <a:endParaRPr lang="en-US" dirty="0"/>
          </a:p>
        </p:txBody>
      </p:sp>
    </p:spTree>
    <p:extLst>
      <p:ext uri="{BB962C8B-B14F-4D97-AF65-F5344CB8AC3E}">
        <p14:creationId xmlns:p14="http://schemas.microsoft.com/office/powerpoint/2010/main" val="39148060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354765"/>
          </a:xfrm>
        </p:spPr>
        <p:txBody>
          <a:bodyPr/>
          <a:lstStyle/>
          <a:p>
            <a:pPr marL="0" lvl="0" indent="0">
              <a:spcBef>
                <a:spcPts val="2400"/>
              </a:spcBef>
              <a:buNone/>
            </a:pPr>
            <a:r>
              <a:rPr lang="en-US" sz="2800" dirty="0" smtClean="0">
                <a:solidFill>
                  <a:schemeClr val="bg2">
                    <a:lumMod val="25000"/>
                    <a:lumOff val="75000"/>
                  </a:schemeClr>
                </a:solidFill>
              </a:rPr>
              <a:t>Mon 	1:15pm</a:t>
            </a:r>
            <a:r>
              <a:rPr lang="en-US" sz="2800" dirty="0" smtClean="0">
                <a:gradFill>
                  <a:gsLst>
                    <a:gs pos="1250">
                      <a:schemeClr val="tx1"/>
                    </a:gs>
                    <a:gs pos="100000">
                      <a:schemeClr val="tx1"/>
                    </a:gs>
                  </a:gsLst>
                  <a:lin ang="5400000" scaled="0"/>
                </a:gradFill>
              </a:rPr>
              <a:t>: 	The Present and Future of .NET</a:t>
            </a:r>
          </a:p>
          <a:p>
            <a:pPr marL="0" lvl="0" indent="0">
              <a:spcBef>
                <a:spcPts val="2400"/>
              </a:spcBef>
              <a:buNone/>
            </a:pPr>
            <a:r>
              <a:rPr lang="en-US" sz="2800" dirty="0">
                <a:solidFill>
                  <a:schemeClr val="bg2">
                    <a:lumMod val="25000"/>
                    <a:lumOff val="75000"/>
                  </a:schemeClr>
                </a:solidFill>
              </a:rPr>
              <a:t>Mon </a:t>
            </a:r>
            <a:r>
              <a:rPr lang="en-US" sz="2800" dirty="0" smtClean="0">
                <a:solidFill>
                  <a:schemeClr val="bg2">
                    <a:lumMod val="25000"/>
                    <a:lumOff val="75000"/>
                  </a:schemeClr>
                </a:solidFill>
              </a:rPr>
              <a:t>	4:15pm</a:t>
            </a:r>
            <a:r>
              <a:rPr lang="en-US" sz="2800" dirty="0" smtClean="0">
                <a:gradFill>
                  <a:gsLst>
                    <a:gs pos="1250">
                      <a:schemeClr val="tx1"/>
                    </a:gs>
                    <a:gs pos="100000">
                      <a:schemeClr val="tx1"/>
                    </a:gs>
                  </a:gsLst>
                  <a:lin ang="5400000" scaled="0"/>
                </a:gradFill>
              </a:rPr>
              <a:t>: 	The Next Generation of .NET</a:t>
            </a:r>
          </a:p>
          <a:p>
            <a:pPr marL="0" lvl="0" indent="0">
              <a:spcBef>
                <a:spcPts val="2400"/>
              </a:spcBef>
              <a:buNone/>
            </a:pPr>
            <a:r>
              <a:rPr lang="en-US" sz="2800" dirty="0">
                <a:solidFill>
                  <a:schemeClr val="bg2">
                    <a:lumMod val="25000"/>
                    <a:lumOff val="75000"/>
                  </a:schemeClr>
                </a:solidFill>
              </a:rPr>
              <a:t>Tue </a:t>
            </a:r>
            <a:r>
              <a:rPr lang="en-US" sz="2800" dirty="0" smtClean="0">
                <a:solidFill>
                  <a:schemeClr val="bg2">
                    <a:lumMod val="25000"/>
                    <a:lumOff val="75000"/>
                  </a:schemeClr>
                </a:solidFill>
              </a:rPr>
              <a:t>	1:30pm</a:t>
            </a:r>
            <a:r>
              <a:rPr lang="en-US" sz="2800" dirty="0" smtClean="0">
                <a:gradFill>
                  <a:gsLst>
                    <a:gs pos="1250">
                      <a:schemeClr val="tx1"/>
                    </a:gs>
                    <a:gs pos="100000">
                      <a:schemeClr val="tx1"/>
                    </a:gs>
                  </a:gsLst>
                  <a:lin ang="5400000" scaled="0"/>
                </a:gradFill>
              </a:rPr>
              <a:t>: 	The Future of C# and VB</a:t>
            </a:r>
          </a:p>
          <a:p>
            <a:pPr marL="0" lvl="0" indent="0">
              <a:spcBef>
                <a:spcPts val="2400"/>
              </a:spcBef>
              <a:buNone/>
            </a:pPr>
            <a:r>
              <a:rPr lang="en-US" sz="2800" dirty="0">
                <a:solidFill>
                  <a:schemeClr val="bg2">
                    <a:lumMod val="25000"/>
                    <a:lumOff val="75000"/>
                  </a:schemeClr>
                </a:solidFill>
              </a:rPr>
              <a:t>Tue </a:t>
            </a:r>
            <a:r>
              <a:rPr lang="en-US" sz="2800" dirty="0" smtClean="0">
                <a:solidFill>
                  <a:schemeClr val="bg2">
                    <a:lumMod val="25000"/>
                    <a:lumOff val="75000"/>
                  </a:schemeClr>
                </a:solidFill>
              </a:rPr>
              <a:t>	3:15pm</a:t>
            </a:r>
            <a:r>
              <a:rPr lang="en-US" sz="2800" dirty="0" smtClean="0">
                <a:gradFill>
                  <a:gsLst>
                    <a:gs pos="1250">
                      <a:schemeClr val="tx1"/>
                    </a:gs>
                    <a:gs pos="100000">
                      <a:schemeClr val="tx1"/>
                    </a:gs>
                  </a:gsLst>
                  <a:lin ang="5400000" scaled="0"/>
                </a:gradFill>
              </a:rPr>
              <a:t>: 	VS Power User: Tips and Tricks</a:t>
            </a:r>
          </a:p>
          <a:p>
            <a:pPr marL="0" lvl="0" indent="0">
              <a:spcBef>
                <a:spcPts val="2400"/>
              </a:spcBef>
              <a:buNone/>
            </a:pPr>
            <a:r>
              <a:rPr lang="en-US" sz="2800" dirty="0">
                <a:solidFill>
                  <a:schemeClr val="bg2">
                    <a:lumMod val="25000"/>
                    <a:lumOff val="75000"/>
                  </a:schemeClr>
                </a:solidFill>
              </a:rPr>
              <a:t>Thu </a:t>
            </a:r>
            <a:r>
              <a:rPr lang="en-US" sz="2800" dirty="0" smtClean="0">
                <a:solidFill>
                  <a:schemeClr val="bg2">
                    <a:lumMod val="25000"/>
                    <a:lumOff val="75000"/>
                  </a:schemeClr>
                </a:solidFill>
              </a:rPr>
              <a:t>	10:15am</a:t>
            </a:r>
            <a:r>
              <a:rPr lang="en-US" sz="2800" dirty="0" smtClean="0">
                <a:gradFill>
                  <a:gsLst>
                    <a:gs pos="1250">
                      <a:schemeClr val="tx1"/>
                    </a:gs>
                    <a:gs pos="100000">
                      <a:schemeClr val="tx1"/>
                    </a:gs>
                  </a:gsLst>
                  <a:lin ang="5400000" scaled="0"/>
                </a:gradFill>
              </a:rPr>
              <a:t>:	Async Best Practices for C# and VB</a:t>
            </a:r>
            <a:endParaRPr lang="en-US" sz="2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talks</a:t>
            </a:r>
            <a:endParaRPr lang="en-US" dirty="0"/>
          </a:p>
        </p:txBody>
      </p:sp>
      <p:sp>
        <p:nvSpPr>
          <p:cNvPr id="13" name="Text Placeholder 7"/>
          <p:cNvSpPr txBox="1">
            <a:spLocks/>
          </p:cNvSpPr>
          <p:nvPr/>
        </p:nvSpPr>
        <p:spPr>
          <a:xfrm>
            <a:off x="267028" y="4640262"/>
            <a:ext cx="12070012" cy="210211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3800" dirty="0">
                <a:gradFill>
                  <a:gsLst>
                    <a:gs pos="1250">
                      <a:schemeClr val="tx1"/>
                    </a:gs>
                    <a:gs pos="100000">
                      <a:schemeClr val="tx1"/>
                    </a:gs>
                  </a:gsLst>
                  <a:lin ang="5400000" scaled="0"/>
                </a:gradFill>
              </a:rPr>
              <a:t>Find </a:t>
            </a:r>
            <a:r>
              <a:rPr lang="en-US" sz="3800" dirty="0" smtClean="0">
                <a:gradFill>
                  <a:gsLst>
                    <a:gs pos="1250">
                      <a:schemeClr val="tx1"/>
                    </a:gs>
                    <a:gs pos="100000">
                      <a:schemeClr val="tx1"/>
                    </a:gs>
                  </a:gsLst>
                  <a:lin ang="5400000" scaled="0"/>
                </a:gradFill>
              </a:rPr>
              <a:t>us:</a:t>
            </a:r>
          </a:p>
          <a:p>
            <a:pPr marL="0" indent="0">
              <a:spcBef>
                <a:spcPts val="2400"/>
              </a:spcBef>
              <a:buNone/>
            </a:pPr>
            <a:r>
              <a:rPr lang="en-US" sz="2800" dirty="0" smtClean="0">
                <a:solidFill>
                  <a:srgbClr val="002050">
                    <a:lumMod val="25000"/>
                    <a:lumOff val="75000"/>
                  </a:srgbClr>
                </a:solidFill>
              </a:rPr>
              <a:t>Tue 	6:30pm-8:30pm</a:t>
            </a:r>
            <a:r>
              <a:rPr lang="en-US" sz="2800" dirty="0" smtClean="0">
                <a:gradFill>
                  <a:gsLst>
                    <a:gs pos="1250">
                      <a:srgbClr val="FFFFFF"/>
                    </a:gs>
                    <a:gs pos="100000">
                      <a:srgbClr val="FFFFFF"/>
                    </a:gs>
                  </a:gsLst>
                  <a:lin ang="5400000" scaled="0"/>
                </a:gradFill>
              </a:rPr>
              <a:t>:	Ask the Experts</a:t>
            </a:r>
          </a:p>
          <a:p>
            <a:pPr marL="0" indent="0">
              <a:spcBef>
                <a:spcPts val="2400"/>
              </a:spcBef>
              <a:buNone/>
            </a:pPr>
            <a:r>
              <a:rPr lang="en-US" sz="2800" dirty="0" smtClean="0">
                <a:solidFill>
                  <a:srgbClr val="002050">
                    <a:lumMod val="25000"/>
                    <a:lumOff val="75000"/>
                  </a:srgbClr>
                </a:solidFill>
              </a:rPr>
              <a:t>Wed 	10:45am-3:15pm</a:t>
            </a:r>
            <a:r>
              <a:rPr lang="en-US" sz="2800" dirty="0" smtClean="0">
                <a:gradFill>
                  <a:gsLst>
                    <a:gs pos="1250">
                      <a:srgbClr val="FFFFFF"/>
                    </a:gs>
                    <a:gs pos="100000">
                      <a:srgbClr val="FFFFFF"/>
                    </a:gs>
                  </a:gsLst>
                  <a:lin ang="5400000" scaled="0"/>
                </a:gradFill>
              </a:rPr>
              <a:t>: 	MSE booths</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08216E-6 L 2.26704E-6 -3.08216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3.18656E-6 L 2.26704E-6 -3.18656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090624"/>
          </a:xfrm>
        </p:spPr>
        <p:txBody>
          <a:bodyPr/>
          <a:lstStyle/>
          <a:p>
            <a:pPr marL="0" indent="0">
              <a:lnSpc>
                <a:spcPct val="150000"/>
              </a:lnSpc>
              <a:spcAft>
                <a:spcPts val="600"/>
              </a:spcAft>
              <a:buNone/>
            </a:pPr>
            <a:r>
              <a:rPr lang="en-US" sz="3600" dirty="0" smtClean="0">
                <a:solidFill>
                  <a:schemeClr val="tx1"/>
                </a:solidFill>
              </a:rPr>
              <a:t>MSDN: 				</a:t>
            </a:r>
            <a:r>
              <a:rPr lang="en-US" sz="3600" dirty="0" smtClean="0">
                <a:gradFill>
                  <a:gsLst>
                    <a:gs pos="43363">
                      <a:schemeClr val="bg1"/>
                    </a:gs>
                    <a:gs pos="67000">
                      <a:schemeClr val="bg1"/>
                    </a:gs>
                  </a:gsLst>
                  <a:lin ang="5400000" scaled="0"/>
                </a:gradFill>
                <a:hlinkClick r:id="rId3"/>
              </a:rPr>
              <a:t>http</a:t>
            </a:r>
            <a:r>
              <a:rPr lang="en-US" sz="3600" dirty="0">
                <a:gradFill>
                  <a:gsLst>
                    <a:gs pos="43363">
                      <a:schemeClr val="bg1"/>
                    </a:gs>
                    <a:gs pos="67000">
                      <a:schemeClr val="bg1"/>
                    </a:gs>
                  </a:gsLst>
                  <a:lin ang="5400000" scaled="0"/>
                </a:gradFill>
                <a:hlinkClick r:id="rId3"/>
              </a:rPr>
              <a:t>://</a:t>
            </a:r>
            <a:r>
              <a:rPr lang="en-US" sz="3600" dirty="0" smtClean="0">
                <a:gradFill>
                  <a:gsLst>
                    <a:gs pos="43363">
                      <a:schemeClr val="bg1"/>
                    </a:gs>
                    <a:gs pos="67000">
                      <a:schemeClr val="bg1"/>
                    </a:gs>
                  </a:gsLst>
                  <a:lin ang="5400000" scaled="0"/>
                </a:gradFill>
                <a:hlinkClick r:id="rId3"/>
              </a:rPr>
              <a:t>www.msdn.com/roslyn</a:t>
            </a:r>
            <a:endParaRPr lang="en-US" sz="3600" dirty="0">
              <a:solidFill>
                <a:schemeClr val="bg1"/>
              </a:solidFill>
            </a:endParaRPr>
          </a:p>
          <a:p>
            <a:pPr marL="0" indent="0">
              <a:lnSpc>
                <a:spcPct val="150000"/>
              </a:lnSpc>
              <a:spcAft>
                <a:spcPts val="600"/>
              </a:spcAft>
              <a:buNone/>
            </a:pPr>
            <a:r>
              <a:rPr lang="en-US" sz="3600" dirty="0">
                <a:solidFill>
                  <a:schemeClr val="tx1"/>
                </a:solidFill>
              </a:rPr>
              <a:t>Download </a:t>
            </a:r>
            <a:r>
              <a:rPr lang="en-US" sz="3600" dirty="0" smtClean="0">
                <a:solidFill>
                  <a:schemeClr val="tx1"/>
                </a:solidFill>
              </a:rPr>
              <a:t>preview: 	</a:t>
            </a:r>
            <a:r>
              <a:rPr lang="en-US" sz="3600" u="sng" dirty="0" smtClean="0">
                <a:hlinkClick r:id="rId4"/>
              </a:rPr>
              <a:t>http</a:t>
            </a:r>
            <a:r>
              <a:rPr lang="en-US" sz="3600" u="sng" dirty="0">
                <a:hlinkClick r:id="rId4"/>
              </a:rPr>
              <a:t>://aka.ms/Roslyn</a:t>
            </a:r>
            <a:endParaRPr lang="en-US" sz="3600" dirty="0">
              <a:solidFill>
                <a:schemeClr val="bg1"/>
              </a:solidFill>
            </a:endParaRPr>
          </a:p>
          <a:p>
            <a:pPr marL="0" indent="0">
              <a:lnSpc>
                <a:spcPct val="150000"/>
              </a:lnSpc>
              <a:spcAft>
                <a:spcPts val="600"/>
              </a:spcAft>
              <a:buNone/>
            </a:pPr>
            <a:r>
              <a:rPr lang="en-US" sz="3600" dirty="0" smtClean="0">
                <a:solidFill>
                  <a:schemeClr val="tx1"/>
                </a:solidFill>
              </a:rPr>
              <a:t>CodePlex: 			</a:t>
            </a:r>
            <a:r>
              <a:rPr lang="en-US" sz="3600" dirty="0" smtClean="0">
                <a:gradFill>
                  <a:gsLst>
                    <a:gs pos="43363">
                      <a:schemeClr val="bg1"/>
                    </a:gs>
                    <a:gs pos="67000">
                      <a:schemeClr val="bg1"/>
                    </a:gs>
                  </a:gsLst>
                  <a:lin ang="5400000" scaled="0"/>
                </a:gradFill>
                <a:hlinkClick r:id="rId5"/>
              </a:rPr>
              <a:t>http</a:t>
            </a:r>
            <a:r>
              <a:rPr lang="en-US" sz="3600" dirty="0">
                <a:gradFill>
                  <a:gsLst>
                    <a:gs pos="43363">
                      <a:schemeClr val="bg1"/>
                    </a:gs>
                    <a:gs pos="67000">
                      <a:schemeClr val="bg1"/>
                    </a:gs>
                  </a:gsLst>
                  <a:lin ang="5400000" scaled="0"/>
                </a:gradFill>
                <a:hlinkClick r:id="rId5"/>
              </a:rPr>
              <a:t>://roslyn.codeplex.com</a:t>
            </a:r>
            <a:endParaRPr lang="en-US" sz="3600" dirty="0">
              <a:gradFill>
                <a:gsLst>
                  <a:gs pos="43363">
                    <a:schemeClr val="bg1"/>
                  </a:gs>
                  <a:gs pos="67000">
                    <a:schemeClr val="bg1"/>
                  </a:gs>
                </a:gsLst>
                <a:lin ang="5400000" scaled="0"/>
              </a:gradFill>
            </a:endParaRPr>
          </a:p>
          <a:p>
            <a:pPr marL="0" indent="0">
              <a:lnSpc>
                <a:spcPct val="150000"/>
              </a:lnSpc>
              <a:spcAft>
                <a:spcPts val="600"/>
              </a:spcAft>
              <a:buNone/>
            </a:pPr>
            <a:r>
              <a:rPr lang="en-US" sz="3600" dirty="0" smtClean="0">
                <a:solidFill>
                  <a:schemeClr val="tx1"/>
                </a:solidFill>
              </a:rPr>
              <a:t>Roslyn </a:t>
            </a:r>
            <a:r>
              <a:rPr lang="en-US" sz="3600" dirty="0">
                <a:solidFill>
                  <a:schemeClr val="tx1"/>
                </a:solidFill>
              </a:rPr>
              <a:t>source </a:t>
            </a:r>
            <a:r>
              <a:rPr lang="en-US" sz="3600" dirty="0" smtClean="0">
                <a:solidFill>
                  <a:schemeClr val="tx1"/>
                </a:solidFill>
              </a:rPr>
              <a:t>browser:	</a:t>
            </a:r>
            <a:r>
              <a:rPr lang="en-US" sz="3600" u="sng" dirty="0" smtClean="0">
                <a:hlinkClick r:id="rId6"/>
              </a:rPr>
              <a:t>http</a:t>
            </a:r>
            <a:r>
              <a:rPr lang="en-US" sz="3600" u="sng" dirty="0">
                <a:hlinkClick r:id="rId6"/>
              </a:rPr>
              <a:t>://source.roslyn.codeplex.com</a:t>
            </a:r>
            <a:endParaRPr lang="en-US" sz="3600" dirty="0">
              <a:solidFill>
                <a:schemeClr val="bg1"/>
              </a:solidFill>
            </a:endParaRPr>
          </a:p>
          <a:p>
            <a:pPr marL="0" indent="0">
              <a:lnSpc>
                <a:spcPct val="150000"/>
              </a:lnSpc>
              <a:spcAft>
                <a:spcPts val="600"/>
              </a:spcAft>
              <a:buNone/>
            </a:pPr>
            <a:r>
              <a:rPr lang="en-US" sz="3600" dirty="0" smtClean="0">
                <a:solidFill>
                  <a:schemeClr val="tx1"/>
                </a:solidFill>
              </a:rPr>
              <a:t>See </a:t>
            </a:r>
            <a:r>
              <a:rPr lang="en-US" sz="3600" dirty="0">
                <a:solidFill>
                  <a:schemeClr val="tx1"/>
                </a:solidFill>
              </a:rPr>
              <a:t>also: OSS for F</a:t>
            </a:r>
            <a:r>
              <a:rPr lang="en-US" sz="3600" dirty="0" smtClean="0">
                <a:solidFill>
                  <a:schemeClr val="tx1"/>
                </a:solidFill>
              </a:rPr>
              <a:t>#: 	</a:t>
            </a:r>
            <a:r>
              <a:rPr lang="en-US" sz="3600" u="sng" dirty="0" smtClean="0">
                <a:hlinkClick r:id="rId7"/>
              </a:rPr>
              <a:t>http</a:t>
            </a:r>
            <a:r>
              <a:rPr lang="en-US" sz="3600" u="sng" dirty="0">
                <a:hlinkClick r:id="rId7"/>
              </a:rPr>
              <a:t>://visualfsharp.codeplex.com</a:t>
            </a:r>
            <a:endParaRPr lang="en-US" sz="3600" dirty="0">
              <a:solidFill>
                <a:schemeClr val="bg1"/>
              </a:solidFill>
            </a:endParaRPr>
          </a:p>
        </p:txBody>
      </p:sp>
      <p:sp>
        <p:nvSpPr>
          <p:cNvPr id="2" name="Title 1"/>
          <p:cNvSpPr>
            <a:spLocks noGrp="1"/>
          </p:cNvSpPr>
          <p:nvPr>
            <p:ph type="title"/>
          </p:nvPr>
        </p:nvSpPr>
        <p:spPr/>
        <p:txBody>
          <a:bodyPr/>
          <a:lstStyle/>
          <a:p>
            <a:r>
              <a:rPr lang="en-US" dirty="0" smtClean="0"/>
              <a:t>Roslyn, C# and VB resources</a:t>
            </a:r>
            <a:endParaRPr lang="en-US" dirty="0"/>
          </a:p>
        </p:txBody>
      </p:sp>
    </p:spTree>
    <p:extLst>
      <p:ext uri="{BB962C8B-B14F-4D97-AF65-F5344CB8AC3E}">
        <p14:creationId xmlns:p14="http://schemas.microsoft.com/office/powerpoint/2010/main" val="6878505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1.97004E-6 L 2.26704E-6 -1.97004E-6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Dustin Campbell; Mads Torgersen</External_x0020_Speaker>
    <Session_x0020_Code xmlns="e36bfbf9-5e42-489c-a259-4c54eb22cb57">DEV-B336</Session_x0020_Code>
    <Presentation_x0020_Date xmlns="e36bfbf9-5e42-489c-a259-4c54eb22cb57">2014-05-13T00:00:00-07:00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230e9df3-be65-4c73-a93b-d1236ebd677e"/>
    <ds:schemaRef ds:uri="http://schemas.microsoft.com/office/2006/metadata/properties"/>
    <ds:schemaRef ds:uri="e36bfbf9-5e42-489c-a259-4c54eb22cb57"/>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302</TotalTime>
  <Words>1276</Words>
  <Application>Microsoft Office PowerPoint</Application>
  <PresentationFormat>Custom</PresentationFormat>
  <Paragraphs>104</Paragraphs>
  <Slides>14</Slides>
  <Notes>8</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Consolas</vt:lpstr>
      <vt:lpstr>Segoe UI</vt:lpstr>
      <vt:lpstr>Segoe UI Light</vt:lpstr>
      <vt:lpstr>Wingdings</vt:lpstr>
      <vt:lpstr>TechEd 2014 Dk Blue</vt:lpstr>
      <vt:lpstr>1_TechEd 2014 Dk Blue</vt:lpstr>
      <vt:lpstr>2_TechEd 2014 Dk Blue</vt:lpstr>
      <vt:lpstr>Acrobat Document</vt:lpstr>
      <vt:lpstr>PowerPoint Presentation</vt:lpstr>
      <vt:lpstr>The Future of C# and VB</vt:lpstr>
      <vt:lpstr>Project Roslyn</vt:lpstr>
      <vt:lpstr>Why Roslyn?</vt:lpstr>
      <vt:lpstr>Let’s look at...</vt:lpstr>
      <vt:lpstr>Demo</vt:lpstr>
      <vt:lpstr>Call to action</vt:lpstr>
      <vt:lpstr>Related talks</vt:lpstr>
      <vt:lpstr>Roslyn, C# and VB resources</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ofC# and VB</dc:title>
  <dc:subject>TechEd 2014</dc:subject>
  <dc:creator>Mads Torgersen</dc:creator>
  <cp:keywords/>
  <dc:description>Template: Jordan Cayabyab, Artitudes Design
Formatting: 
Audience Type:</dc:description>
  <cp:lastModifiedBy>testadmin</cp:lastModifiedBy>
  <cp:revision>14</cp:revision>
  <dcterms:created xsi:type="dcterms:W3CDTF">2014-05-06T16:55:04Z</dcterms:created>
  <dcterms:modified xsi:type="dcterms:W3CDTF">2014-05-13T20:43:19Z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t">
    <vt:lpwstr/>
  </property>
  <property fmtid="{D5CDD505-2E9C-101B-9397-08002B2CF9AE}" pid="3" name="Event1">
    <vt:lpwstr>622;#Unassigned|2c8af875-f38a-40b8-a0a9-056aed3fc8c0</vt:lpwstr>
  </property>
  <property fmtid="{D5CDD505-2E9C-101B-9397-08002B2CF9AE}" pid="4" name="Audience">
    <vt:lpwstr/>
  </property>
  <property fmtid="{D5CDD505-2E9C-101B-9397-08002B2CF9AE}" pid="5" name="Event Venue">
    <vt:lpwstr>18;#George R. Brown Convention Center|6c33c07d-d6c4-4c5e-b5d0-7afd8a7a4e7d</vt:lpwstr>
  </property>
  <property fmtid="{D5CDD505-2E9C-101B-9397-08002B2CF9AE}" pid="6" name="Track">
    <vt:lpwstr/>
  </property>
  <property fmtid="{D5CDD505-2E9C-101B-9397-08002B2CF9AE}" pid="7" name="Event Location">
    <vt:lpwstr>17;#Houston|b97448fd-4b6d-4055-9328-60bf1c4ceb26</vt:lpwstr>
  </property>
  <property fmtid="{D5CDD505-2E9C-101B-9397-08002B2CF9AE}" pid="8" name="Campaign">
    <vt:lpwstr/>
  </property>
  <property fmtid="{D5CDD505-2E9C-101B-9397-08002B2CF9AE}" pid="9" name="Audience1">
    <vt:lpwstr>9;#developers|8e4a08dc-5d95-4156-ab65-f22579a1592a</vt:lpwstr>
  </property>
  <property fmtid="{D5CDD505-2E9C-101B-9397-08002B2CF9AE}" pid="10" name="Event Name">
    <vt:lpwstr>16;#Microsoft Tech Ed|30c8c6b6-2916-412b-8e18-b132d138380c</vt:lpwstr>
  </property>
  <property fmtid="{D5CDD505-2E9C-101B-9397-08002B2CF9AE}" pid="11" name="TaxKeyword">
    <vt:lpwstr/>
  </property>
  <property fmtid="{D5CDD505-2E9C-101B-9397-08002B2CF9AE}" pid="12" name="ContentTypeId">
    <vt:lpwstr>0x010100D3E3A4B7E2B56748A667B3E8746EBEC8</vt:lpwstr>
  </property>
  <property fmtid="{D5CDD505-2E9C-101B-9397-08002B2CF9AE}" pid="13" name="IsMyDocuments">
    <vt:bool>true</vt:bool>
  </property>
</Properties>
</file>