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Lst>
  <p:notesMasterIdLst>
    <p:notesMasterId r:id="rId41"/>
  </p:notesMasterIdLst>
  <p:handoutMasterIdLst>
    <p:handoutMasterId r:id="rId42"/>
  </p:handoutMasterIdLst>
  <p:sldIdLst>
    <p:sldId id="1381" r:id="rId7"/>
    <p:sldId id="1412" r:id="rId8"/>
    <p:sldId id="1440" r:id="rId9"/>
    <p:sldId id="1443" r:id="rId10"/>
    <p:sldId id="1444" r:id="rId11"/>
    <p:sldId id="1442" r:id="rId12"/>
    <p:sldId id="1441" r:id="rId13"/>
    <p:sldId id="1445" r:id="rId14"/>
    <p:sldId id="1446" r:id="rId15"/>
    <p:sldId id="1447" r:id="rId16"/>
    <p:sldId id="1448" r:id="rId17"/>
    <p:sldId id="1452" r:id="rId18"/>
    <p:sldId id="1449" r:id="rId19"/>
    <p:sldId id="1451" r:id="rId20"/>
    <p:sldId id="1453" r:id="rId21"/>
    <p:sldId id="1454" r:id="rId22"/>
    <p:sldId id="1455" r:id="rId23"/>
    <p:sldId id="1456" r:id="rId24"/>
    <p:sldId id="1457" r:id="rId25"/>
    <p:sldId id="1450" r:id="rId26"/>
    <p:sldId id="1458" r:id="rId27"/>
    <p:sldId id="1459" r:id="rId28"/>
    <p:sldId id="1460" r:id="rId29"/>
    <p:sldId id="1461" r:id="rId30"/>
    <p:sldId id="1462" r:id="rId31"/>
    <p:sldId id="1463" r:id="rId32"/>
    <p:sldId id="1464" r:id="rId33"/>
    <p:sldId id="1465" r:id="rId34"/>
    <p:sldId id="1413" r:id="rId35"/>
    <p:sldId id="1466" r:id="rId36"/>
    <p:sldId id="1467" r:id="rId37"/>
    <p:sldId id="1417" r:id="rId38"/>
    <p:sldId id="1414" r:id="rId39"/>
    <p:sldId id="1132"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40"/>
          </p14:sldIdLst>
        </p14:section>
        <p14:section name="Push and Azure" id="{4C3AC123-F389-F148-BBD0-9652E7DFEEA7}">
          <p14:sldIdLst>
            <p14:sldId id="1443"/>
            <p14:sldId id="1444"/>
            <p14:sldId id="1442"/>
            <p14:sldId id="1441"/>
          </p14:sldIdLst>
        </p14:section>
        <p14:section name="Notification Hubs" id="{DBDCE331-200B-C84A-AAE6-E26BB66006EF}">
          <p14:sldIdLst>
            <p14:sldId id="1445"/>
            <p14:sldId id="1446"/>
            <p14:sldId id="1447"/>
            <p14:sldId id="1448"/>
            <p14:sldId id="1452"/>
            <p14:sldId id="1449"/>
          </p14:sldIdLst>
        </p14:section>
        <p14:section name="Tags" id="{DA2995A6-6609-0D46-96E0-9783C4824FB3}">
          <p14:sldIdLst>
            <p14:sldId id="1451"/>
            <p14:sldId id="1453"/>
            <p14:sldId id="1454"/>
            <p14:sldId id="1455"/>
            <p14:sldId id="1456"/>
            <p14:sldId id="1457"/>
          </p14:sldIdLst>
        </p14:section>
        <p14:section name="Templates" id="{F1655D4B-A07B-754C-B4E5-DDEA44541B3F}">
          <p14:sldIdLst>
            <p14:sldId id="1450"/>
            <p14:sldId id="1458"/>
            <p14:sldId id="1459"/>
          </p14:sldIdLst>
        </p14:section>
        <p14:section name="Client vs Server Registration" id="{8E7891B2-68C6-7C44-9E85-BD75410C24E2}">
          <p14:sldIdLst>
            <p14:sldId id="1460"/>
            <p14:sldId id="1461"/>
            <p14:sldId id="1462"/>
            <p14:sldId id="1463"/>
            <p14:sldId id="1464"/>
          </p14:sldIdLst>
        </p14:section>
        <p14:section name="Closing" id="{47A0B635-FBB8-AA41-9F51-7A3F05762628}">
          <p14:sldIdLst>
            <p14:sldId id="1465"/>
          </p14:sldIdLst>
        </p14:section>
        <p14:section name="Required TechEd Slides" id="{26AC01F7-B32B-44E9-BE5B-D21B17F99D23}">
          <p14:sldIdLst>
            <p14:sldId id="1413"/>
            <p14:sldId id="1466"/>
            <p14:sldId id="1467"/>
            <p14:sldId id="1417"/>
            <p14:sldId id="1414"/>
            <p14:sldId id="113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3065" autoAdjust="0"/>
  </p:normalViewPr>
  <p:slideViewPr>
    <p:cSldViewPr snapToObjects="1">
      <p:cViewPr varScale="1">
        <p:scale>
          <a:sx n="116" d="100"/>
          <a:sy n="116" d="100"/>
        </p:scale>
        <p:origin x="84" y="372"/>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5548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6046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15022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88560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086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83243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832437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876007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7913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4001514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678293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92402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43081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1853331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390456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6431601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8616156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497571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355002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58861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83964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8453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21492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114602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40716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265693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98629886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019909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4492841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35629868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7671948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5910417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0445855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16700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93002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06295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8913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180892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00596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43907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197112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61540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129880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365769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847164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1607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09759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6120662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5979526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8765509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017012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73833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023501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95006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1082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86815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976239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40748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701367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075311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63287746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201169871"/>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5197125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64266020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21136359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8601700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78173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5062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56981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7488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715556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26670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2.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theme" Target="../theme/theme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21601994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201004107"/>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 id="2147484339" r:id="rId26"/>
    <p:sldLayoutId id="2147484340" r:id="rId27"/>
    <p:sldLayoutId id="2147484341" r:id="rId28"/>
    <p:sldLayoutId id="2147484342" r:id="rId29"/>
    <p:sldLayoutId id="2147484343" r:id="rId30"/>
    <p:sldLayoutId id="2147484344"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1.bin"/><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hyperlink" Target="http://aka.ms/aivsix" TargetMode="External"/><Relationship Id="rId17" Type="http://schemas.openxmlformats.org/officeDocument/2006/relationships/image" Target="../media/image23.png"/><Relationship Id="rId2" Type="http://schemas.openxmlformats.org/officeDocument/2006/relationships/slideLayout" Target="../slideLayouts/slideLayout84.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hyperlink" Target="http://visualstudio.com/" TargetMode="External"/><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0.gif"/><Relationship Id="rId1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99043"/>
          </a:xfrm>
        </p:spPr>
        <p:txBody>
          <a:bodyPr/>
          <a:lstStyle/>
          <a:p>
            <a:r>
              <a:rPr lang="en-US" dirty="0" smtClean="0"/>
              <a:t>Part of Azure Service Bus</a:t>
            </a:r>
          </a:p>
          <a:p>
            <a:r>
              <a:rPr lang="en-US" dirty="0" smtClean="0"/>
              <a:t>Three levels of scale</a:t>
            </a:r>
          </a:p>
          <a:p>
            <a:pPr lvl="1"/>
            <a:r>
              <a:rPr lang="en-US" dirty="0" smtClean="0"/>
              <a:t>Free</a:t>
            </a:r>
          </a:p>
          <a:p>
            <a:pPr lvl="1"/>
            <a:r>
              <a:rPr lang="en-US" dirty="0" smtClean="0"/>
              <a:t>Basic</a:t>
            </a:r>
          </a:p>
          <a:p>
            <a:pPr lvl="1"/>
            <a:r>
              <a:rPr lang="en-US" dirty="0" smtClean="0"/>
              <a:t>Standard</a:t>
            </a:r>
          </a:p>
          <a:p>
            <a:r>
              <a:rPr lang="en-US" dirty="0" smtClean="0"/>
              <a:t>Millions of push notifications in minutes</a:t>
            </a:r>
          </a:p>
          <a:p>
            <a:endParaRPr lang="en-US" dirty="0"/>
          </a:p>
        </p:txBody>
      </p:sp>
      <p:sp>
        <p:nvSpPr>
          <p:cNvPr id="3" name="Title 2"/>
          <p:cNvSpPr>
            <a:spLocks noGrp="1"/>
          </p:cNvSpPr>
          <p:nvPr>
            <p:ph type="title"/>
          </p:nvPr>
        </p:nvSpPr>
        <p:spPr/>
        <p:txBody>
          <a:bodyPr/>
          <a:lstStyle/>
          <a:p>
            <a:r>
              <a:rPr lang="en-US" dirty="0" smtClean="0"/>
              <a:t>Highly Scalable</a:t>
            </a:r>
            <a:endParaRPr lang="en-US" dirty="0"/>
          </a:p>
        </p:txBody>
      </p:sp>
    </p:spTree>
    <p:extLst>
      <p:ext uri="{BB962C8B-B14F-4D97-AF65-F5344CB8AC3E}">
        <p14:creationId xmlns:p14="http://schemas.microsoft.com/office/powerpoint/2010/main" val="1945949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265783"/>
          </a:xfrm>
        </p:spPr>
        <p:txBody>
          <a:bodyPr/>
          <a:lstStyle/>
          <a:p>
            <a:r>
              <a:rPr lang="en-US" dirty="0" smtClean="0"/>
              <a:t>Notification Hubs deals with</a:t>
            </a:r>
          </a:p>
          <a:p>
            <a:pPr lvl="1"/>
            <a:r>
              <a:rPr lang="en-US" dirty="0" smtClean="0"/>
              <a:t>Storing device registration information</a:t>
            </a:r>
          </a:p>
          <a:p>
            <a:pPr lvl="1"/>
            <a:r>
              <a:rPr lang="en-US" dirty="0" smtClean="0"/>
              <a:t>Signing push requests and sending to PNS</a:t>
            </a:r>
          </a:p>
          <a:p>
            <a:pPr lvl="1"/>
            <a:r>
              <a:rPr lang="en-US" dirty="0" smtClean="0"/>
              <a:t>Dealing with invalid push ID registrations</a:t>
            </a:r>
          </a:p>
          <a:p>
            <a:pPr lvl="1"/>
            <a:r>
              <a:rPr lang="en-US" dirty="0" smtClean="0"/>
              <a:t>Handling templates and tags</a:t>
            </a:r>
          </a:p>
          <a:p>
            <a:r>
              <a:rPr lang="en-US" dirty="0" smtClean="0"/>
              <a:t>You just need to</a:t>
            </a:r>
          </a:p>
          <a:p>
            <a:pPr lvl="1"/>
            <a:r>
              <a:rPr lang="en-US" dirty="0" smtClean="0"/>
              <a:t>Configure your hub and app</a:t>
            </a:r>
          </a:p>
          <a:p>
            <a:pPr lvl="1"/>
            <a:r>
              <a:rPr lang="en-US" dirty="0" smtClean="0"/>
              <a:t>Register with the PNS</a:t>
            </a:r>
          </a:p>
          <a:p>
            <a:pPr lvl="1"/>
            <a:r>
              <a:rPr lang="en-US" dirty="0" smtClean="0"/>
              <a:t>Pass along the push ID</a:t>
            </a:r>
            <a:endParaRPr lang="en-US" dirty="0"/>
          </a:p>
        </p:txBody>
      </p:sp>
      <p:sp>
        <p:nvSpPr>
          <p:cNvPr id="3" name="Title 2"/>
          <p:cNvSpPr>
            <a:spLocks noGrp="1"/>
          </p:cNvSpPr>
          <p:nvPr>
            <p:ph type="title"/>
          </p:nvPr>
        </p:nvSpPr>
        <p:spPr/>
        <p:txBody>
          <a:bodyPr/>
          <a:lstStyle/>
          <a:p>
            <a:r>
              <a:rPr lang="en-US" dirty="0" smtClean="0"/>
              <a:t>Managed</a:t>
            </a:r>
            <a:endParaRPr lang="en-US" dirty="0"/>
          </a:p>
        </p:txBody>
      </p:sp>
    </p:spTree>
    <p:extLst>
      <p:ext uri="{BB962C8B-B14F-4D97-AF65-F5344CB8AC3E}">
        <p14:creationId xmlns:p14="http://schemas.microsoft.com/office/powerpoint/2010/main" val="7761344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66214"/>
          </a:xfrm>
        </p:spPr>
        <p:txBody>
          <a:bodyPr/>
          <a:lstStyle/>
          <a:p>
            <a:pPr marL="514350" indent="-514350">
              <a:buFont typeface="+mj-lt"/>
              <a:buAutoNum type="arabicPeriod"/>
            </a:pPr>
            <a:r>
              <a:rPr lang="en-US" sz="2800" dirty="0"/>
              <a:t>App registers with provider</a:t>
            </a:r>
          </a:p>
          <a:p>
            <a:pPr marL="514350" indent="-514350">
              <a:buFont typeface="+mj-lt"/>
              <a:buAutoNum type="arabicPeriod"/>
            </a:pPr>
            <a:r>
              <a:rPr lang="en-US" sz="2800" dirty="0"/>
              <a:t>App gets token</a:t>
            </a:r>
          </a:p>
          <a:p>
            <a:pPr marL="514350" indent="-514350">
              <a:buFont typeface="+mj-lt"/>
              <a:buAutoNum type="arabicPeriod"/>
            </a:pPr>
            <a:r>
              <a:rPr lang="en-US" sz="2800" dirty="0"/>
              <a:t>App sends token to Hub</a:t>
            </a:r>
          </a:p>
          <a:p>
            <a:pPr marL="514350" indent="-514350">
              <a:buFont typeface="+mj-lt"/>
              <a:buAutoNum type="arabicPeriod"/>
            </a:pPr>
            <a:r>
              <a:rPr lang="en-US" sz="2800" dirty="0"/>
              <a:t>Push requested</a:t>
            </a:r>
          </a:p>
          <a:p>
            <a:pPr marL="514350" indent="-514350">
              <a:buFont typeface="+mj-lt"/>
              <a:buAutoNum type="arabicPeriod"/>
            </a:pPr>
            <a:r>
              <a:rPr lang="en-US" sz="2800" dirty="0"/>
              <a:t>Hub delivers push to provider</a:t>
            </a:r>
          </a:p>
          <a:p>
            <a:pPr marL="514350" indent="-514350">
              <a:buFont typeface="+mj-lt"/>
              <a:buAutoNum type="arabicPeriod"/>
            </a:pPr>
            <a:r>
              <a:rPr lang="en-US" sz="2800" dirty="0"/>
              <a:t>Provider pushes to device</a:t>
            </a:r>
          </a:p>
          <a:p>
            <a:r>
              <a:rPr lang="en-US" sz="2800" dirty="0"/>
              <a:t>Hub handles expired tokens</a:t>
            </a:r>
            <a:endParaRPr lang="en-US" sz="2000" dirty="0"/>
          </a:p>
          <a:p>
            <a:pPr marL="0" indent="0">
              <a:buNone/>
            </a:pPr>
            <a:endParaRPr lang="en-US" sz="2800" dirty="0"/>
          </a:p>
        </p:txBody>
      </p:sp>
      <p:sp>
        <p:nvSpPr>
          <p:cNvPr id="3" name="Title 2"/>
          <p:cNvSpPr>
            <a:spLocks noGrp="1"/>
          </p:cNvSpPr>
          <p:nvPr>
            <p:ph type="title"/>
          </p:nvPr>
        </p:nvSpPr>
        <p:spPr/>
        <p:txBody>
          <a:bodyPr/>
          <a:lstStyle/>
          <a:p>
            <a:r>
              <a:rPr lang="en-US" dirty="0" smtClean="0"/>
              <a:t>Using Notification Hubs</a:t>
            </a:r>
            <a:endParaRPr lang="en-US" dirty="0"/>
          </a:p>
        </p:txBody>
      </p:sp>
      <p:grpSp>
        <p:nvGrpSpPr>
          <p:cNvPr id="4" name="Group 3"/>
          <p:cNvGrpSpPr/>
          <p:nvPr/>
        </p:nvGrpSpPr>
        <p:grpSpPr>
          <a:xfrm>
            <a:off x="9864802" y="3640167"/>
            <a:ext cx="1153879" cy="839987"/>
            <a:chOff x="10093628" y="3957172"/>
            <a:chExt cx="1154043" cy="840106"/>
          </a:xfrm>
        </p:grpSpPr>
        <p:sp>
          <p:nvSpPr>
            <p:cNvPr id="5" name="TextBox 4"/>
            <p:cNvSpPr txBox="1"/>
            <p:nvPr/>
          </p:nvSpPr>
          <p:spPr>
            <a:xfrm>
              <a:off x="10093628" y="4562471"/>
              <a:ext cx="1154043" cy="234807"/>
            </a:xfrm>
            <a:prstGeom prst="rect">
              <a:avLst/>
            </a:prstGeom>
            <a:noFill/>
          </p:spPr>
          <p:txBody>
            <a:bodyPr wrap="square" lIns="0" tIns="0" rIns="0" bIns="0" rtlCol="0">
              <a:spAutoFit/>
            </a:bodyPr>
            <a:lstStyle/>
            <a:p>
              <a:pPr algn="ctr" defTabSz="932417"/>
              <a:r>
                <a:rPr lang="en-US" sz="1496" dirty="0">
                  <a:latin typeface="Segoe" pitchFamily="34" charset="0"/>
                </a:rPr>
                <a:t>APNs</a:t>
              </a:r>
            </a:p>
          </p:txBody>
        </p:sp>
        <p:sp>
          <p:nvSpPr>
            <p:cNvPr id="6" name="Freeform 61"/>
            <p:cNvSpPr>
              <a:spLocks noEditPoints="1"/>
            </p:cNvSpPr>
            <p:nvPr/>
          </p:nvSpPr>
          <p:spPr bwMode="auto">
            <a:xfrm>
              <a:off x="10396717" y="3957172"/>
              <a:ext cx="437009" cy="531736"/>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7" name="Group 6"/>
          <p:cNvGrpSpPr/>
          <p:nvPr/>
        </p:nvGrpSpPr>
        <p:grpSpPr>
          <a:xfrm>
            <a:off x="10357880" y="3685510"/>
            <a:ext cx="1153879" cy="775667"/>
            <a:chOff x="10867162" y="4030738"/>
            <a:chExt cx="1154043" cy="775778"/>
          </a:xfrm>
        </p:grpSpPr>
        <p:sp>
          <p:nvSpPr>
            <p:cNvPr id="8" name="TextBox 7"/>
            <p:cNvSpPr txBox="1"/>
            <p:nvPr/>
          </p:nvSpPr>
          <p:spPr>
            <a:xfrm>
              <a:off x="10867162" y="4571709"/>
              <a:ext cx="1154043" cy="234807"/>
            </a:xfrm>
            <a:prstGeom prst="rect">
              <a:avLst/>
            </a:prstGeom>
            <a:noFill/>
          </p:spPr>
          <p:txBody>
            <a:bodyPr wrap="square" lIns="0" tIns="0" rIns="0" bIns="0" rtlCol="0">
              <a:spAutoFit/>
            </a:bodyPr>
            <a:lstStyle/>
            <a:p>
              <a:pPr algn="ctr" defTabSz="932417"/>
              <a:r>
                <a:rPr lang="en-US" sz="1496" dirty="0">
                  <a:latin typeface="Segoe" pitchFamily="34" charset="0"/>
                </a:rPr>
                <a:t>WNS</a:t>
              </a:r>
            </a:p>
          </p:txBody>
        </p:sp>
        <p:sp>
          <p:nvSpPr>
            <p:cNvPr id="9" name="Freeform 61"/>
            <p:cNvSpPr>
              <a:spLocks noEditPoints="1"/>
            </p:cNvSpPr>
            <p:nvPr/>
          </p:nvSpPr>
          <p:spPr bwMode="auto">
            <a:xfrm>
              <a:off x="11234078" y="4030738"/>
              <a:ext cx="437383" cy="51427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10" name="Group 9"/>
          <p:cNvGrpSpPr/>
          <p:nvPr/>
        </p:nvGrpSpPr>
        <p:grpSpPr>
          <a:xfrm>
            <a:off x="8401670" y="5183745"/>
            <a:ext cx="1760820" cy="1208947"/>
            <a:chOff x="8773626" y="2156700"/>
            <a:chExt cx="1726696" cy="1185519"/>
          </a:xfrm>
          <a:solidFill>
            <a:schemeClr val="bg2"/>
          </a:solidFill>
        </p:grpSpPr>
        <p:grpSp>
          <p:nvGrpSpPr>
            <p:cNvPr id="11" name="Group 10"/>
            <p:cNvGrpSpPr/>
            <p:nvPr/>
          </p:nvGrpSpPr>
          <p:grpSpPr>
            <a:xfrm>
              <a:off x="8773626" y="2156700"/>
              <a:ext cx="1726696" cy="1185519"/>
              <a:chOff x="4879203" y="2324936"/>
              <a:chExt cx="1726696" cy="1185519"/>
            </a:xfrm>
            <a:grpFill/>
          </p:grpSpPr>
          <p:sp>
            <p:nvSpPr>
              <p:cNvPr id="13" name="Rectangle 12"/>
              <p:cNvSpPr/>
              <p:nvPr/>
            </p:nvSpPr>
            <p:spPr bwMode="auto">
              <a:xfrm>
                <a:off x="4879203" y="2324936"/>
                <a:ext cx="1726696" cy="1185519"/>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325" tIns="62162" rIns="124325" bIns="62162" numCol="1" rtlCol="0" anchor="ctr" anchorCtr="0" compatLnSpc="1">
                <a:prstTxWarp prst="textNoShape">
                  <a:avLst/>
                </a:prstTxWarp>
              </a:bodyPr>
              <a:lstStyle/>
              <a:p>
                <a:pPr algn="ctr" defTabSz="932110" fontAlgn="base">
                  <a:spcBef>
                    <a:spcPct val="0"/>
                  </a:spcBef>
                  <a:spcAft>
                    <a:spcPct val="0"/>
                  </a:spcAft>
                </a:pPr>
                <a:endParaRPr lang="en-US" sz="1496" dirty="0">
                  <a:solidFill>
                    <a:prstClr val="white"/>
                  </a:solidFill>
                </a:endParaRPr>
              </a:p>
            </p:txBody>
          </p:sp>
          <p:sp>
            <p:nvSpPr>
              <p:cNvPr id="14" name="TextBox 13"/>
              <p:cNvSpPr txBox="1"/>
              <p:nvPr/>
            </p:nvSpPr>
            <p:spPr>
              <a:xfrm>
                <a:off x="4924674" y="3061942"/>
                <a:ext cx="1481047" cy="230224"/>
              </a:xfrm>
              <a:prstGeom prst="rect">
                <a:avLst/>
              </a:prstGeom>
              <a:noFill/>
            </p:spPr>
            <p:txBody>
              <a:bodyPr wrap="none" lIns="124330" tIns="0" rIns="0" bIns="0" rtlCol="0">
                <a:spAutoFit/>
              </a:bodyPr>
              <a:lstStyle/>
              <a:p>
                <a:pPr algn="ctr" defTabSz="932417"/>
                <a:r>
                  <a:rPr lang="en-US" sz="1496" dirty="0">
                    <a:latin typeface="Segoe" pitchFamily="34" charset="0"/>
                  </a:rPr>
                  <a:t>Notification Hub</a:t>
                </a:r>
              </a:p>
            </p:txBody>
          </p:sp>
        </p:grpSp>
        <p:sp>
          <p:nvSpPr>
            <p:cNvPr id="12" name="Freeform 73"/>
            <p:cNvSpPr>
              <a:spLocks noEditPoints="1"/>
            </p:cNvSpPr>
            <p:nvPr/>
          </p:nvSpPr>
          <p:spPr bwMode="auto">
            <a:xfrm>
              <a:off x="9313829" y="2276958"/>
              <a:ext cx="601662" cy="58097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15" name="Group 14"/>
          <p:cNvGrpSpPr/>
          <p:nvPr/>
        </p:nvGrpSpPr>
        <p:grpSpPr>
          <a:xfrm>
            <a:off x="7132637" y="3389888"/>
            <a:ext cx="1230069" cy="1234956"/>
            <a:chOff x="6259896" y="3521405"/>
            <a:chExt cx="1230243" cy="1235131"/>
          </a:xfrm>
        </p:grpSpPr>
        <p:sp>
          <p:nvSpPr>
            <p:cNvPr id="16" name="Freeform 80"/>
            <p:cNvSpPr>
              <a:spLocks noEditPoints="1"/>
            </p:cNvSpPr>
            <p:nvPr/>
          </p:nvSpPr>
          <p:spPr bwMode="auto">
            <a:xfrm>
              <a:off x="6438309" y="3521405"/>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chemeClr val="tx1"/>
            </a:solidFill>
            <a:ln>
              <a:noFill/>
            </a:ln>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7" name="TextBox 16"/>
            <p:cNvSpPr txBox="1"/>
            <p:nvPr/>
          </p:nvSpPr>
          <p:spPr>
            <a:xfrm>
              <a:off x="6259896" y="4521729"/>
              <a:ext cx="1230243" cy="234807"/>
            </a:xfrm>
            <a:prstGeom prst="rect">
              <a:avLst/>
            </a:prstGeom>
            <a:noFill/>
          </p:spPr>
          <p:txBody>
            <a:bodyPr wrap="square" lIns="0" tIns="0" rIns="0" bIns="0" rtlCol="0">
              <a:spAutoFit/>
            </a:bodyPr>
            <a:lstStyle/>
            <a:p>
              <a:pPr algn="ctr" defTabSz="932417"/>
              <a:r>
                <a:rPr lang="en-US" sz="1496" dirty="0">
                  <a:latin typeface="Segoe" pitchFamily="34" charset="0"/>
                </a:rPr>
                <a:t>App back-end</a:t>
              </a:r>
            </a:p>
          </p:txBody>
        </p:sp>
      </p:grpSp>
      <p:cxnSp>
        <p:nvCxnSpPr>
          <p:cNvPr id="18" name="Straight Arrow Connector 17"/>
          <p:cNvCxnSpPr/>
          <p:nvPr/>
        </p:nvCxnSpPr>
        <p:spPr>
          <a:xfrm>
            <a:off x="8737898" y="2884824"/>
            <a:ext cx="1381647" cy="688628"/>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8453291" y="2837676"/>
            <a:ext cx="719296" cy="2163273"/>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10304799" y="2896240"/>
            <a:ext cx="366640" cy="645549"/>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9473858" y="3103211"/>
            <a:ext cx="683749" cy="1897738"/>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7928469" y="4724183"/>
            <a:ext cx="594527" cy="713220"/>
          </a:xfrm>
          <a:prstGeom prst="straightConnector1">
            <a:avLst/>
          </a:prstGeom>
          <a:ln w="38100">
            <a:solidFill>
              <a:schemeClr val="accent3">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flipV="1">
            <a:off x="9936384" y="4636664"/>
            <a:ext cx="183159" cy="422526"/>
          </a:xfrm>
          <a:prstGeom prst="straightConnector1">
            <a:avLst/>
          </a:prstGeom>
          <a:ln w="38100">
            <a:solidFill>
              <a:schemeClr val="accent3">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V="1">
            <a:off x="10192186" y="4551440"/>
            <a:ext cx="532558" cy="999750"/>
          </a:xfrm>
          <a:prstGeom prst="straightConnector1">
            <a:avLst/>
          </a:prstGeom>
          <a:ln w="38100">
            <a:solidFill>
              <a:schemeClr val="accent3">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flipV="1">
            <a:off x="10488119" y="2864967"/>
            <a:ext cx="359611" cy="660118"/>
          </a:xfrm>
          <a:prstGeom prst="straightConnector1">
            <a:avLst/>
          </a:prstGeom>
          <a:ln w="38100">
            <a:solidFill>
              <a:schemeClr val="accent3">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flipH="1" flipV="1">
            <a:off x="8952548" y="2811559"/>
            <a:ext cx="1269635" cy="637338"/>
          </a:xfrm>
          <a:prstGeom prst="straightConnector1">
            <a:avLst/>
          </a:prstGeom>
          <a:ln w="38100">
            <a:solidFill>
              <a:schemeClr val="accent3">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grpSp>
        <p:nvGrpSpPr>
          <p:cNvPr id="27" name="Group 26"/>
          <p:cNvGrpSpPr/>
          <p:nvPr/>
        </p:nvGrpSpPr>
        <p:grpSpPr>
          <a:xfrm>
            <a:off x="8093264" y="1712206"/>
            <a:ext cx="709552" cy="1019727"/>
            <a:chOff x="8093264" y="1712206"/>
            <a:chExt cx="709552" cy="1019727"/>
          </a:xfrm>
        </p:grpSpPr>
        <p:sp>
          <p:nvSpPr>
            <p:cNvPr id="28" name="TextBox 27"/>
            <p:cNvSpPr txBox="1"/>
            <p:nvPr/>
          </p:nvSpPr>
          <p:spPr>
            <a:xfrm>
              <a:off x="8093264" y="2497159"/>
              <a:ext cx="709552" cy="234774"/>
            </a:xfrm>
            <a:prstGeom prst="rect">
              <a:avLst/>
            </a:prstGeom>
            <a:noFill/>
          </p:spPr>
          <p:txBody>
            <a:bodyPr wrap="none" lIns="0" tIns="0" rIns="0" bIns="0" rtlCol="0">
              <a:spAutoFit/>
            </a:bodyPr>
            <a:lstStyle/>
            <a:p>
              <a:pPr algn="ctr" defTabSz="932417"/>
              <a:r>
                <a:rPr lang="en-US" sz="1496" dirty="0">
                  <a:latin typeface="Segoe" pitchFamily="34" charset="0"/>
                </a:rPr>
                <a:t>iOS app</a:t>
              </a:r>
            </a:p>
          </p:txBody>
        </p:sp>
        <p:sp>
          <p:nvSpPr>
            <p:cNvPr id="29" name="Rounded Rectangle 6"/>
            <p:cNvSpPr/>
            <p:nvPr/>
          </p:nvSpPr>
          <p:spPr bwMode="auto">
            <a:xfrm>
              <a:off x="8236031" y="1712206"/>
              <a:ext cx="434519" cy="70498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8" tIns="60949" rIns="121898" bIns="60949" numCol="1" rtlCol="0" anchor="ctr" anchorCtr="0" compatLnSpc="1">
              <a:prstTxWarp prst="textNoShape">
                <a:avLst/>
              </a:prstTxWarp>
            </a:bodyPr>
            <a:lstStyle/>
            <a:p>
              <a:pPr defTabSz="822795"/>
              <a:endParaRPr lang="en-US" sz="2266" spc="-134" dirty="0">
                <a:solidFill>
                  <a:prstClr val="white"/>
                </a:solidFill>
                <a:latin typeface="Segoe Light" pitchFamily="34" charset="0"/>
              </a:endParaRPr>
            </a:p>
          </p:txBody>
        </p:sp>
      </p:grpSp>
      <p:grpSp>
        <p:nvGrpSpPr>
          <p:cNvPr id="30" name="Group 29"/>
          <p:cNvGrpSpPr/>
          <p:nvPr/>
        </p:nvGrpSpPr>
        <p:grpSpPr>
          <a:xfrm>
            <a:off x="9854309" y="1742025"/>
            <a:ext cx="1233976" cy="985509"/>
            <a:chOff x="9854309" y="1742025"/>
            <a:chExt cx="1233976" cy="985509"/>
          </a:xfrm>
        </p:grpSpPr>
        <p:sp>
          <p:nvSpPr>
            <p:cNvPr id="31" name="TextBox 30"/>
            <p:cNvSpPr txBox="1"/>
            <p:nvPr/>
          </p:nvSpPr>
          <p:spPr>
            <a:xfrm>
              <a:off x="9854309" y="2497343"/>
              <a:ext cx="1233976" cy="230191"/>
            </a:xfrm>
            <a:prstGeom prst="rect">
              <a:avLst/>
            </a:prstGeom>
            <a:noFill/>
          </p:spPr>
          <p:txBody>
            <a:bodyPr wrap="square" lIns="0" tIns="0" rIns="0" bIns="0" rtlCol="0">
              <a:spAutoFit/>
            </a:bodyPr>
            <a:lstStyle/>
            <a:p>
              <a:pPr algn="ctr" defTabSz="932417"/>
              <a:r>
                <a:rPr lang="en-US" sz="1496" dirty="0" smtClean="0">
                  <a:latin typeface="Segoe" pitchFamily="34" charset="0"/>
                </a:rPr>
                <a:t>Windows app</a:t>
              </a:r>
              <a:endParaRPr lang="en-US" sz="1496" dirty="0">
                <a:latin typeface="Segoe" pitchFamily="34" charset="0"/>
              </a:endParaRPr>
            </a:p>
          </p:txBody>
        </p:sp>
        <p:sp>
          <p:nvSpPr>
            <p:cNvPr id="32" name="Rounded Rectangle 6"/>
            <p:cNvSpPr/>
            <p:nvPr/>
          </p:nvSpPr>
          <p:spPr bwMode="auto">
            <a:xfrm rot="5400000">
              <a:off x="10127441" y="1615174"/>
              <a:ext cx="646126" cy="899828"/>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8" tIns="60949" rIns="121898" bIns="60949" numCol="1" rtlCol="0" anchor="ctr" anchorCtr="0" compatLnSpc="1">
              <a:prstTxWarp prst="textNoShape">
                <a:avLst/>
              </a:prstTxWarp>
            </a:bodyPr>
            <a:lstStyle/>
            <a:p>
              <a:pPr defTabSz="822795"/>
              <a:endParaRPr lang="en-US" sz="2266" spc="-134" dirty="0">
                <a:solidFill>
                  <a:prstClr val="white"/>
                </a:solidFill>
                <a:latin typeface="Segoe Light" pitchFamily="34" charset="0"/>
              </a:endParaRPr>
            </a:p>
          </p:txBody>
        </p:sp>
      </p:grpSp>
      <p:grpSp>
        <p:nvGrpSpPr>
          <p:cNvPr id="33" name="Group 32"/>
          <p:cNvGrpSpPr/>
          <p:nvPr/>
        </p:nvGrpSpPr>
        <p:grpSpPr>
          <a:xfrm>
            <a:off x="10870731" y="2909843"/>
            <a:ext cx="1153879" cy="775667"/>
            <a:chOff x="10867162" y="4030738"/>
            <a:chExt cx="1154043" cy="775778"/>
          </a:xfrm>
        </p:grpSpPr>
        <p:sp>
          <p:nvSpPr>
            <p:cNvPr id="34" name="TextBox 33"/>
            <p:cNvSpPr txBox="1"/>
            <p:nvPr/>
          </p:nvSpPr>
          <p:spPr>
            <a:xfrm>
              <a:off x="10867162" y="4571709"/>
              <a:ext cx="1154043" cy="234807"/>
            </a:xfrm>
            <a:prstGeom prst="rect">
              <a:avLst/>
            </a:prstGeom>
            <a:noFill/>
          </p:spPr>
          <p:txBody>
            <a:bodyPr wrap="square" lIns="0" tIns="0" rIns="0" bIns="0" rtlCol="0">
              <a:spAutoFit/>
            </a:bodyPr>
            <a:lstStyle/>
            <a:p>
              <a:pPr algn="ctr" defTabSz="932417"/>
              <a:r>
                <a:rPr lang="en-US" sz="1496" dirty="0" smtClean="0">
                  <a:latin typeface="Segoe" pitchFamily="34" charset="0"/>
                </a:rPr>
                <a:t>MPNS</a:t>
              </a:r>
              <a:endParaRPr lang="en-US" sz="1496" dirty="0">
                <a:latin typeface="Segoe" pitchFamily="34" charset="0"/>
              </a:endParaRPr>
            </a:p>
          </p:txBody>
        </p:sp>
        <p:sp>
          <p:nvSpPr>
            <p:cNvPr id="35" name="Freeform 61"/>
            <p:cNvSpPr>
              <a:spLocks noEditPoints="1"/>
            </p:cNvSpPr>
            <p:nvPr/>
          </p:nvSpPr>
          <p:spPr bwMode="auto">
            <a:xfrm>
              <a:off x="11234078" y="4030738"/>
              <a:ext cx="437383" cy="51427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36" name="Group 35"/>
          <p:cNvGrpSpPr/>
          <p:nvPr/>
        </p:nvGrpSpPr>
        <p:grpSpPr>
          <a:xfrm>
            <a:off x="10888058" y="3663442"/>
            <a:ext cx="1153879" cy="775667"/>
            <a:chOff x="10867162" y="4030738"/>
            <a:chExt cx="1154043" cy="775778"/>
          </a:xfrm>
        </p:grpSpPr>
        <p:sp>
          <p:nvSpPr>
            <p:cNvPr id="37" name="TextBox 36"/>
            <p:cNvSpPr txBox="1"/>
            <p:nvPr/>
          </p:nvSpPr>
          <p:spPr>
            <a:xfrm>
              <a:off x="10867162" y="4571709"/>
              <a:ext cx="1154043" cy="234807"/>
            </a:xfrm>
            <a:prstGeom prst="rect">
              <a:avLst/>
            </a:prstGeom>
            <a:noFill/>
          </p:spPr>
          <p:txBody>
            <a:bodyPr wrap="square" lIns="0" tIns="0" rIns="0" bIns="0" rtlCol="0">
              <a:spAutoFit/>
            </a:bodyPr>
            <a:lstStyle/>
            <a:p>
              <a:pPr algn="ctr" defTabSz="932417"/>
              <a:r>
                <a:rPr lang="en-US" sz="1496" dirty="0" smtClean="0">
                  <a:latin typeface="Segoe" pitchFamily="34" charset="0"/>
                </a:rPr>
                <a:t>GCM</a:t>
              </a:r>
              <a:endParaRPr lang="en-US" sz="1496" dirty="0">
                <a:latin typeface="Segoe" pitchFamily="34" charset="0"/>
              </a:endParaRPr>
            </a:p>
          </p:txBody>
        </p:sp>
        <p:sp>
          <p:nvSpPr>
            <p:cNvPr id="38" name="Freeform 61"/>
            <p:cNvSpPr>
              <a:spLocks noEditPoints="1"/>
            </p:cNvSpPr>
            <p:nvPr/>
          </p:nvSpPr>
          <p:spPr bwMode="auto">
            <a:xfrm>
              <a:off x="11234078" y="4030738"/>
              <a:ext cx="437383" cy="51427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39" name="Group 38"/>
          <p:cNvGrpSpPr/>
          <p:nvPr/>
        </p:nvGrpSpPr>
        <p:grpSpPr>
          <a:xfrm>
            <a:off x="10917754" y="4443739"/>
            <a:ext cx="1153879" cy="775667"/>
            <a:chOff x="10867162" y="4030738"/>
            <a:chExt cx="1154043" cy="775778"/>
          </a:xfrm>
        </p:grpSpPr>
        <p:sp>
          <p:nvSpPr>
            <p:cNvPr id="40" name="TextBox 39"/>
            <p:cNvSpPr txBox="1"/>
            <p:nvPr/>
          </p:nvSpPr>
          <p:spPr>
            <a:xfrm>
              <a:off x="10867162" y="4571709"/>
              <a:ext cx="1154043" cy="234807"/>
            </a:xfrm>
            <a:prstGeom prst="rect">
              <a:avLst/>
            </a:prstGeom>
            <a:noFill/>
          </p:spPr>
          <p:txBody>
            <a:bodyPr wrap="square" lIns="0" tIns="0" rIns="0" bIns="0" rtlCol="0">
              <a:spAutoFit/>
            </a:bodyPr>
            <a:lstStyle/>
            <a:p>
              <a:pPr algn="ctr" defTabSz="932417"/>
              <a:r>
                <a:rPr lang="en-US" sz="1496" dirty="0" smtClean="0">
                  <a:latin typeface="Segoe" pitchFamily="34" charset="0"/>
                </a:rPr>
                <a:t>ADM</a:t>
              </a:r>
              <a:endParaRPr lang="en-US" sz="1496" dirty="0">
                <a:latin typeface="Segoe" pitchFamily="34" charset="0"/>
              </a:endParaRPr>
            </a:p>
          </p:txBody>
        </p:sp>
        <p:sp>
          <p:nvSpPr>
            <p:cNvPr id="41" name="Freeform 61"/>
            <p:cNvSpPr>
              <a:spLocks noEditPoints="1"/>
            </p:cNvSpPr>
            <p:nvPr/>
          </p:nvSpPr>
          <p:spPr bwMode="auto">
            <a:xfrm>
              <a:off x="11234078" y="4030738"/>
              <a:ext cx="437383" cy="51427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spTree>
    <p:extLst>
      <p:ext uri="{BB962C8B-B14F-4D97-AF65-F5344CB8AC3E}">
        <p14:creationId xmlns:p14="http://schemas.microsoft.com/office/powerpoint/2010/main" val="2364584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Creating a Hub</a:t>
            </a:r>
            <a:br>
              <a:rPr lang="en-US" dirty="0" smtClean="0"/>
            </a:br>
            <a:r>
              <a:rPr lang="en-US" dirty="0" smtClean="0"/>
              <a:t>Configuring a Hub</a:t>
            </a:r>
            <a:endParaRPr lang="en-US" dirty="0"/>
          </a:p>
        </p:txBody>
      </p:sp>
    </p:spTree>
    <p:extLst>
      <p:ext uri="{BB962C8B-B14F-4D97-AF65-F5344CB8AC3E}">
        <p14:creationId xmlns:p14="http://schemas.microsoft.com/office/powerpoint/2010/main" val="910854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a:t>
            </a:r>
            <a:endParaRPr lang="en-US" dirty="0"/>
          </a:p>
        </p:txBody>
      </p:sp>
    </p:spTree>
    <p:extLst>
      <p:ext uri="{BB962C8B-B14F-4D97-AF65-F5344CB8AC3E}">
        <p14:creationId xmlns:p14="http://schemas.microsoft.com/office/powerpoint/2010/main" val="4386561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011355"/>
          </a:xfrm>
        </p:spPr>
        <p:txBody>
          <a:bodyPr/>
          <a:lstStyle/>
          <a:p>
            <a:r>
              <a:rPr lang="en-US" dirty="0" smtClean="0"/>
              <a:t>Clients register with set of tags</a:t>
            </a:r>
          </a:p>
          <a:p>
            <a:r>
              <a:rPr lang="en-US" dirty="0" smtClean="0"/>
              <a:t>Tags are strings tied to the Push ID</a:t>
            </a:r>
          </a:p>
          <a:p>
            <a:r>
              <a:rPr lang="en-US" dirty="0" smtClean="0"/>
              <a:t>Requests to push to a Tag will push to connected Push IDs</a:t>
            </a:r>
          </a:p>
          <a:p>
            <a:r>
              <a:rPr lang="en-US" dirty="0" smtClean="0"/>
              <a:t>“Interest based push”</a:t>
            </a:r>
          </a:p>
          <a:p>
            <a:endParaRPr lang="en-US" dirty="0"/>
          </a:p>
        </p:txBody>
      </p:sp>
      <p:sp>
        <p:nvSpPr>
          <p:cNvPr id="3" name="Title 2"/>
          <p:cNvSpPr>
            <a:spLocks noGrp="1"/>
          </p:cNvSpPr>
          <p:nvPr>
            <p:ph type="title"/>
          </p:nvPr>
        </p:nvSpPr>
        <p:spPr/>
        <p:txBody>
          <a:bodyPr/>
          <a:lstStyle/>
          <a:p>
            <a:r>
              <a:rPr lang="en-US" dirty="0" smtClean="0"/>
              <a:t>Tags</a:t>
            </a:r>
            <a:endParaRPr lang="en-US" dirty="0"/>
          </a:p>
        </p:txBody>
      </p:sp>
    </p:spTree>
    <p:extLst>
      <p:ext uri="{BB962C8B-B14F-4D97-AF65-F5344CB8AC3E}">
        <p14:creationId xmlns:p14="http://schemas.microsoft.com/office/powerpoint/2010/main" val="38349034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Example</a:t>
            </a:r>
            <a:endParaRPr lang="en-US" dirty="0"/>
          </a:p>
        </p:txBody>
      </p:sp>
      <p:grpSp>
        <p:nvGrpSpPr>
          <p:cNvPr id="3" name="Group 2"/>
          <p:cNvGrpSpPr/>
          <p:nvPr/>
        </p:nvGrpSpPr>
        <p:grpSpPr>
          <a:xfrm>
            <a:off x="5107068" y="3661745"/>
            <a:ext cx="1761070" cy="1209119"/>
            <a:chOff x="8773626" y="2156700"/>
            <a:chExt cx="1726696" cy="1185519"/>
          </a:xfrm>
          <a:solidFill>
            <a:schemeClr val="bg2"/>
          </a:solidFill>
        </p:grpSpPr>
        <p:grpSp>
          <p:nvGrpSpPr>
            <p:cNvPr id="4" name="Group 3"/>
            <p:cNvGrpSpPr/>
            <p:nvPr/>
          </p:nvGrpSpPr>
          <p:grpSpPr>
            <a:xfrm>
              <a:off x="8773626" y="2156700"/>
              <a:ext cx="1726696" cy="1185519"/>
              <a:chOff x="4879203" y="2324936"/>
              <a:chExt cx="1726696" cy="1185519"/>
            </a:xfrm>
            <a:grpFill/>
          </p:grpSpPr>
          <p:sp>
            <p:nvSpPr>
              <p:cNvPr id="6" name="Rectangle 5"/>
              <p:cNvSpPr/>
              <p:nvPr/>
            </p:nvSpPr>
            <p:spPr bwMode="auto">
              <a:xfrm>
                <a:off x="4879203" y="2324936"/>
                <a:ext cx="1726696" cy="1185519"/>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932289" fontAlgn="base">
                  <a:spcBef>
                    <a:spcPct val="0"/>
                  </a:spcBef>
                  <a:spcAft>
                    <a:spcPct val="0"/>
                  </a:spcAft>
                </a:pPr>
                <a:endParaRPr lang="en-US" sz="1496" dirty="0">
                  <a:solidFill>
                    <a:prstClr val="white"/>
                  </a:solidFill>
                </a:endParaRPr>
              </a:p>
            </p:txBody>
          </p:sp>
          <p:sp>
            <p:nvSpPr>
              <p:cNvPr id="7" name="TextBox 6"/>
              <p:cNvSpPr txBox="1"/>
              <p:nvPr/>
            </p:nvSpPr>
            <p:spPr>
              <a:xfrm>
                <a:off x="4929824" y="3060619"/>
                <a:ext cx="1454353" cy="225698"/>
              </a:xfrm>
              <a:prstGeom prst="rect">
                <a:avLst/>
              </a:prstGeom>
              <a:noFill/>
            </p:spPr>
            <p:txBody>
              <a:bodyPr wrap="none" lIns="124347" tIns="0" rIns="0" bIns="0" rtlCol="0">
                <a:spAutoFit/>
              </a:bodyPr>
              <a:lstStyle/>
              <a:p>
                <a:pPr algn="ctr" defTabSz="932596"/>
                <a:r>
                  <a:rPr lang="en-US" sz="1496" dirty="0" smtClean="0">
                    <a:latin typeface="Segoe" pitchFamily="34" charset="0"/>
                  </a:rPr>
                  <a:t>Notification </a:t>
                </a:r>
                <a:r>
                  <a:rPr lang="en-US" sz="1496" dirty="0">
                    <a:latin typeface="Segoe" pitchFamily="34" charset="0"/>
                  </a:rPr>
                  <a:t>Hub</a:t>
                </a:r>
              </a:p>
            </p:txBody>
          </p:sp>
        </p:grpSp>
        <p:sp>
          <p:nvSpPr>
            <p:cNvPr id="5" name="Freeform 73"/>
            <p:cNvSpPr>
              <a:spLocks noEditPoints="1"/>
            </p:cNvSpPr>
            <p:nvPr/>
          </p:nvSpPr>
          <p:spPr bwMode="auto">
            <a:xfrm>
              <a:off x="9313829" y="2276958"/>
              <a:ext cx="601662" cy="58097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24347" tIns="62174" rIns="124347" bIns="62174" numCol="1" anchor="t" anchorCtr="0" compatLnSpc="1">
              <a:prstTxWarp prst="textNoShape">
                <a:avLst/>
              </a:prstTxWarp>
            </a:bodyPr>
            <a:lstStyle/>
            <a:p>
              <a:pPr defTabSz="932596"/>
              <a:endParaRPr lang="en-US" sz="1904">
                <a:solidFill>
                  <a:prstClr val="white"/>
                </a:solidFill>
              </a:endParaRPr>
            </a:p>
          </p:txBody>
        </p:sp>
      </p:grpSp>
      <p:grpSp>
        <p:nvGrpSpPr>
          <p:cNvPr id="8" name="Group 7"/>
          <p:cNvGrpSpPr/>
          <p:nvPr/>
        </p:nvGrpSpPr>
        <p:grpSpPr>
          <a:xfrm>
            <a:off x="5372481" y="1774834"/>
            <a:ext cx="1230243" cy="1230515"/>
            <a:chOff x="6259896" y="3521405"/>
            <a:chExt cx="1230243" cy="1230515"/>
          </a:xfrm>
        </p:grpSpPr>
        <p:sp>
          <p:nvSpPr>
            <p:cNvPr id="9" name="Freeform 80"/>
            <p:cNvSpPr>
              <a:spLocks noEditPoints="1"/>
            </p:cNvSpPr>
            <p:nvPr/>
          </p:nvSpPr>
          <p:spPr bwMode="auto">
            <a:xfrm>
              <a:off x="6438309" y="3521405"/>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chemeClr val="bg1"/>
                </a:solidFill>
              </a:endParaRPr>
            </a:p>
          </p:txBody>
        </p:sp>
        <p:sp>
          <p:nvSpPr>
            <p:cNvPr id="10" name="TextBox 9"/>
            <p:cNvSpPr txBox="1"/>
            <p:nvPr/>
          </p:nvSpPr>
          <p:spPr>
            <a:xfrm>
              <a:off x="6259896" y="4521729"/>
              <a:ext cx="1230243" cy="230191"/>
            </a:xfrm>
            <a:prstGeom prst="rect">
              <a:avLst/>
            </a:prstGeom>
            <a:noFill/>
          </p:spPr>
          <p:txBody>
            <a:bodyPr wrap="square" lIns="0" tIns="0" rIns="0" bIns="0" rtlCol="0">
              <a:spAutoFit/>
            </a:bodyPr>
            <a:lstStyle/>
            <a:p>
              <a:pPr algn="ctr" defTabSz="932596"/>
              <a:r>
                <a:rPr lang="en-US" sz="1496" dirty="0" smtClean="0">
                  <a:latin typeface="Segoe" pitchFamily="34" charset="0"/>
                </a:rPr>
                <a:t>App back-end</a:t>
              </a:r>
              <a:endParaRPr lang="en-US" sz="1496" dirty="0">
                <a:latin typeface="Segoe" pitchFamily="34" charset="0"/>
              </a:endParaRPr>
            </a:p>
          </p:txBody>
        </p:sp>
      </p:grpSp>
      <p:cxnSp>
        <p:nvCxnSpPr>
          <p:cNvPr id="11" name="Straight Arrow Connector 10"/>
          <p:cNvCxnSpPr/>
          <p:nvPr/>
        </p:nvCxnSpPr>
        <p:spPr>
          <a:xfrm flipH="1" flipV="1">
            <a:off x="6417161" y="4817705"/>
            <a:ext cx="678256" cy="835851"/>
          </a:xfrm>
          <a:prstGeom prst="straightConnector1">
            <a:avLst/>
          </a:prstGeom>
          <a:ln w="38100">
            <a:solidFill>
              <a:schemeClr val="accent2"/>
            </a:solidFill>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4879404" y="4817706"/>
            <a:ext cx="775530" cy="816592"/>
          </a:xfrm>
          <a:prstGeom prst="straightConnector1">
            <a:avLst/>
          </a:prstGeom>
          <a:ln w="38100">
            <a:solidFill>
              <a:schemeClr val="accent2"/>
            </a:solidFill>
            <a:headEnd type="none"/>
            <a:tailEnd type="triangle"/>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6907116" y="4835387"/>
            <a:ext cx="2151663" cy="307777"/>
          </a:xfrm>
          <a:prstGeom prst="rect">
            <a:avLst/>
          </a:prstGeom>
          <a:noFill/>
          <a:ln>
            <a:solidFill>
              <a:schemeClr val="accent2"/>
            </a:solidFill>
          </a:ln>
        </p:spPr>
        <p:txBody>
          <a:bodyPr wrap="square" lIns="0" tIns="0" rIns="0" bIns="0" rtlCol="0">
            <a:spAutoFit/>
          </a:bodyPr>
          <a:lstStyle/>
          <a:p>
            <a:pPr algn="ctr" defTabSz="932596"/>
            <a:r>
              <a:rPr lang="en-US" sz="2000" dirty="0" smtClean="0">
                <a:solidFill>
                  <a:schemeClr val="accent2"/>
                </a:solidFill>
                <a:latin typeface="Segoe" pitchFamily="34" charset="0"/>
              </a:rPr>
              <a:t>Tag:”</a:t>
            </a:r>
            <a:r>
              <a:rPr lang="en-US" sz="2000" dirty="0" err="1" smtClean="0">
                <a:solidFill>
                  <a:schemeClr val="accent2"/>
                </a:solidFill>
                <a:latin typeface="Segoe" pitchFamily="34" charset="0"/>
              </a:rPr>
              <a:t>TechEd</a:t>
            </a:r>
            <a:r>
              <a:rPr lang="en-US" sz="2000" dirty="0" smtClean="0">
                <a:solidFill>
                  <a:schemeClr val="accent2"/>
                </a:solidFill>
                <a:latin typeface="Segoe" pitchFamily="34" charset="0"/>
              </a:rPr>
              <a:t>”</a:t>
            </a:r>
            <a:endParaRPr lang="en-US" sz="2000" dirty="0">
              <a:solidFill>
                <a:schemeClr val="accent2"/>
              </a:solidFill>
              <a:latin typeface="Segoe" pitchFamily="34" charset="0"/>
            </a:endParaRPr>
          </a:p>
        </p:txBody>
      </p:sp>
      <p:sp>
        <p:nvSpPr>
          <p:cNvPr id="14" name="TextBox 13"/>
          <p:cNvSpPr txBox="1"/>
          <p:nvPr/>
        </p:nvSpPr>
        <p:spPr>
          <a:xfrm>
            <a:off x="3109311" y="4868847"/>
            <a:ext cx="1745617" cy="307777"/>
          </a:xfrm>
          <a:prstGeom prst="rect">
            <a:avLst/>
          </a:prstGeom>
          <a:noFill/>
          <a:ln>
            <a:solidFill>
              <a:schemeClr val="accent2"/>
            </a:solidFill>
          </a:ln>
        </p:spPr>
        <p:txBody>
          <a:bodyPr wrap="square" lIns="0" tIns="0" rIns="0" bIns="0" rtlCol="0">
            <a:spAutoFit/>
          </a:bodyPr>
          <a:lstStyle/>
          <a:p>
            <a:pPr algn="ctr" defTabSz="932596"/>
            <a:r>
              <a:rPr lang="en-US" sz="2000" dirty="0" err="1" smtClean="0">
                <a:solidFill>
                  <a:schemeClr val="accent2"/>
                </a:solidFill>
                <a:latin typeface="Segoe" pitchFamily="34" charset="0"/>
              </a:rPr>
              <a:t>Tag:”Build</a:t>
            </a:r>
            <a:r>
              <a:rPr lang="en-US" sz="2000" dirty="0" smtClean="0">
                <a:solidFill>
                  <a:schemeClr val="accent2"/>
                </a:solidFill>
                <a:latin typeface="Segoe" pitchFamily="34" charset="0"/>
              </a:rPr>
              <a:t>”</a:t>
            </a:r>
            <a:endParaRPr lang="en-US" sz="2000" dirty="0">
              <a:solidFill>
                <a:schemeClr val="accent2"/>
              </a:solidFill>
              <a:latin typeface="Segoe" pitchFamily="34" charset="0"/>
            </a:endParaRPr>
          </a:p>
        </p:txBody>
      </p:sp>
      <p:cxnSp>
        <p:nvCxnSpPr>
          <p:cNvPr id="15" name="Straight Arrow Connector 14"/>
          <p:cNvCxnSpPr>
            <a:stCxn id="10" idx="2"/>
            <a:endCxn id="6" idx="0"/>
          </p:cNvCxnSpPr>
          <p:nvPr/>
        </p:nvCxnSpPr>
        <p:spPr>
          <a:xfrm>
            <a:off x="5987603" y="3005349"/>
            <a:ext cx="0" cy="656396"/>
          </a:xfrm>
          <a:prstGeom prst="straightConnector1">
            <a:avLst/>
          </a:prstGeom>
          <a:ln w="38100">
            <a:solidFill>
              <a:schemeClr val="accent5"/>
            </a:solidFill>
            <a:headEnd type="none"/>
            <a:tailEnd type="triangle"/>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6248729" y="3237278"/>
            <a:ext cx="1615409" cy="307777"/>
          </a:xfrm>
          <a:prstGeom prst="rect">
            <a:avLst/>
          </a:prstGeom>
          <a:noFill/>
          <a:ln>
            <a:solidFill>
              <a:schemeClr val="accent5"/>
            </a:solidFill>
          </a:ln>
        </p:spPr>
        <p:txBody>
          <a:bodyPr wrap="square" lIns="0" tIns="0" rIns="0" bIns="0" rtlCol="0">
            <a:spAutoFit/>
          </a:bodyPr>
          <a:lstStyle/>
          <a:p>
            <a:pPr algn="ctr" defTabSz="932596"/>
            <a:r>
              <a:rPr lang="en-US" sz="2000" dirty="0" smtClean="0">
                <a:solidFill>
                  <a:schemeClr val="accent5"/>
                </a:solidFill>
                <a:latin typeface="Segoe" pitchFamily="34" charset="0"/>
              </a:rPr>
              <a:t>Tag:”</a:t>
            </a:r>
            <a:r>
              <a:rPr lang="en-US" sz="2000" dirty="0" err="1" smtClean="0">
                <a:solidFill>
                  <a:schemeClr val="accent5"/>
                </a:solidFill>
                <a:latin typeface="Segoe" pitchFamily="34" charset="0"/>
              </a:rPr>
              <a:t>TechEd</a:t>
            </a:r>
            <a:r>
              <a:rPr lang="en-US" sz="2000" dirty="0" smtClean="0">
                <a:solidFill>
                  <a:schemeClr val="accent5"/>
                </a:solidFill>
                <a:latin typeface="Segoe" pitchFamily="34" charset="0"/>
              </a:rPr>
              <a:t>”</a:t>
            </a:r>
            <a:endParaRPr lang="en-US" sz="2000" dirty="0">
              <a:solidFill>
                <a:schemeClr val="accent5"/>
              </a:solidFill>
              <a:latin typeface="Segoe" pitchFamily="34" charset="0"/>
            </a:endParaRPr>
          </a:p>
        </p:txBody>
      </p:sp>
      <p:cxnSp>
        <p:nvCxnSpPr>
          <p:cNvPr id="17" name="Straight Arrow Connector 16"/>
          <p:cNvCxnSpPr/>
          <p:nvPr/>
        </p:nvCxnSpPr>
        <p:spPr>
          <a:xfrm>
            <a:off x="6187306" y="4817705"/>
            <a:ext cx="680832" cy="898566"/>
          </a:xfrm>
          <a:prstGeom prst="straightConnector1">
            <a:avLst/>
          </a:prstGeom>
          <a:ln w="38100">
            <a:solidFill>
              <a:schemeClr val="accent5"/>
            </a:solidFill>
            <a:headEnd type="none"/>
            <a:tailEnd type="triangle"/>
          </a:ln>
        </p:spPr>
        <p:style>
          <a:lnRef idx="3">
            <a:schemeClr val="accent4"/>
          </a:lnRef>
          <a:fillRef idx="0">
            <a:schemeClr val="accent4"/>
          </a:fillRef>
          <a:effectRef idx="2">
            <a:schemeClr val="accent4"/>
          </a:effectRef>
          <a:fontRef idx="minor">
            <a:schemeClr val="tx1"/>
          </a:fontRef>
        </p:style>
      </p:cxnSp>
      <p:sp>
        <p:nvSpPr>
          <p:cNvPr id="18" name="Rounded Rectangle 6"/>
          <p:cNvSpPr/>
          <p:nvPr/>
        </p:nvSpPr>
        <p:spPr bwMode="auto">
          <a:xfrm>
            <a:off x="4667395" y="5770868"/>
            <a:ext cx="434519" cy="70498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8" tIns="60949" rIns="121898" bIns="60949" numCol="1" rtlCol="0" anchor="ctr" anchorCtr="0" compatLnSpc="1">
            <a:prstTxWarp prst="textNoShape">
              <a:avLst/>
            </a:prstTxWarp>
          </a:bodyPr>
          <a:lstStyle/>
          <a:p>
            <a:pPr defTabSz="822795"/>
            <a:endParaRPr lang="en-US" sz="2266" spc="-134" dirty="0">
              <a:solidFill>
                <a:prstClr val="white"/>
              </a:solidFill>
              <a:latin typeface="Segoe Light" pitchFamily="34" charset="0"/>
            </a:endParaRPr>
          </a:p>
        </p:txBody>
      </p:sp>
      <p:sp>
        <p:nvSpPr>
          <p:cNvPr id="19" name="Rounded Rectangle 6"/>
          <p:cNvSpPr/>
          <p:nvPr/>
        </p:nvSpPr>
        <p:spPr bwMode="auto">
          <a:xfrm rot="5400000">
            <a:off x="6754977" y="5656412"/>
            <a:ext cx="646126" cy="899828"/>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8" tIns="60949" rIns="121898" bIns="60949" numCol="1" rtlCol="0" anchor="ctr" anchorCtr="0" compatLnSpc="1">
            <a:prstTxWarp prst="textNoShape">
              <a:avLst/>
            </a:prstTxWarp>
          </a:bodyPr>
          <a:lstStyle/>
          <a:p>
            <a:pPr defTabSz="822795"/>
            <a:endParaRPr lang="en-US" sz="2266" spc="-134" dirty="0">
              <a:solidFill>
                <a:prstClr val="white"/>
              </a:solidFill>
              <a:latin typeface="Segoe Light" pitchFamily="34" charset="0"/>
            </a:endParaRPr>
          </a:p>
        </p:txBody>
      </p:sp>
    </p:spTree>
    <p:extLst>
      <p:ext uri="{BB962C8B-B14F-4D97-AF65-F5344CB8AC3E}">
        <p14:creationId xmlns:p14="http://schemas.microsoft.com/office/powerpoint/2010/main" val="463493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34465"/>
          </a:xfrm>
        </p:spPr>
        <p:txBody>
          <a:bodyPr/>
          <a:lstStyle/>
          <a:p>
            <a:r>
              <a:rPr lang="en-US" dirty="0" smtClean="0"/>
              <a:t>Conference name</a:t>
            </a:r>
          </a:p>
          <a:p>
            <a:r>
              <a:rPr lang="en-US" dirty="0" smtClean="0"/>
              <a:t>Username</a:t>
            </a:r>
          </a:p>
          <a:p>
            <a:r>
              <a:rPr lang="en-US" dirty="0" smtClean="0"/>
              <a:t>Zip code</a:t>
            </a:r>
          </a:p>
          <a:p>
            <a:r>
              <a:rPr lang="en-US" dirty="0" smtClean="0"/>
              <a:t>Sports team</a:t>
            </a:r>
          </a:p>
          <a:p>
            <a:r>
              <a:rPr lang="en-US" dirty="0" smtClean="0"/>
              <a:t>Band name</a:t>
            </a:r>
          </a:p>
          <a:p>
            <a:r>
              <a:rPr lang="en-US" dirty="0" smtClean="0"/>
              <a:t>Stock ticker</a:t>
            </a:r>
          </a:p>
        </p:txBody>
      </p:sp>
      <p:sp>
        <p:nvSpPr>
          <p:cNvPr id="3" name="Title 2"/>
          <p:cNvSpPr>
            <a:spLocks noGrp="1"/>
          </p:cNvSpPr>
          <p:nvPr>
            <p:ph type="title"/>
          </p:nvPr>
        </p:nvSpPr>
        <p:spPr/>
        <p:txBody>
          <a:bodyPr/>
          <a:lstStyle/>
          <a:p>
            <a:r>
              <a:rPr lang="en-US" dirty="0" smtClean="0"/>
              <a:t>Other Tag Usages</a:t>
            </a:r>
            <a:endParaRPr lang="en-US" dirty="0"/>
          </a:p>
        </p:txBody>
      </p:sp>
    </p:spTree>
    <p:extLst>
      <p:ext uri="{BB962C8B-B14F-4D97-AF65-F5344CB8AC3E}">
        <p14:creationId xmlns:p14="http://schemas.microsoft.com/office/powerpoint/2010/main" val="5974968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Demo</a:t>
            </a:r>
            <a:br>
              <a:rPr lang="en-US" sz="6600" dirty="0" smtClean="0"/>
            </a:br>
            <a:r>
              <a:rPr lang="en-US" sz="6600" dirty="0" smtClean="0"/>
              <a:t>Registering with Tags</a:t>
            </a:r>
            <a:br>
              <a:rPr lang="en-US" sz="6600" dirty="0" smtClean="0"/>
            </a:br>
            <a:r>
              <a:rPr lang="en-US" sz="6600" dirty="0" smtClean="0"/>
              <a:t>Pushing with Tags</a:t>
            </a:r>
            <a:endParaRPr lang="en-US" sz="6600" dirty="0"/>
          </a:p>
        </p:txBody>
      </p:sp>
    </p:spTree>
    <p:extLst>
      <p:ext uri="{BB962C8B-B14F-4D97-AF65-F5344CB8AC3E}">
        <p14:creationId xmlns:p14="http://schemas.microsoft.com/office/powerpoint/2010/main" val="208440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94940"/>
          </a:xfrm>
        </p:spPr>
        <p:txBody>
          <a:bodyPr/>
          <a:lstStyle/>
          <a:p>
            <a:r>
              <a:rPr lang="en-US" dirty="0" smtClean="0"/>
              <a:t>Logic based tag pushed</a:t>
            </a:r>
          </a:p>
          <a:p>
            <a:r>
              <a:rPr lang="en-US" dirty="0" smtClean="0"/>
              <a:t>Social: “All of this group but me”</a:t>
            </a:r>
          </a:p>
          <a:p>
            <a:pPr lvl="1"/>
            <a:r>
              <a:rPr lang="en-US" dirty="0" err="1" smtClean="0"/>
              <a:t>Group:id</a:t>
            </a:r>
            <a:r>
              <a:rPr lang="en-US" dirty="0" smtClean="0"/>
              <a:t> &amp;&amp; !</a:t>
            </a:r>
            <a:r>
              <a:rPr lang="en-US" dirty="0" err="1" smtClean="0"/>
              <a:t>user:id</a:t>
            </a:r>
            <a:endParaRPr lang="en-US" dirty="0" smtClean="0"/>
          </a:p>
          <a:p>
            <a:r>
              <a:rPr lang="en-US" dirty="0" smtClean="0"/>
              <a:t>Version and platform</a:t>
            </a:r>
          </a:p>
          <a:p>
            <a:pPr lvl="1"/>
            <a:r>
              <a:rPr lang="en-US" dirty="0" smtClean="0"/>
              <a:t>Version:1.0 &amp;&amp; </a:t>
            </a:r>
            <a:r>
              <a:rPr lang="en-US" dirty="0" err="1" smtClean="0"/>
              <a:t>platform:iOS</a:t>
            </a:r>
            <a:endParaRPr lang="en-US" dirty="0" smtClean="0"/>
          </a:p>
          <a:p>
            <a:r>
              <a:rPr lang="en-US" dirty="0" smtClean="0"/>
              <a:t>Events: “Anyone interested in the game”</a:t>
            </a:r>
          </a:p>
          <a:p>
            <a:pPr lvl="1"/>
            <a:r>
              <a:rPr lang="en-US" dirty="0" err="1" smtClean="0"/>
              <a:t>FollowTeam:SeaHawks</a:t>
            </a:r>
            <a:r>
              <a:rPr lang="en-US" dirty="0" smtClean="0"/>
              <a:t> || </a:t>
            </a:r>
            <a:r>
              <a:rPr lang="en-US" dirty="0" err="1" smtClean="0"/>
              <a:t>FollowTeam:Broncos</a:t>
            </a:r>
            <a:r>
              <a:rPr lang="en-US" dirty="0" smtClean="0"/>
              <a:t> || </a:t>
            </a:r>
            <a:r>
              <a:rPr lang="en-US" dirty="0" err="1" smtClean="0"/>
              <a:t>EventInterest:SuperBowl</a:t>
            </a:r>
            <a:endParaRPr lang="en-US" dirty="0" smtClean="0"/>
          </a:p>
        </p:txBody>
      </p:sp>
      <p:sp>
        <p:nvSpPr>
          <p:cNvPr id="3" name="Title 2"/>
          <p:cNvSpPr>
            <a:spLocks noGrp="1"/>
          </p:cNvSpPr>
          <p:nvPr>
            <p:ph type="title"/>
          </p:nvPr>
        </p:nvSpPr>
        <p:spPr/>
        <p:txBody>
          <a:bodyPr/>
          <a:lstStyle/>
          <a:p>
            <a:r>
              <a:rPr lang="en-US" dirty="0" smtClean="0"/>
              <a:t>Tag Expressions</a:t>
            </a:r>
            <a:endParaRPr lang="en-US" dirty="0"/>
          </a:p>
        </p:txBody>
      </p:sp>
    </p:spTree>
    <p:extLst>
      <p:ext uri="{BB962C8B-B14F-4D97-AF65-F5344CB8AC3E}">
        <p14:creationId xmlns:p14="http://schemas.microsoft.com/office/powerpoint/2010/main" val="38348630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High-Volume, Low Latency Mobile Push Notifications</a:t>
            </a:r>
            <a:endParaRPr lang="en-US" dirty="0"/>
          </a:p>
        </p:txBody>
      </p:sp>
      <p:sp>
        <p:nvSpPr>
          <p:cNvPr id="3" name="Text Placeholder 2"/>
          <p:cNvSpPr>
            <a:spLocks noGrp="1"/>
          </p:cNvSpPr>
          <p:nvPr>
            <p:ph type="body" sz="quarter" idx="14"/>
          </p:nvPr>
        </p:nvSpPr>
        <p:spPr>
          <a:xfrm>
            <a:off x="274638" y="4716462"/>
            <a:ext cx="6400800" cy="1554478"/>
          </a:xfrm>
        </p:spPr>
        <p:txBody>
          <a:bodyPr/>
          <a:lstStyle/>
          <a:p>
            <a:r>
              <a:rPr lang="en-US" dirty="0" smtClean="0"/>
              <a:t>Chris </a:t>
            </a:r>
            <a:r>
              <a:rPr lang="en-US" dirty="0" err="1" smtClean="0"/>
              <a:t>Risner</a:t>
            </a:r>
            <a:endParaRPr lang="en-US" dirty="0"/>
          </a:p>
        </p:txBody>
      </p:sp>
      <p:sp>
        <p:nvSpPr>
          <p:cNvPr id="4" name="Text Placeholder 3"/>
          <p:cNvSpPr>
            <a:spLocks noGrp="1"/>
          </p:cNvSpPr>
          <p:nvPr>
            <p:ph type="body" sz="quarter" idx="15"/>
          </p:nvPr>
        </p:nvSpPr>
        <p:spPr/>
        <p:txBody>
          <a:bodyPr/>
          <a:lstStyle/>
          <a:p>
            <a:r>
              <a:rPr lang="en-US" smtClean="0"/>
              <a:t>DEV-B345</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Templates</a:t>
            </a:r>
            <a:endParaRPr lang="en-US" dirty="0"/>
          </a:p>
        </p:txBody>
      </p:sp>
    </p:spTree>
    <p:extLst>
      <p:ext uri="{BB962C8B-B14F-4D97-AF65-F5344CB8AC3E}">
        <p14:creationId xmlns:p14="http://schemas.microsoft.com/office/powerpoint/2010/main" val="18802664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77882"/>
          </a:xfrm>
        </p:spPr>
        <p:txBody>
          <a:bodyPr/>
          <a:lstStyle/>
          <a:p>
            <a:r>
              <a:rPr lang="en-US" dirty="0" smtClean="0"/>
              <a:t>Clients can specify templates when registering</a:t>
            </a:r>
          </a:p>
          <a:p>
            <a:r>
              <a:rPr lang="en-US" dirty="0" smtClean="0"/>
              <a:t>Templates specify format of payload when specific time of push is sent</a:t>
            </a:r>
          </a:p>
          <a:p>
            <a:pPr lvl="1"/>
            <a:r>
              <a:rPr lang="en-US" dirty="0" smtClean="0"/>
              <a:t>If “Message” push is sent, send it in this format { alert : “$info” }</a:t>
            </a:r>
          </a:p>
          <a:p>
            <a:r>
              <a:rPr lang="en-US" dirty="0" smtClean="0"/>
              <a:t>Enables app backend to send platform independent messages</a:t>
            </a:r>
          </a:p>
          <a:p>
            <a:pPr lvl="1"/>
            <a:r>
              <a:rPr lang="en-US" dirty="0" smtClean="0"/>
              <a:t>i.e. push to all the devices with this tag</a:t>
            </a:r>
          </a:p>
          <a:p>
            <a:r>
              <a:rPr lang="en-US" dirty="0" smtClean="0"/>
              <a:t>Multiple templates per device</a:t>
            </a:r>
          </a:p>
          <a:p>
            <a:r>
              <a:rPr lang="en-US" dirty="0" smtClean="0"/>
              <a:t>Different tags per template</a:t>
            </a:r>
            <a:endParaRPr lang="en-US" dirty="0"/>
          </a:p>
        </p:txBody>
      </p:sp>
      <p:sp>
        <p:nvSpPr>
          <p:cNvPr id="3" name="Title 2"/>
          <p:cNvSpPr>
            <a:spLocks noGrp="1"/>
          </p:cNvSpPr>
          <p:nvPr>
            <p:ph type="title"/>
          </p:nvPr>
        </p:nvSpPr>
        <p:spPr/>
        <p:txBody>
          <a:bodyPr/>
          <a:lstStyle/>
          <a:p>
            <a:r>
              <a:rPr lang="en-US" dirty="0" smtClean="0"/>
              <a:t>Templates</a:t>
            </a:r>
            <a:endParaRPr lang="en-US" dirty="0"/>
          </a:p>
        </p:txBody>
      </p:sp>
    </p:spTree>
    <p:extLst>
      <p:ext uri="{BB962C8B-B14F-4D97-AF65-F5344CB8AC3E}">
        <p14:creationId xmlns:p14="http://schemas.microsoft.com/office/powerpoint/2010/main" val="26493323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Demo</a:t>
            </a:r>
            <a:br>
              <a:rPr lang="en-US" sz="5400" dirty="0" smtClean="0"/>
            </a:br>
            <a:r>
              <a:rPr lang="en-US" sz="5400" dirty="0" smtClean="0"/>
              <a:t>Registering with Templates</a:t>
            </a:r>
            <a:br>
              <a:rPr lang="en-US" sz="5400" dirty="0" smtClean="0"/>
            </a:br>
            <a:r>
              <a:rPr lang="en-US" sz="5400" dirty="0" smtClean="0"/>
              <a:t>Pushing to all the devices!</a:t>
            </a:r>
            <a:endParaRPr lang="en-US" sz="5400" dirty="0"/>
          </a:p>
        </p:txBody>
      </p:sp>
    </p:spTree>
    <p:extLst>
      <p:ext uri="{BB962C8B-B14F-4D97-AF65-F5344CB8AC3E}">
        <p14:creationId xmlns:p14="http://schemas.microsoft.com/office/powerpoint/2010/main" val="3751939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Client </a:t>
            </a:r>
            <a:r>
              <a:rPr lang="en-US" sz="7200" dirty="0" err="1" smtClean="0"/>
              <a:t>vs</a:t>
            </a:r>
            <a:r>
              <a:rPr lang="en-US" sz="7200" dirty="0" smtClean="0"/>
              <a:t> Server Registration</a:t>
            </a:r>
            <a:endParaRPr lang="en-US" sz="7200" dirty="0"/>
          </a:p>
        </p:txBody>
      </p:sp>
    </p:spTree>
    <p:extLst>
      <p:ext uri="{BB962C8B-B14F-4D97-AF65-F5344CB8AC3E}">
        <p14:creationId xmlns:p14="http://schemas.microsoft.com/office/powerpoint/2010/main" val="3987882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28200"/>
          </a:xfrm>
        </p:spPr>
        <p:txBody>
          <a:bodyPr/>
          <a:lstStyle/>
          <a:p>
            <a:r>
              <a:rPr lang="en-US" dirty="0" smtClean="0"/>
              <a:t>Client app talks directly with Notification Hub</a:t>
            </a:r>
          </a:p>
          <a:p>
            <a:r>
              <a:rPr lang="en-US" dirty="0" smtClean="0"/>
              <a:t>Sends over the wire</a:t>
            </a:r>
          </a:p>
          <a:p>
            <a:pPr lvl="1"/>
            <a:r>
              <a:rPr lang="en-US" dirty="0" smtClean="0"/>
              <a:t>Push ID (Channel URI, Registration ID, Token)</a:t>
            </a:r>
          </a:p>
          <a:p>
            <a:pPr lvl="1"/>
            <a:r>
              <a:rPr lang="en-US" dirty="0" smtClean="0"/>
              <a:t>Tags</a:t>
            </a:r>
          </a:p>
          <a:p>
            <a:pPr lvl="1"/>
            <a:r>
              <a:rPr lang="en-US" dirty="0" smtClean="0"/>
              <a:t>Templates</a:t>
            </a:r>
          </a:p>
          <a:p>
            <a:pPr lvl="1"/>
            <a:r>
              <a:rPr lang="en-US" dirty="0" smtClean="0"/>
              <a:t>Notification Hub Listen Connection String</a:t>
            </a:r>
          </a:p>
          <a:p>
            <a:r>
              <a:rPr lang="en-US" dirty="0" smtClean="0"/>
              <a:t>Not completely secure</a:t>
            </a:r>
            <a:endParaRPr lang="en-US" dirty="0"/>
          </a:p>
        </p:txBody>
      </p:sp>
      <p:sp>
        <p:nvSpPr>
          <p:cNvPr id="3" name="Title 2"/>
          <p:cNvSpPr>
            <a:spLocks noGrp="1"/>
          </p:cNvSpPr>
          <p:nvPr>
            <p:ph type="title"/>
          </p:nvPr>
        </p:nvSpPr>
        <p:spPr/>
        <p:txBody>
          <a:bodyPr/>
          <a:lstStyle/>
          <a:p>
            <a:r>
              <a:rPr lang="en-US" dirty="0" smtClean="0"/>
              <a:t>Registering from the Client</a:t>
            </a:r>
            <a:endParaRPr lang="en-US" dirty="0"/>
          </a:p>
        </p:txBody>
      </p:sp>
    </p:spTree>
    <p:extLst>
      <p:ext uri="{BB962C8B-B14F-4D97-AF65-F5344CB8AC3E}">
        <p14:creationId xmlns:p14="http://schemas.microsoft.com/office/powerpoint/2010/main" val="27827281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42672"/>
          </a:xfrm>
        </p:spPr>
        <p:txBody>
          <a:bodyPr/>
          <a:lstStyle/>
          <a:p>
            <a:r>
              <a:rPr lang="en-US" dirty="0" smtClean="0"/>
              <a:t>Authenticate the request before registering</a:t>
            </a:r>
          </a:p>
          <a:p>
            <a:pPr lvl="1"/>
            <a:r>
              <a:rPr lang="en-US" dirty="0" smtClean="0"/>
              <a:t>Is the user who they say they are?</a:t>
            </a:r>
          </a:p>
          <a:p>
            <a:r>
              <a:rPr lang="en-US" dirty="0" smtClean="0"/>
              <a:t>Can still specify tags and templates</a:t>
            </a:r>
          </a:p>
          <a:p>
            <a:r>
              <a:rPr lang="en-US" dirty="0" smtClean="0"/>
              <a:t>Great for setting up registrations from a web app</a:t>
            </a:r>
          </a:p>
          <a:p>
            <a:r>
              <a:rPr lang="en-US" dirty="0" smtClean="0"/>
              <a:t>Good for when an app update requires a user’s registrations being updated</a:t>
            </a:r>
          </a:p>
          <a:p>
            <a:pPr lvl="1"/>
            <a:r>
              <a:rPr lang="en-US" dirty="0" smtClean="0"/>
              <a:t>i.e. manager adding an employee to a group</a:t>
            </a:r>
          </a:p>
        </p:txBody>
      </p:sp>
      <p:sp>
        <p:nvSpPr>
          <p:cNvPr id="3" name="Title 2"/>
          <p:cNvSpPr>
            <a:spLocks noGrp="1"/>
          </p:cNvSpPr>
          <p:nvPr>
            <p:ph type="title"/>
          </p:nvPr>
        </p:nvSpPr>
        <p:spPr/>
        <p:txBody>
          <a:bodyPr/>
          <a:lstStyle/>
          <a:p>
            <a:r>
              <a:rPr lang="en-US" dirty="0" smtClean="0"/>
              <a:t>Registering from the Server</a:t>
            </a:r>
            <a:endParaRPr lang="en-US" dirty="0"/>
          </a:p>
        </p:txBody>
      </p:sp>
    </p:spTree>
    <p:extLst>
      <p:ext uri="{BB962C8B-B14F-4D97-AF65-F5344CB8AC3E}">
        <p14:creationId xmlns:p14="http://schemas.microsoft.com/office/powerpoint/2010/main" val="2279300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Registering from the Server</a:t>
            </a:r>
            <a:endParaRPr lang="en-US" dirty="0"/>
          </a:p>
        </p:txBody>
      </p:sp>
      <p:grpSp>
        <p:nvGrpSpPr>
          <p:cNvPr id="4" name="Group 3"/>
          <p:cNvGrpSpPr/>
          <p:nvPr/>
        </p:nvGrpSpPr>
        <p:grpSpPr>
          <a:xfrm>
            <a:off x="6651953" y="2252799"/>
            <a:ext cx="1760820" cy="1208947"/>
            <a:chOff x="8773626" y="2156700"/>
            <a:chExt cx="1726696" cy="1185519"/>
          </a:xfrm>
          <a:solidFill>
            <a:schemeClr val="bg2"/>
          </a:solidFill>
        </p:grpSpPr>
        <p:grpSp>
          <p:nvGrpSpPr>
            <p:cNvPr id="5" name="Group 4"/>
            <p:cNvGrpSpPr/>
            <p:nvPr/>
          </p:nvGrpSpPr>
          <p:grpSpPr>
            <a:xfrm>
              <a:off x="8773626" y="2156700"/>
              <a:ext cx="1726696" cy="1185519"/>
              <a:chOff x="4879203" y="2324936"/>
              <a:chExt cx="1726696" cy="1185519"/>
            </a:xfrm>
            <a:grpFill/>
          </p:grpSpPr>
          <p:sp>
            <p:nvSpPr>
              <p:cNvPr id="7" name="Rectangle 6"/>
              <p:cNvSpPr/>
              <p:nvPr/>
            </p:nvSpPr>
            <p:spPr bwMode="auto">
              <a:xfrm>
                <a:off x="4879203" y="2324936"/>
                <a:ext cx="1726696" cy="1185519"/>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325" tIns="62162" rIns="124325" bIns="62162" numCol="1" rtlCol="0" anchor="ctr" anchorCtr="0" compatLnSpc="1">
                <a:prstTxWarp prst="textNoShape">
                  <a:avLst/>
                </a:prstTxWarp>
              </a:bodyPr>
              <a:lstStyle/>
              <a:p>
                <a:pPr algn="ctr" defTabSz="932110" fontAlgn="base">
                  <a:spcBef>
                    <a:spcPct val="0"/>
                  </a:spcBef>
                  <a:spcAft>
                    <a:spcPct val="0"/>
                  </a:spcAft>
                </a:pPr>
                <a:endParaRPr lang="en-US" sz="1496" dirty="0">
                  <a:solidFill>
                    <a:prstClr val="white"/>
                  </a:solidFill>
                </a:endParaRPr>
              </a:p>
            </p:txBody>
          </p:sp>
          <p:sp>
            <p:nvSpPr>
              <p:cNvPr id="8" name="TextBox 7"/>
              <p:cNvSpPr txBox="1"/>
              <p:nvPr/>
            </p:nvSpPr>
            <p:spPr>
              <a:xfrm>
                <a:off x="4924674" y="3061942"/>
                <a:ext cx="1481047" cy="230224"/>
              </a:xfrm>
              <a:prstGeom prst="rect">
                <a:avLst/>
              </a:prstGeom>
              <a:noFill/>
            </p:spPr>
            <p:txBody>
              <a:bodyPr wrap="none" lIns="124330" tIns="0" rIns="0" bIns="0" rtlCol="0">
                <a:spAutoFit/>
              </a:bodyPr>
              <a:lstStyle/>
              <a:p>
                <a:pPr algn="ctr" defTabSz="932417"/>
                <a:r>
                  <a:rPr lang="en-US" sz="1496" dirty="0">
                    <a:latin typeface="Segoe" pitchFamily="34" charset="0"/>
                  </a:rPr>
                  <a:t>Notification Hub</a:t>
                </a:r>
              </a:p>
            </p:txBody>
          </p:sp>
        </p:grpSp>
        <p:sp>
          <p:nvSpPr>
            <p:cNvPr id="6" name="Freeform 73"/>
            <p:cNvSpPr>
              <a:spLocks noEditPoints="1"/>
            </p:cNvSpPr>
            <p:nvPr/>
          </p:nvSpPr>
          <p:spPr bwMode="auto">
            <a:xfrm>
              <a:off x="9313829" y="2276958"/>
              <a:ext cx="601662" cy="58097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9" name="Group 8"/>
          <p:cNvGrpSpPr/>
          <p:nvPr/>
        </p:nvGrpSpPr>
        <p:grpSpPr>
          <a:xfrm>
            <a:off x="3686844" y="2136918"/>
            <a:ext cx="1230069" cy="1234956"/>
            <a:chOff x="6259896" y="3521405"/>
            <a:chExt cx="1230243" cy="1235131"/>
          </a:xfrm>
        </p:grpSpPr>
        <p:sp>
          <p:nvSpPr>
            <p:cNvPr id="10" name="Freeform 80"/>
            <p:cNvSpPr>
              <a:spLocks noEditPoints="1"/>
            </p:cNvSpPr>
            <p:nvPr/>
          </p:nvSpPr>
          <p:spPr bwMode="auto">
            <a:xfrm>
              <a:off x="6438309" y="3521405"/>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chemeClr val="tx1"/>
            </a:solidFill>
            <a:ln>
              <a:noFill/>
            </a:ln>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1" name="TextBox 10"/>
            <p:cNvSpPr txBox="1"/>
            <p:nvPr/>
          </p:nvSpPr>
          <p:spPr>
            <a:xfrm>
              <a:off x="6259896" y="4521729"/>
              <a:ext cx="1230243" cy="234807"/>
            </a:xfrm>
            <a:prstGeom prst="rect">
              <a:avLst/>
            </a:prstGeom>
            <a:noFill/>
          </p:spPr>
          <p:txBody>
            <a:bodyPr wrap="square" lIns="0" tIns="0" rIns="0" bIns="0" rtlCol="0">
              <a:spAutoFit/>
            </a:bodyPr>
            <a:lstStyle/>
            <a:p>
              <a:pPr algn="ctr" defTabSz="932417"/>
              <a:r>
                <a:rPr lang="en-US" sz="1496" dirty="0">
                  <a:latin typeface="Segoe" pitchFamily="34" charset="0"/>
                </a:rPr>
                <a:t>App back-end</a:t>
              </a:r>
            </a:p>
          </p:txBody>
        </p:sp>
      </p:grpSp>
      <p:sp>
        <p:nvSpPr>
          <p:cNvPr id="12" name="Rounded Rectangle 6"/>
          <p:cNvSpPr/>
          <p:nvPr/>
        </p:nvSpPr>
        <p:spPr bwMode="auto">
          <a:xfrm>
            <a:off x="4034891" y="5001041"/>
            <a:ext cx="434519" cy="70498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8" tIns="60949" rIns="121898" bIns="60949" numCol="1" rtlCol="0" anchor="ctr" anchorCtr="0" compatLnSpc="1">
            <a:prstTxWarp prst="textNoShape">
              <a:avLst/>
            </a:prstTxWarp>
          </a:bodyPr>
          <a:lstStyle/>
          <a:p>
            <a:pPr defTabSz="822795"/>
            <a:endParaRPr lang="en-US" sz="2266" spc="-134" dirty="0">
              <a:solidFill>
                <a:prstClr val="white"/>
              </a:solidFill>
              <a:latin typeface="Segoe Light" pitchFamily="34" charset="0"/>
            </a:endParaRPr>
          </a:p>
        </p:txBody>
      </p:sp>
      <p:sp>
        <p:nvSpPr>
          <p:cNvPr id="13" name="Flowchart: Magnetic Disk 3"/>
          <p:cNvSpPr/>
          <p:nvPr/>
        </p:nvSpPr>
        <p:spPr bwMode="auto">
          <a:xfrm>
            <a:off x="4746954" y="5307666"/>
            <a:ext cx="457199" cy="398355"/>
          </a:xfrm>
          <a:prstGeom prst="flowChartMagneticDisk">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flipV="1">
            <a:off x="4184809" y="3454642"/>
            <a:ext cx="5043" cy="1515182"/>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4911870" y="2594053"/>
            <a:ext cx="2108498" cy="0"/>
          </a:xfrm>
          <a:prstGeom prst="straightConnector1">
            <a:avLst/>
          </a:prstGeom>
          <a:ln w="38100">
            <a:solidFill>
              <a:schemeClr val="accent2">
                <a:alpha val="50000"/>
              </a:schemeClr>
            </a:solidFill>
            <a:headEnd type="none"/>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4661845" y="5307666"/>
            <a:ext cx="62741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accent2"/>
                </a:solidFill>
              </a:rPr>
              <a:t>{id}</a:t>
            </a:r>
          </a:p>
        </p:txBody>
      </p:sp>
      <p:cxnSp>
        <p:nvCxnSpPr>
          <p:cNvPr id="17" name="Straight Arrow Connector 16"/>
          <p:cNvCxnSpPr/>
          <p:nvPr/>
        </p:nvCxnSpPr>
        <p:spPr>
          <a:xfrm flipV="1">
            <a:off x="4342252" y="3454642"/>
            <a:ext cx="5043" cy="1515182"/>
          </a:xfrm>
          <a:prstGeom prst="straightConnector1">
            <a:avLst/>
          </a:prstGeom>
          <a:ln w="38100">
            <a:solidFill>
              <a:schemeClr val="accent5">
                <a:alpha val="5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927395" y="2811462"/>
            <a:ext cx="2092973" cy="0"/>
          </a:xfrm>
          <a:prstGeom prst="straightConnector1">
            <a:avLst/>
          </a:prstGeom>
          <a:ln w="38100">
            <a:solidFill>
              <a:schemeClr val="accent5">
                <a:alpha val="50000"/>
              </a:schemeClr>
            </a:solidFill>
            <a:headEnd type="none"/>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671931" y="2730551"/>
            <a:ext cx="2370264"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solidFill>
                  <a:schemeClr val="accent5"/>
                </a:solidFill>
              </a:rPr>
              <a:t>upsert</a:t>
            </a:r>
            <a:r>
              <a:rPr lang="en-US" sz="1400" dirty="0" smtClean="0">
                <a:solidFill>
                  <a:schemeClr val="accent5"/>
                </a:solidFill>
              </a:rPr>
              <a:t>({id}, channel, tags)</a:t>
            </a:r>
          </a:p>
        </p:txBody>
      </p:sp>
      <p:sp>
        <p:nvSpPr>
          <p:cNvPr id="20" name="TextBox 19"/>
          <p:cNvSpPr txBox="1"/>
          <p:nvPr/>
        </p:nvSpPr>
        <p:spPr>
          <a:xfrm>
            <a:off x="5343723" y="2187505"/>
            <a:ext cx="111575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solidFill>
                  <a:schemeClr val="accent2"/>
                </a:solidFill>
              </a:rPr>
              <a:t>createId</a:t>
            </a:r>
            <a:r>
              <a:rPr lang="en-US" sz="1400" dirty="0" smtClean="0">
                <a:solidFill>
                  <a:schemeClr val="accent2"/>
                </a:solidFill>
              </a:rPr>
              <a:t>()</a:t>
            </a:r>
          </a:p>
        </p:txBody>
      </p:sp>
    </p:spTree>
    <p:extLst>
      <p:ext uri="{BB962C8B-B14F-4D97-AF65-F5344CB8AC3E}">
        <p14:creationId xmlns:p14="http://schemas.microsoft.com/office/powerpoint/2010/main" val="2606022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09973"/>
            <a:ext cx="8229599" cy="3658874"/>
          </a:xfrm>
        </p:spPr>
        <p:txBody>
          <a:bodyPr/>
          <a:lstStyle/>
          <a:p>
            <a:r>
              <a:rPr lang="en-US" dirty="0" smtClean="0"/>
              <a:t>Demo</a:t>
            </a:r>
            <a:br>
              <a:rPr lang="en-US" dirty="0" smtClean="0"/>
            </a:br>
            <a:r>
              <a:rPr lang="en-US" dirty="0" smtClean="0"/>
              <a:t>Register from Mobile Services</a:t>
            </a:r>
            <a:endParaRPr lang="en-US" dirty="0"/>
          </a:p>
        </p:txBody>
      </p:sp>
    </p:spTree>
    <p:extLst>
      <p:ext uri="{BB962C8B-B14F-4D97-AF65-F5344CB8AC3E}">
        <p14:creationId xmlns:p14="http://schemas.microsoft.com/office/powerpoint/2010/main" val="3502520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87492"/>
          </a:xfrm>
        </p:spPr>
        <p:txBody>
          <a:bodyPr/>
          <a:lstStyle/>
          <a:p>
            <a:r>
              <a:rPr lang="en-US" sz="3600" dirty="0" smtClean="0"/>
              <a:t>Sign up for an Azure trial http://</a:t>
            </a:r>
            <a:r>
              <a:rPr lang="en-US" sz="3600" dirty="0" err="1" smtClean="0"/>
              <a:t>azure.com</a:t>
            </a:r>
            <a:endParaRPr lang="en-US" sz="3600" dirty="0" smtClean="0"/>
          </a:p>
          <a:p>
            <a:r>
              <a:rPr lang="en-US" sz="3600" dirty="0" smtClean="0"/>
              <a:t>Activate your MSDN subscription http://</a:t>
            </a:r>
            <a:r>
              <a:rPr lang="en-US" sz="3600" dirty="0" err="1" smtClean="0"/>
              <a:t>msdn.com</a:t>
            </a:r>
            <a:endParaRPr lang="en-US" sz="3600" dirty="0" smtClean="0"/>
          </a:p>
          <a:p>
            <a:r>
              <a:rPr lang="en-US" sz="3600" dirty="0" smtClean="0"/>
              <a:t>Check out Notification Hubs http://</a:t>
            </a:r>
            <a:r>
              <a:rPr lang="en-US" sz="3600" dirty="0" err="1" smtClean="0"/>
              <a:t>aka.ms</a:t>
            </a:r>
            <a:r>
              <a:rPr lang="en-US" sz="3600" dirty="0" smtClean="0"/>
              <a:t>/NH</a:t>
            </a:r>
          </a:p>
          <a:p>
            <a:r>
              <a:rPr lang="en-US" sz="3600" dirty="0" smtClean="0"/>
              <a:t>SDKs: https://</a:t>
            </a:r>
            <a:r>
              <a:rPr lang="en-US" sz="3600" dirty="0" err="1" smtClean="0"/>
              <a:t>github.com</a:t>
            </a:r>
            <a:r>
              <a:rPr lang="en-US" sz="3600" dirty="0" smtClean="0"/>
              <a:t>/Azure/azure-</a:t>
            </a:r>
            <a:r>
              <a:rPr lang="en-US" sz="3600" dirty="0" err="1" smtClean="0"/>
              <a:t>notificationhubs</a:t>
            </a:r>
            <a:endParaRPr lang="en-US" sz="3600" dirty="0" smtClean="0"/>
          </a:p>
          <a:p>
            <a:endParaRPr lang="en-US" sz="3600" dirty="0" smtClean="0"/>
          </a:p>
          <a:p>
            <a:r>
              <a:rPr lang="en-US" sz="3600" dirty="0" smtClean="0"/>
              <a:t>Contact Info</a:t>
            </a:r>
          </a:p>
          <a:p>
            <a:pPr lvl="1"/>
            <a:r>
              <a:rPr lang="en-US" sz="2000" dirty="0" err="1" smtClean="0"/>
              <a:t>chrisner@microsoft.com</a:t>
            </a:r>
            <a:endParaRPr lang="en-US" sz="2000" dirty="0" smtClean="0"/>
          </a:p>
          <a:p>
            <a:pPr lvl="1"/>
            <a:r>
              <a:rPr lang="en-US" sz="2000" dirty="0" smtClean="0"/>
              <a:t>http://</a:t>
            </a:r>
            <a:r>
              <a:rPr lang="en-US" sz="2000" dirty="0" err="1" smtClean="0"/>
              <a:t>chrisrisner.com</a:t>
            </a:r>
            <a:endParaRPr lang="en-US" sz="2000" dirty="0" smtClean="0"/>
          </a:p>
          <a:p>
            <a:pPr lvl="1"/>
            <a:r>
              <a:rPr lang="en-US" sz="2000" dirty="0" smtClean="0"/>
              <a:t>@</a:t>
            </a:r>
            <a:r>
              <a:rPr lang="en-US" sz="2000" dirty="0" err="1" smtClean="0"/>
              <a:t>chrisrisner</a:t>
            </a:r>
            <a:endParaRPr lang="en-US" sz="2000" dirty="0"/>
          </a:p>
        </p:txBody>
      </p:sp>
      <p:sp>
        <p:nvSpPr>
          <p:cNvPr id="3" name="Title 2"/>
          <p:cNvSpPr>
            <a:spLocks noGrp="1"/>
          </p:cNvSpPr>
          <p:nvPr>
            <p:ph type="title"/>
          </p:nvPr>
        </p:nvSpPr>
        <p:spPr/>
        <p:txBody>
          <a:bodyPr/>
          <a:lstStyle/>
          <a:p>
            <a:r>
              <a:rPr lang="en-US" dirty="0" smtClean="0"/>
              <a:t>Try it Yourself</a:t>
            </a:r>
            <a:endParaRPr lang="en-US" dirty="0"/>
          </a:p>
        </p:txBody>
      </p:sp>
    </p:spTree>
    <p:extLst>
      <p:ext uri="{BB962C8B-B14F-4D97-AF65-F5344CB8AC3E}">
        <p14:creationId xmlns:p14="http://schemas.microsoft.com/office/powerpoint/2010/main" val="18039532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288901"/>
          </a:xfrm>
        </p:spPr>
        <p:txBody>
          <a:bodyPr/>
          <a:lstStyle/>
          <a:p>
            <a:pPr lvl="0">
              <a:spcBef>
                <a:spcPts val="2400"/>
              </a:spcBef>
            </a:pPr>
            <a:r>
              <a:rPr lang="en-US" sz="2400" dirty="0" smtClean="0">
                <a:gradFill>
                  <a:gsLst>
                    <a:gs pos="1250">
                      <a:schemeClr val="tx1"/>
                    </a:gs>
                    <a:gs pos="100000">
                      <a:schemeClr val="tx1"/>
                    </a:gs>
                  </a:gsLst>
                  <a:lin ang="5400000" scaled="0"/>
                </a:gradFill>
              </a:rPr>
              <a:t>Sessions</a:t>
            </a:r>
          </a:p>
          <a:p>
            <a:pPr lvl="1">
              <a:spcBef>
                <a:spcPts val="2400"/>
              </a:spcBef>
            </a:pPr>
            <a:r>
              <a:rPr lang="en-US" sz="1400" dirty="0" smtClean="0"/>
              <a:t>DEV-B330: What’s New in Mobile Services and Notification Hubs</a:t>
            </a:r>
          </a:p>
          <a:p>
            <a:pPr lvl="2">
              <a:spcBef>
                <a:spcPts val="2400"/>
              </a:spcBef>
            </a:pPr>
            <a:r>
              <a:rPr lang="en-US" sz="1400" dirty="0" smtClean="0">
                <a:gradFill>
                  <a:gsLst>
                    <a:gs pos="1250">
                      <a:schemeClr val="tx1"/>
                    </a:gs>
                    <a:gs pos="100000">
                      <a:schemeClr val="tx1"/>
                    </a:gs>
                  </a:gsLst>
                  <a:lin ang="5400000" scaled="0"/>
                </a:gradFill>
              </a:rPr>
              <a:t>Tuesday, May 13</a:t>
            </a:r>
            <a:r>
              <a:rPr lang="en-US" sz="1400" baseline="30000" dirty="0" smtClean="0">
                <a:gradFill>
                  <a:gsLst>
                    <a:gs pos="1250">
                      <a:schemeClr val="tx1"/>
                    </a:gs>
                    <a:gs pos="100000">
                      <a:schemeClr val="tx1"/>
                    </a:gs>
                  </a:gsLst>
                  <a:lin ang="5400000" scaled="0"/>
                </a:gradFill>
              </a:rPr>
              <a:t>th</a:t>
            </a:r>
            <a:r>
              <a:rPr lang="en-US" sz="1400" dirty="0" smtClean="0">
                <a:gradFill>
                  <a:gsLst>
                    <a:gs pos="1250">
                      <a:schemeClr val="tx1"/>
                    </a:gs>
                    <a:gs pos="100000">
                      <a:schemeClr val="tx1"/>
                    </a:gs>
                  </a:gsLst>
                  <a:lin ang="5400000" scaled="0"/>
                </a:gradFill>
              </a:rPr>
              <a:t> – 3:15 pm – 4:30 pm</a:t>
            </a:r>
          </a:p>
          <a:p>
            <a:pPr lvl="1">
              <a:spcBef>
                <a:spcPts val="2400"/>
              </a:spcBef>
            </a:pPr>
            <a:r>
              <a:rPr lang="en-US" sz="1400" dirty="0" smtClean="0"/>
              <a:t>DEV-B343: Building Microsoft Azure Mobile Services with Visual Studio</a:t>
            </a:r>
          </a:p>
          <a:p>
            <a:pPr lvl="2">
              <a:spcBef>
                <a:spcPts val="2400"/>
              </a:spcBef>
            </a:pPr>
            <a:r>
              <a:rPr lang="en-US" sz="1400" dirty="0" smtClean="0">
                <a:gradFill>
                  <a:gsLst>
                    <a:gs pos="1250">
                      <a:schemeClr val="tx1"/>
                    </a:gs>
                    <a:gs pos="100000">
                      <a:schemeClr val="tx1"/>
                    </a:gs>
                  </a:gsLst>
                  <a:lin ang="5400000" scaled="0"/>
                </a:gradFill>
              </a:rPr>
              <a:t>Thursday, May 15</a:t>
            </a:r>
            <a:r>
              <a:rPr lang="en-US" sz="1400" baseline="30000" dirty="0" smtClean="0">
                <a:gradFill>
                  <a:gsLst>
                    <a:gs pos="1250">
                      <a:schemeClr val="tx1"/>
                    </a:gs>
                    <a:gs pos="100000">
                      <a:schemeClr val="tx1"/>
                    </a:gs>
                  </a:gsLst>
                  <a:lin ang="5400000" scaled="0"/>
                </a:gradFill>
              </a:rPr>
              <a:t>th</a:t>
            </a:r>
            <a:r>
              <a:rPr lang="en-US" sz="1400" dirty="0" smtClean="0">
                <a:gradFill>
                  <a:gsLst>
                    <a:gs pos="1250">
                      <a:schemeClr val="tx1"/>
                    </a:gs>
                    <a:gs pos="100000">
                      <a:schemeClr val="tx1"/>
                    </a:gs>
                  </a:gsLst>
                  <a:lin ang="5400000" scaled="0"/>
                </a:gradFill>
              </a:rPr>
              <a:t> – 1:00 pm – 2:15 pm</a:t>
            </a:r>
          </a:p>
          <a:p>
            <a:pPr lvl="1">
              <a:spcBef>
                <a:spcPts val="2400"/>
              </a:spcBef>
            </a:pPr>
            <a:r>
              <a:rPr lang="en-US" sz="1400" dirty="0" smtClean="0"/>
              <a:t>WIN-B211: Live Tiles and Notifications for Windows Phone 8.1</a:t>
            </a:r>
          </a:p>
          <a:p>
            <a:pPr lvl="2">
              <a:spcBef>
                <a:spcPts val="2400"/>
              </a:spcBef>
            </a:pPr>
            <a:r>
              <a:rPr lang="en-US" sz="1400" dirty="0" smtClean="0">
                <a:gradFill>
                  <a:gsLst>
                    <a:gs pos="1250">
                      <a:schemeClr val="tx1"/>
                    </a:gs>
                    <a:gs pos="100000">
                      <a:schemeClr val="tx1"/>
                    </a:gs>
                  </a:gsLst>
                  <a:lin ang="5400000" scaled="0"/>
                </a:gradFill>
              </a:rPr>
              <a:t>Thursday, May 15</a:t>
            </a:r>
            <a:r>
              <a:rPr lang="en-US" sz="1400" baseline="30000" dirty="0" smtClean="0">
                <a:gradFill>
                  <a:gsLst>
                    <a:gs pos="1250">
                      <a:schemeClr val="tx1"/>
                    </a:gs>
                    <a:gs pos="100000">
                      <a:schemeClr val="tx1"/>
                    </a:gs>
                  </a:gsLst>
                  <a:lin ang="5400000" scaled="0"/>
                </a:gradFill>
              </a:rPr>
              <a:t>th</a:t>
            </a:r>
            <a:r>
              <a:rPr lang="en-US" sz="1400" dirty="0" smtClean="0">
                <a:gradFill>
                  <a:gsLst>
                    <a:gs pos="1250">
                      <a:schemeClr val="tx1"/>
                    </a:gs>
                    <a:gs pos="100000">
                      <a:schemeClr val="tx1"/>
                    </a:gs>
                  </a:gsLst>
                  <a:lin ang="5400000" scaled="0"/>
                </a:gradFill>
              </a:rPr>
              <a:t> – 8:30 am – 9:45 am</a:t>
            </a:r>
          </a:p>
          <a:p>
            <a:pPr lvl="1">
              <a:spcBef>
                <a:spcPts val="2400"/>
              </a:spcBef>
            </a:pPr>
            <a:r>
              <a:rPr lang="en-US" sz="1400" dirty="0" smtClean="0"/>
              <a:t>WIN-B218: Multi-Tasking and Event-Triggered Background Processing for Windows Apps</a:t>
            </a:r>
          </a:p>
          <a:p>
            <a:pPr lvl="2">
              <a:spcBef>
                <a:spcPts val="2400"/>
              </a:spcBef>
            </a:pPr>
            <a:r>
              <a:rPr lang="en-US" sz="1400" dirty="0" smtClean="0">
                <a:gradFill>
                  <a:gsLst>
                    <a:gs pos="1250">
                      <a:schemeClr val="tx1"/>
                    </a:gs>
                    <a:gs pos="100000">
                      <a:schemeClr val="tx1"/>
                    </a:gs>
                  </a:gsLst>
                  <a:lin ang="5400000" scaled="0"/>
                </a:gradFill>
              </a:rPr>
              <a:t>Wednesday, May 15</a:t>
            </a:r>
            <a:r>
              <a:rPr lang="en-US" sz="1400" baseline="30000" dirty="0" smtClean="0">
                <a:gradFill>
                  <a:gsLst>
                    <a:gs pos="1250">
                      <a:schemeClr val="tx1"/>
                    </a:gs>
                    <a:gs pos="100000">
                      <a:schemeClr val="tx1"/>
                    </a:gs>
                  </a:gsLst>
                  <a:lin ang="5400000" scaled="0"/>
                </a:gradFill>
              </a:rPr>
              <a:t>th</a:t>
            </a:r>
            <a:r>
              <a:rPr lang="en-US" sz="1400" dirty="0" smtClean="0">
                <a:gradFill>
                  <a:gsLst>
                    <a:gs pos="1250">
                      <a:schemeClr val="tx1"/>
                    </a:gs>
                    <a:gs pos="100000">
                      <a:schemeClr val="tx1"/>
                    </a:gs>
                  </a:gsLst>
                  <a:lin ang="5400000" scaled="0"/>
                </a:gradFill>
              </a:rPr>
              <a:t> – 8:30 am- 9:45 am</a:t>
            </a:r>
          </a:p>
          <a:p>
            <a:pPr>
              <a:spcBef>
                <a:spcPts val="2400"/>
              </a:spcBef>
            </a:pPr>
            <a:r>
              <a:rPr lang="en-US" sz="2400" dirty="0" smtClean="0">
                <a:solidFill>
                  <a:schemeClr val="tx1"/>
                </a:solidFill>
              </a:rPr>
              <a:t>Labs</a:t>
            </a:r>
          </a:p>
          <a:p>
            <a:pPr lvl="1">
              <a:spcBef>
                <a:spcPts val="2400"/>
              </a:spcBef>
            </a:pPr>
            <a:r>
              <a:rPr lang="en-US" sz="1400" dirty="0" smtClean="0"/>
              <a:t>DEV-H216: Real-Time Web Applications with Microsoft ASP.NET </a:t>
            </a:r>
            <a:r>
              <a:rPr lang="en-US" sz="1400" dirty="0" err="1" smtClean="0"/>
              <a:t>SignalR</a:t>
            </a:r>
            <a:endParaRPr lang="en-US" sz="1400" dirty="0" smtClean="0"/>
          </a:p>
          <a:p>
            <a:pPr lvl="2">
              <a:spcBef>
                <a:spcPts val="2400"/>
              </a:spcBef>
            </a:pPr>
            <a:endParaRPr lang="en-US" sz="1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1"/>
          </p:nvPr>
        </p:nvSpPr>
        <p:spPr>
          <a:xfrm>
            <a:off x="4115141" y="1212849"/>
            <a:ext cx="8046698" cy="4625882"/>
          </a:xfrm>
        </p:spPr>
        <p:txBody>
          <a:bodyPr/>
          <a:lstStyle/>
          <a:p>
            <a:r>
              <a:rPr lang="en-US" dirty="0" smtClean="0"/>
              <a:t>Push Notifications</a:t>
            </a:r>
          </a:p>
          <a:p>
            <a:r>
              <a:rPr lang="en-US" dirty="0" smtClean="0"/>
              <a:t>Microsoft Azure</a:t>
            </a:r>
          </a:p>
          <a:p>
            <a:r>
              <a:rPr lang="en-US" dirty="0" smtClean="0"/>
              <a:t>Azure Notification Hubs</a:t>
            </a:r>
          </a:p>
          <a:p>
            <a:r>
              <a:rPr lang="en-US" dirty="0" smtClean="0"/>
              <a:t>Tags</a:t>
            </a:r>
          </a:p>
          <a:p>
            <a:r>
              <a:rPr lang="en-US" dirty="0" smtClean="0"/>
              <a:t>Templates</a:t>
            </a:r>
          </a:p>
          <a:p>
            <a:r>
              <a:rPr lang="en-US" dirty="0" smtClean="0"/>
              <a:t>Client </a:t>
            </a:r>
            <a:r>
              <a:rPr lang="en-US" dirty="0" err="1" smtClean="0"/>
              <a:t>vs</a:t>
            </a:r>
            <a:r>
              <a:rPr lang="en-US" dirty="0" smtClean="0"/>
              <a:t> Server Registration</a:t>
            </a:r>
          </a:p>
          <a:p>
            <a:r>
              <a:rPr lang="en-US" dirty="0" smtClean="0"/>
              <a:t>Questions</a:t>
            </a:r>
            <a:endParaRPr lang="en-US" dirty="0"/>
          </a:p>
        </p:txBody>
      </p:sp>
      <p:sp>
        <p:nvSpPr>
          <p:cNvPr id="6" name="TextBox 5"/>
          <p:cNvSpPr txBox="1"/>
          <p:nvPr/>
        </p:nvSpPr>
        <p:spPr>
          <a:xfrm>
            <a:off x="6688098" y="1642285"/>
            <a:ext cx="369332" cy="634020"/>
          </a:xfrm>
          <a:prstGeom prst="rect">
            <a:avLst/>
          </a:prstGeom>
          <a:noFill/>
        </p:spPr>
        <p:txBody>
          <a:bodyPr wrap="none" lIns="182880" tIns="146304" rIns="182880" bIns="146304" rtlCol="0">
            <a:spAutoFit/>
          </a:bodyPr>
          <a:lstStyle/>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639" y="1851360"/>
            <a:ext cx="2967920" cy="2967920"/>
          </a:xfrm>
          <a:prstGeom prst="rect">
            <a:avLst/>
          </a:prstGeom>
          <a:noFill/>
        </p:spPr>
      </p:pic>
    </p:spTree>
    <p:extLst>
      <p:ext uri="{BB962C8B-B14F-4D97-AF65-F5344CB8AC3E}">
        <p14:creationId xmlns:p14="http://schemas.microsoft.com/office/powerpoint/2010/main" val="4388049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23223301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259938924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Push Notifications are BIG</a:t>
            </a:r>
            <a:endParaRPr lang="en-US" dirty="0"/>
          </a:p>
        </p:txBody>
      </p:sp>
      <p:sp>
        <p:nvSpPr>
          <p:cNvPr id="4" name="Rectangle 3"/>
          <p:cNvSpPr/>
          <p:nvPr/>
        </p:nvSpPr>
        <p:spPr bwMode="auto">
          <a:xfrm>
            <a:off x="274639" y="1485604"/>
            <a:ext cx="3748999" cy="22859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Provide updates to users</a:t>
            </a:r>
          </a:p>
        </p:txBody>
      </p:sp>
      <p:sp>
        <p:nvSpPr>
          <p:cNvPr id="6" name="Rectangle 5"/>
          <p:cNvSpPr/>
          <p:nvPr/>
        </p:nvSpPr>
        <p:spPr bwMode="auto">
          <a:xfrm>
            <a:off x="4389456" y="1485604"/>
            <a:ext cx="3748999" cy="22859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Alert users when app isn’t running</a:t>
            </a:r>
          </a:p>
        </p:txBody>
      </p:sp>
      <p:sp>
        <p:nvSpPr>
          <p:cNvPr id="7" name="Rectangle 6"/>
          <p:cNvSpPr/>
          <p:nvPr/>
        </p:nvSpPr>
        <p:spPr bwMode="auto">
          <a:xfrm>
            <a:off x="8504211" y="1485604"/>
            <a:ext cx="3748999" cy="22859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Trigger background sync</a:t>
            </a:r>
          </a:p>
        </p:txBody>
      </p:sp>
      <p:sp>
        <p:nvSpPr>
          <p:cNvPr id="8" name="Rectangle 7"/>
          <p:cNvSpPr/>
          <p:nvPr/>
        </p:nvSpPr>
        <p:spPr bwMode="auto">
          <a:xfrm>
            <a:off x="1829165" y="4868847"/>
            <a:ext cx="8961022" cy="9143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4000" b="1" dirty="0" smtClean="0">
                <a:gradFill>
                  <a:gsLst>
                    <a:gs pos="0">
                      <a:srgbClr val="FFFFFF"/>
                    </a:gs>
                    <a:gs pos="100000">
                      <a:srgbClr val="FFFFFF"/>
                    </a:gs>
                  </a:gsLst>
                  <a:lin ang="5400000" scaled="0"/>
                </a:gradFill>
                <a:ea typeface="Segoe UI" pitchFamily="34" charset="0"/>
                <a:cs typeface="Segoe UI" pitchFamily="34" charset="0"/>
              </a:rPr>
              <a:t>Pull users back into your apps!</a:t>
            </a:r>
          </a:p>
        </p:txBody>
      </p:sp>
    </p:spTree>
    <p:extLst>
      <p:ext uri="{BB962C8B-B14F-4D97-AF65-F5344CB8AC3E}">
        <p14:creationId xmlns:p14="http://schemas.microsoft.com/office/powerpoint/2010/main" val="1441010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88682"/>
          </a:xfrm>
        </p:spPr>
        <p:txBody>
          <a:bodyPr/>
          <a:lstStyle/>
          <a:p>
            <a:r>
              <a:rPr lang="en-US" dirty="0" smtClean="0"/>
              <a:t>Emails</a:t>
            </a:r>
          </a:p>
          <a:p>
            <a:r>
              <a:rPr lang="en-US" dirty="0" smtClean="0"/>
              <a:t>Game updates</a:t>
            </a:r>
          </a:p>
          <a:p>
            <a:r>
              <a:rPr lang="en-US" dirty="0" smtClean="0"/>
              <a:t>Flight reminder</a:t>
            </a:r>
          </a:p>
          <a:p>
            <a:r>
              <a:rPr lang="en-US" dirty="0" smtClean="0"/>
              <a:t>Rental car reminder</a:t>
            </a:r>
          </a:p>
          <a:p>
            <a:r>
              <a:rPr lang="en-US" dirty="0" smtClean="0"/>
              <a:t>Appointments</a:t>
            </a:r>
          </a:p>
          <a:p>
            <a:r>
              <a:rPr lang="en-US" dirty="0" smtClean="0"/>
              <a:t>Video chat requests</a:t>
            </a:r>
          </a:p>
          <a:p>
            <a:r>
              <a:rPr lang="en-US" dirty="0" smtClean="0"/>
              <a:t>Data usage alerts</a:t>
            </a:r>
          </a:p>
          <a:p>
            <a:r>
              <a:rPr lang="en-US" dirty="0" smtClean="0"/>
              <a:t>Bills due</a:t>
            </a:r>
            <a:endParaRPr lang="en-US" dirty="0"/>
          </a:p>
        </p:txBody>
      </p:sp>
      <p:sp>
        <p:nvSpPr>
          <p:cNvPr id="3" name="Title 2"/>
          <p:cNvSpPr>
            <a:spLocks noGrp="1"/>
          </p:cNvSpPr>
          <p:nvPr>
            <p:ph type="title"/>
          </p:nvPr>
        </p:nvSpPr>
        <p:spPr/>
        <p:txBody>
          <a:bodyPr/>
          <a:lstStyle/>
          <a:p>
            <a:r>
              <a:rPr lang="en-US" dirty="0" smtClean="0"/>
              <a:t>Push Notifications I Receive</a:t>
            </a:r>
            <a:endParaRPr lang="en-US" dirty="0"/>
          </a:p>
        </p:txBody>
      </p:sp>
    </p:spTree>
    <p:extLst>
      <p:ext uri="{BB962C8B-B14F-4D97-AF65-F5344CB8AC3E}">
        <p14:creationId xmlns:p14="http://schemas.microsoft.com/office/powerpoint/2010/main" val="616911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Lifecycle</a:t>
            </a:r>
            <a:endParaRPr lang="en-US" dirty="0"/>
          </a:p>
        </p:txBody>
      </p:sp>
      <p:sp>
        <p:nvSpPr>
          <p:cNvPr id="3" name="Content Placeholder 2"/>
          <p:cNvSpPr>
            <a:spLocks noGrp="1"/>
          </p:cNvSpPr>
          <p:nvPr>
            <p:ph idx="4294967295"/>
          </p:nvPr>
        </p:nvSpPr>
        <p:spPr>
          <a:xfrm>
            <a:off x="572043" y="1512331"/>
            <a:ext cx="11301996" cy="4507719"/>
          </a:xfrm>
          <a:prstGeom prst="rect">
            <a:avLst/>
          </a:prstGeom>
        </p:spPr>
        <p:txBody>
          <a:bodyPr lIns="93269" tIns="46634" rIns="93269" bIns="46634">
            <a:normAutofit/>
          </a:bodyPr>
          <a:lstStyle/>
          <a:p>
            <a:pPr marL="524637" indent="-524637">
              <a:buFont typeface="+mj-lt"/>
              <a:buAutoNum type="arabicPeriod"/>
            </a:pPr>
            <a:r>
              <a:rPr lang="en-US" sz="2900" dirty="0"/>
              <a:t>App registers with provider</a:t>
            </a:r>
          </a:p>
          <a:p>
            <a:pPr marL="524637" indent="-524637">
              <a:buFont typeface="+mj-lt"/>
              <a:buAutoNum type="arabicPeriod"/>
            </a:pPr>
            <a:r>
              <a:rPr lang="en-US" sz="2900" dirty="0"/>
              <a:t>App gets token</a:t>
            </a:r>
          </a:p>
          <a:p>
            <a:pPr marL="524637" indent="-524637">
              <a:buFont typeface="+mj-lt"/>
              <a:buAutoNum type="arabicPeriod"/>
            </a:pPr>
            <a:r>
              <a:rPr lang="en-US" sz="2900" dirty="0"/>
              <a:t>App sends token to </a:t>
            </a:r>
            <a:r>
              <a:rPr lang="en-US" sz="2900" dirty="0" smtClean="0"/>
              <a:t>backend</a:t>
            </a:r>
            <a:endParaRPr lang="en-US" sz="2900" dirty="0"/>
          </a:p>
          <a:p>
            <a:pPr marL="524637" indent="-524637">
              <a:buFont typeface="+mj-lt"/>
              <a:buAutoNum type="arabicPeriod"/>
            </a:pPr>
            <a:r>
              <a:rPr lang="en-US" sz="2900" dirty="0"/>
              <a:t>Push requested</a:t>
            </a:r>
          </a:p>
          <a:p>
            <a:pPr marL="524637" indent="-524637">
              <a:buFont typeface="+mj-lt"/>
              <a:buAutoNum type="arabicPeriod"/>
            </a:pPr>
            <a:r>
              <a:rPr lang="en-US" sz="2900" dirty="0" smtClean="0"/>
              <a:t>Backend </a:t>
            </a:r>
            <a:r>
              <a:rPr lang="en-US" sz="2900" dirty="0"/>
              <a:t>delivers push to provider</a:t>
            </a:r>
          </a:p>
          <a:p>
            <a:pPr marL="524637" indent="-524637">
              <a:buFont typeface="+mj-lt"/>
              <a:buAutoNum type="arabicPeriod"/>
            </a:pPr>
            <a:r>
              <a:rPr lang="en-US" sz="2900" dirty="0"/>
              <a:t>Provider pushes to </a:t>
            </a:r>
            <a:r>
              <a:rPr lang="en-US" sz="2900" dirty="0" smtClean="0"/>
              <a:t>device</a:t>
            </a:r>
            <a:endParaRPr lang="en-US" sz="2900" dirty="0"/>
          </a:p>
        </p:txBody>
      </p:sp>
      <p:sp>
        <p:nvSpPr>
          <p:cNvPr id="4" name="Slide Number Placeholder 3"/>
          <p:cNvSpPr>
            <a:spLocks noGrp="1"/>
          </p:cNvSpPr>
          <p:nvPr>
            <p:ph type="sldNum" sz="quarter" idx="4294967295"/>
          </p:nvPr>
        </p:nvSpPr>
        <p:spPr>
          <a:xfrm>
            <a:off x="9075832" y="6380761"/>
            <a:ext cx="2798207" cy="372394"/>
          </a:xfrm>
          <a:prstGeom prst="rect">
            <a:avLst/>
          </a:prstGeom>
        </p:spPr>
        <p:txBody>
          <a:bodyPr lIns="93269" tIns="46634" rIns="93269" bIns="46634"/>
          <a:lstStyle/>
          <a:p>
            <a:fld id="{0A164282-434E-41D4-9582-783D542A7B68}" type="slidenum">
              <a:rPr lang="en-US" smtClean="0"/>
              <a:pPr/>
              <a:t>6</a:t>
            </a:fld>
            <a:endParaRPr lang="en-US"/>
          </a:p>
        </p:txBody>
      </p:sp>
      <p:grpSp>
        <p:nvGrpSpPr>
          <p:cNvPr id="5" name="Group 4"/>
          <p:cNvGrpSpPr/>
          <p:nvPr/>
        </p:nvGrpSpPr>
        <p:grpSpPr>
          <a:xfrm>
            <a:off x="11097287" y="2564802"/>
            <a:ext cx="1177017" cy="1819296"/>
            <a:chOff x="10550594" y="2514600"/>
            <a:chExt cx="1154043" cy="1784038"/>
          </a:xfrm>
        </p:grpSpPr>
        <p:sp>
          <p:nvSpPr>
            <p:cNvPr id="6" name="TextBox 5"/>
            <p:cNvSpPr txBox="1"/>
            <p:nvPr/>
          </p:nvSpPr>
          <p:spPr>
            <a:xfrm>
              <a:off x="10550594" y="3594217"/>
              <a:ext cx="1154043" cy="704421"/>
            </a:xfrm>
            <a:prstGeom prst="rect">
              <a:avLst/>
            </a:prstGeom>
            <a:noFill/>
          </p:spPr>
          <p:txBody>
            <a:bodyPr wrap="square" lIns="0" tIns="0" rIns="0" bIns="0" rtlCol="0">
              <a:spAutoFit/>
            </a:bodyPr>
            <a:lstStyle/>
            <a:p>
              <a:pPr algn="ctr" defTabSz="951065"/>
              <a:r>
                <a:rPr lang="en-US" sz="1500" dirty="0">
                  <a:latin typeface="Segoe" pitchFamily="34" charset="0"/>
                </a:rPr>
                <a:t>Platform</a:t>
              </a:r>
            </a:p>
            <a:p>
              <a:pPr algn="ctr" defTabSz="951065"/>
              <a:r>
                <a:rPr lang="en-US" sz="1500" dirty="0">
                  <a:latin typeface="Segoe" pitchFamily="34" charset="0"/>
                </a:rPr>
                <a:t>Notification</a:t>
              </a:r>
            </a:p>
            <a:p>
              <a:pPr algn="ctr" defTabSz="951065"/>
              <a:r>
                <a:rPr lang="en-US" sz="1500" dirty="0">
                  <a:latin typeface="Segoe" pitchFamily="34" charset="0"/>
                </a:rPr>
                <a:t>Service</a:t>
              </a:r>
            </a:p>
          </p:txBody>
        </p:sp>
        <p:sp>
          <p:nvSpPr>
            <p:cNvPr id="7" name="Freeform 61"/>
            <p:cNvSpPr>
              <a:spLocks noEditPoints="1"/>
            </p:cNvSpPr>
            <p:nvPr/>
          </p:nvSpPr>
          <p:spPr bwMode="auto">
            <a:xfrm>
              <a:off x="10700678" y="2514600"/>
              <a:ext cx="853874" cy="1079617"/>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51065"/>
              <a:endParaRPr lang="en-US" sz="1900">
                <a:solidFill>
                  <a:prstClr val="white"/>
                </a:solidFill>
              </a:endParaRPr>
            </a:p>
          </p:txBody>
        </p:sp>
      </p:grpSp>
      <p:cxnSp>
        <p:nvCxnSpPr>
          <p:cNvPr id="8" name="Straight Arrow Connector 7"/>
          <p:cNvCxnSpPr/>
          <p:nvPr/>
        </p:nvCxnSpPr>
        <p:spPr>
          <a:xfrm>
            <a:off x="9354940" y="2127334"/>
            <a:ext cx="1742345" cy="894691"/>
          </a:xfrm>
          <a:prstGeom prst="straightConnector1">
            <a:avLst/>
          </a:prstGeom>
          <a:ln w="38100">
            <a:solidFill>
              <a:schemeClr val="tx2"/>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8911378" y="2674569"/>
            <a:ext cx="6846" cy="1709528"/>
          </a:xfrm>
          <a:prstGeom prst="straightConnector1">
            <a:avLst/>
          </a:prstGeom>
          <a:ln w="38100">
            <a:solidFill>
              <a:schemeClr val="tx2"/>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9354940" y="3549798"/>
            <a:ext cx="1742345" cy="1165590"/>
          </a:xfrm>
          <a:prstGeom prst="straightConnector1">
            <a:avLst/>
          </a:prstGeom>
          <a:ln w="38100">
            <a:solidFill>
              <a:schemeClr val="accent2"/>
            </a:solidFill>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H="1" flipV="1">
            <a:off x="9354941" y="1912627"/>
            <a:ext cx="1787209" cy="889395"/>
          </a:xfrm>
          <a:prstGeom prst="straightConnector1">
            <a:avLst/>
          </a:prstGeom>
          <a:ln w="38100">
            <a:solidFill>
              <a:schemeClr val="accent2"/>
            </a:solidFill>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9462867" y="3730389"/>
            <a:ext cx="1686130" cy="1120703"/>
          </a:xfrm>
          <a:prstGeom prst="straightConnector1">
            <a:avLst/>
          </a:prstGeom>
          <a:ln w="38100">
            <a:solidFill>
              <a:schemeClr val="accent3">
                <a:alpha val="50000"/>
              </a:schemeClr>
            </a:solidFill>
            <a:headEnd type="none"/>
            <a:tailEnd type="triangle"/>
          </a:ln>
        </p:spPr>
        <p:style>
          <a:lnRef idx="3">
            <a:schemeClr val="accent4"/>
          </a:lnRef>
          <a:fillRef idx="0">
            <a:schemeClr val="accent4"/>
          </a:fillRef>
          <a:effectRef idx="2">
            <a:schemeClr val="accent4"/>
          </a:effectRef>
          <a:fontRef idx="minor">
            <a:schemeClr val="tx1"/>
          </a:fontRef>
        </p:style>
      </p:cxnSp>
      <p:grpSp>
        <p:nvGrpSpPr>
          <p:cNvPr id="13" name="Group 12"/>
          <p:cNvGrpSpPr/>
          <p:nvPr/>
        </p:nvGrpSpPr>
        <p:grpSpPr>
          <a:xfrm>
            <a:off x="8285850" y="4429743"/>
            <a:ext cx="1254734" cy="1259541"/>
            <a:chOff x="7794034" y="4343400"/>
            <a:chExt cx="1230243" cy="1235131"/>
          </a:xfrm>
          <a:solidFill>
            <a:schemeClr val="tx1"/>
          </a:solidFill>
        </p:grpSpPr>
        <p:sp>
          <p:nvSpPr>
            <p:cNvPr id="14" name="Freeform 80"/>
            <p:cNvSpPr>
              <a:spLocks noEditPoints="1"/>
            </p:cNvSpPr>
            <p:nvPr/>
          </p:nvSpPr>
          <p:spPr bwMode="auto">
            <a:xfrm>
              <a:off x="7972447" y="4343400"/>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grpFill/>
            <a:ln>
              <a:noFill/>
            </a:ln>
          </p:spPr>
          <p:txBody>
            <a:bodyPr vert="horz" wrap="square" lIns="93247" tIns="46623" rIns="93247" bIns="46623" numCol="1" anchor="t" anchorCtr="0" compatLnSpc="1">
              <a:prstTxWarp prst="textNoShape">
                <a:avLst/>
              </a:prstTxWarp>
            </a:bodyPr>
            <a:lstStyle/>
            <a:p>
              <a:endParaRPr lang="en-US" sz="1900">
                <a:solidFill>
                  <a:schemeClr val="bg1"/>
                </a:solidFill>
              </a:endParaRPr>
            </a:p>
          </p:txBody>
        </p:sp>
        <p:sp>
          <p:nvSpPr>
            <p:cNvPr id="15" name="TextBox 14"/>
            <p:cNvSpPr txBox="1"/>
            <p:nvPr/>
          </p:nvSpPr>
          <p:spPr>
            <a:xfrm>
              <a:off x="7794034" y="5343724"/>
              <a:ext cx="1230243" cy="234807"/>
            </a:xfrm>
            <a:prstGeom prst="rect">
              <a:avLst/>
            </a:prstGeom>
            <a:noFill/>
          </p:spPr>
          <p:txBody>
            <a:bodyPr wrap="square" lIns="0" tIns="0" rIns="0" bIns="0" rtlCol="0">
              <a:spAutoFit/>
            </a:bodyPr>
            <a:lstStyle/>
            <a:p>
              <a:pPr algn="ctr" defTabSz="951065"/>
              <a:r>
                <a:rPr lang="en-US" sz="1500" dirty="0">
                  <a:latin typeface="Segoe" pitchFamily="34" charset="0"/>
                </a:rPr>
                <a:t>App back-end</a:t>
              </a:r>
            </a:p>
          </p:txBody>
        </p:sp>
      </p:grpSp>
      <p:sp>
        <p:nvSpPr>
          <p:cNvPr id="16" name="Rounded Rectangle 6"/>
          <p:cNvSpPr/>
          <p:nvPr/>
        </p:nvSpPr>
        <p:spPr bwMode="auto">
          <a:xfrm>
            <a:off x="8725440" y="1732360"/>
            <a:ext cx="443232" cy="719014"/>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336" tIns="62168" rIns="124336" bIns="62168" numCol="1" rtlCol="0" anchor="ctr" anchorCtr="0" compatLnSpc="1">
            <a:prstTxWarp prst="textNoShape">
              <a:avLst/>
            </a:prstTxWarp>
          </a:bodyPr>
          <a:lstStyle/>
          <a:p>
            <a:pPr defTabSz="839251"/>
            <a:endParaRPr lang="en-US" sz="2300" spc="-137" dirty="0">
              <a:solidFill>
                <a:prstClr val="white"/>
              </a:solidFill>
              <a:latin typeface="Segoe Light" pitchFamily="34" charset="0"/>
            </a:endParaRPr>
          </a:p>
        </p:txBody>
      </p:sp>
    </p:spTree>
    <p:extLst>
      <p:ext uri="{BB962C8B-B14F-4D97-AF65-F5344CB8AC3E}">
        <p14:creationId xmlns:p14="http://schemas.microsoft.com/office/powerpoint/2010/main" val="1840937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Azure</a:t>
            </a:r>
            <a:endParaRPr lang="en-US" dirty="0"/>
          </a:p>
        </p:txBody>
      </p:sp>
      <p:grpSp>
        <p:nvGrpSpPr>
          <p:cNvPr id="4" name="Group 3"/>
          <p:cNvGrpSpPr/>
          <p:nvPr/>
        </p:nvGrpSpPr>
        <p:grpSpPr>
          <a:xfrm>
            <a:off x="6209044" y="2308555"/>
            <a:ext cx="2752363" cy="3081853"/>
            <a:chOff x="8115303" y="1446213"/>
            <a:chExt cx="3560760" cy="3987024"/>
          </a:xfrm>
        </p:grpSpPr>
        <p:sp>
          <p:nvSpPr>
            <p:cNvPr id="5" name="Rectangle 4"/>
            <p:cNvSpPr/>
            <p:nvPr/>
          </p:nvSpPr>
          <p:spPr bwMode="auto">
            <a:xfrm>
              <a:off x="8115303"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auto">
            <a:xfrm>
              <a:off x="8115303" y="1446213"/>
              <a:ext cx="3560760" cy="32002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Rectangle 7"/>
            <p:cNvSpPr/>
            <p:nvPr/>
          </p:nvSpPr>
          <p:spPr>
            <a:xfrm>
              <a:off x="8234185" y="3871968"/>
              <a:ext cx="3322998" cy="374947"/>
            </a:xfrm>
            <a:prstGeom prst="rect">
              <a:avLst/>
            </a:prstGeom>
          </p:spPr>
          <p:txBody>
            <a:bodyPr wrap="square">
              <a:spAutoFit/>
            </a:bodyPr>
            <a:lstStyle/>
            <a:p>
              <a:pPr algn="ctr" defTabSz="1218673">
                <a:lnSpc>
                  <a:spcPct val="90000"/>
                </a:lnSpc>
              </a:pPr>
              <a:r>
                <a:rPr lang="en-US" sz="1400" dirty="0" smtClean="0">
                  <a:solidFill>
                    <a:schemeClr val="bg2">
                      <a:lumMod val="50000"/>
                      <a:alpha val="99000"/>
                    </a:schemeClr>
                  </a:solidFill>
                </a:rPr>
                <a:t>Backend-</a:t>
              </a:r>
              <a:r>
                <a:rPr lang="en-US" sz="1400" dirty="0">
                  <a:solidFill>
                    <a:schemeClr val="bg2">
                      <a:lumMod val="50000"/>
                      <a:alpha val="99000"/>
                    </a:schemeClr>
                  </a:solidFill>
                </a:rPr>
                <a:t>as-a-Service</a:t>
              </a:r>
            </a:p>
          </p:txBody>
        </p:sp>
        <p:sp>
          <p:nvSpPr>
            <p:cNvPr id="9" name="TextBox 8"/>
            <p:cNvSpPr txBox="1"/>
            <p:nvPr/>
          </p:nvSpPr>
          <p:spPr>
            <a:xfrm>
              <a:off x="8152004" y="4715157"/>
              <a:ext cx="3487357"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r>
                <a:rPr lang="en-US" dirty="0" smtClean="0">
                  <a:solidFill>
                    <a:schemeClr val="bg1">
                      <a:alpha val="99000"/>
                    </a:schemeClr>
                  </a:solidFill>
                </a:rPr>
                <a:t>~consume</a:t>
              </a:r>
              <a:endParaRPr lang="en-US" dirty="0">
                <a:solidFill>
                  <a:schemeClr val="bg1">
                    <a:alpha val="99000"/>
                  </a:schemeClr>
                </a:solidFill>
              </a:endParaRPr>
            </a:p>
          </p:txBody>
        </p:sp>
        <p:sp>
          <p:nvSpPr>
            <p:cNvPr id="10" name="TextBox 9"/>
            <p:cNvSpPr txBox="1"/>
            <p:nvPr/>
          </p:nvSpPr>
          <p:spPr>
            <a:xfrm>
              <a:off x="8577300" y="2673804"/>
              <a:ext cx="2469506" cy="1214400"/>
            </a:xfrm>
            <a:prstGeom prst="rect">
              <a:avLst/>
            </a:prstGeom>
            <a:noFill/>
          </p:spPr>
          <p:txBody>
            <a:bodyPr wrap="non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algn="ctr"/>
              <a:r>
                <a:rPr lang="en-US" dirty="0" err="1" smtClean="0">
                  <a:latin typeface="Segoe UI Light" pitchFamily="34" charset="0"/>
                </a:rPr>
                <a:t>BaaS</a:t>
              </a:r>
              <a:endParaRPr lang="en-US" dirty="0">
                <a:latin typeface="Segoe UI Light" pitchFamily="34" charset="0"/>
              </a:endParaRPr>
            </a:p>
          </p:txBody>
        </p:sp>
      </p:grpSp>
      <p:grpSp>
        <p:nvGrpSpPr>
          <p:cNvPr id="11" name="Group 10"/>
          <p:cNvGrpSpPr/>
          <p:nvPr/>
        </p:nvGrpSpPr>
        <p:grpSpPr>
          <a:xfrm>
            <a:off x="3374435" y="2308555"/>
            <a:ext cx="2752363" cy="3081853"/>
            <a:chOff x="4316414" y="1446213"/>
            <a:chExt cx="3560760" cy="3987024"/>
          </a:xfrm>
        </p:grpSpPr>
        <p:sp>
          <p:nvSpPr>
            <p:cNvPr id="12" name="Rectangle 11"/>
            <p:cNvSpPr/>
            <p:nvPr/>
          </p:nvSpPr>
          <p:spPr bwMode="auto">
            <a:xfrm>
              <a:off x="4316414"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Rectangle 12"/>
            <p:cNvSpPr/>
            <p:nvPr/>
          </p:nvSpPr>
          <p:spPr bwMode="auto">
            <a:xfrm>
              <a:off x="4316414" y="1446213"/>
              <a:ext cx="3560760" cy="32002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5418160" y="1497174"/>
              <a:ext cx="1284298" cy="1176631"/>
            </a:xfrm>
            <a:prstGeom prst="rect">
              <a:avLst/>
            </a:prstGeom>
          </p:spPr>
        </p:pic>
        <p:sp>
          <p:nvSpPr>
            <p:cNvPr id="15" name="Rectangle 14"/>
            <p:cNvSpPr/>
            <p:nvPr/>
          </p:nvSpPr>
          <p:spPr>
            <a:xfrm>
              <a:off x="4430163" y="3871968"/>
              <a:ext cx="3333264" cy="374947"/>
            </a:xfrm>
            <a:prstGeom prst="rect">
              <a:avLst/>
            </a:prstGeom>
          </p:spPr>
          <p:txBody>
            <a:bodyPr wrap="square">
              <a:spAutoFit/>
            </a:bodyPr>
            <a:lstStyle/>
            <a:p>
              <a:pPr algn="ctr" defTabSz="1218673">
                <a:lnSpc>
                  <a:spcPct val="90000"/>
                </a:lnSpc>
              </a:pPr>
              <a:r>
                <a:rPr lang="en-US" sz="1400" dirty="0">
                  <a:solidFill>
                    <a:schemeClr val="bg2">
                      <a:lumMod val="50000"/>
                      <a:alpha val="99000"/>
                    </a:schemeClr>
                  </a:solidFill>
                </a:rPr>
                <a:t>Platform-as-a-Service</a:t>
              </a:r>
            </a:p>
          </p:txBody>
        </p:sp>
        <p:sp>
          <p:nvSpPr>
            <p:cNvPr id="16" name="TextBox 15"/>
            <p:cNvSpPr txBox="1"/>
            <p:nvPr/>
          </p:nvSpPr>
          <p:spPr>
            <a:xfrm>
              <a:off x="4353116" y="4715157"/>
              <a:ext cx="3487356"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r>
                <a:rPr lang="en-US" dirty="0">
                  <a:solidFill>
                    <a:schemeClr val="bg1">
                      <a:alpha val="99000"/>
                    </a:schemeClr>
                  </a:solidFill>
                </a:rPr>
                <a:t>build</a:t>
              </a:r>
            </a:p>
          </p:txBody>
        </p:sp>
        <p:sp>
          <p:nvSpPr>
            <p:cNvPr id="17" name="TextBox 16"/>
            <p:cNvSpPr txBox="1"/>
            <p:nvPr/>
          </p:nvSpPr>
          <p:spPr>
            <a:xfrm>
              <a:off x="4884093" y="2673804"/>
              <a:ext cx="2469506" cy="1214400"/>
            </a:xfrm>
            <a:prstGeom prst="rect">
              <a:avLst/>
            </a:prstGeom>
            <a:noFill/>
          </p:spPr>
          <p:txBody>
            <a:bodyPr wrap="non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algn="ctr"/>
              <a:r>
                <a:rPr lang="en-US" dirty="0" err="1" smtClean="0">
                  <a:latin typeface="Segoe UI Light" pitchFamily="34" charset="0"/>
                </a:rPr>
                <a:t>PaaS</a:t>
              </a:r>
              <a:endParaRPr lang="en-US" dirty="0">
                <a:latin typeface="Segoe UI Light" pitchFamily="34" charset="0"/>
              </a:endParaRPr>
            </a:p>
          </p:txBody>
        </p:sp>
      </p:grpSp>
      <p:grpSp>
        <p:nvGrpSpPr>
          <p:cNvPr id="18" name="Group 17"/>
          <p:cNvGrpSpPr/>
          <p:nvPr/>
        </p:nvGrpSpPr>
        <p:grpSpPr>
          <a:xfrm>
            <a:off x="517525" y="2308555"/>
            <a:ext cx="2752363" cy="3081853"/>
            <a:chOff x="517525" y="1446213"/>
            <a:chExt cx="3560760" cy="3987024"/>
          </a:xfrm>
        </p:grpSpPr>
        <p:sp>
          <p:nvSpPr>
            <p:cNvPr id="19" name="Rectangle 18"/>
            <p:cNvSpPr/>
            <p:nvPr/>
          </p:nvSpPr>
          <p:spPr bwMode="auto">
            <a:xfrm>
              <a:off x="517525"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Rectangle 19"/>
            <p:cNvSpPr/>
            <p:nvPr/>
          </p:nvSpPr>
          <p:spPr bwMode="auto">
            <a:xfrm>
              <a:off x="517525" y="1446213"/>
              <a:ext cx="3560760" cy="32002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1" name="Picture 20"/>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1368089" y="1534536"/>
              <a:ext cx="1859633" cy="1027298"/>
            </a:xfrm>
            <a:prstGeom prst="rect">
              <a:avLst/>
            </a:prstGeom>
            <a:noFill/>
            <a:ln>
              <a:noFill/>
            </a:ln>
          </p:spPr>
        </p:pic>
        <p:sp>
          <p:nvSpPr>
            <p:cNvPr id="22" name="Rectangle 21"/>
            <p:cNvSpPr/>
            <p:nvPr/>
          </p:nvSpPr>
          <p:spPr>
            <a:xfrm>
              <a:off x="676488" y="3871968"/>
              <a:ext cx="3244093" cy="374947"/>
            </a:xfrm>
            <a:prstGeom prst="rect">
              <a:avLst/>
            </a:prstGeom>
          </p:spPr>
          <p:txBody>
            <a:bodyPr wrap="square">
              <a:spAutoFit/>
            </a:bodyPr>
            <a:lstStyle/>
            <a:p>
              <a:pPr algn="ctr" defTabSz="1218673">
                <a:lnSpc>
                  <a:spcPct val="90000"/>
                </a:lnSpc>
              </a:pPr>
              <a:r>
                <a:rPr lang="en-US" sz="1400" dirty="0">
                  <a:solidFill>
                    <a:schemeClr val="bg2">
                      <a:lumMod val="50000"/>
                      <a:alpha val="99000"/>
                    </a:schemeClr>
                  </a:solidFill>
                </a:rPr>
                <a:t>Infrastructure-as-a-Service</a:t>
              </a:r>
            </a:p>
          </p:txBody>
        </p:sp>
        <p:sp>
          <p:nvSpPr>
            <p:cNvPr id="23" name="TextBox 22"/>
            <p:cNvSpPr txBox="1"/>
            <p:nvPr/>
          </p:nvSpPr>
          <p:spPr>
            <a:xfrm>
              <a:off x="554226" y="4784395"/>
              <a:ext cx="3487358" cy="553998"/>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p>
              <a:pPr algn="ctr"/>
              <a:r>
                <a:rPr lang="en-US" sz="3600" dirty="0" smtClean="0">
                  <a:solidFill>
                    <a:schemeClr val="bg1">
                      <a:alpha val="99000"/>
                    </a:schemeClr>
                  </a:solidFill>
                </a:rPr>
                <a:t>host</a:t>
              </a:r>
              <a:endParaRPr lang="en-US" sz="1600" dirty="0">
                <a:solidFill>
                  <a:schemeClr val="bg1">
                    <a:alpha val="99000"/>
                  </a:schemeClr>
                </a:solidFill>
              </a:endParaRPr>
            </a:p>
          </p:txBody>
        </p:sp>
        <p:sp>
          <p:nvSpPr>
            <p:cNvPr id="24" name="TextBox 23"/>
            <p:cNvSpPr txBox="1"/>
            <p:nvPr/>
          </p:nvSpPr>
          <p:spPr>
            <a:xfrm>
              <a:off x="1031451" y="2673804"/>
              <a:ext cx="2484207" cy="1214400"/>
            </a:xfrm>
            <a:prstGeom prst="rect">
              <a:avLst/>
            </a:prstGeom>
            <a:noFill/>
          </p:spPr>
          <p:txBody>
            <a:bodyPr wrap="square" lIns="121899" tIns="60949" rIns="121899" bIns="60949" rtlCol="0">
              <a:spAutoFit/>
            </a:bodyPr>
            <a:lstStyle/>
            <a:p>
              <a:pPr algn="ctr"/>
              <a:r>
                <a:rPr lang="en-US" sz="5300" dirty="0" err="1" smtClean="0">
                  <a:solidFill>
                    <a:schemeClr val="accent2">
                      <a:alpha val="99000"/>
                    </a:schemeClr>
                  </a:solidFill>
                  <a:latin typeface="Segoe UI Light" pitchFamily="34" charset="0"/>
                </a:rPr>
                <a:t>IaaS</a:t>
              </a:r>
              <a:endParaRPr lang="en-US" sz="5300" dirty="0">
                <a:solidFill>
                  <a:schemeClr val="accent2">
                    <a:alpha val="99000"/>
                  </a:schemeClr>
                </a:solidFill>
                <a:latin typeface="Segoe UI Light" pitchFamily="34" charset="0"/>
              </a:endParaRPr>
            </a:p>
          </p:txBody>
        </p:sp>
      </p:grpSp>
      <p:grpSp>
        <p:nvGrpSpPr>
          <p:cNvPr id="25" name="Group 24"/>
          <p:cNvGrpSpPr/>
          <p:nvPr/>
        </p:nvGrpSpPr>
        <p:grpSpPr>
          <a:xfrm>
            <a:off x="9043653" y="2308555"/>
            <a:ext cx="2752363" cy="3081853"/>
            <a:chOff x="8115303" y="1446213"/>
            <a:chExt cx="3560760" cy="3987024"/>
          </a:xfrm>
        </p:grpSpPr>
        <p:sp>
          <p:nvSpPr>
            <p:cNvPr id="26" name="Rectangle 25"/>
            <p:cNvSpPr/>
            <p:nvPr/>
          </p:nvSpPr>
          <p:spPr bwMode="auto">
            <a:xfrm>
              <a:off x="8115303"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7" name="Rectangle 26"/>
            <p:cNvSpPr/>
            <p:nvPr/>
          </p:nvSpPr>
          <p:spPr bwMode="auto">
            <a:xfrm>
              <a:off x="8115303" y="1446213"/>
              <a:ext cx="3560760" cy="32002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9399946" y="1497174"/>
              <a:ext cx="899686" cy="1416484"/>
            </a:xfrm>
            <a:prstGeom prst="rect">
              <a:avLst/>
            </a:prstGeom>
            <a:effectLst/>
          </p:spPr>
        </p:pic>
        <p:sp>
          <p:nvSpPr>
            <p:cNvPr id="29" name="Rectangle 28"/>
            <p:cNvSpPr/>
            <p:nvPr/>
          </p:nvSpPr>
          <p:spPr>
            <a:xfrm>
              <a:off x="8234185" y="3871968"/>
              <a:ext cx="3322998" cy="374947"/>
            </a:xfrm>
            <a:prstGeom prst="rect">
              <a:avLst/>
            </a:prstGeom>
          </p:spPr>
          <p:txBody>
            <a:bodyPr wrap="square">
              <a:spAutoFit/>
            </a:bodyPr>
            <a:lstStyle/>
            <a:p>
              <a:pPr algn="ctr" defTabSz="1218673">
                <a:lnSpc>
                  <a:spcPct val="90000"/>
                </a:lnSpc>
              </a:pPr>
              <a:r>
                <a:rPr lang="en-US" sz="1400" dirty="0">
                  <a:solidFill>
                    <a:schemeClr val="bg2">
                      <a:lumMod val="50000"/>
                      <a:alpha val="99000"/>
                    </a:schemeClr>
                  </a:solidFill>
                </a:rPr>
                <a:t>Software-as-a-Service</a:t>
              </a:r>
            </a:p>
          </p:txBody>
        </p:sp>
        <p:sp>
          <p:nvSpPr>
            <p:cNvPr id="30" name="TextBox 29"/>
            <p:cNvSpPr txBox="1"/>
            <p:nvPr/>
          </p:nvSpPr>
          <p:spPr>
            <a:xfrm>
              <a:off x="8152004" y="4715157"/>
              <a:ext cx="3487358"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r>
                <a:rPr lang="en-US" dirty="0">
                  <a:solidFill>
                    <a:schemeClr val="bg1">
                      <a:alpha val="99000"/>
                    </a:schemeClr>
                  </a:solidFill>
                </a:rPr>
                <a:t>consume</a:t>
              </a:r>
            </a:p>
          </p:txBody>
        </p:sp>
        <p:sp>
          <p:nvSpPr>
            <p:cNvPr id="31" name="TextBox 30"/>
            <p:cNvSpPr txBox="1"/>
            <p:nvPr/>
          </p:nvSpPr>
          <p:spPr>
            <a:xfrm>
              <a:off x="8577299" y="2673804"/>
              <a:ext cx="2469506" cy="1214400"/>
            </a:xfrm>
            <a:prstGeom prst="rect">
              <a:avLst/>
            </a:prstGeom>
            <a:noFill/>
          </p:spPr>
          <p:txBody>
            <a:bodyPr wrap="non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algn="ctr"/>
              <a:r>
                <a:rPr lang="en-US" dirty="0" err="1" smtClean="0">
                  <a:latin typeface="Segoe UI Light" pitchFamily="34" charset="0"/>
                </a:rPr>
                <a:t>SaaS</a:t>
              </a:r>
              <a:endParaRPr lang="en-US" dirty="0">
                <a:latin typeface="Segoe UI Light" pitchFamily="34" charset="0"/>
              </a:endParaRPr>
            </a:p>
          </p:txBody>
        </p:sp>
      </p:grpSp>
      <p:pic>
        <p:nvPicPr>
          <p:cNvPr id="33" name="Picture 32"/>
          <p:cNvPicPr>
            <a:picLocks noChangeAspect="1"/>
          </p:cNvPicPr>
          <p:nvPr/>
        </p:nvPicPr>
        <p:blipFill>
          <a:blip r:embed="rId9">
            <a:duotone>
              <a:prstClr val="black"/>
              <a:srgbClr val="5F5F5F">
                <a:tint val="45000"/>
                <a:satMod val="400000"/>
              </a:srgbClr>
            </a:duotone>
            <a:extLst>
              <a:ext uri="{28A0092B-C50C-407E-A947-70E740481C1C}">
                <a14:useLocalDpi xmlns:a14="http://schemas.microsoft.com/office/drawing/2010/main" val="0"/>
              </a:ext>
            </a:extLst>
          </a:blip>
          <a:stretch>
            <a:fillRect/>
          </a:stretch>
        </p:blipFill>
        <p:spPr>
          <a:xfrm>
            <a:off x="7224066" y="2376826"/>
            <a:ext cx="612056" cy="1066021"/>
          </a:xfrm>
          <a:prstGeom prst="rect">
            <a:avLst/>
          </a:prstGeom>
        </p:spPr>
      </p:pic>
    </p:spTree>
    <p:extLst>
      <p:ext uri="{BB962C8B-B14F-4D97-AF65-F5344CB8AC3E}">
        <p14:creationId xmlns:p14="http://schemas.microsoft.com/office/powerpoint/2010/main" val="1566514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11365" y="2223468"/>
            <a:ext cx="2967920" cy="2967920"/>
          </a:xfrm>
          <a:prstGeom prst="rect">
            <a:avLst/>
          </a:prstGeom>
          <a:noFill/>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lang="en-US" sz="5507" dirty="0" smtClean="0">
                <a:solidFill>
                  <a:srgbClr val="FFFFFF">
                    <a:alpha val="99000"/>
                  </a:srgbClr>
                </a:solidFill>
              </a:rPr>
              <a:t>Notification Hubs</a:t>
            </a:r>
            <a:endParaRPr sz="5507" dirty="0">
              <a:solidFill>
                <a:srgbClr val="FFFFFF">
                  <a:alpha val="99000"/>
                </a:srgbClr>
              </a:solidFill>
            </a:endParaRPr>
          </a:p>
        </p:txBody>
      </p:sp>
      <p:sp>
        <p:nvSpPr>
          <p:cNvPr id="7" name="Content Placeholder 2"/>
          <p:cNvSpPr txBox="1">
            <a:spLocks/>
          </p:cNvSpPr>
          <p:nvPr/>
        </p:nvSpPr>
        <p:spPr>
          <a:xfrm>
            <a:off x="4782241" y="3351543"/>
            <a:ext cx="6507174" cy="218496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138" indent="-342900">
              <a:lnSpc>
                <a:spcPct val="100000"/>
              </a:lnSpc>
            </a:pPr>
            <a:r>
              <a:rPr lang="en-US" sz="2448" dirty="0" smtClean="0">
                <a:solidFill>
                  <a:srgbClr val="FFFFFF">
                    <a:alpha val="99000"/>
                  </a:srgbClr>
                </a:solidFill>
                <a:latin typeface="Segoe UI"/>
              </a:rPr>
              <a:t>Cross-platform Push Notifications</a:t>
            </a:r>
          </a:p>
          <a:p>
            <a:pPr marL="346138" indent="-342900">
              <a:lnSpc>
                <a:spcPct val="100000"/>
              </a:lnSpc>
            </a:pPr>
            <a:r>
              <a:rPr lang="en-US" sz="2448" dirty="0" smtClean="0">
                <a:solidFill>
                  <a:srgbClr val="FFFFFF">
                    <a:alpha val="99000"/>
                  </a:srgbClr>
                </a:solidFill>
                <a:latin typeface="Segoe UI"/>
              </a:rPr>
              <a:t>Highly scalable</a:t>
            </a:r>
          </a:p>
          <a:p>
            <a:pPr marL="346138" indent="-342900">
              <a:lnSpc>
                <a:spcPct val="100000"/>
              </a:lnSpc>
            </a:pPr>
            <a:r>
              <a:rPr lang="en-US" sz="2448" dirty="0" smtClean="0">
                <a:solidFill>
                  <a:srgbClr val="FFFFFF">
                    <a:alpha val="99000"/>
                  </a:srgbClr>
                </a:solidFill>
                <a:latin typeface="Segoe UI"/>
              </a:rPr>
              <a:t>Managed</a:t>
            </a:r>
          </a:p>
          <a:p>
            <a:pPr marL="346138" indent="-342900">
              <a:lnSpc>
                <a:spcPct val="100000"/>
              </a:lnSpc>
            </a:pPr>
            <a:endParaRPr lang="en-US" sz="2448" dirty="0" smtClean="0">
              <a:solidFill>
                <a:srgbClr val="FFFFFF">
                  <a:alpha val="99000"/>
                </a:srgbClr>
              </a:solidFill>
              <a:latin typeface="Segoe UI"/>
            </a:endParaRPr>
          </a:p>
          <a:p>
            <a:pPr marL="346138" indent="-342900">
              <a:lnSpc>
                <a:spcPct val="100000"/>
              </a:lnSpc>
            </a:pPr>
            <a:endParaRPr lang="en-US" sz="2448" dirty="0" smtClean="0">
              <a:solidFill>
                <a:srgbClr val="FFFFFF">
                  <a:alpha val="99000"/>
                </a:srgbClr>
              </a:solidFill>
              <a:latin typeface="Segoe UI"/>
            </a:endParaRPr>
          </a:p>
        </p:txBody>
      </p:sp>
    </p:spTree>
    <p:extLst>
      <p:ext uri="{BB962C8B-B14F-4D97-AF65-F5344CB8AC3E}">
        <p14:creationId xmlns:p14="http://schemas.microsoft.com/office/powerpoint/2010/main" val="40046034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752070"/>
          </a:xfrm>
        </p:spPr>
        <p:txBody>
          <a:bodyPr/>
          <a:lstStyle/>
          <a:p>
            <a:r>
              <a:rPr lang="en-US" sz="3600" dirty="0" smtClean="0"/>
              <a:t>Client SDKs for</a:t>
            </a:r>
          </a:p>
          <a:p>
            <a:pPr lvl="1"/>
            <a:r>
              <a:rPr lang="en-US" sz="2000" dirty="0" smtClean="0"/>
              <a:t>Android – GCM and ADM</a:t>
            </a:r>
          </a:p>
          <a:p>
            <a:pPr lvl="1"/>
            <a:r>
              <a:rPr lang="en-US" sz="2000" dirty="0" err="1" smtClean="0"/>
              <a:t>iOS</a:t>
            </a:r>
            <a:r>
              <a:rPr lang="en-US" sz="2000" dirty="0" smtClean="0"/>
              <a:t> – APNS</a:t>
            </a:r>
          </a:p>
          <a:p>
            <a:pPr lvl="1"/>
            <a:r>
              <a:rPr lang="en-US" sz="2000" dirty="0" smtClean="0"/>
              <a:t>Windows Phone – MPNS</a:t>
            </a:r>
          </a:p>
          <a:p>
            <a:pPr lvl="1"/>
            <a:r>
              <a:rPr lang="en-US" sz="2000" dirty="0" smtClean="0"/>
              <a:t>Windows Store – WNS</a:t>
            </a:r>
          </a:p>
          <a:p>
            <a:r>
              <a:rPr lang="en-US" sz="3600" dirty="0" smtClean="0"/>
              <a:t>Capable of pushing to specific platform or to all at once</a:t>
            </a:r>
          </a:p>
          <a:p>
            <a:r>
              <a:rPr lang="en-US" sz="3600" dirty="0" smtClean="0"/>
              <a:t>Server SDKs for</a:t>
            </a:r>
          </a:p>
          <a:p>
            <a:pPr lvl="1"/>
            <a:r>
              <a:rPr lang="en-US" sz="2000" dirty="0" smtClean="0"/>
              <a:t>REST API</a:t>
            </a:r>
          </a:p>
          <a:p>
            <a:pPr lvl="1"/>
            <a:r>
              <a:rPr lang="en-US" sz="2000" dirty="0" smtClean="0"/>
              <a:t>.NET</a:t>
            </a:r>
          </a:p>
          <a:p>
            <a:pPr lvl="1"/>
            <a:r>
              <a:rPr lang="en-US" sz="2000" dirty="0" err="1" smtClean="0"/>
              <a:t>Node.JS</a:t>
            </a:r>
            <a:endParaRPr lang="en-US" sz="2000" dirty="0" smtClean="0"/>
          </a:p>
          <a:p>
            <a:pPr lvl="1"/>
            <a:r>
              <a:rPr lang="en-US" sz="2000" dirty="0" smtClean="0"/>
              <a:t>Java</a:t>
            </a:r>
          </a:p>
        </p:txBody>
      </p:sp>
      <p:sp>
        <p:nvSpPr>
          <p:cNvPr id="3" name="Title 2"/>
          <p:cNvSpPr>
            <a:spLocks noGrp="1"/>
          </p:cNvSpPr>
          <p:nvPr>
            <p:ph type="title"/>
          </p:nvPr>
        </p:nvSpPr>
        <p:spPr/>
        <p:txBody>
          <a:bodyPr/>
          <a:lstStyle/>
          <a:p>
            <a:r>
              <a:rPr lang="en-US" dirty="0" smtClean="0"/>
              <a:t>Cross-Platform Push</a:t>
            </a:r>
            <a:endParaRPr lang="en-US" dirty="0"/>
          </a:p>
        </p:txBody>
      </p:sp>
    </p:spTree>
    <p:extLst>
      <p:ext uri="{BB962C8B-B14F-4D97-AF65-F5344CB8AC3E}">
        <p14:creationId xmlns:p14="http://schemas.microsoft.com/office/powerpoint/2010/main" val="296533561"/>
      </p:ext>
    </p:extLst>
  </p:cSld>
  <p:clrMapOvr>
    <a:masterClrMapping/>
  </p:clrMapOvr>
  <p:transition>
    <p:fade/>
  </p:transition>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Chris Risner</External_x0020_Speaker>
    <Session_x0020_Code xmlns="e36bfbf9-5e42-489c-a259-4c54eb22cb57"> DEV-B345</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e36bfbf9-5e42-489c-a259-4c54eb22cb57"/>
    <ds:schemaRef ds:uri="http://schemas.microsoft.com/office/2006/metadata/properties"/>
    <ds:schemaRef ds:uri="230e9df3-be65-4c73-a93b-d1236ebd677e"/>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DEV-B345_Risner_20140507_1554</Template>
  <TotalTime>2</TotalTime>
  <Words>2338</Words>
  <Application>Microsoft Office PowerPoint</Application>
  <PresentationFormat>Custom</PresentationFormat>
  <Paragraphs>255</Paragraphs>
  <Slides>34</Slides>
  <Notes>13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6" baseType="lpstr">
      <vt:lpstr>Arial</vt:lpstr>
      <vt:lpstr>Calibri</vt:lpstr>
      <vt:lpstr>Consolas</vt:lpstr>
      <vt:lpstr>Segoe</vt:lpstr>
      <vt:lpstr>Segoe Light</vt:lpstr>
      <vt:lpstr>Segoe UI</vt:lpstr>
      <vt:lpstr>Segoe UI Light</vt:lpstr>
      <vt:lpstr>Wingdings</vt:lpstr>
      <vt:lpstr>TechEd 2014 Dk Blue</vt:lpstr>
      <vt:lpstr>1_TechEd 2014 Dk Blue</vt:lpstr>
      <vt:lpstr>2_TechEd 2014 Dk Blue</vt:lpstr>
      <vt:lpstr>Acrobat Document</vt:lpstr>
      <vt:lpstr>PowerPoint Presentation</vt:lpstr>
      <vt:lpstr>High-Volume, Low Latency Mobile Push Notifications</vt:lpstr>
      <vt:lpstr>Agenda</vt:lpstr>
      <vt:lpstr>Push Notifications are BIG</vt:lpstr>
      <vt:lpstr>Push Notifications I Receive</vt:lpstr>
      <vt:lpstr>Push Notification Lifecycle</vt:lpstr>
      <vt:lpstr>Microsoft Azure</vt:lpstr>
      <vt:lpstr>PowerPoint Presentation</vt:lpstr>
      <vt:lpstr>Cross-Platform Push</vt:lpstr>
      <vt:lpstr>Highly Scalable</vt:lpstr>
      <vt:lpstr>Managed</vt:lpstr>
      <vt:lpstr>Using Notification Hubs</vt:lpstr>
      <vt:lpstr>Demo Creating a Hub Configuring a Hub</vt:lpstr>
      <vt:lpstr>Tags</vt:lpstr>
      <vt:lpstr>Tags</vt:lpstr>
      <vt:lpstr>Tags: Example</vt:lpstr>
      <vt:lpstr>Other Tag Usages</vt:lpstr>
      <vt:lpstr>Demo Registering with Tags Pushing with Tags</vt:lpstr>
      <vt:lpstr>Tag Expressions</vt:lpstr>
      <vt:lpstr>Templates</vt:lpstr>
      <vt:lpstr>Templates</vt:lpstr>
      <vt:lpstr>Demo Registering with Templates Pushing to all the devices!</vt:lpstr>
      <vt:lpstr>Client vs Server Registration</vt:lpstr>
      <vt:lpstr>Registering from the Client</vt:lpstr>
      <vt:lpstr>Registering from the Server</vt:lpstr>
      <vt:lpstr>Registering from the Server</vt:lpstr>
      <vt:lpstr>Demo Register from Mobile Services</vt:lpstr>
      <vt:lpstr>Try it Yourself</vt:lpstr>
      <vt:lpstr>Related content</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High-Volume, Low Latency Mobile Push Notifications</dc:title>
  <dc:subject>TechEd 2014</dc:subject>
  <dc:creator>testadmin</dc:creator>
  <cp:keywords/>
  <dc:description>Template: Jordan Cayabyab, Artitudes Design
Formatting: 
Audience Type:</dc:description>
  <cp:lastModifiedBy>testadmin</cp:lastModifiedBy>
  <cp:revision>5</cp:revision>
  <dcterms:created xsi:type="dcterms:W3CDTF">2014-05-10T16:16:30Z</dcterms:created>
  <dcterms:modified xsi:type="dcterms:W3CDTF">2014-05-14T20:32:55Z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