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7"/>
    <p:sldMasterId id="2147484278" r:id="rId8"/>
  </p:sldMasterIdLst>
  <p:notesMasterIdLst>
    <p:notesMasterId r:id="rId60"/>
  </p:notesMasterIdLst>
  <p:handoutMasterIdLst>
    <p:handoutMasterId r:id="rId61"/>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5730" autoAdjust="0"/>
  </p:normalViewPr>
  <p:slideViewPr>
    <p:cSldViewPr snapToObjects="1">
      <p:cViewPr varScale="1">
        <p:scale>
          <a:sx n="118" d="100"/>
          <a:sy n="118" d="100"/>
        </p:scale>
        <p:origin x="84" y="16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2.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100" baseline="0">
                <a:gradFill>
                  <a:gsLst>
                    <a:gs pos="0">
                      <a:schemeClr val="tx1"/>
                    </a:gs>
                    <a:gs pos="100000">
                      <a:schemeClr val="tx1"/>
                    </a:gs>
                  </a:gsLst>
                  <a:lin ang="5400000" scaled="1"/>
                </a:gradFill>
                <a:latin typeface="+mj-lt"/>
                <a:ea typeface="+mn-ea"/>
                <a:cs typeface="+mn-cs"/>
              </a:defRPr>
            </a:pPr>
            <a:r>
              <a:rPr lang="en-US" sz="2800" dirty="0">
                <a:gradFill>
                  <a:gsLst>
                    <a:gs pos="0">
                      <a:schemeClr val="tx1"/>
                    </a:gs>
                    <a:gs pos="100000">
                      <a:schemeClr val="tx1"/>
                    </a:gs>
                  </a:gsLst>
                  <a:lin ang="5400000" scaled="1"/>
                </a:gradFill>
              </a:rPr>
              <a:t>Sample Data</a:t>
            </a:r>
          </a:p>
        </c:rich>
      </c:tx>
      <c:layout>
        <c:manualLayout>
          <c:xMode val="edge"/>
          <c:yMode val="edge"/>
          <c:x val="0.40663350243513224"/>
          <c:y val="8.7204027727447592E-3"/>
        </c:manualLayout>
      </c:layout>
      <c:overlay val="0"/>
      <c:spPr>
        <a:noFill/>
        <a:ln>
          <a:noFill/>
        </a:ln>
        <a:effectLst/>
      </c:spPr>
      <c:txPr>
        <a:bodyPr rot="0" spcFirstLastPara="1" vertOverflow="ellipsis" vert="horz" wrap="square" anchor="ctr" anchorCtr="1"/>
        <a:lstStyle/>
        <a:p>
          <a:pPr>
            <a:defRPr sz="2400" b="0" i="0" u="none" strike="noStrike" kern="1200" cap="none" spc="-100" baseline="0">
              <a:gradFill>
                <a:gsLst>
                  <a:gs pos="0">
                    <a:schemeClr val="tx1"/>
                  </a:gs>
                  <a:gs pos="100000">
                    <a:schemeClr val="tx1"/>
                  </a:gs>
                </a:gsLst>
                <a:lin ang="5400000" scaled="1"/>
              </a:gradFill>
              <a:latin typeface="+mj-lt"/>
              <a:ea typeface="+mn-ea"/>
              <a:cs typeface="+mn-cs"/>
            </a:defRPr>
          </a:pPr>
          <a:endParaRPr lang="en-US"/>
        </a:p>
      </c:txPr>
    </c:title>
    <c:autoTitleDeleted val="0"/>
    <c:plotArea>
      <c:layout>
        <c:manualLayout>
          <c:layoutTarget val="inner"/>
          <c:xMode val="edge"/>
          <c:yMode val="edge"/>
          <c:x val="0.26843069036861322"/>
          <c:y val="0.14346590348265076"/>
          <c:w val="0.50092702911572951"/>
          <c:h val="0.75139058666852976"/>
        </c:manualLayout>
      </c:layout>
      <c:doughnutChart>
        <c:varyColors val="1"/>
        <c:ser>
          <c:idx val="0"/>
          <c:order val="0"/>
          <c:spPr>
            <a:ln>
              <a:noFill/>
            </a:ln>
          </c:spPr>
          <c:dPt>
            <c:idx val="0"/>
            <c:bubble3D val="0"/>
            <c:spPr>
              <a:solidFill>
                <a:schemeClr val="accent1"/>
              </a:solidFill>
              <a:ln>
                <a:noFill/>
              </a:ln>
              <a:effectLst/>
              <a:scene3d>
                <a:camera prst="orthographicFront"/>
                <a:lightRig rig="threePt" dir="t"/>
              </a:scene3d>
              <a:sp3d prstMaterial="matte">
                <a:contourClr>
                  <a:srgbClr val="000000"/>
                </a:contourClr>
              </a:sp3d>
            </c:spPr>
          </c:dPt>
          <c:dPt>
            <c:idx val="1"/>
            <c:bubble3D val="0"/>
            <c:spPr>
              <a:solidFill>
                <a:schemeClr val="accent6"/>
              </a:solidFill>
              <a:ln>
                <a:noFill/>
              </a:ln>
              <a:effectLst/>
              <a:scene3d>
                <a:camera prst="orthographicFront"/>
                <a:lightRig rig="threePt" dir="t"/>
              </a:scene3d>
              <a:sp3d prstMaterial="matte">
                <a:contourClr>
                  <a:srgbClr val="000000"/>
                </a:contourClr>
              </a:sp3d>
            </c:spPr>
          </c:dPt>
          <c:dPt>
            <c:idx val="2"/>
            <c:bubble3D val="0"/>
            <c:spPr>
              <a:solidFill>
                <a:schemeClr val="accent2"/>
              </a:solidFill>
              <a:ln>
                <a:noFill/>
              </a:ln>
              <a:effectLst/>
              <a:scene3d>
                <a:camera prst="orthographicFront"/>
                <a:lightRig rig="threePt" dir="t"/>
              </a:scene3d>
              <a:sp3d prstMaterial="matte">
                <a:contourClr>
                  <a:srgbClr val="000000"/>
                </a:contourClr>
              </a:sp3d>
            </c:spPr>
          </c:dPt>
          <c:dPt>
            <c:idx val="3"/>
            <c:bubble3D val="0"/>
            <c:spPr>
              <a:solidFill>
                <a:schemeClr val="accent4"/>
              </a:solidFill>
              <a:ln>
                <a:noFill/>
              </a:ln>
              <a:effectLst/>
              <a:scene3d>
                <a:camera prst="orthographicFront"/>
                <a:lightRig rig="threePt" dir="t"/>
              </a:scene3d>
              <a:sp3d prstMaterial="matte">
                <a:contourClr>
                  <a:srgbClr val="000000"/>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gradFill>
                        <a:gsLst>
                          <a:gs pos="0">
                            <a:srgbClr val="FFFFFF"/>
                          </a:gs>
                          <a:gs pos="100000">
                            <a:srgbClr val="FFFFFF"/>
                          </a:gs>
                        </a:gsLst>
                        <a:lin ang="5400000" scaled="1"/>
                      </a:gradFill>
                      <a:latin typeface="+mj-lt"/>
                      <a:ea typeface="+mn-ea"/>
                      <a:cs typeface="+mn-cs"/>
                    </a:defRPr>
                  </a:pPr>
                  <a:endParaRPr lang="en-US"/>
                </a:p>
              </c:txPr>
              <c:showLegendKey val="0"/>
              <c:showVal val="0"/>
              <c:showCatName val="0"/>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bg1"/>
                          </a:gs>
                          <a:gs pos="100000">
                            <a:schemeClr val="bg1"/>
                          </a:gs>
                        </a:gsLst>
                        <a:lin ang="5400000" scaled="1"/>
                      </a:gradFill>
                      <a:latin typeface="+mj-lt"/>
                      <a:ea typeface="+mn-ea"/>
                      <a:cs typeface="+mn-cs"/>
                    </a:defRPr>
                  </a:pPr>
                  <a:endParaRPr lang="en-US"/>
                </a:p>
              </c:txPr>
              <c:showLegendKey val="0"/>
              <c:showVal val="0"/>
              <c:showCatName val="0"/>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bg1"/>
                          </a:gs>
                          <a:gs pos="100000">
                            <a:schemeClr val="bg1"/>
                          </a:gs>
                        </a:gsLst>
                        <a:lin ang="5400000" scaled="1"/>
                      </a:gradFill>
                      <a:latin typeface="+mj-lt"/>
                      <a:ea typeface="+mn-ea"/>
                      <a:cs typeface="+mn-cs"/>
                    </a:defRPr>
                  </a:pPr>
                  <a:endParaRPr lang="en-US"/>
                </a:p>
              </c:txPr>
              <c:showLegendKey val="0"/>
              <c:showVal val="0"/>
              <c:showCatName val="0"/>
              <c:showSerName val="0"/>
              <c:showPercent val="1"/>
              <c:showBubbleSize val="0"/>
            </c:dLbl>
            <c:dLbl>
              <c:idx val="3"/>
              <c:layout>
                <c:manualLayout>
                  <c:x val="-1.5317845905607249E-3"/>
                  <c:y val="6.8930306575227781E-3"/>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j-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accent1">
                            <a:lumMod val="5000"/>
                            <a:lumOff val="95000"/>
                          </a:schemeClr>
                        </a:gs>
                        <a:gs pos="100000">
                          <a:srgbClr val="FFFFFF"/>
                        </a:gs>
                      </a:gsLst>
                      <a:lin ang="5400000" scaled="1"/>
                    </a:gradFill>
                    <a:latin typeface="+mj-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Sheet1!$B$2:$B$5</c:f>
              <c:numCache>
                <c:formatCode>0%</c:formatCode>
                <c:ptCount val="4"/>
                <c:pt idx="0">
                  <c:v>0.56999999999999995</c:v>
                </c:pt>
                <c:pt idx="1">
                  <c:v>0.09</c:v>
                </c:pt>
                <c:pt idx="2">
                  <c:v>0.21</c:v>
                </c:pt>
                <c:pt idx="3">
                  <c:v>0.13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Sample Data</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A</c:v>
                      </c:pt>
                      <c:pt idx="1">
                        <c:v>B</c:v>
                      </c:pt>
                      <c:pt idx="2">
                        <c:v>C</c:v>
                      </c:pt>
                      <c:pt idx="3">
                        <c:v>D</c:v>
                      </c:pt>
                    </c:strCache>
                  </c:strRef>
                </c15:cat>
              </c15:filteredCategoryTitle>
            </c:ext>
          </c:extLst>
        </c:ser>
        <c:dLbls>
          <c:showLegendKey val="0"/>
          <c:showVal val="0"/>
          <c:showCatName val="1"/>
          <c:showSerName val="0"/>
          <c:showPercent val="1"/>
          <c:showBubbleSize val="0"/>
          <c:showLeaderLines val="0"/>
        </c:dLbls>
        <c:firstSliceAng val="32"/>
        <c:holeSize val="5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gradFill>
                  <a:gsLst>
                    <a:gs pos="0">
                      <a:schemeClr val="tx1"/>
                    </a:gs>
                    <a:gs pos="100000">
                      <a:schemeClr val="tx1"/>
                    </a:gs>
                  </a:gsLst>
                  <a:lin ang="5400000" scaled="1"/>
                </a:gradFill>
                <a:latin typeface="+mn-lt"/>
                <a:ea typeface="+mn-ea"/>
                <a:cs typeface="+mn-cs"/>
              </a:defRPr>
            </a:pPr>
            <a:r>
              <a:rPr lang="en-US" sz="2800" dirty="0" smtClean="0">
                <a:gradFill>
                  <a:gsLst>
                    <a:gs pos="0">
                      <a:schemeClr val="tx1"/>
                    </a:gs>
                    <a:gs pos="100000">
                      <a:schemeClr val="tx1"/>
                    </a:gs>
                  </a:gsLst>
                  <a:lin ang="5400000" scaled="1"/>
                </a:gradFill>
                <a:latin typeface="+mn-lt"/>
              </a:rPr>
              <a:t>Sample chart title</a:t>
            </a:r>
            <a:endParaRPr lang="en-US" sz="2800" dirty="0">
              <a:gradFill>
                <a:gsLst>
                  <a:gs pos="0">
                    <a:schemeClr val="tx1"/>
                  </a:gs>
                  <a:gs pos="100000">
                    <a:schemeClr val="tx1"/>
                  </a:gs>
                </a:gsLst>
                <a:lin ang="5400000" scaled="1"/>
              </a:gradFill>
              <a:latin typeface="+mn-lt"/>
            </a:endParaRPr>
          </a:p>
        </c:rich>
      </c:tx>
      <c:layout>
        <c:manualLayout>
          <c:xMode val="edge"/>
          <c:yMode val="edge"/>
          <c:x val="0.27167833485189952"/>
          <c:y val="1.3846997582045278E-2"/>
        </c:manualLayout>
      </c:layout>
      <c:overlay val="0"/>
      <c:spPr>
        <a:noFill/>
        <a:ln>
          <a:noFill/>
        </a:ln>
        <a:effectLst/>
      </c:spPr>
      <c:txPr>
        <a:bodyPr rot="0" spcFirstLastPara="1" vertOverflow="ellipsis" vert="horz" wrap="square" anchor="ctr" anchorCtr="1"/>
        <a:lstStyle/>
        <a:p>
          <a:pPr>
            <a:defRPr sz="2400" b="0" i="0" u="none" strike="noStrike" kern="1200" spc="0" baseline="0">
              <a:gradFill>
                <a:gsLst>
                  <a:gs pos="0">
                    <a:schemeClr val="tx1"/>
                  </a:gs>
                  <a:gs pos="100000">
                    <a:schemeClr val="tx1"/>
                  </a:gs>
                </a:gsLst>
                <a:lin ang="5400000" scaled="1"/>
              </a:gra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4"/>
              </a:solidFill>
              <a:ln w="19050">
                <a:noFill/>
              </a:ln>
              <a:effectLst/>
            </c:spPr>
          </c:dPt>
          <c:dPt>
            <c:idx val="3"/>
            <c:bubble3D val="0"/>
            <c:spPr>
              <a:solidFill>
                <a:schemeClr val="accent5"/>
              </a:solidFill>
              <a:ln w="19050">
                <a:noFill/>
              </a:ln>
              <a:effectLst/>
            </c:spPr>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Lst>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val>
            <c:numRef>
              <c:f>Sheet1!$C$2:$C$5</c:f>
              <c:numCache>
                <c:formatCode>General</c:formatCode>
                <c:ptCount val="4"/>
                <c:pt idx="0">
                  <c:v>57.746478873239433</c:v>
                </c:pt>
                <c:pt idx="1">
                  <c:v>22.535211267605636</c:v>
                </c:pt>
                <c:pt idx="2">
                  <c:v>9.8591549295774659</c:v>
                </c:pt>
                <c:pt idx="3">
                  <c:v>8.4507042253521139</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4186256291570527"/>
          <c:y val="0.36983458834620686"/>
          <c:w val="6.1208454009977833E-2"/>
          <c:h val="0.33473535698177609"/>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64130951419632"/>
          <c:y val="8.2294024436988744E-2"/>
        </c:manualLayout>
      </c:layout>
      <c:overlay val="0"/>
      <c:spPr>
        <a:noFill/>
        <a:ln>
          <a:noFill/>
        </a:ln>
        <a:effectLst/>
      </c:spPr>
      <c:txPr>
        <a:bodyPr rot="0" spcFirstLastPara="1" vertOverflow="ellipsis" vert="horz" wrap="square" anchor="ctr" anchorCtr="1"/>
        <a:lstStyle/>
        <a:p>
          <a:pPr>
            <a:defRPr sz="3200" b="0" i="0" u="none" strike="noStrike" kern="1200" cap="none" spc="0" normalizeH="0" baseline="0">
              <a:gradFill>
                <a:gsLst>
                  <a:gs pos="1250">
                    <a:srgbClr val="FFFFFF"/>
                  </a:gs>
                  <a:gs pos="100000">
                    <a:srgbClr val="FFFFFF"/>
                  </a:gs>
                </a:gsLst>
                <a:lin ang="5400000" scaled="0"/>
              </a:gradFill>
              <a:latin typeface="+mj-lt"/>
              <a:ea typeface="+mn-ea"/>
              <a:cs typeface="+mn-cs"/>
            </a:defRPr>
          </a:pPr>
          <a:endParaRPr lang="en-US"/>
        </a:p>
      </c:txPr>
    </c:title>
    <c:autoTitleDeleted val="0"/>
    <c:plotArea>
      <c:layout>
        <c:manualLayout>
          <c:layoutTarget val="inner"/>
          <c:xMode val="edge"/>
          <c:yMode val="edge"/>
          <c:x val="0.1371326982971777"/>
          <c:y val="0.16331849781255406"/>
          <c:w val="0.86279720879253896"/>
          <c:h val="0.83668149494919386"/>
        </c:manualLayout>
      </c:layout>
      <c:barChart>
        <c:barDir val="bar"/>
        <c:grouping val="percentStacked"/>
        <c:varyColors val="0"/>
        <c:ser>
          <c:idx val="0"/>
          <c:order val="0"/>
          <c:spPr>
            <a:solidFill>
              <a:schemeClr val="accent1"/>
            </a:solidFill>
            <a:ln>
              <a:noFill/>
            </a:ln>
            <a:effectLst/>
          </c:spPr>
          <c:invertIfNegative val="0"/>
          <c:dPt>
            <c:idx val="0"/>
            <c:invertIfNegative val="0"/>
            <c:bubble3D val="0"/>
          </c:dPt>
          <c:dPt>
            <c:idx val="1"/>
            <c:invertIfNegative val="0"/>
            <c:bubble3D val="0"/>
            <c:spPr>
              <a:solidFill>
                <a:schemeClr val="accent1"/>
              </a:solidFill>
              <a:ln>
                <a:noFill/>
              </a:ln>
              <a:effectLst/>
            </c:spPr>
          </c:dPt>
          <c:dPt>
            <c:idx val="2"/>
            <c:invertIfNegative val="0"/>
            <c:bubble3D val="0"/>
            <c:spPr>
              <a:solidFill>
                <a:schemeClr val="accent1"/>
              </a:solidFill>
              <a:ln>
                <a:noFill/>
              </a:ln>
              <a:effectLst/>
            </c:spPr>
          </c:dPt>
          <c:dPt>
            <c:idx val="3"/>
            <c:invertIfNegative val="0"/>
            <c:bubble3D val="0"/>
            <c:spPr>
              <a:solidFill>
                <a:schemeClr val="accent1"/>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gradFill>
                        <a:gsLst>
                          <a:gs pos="0">
                            <a:srgbClr val="FFFFFF"/>
                          </a:gs>
                          <a:gs pos="100000">
                            <a:srgbClr val="FFFFFF"/>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1"/>
          <c:order val="1"/>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FFFFFF"/>
                        </a:gs>
                        <a:gs pos="100000">
                          <a:srgbClr val="FFFFFF"/>
                        </a:gs>
                      </a:gsLst>
                      <a:lin ang="5400000" scaled="1"/>
                    </a:gra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Sheet1!$C$2</c:f>
              <c:numCache>
                <c:formatCode>0%</c:formatCode>
                <c:ptCount val="1"/>
                <c:pt idx="0">
                  <c:v>0.15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2"/>
          <c:order val="2"/>
          <c:spPr>
            <a:solidFill>
              <a:schemeClr val="accent5"/>
            </a:solidFill>
            <a:ln>
              <a:noFill/>
            </a:ln>
            <a:effectLst/>
          </c:spPr>
          <c:invertIfNegative val="0"/>
          <c:dPt>
            <c:idx val="0"/>
            <c:invertIfNegative val="0"/>
            <c:bubble3D val="0"/>
            <c:spPr>
              <a:solidFill>
                <a:schemeClr val="accent5"/>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bg1"/>
                          </a:gs>
                          <a:gs pos="100000">
                            <a:schemeClr val="bg1"/>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68217A">
                            <a:lumMod val="5000"/>
                            <a:lumOff val="95000"/>
                          </a:srgbClr>
                        </a:gs>
                        <a:gs pos="100000">
                          <a:srgbClr val="FFFFFF"/>
                        </a:gs>
                      </a:gsLst>
                      <a:lin ang="5400000" scaled="1"/>
                    </a:gra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Sheet1!$D$2</c:f>
              <c:numCache>
                <c:formatCode>0%</c:formatCode>
                <c:ptCount val="1"/>
                <c:pt idx="0">
                  <c:v>0.05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3"/>
          <c:order val="3"/>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bg1"/>
                          </a:gs>
                          <a:gs pos="100000">
                            <a:schemeClr val="bg1"/>
                          </a:gs>
                        </a:gsLst>
                        <a:lin ang="5400000" scaled="1"/>
                      </a:gradFill>
                      <a:latin typeface="+mj-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rgbClr val="68217A">
                            <a:lumMod val="5000"/>
                            <a:lumOff val="95000"/>
                          </a:srgbClr>
                        </a:gs>
                        <a:gs pos="100000">
                          <a:srgbClr val="FFFFFF"/>
                        </a:gs>
                      </a:gsLst>
                      <a:lin ang="5400000" scaled="1"/>
                    </a:gra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Sheet1!$E$2</c:f>
              <c:numCache>
                <c:formatCode>0%</c:formatCode>
                <c:ptCount val="1"/>
                <c:pt idx="0">
                  <c:v>0.2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Column4</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ser>
          <c:idx val="4"/>
          <c:order val="4"/>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gradFill>
                      <a:gsLst>
                        <a:gs pos="0">
                          <a:schemeClr val="bg1"/>
                        </a:gs>
                        <a:gs pos="100000">
                          <a:schemeClr val="bg1"/>
                        </a:gs>
                      </a:gsLst>
                      <a:lin ang="5400000" scaled="1"/>
                    </a:gra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Sheet1!$F$2</c:f>
              <c:numCache>
                <c:formatCode>0%</c:formatCode>
                <c:ptCount val="1"/>
                <c:pt idx="0">
                  <c:v>0.1</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Column5</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Percentages</c:v>
                      </c:pt>
                    </c:strCache>
                  </c:strRef>
                </c15:cat>
              </c15:filteredCategoryTitle>
            </c:ext>
          </c:extLst>
        </c:ser>
        <c:dLbls>
          <c:dLblPos val="ctr"/>
          <c:showLegendKey val="0"/>
          <c:showVal val="1"/>
          <c:showCatName val="0"/>
          <c:showSerName val="0"/>
          <c:showPercent val="0"/>
          <c:showBubbleSize val="0"/>
        </c:dLbls>
        <c:gapWidth val="79"/>
        <c:overlap val="100"/>
        <c:serLines>
          <c:spPr>
            <a:ln w="9525">
              <a:noFill/>
              <a:round/>
            </a:ln>
            <a:effectLst/>
          </c:spPr>
        </c:serLines>
        <c:axId val="291228880"/>
        <c:axId val="291232144"/>
      </c:barChart>
      <c:valAx>
        <c:axId val="291232144"/>
        <c:scaling>
          <c:orientation val="minMax"/>
        </c:scaling>
        <c:delete val="1"/>
        <c:axPos val="b"/>
        <c:numFmt formatCode="0%" sourceLinked="1"/>
        <c:majorTickMark val="none"/>
        <c:minorTickMark val="none"/>
        <c:tickLblPos val="nextTo"/>
        <c:crossAx val="291228880"/>
        <c:crosses val="autoZero"/>
        <c:crossBetween val="between"/>
      </c:valAx>
      <c:catAx>
        <c:axId val="2912288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912321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2800" b="0" i="0" u="none" strike="noStrike" kern="1200" spc="0" baseline="0">
              <a:gradFill>
                <a:gsLst>
                  <a:gs pos="6207">
                    <a:srgbClr val="FFFFFF"/>
                  </a:gs>
                  <a:gs pos="44000">
                    <a:srgbClr val="FFFFFF"/>
                  </a:gs>
                </a:gsLst>
                <a:lin ang="5400000" scaled="0"/>
              </a:gradFill>
              <a:latin typeface="+mj-lt"/>
              <a:ea typeface="+mn-ea"/>
              <a:cs typeface="+mn-cs"/>
            </a:defRPr>
          </a:pPr>
          <a:endParaRPr lang="en-US"/>
        </a:p>
      </c:txPr>
    </c:title>
    <c:autoTitleDeleted val="0"/>
    <c:plotArea>
      <c:layout>
        <c:manualLayout>
          <c:layoutTarget val="inner"/>
          <c:xMode val="edge"/>
          <c:yMode val="edge"/>
          <c:x val="4.342955764676424E-2"/>
          <c:y val="0.16174934199206192"/>
          <c:w val="0.9414141880983371"/>
          <c:h val="0.71110961090881253"/>
        </c:manualLayout>
      </c:layout>
      <c:lineChart>
        <c:grouping val="standard"/>
        <c:varyColors val="0"/>
        <c:ser>
          <c:idx val="0"/>
          <c:order val="0"/>
          <c:spPr>
            <a:ln w="76200" cap="rnd">
              <a:solidFill>
                <a:srgbClr val="7FBA00"/>
              </a:solidFill>
              <a:round/>
            </a:ln>
            <a:effectLst/>
          </c:spPr>
          <c:marker>
            <c:symbol val="none"/>
          </c:marker>
          <c:val>
            <c:numRef>
              <c:f>Sheet1!$B$2:$B$5</c:f>
              <c:numCache>
                <c:formatCode>General</c:formatCode>
                <c:ptCount val="4"/>
                <c:pt idx="0">
                  <c:v>4.3</c:v>
                </c:pt>
                <c:pt idx="1">
                  <c:v>2.5</c:v>
                </c:pt>
                <c:pt idx="2">
                  <c:v>3.5</c:v>
                </c:pt>
                <c:pt idx="3">
                  <c:v>4.5</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ln w="76200" cap="rnd">
              <a:solidFill>
                <a:srgbClr val="DC3C00"/>
              </a:solidFill>
              <a:round/>
            </a:ln>
            <a:effectLst/>
          </c:spPr>
          <c:marker>
            <c:symbol val="none"/>
          </c:marker>
          <c:val>
            <c:numRef>
              <c:f>Sheet1!$C$2:$C$5</c:f>
              <c:numCache>
                <c:formatCode>General</c:formatCode>
                <c:ptCount val="4"/>
                <c:pt idx="0">
                  <c:v>2.4</c:v>
                </c:pt>
                <c:pt idx="1">
                  <c:v>4.4000000000000004</c:v>
                </c:pt>
                <c:pt idx="2">
                  <c:v>1.8</c:v>
                </c:pt>
                <c:pt idx="3">
                  <c:v>2.8</c:v>
                </c:pt>
              </c:numCache>
            </c:numRef>
          </c: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ln w="76200" cap="rnd">
              <a:solidFill>
                <a:srgbClr val="0072C6"/>
              </a:solidFill>
              <a:round/>
            </a:ln>
            <a:effectLst/>
          </c:spPr>
          <c:marker>
            <c:symbol val="none"/>
          </c:marker>
          <c:val>
            <c:numRef>
              <c:f>Sheet1!$D$2:$D$5</c:f>
              <c:numCache>
                <c:formatCode>General</c:formatCode>
                <c:ptCount val="4"/>
                <c:pt idx="0">
                  <c:v>2</c:v>
                </c:pt>
                <c:pt idx="1">
                  <c:v>6</c:v>
                </c:pt>
                <c:pt idx="2">
                  <c:v>3</c:v>
                </c:pt>
                <c:pt idx="3">
                  <c:v>7</c:v>
                </c:pt>
              </c:numCache>
            </c:numRef>
          </c: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smooth val="0"/>
        <c:axId val="291225072"/>
        <c:axId val="291222896"/>
      </c:lineChart>
      <c:catAx>
        <c:axId val="291225072"/>
        <c:scaling>
          <c:orientation val="minMax"/>
        </c:scaling>
        <c:delete val="1"/>
        <c:axPos val="b"/>
        <c:numFmt formatCode="General" sourceLinked="1"/>
        <c:majorTickMark val="none"/>
        <c:minorTickMark val="none"/>
        <c:tickLblPos val="nextTo"/>
        <c:crossAx val="291222896"/>
        <c:crosses val="autoZero"/>
        <c:auto val="1"/>
        <c:lblAlgn val="ctr"/>
        <c:lblOffset val="100"/>
        <c:noMultiLvlLbl val="0"/>
      </c:catAx>
      <c:valAx>
        <c:axId val="291222896"/>
        <c:scaling>
          <c:orientation val="minMax"/>
        </c:scaling>
        <c:delete val="0"/>
        <c:axPos val="l"/>
        <c:majorGridlines>
          <c:spPr>
            <a:ln w="9525" cap="flat" cmpd="sng" algn="ctr">
              <a:solidFill>
                <a:srgbClr val="FFFFFF">
                  <a:alpha val="2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gradFill>
                  <a:gsLst>
                    <a:gs pos="1250">
                      <a:srgbClr val="FFFFFF"/>
                    </a:gs>
                    <a:gs pos="100000">
                      <a:srgbClr val="FFFFFF"/>
                    </a:gs>
                  </a:gsLst>
                  <a:lin ang="5400000" scaled="0"/>
                </a:gradFill>
                <a:latin typeface="+mn-lt"/>
                <a:ea typeface="+mn-ea"/>
                <a:cs typeface="+mn-cs"/>
              </a:defRPr>
            </a:pPr>
            <a:endParaRPr lang="en-US"/>
          </a:p>
        </c:txPr>
        <c:crossAx val="29122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34866403343819E-2"/>
          <c:y val="5.4481545753858412E-2"/>
          <c:w val="0.67849086751721877"/>
          <c:h val="0.83189062258598301"/>
        </c:manualLayout>
      </c:layout>
      <c:areaChart>
        <c:grouping val="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c:v>
                </c:pt>
                <c:pt idx="1">
                  <c:v>2.5</c:v>
                </c:pt>
                <c:pt idx="2">
                  <c:v>2</c:v>
                </c:pt>
                <c:pt idx="3">
                  <c:v>1</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2</c:v>
                </c:pt>
                <c:pt idx="2">
                  <c:v>0.5</c:v>
                </c:pt>
                <c:pt idx="3">
                  <c:v>2.8</c:v>
                </c:pt>
              </c:numCache>
            </c:numRef>
          </c:val>
        </c:ser>
        <c:ser>
          <c:idx val="2"/>
          <c:order val="2"/>
          <c:tx>
            <c:strRef>
              <c:f>Sheet1!$D$1</c:f>
              <c:strCache>
                <c:ptCount val="1"/>
                <c:pt idx="0">
                  <c:v>Series 3</c:v>
                </c:pt>
              </c:strCache>
            </c:strRef>
          </c:tx>
          <c:spPr>
            <a:ln w="25400">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0.5</c:v>
                </c:pt>
                <c:pt idx="1">
                  <c:v>0.8</c:v>
                </c:pt>
                <c:pt idx="2">
                  <c:v>2.2999999999999998</c:v>
                </c:pt>
                <c:pt idx="3">
                  <c:v>1.5</c:v>
                </c:pt>
              </c:numCache>
            </c:numRef>
          </c:val>
        </c:ser>
        <c:dLbls>
          <c:showLegendKey val="0"/>
          <c:showVal val="0"/>
          <c:showCatName val="0"/>
          <c:showSerName val="0"/>
          <c:showPercent val="0"/>
          <c:showBubbleSize val="0"/>
        </c:dLbls>
        <c:axId val="291226160"/>
        <c:axId val="291226704"/>
      </c:areaChart>
      <c:catAx>
        <c:axId val="291226160"/>
        <c:scaling>
          <c:orientation val="minMax"/>
        </c:scaling>
        <c:delete val="0"/>
        <c:axPos val="b"/>
        <c:numFmt formatCode="General" sourceLinked="0"/>
        <c:majorTickMark val="out"/>
        <c:minorTickMark val="none"/>
        <c:tickLblPos val="nextTo"/>
        <c:spPr>
          <a:ln>
            <a:solidFill>
              <a:schemeClr val="tx1">
                <a:alpha val="15000"/>
              </a:schemeClr>
            </a:solidFill>
          </a:ln>
        </c:spPr>
        <c:crossAx val="291226704"/>
        <c:crosses val="autoZero"/>
        <c:auto val="1"/>
        <c:lblAlgn val="ctr"/>
        <c:lblOffset val="100"/>
        <c:noMultiLvlLbl val="0"/>
      </c:catAx>
      <c:valAx>
        <c:axId val="291226704"/>
        <c:scaling>
          <c:orientation val="minMax"/>
        </c:scaling>
        <c:delete val="0"/>
        <c:axPos val="l"/>
        <c:majorGridlines>
          <c:spPr>
            <a:ln>
              <a:gradFill>
                <a:gsLst>
                  <a:gs pos="0">
                    <a:schemeClr val="tx1">
                      <a:alpha val="20000"/>
                    </a:schemeClr>
                  </a:gs>
                  <a:gs pos="100000">
                    <a:schemeClr val="tx1">
                      <a:alpha val="20000"/>
                    </a:schemeClr>
                  </a:gs>
                </a:gsLst>
                <a:lin ang="5400000" scaled="0"/>
              </a:gradFill>
            </a:ln>
          </c:spPr>
        </c:majorGridlines>
        <c:numFmt formatCode="General" sourceLinked="1"/>
        <c:majorTickMark val="out"/>
        <c:minorTickMark val="none"/>
        <c:tickLblPos val="nextTo"/>
        <c:spPr>
          <a:ln>
            <a:solidFill>
              <a:schemeClr val="tx1">
                <a:alpha val="15000"/>
              </a:schemeClr>
            </a:solidFill>
          </a:ln>
        </c:spPr>
        <c:crossAx val="291226160"/>
        <c:crosses val="autoZero"/>
        <c:crossBetween val="midCat"/>
        <c:majorUnit val="1"/>
      </c:valAx>
      <c:spPr>
        <a:ln>
          <a:solidFill>
            <a:schemeClr val="tx1">
              <a:alpha val="16000"/>
            </a:schemeClr>
          </a:solidFill>
        </a:ln>
      </c:spPr>
    </c:plotArea>
    <c:legend>
      <c:legendPos val="r"/>
      <c:layout>
        <c:manualLayout>
          <c:xMode val="edge"/>
          <c:yMode val="edge"/>
          <c:x val="0.81720304714775782"/>
          <c:y val="0.26927071548463966"/>
          <c:w val="0.12377153828151857"/>
          <c:h val="0.2246726404387518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0.48519</cdr:x>
      <cdr:y>0.46327</cdr:y>
    </cdr:from>
    <cdr:to>
      <cdr:x>0.75119</cdr:x>
      <cdr:y>0.66797</cdr:y>
    </cdr:to>
    <cdr:sp macro="" textlink="">
      <cdr:nvSpPr>
        <cdr:cNvPr id="2" name="TextBox 1"/>
        <cdr:cNvSpPr txBox="1"/>
      </cdr:nvSpPr>
      <cdr:spPr>
        <a:xfrm xmlns:a="http://schemas.openxmlformats.org/drawingml/2006/main">
          <a:off x="4005019" y="2549374"/>
          <a:ext cx="2195696" cy="11264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6000" dirty="0" smtClean="0">
              <a:gradFill>
                <a:gsLst>
                  <a:gs pos="6207">
                    <a:srgbClr val="FFFFFF"/>
                  </a:gs>
                  <a:gs pos="44000">
                    <a:srgbClr val="FFFFFF"/>
                  </a:gs>
                </a:gsLst>
                <a:lin ang="5400000" scaled="0"/>
              </a:gradFill>
              <a:latin typeface="+mj-lt"/>
            </a:rPr>
            <a:t>58%</a:t>
          </a:r>
        </a:p>
      </cdr:txBody>
    </cdr:sp>
  </cdr:relSizeAnchor>
  <cdr:relSizeAnchor xmlns:cdr="http://schemas.openxmlformats.org/drawingml/2006/chartDrawing">
    <cdr:from>
      <cdr:x>0.30802</cdr:x>
      <cdr:y>0.18551</cdr:y>
    </cdr:from>
    <cdr:to>
      <cdr:x>0.52967</cdr:x>
      <cdr:y>0.30464</cdr:y>
    </cdr:to>
    <cdr:sp macro="" textlink="">
      <cdr:nvSpPr>
        <cdr:cNvPr id="3" name="TextBox 2"/>
        <cdr:cNvSpPr txBox="1"/>
      </cdr:nvSpPr>
      <cdr:spPr>
        <a:xfrm xmlns:a="http://schemas.openxmlformats.org/drawingml/2006/main">
          <a:off x="2542559" y="1020865"/>
          <a:ext cx="1829609" cy="6555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gradFill>
                <a:gsLst>
                  <a:gs pos="71034">
                    <a:schemeClr val="bg1"/>
                  </a:gs>
                  <a:gs pos="44000">
                    <a:schemeClr val="bg1"/>
                  </a:gs>
                </a:gsLst>
                <a:lin ang="5400000" scaled="0"/>
              </a:gradFill>
              <a:latin typeface="+mj-lt"/>
            </a:rPr>
            <a:t>9%</a:t>
          </a:r>
        </a:p>
      </cdr:txBody>
    </cdr:sp>
  </cdr:relSizeAnchor>
  <cdr:relSizeAnchor xmlns:cdr="http://schemas.openxmlformats.org/drawingml/2006/chartDrawing">
    <cdr:from>
      <cdr:x>0.19674</cdr:x>
      <cdr:y>0.57765</cdr:y>
    </cdr:from>
    <cdr:to>
      <cdr:x>0.41839</cdr:x>
      <cdr:y>0.69678</cdr:y>
    </cdr:to>
    <cdr:sp macro="" textlink="">
      <cdr:nvSpPr>
        <cdr:cNvPr id="4" name="TextBox 3"/>
        <cdr:cNvSpPr txBox="1"/>
      </cdr:nvSpPr>
      <cdr:spPr>
        <a:xfrm xmlns:a="http://schemas.openxmlformats.org/drawingml/2006/main">
          <a:off x="1623990" y="3178807"/>
          <a:ext cx="1829609" cy="6555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gradFill>
                <a:gsLst>
                  <a:gs pos="71034">
                    <a:schemeClr val="bg1"/>
                  </a:gs>
                  <a:gs pos="44000">
                    <a:schemeClr val="bg1"/>
                  </a:gs>
                </a:gsLst>
                <a:lin ang="5400000" scaled="0"/>
              </a:gradFill>
              <a:latin typeface="+mj-lt"/>
            </a:rPr>
            <a:t>23%</a:t>
          </a:r>
        </a:p>
      </cdr:txBody>
    </cdr:sp>
  </cdr:relSizeAnchor>
  <cdr:relSizeAnchor xmlns:cdr="http://schemas.openxmlformats.org/drawingml/2006/chartDrawing">
    <cdr:from>
      <cdr:x>0.21576</cdr:x>
      <cdr:y>0.28466</cdr:y>
    </cdr:from>
    <cdr:to>
      <cdr:x>0.4374</cdr:x>
      <cdr:y>0.42221</cdr:y>
    </cdr:to>
    <cdr:sp macro="" textlink="">
      <cdr:nvSpPr>
        <cdr:cNvPr id="5" name="TextBox 4"/>
        <cdr:cNvSpPr txBox="1"/>
      </cdr:nvSpPr>
      <cdr:spPr>
        <a:xfrm xmlns:a="http://schemas.openxmlformats.org/drawingml/2006/main">
          <a:off x="1781010" y="1566483"/>
          <a:ext cx="1829527" cy="756938"/>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gn="ctr">
            <a:lnSpc>
              <a:spcPct val="90000"/>
            </a:lnSpc>
            <a:spcAft>
              <a:spcPts val="600"/>
            </a:spcAft>
          </a:pPr>
          <a:r>
            <a:rPr lang="en-US" sz="2600" dirty="0" smtClean="0">
              <a:gradFill>
                <a:gsLst>
                  <a:gs pos="71034">
                    <a:srgbClr val="FFFFFF"/>
                  </a:gs>
                  <a:gs pos="44000">
                    <a:srgbClr val="FFFFFF"/>
                  </a:gs>
                </a:gsLst>
                <a:lin ang="5400000" scaled="0"/>
              </a:gradFill>
              <a:latin typeface="+mj-lt"/>
            </a:rPr>
            <a:t>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2104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5/14/2014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102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D1958DD8-44D2-436F-8A5A-EEB6972B95E9}" type="datetime1">
              <a:rPr lang="en-US" smtClean="0"/>
              <a:t>5/14/2014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076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F6D0C1E9-C76A-461C-8E91-17FFC972AC04}" type="datetime1">
              <a:rPr lang="en-US" smtClean="0"/>
              <a:t>5/14/2014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6155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8D6C57BE-ADFB-4D6B-8A59-F41CC65A0C6D}"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036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DB01413E-F4C4-4520-85B8-B0DDAEB31533}" type="datetime1">
              <a:rPr lang="en-US" smtClean="0"/>
              <a:t>5/14/2014</a:t>
            </a:fld>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65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6B7CAF79-FCAC-4DA6-AA64-626B24F32BAD}" type="datetime1">
              <a:rPr lang="en-US" smtClean="0"/>
              <a:t>5/14/2014</a:t>
            </a:fld>
            <a:endParaRPr lang="en-US" dirty="0"/>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3662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3B37D1C-07F4-4FD1-A5A4-37AD88C43B89}" type="datetime1">
              <a:rPr lang="en-US" smtClean="0"/>
              <a:t>5/14/2014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236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5186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F131D4C-07E1-448B-8B7E-8646E99E332C}"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6393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F938CB1-DBAF-4074-B400-994678688B52}"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4873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708091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C430BBD-799F-4D9D-8FF8-A0CEE981607B}"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069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E47EF96D-D001-44C6-9611-0CFE41C7BD18}"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9493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87FD4BF-6B55-461B-BB00-F39BB4F41FA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18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63FC337-D2FA-4FEE-A556-D4DA1B179914}" type="datetime1">
              <a:rPr lang="en-US" smtClean="0"/>
              <a:t>5/14/2014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5676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21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7527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62122E69-14F2-45B9-B4ED-1B834108D88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785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81465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79641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83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9772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26144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5444317-81B2-40BD-A901-F59A344CE59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097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188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20000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388949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04998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811286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4962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2040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6328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061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36551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1817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8CC73D19-EEEE-44F2-8F32-D8D9C9B5168D}" type="datetime8">
              <a:rPr lang="en-US" smtClean="0"/>
              <a:t>5/14/2014 5:18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81565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4201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066406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55726864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082257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61447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60185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818399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50828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37076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408808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6964970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4880946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235937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83464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569422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948316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62716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16370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607659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721204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64560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492643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1972075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9804473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3856893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4058808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7985438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2043757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2614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81579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0040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2895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66219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59270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theme" Target="../theme/theme2.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709902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file:///\\showsrus\images\Corporate_Fonts\PC\Segoe%20UI\Segoe_UI_Font_famil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1.bin"/><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hyperlink" Target="http://aka.ms/aivsix" TargetMode="External"/><Relationship Id="rId17" Type="http://schemas.openxmlformats.org/officeDocument/2006/relationships/image" Target="../media/image31.png"/><Relationship Id="rId2" Type="http://schemas.openxmlformats.org/officeDocument/2006/relationships/slideLayout" Target="../slideLayouts/slideLayout19.xml"/><Relationship Id="rId16" Type="http://schemas.openxmlformats.org/officeDocument/2006/relationships/image" Target="../media/image30.png"/><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hyperlink" Target="http://visualstudio.com/" TargetMode="External"/><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8.gif"/><Relationship Id="rId1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435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26" y="109126"/>
            <a:ext cx="7171155" cy="9280316"/>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58317"/>
          <a:stretch/>
        </p:blipFill>
        <p:spPr>
          <a:xfrm>
            <a:off x="2576026" y="234404"/>
            <a:ext cx="357276" cy="819069"/>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b="48265"/>
          <a:stretch/>
        </p:blipFill>
        <p:spPr>
          <a:xfrm>
            <a:off x="4703619" y="1877295"/>
            <a:ext cx="1139260" cy="3618660"/>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b="5294"/>
          <a:stretch/>
        </p:blipFill>
        <p:spPr>
          <a:xfrm>
            <a:off x="3139528" y="516019"/>
            <a:ext cx="1391873" cy="3768947"/>
          </a:xfrm>
          <a:prstGeom prst="rect">
            <a:avLst/>
          </a:prstGeom>
        </p:spPr>
      </p:pic>
      <p:grpSp>
        <p:nvGrpSpPr>
          <p:cNvPr id="2" name="Group 1"/>
          <p:cNvGrpSpPr/>
          <p:nvPr/>
        </p:nvGrpSpPr>
        <p:grpSpPr>
          <a:xfrm>
            <a:off x="1587849" y="845531"/>
            <a:ext cx="688843" cy="3761154"/>
            <a:chOff x="2483226" y="169953"/>
            <a:chExt cx="675398" cy="3687741"/>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b="4343"/>
            <a:stretch/>
          </p:blipFill>
          <p:spPr>
            <a:xfrm>
              <a:off x="2487244" y="169953"/>
              <a:ext cx="671380" cy="1870006"/>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36174" b="33862"/>
            <a:stretch/>
          </p:blipFill>
          <p:spPr>
            <a:xfrm>
              <a:off x="2487240" y="2049150"/>
              <a:ext cx="671380" cy="585771"/>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36174" b="4343"/>
            <a:stretch/>
          </p:blipFill>
          <p:spPr>
            <a:xfrm>
              <a:off x="2483226" y="2694844"/>
              <a:ext cx="671380" cy="1162850"/>
            </a:xfrm>
            <a:prstGeom prst="rect">
              <a:avLst/>
            </a:prstGeom>
          </p:spPr>
        </p:pic>
      </p:grpSp>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b="33040"/>
          <a:stretch/>
        </p:blipFill>
        <p:spPr>
          <a:xfrm>
            <a:off x="690819" y="1133143"/>
            <a:ext cx="1379647" cy="4572876"/>
          </a:xfrm>
          <a:prstGeom prst="rect">
            <a:avLst/>
          </a:prstGeom>
        </p:spPr>
      </p:pic>
      <p:sp>
        <p:nvSpPr>
          <p:cNvPr id="17" name="Text Placeholder 2"/>
          <p:cNvSpPr txBox="1">
            <a:spLocks/>
          </p:cNvSpPr>
          <p:nvPr/>
        </p:nvSpPr>
        <p:spPr>
          <a:xfrm>
            <a:off x="6779463" y="728961"/>
            <a:ext cx="5143707" cy="60262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i="1" dirty="0" smtClean="0"/>
              <a:t>“In little more than a decade, APIs have transitioned from </a:t>
            </a:r>
            <a:r>
              <a:rPr lang="en-US" sz="2400" b="1" dirty="0" smtClean="0"/>
              <a:t>relative obscurity </a:t>
            </a:r>
            <a:r>
              <a:rPr lang="en-US" sz="2400" i="1" dirty="0" smtClean="0"/>
              <a:t>to become the ‘digital glue’ that empowers developers to create new software applications, partnerships and even new businesses. </a:t>
            </a:r>
            <a:br>
              <a:rPr lang="en-US" sz="2400" i="1" dirty="0" smtClean="0"/>
            </a:br>
            <a:r>
              <a:rPr lang="en-US" sz="2400" i="1" dirty="0" smtClean="0"/>
              <a:t>This </a:t>
            </a:r>
            <a:r>
              <a:rPr lang="en-US" sz="2400" b="1" dirty="0" smtClean="0"/>
              <a:t>business-to-developer</a:t>
            </a:r>
            <a:r>
              <a:rPr lang="en-US" sz="2400" dirty="0" smtClean="0"/>
              <a:t> </a:t>
            </a:r>
            <a:r>
              <a:rPr lang="en-US" sz="2400" i="1" dirty="0" smtClean="0"/>
              <a:t>market is quickly becoming one of the fastest growing opportunities within cloud computing”</a:t>
            </a:r>
          </a:p>
          <a:p>
            <a:endParaRPr lang="en-US" sz="2000" dirty="0" smtClean="0">
              <a:solidFill>
                <a:schemeClr val="tx1"/>
              </a:solidFill>
            </a:endParaRPr>
          </a:p>
          <a:p>
            <a:pPr marL="0" indent="0">
              <a:buFontTx/>
              <a:buNone/>
            </a:pPr>
            <a:r>
              <a:rPr lang="en-US" sz="2000" dirty="0" smtClean="0">
                <a:solidFill>
                  <a:schemeClr val="tx1"/>
                </a:solidFill>
              </a:rPr>
              <a:t>Byron Deeter, partner at Bessemer Venture Partners. Investor in Box, </a:t>
            </a:r>
            <a:r>
              <a:rPr lang="en-US" sz="2000" dirty="0" err="1" smtClean="0">
                <a:solidFill>
                  <a:schemeClr val="tx1"/>
                </a:solidFill>
              </a:rPr>
              <a:t>DocuSign</a:t>
            </a:r>
            <a:r>
              <a:rPr lang="en-US" sz="2000" dirty="0" smtClean="0">
                <a:solidFill>
                  <a:schemeClr val="tx1"/>
                </a:solidFill>
              </a:rPr>
              <a:t>, </a:t>
            </a:r>
            <a:r>
              <a:rPr lang="en-US" sz="2000" dirty="0" err="1" smtClean="0">
                <a:solidFill>
                  <a:schemeClr val="tx1"/>
                </a:solidFill>
              </a:rPr>
              <a:t>Twilio</a:t>
            </a:r>
            <a:r>
              <a:rPr lang="en-US" sz="2000" dirty="0" smtClean="0">
                <a:solidFill>
                  <a:schemeClr val="tx1"/>
                </a:solidFill>
              </a:rPr>
              <a:t> and </a:t>
            </a:r>
            <a:r>
              <a:rPr lang="en-US" sz="2000" dirty="0" err="1" smtClean="0">
                <a:solidFill>
                  <a:schemeClr val="tx1"/>
                </a:solidFill>
              </a:rPr>
              <a:t>SendGrid</a:t>
            </a:r>
            <a:r>
              <a:rPr lang="en-US" sz="2000" dirty="0" smtClean="0">
                <a:solidFill>
                  <a:schemeClr val="tx1"/>
                </a:solidFill>
              </a:rPr>
              <a:t>.</a:t>
            </a:r>
          </a:p>
          <a:p>
            <a:pPr marL="0" indent="0">
              <a:buFontTx/>
              <a:buNone/>
            </a:pPr>
            <a:endParaRPr lang="en-US" sz="2000" dirty="0">
              <a:solidFill>
                <a:schemeClr val="tx1"/>
              </a:solidFill>
            </a:endParaRPr>
          </a:p>
          <a:p>
            <a:pPr marL="0" indent="0">
              <a:buNone/>
            </a:pPr>
            <a:r>
              <a:rPr lang="en-US" sz="2000" dirty="0">
                <a:solidFill>
                  <a:schemeClr val="tx1"/>
                </a:solidFill>
              </a:rPr>
              <a:t>http://venturebeat.com/2013/08/31/api-economy/</a:t>
            </a:r>
          </a:p>
        </p:txBody>
      </p:sp>
    </p:spTree>
    <p:extLst>
      <p:ext uri="{BB962C8B-B14F-4D97-AF65-F5344CB8AC3E}">
        <p14:creationId xmlns:p14="http://schemas.microsoft.com/office/powerpoint/2010/main" val="3048962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1500"/>
                                        <p:tgtEl>
                                          <p:spTgt spid="2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1500"/>
                                        <p:tgtEl>
                                          <p:spTgt spid="25"/>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1500"/>
                                        <p:tgtEl>
                                          <p:spTgt spid="31"/>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864067" y="4060670"/>
            <a:ext cx="2026897" cy="1920947"/>
          </a:xfrm>
          <a:prstGeom prst="rect">
            <a:avLst/>
          </a:prstGeom>
          <a:solidFill>
            <a:srgbClr val="00B0F0">
              <a:alpha val="3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5861018" y="2139724"/>
            <a:ext cx="2026897" cy="1920947"/>
          </a:xfrm>
          <a:prstGeom prst="rect">
            <a:avLst/>
          </a:prstGeom>
          <a:solidFill>
            <a:srgbClr val="00B0F0">
              <a:alpha val="3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850909" y="4060670"/>
            <a:ext cx="2026897" cy="1920947"/>
          </a:xfrm>
          <a:prstGeom prst="rect">
            <a:avLst/>
          </a:prstGeom>
          <a:solidFill>
            <a:srgbClr val="00B0F0">
              <a:alpha val="3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Business models</a:t>
            </a:r>
            <a:endParaRPr lang="en-US" dirty="0"/>
          </a:p>
        </p:txBody>
      </p:sp>
      <p:sp>
        <p:nvSpPr>
          <p:cNvPr id="15" name="Rectangle 14"/>
          <p:cNvSpPr/>
          <p:nvPr/>
        </p:nvSpPr>
        <p:spPr bwMode="auto">
          <a:xfrm>
            <a:off x="3837461" y="2139725"/>
            <a:ext cx="2026897" cy="1920946"/>
          </a:xfrm>
          <a:prstGeom prst="rect">
            <a:avLst/>
          </a:prstGeom>
          <a:solidFill>
            <a:srgbClr val="00B0F0">
              <a:alpha val="3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Arrow Connector 4"/>
          <p:cNvCxnSpPr/>
          <p:nvPr/>
        </p:nvCxnSpPr>
        <p:spPr>
          <a:xfrm flipH="1">
            <a:off x="5867720" y="2139725"/>
            <a:ext cx="6724" cy="3841893"/>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834121" y="4060671"/>
            <a:ext cx="4053794" cy="0"/>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0143" y="3746738"/>
            <a:ext cx="1554463"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public</a:t>
            </a:r>
          </a:p>
        </p:txBody>
      </p:sp>
      <p:sp>
        <p:nvSpPr>
          <p:cNvPr id="10" name="TextBox 9"/>
          <p:cNvSpPr txBox="1"/>
          <p:nvPr/>
        </p:nvSpPr>
        <p:spPr>
          <a:xfrm>
            <a:off x="8134218" y="3746739"/>
            <a:ext cx="155446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private</a:t>
            </a:r>
          </a:p>
        </p:txBody>
      </p:sp>
      <p:sp>
        <p:nvSpPr>
          <p:cNvPr id="11" name="TextBox 10"/>
          <p:cNvSpPr txBox="1"/>
          <p:nvPr/>
        </p:nvSpPr>
        <p:spPr>
          <a:xfrm>
            <a:off x="3989515" y="1362355"/>
            <a:ext cx="376985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d</a:t>
            </a:r>
            <a:r>
              <a:rPr lang="en-US" sz="2400" dirty="0" smtClean="0">
                <a:gradFill>
                  <a:gsLst>
                    <a:gs pos="2917">
                      <a:schemeClr val="tx1"/>
                    </a:gs>
                    <a:gs pos="30000">
                      <a:schemeClr val="tx1"/>
                    </a:gs>
                  </a:gsLst>
                  <a:lin ang="5400000" scaled="0"/>
                </a:gradFill>
              </a:rPr>
              <a:t>irect monetization</a:t>
            </a:r>
          </a:p>
        </p:txBody>
      </p:sp>
      <p:sp>
        <p:nvSpPr>
          <p:cNvPr id="12" name="TextBox 11"/>
          <p:cNvSpPr txBox="1"/>
          <p:nvPr/>
        </p:nvSpPr>
        <p:spPr>
          <a:xfrm>
            <a:off x="3982791" y="6131124"/>
            <a:ext cx="376985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Indirect monetization</a:t>
            </a:r>
          </a:p>
        </p:txBody>
      </p:sp>
    </p:spTree>
    <p:extLst>
      <p:ext uri="{BB962C8B-B14F-4D97-AF65-F5344CB8AC3E}">
        <p14:creationId xmlns:p14="http://schemas.microsoft.com/office/powerpoint/2010/main" val="71910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grpId="2"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xit" presetSubtype="0" fill="hold" grpId="3"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ntr" presetSubtype="0" fill="hold" grpId="2"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7" grpId="0" animBg="1"/>
      <p:bldP spid="17" grpId="1" animBg="1"/>
      <p:bldP spid="16" grpId="0" animBg="1"/>
      <p:bldP spid="16" grpId="1" animBg="1"/>
      <p:bldP spid="16" grpId="2" animBg="1"/>
      <p:bldP spid="16" grpId="3" animBg="1"/>
      <p:bldP spid="15" grpId="0" animBg="1"/>
      <p:bldP spid="15" grpId="1"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want an API program?</a:t>
            </a:r>
            <a:endParaRPr lang="en-US" dirty="0"/>
          </a:p>
        </p:txBody>
      </p:sp>
      <p:sp>
        <p:nvSpPr>
          <p:cNvPr id="3" name="Text Placeholder 2"/>
          <p:cNvSpPr>
            <a:spLocks noGrp="1"/>
          </p:cNvSpPr>
          <p:nvPr>
            <p:ph type="body" sz="quarter" idx="4294967295"/>
          </p:nvPr>
        </p:nvSpPr>
        <p:spPr>
          <a:xfrm>
            <a:off x="274638" y="1212850"/>
            <a:ext cx="11887200" cy="4124206"/>
          </a:xfrm>
          <a:prstGeom prst="rect">
            <a:avLst/>
          </a:prstGeom>
        </p:spPr>
        <p:txBody>
          <a:bodyPr/>
          <a:lstStyle/>
          <a:p>
            <a:r>
              <a:rPr lang="en-US" dirty="0" smtClean="0"/>
              <a:t>How do you </a:t>
            </a:r>
            <a:r>
              <a:rPr lang="en-US" b="1" dirty="0" smtClean="0"/>
              <a:t>engage with developers?</a:t>
            </a:r>
          </a:p>
          <a:p>
            <a:r>
              <a:rPr lang="en-US" dirty="0" smtClean="0"/>
              <a:t>How do you </a:t>
            </a:r>
            <a:r>
              <a:rPr lang="en-US" b="1" dirty="0" smtClean="0"/>
              <a:t>reduce TTFSC?</a:t>
            </a:r>
          </a:p>
          <a:p>
            <a:r>
              <a:rPr lang="en-US" dirty="0"/>
              <a:t>How do you </a:t>
            </a:r>
            <a:r>
              <a:rPr lang="en-US" b="1" dirty="0"/>
              <a:t>enforce your business policies</a:t>
            </a:r>
            <a:r>
              <a:rPr lang="en-US" b="1" dirty="0" smtClean="0"/>
              <a:t>?</a:t>
            </a:r>
            <a:endParaRPr lang="en-US" dirty="0" smtClean="0"/>
          </a:p>
          <a:p>
            <a:r>
              <a:rPr lang="en-US" dirty="0" smtClean="0"/>
              <a:t>How </a:t>
            </a:r>
            <a:r>
              <a:rPr lang="en-US" dirty="0"/>
              <a:t>do you </a:t>
            </a:r>
            <a:r>
              <a:rPr lang="en-US" b="1" dirty="0"/>
              <a:t>make your legacy API modern</a:t>
            </a:r>
            <a:r>
              <a:rPr lang="en-US" b="1" dirty="0" smtClean="0"/>
              <a:t>?</a:t>
            </a:r>
            <a:endParaRPr lang="en-US" dirty="0" smtClean="0"/>
          </a:p>
          <a:p>
            <a:r>
              <a:rPr lang="en-US" dirty="0" smtClean="0"/>
              <a:t>How do you </a:t>
            </a:r>
            <a:r>
              <a:rPr lang="en-US" b="1" dirty="0" smtClean="0"/>
              <a:t>understand their behavior?</a:t>
            </a:r>
          </a:p>
          <a:p>
            <a:r>
              <a:rPr lang="en-US" dirty="0" smtClean="0"/>
              <a:t>How do you </a:t>
            </a:r>
            <a:r>
              <a:rPr lang="en-US" b="1" dirty="0" smtClean="0"/>
              <a:t>protect your core business systems?</a:t>
            </a:r>
          </a:p>
        </p:txBody>
      </p:sp>
      <p:sp>
        <p:nvSpPr>
          <p:cNvPr id="4" name="Rectangle 3"/>
          <p:cNvSpPr/>
          <p:nvPr/>
        </p:nvSpPr>
        <p:spPr bwMode="auto">
          <a:xfrm rot="20649275">
            <a:off x="-1706563" y="2201862"/>
            <a:ext cx="15849600" cy="266700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8000" dirty="0" smtClean="0">
                <a:solidFill>
                  <a:schemeClr val="bg2"/>
                </a:solidFill>
              </a:rPr>
              <a:t>API Management</a:t>
            </a:r>
            <a:endParaRPr lang="en-US" sz="8000" dirty="0">
              <a:solidFill>
                <a:schemeClr val="bg2"/>
              </a:solidFill>
            </a:endParaRPr>
          </a:p>
        </p:txBody>
      </p:sp>
    </p:spTree>
    <p:extLst>
      <p:ext uri="{BB962C8B-B14F-4D97-AF65-F5344CB8AC3E}">
        <p14:creationId xmlns:p14="http://schemas.microsoft.com/office/powerpoint/2010/main" val="4243408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38" y="1058863"/>
            <a:ext cx="11707168" cy="4287298"/>
          </a:xfrm>
          <a:prstGeom prst="rect">
            <a:avLst/>
          </a:prstGeom>
        </p:spPr>
      </p:pic>
      <p:grpSp>
        <p:nvGrpSpPr>
          <p:cNvPr id="8" name="Group 7"/>
          <p:cNvGrpSpPr/>
          <p:nvPr/>
        </p:nvGrpSpPr>
        <p:grpSpPr>
          <a:xfrm>
            <a:off x="-1" y="4744746"/>
            <a:ext cx="12436475" cy="6189490"/>
            <a:chOff x="-1" y="4744746"/>
            <a:chExt cx="12436475" cy="61894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190">
              <a:off x="3404750" y="4744746"/>
              <a:ext cx="7802014" cy="6189490"/>
            </a:xfrm>
            <a:prstGeom prst="rect">
              <a:avLst/>
            </a:prstGeom>
          </p:spPr>
        </p:pic>
        <p:sp>
          <p:nvSpPr>
            <p:cNvPr id="7" name="Rectangle 6"/>
            <p:cNvSpPr/>
            <p:nvPr/>
          </p:nvSpPr>
          <p:spPr bwMode="auto">
            <a:xfrm>
              <a:off x="-1" y="6366661"/>
              <a:ext cx="12436475" cy="627864"/>
            </a:xfrm>
            <a:prstGeom prst="rect">
              <a:avLst/>
            </a:prstGeom>
            <a:solidFill>
              <a:srgbClr val="FFFFFF">
                <a:alpha val="58039"/>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7285037" y="6366661"/>
              <a:ext cx="4343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2"/>
                  </a:solidFill>
                </a:rPr>
                <a:t>October 23, 2013</a:t>
              </a:r>
            </a:p>
          </p:txBody>
        </p:sp>
      </p:grpSp>
    </p:spTree>
    <p:extLst>
      <p:ext uri="{BB962C8B-B14F-4D97-AF65-F5344CB8AC3E}">
        <p14:creationId xmlns:p14="http://schemas.microsoft.com/office/powerpoint/2010/main" val="112573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0" dirty="0">
                <a:gradFill>
                  <a:gsLst>
                    <a:gs pos="2920">
                      <a:schemeClr val="tx2"/>
                    </a:gs>
                    <a:gs pos="39000">
                      <a:schemeClr val="tx2"/>
                    </a:gs>
                  </a:gsLst>
                  <a:lin ang="5400000" scaled="0"/>
                </a:gradFill>
                <a:cs typeface="+mn-cs"/>
              </a:rPr>
              <a:t>announcing</a:t>
            </a:r>
          </a:p>
        </p:txBody>
      </p:sp>
      <p:grpSp>
        <p:nvGrpSpPr>
          <p:cNvPr id="8" name="Group 7"/>
          <p:cNvGrpSpPr/>
          <p:nvPr/>
        </p:nvGrpSpPr>
        <p:grpSpPr>
          <a:xfrm>
            <a:off x="2103482" y="3172327"/>
            <a:ext cx="8092352" cy="932678"/>
            <a:chOff x="2423518" y="3172327"/>
            <a:chExt cx="8092352" cy="93267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18" y="3172327"/>
              <a:ext cx="1097268" cy="932678"/>
            </a:xfrm>
            <a:prstGeom prst="rect">
              <a:avLst/>
            </a:prstGeom>
          </p:spPr>
        </p:pic>
        <p:sp>
          <p:nvSpPr>
            <p:cNvPr id="7" name="TextBox 6"/>
            <p:cNvSpPr txBox="1"/>
            <p:nvPr/>
          </p:nvSpPr>
          <p:spPr>
            <a:xfrm>
              <a:off x="3657945" y="3172327"/>
              <a:ext cx="6857925"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gradFill>
                    <a:gsLst>
                      <a:gs pos="2917">
                        <a:schemeClr val="tx1"/>
                      </a:gs>
                      <a:gs pos="30000">
                        <a:schemeClr val="tx1"/>
                      </a:gs>
                    </a:gsLst>
                    <a:lin ang="5400000" scaled="0"/>
                  </a:gradFill>
                </a:rPr>
                <a:t>AZURE API MANAGEMENT</a:t>
              </a:r>
            </a:p>
          </p:txBody>
        </p:sp>
      </p:grpSp>
    </p:spTree>
    <p:extLst>
      <p:ext uri="{BB962C8B-B14F-4D97-AF65-F5344CB8AC3E}">
        <p14:creationId xmlns:p14="http://schemas.microsoft.com/office/powerpoint/2010/main" val="299479320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6" presetClass="emph" presetSubtype="0" accel="9000" decel="16000" fill="hold" nodeType="withEffect">
                                  <p:stCondLst>
                                    <p:cond delay="0"/>
                                  </p:stCondLst>
                                  <p:childTnLst>
                                    <p:animScale>
                                      <p:cBhvr>
                                        <p:cTn id="9" dur="5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303837" y="830262"/>
            <a:ext cx="2057400" cy="533400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chemeClr val="bg2"/>
                </a:solidFill>
              </a:rPr>
              <a:t>WINDOWS AZURE API</a:t>
            </a:r>
            <a:endParaRPr lang="en-US" sz="2000" dirty="0">
              <a:solidFill>
                <a:schemeClr val="bg2"/>
              </a:solidFill>
            </a:endParaRPr>
          </a:p>
        </p:txBody>
      </p:sp>
      <p:sp>
        <p:nvSpPr>
          <p:cNvPr id="8" name="TextBox 7"/>
          <p:cNvSpPr txBox="1"/>
          <p:nvPr/>
        </p:nvSpPr>
        <p:spPr>
          <a:xfrm>
            <a:off x="5273674" y="5323851"/>
            <a:ext cx="2133600" cy="815608"/>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AZURE API </a:t>
            </a:r>
          </a:p>
          <a:p>
            <a:pPr algn="ctr">
              <a:lnSpc>
                <a:spcPct val="90000"/>
              </a:lnSpc>
              <a:spcAft>
                <a:spcPts val="600"/>
              </a:spcAft>
            </a:pPr>
            <a:r>
              <a:rPr lang="en-US" sz="1600" dirty="0" smtClean="0">
                <a:gradFill>
                  <a:gsLst>
                    <a:gs pos="2917">
                      <a:schemeClr val="tx1"/>
                    </a:gs>
                    <a:gs pos="30000">
                      <a:schemeClr val="tx1"/>
                    </a:gs>
                  </a:gsLst>
                  <a:lin ang="5400000" scaled="0"/>
                </a:gradFill>
              </a:rPr>
              <a:t>MANAGEMENT</a:t>
            </a:r>
          </a:p>
        </p:txBody>
      </p:sp>
      <p:grpSp>
        <p:nvGrpSpPr>
          <p:cNvPr id="59" name="Group 58"/>
          <p:cNvGrpSpPr/>
          <p:nvPr/>
        </p:nvGrpSpPr>
        <p:grpSpPr>
          <a:xfrm>
            <a:off x="430350" y="4403078"/>
            <a:ext cx="1827143" cy="1524682"/>
            <a:chOff x="430350" y="4403078"/>
            <a:chExt cx="1827143" cy="1524682"/>
          </a:xfrm>
        </p:grpSpPr>
        <p:grpSp>
          <p:nvGrpSpPr>
            <p:cNvPr id="29" name="Group 28"/>
            <p:cNvGrpSpPr/>
            <p:nvPr/>
          </p:nvGrpSpPr>
          <p:grpSpPr>
            <a:xfrm>
              <a:off x="1124223" y="4403078"/>
              <a:ext cx="457200" cy="749184"/>
              <a:chOff x="1036637" y="982662"/>
              <a:chExt cx="457200" cy="749184"/>
            </a:xfrm>
          </p:grpSpPr>
          <p:sp>
            <p:nvSpPr>
              <p:cNvPr id="30" name="Oval 29"/>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 name="Snip Same Side Corner Rectangle 30"/>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32" name="TextBox 31"/>
            <p:cNvSpPr txBox="1"/>
            <p:nvPr/>
          </p:nvSpPr>
          <p:spPr>
            <a:xfrm>
              <a:off x="430350" y="5133696"/>
              <a:ext cx="1827143"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PUBLISHER / ADMIN</a:t>
              </a:r>
            </a:p>
          </p:txBody>
        </p:sp>
      </p:grpSp>
      <p:grpSp>
        <p:nvGrpSpPr>
          <p:cNvPr id="56" name="Group 55"/>
          <p:cNvGrpSpPr/>
          <p:nvPr/>
        </p:nvGrpSpPr>
        <p:grpSpPr>
          <a:xfrm>
            <a:off x="430350" y="1092395"/>
            <a:ext cx="1827143" cy="1261867"/>
            <a:chOff x="352493" y="1210537"/>
            <a:chExt cx="1827143" cy="1261867"/>
          </a:xfrm>
        </p:grpSpPr>
        <p:sp>
          <p:nvSpPr>
            <p:cNvPr id="11" name="TextBox 10"/>
            <p:cNvSpPr txBox="1"/>
            <p:nvPr/>
          </p:nvSpPr>
          <p:spPr>
            <a:xfrm>
              <a:off x="352493" y="1927639"/>
              <a:ext cx="18271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DEVELOPERS</a:t>
              </a:r>
            </a:p>
          </p:txBody>
        </p:sp>
        <p:grpSp>
          <p:nvGrpSpPr>
            <p:cNvPr id="49" name="Group 48"/>
            <p:cNvGrpSpPr/>
            <p:nvPr/>
          </p:nvGrpSpPr>
          <p:grpSpPr>
            <a:xfrm>
              <a:off x="740509" y="1216945"/>
              <a:ext cx="457200" cy="749184"/>
              <a:chOff x="1036637" y="982662"/>
              <a:chExt cx="457200" cy="749184"/>
            </a:xfrm>
          </p:grpSpPr>
          <p:sp>
            <p:nvSpPr>
              <p:cNvPr id="50" name="Oval 49"/>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Snip Same Side Corner Rectangle 50"/>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2" name="Group 51"/>
            <p:cNvGrpSpPr/>
            <p:nvPr/>
          </p:nvGrpSpPr>
          <p:grpSpPr>
            <a:xfrm>
              <a:off x="1331541" y="1210537"/>
              <a:ext cx="457200" cy="749184"/>
              <a:chOff x="1036637" y="982662"/>
              <a:chExt cx="457200" cy="749184"/>
            </a:xfrm>
          </p:grpSpPr>
          <p:sp>
            <p:nvSpPr>
              <p:cNvPr id="53" name="Oval 52"/>
              <p:cNvSpPr/>
              <p:nvPr/>
            </p:nvSpPr>
            <p:spPr bwMode="auto">
              <a:xfrm>
                <a:off x="1036637" y="982662"/>
                <a:ext cx="457200" cy="457200"/>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Snip Same Side Corner Rectangle 53"/>
              <p:cNvSpPr/>
              <p:nvPr/>
            </p:nvSpPr>
            <p:spPr bwMode="auto">
              <a:xfrm>
                <a:off x="1036637" y="1402107"/>
                <a:ext cx="457200" cy="329739"/>
              </a:xfrm>
              <a:prstGeom prst="snip2SameRect">
                <a:avLst>
                  <a:gd name="adj1" fmla="val 31160"/>
                  <a:gd name="adj2"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grpSp>
        <p:nvGrpSpPr>
          <p:cNvPr id="58" name="Group 57"/>
          <p:cNvGrpSpPr/>
          <p:nvPr/>
        </p:nvGrpSpPr>
        <p:grpSpPr>
          <a:xfrm>
            <a:off x="439251" y="2741863"/>
            <a:ext cx="1827143" cy="1400795"/>
            <a:chOff x="409296" y="2820365"/>
            <a:chExt cx="1827143" cy="1400795"/>
          </a:xfrm>
        </p:grpSpPr>
        <p:grpSp>
          <p:nvGrpSpPr>
            <p:cNvPr id="57" name="Group 56"/>
            <p:cNvGrpSpPr/>
            <p:nvPr/>
          </p:nvGrpSpPr>
          <p:grpSpPr>
            <a:xfrm>
              <a:off x="910741" y="2820365"/>
              <a:ext cx="833415" cy="837764"/>
              <a:chOff x="910741" y="2820365"/>
              <a:chExt cx="833415" cy="837764"/>
            </a:xfrm>
          </p:grpSpPr>
          <p:sp>
            <p:nvSpPr>
              <p:cNvPr id="39" name="Rectangle 38"/>
              <p:cNvSpPr/>
              <p:nvPr/>
            </p:nvSpPr>
            <p:spPr bwMode="auto">
              <a:xfrm>
                <a:off x="910741"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Rectangle 39"/>
              <p:cNvSpPr/>
              <p:nvPr/>
            </p:nvSpPr>
            <p:spPr bwMode="auto">
              <a:xfrm>
                <a:off x="1197709"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Rectangle 40"/>
              <p:cNvSpPr/>
              <p:nvPr/>
            </p:nvSpPr>
            <p:spPr bwMode="auto">
              <a:xfrm>
                <a:off x="1493837" y="2820365"/>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910741"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4" name="Rectangle 43"/>
              <p:cNvSpPr/>
              <p:nvPr/>
            </p:nvSpPr>
            <p:spPr bwMode="auto">
              <a:xfrm>
                <a:off x="1197709"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5" name="Rectangle 44"/>
              <p:cNvSpPr/>
              <p:nvPr/>
            </p:nvSpPr>
            <p:spPr bwMode="auto">
              <a:xfrm>
                <a:off x="1493837" y="3116262"/>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910741"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Rectangle 46"/>
              <p:cNvSpPr/>
              <p:nvPr/>
            </p:nvSpPr>
            <p:spPr bwMode="auto">
              <a:xfrm>
                <a:off x="1197709"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Rectangle 47"/>
              <p:cNvSpPr/>
              <p:nvPr/>
            </p:nvSpPr>
            <p:spPr bwMode="auto">
              <a:xfrm>
                <a:off x="1493837" y="3407810"/>
                <a:ext cx="250319" cy="2503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5" name="TextBox 54"/>
            <p:cNvSpPr txBox="1"/>
            <p:nvPr/>
          </p:nvSpPr>
          <p:spPr>
            <a:xfrm>
              <a:off x="409296" y="3676395"/>
              <a:ext cx="182714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APPS</a:t>
              </a:r>
            </a:p>
          </p:txBody>
        </p:sp>
      </p:grpSp>
      <p:cxnSp>
        <p:nvCxnSpPr>
          <p:cNvPr id="61" name="Straight Arrow Connector 60"/>
          <p:cNvCxnSpPr/>
          <p:nvPr/>
        </p:nvCxnSpPr>
        <p:spPr>
          <a:xfrm>
            <a:off x="2560637" y="1676709"/>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60637" y="3203261"/>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60637" y="4688056"/>
            <a:ext cx="23622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666037" y="3229456"/>
            <a:ext cx="213360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1107485" y="3682074"/>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API</a:t>
            </a:r>
          </a:p>
        </p:txBody>
      </p:sp>
      <p:grpSp>
        <p:nvGrpSpPr>
          <p:cNvPr id="3" name="Group 2"/>
          <p:cNvGrpSpPr/>
          <p:nvPr/>
        </p:nvGrpSpPr>
        <p:grpSpPr>
          <a:xfrm rot="10800000">
            <a:off x="10150472" y="2380310"/>
            <a:ext cx="1326374" cy="1645902"/>
            <a:chOff x="9089467" y="1328776"/>
            <a:chExt cx="1326374" cy="1645902"/>
          </a:xfrm>
        </p:grpSpPr>
        <p:sp>
          <p:nvSpPr>
            <p:cNvPr id="60" name="Flowchart: Direct Access Storage 59"/>
            <p:cNvSpPr/>
            <p:nvPr/>
          </p:nvSpPr>
          <p:spPr bwMode="auto">
            <a:xfrm>
              <a:off x="9657353" y="1489904"/>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Pie 65"/>
            <p:cNvSpPr/>
            <p:nvPr/>
          </p:nvSpPr>
          <p:spPr bwMode="auto">
            <a:xfrm>
              <a:off x="9089467" y="1550799"/>
              <a:ext cx="1326374"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Oval 66"/>
            <p:cNvSpPr/>
            <p:nvPr/>
          </p:nvSpPr>
          <p:spPr bwMode="auto">
            <a:xfrm>
              <a:off x="10037038" y="1835127"/>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10037038" y="2243166"/>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TextBox 68"/>
            <p:cNvSpPr txBox="1"/>
            <p:nvPr/>
          </p:nvSpPr>
          <p:spPr>
            <a:xfrm rot="16200000">
              <a:off x="8812443" y="1879344"/>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API</a:t>
              </a:r>
            </a:p>
          </p:txBody>
        </p:sp>
      </p:grpSp>
      <p:sp>
        <p:nvSpPr>
          <p:cNvPr id="2" name="Rectangular Callout 1"/>
          <p:cNvSpPr/>
          <p:nvPr/>
        </p:nvSpPr>
        <p:spPr bwMode="auto">
          <a:xfrm>
            <a:off x="10104436" y="4631117"/>
            <a:ext cx="1829387" cy="1643815"/>
          </a:xfrm>
          <a:prstGeom prst="wedgeRectCallout">
            <a:avLst>
              <a:gd name="adj1" fmla="val 10169"/>
              <a:gd name="adj2" fmla="val -120212"/>
            </a:avLst>
          </a:prstGeom>
          <a:solidFill>
            <a:schemeClr val="accent1">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Can be hosted anywhere and authored in any language on any platform.</a:t>
            </a:r>
            <a:endParaRPr lang="en-US" sz="1600" dirty="0">
              <a:gradFill>
                <a:gsLst>
                  <a:gs pos="0">
                    <a:srgbClr val="FFFFFF"/>
                  </a:gs>
                  <a:gs pos="100000">
                    <a:srgbClr val="FFFFFF"/>
                  </a:gs>
                </a:gsLst>
                <a:lin ang="5400000" scaled="0"/>
              </a:gradFill>
            </a:endParaRPr>
          </a:p>
        </p:txBody>
      </p:sp>
      <p:sp>
        <p:nvSpPr>
          <p:cNvPr id="9" name="Freeform 8"/>
          <p:cNvSpPr/>
          <p:nvPr/>
        </p:nvSpPr>
        <p:spPr bwMode="auto">
          <a:xfrm>
            <a:off x="11374960" y="2982528"/>
            <a:ext cx="1335446" cy="1237780"/>
          </a:xfrm>
          <a:custGeom>
            <a:avLst/>
            <a:gdLst>
              <a:gd name="connsiteX0" fmla="*/ 0 w 1335446"/>
              <a:gd name="connsiteY0" fmla="*/ 253041 h 1237780"/>
              <a:gd name="connsiteX1" fmla="*/ 844062 w 1335446"/>
              <a:gd name="connsiteY1" fmla="*/ 196770 h 1237780"/>
              <a:gd name="connsiteX2" fmla="*/ 1322363 w 1335446"/>
              <a:gd name="connsiteY2" fmla="*/ 56094 h 1237780"/>
              <a:gd name="connsiteX3" fmla="*/ 1153551 w 1335446"/>
              <a:gd name="connsiteY3" fmla="*/ 1237780 h 1237780"/>
            </a:gdLst>
            <a:ahLst/>
            <a:cxnLst>
              <a:cxn ang="0">
                <a:pos x="connsiteX0" y="connsiteY0"/>
              </a:cxn>
              <a:cxn ang="0">
                <a:pos x="connsiteX1" y="connsiteY1"/>
              </a:cxn>
              <a:cxn ang="0">
                <a:pos x="connsiteX2" y="connsiteY2"/>
              </a:cxn>
              <a:cxn ang="0">
                <a:pos x="connsiteX3" y="connsiteY3"/>
              </a:cxn>
            </a:cxnLst>
            <a:rect l="l" t="t" r="r" b="b"/>
            <a:pathLst>
              <a:path w="1335446" h="1237780">
                <a:moveTo>
                  <a:pt x="0" y="253041"/>
                </a:moveTo>
                <a:cubicBezTo>
                  <a:pt x="311834" y="241317"/>
                  <a:pt x="623668" y="229594"/>
                  <a:pt x="844062" y="196770"/>
                </a:cubicBezTo>
                <a:cubicBezTo>
                  <a:pt x="1064456" y="163946"/>
                  <a:pt x="1270782" y="-117408"/>
                  <a:pt x="1322363" y="56094"/>
                </a:cubicBezTo>
                <a:cubicBezTo>
                  <a:pt x="1373944" y="229596"/>
                  <a:pt x="1263747" y="733688"/>
                  <a:pt x="1153551" y="1237780"/>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0" name="Group 9"/>
          <p:cNvGrpSpPr/>
          <p:nvPr/>
        </p:nvGrpSpPr>
        <p:grpSpPr>
          <a:xfrm>
            <a:off x="5428910" y="2597426"/>
            <a:ext cx="1807254" cy="1280146"/>
            <a:chOff x="8048951" y="1670548"/>
            <a:chExt cx="1807254" cy="1280146"/>
          </a:xfrm>
        </p:grpSpPr>
        <p:sp>
          <p:nvSpPr>
            <p:cNvPr id="79" name="Flowchart: Terminator 78"/>
            <p:cNvSpPr/>
            <p:nvPr/>
          </p:nvSpPr>
          <p:spPr bwMode="auto">
            <a:xfrm>
              <a:off x="9124693" y="1950042"/>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Flowchart: Terminator 79"/>
            <p:cNvSpPr/>
            <p:nvPr/>
          </p:nvSpPr>
          <p:spPr bwMode="auto">
            <a:xfrm>
              <a:off x="9122545" y="2467817"/>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Flowchart: Direct Access Storage 76"/>
            <p:cNvSpPr/>
            <p:nvPr/>
          </p:nvSpPr>
          <p:spPr bwMode="auto">
            <a:xfrm rot="10800000">
              <a:off x="8985471" y="167054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Flowchart: Direct Access Storage 77"/>
            <p:cNvSpPr/>
            <p:nvPr/>
          </p:nvSpPr>
          <p:spPr bwMode="auto">
            <a:xfrm rot="10800000">
              <a:off x="8458226" y="1700660"/>
              <a:ext cx="674027" cy="1219922"/>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Flowchart: Direct Access Storage 71"/>
            <p:cNvSpPr/>
            <p:nvPr/>
          </p:nvSpPr>
          <p:spPr bwMode="auto">
            <a:xfrm rot="10800000">
              <a:off x="8169935" y="167054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rot="10800000">
              <a:off x="8216164" y="2380310"/>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rot="10800000">
              <a:off x="8216164" y="1972271"/>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8048951" y="2016490"/>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PROXY</a:t>
              </a:r>
            </a:p>
          </p:txBody>
        </p:sp>
      </p:grpSp>
      <p:sp>
        <p:nvSpPr>
          <p:cNvPr id="84" name="Rectangle 83"/>
          <p:cNvSpPr/>
          <p:nvPr/>
        </p:nvSpPr>
        <p:spPr bwMode="auto">
          <a:xfrm>
            <a:off x="5570536" y="1161110"/>
            <a:ext cx="1447800" cy="12192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chemeClr val="bg2">
                    <a:lumMod val="75000"/>
                  </a:schemeClr>
                </a:solidFill>
              </a:rPr>
              <a:t>DEVELOPER PORTAL</a:t>
            </a:r>
            <a:endParaRPr lang="en-US" sz="1600" dirty="0">
              <a:solidFill>
                <a:schemeClr val="bg2">
                  <a:lumMod val="75000"/>
                </a:schemeClr>
              </a:solidFill>
            </a:endParaRPr>
          </a:p>
        </p:txBody>
      </p:sp>
      <p:sp>
        <p:nvSpPr>
          <p:cNvPr id="91" name="Rectangle 90"/>
          <p:cNvSpPr/>
          <p:nvPr/>
        </p:nvSpPr>
        <p:spPr bwMode="auto">
          <a:xfrm>
            <a:off x="5555278" y="4078456"/>
            <a:ext cx="1447800" cy="12192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chemeClr val="bg2">
                    <a:lumMod val="75000"/>
                  </a:schemeClr>
                </a:solidFill>
                <a:effectLst>
                  <a:glow rad="101600">
                    <a:schemeClr val="tx1">
                      <a:alpha val="60000"/>
                    </a:schemeClr>
                  </a:glow>
                </a:effectLst>
              </a:rPr>
              <a:t>PUBLISHER</a:t>
            </a:r>
          </a:p>
          <a:p>
            <a:pPr algn="ctr" defTabSz="932472" fontAlgn="base">
              <a:spcBef>
                <a:spcPct val="0"/>
              </a:spcBef>
              <a:spcAft>
                <a:spcPct val="0"/>
              </a:spcAft>
            </a:pPr>
            <a:r>
              <a:rPr lang="en-US" dirty="0" smtClean="0">
                <a:solidFill>
                  <a:schemeClr val="bg2">
                    <a:lumMod val="75000"/>
                  </a:schemeClr>
                </a:solidFill>
                <a:effectLst>
                  <a:glow rad="101600">
                    <a:schemeClr val="tx1">
                      <a:alpha val="60000"/>
                    </a:schemeClr>
                  </a:glow>
                </a:effectLst>
              </a:rPr>
              <a:t>PORTAL</a:t>
            </a:r>
            <a:endParaRPr lang="en-US" dirty="0">
              <a:solidFill>
                <a:schemeClr val="bg2">
                  <a:lumMod val="75000"/>
                </a:schemeClr>
              </a:solidFill>
              <a:effectLst>
                <a:glow rad="101600">
                  <a:schemeClr val="tx1">
                    <a:alpha val="60000"/>
                  </a:schemeClr>
                </a:glow>
              </a:effectLst>
            </a:endParaRPr>
          </a:p>
        </p:txBody>
      </p:sp>
      <p:cxnSp>
        <p:nvCxnSpPr>
          <p:cNvPr id="92" name="Straight Arrow Connector 91"/>
          <p:cNvCxnSpPr/>
          <p:nvPr/>
        </p:nvCxnSpPr>
        <p:spPr>
          <a:xfrm>
            <a:off x="1343921" y="2277414"/>
            <a:ext cx="8901" cy="320012"/>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058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83" y="1485604"/>
            <a:ext cx="9692597" cy="2751698"/>
          </a:xfrm>
        </p:spPr>
        <p:txBody>
          <a:bodyPr anchor="b"/>
          <a:lstStyle/>
          <a:p>
            <a:r>
              <a:rPr lang="en-US" dirty="0" smtClean="0"/>
              <a:t>DEMO</a:t>
            </a:r>
            <a:endParaRPr lang="en-US" dirty="0"/>
          </a:p>
        </p:txBody>
      </p:sp>
      <p:sp>
        <p:nvSpPr>
          <p:cNvPr id="3" name="Text Placeholder 2"/>
          <p:cNvSpPr>
            <a:spLocks noGrp="1"/>
          </p:cNvSpPr>
          <p:nvPr>
            <p:ph type="body" sz="quarter" idx="12"/>
          </p:nvPr>
        </p:nvSpPr>
        <p:spPr>
          <a:xfrm>
            <a:off x="292282" y="4230094"/>
            <a:ext cx="8229589" cy="1829593"/>
          </a:xfrm>
        </p:spPr>
        <p:txBody>
          <a:bodyPr/>
          <a:lstStyle/>
          <a:p>
            <a:r>
              <a:rPr lang="en-US" dirty="0" smtClean="0"/>
              <a:t>AZURE API MANAGEMENT</a:t>
            </a:r>
            <a:endParaRPr lang="en-US" dirty="0"/>
          </a:p>
        </p:txBody>
      </p:sp>
    </p:spTree>
    <p:extLst>
      <p:ext uri="{BB962C8B-B14F-4D97-AF65-F5344CB8AC3E}">
        <p14:creationId xmlns:p14="http://schemas.microsoft.com/office/powerpoint/2010/main" val="4110915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t>
            </a:r>
            <a:r>
              <a:rPr lang="en-US" dirty="0" smtClean="0">
                <a:solidFill>
                  <a:schemeClr val="tx1"/>
                </a:solidFill>
              </a:rPr>
              <a:t>uch preview, nice feature</a:t>
            </a:r>
            <a:endParaRPr lang="en-US" dirty="0">
              <a:solidFill>
                <a:schemeClr val="tx1"/>
              </a:solidFill>
            </a:endParaRPr>
          </a:p>
        </p:txBody>
      </p:sp>
      <p:sp>
        <p:nvSpPr>
          <p:cNvPr id="6" name="TextBox 5"/>
          <p:cNvSpPr txBox="1"/>
          <p:nvPr/>
        </p:nvSpPr>
        <p:spPr>
          <a:xfrm>
            <a:off x="648523" y="1476622"/>
            <a:ext cx="2899096" cy="2143176"/>
          </a:xfrm>
          <a:prstGeom prst="rect">
            <a:avLst/>
          </a:prstGeom>
          <a:noFill/>
        </p:spPr>
        <p:txBody>
          <a:bodyPr wrap="none" rtlCol="0">
            <a:spAutoFit/>
          </a:bodyPr>
          <a:lstStyle/>
          <a:p>
            <a:r>
              <a:rPr lang="en-US" sz="2040" b="1" dirty="0"/>
              <a:t>Developer Experience</a:t>
            </a:r>
          </a:p>
          <a:p>
            <a:r>
              <a:rPr lang="en-US" sz="1836" dirty="0"/>
              <a:t>Self-Registration</a:t>
            </a:r>
          </a:p>
          <a:p>
            <a:r>
              <a:rPr lang="en-US" sz="1836" dirty="0"/>
              <a:t>Subscriptions</a:t>
            </a:r>
          </a:p>
          <a:p>
            <a:r>
              <a:rPr lang="en-US" sz="1836" dirty="0"/>
              <a:t>Documentation</a:t>
            </a:r>
          </a:p>
          <a:p>
            <a:r>
              <a:rPr lang="en-US" sz="1836" dirty="0"/>
              <a:t>Console</a:t>
            </a:r>
          </a:p>
          <a:p>
            <a:r>
              <a:rPr lang="en-US" sz="1836" dirty="0" smtClean="0"/>
              <a:t>Issues Forum</a:t>
            </a:r>
            <a:endParaRPr lang="en-US" sz="1836" dirty="0"/>
          </a:p>
          <a:p>
            <a:r>
              <a:rPr lang="en-US" sz="1836" dirty="0"/>
              <a:t>Dashboard</a:t>
            </a:r>
          </a:p>
        </p:txBody>
      </p:sp>
      <p:sp>
        <p:nvSpPr>
          <p:cNvPr id="7" name="TextBox 6"/>
          <p:cNvSpPr txBox="1"/>
          <p:nvPr/>
        </p:nvSpPr>
        <p:spPr>
          <a:xfrm>
            <a:off x="645891" y="3872894"/>
            <a:ext cx="2923554" cy="2143176"/>
          </a:xfrm>
          <a:prstGeom prst="rect">
            <a:avLst/>
          </a:prstGeom>
          <a:noFill/>
        </p:spPr>
        <p:txBody>
          <a:bodyPr wrap="none" rtlCol="0">
            <a:spAutoFit/>
          </a:bodyPr>
          <a:lstStyle/>
          <a:p>
            <a:r>
              <a:rPr lang="en-US" sz="2040" b="1" dirty="0"/>
              <a:t>Admin Experience</a:t>
            </a:r>
            <a:endParaRPr lang="en-US" sz="1836" dirty="0"/>
          </a:p>
          <a:p>
            <a:r>
              <a:rPr lang="en-US" sz="1836" dirty="0"/>
              <a:t>API specification</a:t>
            </a:r>
          </a:p>
          <a:p>
            <a:r>
              <a:rPr lang="en-US" sz="1836" dirty="0"/>
              <a:t>Product management</a:t>
            </a:r>
          </a:p>
          <a:p>
            <a:r>
              <a:rPr lang="en-US" sz="1836" dirty="0"/>
              <a:t>Policies Editor</a:t>
            </a:r>
          </a:p>
          <a:p>
            <a:r>
              <a:rPr lang="en-US" sz="1836" dirty="0"/>
              <a:t>Developer management</a:t>
            </a:r>
          </a:p>
          <a:p>
            <a:r>
              <a:rPr lang="en-US" sz="1836" dirty="0"/>
              <a:t>Content management</a:t>
            </a:r>
          </a:p>
          <a:p>
            <a:r>
              <a:rPr lang="en-US" sz="1836" dirty="0"/>
              <a:t>Configurable notifications</a:t>
            </a:r>
          </a:p>
        </p:txBody>
      </p:sp>
      <p:sp>
        <p:nvSpPr>
          <p:cNvPr id="8" name="TextBox 7"/>
          <p:cNvSpPr txBox="1"/>
          <p:nvPr/>
        </p:nvSpPr>
        <p:spPr>
          <a:xfrm>
            <a:off x="8303642" y="1515480"/>
            <a:ext cx="2507481" cy="1536318"/>
          </a:xfrm>
          <a:prstGeom prst="rect">
            <a:avLst/>
          </a:prstGeom>
          <a:noFill/>
        </p:spPr>
        <p:txBody>
          <a:bodyPr wrap="none" rtlCol="0">
            <a:spAutoFit/>
          </a:bodyPr>
          <a:lstStyle/>
          <a:p>
            <a:r>
              <a:rPr lang="en-US" sz="2040" b="1" dirty="0"/>
              <a:t>Security</a:t>
            </a:r>
          </a:p>
          <a:p>
            <a:r>
              <a:rPr lang="en-US" sz="1836" dirty="0" smtClean="0"/>
              <a:t>Custom developer ID</a:t>
            </a:r>
          </a:p>
          <a:p>
            <a:r>
              <a:rPr lang="en-US" sz="1836" dirty="0" smtClean="0"/>
              <a:t>Social Developer ID</a:t>
            </a:r>
          </a:p>
          <a:p>
            <a:r>
              <a:rPr lang="en-US" sz="1836" dirty="0" smtClean="0"/>
              <a:t>API </a:t>
            </a:r>
            <a:r>
              <a:rPr lang="en-US" sz="1836" dirty="0"/>
              <a:t>key </a:t>
            </a:r>
            <a:r>
              <a:rPr lang="en-US" sz="1836" dirty="0" smtClean="0"/>
              <a:t>authentication</a:t>
            </a:r>
          </a:p>
          <a:p>
            <a:r>
              <a:rPr lang="en-US" sz="1836" dirty="0" smtClean="0"/>
              <a:t>Basic Authentication </a:t>
            </a:r>
          </a:p>
        </p:txBody>
      </p:sp>
      <p:sp>
        <p:nvSpPr>
          <p:cNvPr id="9" name="TextBox 8"/>
          <p:cNvSpPr txBox="1"/>
          <p:nvPr/>
        </p:nvSpPr>
        <p:spPr>
          <a:xfrm>
            <a:off x="4236455" y="1506817"/>
            <a:ext cx="2962799" cy="4361450"/>
          </a:xfrm>
          <a:prstGeom prst="rect">
            <a:avLst/>
          </a:prstGeom>
          <a:noFill/>
        </p:spPr>
        <p:txBody>
          <a:bodyPr wrap="none" rtlCol="0">
            <a:spAutoFit/>
          </a:bodyPr>
          <a:lstStyle/>
          <a:p>
            <a:r>
              <a:rPr lang="en-US" sz="2040" b="1" dirty="0"/>
              <a:t>Proxy &amp; Policies</a:t>
            </a:r>
          </a:p>
          <a:p>
            <a:r>
              <a:rPr lang="en-US" sz="1836" dirty="0"/>
              <a:t>Call and bandwidth quotas</a:t>
            </a:r>
          </a:p>
          <a:p>
            <a:r>
              <a:rPr lang="en-US" sz="1836" dirty="0"/>
              <a:t>Rate limit</a:t>
            </a:r>
          </a:p>
          <a:p>
            <a:r>
              <a:rPr lang="en-US" sz="1836" dirty="0" smtClean="0"/>
              <a:t>Caching</a:t>
            </a:r>
            <a:endParaRPr lang="en-US" sz="1836" dirty="0"/>
          </a:p>
          <a:p>
            <a:r>
              <a:rPr lang="en-US" sz="1836" dirty="0" smtClean="0"/>
              <a:t>HTTPS</a:t>
            </a:r>
            <a:endParaRPr lang="en-US" sz="1836" dirty="0"/>
          </a:p>
          <a:p>
            <a:r>
              <a:rPr lang="en-US" sz="1836" dirty="0"/>
              <a:t>Authenticate with Basic</a:t>
            </a:r>
          </a:p>
          <a:p>
            <a:r>
              <a:rPr lang="en-US" sz="1836" dirty="0" smtClean="0"/>
              <a:t>CORS / </a:t>
            </a:r>
            <a:r>
              <a:rPr lang="en-US" sz="1836" dirty="0"/>
              <a:t>x-domain calls</a:t>
            </a:r>
          </a:p>
          <a:p>
            <a:r>
              <a:rPr lang="en-US" sz="1836" dirty="0"/>
              <a:t>Find and replace string</a:t>
            </a:r>
          </a:p>
          <a:p>
            <a:r>
              <a:rPr lang="en-US" sz="1836" dirty="0"/>
              <a:t>Re-write URL</a:t>
            </a:r>
          </a:p>
          <a:p>
            <a:r>
              <a:rPr lang="en-US" sz="1836" dirty="0"/>
              <a:t>Mask URLs</a:t>
            </a:r>
          </a:p>
          <a:p>
            <a:r>
              <a:rPr lang="en-US" sz="1836" dirty="0" smtClean="0"/>
              <a:t>JSONP</a:t>
            </a:r>
            <a:endParaRPr lang="en-US" sz="1836" dirty="0"/>
          </a:p>
          <a:p>
            <a:r>
              <a:rPr lang="en-US" sz="1836" dirty="0"/>
              <a:t>JSON to/from XML</a:t>
            </a:r>
          </a:p>
          <a:p>
            <a:r>
              <a:rPr lang="en-US" sz="1836" dirty="0"/>
              <a:t>Set header or parameter</a:t>
            </a:r>
          </a:p>
          <a:p>
            <a:r>
              <a:rPr lang="en-US" sz="1836" dirty="0" smtClean="0"/>
              <a:t>IP </a:t>
            </a:r>
            <a:r>
              <a:rPr lang="en-US" sz="1836" dirty="0"/>
              <a:t>filter</a:t>
            </a:r>
          </a:p>
          <a:p>
            <a:r>
              <a:rPr lang="en-US" sz="1836" dirty="0"/>
              <a:t>Wildcard operations</a:t>
            </a:r>
          </a:p>
        </p:txBody>
      </p:sp>
      <p:sp>
        <p:nvSpPr>
          <p:cNvPr id="10" name="TextBox 9"/>
          <p:cNvSpPr txBox="1"/>
          <p:nvPr/>
        </p:nvSpPr>
        <p:spPr>
          <a:xfrm>
            <a:off x="8303642" y="3263824"/>
            <a:ext cx="3937657" cy="2719452"/>
          </a:xfrm>
          <a:prstGeom prst="rect">
            <a:avLst/>
          </a:prstGeom>
          <a:noFill/>
        </p:spPr>
        <p:txBody>
          <a:bodyPr wrap="square" rtlCol="0">
            <a:spAutoFit/>
          </a:bodyPr>
          <a:lstStyle/>
          <a:p>
            <a:r>
              <a:rPr lang="en-US" sz="2040" b="1" dirty="0"/>
              <a:t>Reports</a:t>
            </a:r>
          </a:p>
          <a:p>
            <a:r>
              <a:rPr lang="en-US" sz="1836" dirty="0"/>
              <a:t>Calls</a:t>
            </a:r>
          </a:p>
          <a:p>
            <a:r>
              <a:rPr lang="en-US" sz="1836" dirty="0"/>
              <a:t>Bandwidth</a:t>
            </a:r>
          </a:p>
          <a:p>
            <a:r>
              <a:rPr lang="en-US" sz="1836" dirty="0"/>
              <a:t>Cache hits/misses</a:t>
            </a:r>
          </a:p>
          <a:p>
            <a:r>
              <a:rPr lang="en-US" sz="1836" dirty="0"/>
              <a:t>Status codes</a:t>
            </a:r>
          </a:p>
          <a:p>
            <a:r>
              <a:rPr lang="en-US" sz="1836" dirty="0"/>
              <a:t>API and service response time</a:t>
            </a:r>
          </a:p>
          <a:p>
            <a:r>
              <a:rPr lang="en-US" sz="1836" dirty="0"/>
              <a:t>Proxy response time</a:t>
            </a:r>
          </a:p>
          <a:p>
            <a:r>
              <a:rPr lang="en-US" sz="1836" dirty="0"/>
              <a:t>Filter any report by product </a:t>
            </a:r>
            <a:r>
              <a:rPr lang="en-US" sz="1836" dirty="0" smtClean="0"/>
              <a:t>API </a:t>
            </a:r>
            <a:r>
              <a:rPr lang="en-US" sz="1836" dirty="0"/>
              <a:t>Operation</a:t>
            </a:r>
          </a:p>
        </p:txBody>
      </p:sp>
    </p:spTree>
    <p:extLst>
      <p:ext uri="{BB962C8B-B14F-4D97-AF65-F5344CB8AC3E}">
        <p14:creationId xmlns:p14="http://schemas.microsoft.com/office/powerpoint/2010/main" val="40687278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Text Placeholder 2"/>
          <p:cNvSpPr>
            <a:spLocks noGrp="1"/>
          </p:cNvSpPr>
          <p:nvPr>
            <p:ph type="body" sz="quarter" idx="11"/>
          </p:nvPr>
        </p:nvSpPr>
        <p:spPr>
          <a:xfrm>
            <a:off x="274639" y="1212849"/>
            <a:ext cx="11889564" cy="6709529"/>
          </a:xfrm>
        </p:spPr>
        <p:txBody>
          <a:bodyPr/>
          <a:lstStyle/>
          <a:p>
            <a:pPr marL="571500" indent="-571500">
              <a:buFont typeface="Arial" panose="020B0604020202020204" pitchFamily="34" charset="0"/>
              <a:buChar char="•"/>
            </a:pPr>
            <a:r>
              <a:rPr lang="en-US" dirty="0" smtClean="0"/>
              <a:t>check </a:t>
            </a:r>
            <a:r>
              <a:rPr lang="en-US" dirty="0"/>
              <a:t>out </a:t>
            </a:r>
            <a:r>
              <a:rPr lang="en-US" dirty="0" smtClean="0"/>
              <a:t>DEV-B382 tomorrow at 8:30am [352D]</a:t>
            </a:r>
            <a:br>
              <a:rPr lang="en-US" dirty="0" smtClean="0"/>
            </a:br>
            <a:r>
              <a:rPr lang="en-US" dirty="0" smtClean="0"/>
              <a:t>“Azure API Management for fun and profit”</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a:t>preview available in azure right now (go try</a:t>
            </a:r>
            <a:r>
              <a:rPr lang="en-US" dirty="0" smtClean="0"/>
              <a:t>)</a:t>
            </a:r>
          </a:p>
          <a:p>
            <a:pPr marL="571500" indent="-571500">
              <a:buFont typeface="Arial" panose="020B0604020202020204" pitchFamily="34" charset="0"/>
              <a:buChar char="•"/>
            </a:pPr>
            <a:r>
              <a:rPr lang="en-US" dirty="0" smtClean="0"/>
              <a:t>updates already in the pipeline</a:t>
            </a:r>
          </a:p>
          <a:p>
            <a:pPr marL="571500" indent="-571500">
              <a:buFont typeface="Arial" panose="020B0604020202020204" pitchFamily="34" charset="0"/>
              <a:buChar char="•"/>
            </a:pPr>
            <a:r>
              <a:rPr lang="en-US" dirty="0" smtClean="0"/>
              <a:t>… and more coming regularly</a:t>
            </a:r>
          </a:p>
          <a:p>
            <a:pPr marL="571500" indent="-571500">
              <a:buFont typeface="Arial" panose="020B0604020202020204" pitchFamily="34" charset="0"/>
              <a:buChar char="•"/>
            </a:pPr>
            <a:r>
              <a:rPr lang="en-US" dirty="0" smtClean="0"/>
              <a:t>keen to engage with customers</a:t>
            </a:r>
          </a:p>
          <a:p>
            <a:pPr marL="571500" indent="-571500">
              <a:buFont typeface="Arial" panose="020B0604020202020204" pitchFamily="34" charset="0"/>
              <a:buChar char="•"/>
            </a:pPr>
            <a:r>
              <a:rPr lang="en-US" dirty="0" smtClean="0"/>
              <a:t>reach us at </a:t>
            </a:r>
            <a:r>
              <a:rPr lang="en-US" b="1" dirty="0" smtClean="0"/>
              <a:t>apimgmt@microsoft.com</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623915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3455" y="1773713"/>
            <a:ext cx="11889564" cy="3447098"/>
          </a:xfrm>
        </p:spPr>
        <p:txBody>
          <a:bodyPr/>
          <a:lstStyle/>
          <a:p>
            <a:pPr algn="ctr"/>
            <a:r>
              <a:rPr lang="en-US" dirty="0" smtClean="0"/>
              <a:t>@</a:t>
            </a:r>
            <a:r>
              <a:rPr lang="en-US" dirty="0" err="1" smtClean="0"/>
              <a:t>joshtwist</a:t>
            </a:r>
            <a:endParaRPr lang="en-US" dirty="0" smtClean="0"/>
          </a:p>
          <a:p>
            <a:pPr algn="ctr"/>
            <a:endParaRPr lang="en-US" dirty="0"/>
          </a:p>
          <a:p>
            <a:pPr algn="ctr"/>
            <a:r>
              <a:rPr lang="en-US" dirty="0" smtClean="0"/>
              <a:t>jtwist@microsoft.com</a:t>
            </a:r>
          </a:p>
          <a:p>
            <a:pPr algn="ctr"/>
            <a:endParaRPr lang="en-US" dirty="0" smtClean="0"/>
          </a:p>
          <a:p>
            <a:pPr algn="ctr"/>
            <a:r>
              <a:rPr lang="en-US" dirty="0" smtClean="0"/>
              <a:t>azure.microsoft.com/</a:t>
            </a:r>
            <a:r>
              <a:rPr lang="en-US" dirty="0" err="1" smtClean="0"/>
              <a:t>apim</a:t>
            </a:r>
            <a:endParaRPr lang="en-US" dirty="0" smtClean="0"/>
          </a:p>
        </p:txBody>
      </p:sp>
      <p:sp>
        <p:nvSpPr>
          <p:cNvPr id="2" name="Rectangular Callout 1"/>
          <p:cNvSpPr/>
          <p:nvPr/>
        </p:nvSpPr>
        <p:spPr bwMode="auto">
          <a:xfrm>
            <a:off x="9510041" y="1485605"/>
            <a:ext cx="2468853" cy="2377413"/>
          </a:xfrm>
          <a:prstGeom prst="wedgeRectCallout">
            <a:avLst>
              <a:gd name="adj1" fmla="val -120643"/>
              <a:gd name="adj2" fmla="val -2019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i="1" dirty="0" smtClean="0">
                <a:gradFill>
                  <a:gsLst>
                    <a:gs pos="0">
                      <a:srgbClr val="FFFFFF"/>
                    </a:gs>
                    <a:gs pos="100000">
                      <a:srgbClr val="FFFFFF"/>
                    </a:gs>
                  </a:gsLst>
                  <a:lin ang="5400000" scaled="0"/>
                </a:gradFill>
                <a:ea typeface="Segoe UI" pitchFamily="34" charset="0"/>
                <a:cs typeface="Segoe UI" pitchFamily="34" charset="0"/>
              </a:rPr>
              <a:t>Tweet me your </a:t>
            </a:r>
            <a:r>
              <a:rPr lang="en-US" sz="2400" i="1" dirty="0" err="1" smtClean="0">
                <a:gradFill>
                  <a:gsLst>
                    <a:gs pos="0">
                      <a:srgbClr val="FFFFFF"/>
                    </a:gs>
                    <a:gs pos="100000">
                      <a:srgbClr val="FFFFFF"/>
                    </a:gs>
                  </a:gsLst>
                  <a:lin ang="5400000" scaled="0"/>
                </a:gradFill>
                <a:ea typeface="Segoe UI" pitchFamily="34" charset="0"/>
                <a:cs typeface="Segoe UI" pitchFamily="34" charset="0"/>
              </a:rPr>
              <a:t>api</a:t>
            </a:r>
            <a:r>
              <a:rPr lang="en-US" sz="2400" i="1" dirty="0" smtClean="0">
                <a:gradFill>
                  <a:gsLst>
                    <a:gs pos="0">
                      <a:srgbClr val="FFFFFF"/>
                    </a:gs>
                    <a:gs pos="100000">
                      <a:srgbClr val="FFFFFF"/>
                    </a:gs>
                  </a:gsLst>
                  <a:lin ang="5400000" scaled="0"/>
                </a:gradFill>
                <a:ea typeface="Segoe UI" pitchFamily="34" charset="0"/>
                <a:cs typeface="Segoe UI" pitchFamily="34" charset="0"/>
              </a:rPr>
              <a:t>-puns. E.g. </a:t>
            </a:r>
          </a:p>
          <a:p>
            <a:pPr algn="ctr" defTabSz="932472" fontAlgn="base">
              <a:lnSpc>
                <a:spcPct val="90000"/>
              </a:lnSpc>
              <a:spcBef>
                <a:spcPct val="0"/>
              </a:spcBef>
              <a:spcAft>
                <a:spcPct val="0"/>
              </a:spcAft>
            </a:pPr>
            <a:r>
              <a:rPr lang="en-US" sz="2400" i="1" dirty="0" err="1">
                <a:gradFill>
                  <a:gsLst>
                    <a:gs pos="0">
                      <a:srgbClr val="FFFFFF"/>
                    </a:gs>
                    <a:gs pos="100000">
                      <a:srgbClr val="FFFFFF"/>
                    </a:gs>
                  </a:gsLst>
                  <a:lin ang="5400000" scaled="0"/>
                </a:gradFill>
                <a:ea typeface="Segoe UI" pitchFamily="34" charset="0"/>
                <a:cs typeface="Segoe UI" pitchFamily="34" charset="0"/>
              </a:rPr>
              <a:t>a</a:t>
            </a:r>
            <a:r>
              <a:rPr lang="en-US" sz="2400" i="1" dirty="0" err="1" smtClean="0">
                <a:gradFill>
                  <a:gsLst>
                    <a:gs pos="0">
                      <a:srgbClr val="FFFFFF"/>
                    </a:gs>
                    <a:gs pos="100000">
                      <a:srgbClr val="FFFFFF"/>
                    </a:gs>
                  </a:gsLst>
                  <a:lin ang="5400000" scaled="0"/>
                </a:gradFill>
                <a:ea typeface="Segoe UI" pitchFamily="34" charset="0"/>
                <a:cs typeface="Segoe UI" pitchFamily="34" charset="0"/>
              </a:rPr>
              <a:t>piphany</a:t>
            </a:r>
            <a:endParaRPr lang="en-US" sz="2400" i="1"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i="1" dirty="0" err="1">
                <a:gradFill>
                  <a:gsLst>
                    <a:gs pos="0">
                      <a:srgbClr val="FFFFFF"/>
                    </a:gs>
                    <a:gs pos="100000">
                      <a:srgbClr val="FFFFFF"/>
                    </a:gs>
                  </a:gsLst>
                  <a:lin ang="5400000" scaled="0"/>
                </a:gradFill>
                <a:ea typeface="Segoe UI" pitchFamily="34" charset="0"/>
                <a:cs typeface="Segoe UI" pitchFamily="34" charset="0"/>
              </a:rPr>
              <a:t>a</a:t>
            </a:r>
            <a:r>
              <a:rPr lang="en-US" sz="2400" i="1" dirty="0" err="1" smtClean="0">
                <a:gradFill>
                  <a:gsLst>
                    <a:gs pos="0">
                      <a:srgbClr val="FFFFFF"/>
                    </a:gs>
                    <a:gs pos="100000">
                      <a:srgbClr val="FFFFFF"/>
                    </a:gs>
                  </a:gsLst>
                  <a:lin ang="5400000" scaled="0"/>
                </a:gradFill>
                <a:ea typeface="Segoe UI" pitchFamily="34" charset="0"/>
                <a:cs typeface="Segoe UI" pitchFamily="34" charset="0"/>
              </a:rPr>
              <a:t>pidashery</a:t>
            </a:r>
            <a:endParaRPr lang="en-US" sz="2400" i="1"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i="1" dirty="0" err="1" smtClean="0">
                <a:gradFill>
                  <a:gsLst>
                    <a:gs pos="0">
                      <a:srgbClr val="FFFFFF"/>
                    </a:gs>
                    <a:gs pos="100000">
                      <a:srgbClr val="FFFFFF"/>
                    </a:gs>
                  </a:gsLst>
                  <a:lin ang="5400000" scaled="0"/>
                </a:gradFill>
                <a:ea typeface="Segoe UI" pitchFamily="34" charset="0"/>
                <a:cs typeface="Segoe UI" pitchFamily="34" charset="0"/>
              </a:rPr>
              <a:t>apiness</a:t>
            </a:r>
            <a:endParaRPr lang="en-US" sz="2400" i="1"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i="1" dirty="0" err="1" smtClean="0">
                <a:gradFill>
                  <a:gsLst>
                    <a:gs pos="0">
                      <a:srgbClr val="FFFFFF"/>
                    </a:gs>
                    <a:gs pos="100000">
                      <a:srgbClr val="FFFFFF"/>
                    </a:gs>
                  </a:gsLst>
                  <a:lin ang="5400000" scaled="0"/>
                </a:gradFill>
                <a:ea typeface="Segoe UI" pitchFamily="34" charset="0"/>
                <a:cs typeface="Segoe UI" pitchFamily="34" charset="0"/>
              </a:rPr>
              <a:t>flapi</a:t>
            </a:r>
            <a:r>
              <a:rPr lang="en-US" sz="2400" i="1" dirty="0" smtClean="0">
                <a:gradFill>
                  <a:gsLst>
                    <a:gs pos="0">
                      <a:srgbClr val="FFFFFF"/>
                    </a:gs>
                    <a:gs pos="100000">
                      <a:srgbClr val="FFFFFF"/>
                    </a:gs>
                  </a:gsLst>
                  <a:lin ang="5400000" scaled="0"/>
                </a:gradFill>
                <a:ea typeface="Segoe UI" pitchFamily="34" charset="0"/>
                <a:cs typeface="Segoe UI" pitchFamily="34" charset="0"/>
              </a:rPr>
              <a:t> birds</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798688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Azure API Management</a:t>
            </a:r>
          </a:p>
        </p:txBody>
      </p:sp>
      <p:sp>
        <p:nvSpPr>
          <p:cNvPr id="3" name="Text Placeholder 2"/>
          <p:cNvSpPr>
            <a:spLocks noGrp="1"/>
          </p:cNvSpPr>
          <p:nvPr>
            <p:ph type="body" sz="quarter" idx="14"/>
          </p:nvPr>
        </p:nvSpPr>
        <p:spPr/>
        <p:txBody>
          <a:bodyPr/>
          <a:lstStyle/>
          <a:p>
            <a:r>
              <a:rPr lang="en-US" dirty="0"/>
              <a:t>Josh Twist</a:t>
            </a:r>
          </a:p>
          <a:p>
            <a:r>
              <a:rPr lang="en-US" dirty="0"/>
              <a:t>@</a:t>
            </a:r>
            <a:r>
              <a:rPr lang="en-US" dirty="0" err="1"/>
              <a:t>joshtwist</a:t>
            </a:r>
            <a:endParaRPr lang="en-US" dirty="0"/>
          </a:p>
        </p:txBody>
      </p:sp>
      <p:sp>
        <p:nvSpPr>
          <p:cNvPr id="8" name="Text Placeholder 7"/>
          <p:cNvSpPr>
            <a:spLocks noGrp="1"/>
          </p:cNvSpPr>
          <p:nvPr>
            <p:ph type="body" sz="quarter" idx="15"/>
          </p:nvPr>
        </p:nvSpPr>
        <p:spPr/>
        <p:txBody>
          <a:bodyPr/>
          <a:lstStyle/>
          <a:p>
            <a:r>
              <a:rPr lang="en-US" dirty="0" smtClean="0"/>
              <a:t>DEV-B351</a:t>
            </a:r>
            <a:endParaRPr lang="en-US" dirty="0"/>
          </a:p>
        </p:txBody>
      </p:sp>
    </p:spTree>
    <p:extLst>
      <p:ext uri="{BB962C8B-B14F-4D97-AF65-F5344CB8AC3E}">
        <p14:creationId xmlns:p14="http://schemas.microsoft.com/office/powerpoint/2010/main" val="180234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Preferred text layout, 2-color (no bullets)</a:t>
            </a:r>
            <a:endParaRPr lang="en-US" dirty="0"/>
          </a:p>
        </p:txBody>
      </p:sp>
      <p:sp>
        <p:nvSpPr>
          <p:cNvPr id="6" name="Text Placeholder 5"/>
          <p:cNvSpPr>
            <a:spLocks noGrp="1"/>
          </p:cNvSpPr>
          <p:nvPr>
            <p:ph type="body" sz="quarter" idx="11"/>
          </p:nvPr>
        </p:nvSpPr>
        <p:spPr/>
        <p:txBody>
          <a:bodyPr/>
          <a:lstStyle/>
          <a:p>
            <a:r>
              <a:rPr lang="en-US" dirty="0" smtClean="0"/>
              <a:t>Main topic 1: size 40pt</a:t>
            </a:r>
          </a:p>
          <a:p>
            <a:pPr lvl="1"/>
            <a:r>
              <a:rPr lang="en-US" dirty="0" smtClean="0"/>
              <a:t>Size 20pt for the subtopics</a:t>
            </a:r>
          </a:p>
          <a:p>
            <a:pPr lvl="1"/>
            <a:r>
              <a:rPr lang="en-US" dirty="0" smtClean="0"/>
              <a:t>Size 20pt for the subtopics</a:t>
            </a:r>
          </a:p>
          <a:p>
            <a:r>
              <a:rPr lang="en-US" dirty="0" smtClean="0"/>
              <a:t>Main topic 2: size 40pt</a:t>
            </a:r>
          </a:p>
          <a:p>
            <a:pPr lvl="1"/>
            <a:r>
              <a:rPr lang="en-US" dirty="0" smtClean="0"/>
              <a:t>Size 20pt for the subtopics</a:t>
            </a:r>
          </a:p>
          <a:p>
            <a:pPr lvl="1"/>
            <a:r>
              <a:rPr lang="en-US" dirty="0" smtClean="0"/>
              <a:t>Size 20pt for the subtopics</a:t>
            </a:r>
          </a:p>
          <a:p>
            <a:r>
              <a:rPr lang="en-US" dirty="0" smtClean="0"/>
              <a:t>Main topic 3: size 40pt</a:t>
            </a:r>
          </a:p>
          <a:p>
            <a:pPr lvl="1"/>
            <a:r>
              <a:rPr lang="en-US" dirty="0" smtClean="0"/>
              <a:t>Size 20pt for the subtopics</a:t>
            </a:r>
          </a:p>
          <a:p>
            <a:pPr lvl="1"/>
            <a:r>
              <a:rPr lang="en-US" dirty="0" smtClean="0"/>
              <a:t>Size 20pt for the subtopics</a:t>
            </a:r>
            <a:endParaRPr lang="en-US" dirty="0"/>
          </a:p>
        </p:txBody>
      </p:sp>
    </p:spTree>
    <p:extLst>
      <p:ext uri="{BB962C8B-B14F-4D97-AF65-F5344CB8AC3E}">
        <p14:creationId xmlns:p14="http://schemas.microsoft.com/office/powerpoint/2010/main" val="224800594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Adjusting list levels</a:t>
            </a:r>
            <a:endParaRPr lang="en-US" dirty="0"/>
          </a:p>
        </p:txBody>
      </p:sp>
      <p:sp>
        <p:nvSpPr>
          <p:cNvPr id="6" name="Text Placeholder 5"/>
          <p:cNvSpPr>
            <a:spLocks noGrp="1"/>
          </p:cNvSpPr>
          <p:nvPr>
            <p:ph type="body" sz="quarter" idx="4294967295"/>
          </p:nvPr>
        </p:nvSpPr>
        <p:spPr>
          <a:xfrm>
            <a:off x="274638" y="1212850"/>
            <a:ext cx="11887200" cy="4124206"/>
          </a:xfrm>
          <a:prstGeom prst="rect">
            <a:avLst/>
          </a:prstGeom>
        </p:spPr>
        <p:txBody>
          <a:bodyPr/>
          <a:lstStyle/>
          <a:p>
            <a:pPr marL="0" indent="0">
              <a:buNone/>
            </a:pPr>
            <a:r>
              <a:rPr lang="en-US" dirty="0">
                <a:gradFill>
                  <a:gsLst>
                    <a:gs pos="2920">
                      <a:schemeClr val="tx2"/>
                    </a:gs>
                    <a:gs pos="39000">
                      <a:schemeClr val="tx2"/>
                    </a:gs>
                  </a:gsLst>
                  <a:lin ang="5400000" scaled="0"/>
                </a:gradFill>
              </a:rPr>
              <a:t>Main topic 1: size 40pt</a:t>
            </a:r>
          </a:p>
          <a:p>
            <a:pPr marL="0" lvl="1" indent="0">
              <a:buNone/>
            </a:pPr>
            <a:r>
              <a:rPr lang="en-US" sz="2000" dirty="0" smtClean="0"/>
              <a:t>Size 20pt for the subtopics</a:t>
            </a:r>
          </a:p>
          <a:p>
            <a:pPr marL="0" lvl="1" indent="0">
              <a:buNone/>
            </a:pPr>
            <a:r>
              <a:rPr lang="en-US" sz="2000" dirty="0" smtClean="0"/>
              <a:t>Size 20pt for the subtopics</a:t>
            </a:r>
          </a:p>
          <a:p>
            <a:pPr marL="0" indent="0">
              <a:buNone/>
            </a:pPr>
            <a:r>
              <a:rPr lang="en-US" dirty="0">
                <a:gradFill>
                  <a:gsLst>
                    <a:gs pos="2920">
                      <a:schemeClr val="tx2"/>
                    </a:gs>
                    <a:gs pos="39000">
                      <a:schemeClr val="tx2"/>
                    </a:gs>
                  </a:gsLst>
                  <a:lin ang="5400000" scaled="0"/>
                </a:gradFill>
              </a:rPr>
              <a:t>Main topic 2: size 40pt</a:t>
            </a:r>
          </a:p>
          <a:p>
            <a:pPr marL="0" lvl="1" indent="0">
              <a:buNone/>
            </a:pPr>
            <a:r>
              <a:rPr lang="en-US" sz="2000" dirty="0" smtClean="0"/>
              <a:t>Size 20pt for the subtopics</a:t>
            </a:r>
          </a:p>
          <a:p>
            <a:pPr marL="0" lvl="1" indent="0">
              <a:buNone/>
            </a:pPr>
            <a:r>
              <a:rPr lang="en-US" sz="2000" dirty="0" smtClean="0"/>
              <a:t>Size 20pt for the subtopics</a:t>
            </a:r>
          </a:p>
          <a:p>
            <a:pPr marL="0" indent="0">
              <a:buNone/>
            </a:pPr>
            <a:r>
              <a:rPr lang="en-US" dirty="0">
                <a:gradFill>
                  <a:gsLst>
                    <a:gs pos="2920">
                      <a:schemeClr val="tx2"/>
                    </a:gs>
                    <a:gs pos="39000">
                      <a:schemeClr val="tx2"/>
                    </a:gs>
                  </a:gsLst>
                  <a:lin ang="5400000" scaled="0"/>
                </a:gradFill>
              </a:rPr>
              <a:t>Main topic 3: size 40pt</a:t>
            </a:r>
          </a:p>
          <a:p>
            <a:pPr marL="0" lvl="1" indent="0">
              <a:buNone/>
            </a:pPr>
            <a:r>
              <a:rPr lang="en-US" sz="2000" dirty="0" smtClean="0"/>
              <a:t>Size 20pt for the subtopics</a:t>
            </a:r>
          </a:p>
          <a:p>
            <a:pPr marL="0" lvl="1" indent="0">
              <a:buNone/>
            </a:pPr>
            <a:r>
              <a:rPr lang="en-US" sz="2000" dirty="0" smtClean="0"/>
              <a:t>Size 20pt for the subtopics</a:t>
            </a:r>
            <a:endParaRPr lang="en-US" sz="2000" dirty="0"/>
          </a:p>
        </p:txBody>
      </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12043" y="5310029"/>
            <a:ext cx="6264116" cy="1396294"/>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501063" y="2765750"/>
            <a:ext cx="3663140" cy="39405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Use the </a:t>
            </a:r>
            <a:r>
              <a:rPr lang="en-US" sz="1400" dirty="0" smtClean="0">
                <a:gradFill>
                  <a:gsLst>
                    <a:gs pos="5417">
                      <a:srgbClr val="FFFFFF"/>
                    </a:gs>
                    <a:gs pos="28000">
                      <a:srgbClr val="FFFFFF"/>
                    </a:gs>
                  </a:gsLst>
                  <a:lin ang="5400000" scaled="0"/>
                </a:gradFill>
                <a:ea typeface="Segoe UI" pitchFamily="34" charset="0"/>
                <a:cs typeface="Segoe UI" pitchFamily="34" charset="0"/>
              </a:rPr>
              <a:t>“Decrease List </a:t>
            </a:r>
            <a:r>
              <a:rPr lang="en-US" sz="1400" dirty="0">
                <a:gradFill>
                  <a:gsLst>
                    <a:gs pos="5417">
                      <a:srgbClr val="FFFFFF"/>
                    </a:gs>
                    <a:gs pos="28000">
                      <a:srgbClr val="FFFFFF"/>
                    </a:gs>
                  </a:gsLst>
                  <a:lin ang="5400000" scaled="0"/>
                </a:gradFill>
                <a:ea typeface="Segoe UI" pitchFamily="34" charset="0"/>
                <a:cs typeface="Segoe UI" pitchFamily="34" charset="0"/>
              </a:rPr>
              <a:t>Level” and </a:t>
            </a:r>
            <a:r>
              <a:rPr lang="en-US" sz="1400" dirty="0" smtClean="0">
                <a:gradFill>
                  <a:gsLst>
                    <a:gs pos="5417">
                      <a:srgbClr val="FFFFFF"/>
                    </a:gs>
                    <a:gs pos="28000">
                      <a:srgbClr val="FFFFFF"/>
                    </a:gs>
                  </a:gsLst>
                  <a:lin ang="5400000" scaled="0"/>
                </a:gradFill>
                <a:ea typeface="Segoe UI" pitchFamily="34" charset="0"/>
                <a:cs typeface="Segoe UI" pitchFamily="34" charset="0"/>
              </a:rPr>
              <a:t>“Increase List </a:t>
            </a:r>
            <a:r>
              <a:rPr lang="en-US" sz="1400" dirty="0">
                <a:gradFill>
                  <a:gsLst>
                    <a:gs pos="5417">
                      <a:srgbClr val="FFFFFF"/>
                    </a:gs>
                    <a:gs pos="28000">
                      <a:srgbClr val="FFFFFF"/>
                    </a:gs>
                  </a:gsLst>
                  <a:lin ang="5400000" scaled="0"/>
                </a:gradFill>
                <a:ea typeface="Segoe UI" pitchFamily="34" charset="0"/>
                <a:cs typeface="Segoe UI" pitchFamily="34" charset="0"/>
              </a:rPr>
              <a:t>Level” tools on the Home Menu to change text levels.</a:t>
            </a:r>
          </a:p>
          <a:p>
            <a:pPr defTabSz="932472" fontAlgn="base">
              <a:spcBef>
                <a:spcPts val="612"/>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Try this:  </a:t>
            </a: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Place your cursor in any row of text to the left that says “Size </a:t>
            </a:r>
            <a:r>
              <a:rPr lang="en-US" sz="1400" dirty="0" smtClean="0">
                <a:gradFill>
                  <a:gsLst>
                    <a:gs pos="5417">
                      <a:srgbClr val="FFFFFF"/>
                    </a:gs>
                    <a:gs pos="28000">
                      <a:srgbClr val="FFFFFF"/>
                    </a:gs>
                  </a:gsLst>
                  <a:lin ang="5400000" scaled="0"/>
                </a:gradFill>
                <a:ea typeface="Segoe UI" pitchFamily="34" charset="0"/>
                <a:cs typeface="Segoe UI" pitchFamily="34" charset="0"/>
              </a:rPr>
              <a:t>20pt </a:t>
            </a:r>
            <a:r>
              <a:rPr lang="en-US" sz="1400" dirty="0">
                <a:gradFill>
                  <a:gsLst>
                    <a:gs pos="5417">
                      <a:srgbClr val="FFFFFF"/>
                    </a:gs>
                    <a:gs pos="28000">
                      <a:srgbClr val="FFFFFF"/>
                    </a:gs>
                  </a:gsLst>
                  <a:lin ang="5400000" scaled="0"/>
                </a:gradFill>
                <a:ea typeface="Segoe UI" pitchFamily="34" charset="0"/>
                <a:cs typeface="Segoe UI" pitchFamily="34" charset="0"/>
              </a:rPr>
              <a:t>for subtopics”</a:t>
            </a: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Next click the Home tab, and then on the “</a:t>
            </a:r>
            <a:r>
              <a:rPr lang="en-US" sz="1400" u="sng" dirty="0">
                <a:gradFill>
                  <a:gsLst>
                    <a:gs pos="5417">
                      <a:srgbClr val="FFFFFF"/>
                    </a:gs>
                    <a:gs pos="28000">
                      <a:srgbClr val="FFFFFF"/>
                    </a:gs>
                  </a:gsLst>
                  <a:lin ang="5400000" scaled="0"/>
                </a:gradFill>
                <a:ea typeface="Segoe UI" pitchFamily="34" charset="0"/>
                <a:cs typeface="Segoe UI" pitchFamily="34" charset="0"/>
              </a:rPr>
              <a:t>Decrease List level</a:t>
            </a:r>
            <a:r>
              <a:rPr lang="en-US" sz="1400" dirty="0">
                <a:gradFill>
                  <a:gsLst>
                    <a:gs pos="5417">
                      <a:srgbClr val="FFFFFF"/>
                    </a:gs>
                    <a:gs pos="28000">
                      <a:srgbClr val="FFFFFF"/>
                    </a:gs>
                  </a:gsLst>
                  <a:lin ang="5400000" scaled="0"/>
                </a:gradFill>
                <a:ea typeface="Segoe UI" pitchFamily="34" charset="0"/>
                <a:cs typeface="Segoe UI" pitchFamily="34" charset="0"/>
              </a:rPr>
              <a:t>” tool. Notice how the line </a:t>
            </a:r>
            <a:r>
              <a:rPr lang="en-US" sz="1400" dirty="0" smtClean="0">
                <a:gradFill>
                  <a:gsLst>
                    <a:gs pos="5417">
                      <a:srgbClr val="FFFFFF"/>
                    </a:gs>
                    <a:gs pos="28000">
                      <a:srgbClr val="FFFFFF"/>
                    </a:gs>
                  </a:gsLst>
                  <a:lin ang="5400000" scaled="0"/>
                </a:gradFill>
                <a:ea typeface="Segoe UI" pitchFamily="34" charset="0"/>
                <a:cs typeface="Segoe UI" pitchFamily="34" charset="0"/>
              </a:rPr>
              <a:t>moves up one level.</a:t>
            </a:r>
            <a:endParaRPr lang="en-US" sz="1400" dirty="0">
              <a:gradFill>
                <a:gsLst>
                  <a:gs pos="5417">
                    <a:srgbClr val="FFFFFF"/>
                  </a:gs>
                  <a:gs pos="28000">
                    <a:srgbClr val="FFFFFF"/>
                  </a:gs>
                </a:gsLst>
                <a:lin ang="5400000" scaled="0"/>
              </a:gradFill>
              <a:ea typeface="Segoe UI" pitchFamily="34" charset="0"/>
              <a:cs typeface="Segoe UI" pitchFamily="34" charset="0"/>
            </a:endParaRPr>
          </a:p>
          <a:p>
            <a:pPr marL="294732" indent="-239672" defTabSz="932472" fontAlgn="base">
              <a:spcBef>
                <a:spcPct val="0"/>
              </a:spcBef>
              <a:spcAft>
                <a:spcPct val="0"/>
              </a:spcAft>
              <a:buFont typeface="+mj-lt"/>
              <a:buAutoNum type="arabicPeriod"/>
            </a:pPr>
            <a:r>
              <a:rPr lang="en-US" sz="1400" dirty="0">
                <a:gradFill>
                  <a:gsLst>
                    <a:gs pos="5417">
                      <a:srgbClr val="FFFFFF"/>
                    </a:gs>
                    <a:gs pos="28000">
                      <a:srgbClr val="FFFFFF"/>
                    </a:gs>
                  </a:gsLst>
                  <a:lin ang="5400000" scaled="0"/>
                </a:gradFill>
                <a:ea typeface="Segoe UI" pitchFamily="34" charset="0"/>
                <a:cs typeface="Segoe UI" pitchFamily="34" charset="0"/>
              </a:rPr>
              <a:t>Now try placing your cursor in one of the  “Main topic…” lines of text. Click the “</a:t>
            </a:r>
            <a:r>
              <a:rPr lang="en-US" sz="1400" u="sng" dirty="0">
                <a:gradFill>
                  <a:gsLst>
                    <a:gs pos="5417">
                      <a:srgbClr val="FFFFFF"/>
                    </a:gs>
                    <a:gs pos="28000">
                      <a:srgbClr val="FFFFFF"/>
                    </a:gs>
                  </a:gsLst>
                  <a:lin ang="5400000" scaled="0"/>
                </a:gradFill>
                <a:ea typeface="Segoe UI" pitchFamily="34" charset="0"/>
                <a:cs typeface="Segoe UI" pitchFamily="34" charset="0"/>
              </a:rPr>
              <a:t>Increase List Level</a:t>
            </a:r>
            <a:r>
              <a:rPr lang="en-US" sz="1400" dirty="0">
                <a:gradFill>
                  <a:gsLst>
                    <a:gs pos="5417">
                      <a:srgbClr val="FFFFFF"/>
                    </a:gs>
                    <a:gs pos="28000">
                      <a:srgbClr val="FFFFFF"/>
                    </a:gs>
                  </a:gsLst>
                  <a:lin ang="5400000" scaled="0"/>
                </a:gradFill>
                <a:ea typeface="Segoe UI" pitchFamily="34" charset="0"/>
                <a:cs typeface="Segoe UI" pitchFamily="34" charset="0"/>
              </a:rPr>
              <a:t>” tool and see how the text is pushed </a:t>
            </a:r>
            <a:r>
              <a:rPr lang="en-US" sz="1400" dirty="0" smtClean="0">
                <a:gradFill>
                  <a:gsLst>
                    <a:gs pos="5417">
                      <a:srgbClr val="FFFFFF"/>
                    </a:gs>
                    <a:gs pos="28000">
                      <a:srgbClr val="FFFFFF"/>
                    </a:gs>
                  </a:gsLst>
                  <a:lin ang="5400000" scaled="0"/>
                </a:gradFill>
                <a:ea typeface="Segoe UI" pitchFamily="34" charset="0"/>
                <a:cs typeface="Segoe UI" pitchFamily="34" charset="0"/>
              </a:rPr>
              <a:t>in one </a:t>
            </a:r>
            <a:r>
              <a:rPr lang="en-US" sz="1400" dirty="0">
                <a:gradFill>
                  <a:gsLst>
                    <a:gs pos="5417">
                      <a:srgbClr val="FFFFFF"/>
                    </a:gs>
                    <a:gs pos="28000">
                      <a:srgbClr val="FFFFFF"/>
                    </a:gs>
                  </a:gsLst>
                  <a:lin ang="5400000" scaled="0"/>
                </a:gradFill>
                <a:ea typeface="Segoe UI" pitchFamily="34" charset="0"/>
                <a:cs typeface="Segoe UI" pitchFamily="34" charset="0"/>
              </a:rPr>
              <a:t>level</a:t>
            </a:r>
          </a:p>
          <a:p>
            <a:pPr defTabSz="932472" fontAlgn="base">
              <a:spcBef>
                <a:spcPts val="612"/>
              </a:spcBef>
              <a:spcAft>
                <a:spcPct val="0"/>
              </a:spcAft>
            </a:pPr>
            <a:r>
              <a:rPr lang="en-US" sz="1400" dirty="0">
                <a:gradFill>
                  <a:gsLst>
                    <a:gs pos="5417">
                      <a:srgbClr val="FFFFFF"/>
                    </a:gs>
                    <a:gs pos="28000">
                      <a:srgbClr val="FFFFFF"/>
                    </a:gs>
                  </a:gsLst>
                  <a:lin ang="5400000" scaled="0"/>
                </a:gradFill>
                <a:ea typeface="Segoe UI" pitchFamily="34" charset="0"/>
                <a:cs typeface="Segoe UI" pitchFamily="34" charset="0"/>
              </a:rPr>
              <a:t>Use these 2 tools to adjust your text levels as you work</a:t>
            </a:r>
          </a:p>
        </p:txBody>
      </p:sp>
    </p:spTree>
    <p:extLst>
      <p:ext uri="{BB962C8B-B14F-4D97-AF65-F5344CB8AC3E}">
        <p14:creationId xmlns:p14="http://schemas.microsoft.com/office/powerpoint/2010/main" val="25609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51360"/>
            <a:ext cx="11887200" cy="2228302"/>
          </a:xfrm>
        </p:spPr>
        <p:txBody>
          <a:bodyPr/>
          <a:lstStyle/>
          <a:p>
            <a:r>
              <a:rPr lang="en-US" dirty="0" smtClean="0"/>
              <a:t>Example of a bulleted slide with a subhead</a:t>
            </a:r>
          </a:p>
          <a:p>
            <a:pPr lvl="1"/>
            <a:r>
              <a:rPr lang="en-US" dirty="0" smtClean="0"/>
              <a:t>Set the slide title to “Sentence case”</a:t>
            </a:r>
          </a:p>
          <a:p>
            <a:pPr lvl="1"/>
            <a:r>
              <a:rPr lang="en-US" dirty="0" smtClean="0"/>
              <a:t>Set subheads to “Sentence case”</a:t>
            </a:r>
          </a:p>
          <a:p>
            <a:pPr lvl="1"/>
            <a:r>
              <a:rPr lang="en-US" dirty="0" smtClean="0"/>
              <a:t>In “bulleted” slide layouts, level 2 text is 24pt</a:t>
            </a:r>
          </a:p>
          <a:p>
            <a:pPr lvl="2"/>
            <a:r>
              <a:rPr lang="en-US" dirty="0" smtClean="0"/>
              <a:t>Level 3 text is 24 </a:t>
            </a:r>
            <a:r>
              <a:rPr lang="en-US" dirty="0" err="1" smtClean="0"/>
              <a:t>pt</a:t>
            </a:r>
            <a:endParaRPr lang="en-US" dirty="0" smtClean="0"/>
          </a:p>
          <a:p>
            <a:pPr lvl="3"/>
            <a:r>
              <a:rPr lang="en-US" dirty="0" smtClean="0"/>
              <a:t>Level 4 text is 20pt</a:t>
            </a:r>
          </a:p>
          <a:p>
            <a:pPr lvl="4"/>
            <a:r>
              <a:rPr lang="en-US" dirty="0" smtClean="0"/>
              <a:t>Level 5 text is 20pt</a:t>
            </a:r>
          </a:p>
          <a:p>
            <a:pPr lvl="0"/>
            <a:r>
              <a:rPr lang="en-US" dirty="0" smtClean="0"/>
              <a:t>Hyperlink style</a:t>
            </a:r>
          </a:p>
          <a:p>
            <a:pPr lvl="1"/>
            <a:r>
              <a:rPr lang="en-US" dirty="0" smtClean="0">
                <a:hlinkClick r:id="rId3"/>
              </a:rPr>
              <a:t>www.microsoft.com</a:t>
            </a:r>
            <a:r>
              <a:rPr lang="en-US" dirty="0" smtClean="0"/>
              <a:t> </a:t>
            </a:r>
          </a:p>
        </p:txBody>
      </p:sp>
      <p:sp>
        <p:nvSpPr>
          <p:cNvPr id="2" name="Title 1"/>
          <p:cNvSpPr>
            <a:spLocks noGrp="1"/>
          </p:cNvSpPr>
          <p:nvPr>
            <p:ph type="title"/>
          </p:nvPr>
        </p:nvSpPr>
        <p:spPr/>
        <p:txBody>
          <a:bodyPr/>
          <a:lstStyle/>
          <a:p>
            <a:r>
              <a:rPr lang="en-US" dirty="0" smtClean="0"/>
              <a:t>Bullet points layout with Subhead</a:t>
            </a:r>
            <a:br>
              <a:rPr lang="en-US" dirty="0" smtClean="0"/>
            </a:br>
            <a:r>
              <a:rPr lang="en-US" sz="3600" dirty="0" err="1" smtClean="0">
                <a:gradFill>
                  <a:gsLst>
                    <a:gs pos="1250">
                      <a:schemeClr val="tx2"/>
                    </a:gs>
                    <a:gs pos="99000">
                      <a:schemeClr val="tx2"/>
                    </a:gs>
                  </a:gsLst>
                  <a:lin ang="5400000" scaled="0"/>
                </a:gradFill>
              </a:rPr>
              <a:t>Subhead</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587713410"/>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spacing</a:t>
            </a:r>
            <a:endParaRPr lang="en-US" dirty="0"/>
          </a:p>
        </p:txBody>
      </p:sp>
      <p:sp>
        <p:nvSpPr>
          <p:cNvPr id="3" name="Text Placeholder 2"/>
          <p:cNvSpPr>
            <a:spLocks noGrp="1"/>
          </p:cNvSpPr>
          <p:nvPr>
            <p:ph type="body" sz="quarter" idx="11"/>
          </p:nvPr>
        </p:nvSpPr>
        <p:spPr/>
        <p:txBody>
          <a:bodyPr/>
          <a:lstStyle/>
          <a:p>
            <a:r>
              <a:rPr lang="en-US" sz="5400" spc="-100" dirty="0" smtClean="0"/>
              <a:t>Type that is size 54pt and larger </a:t>
            </a:r>
            <a:br>
              <a:rPr lang="en-US" sz="5400" spc="-100" dirty="0" smtClean="0"/>
            </a:br>
            <a:r>
              <a:rPr lang="en-US" sz="5400" spc="-100" dirty="0" smtClean="0"/>
              <a:t>should be condensed by 1pt</a:t>
            </a:r>
          </a:p>
          <a:p>
            <a:r>
              <a:rPr lang="en-US" spc="0" dirty="0" smtClean="0"/>
              <a:t>Type that is </a:t>
            </a:r>
            <a:r>
              <a:rPr lang="en-US" dirty="0" smtClean="0"/>
              <a:t>smaller than </a:t>
            </a:r>
            <a:r>
              <a:rPr lang="en-US" spc="0" dirty="0" smtClean="0"/>
              <a:t>54pt</a:t>
            </a:r>
            <a:br>
              <a:rPr lang="en-US" spc="0" dirty="0" smtClean="0"/>
            </a:br>
            <a:r>
              <a:rPr lang="en-US" spc="0" dirty="0" smtClean="0"/>
              <a:t>should be normal</a:t>
            </a:r>
          </a:p>
        </p:txBody>
      </p:sp>
      <p:pic>
        <p:nvPicPr>
          <p:cNvPr id="1027" name="Picture 3" descr="Text spacing drilldown" title="File menu"/>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2743555" y="4320212"/>
            <a:ext cx="5934848" cy="2300769"/>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hows character spacing set to Condensed .1&quot;" title="Font menu"/>
          <p:cNvPicPr>
            <a:picLocks noChangeAspect="1"/>
          </p:cNvPicPr>
          <p:nvPr/>
        </p:nvPicPr>
        <p:blipFill>
          <a:blip r:embed="rId4"/>
          <a:stretch>
            <a:fillRect/>
          </a:stretch>
        </p:blipFill>
        <p:spPr>
          <a:xfrm>
            <a:off x="7864139" y="3771578"/>
            <a:ext cx="4023086" cy="2849403"/>
          </a:xfrm>
          <a:prstGeom prst="rect">
            <a:avLst/>
          </a:prstGeom>
        </p:spPr>
      </p:pic>
    </p:spTree>
    <p:extLst>
      <p:ext uri="{BB962C8B-B14F-4D97-AF65-F5344CB8AC3E}">
        <p14:creationId xmlns:p14="http://schemas.microsoft.com/office/powerpoint/2010/main" val="25289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 code slide</a:t>
            </a:r>
            <a:endParaRPr lang="en-US" dirty="0"/>
          </a:p>
        </p:txBody>
      </p:sp>
      <p:sp>
        <p:nvSpPr>
          <p:cNvPr id="5" name="Text Placeholder 4"/>
          <p:cNvSpPr>
            <a:spLocks noGrp="1"/>
          </p:cNvSpPr>
          <p:nvPr>
            <p:ph type="body" sz="quarter" idx="10"/>
          </p:nvPr>
        </p:nvSpPr>
        <p:spPr>
          <a:xfrm>
            <a:off x="274638" y="1216152"/>
            <a:ext cx="11887199" cy="1098762"/>
          </a:xfrm>
        </p:spPr>
        <p:txBody>
          <a:bodyPr/>
          <a:lstStyle/>
          <a:p>
            <a:r>
              <a:rPr lang="en-US" dirty="0" smtClean="0"/>
              <a:t>This slide layout uses Consolas, a monotype font which is ideal for showing software code. </a:t>
            </a:r>
            <a:endParaRPr lang="en-US" dirty="0"/>
          </a:p>
        </p:txBody>
      </p:sp>
    </p:spTree>
    <p:extLst>
      <p:ext uri="{BB962C8B-B14F-4D97-AF65-F5344CB8AC3E}">
        <p14:creationId xmlns:p14="http://schemas.microsoft.com/office/powerpoint/2010/main" val="24759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8360"/>
            <a:ext cx="11887200" cy="1831975"/>
          </a:xfrm>
        </p:spPr>
        <p:txBody>
          <a:bodyPr/>
          <a:lstStyle/>
          <a:p>
            <a:pPr>
              <a:spcBef>
                <a:spcPts val="0"/>
              </a:spcBef>
              <a:spcAft>
                <a:spcPts val="1836"/>
              </a:spcAft>
              <a:buSzPct val="90000"/>
            </a:pPr>
            <a:r>
              <a:rPr lang="en-US" dirty="0"/>
              <a:t>Segoe is our typeface</a:t>
            </a:r>
            <a:endParaRPr lang="en-US" sz="3200" spc="-71" dirty="0">
              <a:gradFill>
                <a:gsLst>
                  <a:gs pos="0">
                    <a:srgbClr val="FFFFFF"/>
                  </a:gs>
                  <a:gs pos="86000">
                    <a:srgbClr val="FFFFFF"/>
                  </a:gs>
                </a:gsLst>
                <a:lin ang="5400000" scaled="0"/>
              </a:gradFill>
              <a:cs typeface="+mn-cs"/>
            </a:endParaRPr>
          </a:p>
        </p:txBody>
      </p:sp>
      <p:sp>
        <p:nvSpPr>
          <p:cNvPr id="4" name="Rectangle 3"/>
          <p:cNvSpPr/>
          <p:nvPr/>
        </p:nvSpPr>
        <p:spPr>
          <a:xfrm>
            <a:off x="273049" y="3960335"/>
            <a:ext cx="10517138" cy="2372957"/>
          </a:xfrm>
          <a:prstGeom prst="rect">
            <a:avLst/>
          </a:prstGeom>
        </p:spPr>
        <p:txBody>
          <a:bodyPr wrap="square" lIns="182880" tIns="146304" rIns="182880" bIns="146304">
            <a:spAutoFit/>
          </a:bodyPr>
          <a:lstStyle/>
          <a:p>
            <a:pPr>
              <a:lnSpc>
                <a:spcPct val="90000"/>
              </a:lnSpc>
              <a:spcAft>
                <a:spcPts val="1200"/>
              </a:spcAft>
            </a:pPr>
            <a:r>
              <a:rPr lang="en-US" sz="3000" dirty="0">
                <a:ln w="3175">
                  <a:noFill/>
                </a:ln>
                <a:gradFill>
                  <a:gsLst>
                    <a:gs pos="0">
                      <a:srgbClr val="FFFFFF"/>
                    </a:gs>
                    <a:gs pos="100000">
                      <a:srgbClr val="FFFFFF"/>
                    </a:gs>
                  </a:gsLst>
                  <a:lin ang="5400000" scaled="0"/>
                </a:gradFill>
                <a:latin typeface="Segoe UI Light"/>
                <a:cs typeface="Segoe UI" pitchFamily="34" charset="0"/>
              </a:rPr>
              <a:t>The simplest executions of Segoe are often the most beautiful. Let’s make our words engaging and our ideas clear by adopting a less-is-more approach to typography. Limit type to no more than three sizes in a layout. Set all copy in sentence case, limit the use of lowercase, and keep paragraphs flush left.</a:t>
            </a:r>
          </a:p>
        </p:txBody>
      </p:sp>
    </p:spTree>
    <p:extLst>
      <p:ext uri="{BB962C8B-B14F-4D97-AF65-F5344CB8AC3E}">
        <p14:creationId xmlns:p14="http://schemas.microsoft.com/office/powerpoint/2010/main" val="286001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 info</a:t>
            </a:r>
            <a:endParaRPr lang="en-US" dirty="0"/>
          </a:p>
        </p:txBody>
      </p:sp>
      <p:sp>
        <p:nvSpPr>
          <p:cNvPr id="3" name="Text Placeholder 2"/>
          <p:cNvSpPr>
            <a:spLocks noGrp="1"/>
          </p:cNvSpPr>
          <p:nvPr>
            <p:ph type="body" sz="quarter" idx="11"/>
          </p:nvPr>
        </p:nvSpPr>
        <p:spPr/>
        <p:txBody>
          <a:bodyPr/>
          <a:lstStyle/>
          <a:p>
            <a:r>
              <a:rPr lang="en-US" dirty="0" smtClean="0"/>
              <a:t>Font, size, and color for text have been formatted </a:t>
            </a:r>
            <a:br>
              <a:rPr lang="en-US" dirty="0" smtClean="0"/>
            </a:br>
            <a:r>
              <a:rPr lang="en-US" dirty="0" smtClean="0"/>
              <a:t>for you in the Slide Master</a:t>
            </a:r>
          </a:p>
          <a:p>
            <a:pPr>
              <a:spcAft>
                <a:spcPts val="1200"/>
              </a:spcAft>
            </a:pPr>
            <a:r>
              <a:rPr lang="en-US" dirty="0" smtClean="0"/>
              <a:t>This template uses Segoe UI and Segoe UI Light, standard fonts included in Windows 7/8</a:t>
            </a:r>
          </a:p>
          <a:p>
            <a:pPr lvl="1">
              <a:spcAft>
                <a:spcPts val="600"/>
              </a:spcAft>
            </a:pPr>
            <a:r>
              <a:rPr lang="en-US" dirty="0" smtClean="0"/>
              <a:t>If you are running Windows 7 or 8, no fonts are needed. If you are running Windows Vista or earlier, you will need to install Segoe UI Light. </a:t>
            </a:r>
          </a:p>
          <a:p>
            <a:pPr lvl="1">
              <a:spcAft>
                <a:spcPts val="600"/>
              </a:spcAft>
            </a:pPr>
            <a:r>
              <a:rPr lang="en-US" dirty="0" smtClean="0"/>
              <a:t>When connected to </a:t>
            </a:r>
            <a:r>
              <a:rPr lang="en-US" dirty="0" err="1" smtClean="0"/>
              <a:t>CorpNet</a:t>
            </a:r>
            <a:r>
              <a:rPr lang="en-US" dirty="0" smtClean="0"/>
              <a:t>, you can find Segoe UI here: </a:t>
            </a:r>
            <a:br>
              <a:rPr lang="en-US" dirty="0" smtClean="0"/>
            </a:br>
            <a:r>
              <a:rPr lang="en-US" dirty="0" smtClean="0">
                <a:hlinkClick r:id="rId3" action="ppaction://hlinkfile"/>
              </a:rPr>
              <a:t>\\showsrus\images\Corporate_Fonts\PC\Segoe UI\</a:t>
            </a:r>
            <a:r>
              <a:rPr lang="en-US" dirty="0" err="1" smtClean="0">
                <a:hlinkClick r:id="rId3" action="ppaction://hlinkfile"/>
              </a:rPr>
              <a:t>Segoe_UI_Font_family</a:t>
            </a:r>
            <a:r>
              <a:rPr lang="en-US" dirty="0" smtClean="0"/>
              <a:t> </a:t>
            </a:r>
          </a:p>
          <a:p>
            <a:pPr lvl="1">
              <a:spcAft>
                <a:spcPts val="600"/>
              </a:spcAft>
            </a:pPr>
            <a:r>
              <a:rPr lang="en-US" dirty="0" smtClean="0"/>
              <a:t>Copy the .</a:t>
            </a:r>
            <a:r>
              <a:rPr lang="en-US" dirty="0" err="1" smtClean="0"/>
              <a:t>ttf</a:t>
            </a:r>
            <a:r>
              <a:rPr lang="en-US" dirty="0" smtClean="0"/>
              <a:t> fonts into your C:\Windows\Fonts folder</a:t>
            </a:r>
          </a:p>
        </p:txBody>
      </p:sp>
    </p:spTree>
    <p:extLst>
      <p:ext uri="{BB962C8B-B14F-4D97-AF65-F5344CB8AC3E}">
        <p14:creationId xmlns:p14="http://schemas.microsoft.com/office/powerpoint/2010/main" val="302544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fonts/typography</a:t>
            </a:r>
            <a:endParaRPr lang="en-US" dirty="0"/>
          </a:p>
        </p:txBody>
      </p:sp>
      <p:sp>
        <p:nvSpPr>
          <p:cNvPr id="3" name="Text Placeholder 2"/>
          <p:cNvSpPr>
            <a:spLocks noGrp="1"/>
          </p:cNvSpPr>
          <p:nvPr>
            <p:ph type="body" sz="quarter" idx="11"/>
          </p:nvPr>
        </p:nvSpPr>
        <p:spPr/>
        <p:txBody>
          <a:bodyPr/>
          <a:lstStyle/>
          <a:p>
            <a:r>
              <a:rPr lang="en-US" dirty="0" smtClean="0"/>
              <a:t>What are the font choices and sizes?</a:t>
            </a:r>
          </a:p>
          <a:p>
            <a:pPr lvl="1"/>
            <a:r>
              <a:rPr lang="en-US" dirty="0" smtClean="0"/>
              <a:t>Any font size 28pt or larger should use Segoe UI Light</a:t>
            </a:r>
          </a:p>
          <a:p>
            <a:pPr lvl="1"/>
            <a:r>
              <a:rPr lang="en-US" dirty="0" smtClean="0"/>
              <a:t>Any type that is less than 28pt should use Segoe UI</a:t>
            </a:r>
          </a:p>
          <a:p>
            <a:pPr lvl="1"/>
            <a:r>
              <a:rPr lang="en-US" dirty="0" smtClean="0"/>
              <a:t>On one slide, try to use a maximum of 3 font sizes</a:t>
            </a:r>
          </a:p>
          <a:p>
            <a:r>
              <a:rPr lang="en-US" dirty="0" smtClean="0"/>
              <a:t>Where to start</a:t>
            </a:r>
          </a:p>
          <a:p>
            <a:pPr lvl="1"/>
            <a:r>
              <a:rPr lang="en-US" dirty="0" smtClean="0"/>
              <a:t>Control focus by using scale versus bullets</a:t>
            </a:r>
          </a:p>
          <a:p>
            <a:pPr lvl="1"/>
            <a:r>
              <a:rPr lang="en-US" dirty="0" smtClean="0"/>
              <a:t>Use color to draw focus when necessary</a:t>
            </a:r>
          </a:p>
          <a:p>
            <a:pPr lvl="1"/>
            <a:r>
              <a:rPr lang="en-US" dirty="0" smtClean="0"/>
              <a:t>Start with main topic at 40pt and subtopics at 20pt</a:t>
            </a:r>
          </a:p>
          <a:p>
            <a:r>
              <a:rPr lang="en-US" dirty="0" smtClean="0"/>
              <a:t>Title/sentence casing and periods</a:t>
            </a:r>
          </a:p>
          <a:p>
            <a:pPr lvl="1"/>
            <a:r>
              <a:rPr lang="en-US" dirty="0" smtClean="0"/>
              <a:t>Title text should be “sentence case” </a:t>
            </a:r>
          </a:p>
          <a:p>
            <a:pPr lvl="1"/>
            <a:r>
              <a:rPr lang="en-US" dirty="0" smtClean="0"/>
              <a:t>All supporting slide text should be sentence case except for names and products</a:t>
            </a:r>
          </a:p>
        </p:txBody>
      </p:sp>
    </p:spTree>
    <p:extLst>
      <p:ext uri="{BB962C8B-B14F-4D97-AF65-F5344CB8AC3E}">
        <p14:creationId xmlns:p14="http://schemas.microsoft.com/office/powerpoint/2010/main" val="7573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432074" y="2772231"/>
            <a:ext cx="1657350" cy="3248025"/>
          </a:xfrm>
          <a:prstGeom prst="rect">
            <a:avLst/>
          </a:prstGeom>
        </p:spPr>
      </p:pic>
      <p:sp>
        <p:nvSpPr>
          <p:cNvPr id="2" name="Title 1"/>
          <p:cNvSpPr>
            <a:spLocks noGrp="1"/>
          </p:cNvSpPr>
          <p:nvPr>
            <p:ph type="title"/>
          </p:nvPr>
        </p:nvSpPr>
        <p:spPr/>
        <p:txBody>
          <a:bodyPr/>
          <a:lstStyle/>
          <a:p>
            <a:r>
              <a:rPr lang="en-US" dirty="0"/>
              <a:t>Slide </a:t>
            </a:r>
            <a:r>
              <a:rPr lang="en-US" dirty="0" smtClean="0"/>
              <a:t>palette info</a:t>
            </a:r>
            <a:endParaRPr lang="en-US" dirty="0"/>
          </a:p>
        </p:txBody>
      </p:sp>
      <p:sp>
        <p:nvSpPr>
          <p:cNvPr id="4" name="Rectangle 3"/>
          <p:cNvSpPr/>
          <p:nvPr/>
        </p:nvSpPr>
        <p:spPr bwMode="auto">
          <a:xfrm>
            <a:off x="3630747" y="4254353"/>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a:solidFill>
              <a:schemeClr val="tx1">
                <a:alpha val="27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361410" y="4393096"/>
            <a:ext cx="1206527" cy="120604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3</a:t>
            </a:r>
          </a:p>
        </p:txBody>
      </p:sp>
      <p:sp>
        <p:nvSpPr>
          <p:cNvPr id="6" name="Rectangle 5"/>
          <p:cNvSpPr/>
          <p:nvPr/>
        </p:nvSpPr>
        <p:spPr bwMode="auto">
          <a:xfrm>
            <a:off x="5056434" y="4393096"/>
            <a:ext cx="1206527" cy="120604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chemeClr val="bg1"/>
                    </a:gs>
                    <a:gs pos="100000">
                      <a:schemeClr val="bg1"/>
                    </a:gs>
                  </a:gsLst>
                  <a:lin ang="5400000" scaled="0"/>
                </a:gradFill>
              </a:rPr>
              <a:t>Accent 2</a:t>
            </a:r>
          </a:p>
        </p:txBody>
      </p:sp>
      <p:sp>
        <p:nvSpPr>
          <p:cNvPr id="7" name="Rectangle 6"/>
          <p:cNvSpPr/>
          <p:nvPr/>
        </p:nvSpPr>
        <p:spPr bwMode="auto">
          <a:xfrm>
            <a:off x="3751458" y="4393096"/>
            <a:ext cx="1206527" cy="120604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1</a:t>
            </a:r>
          </a:p>
        </p:txBody>
      </p:sp>
      <p:sp>
        <p:nvSpPr>
          <p:cNvPr id="8" name="Rectangle 7"/>
          <p:cNvSpPr/>
          <p:nvPr/>
        </p:nvSpPr>
        <p:spPr bwMode="auto">
          <a:xfrm>
            <a:off x="9736779" y="4528438"/>
            <a:ext cx="935733" cy="935357"/>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chemeClr val="bg1"/>
                    </a:gs>
                    <a:gs pos="100000">
                      <a:schemeClr val="bg1"/>
                    </a:gs>
                  </a:gsLst>
                  <a:lin ang="5400000" scaled="0"/>
                </a:gradFill>
              </a:rPr>
              <a:t>Accent 6</a:t>
            </a:r>
          </a:p>
        </p:txBody>
      </p:sp>
      <p:sp>
        <p:nvSpPr>
          <p:cNvPr id="9" name="Rectangle 8"/>
          <p:cNvSpPr/>
          <p:nvPr/>
        </p:nvSpPr>
        <p:spPr bwMode="auto">
          <a:xfrm>
            <a:off x="8705220" y="4528438"/>
            <a:ext cx="935733" cy="93535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chemeClr val="bg1"/>
                    </a:gs>
                    <a:gs pos="100000">
                      <a:schemeClr val="bg1"/>
                    </a:gs>
                  </a:gsLst>
                  <a:lin ang="5400000" scaled="0"/>
                </a:gradFill>
              </a:rPr>
              <a:t>Accent 5</a:t>
            </a:r>
          </a:p>
        </p:txBody>
      </p:sp>
      <p:sp>
        <p:nvSpPr>
          <p:cNvPr id="10" name="Rectangle 9"/>
          <p:cNvSpPr/>
          <p:nvPr/>
        </p:nvSpPr>
        <p:spPr bwMode="auto">
          <a:xfrm>
            <a:off x="7666388" y="4528438"/>
            <a:ext cx="935733" cy="93535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4</a:t>
            </a:r>
          </a:p>
        </p:txBody>
      </p:sp>
      <p:sp>
        <p:nvSpPr>
          <p:cNvPr id="11" name="Rectangle 10"/>
          <p:cNvSpPr/>
          <p:nvPr/>
        </p:nvSpPr>
        <p:spPr bwMode="auto">
          <a:xfrm>
            <a:off x="2322664" y="4393096"/>
            <a:ext cx="1206527" cy="120604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spcBef>
                <a:spcPct val="0"/>
              </a:spcBef>
              <a:spcAft>
                <a:spcPct val="0"/>
              </a:spcAft>
            </a:pPr>
            <a:r>
              <a:rPr lang="en-US" sz="1400" dirty="0">
                <a:gradFill>
                  <a:gsLst>
                    <a:gs pos="0">
                      <a:schemeClr val="bg1"/>
                    </a:gs>
                    <a:gs pos="100000">
                      <a:schemeClr val="bg1"/>
                    </a:gs>
                  </a:gsLst>
                  <a:lin ang="5400000" scaled="0"/>
                </a:gradFill>
              </a:rPr>
              <a:t>Text</a:t>
            </a:r>
          </a:p>
          <a:p>
            <a:pPr algn="ctr" defTabSz="932472" fontAlgn="base">
              <a:spcBef>
                <a:spcPct val="0"/>
              </a:spcBef>
              <a:spcAft>
                <a:spcPct val="0"/>
              </a:spcAft>
            </a:pPr>
            <a:r>
              <a:rPr lang="en-US" sz="1400" dirty="0" smtClean="0">
                <a:gradFill>
                  <a:gsLst>
                    <a:gs pos="0">
                      <a:schemeClr val="bg1"/>
                    </a:gs>
                    <a:gs pos="100000">
                      <a:schemeClr val="bg1"/>
                    </a:gs>
                  </a:gsLst>
                  <a:lin ang="5400000" scaled="0"/>
                </a:gradFill>
              </a:rPr>
              <a:t>Light 2</a:t>
            </a:r>
            <a:endParaRPr lang="en-US" sz="1400" dirty="0">
              <a:gradFill>
                <a:gsLst>
                  <a:gs pos="0">
                    <a:schemeClr val="bg1"/>
                  </a:gs>
                  <a:gs pos="100000">
                    <a:schemeClr val="bg1"/>
                  </a:gs>
                </a:gsLst>
                <a:lin ang="5400000" scaled="0"/>
              </a:gradFill>
            </a:endParaRPr>
          </a:p>
        </p:txBody>
      </p:sp>
      <p:sp>
        <p:nvSpPr>
          <p:cNvPr id="13" name="TextBox 12"/>
          <p:cNvSpPr txBox="1"/>
          <p:nvPr/>
        </p:nvSpPr>
        <p:spPr>
          <a:xfrm>
            <a:off x="2937306" y="2725616"/>
            <a:ext cx="8862008" cy="565027"/>
          </a:xfrm>
          <a:prstGeom prst="rect">
            <a:avLst/>
          </a:prstGeom>
          <a:noFill/>
        </p:spPr>
        <p:txBody>
          <a:bodyPr wrap="square" lIns="182880" tIns="0" rIns="182880" bIns="0" rtlCol="0">
            <a:spAutoFit/>
          </a:bodyPr>
          <a:lstStyle/>
          <a:p>
            <a:r>
              <a:rPr lang="en-US" dirty="0" smtClean="0">
                <a:gradFill>
                  <a:gsLst>
                    <a:gs pos="2917">
                      <a:schemeClr val="tx1"/>
                    </a:gs>
                    <a:gs pos="30000">
                      <a:schemeClr val="tx1"/>
                    </a:gs>
                  </a:gsLst>
                  <a:lin ang="5400000" scaled="0"/>
                </a:gradFill>
              </a:rPr>
              <a:t>Select the 4</a:t>
            </a:r>
            <a:r>
              <a:rPr lang="en-US" baseline="30000" dirty="0" smtClean="0">
                <a:gradFill>
                  <a:gsLst>
                    <a:gs pos="2917">
                      <a:schemeClr val="tx1"/>
                    </a:gs>
                    <a:gs pos="30000">
                      <a:schemeClr val="tx1"/>
                    </a:gs>
                  </a:gsLst>
                  <a:lin ang="5400000" scaled="0"/>
                </a:gradFill>
              </a:rPr>
              <a:t>th</a:t>
            </a:r>
            <a:r>
              <a:rPr lang="en-US" dirty="0" smtClean="0">
                <a:gradFill>
                  <a:gsLst>
                    <a:gs pos="2917">
                      <a:schemeClr val="tx1"/>
                    </a:gs>
                    <a:gs pos="30000">
                      <a:schemeClr val="tx1"/>
                    </a:gs>
                  </a:gsLst>
                  <a:lin ang="5400000" scaled="0"/>
                </a:gradFill>
              </a:rPr>
              <a:t> color from the left for subheads and 1</a:t>
            </a:r>
            <a:r>
              <a:rPr lang="en-US" baseline="30000" dirty="0" smtClean="0">
                <a:gradFill>
                  <a:gsLst>
                    <a:gs pos="2917">
                      <a:schemeClr val="tx1"/>
                    </a:gs>
                    <a:gs pos="30000">
                      <a:schemeClr val="tx1"/>
                    </a:gs>
                  </a:gsLst>
                  <a:lin ang="5400000" scaled="0"/>
                </a:gradFill>
              </a:rPr>
              <a:t>st</a:t>
            </a:r>
            <a:r>
              <a:rPr lang="en-US" dirty="0" smtClean="0">
                <a:gradFill>
                  <a:gsLst>
                    <a:gs pos="2917">
                      <a:schemeClr val="tx1"/>
                    </a:gs>
                    <a:gs pos="30000">
                      <a:schemeClr val="tx1"/>
                    </a:gs>
                  </a:gsLst>
                  <a:lin ang="5400000" scaled="0"/>
                </a:gradFill>
              </a:rPr>
              <a:t> level non-bulleted text color, or wherever “color” text is preferred over the default black/white text</a:t>
            </a:r>
          </a:p>
        </p:txBody>
      </p:sp>
      <p:sp>
        <p:nvSpPr>
          <p:cNvPr id="14" name="TextBox 13"/>
          <p:cNvSpPr txBox="1"/>
          <p:nvPr/>
        </p:nvSpPr>
        <p:spPr>
          <a:xfrm>
            <a:off x="3757856" y="3737150"/>
            <a:ext cx="7060545" cy="313904"/>
          </a:xfrm>
          <a:prstGeom prst="rect">
            <a:avLst/>
          </a:prstGeom>
          <a:noFill/>
        </p:spPr>
        <p:txBody>
          <a:bodyPr wrap="square" lIns="0" tIns="0" rIns="0" bIns="0" rtlCol="0">
            <a:spAutoFit/>
          </a:bodyPr>
          <a:lstStyle/>
          <a:p>
            <a:pPr algn="ctr"/>
            <a:r>
              <a:rPr lang="en-US" sz="2000" dirty="0">
                <a:gradFill>
                  <a:gsLst>
                    <a:gs pos="2917">
                      <a:schemeClr val="tx1"/>
                    </a:gs>
                    <a:gs pos="30000">
                      <a:schemeClr val="tx1"/>
                    </a:gs>
                  </a:gsLst>
                  <a:lin ang="5400000" scaled="0"/>
                </a:gradFill>
              </a:rPr>
              <a:t>Accent colors 1-6 – (6 Theme Colors to the far right)</a:t>
            </a:r>
          </a:p>
        </p:txBody>
      </p:sp>
      <p:grpSp>
        <p:nvGrpSpPr>
          <p:cNvPr id="15" name="Group 14"/>
          <p:cNvGrpSpPr/>
          <p:nvPr/>
        </p:nvGrpSpPr>
        <p:grpSpPr>
          <a:xfrm>
            <a:off x="3751456" y="3819883"/>
            <a:ext cx="6921056" cy="455867"/>
            <a:chOff x="5099206" y="3872901"/>
            <a:chExt cx="6165897" cy="363048"/>
          </a:xfrm>
        </p:grpSpPr>
        <p:cxnSp>
          <p:nvCxnSpPr>
            <p:cNvPr id="16" name="Straight Connector 15"/>
            <p:cNvCxnSpPr/>
            <p:nvPr/>
          </p:nvCxnSpPr>
          <p:spPr>
            <a:xfrm>
              <a:off x="5104785" y="4099191"/>
              <a:ext cx="6154739" cy="0"/>
            </a:xfrm>
            <a:prstGeom prst="line">
              <a:avLst/>
            </a:pr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cxnSp>
        <p:cxnSp>
          <p:nvCxnSpPr>
            <p:cNvPr id="17" name="Straight Connector 16"/>
            <p:cNvCxnSpPr/>
            <p:nvPr/>
          </p:nvCxnSpPr>
          <p:spPr>
            <a:xfrm>
              <a:off x="5099206" y="3872901"/>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65103" y="3872902"/>
              <a:ext cx="0" cy="363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 Placeholder 2"/>
          <p:cNvSpPr txBox="1">
            <a:spLocks/>
          </p:cNvSpPr>
          <p:nvPr/>
        </p:nvSpPr>
        <p:spPr>
          <a:xfrm>
            <a:off x="274638" y="1227844"/>
            <a:ext cx="11887200" cy="1209562"/>
          </a:xfrm>
          <a:prstGeom prst="rect">
            <a:avLst/>
          </a:prstGeom>
        </p:spPr>
        <p:txBody>
          <a:bodyPr vert="horz" wrap="square" lIns="182880" tIns="146304" rIns="182880" bIns="146304"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gradFill>
                  <a:gsLst>
                    <a:gs pos="2917">
                      <a:schemeClr val="tx2"/>
                    </a:gs>
                    <a:gs pos="30000">
                      <a:schemeClr val="tx2"/>
                    </a:gs>
                  </a:gsLst>
                  <a:lin ang="5400000" scaled="0"/>
                </a:gradFill>
              </a:rPr>
              <a:t>The PowerPoint palette for this template has been built for you and is shown below. Avoid using too many colors in your presentation. </a:t>
            </a:r>
          </a:p>
        </p:txBody>
      </p:sp>
      <p:sp>
        <p:nvSpPr>
          <p:cNvPr id="20" name="Text Placeholder 2"/>
          <p:cNvSpPr txBox="1">
            <a:spLocks/>
          </p:cNvSpPr>
          <p:nvPr/>
        </p:nvSpPr>
        <p:spPr>
          <a:xfrm>
            <a:off x="3751456" y="5843402"/>
            <a:ext cx="3816481" cy="762786"/>
          </a:xfrm>
          <a:prstGeom prst="rect">
            <a:avLst/>
          </a:prstGeom>
        </p:spPr>
        <p:txBody>
          <a:bodyPr vert="horz" wrap="square" lIns="182880" tIns="0" rIns="18288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gradFill>
                  <a:gsLst>
                    <a:gs pos="2917">
                      <a:schemeClr val="tx1"/>
                    </a:gs>
                    <a:gs pos="30000">
                      <a:schemeClr val="tx1"/>
                    </a:gs>
                  </a:gsLst>
                  <a:lin ang="5400000" scaled="0"/>
                </a:gradFill>
                <a:latin typeface="+mn-lt"/>
              </a:rPr>
              <a:t>Use </a:t>
            </a:r>
            <a:r>
              <a:rPr lang="en-US" sz="1800" b="1" dirty="0">
                <a:gradFill>
                  <a:gsLst>
                    <a:gs pos="2917">
                      <a:schemeClr val="tx1"/>
                    </a:gs>
                    <a:gs pos="30000">
                      <a:schemeClr val="tx1"/>
                    </a:gs>
                  </a:gsLst>
                  <a:lin ang="5400000" scaled="0"/>
                </a:gradFill>
                <a:latin typeface="+mn-lt"/>
              </a:rPr>
              <a:t>Accent 1</a:t>
            </a:r>
            <a:r>
              <a:rPr lang="en-US" sz="1800" dirty="0">
                <a:gradFill>
                  <a:gsLst>
                    <a:gs pos="2917">
                      <a:schemeClr val="tx1"/>
                    </a:gs>
                    <a:gs pos="30000">
                      <a:schemeClr val="tx1"/>
                    </a:gs>
                  </a:gsLst>
                  <a:lin ang="5400000" scaled="0"/>
                </a:gradFill>
                <a:latin typeface="+mn-lt"/>
              </a:rPr>
              <a:t> as the main accent color. Use </a:t>
            </a:r>
            <a:r>
              <a:rPr lang="en-US" sz="1800" b="1" dirty="0">
                <a:gradFill>
                  <a:gsLst>
                    <a:gs pos="2917">
                      <a:schemeClr val="tx1"/>
                    </a:gs>
                    <a:gs pos="30000">
                      <a:schemeClr val="tx1"/>
                    </a:gs>
                  </a:gsLst>
                  <a:lin ang="5400000" scaled="0"/>
                </a:gradFill>
                <a:latin typeface="+mn-lt"/>
              </a:rPr>
              <a:t>Accent 2</a:t>
            </a:r>
            <a:r>
              <a:rPr lang="en-US" sz="1800" dirty="0">
                <a:gradFill>
                  <a:gsLst>
                    <a:gs pos="2917">
                      <a:schemeClr val="tx1"/>
                    </a:gs>
                    <a:gs pos="30000">
                      <a:schemeClr val="tx1"/>
                    </a:gs>
                  </a:gsLst>
                  <a:lin ang="5400000" scaled="0"/>
                </a:gradFill>
                <a:latin typeface="+mn-lt"/>
              </a:rPr>
              <a:t> and </a:t>
            </a:r>
            <a:r>
              <a:rPr lang="en-US" sz="1800" b="1" dirty="0">
                <a:gradFill>
                  <a:gsLst>
                    <a:gs pos="2917">
                      <a:schemeClr val="tx1"/>
                    </a:gs>
                    <a:gs pos="30000">
                      <a:schemeClr val="tx1"/>
                    </a:gs>
                  </a:gsLst>
                  <a:lin ang="5400000" scaled="0"/>
                </a:gradFill>
                <a:latin typeface="+mn-lt"/>
              </a:rPr>
              <a:t>Accent 3</a:t>
            </a:r>
            <a:r>
              <a:rPr lang="en-US" sz="1800" dirty="0">
                <a:gradFill>
                  <a:gsLst>
                    <a:gs pos="2917">
                      <a:schemeClr val="tx1"/>
                    </a:gs>
                    <a:gs pos="30000">
                      <a:schemeClr val="tx1"/>
                    </a:gs>
                  </a:gsLst>
                  <a:lin ang="5400000" scaled="0"/>
                </a:gradFill>
                <a:latin typeface="+mn-lt"/>
              </a:rPr>
              <a:t> when </a:t>
            </a:r>
            <a:r>
              <a:rPr lang="en-US" sz="1800" dirty="0">
                <a:gradFill>
                  <a:gsLst>
                    <a:gs pos="0">
                      <a:schemeClr val="tx1"/>
                    </a:gs>
                    <a:gs pos="86000">
                      <a:schemeClr val="tx1"/>
                    </a:gs>
                  </a:gsLst>
                  <a:lin ang="5400000" scaled="0"/>
                </a:gradFill>
                <a:latin typeface="+mn-lt"/>
              </a:rPr>
              <a:t>additional colors are needed. </a:t>
            </a:r>
          </a:p>
        </p:txBody>
      </p:sp>
      <p:sp>
        <p:nvSpPr>
          <p:cNvPr id="29" name="Rectangle 28"/>
          <p:cNvSpPr/>
          <p:nvPr/>
        </p:nvSpPr>
        <p:spPr bwMode="auto">
          <a:xfrm>
            <a:off x="1088475" y="3016106"/>
            <a:ext cx="980023" cy="15543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1015144" y="2722949"/>
            <a:ext cx="1922161" cy="1872907"/>
            <a:chOff x="994929" y="2294478"/>
            <a:chExt cx="1883885" cy="1836350"/>
          </a:xfrm>
        </p:grpSpPr>
        <p:cxnSp>
          <p:nvCxnSpPr>
            <p:cNvPr id="25" name="Straight Connector 24"/>
            <p:cNvCxnSpPr/>
            <p:nvPr/>
          </p:nvCxnSpPr>
          <p:spPr>
            <a:xfrm>
              <a:off x="2878814" y="2294478"/>
              <a:ext cx="0" cy="1836350"/>
            </a:xfrm>
            <a:prstGeom prst="line">
              <a:avLst/>
            </a:prstGeom>
            <a:noFill/>
            <a:ln>
              <a:solidFill>
                <a:srgbClr val="C00000"/>
              </a:solidFill>
              <a:headEnd type="none" w="med" len="med"/>
              <a:tailEnd type="oval" w="med" len="med"/>
            </a:ln>
            <a:effectLst/>
          </p:spPr>
          <p:style>
            <a:lnRef idx="1">
              <a:schemeClr val="accent2"/>
            </a:lnRef>
            <a:fillRef idx="3">
              <a:schemeClr val="accent2"/>
            </a:fillRef>
            <a:effectRef idx="2">
              <a:schemeClr val="accent2"/>
            </a:effectRef>
            <a:fontRef idx="minor">
              <a:schemeClr val="lt1"/>
            </a:fontRef>
          </p:style>
        </p:cxnSp>
        <p:sp>
          <p:nvSpPr>
            <p:cNvPr id="26" name="Freeform 25"/>
            <p:cNvSpPr/>
            <p:nvPr/>
          </p:nvSpPr>
          <p:spPr bwMode="auto">
            <a:xfrm>
              <a:off x="994929" y="2294478"/>
              <a:ext cx="1883885" cy="264405"/>
            </a:xfrm>
            <a:custGeom>
              <a:avLst/>
              <a:gdLst>
                <a:gd name="connsiteX0" fmla="*/ 0 w 1883885"/>
                <a:gd name="connsiteY0" fmla="*/ 264405 h 264405"/>
                <a:gd name="connsiteX1" fmla="*/ 0 w 1883885"/>
                <a:gd name="connsiteY1" fmla="*/ 0 h 264405"/>
                <a:gd name="connsiteX2" fmla="*/ 1883885 w 1883885"/>
                <a:gd name="connsiteY2" fmla="*/ 0 h 264405"/>
              </a:gdLst>
              <a:ahLst/>
              <a:cxnLst>
                <a:cxn ang="0">
                  <a:pos x="connsiteX0" y="connsiteY0"/>
                </a:cxn>
                <a:cxn ang="0">
                  <a:pos x="connsiteX1" y="connsiteY1"/>
                </a:cxn>
                <a:cxn ang="0">
                  <a:pos x="connsiteX2" y="connsiteY2"/>
                </a:cxn>
              </a:cxnLst>
              <a:rect l="l" t="t" r="r" b="b"/>
              <a:pathLst>
                <a:path w="1883885" h="264405">
                  <a:moveTo>
                    <a:pt x="0" y="264405"/>
                  </a:moveTo>
                  <a:lnTo>
                    <a:pt x="0" y="0"/>
                  </a:lnTo>
                  <a:lnTo>
                    <a:pt x="1883885" y="0"/>
                  </a:lnTo>
                </a:path>
              </a:pathLst>
            </a:cu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 Placeholder 2"/>
          <p:cNvSpPr txBox="1">
            <a:spLocks/>
          </p:cNvSpPr>
          <p:nvPr/>
        </p:nvSpPr>
        <p:spPr>
          <a:xfrm>
            <a:off x="7823759" y="5742276"/>
            <a:ext cx="3006124" cy="452021"/>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gradFill>
                  <a:gsLst>
                    <a:gs pos="100000">
                      <a:schemeClr val="tx2"/>
                    </a:gs>
                    <a:gs pos="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000" kern="1200" spc="0" baseline="0">
                <a:gradFill>
                  <a:gsLst>
                    <a:gs pos="100000">
                      <a:schemeClr val="tx1"/>
                    </a:gs>
                    <a:gs pos="6000">
                      <a:schemeClr val="tx1"/>
                    </a:gs>
                  </a:gsLst>
                  <a:lin ang="5400000" scaled="0"/>
                </a:gra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00000">
                      <a:schemeClr val="tx1"/>
                    </a:gs>
                    <a:gs pos="6000">
                      <a:schemeClr val="tx1"/>
                    </a:gs>
                  </a:gsLst>
                  <a:lin ang="5400000" scaled="0"/>
                </a:gra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00000">
                      <a:schemeClr val="tx1"/>
                    </a:gs>
                    <a:gs pos="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gradFill>
                  <a:gsLst>
                    <a:gs pos="0">
                      <a:schemeClr val="tx1"/>
                    </a:gs>
                    <a:gs pos="86000">
                      <a:schemeClr val="tx1"/>
                    </a:gs>
                  </a:gsLst>
                  <a:lin ang="5400000" scaled="0"/>
                </a:gradFill>
                <a:latin typeface="+mn-lt"/>
              </a:rPr>
              <a:t>Use </a:t>
            </a:r>
            <a:r>
              <a:rPr lang="en-US" sz="1600" b="1" dirty="0">
                <a:gradFill>
                  <a:gsLst>
                    <a:gs pos="0">
                      <a:schemeClr val="tx1"/>
                    </a:gs>
                    <a:gs pos="86000">
                      <a:schemeClr val="tx1"/>
                    </a:gs>
                  </a:gsLst>
                  <a:lin ang="5400000" scaled="0"/>
                </a:gradFill>
                <a:latin typeface="+mn-lt"/>
              </a:rPr>
              <a:t>Accents 4-6 </a:t>
            </a:r>
            <a:r>
              <a:rPr lang="en-US" sz="1600" dirty="0">
                <a:gradFill>
                  <a:gsLst>
                    <a:gs pos="0">
                      <a:schemeClr val="tx1"/>
                    </a:gs>
                    <a:gs pos="86000">
                      <a:schemeClr val="tx1"/>
                    </a:gs>
                  </a:gsLst>
                  <a:lin ang="5400000" scaled="0"/>
                </a:gradFill>
                <a:latin typeface="+mn-lt"/>
              </a:rPr>
              <a:t>sparingly – only when more colors are necessary. </a:t>
            </a:r>
          </a:p>
        </p:txBody>
      </p:sp>
      <p:cxnSp>
        <p:nvCxnSpPr>
          <p:cNvPr id="12" name="Straight Arrow Connector 11"/>
          <p:cNvCxnSpPr/>
          <p:nvPr/>
        </p:nvCxnSpPr>
        <p:spPr>
          <a:xfrm>
            <a:off x="1015144" y="2308555"/>
            <a:ext cx="0" cy="414394"/>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14003"/>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33778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Tree>
    <p:extLst>
      <p:ext uri="{BB962C8B-B14F-4D97-AF65-F5344CB8AC3E}">
        <p14:creationId xmlns:p14="http://schemas.microsoft.com/office/powerpoint/2010/main" val="292512175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244" y="3035413"/>
            <a:ext cx="9138802" cy="3657600"/>
            <a:chOff x="277244" y="2402586"/>
            <a:chExt cx="5189521" cy="3377581"/>
          </a:xfrm>
        </p:grpSpPr>
        <p:sp>
          <p:nvSpPr>
            <p:cNvPr id="68" name="Rectangle 67"/>
            <p:cNvSpPr/>
            <p:nvPr/>
          </p:nvSpPr>
          <p:spPr bwMode="auto">
            <a:xfrm rot="16200000">
              <a:off x="941232" y="3810012"/>
              <a:ext cx="3044648" cy="89565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a:gradFill>
                    <a:gsLst>
                      <a:gs pos="0">
                        <a:schemeClr val="bg1"/>
                      </a:gs>
                      <a:gs pos="100000">
                        <a:schemeClr val="bg1"/>
                      </a:gs>
                    </a:gsLst>
                    <a:lin ang="5400000" scaled="0"/>
                  </a:gradFill>
                  <a:ea typeface="Segoe UI" pitchFamily="34" charset="0"/>
                  <a:cs typeface="Segoe UI" pitchFamily="34" charset="0"/>
                </a:rPr>
                <a:t>125M</a:t>
              </a:r>
            </a:p>
          </p:txBody>
        </p:sp>
        <p:sp>
          <p:nvSpPr>
            <p:cNvPr id="34" name="Rectangle 33"/>
            <p:cNvSpPr/>
            <p:nvPr/>
          </p:nvSpPr>
          <p:spPr bwMode="auto">
            <a:xfrm rot="16200000">
              <a:off x="1696352" y="3643547"/>
              <a:ext cx="3377581" cy="895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140M</a:t>
              </a:r>
            </a:p>
            <a:p>
              <a:pPr algn="ctr" defTabSz="932290" fontAlgn="base">
                <a:lnSpc>
                  <a:spcPct val="8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rot="16200000">
              <a:off x="-48281" y="3742083"/>
              <a:ext cx="3180504" cy="8956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pc="-51" dirty="0">
                  <a:gradFill>
                    <a:gsLst>
                      <a:gs pos="0">
                        <a:srgbClr val="FFFFFF"/>
                      </a:gs>
                      <a:gs pos="100000">
                        <a:srgbClr val="FFFFFF"/>
                      </a:gs>
                    </a:gsLst>
                    <a:lin ang="5400000" scaled="0"/>
                  </a:gradFill>
                  <a:ea typeface="Segoe UI" pitchFamily="34" charset="0"/>
                  <a:cs typeface="Segoe UI" pitchFamily="34" charset="0"/>
                </a:rPr>
                <a:t>130M</a:t>
              </a:r>
            </a:p>
          </p:txBody>
        </p:sp>
        <p:sp>
          <p:nvSpPr>
            <p:cNvPr id="87" name="Rectangle 86"/>
            <p:cNvSpPr/>
            <p:nvPr/>
          </p:nvSpPr>
          <p:spPr bwMode="auto">
            <a:xfrm rot="16200000">
              <a:off x="2926959" y="4465702"/>
              <a:ext cx="2246400"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90" name="Rectangle 89"/>
            <p:cNvSpPr/>
            <p:nvPr/>
          </p:nvSpPr>
          <p:spPr bwMode="auto">
            <a:xfrm rot="16200000">
              <a:off x="3770095" y="4900391"/>
              <a:ext cx="137702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6" name="Rectangle 5"/>
            <p:cNvSpPr/>
            <p:nvPr/>
          </p:nvSpPr>
          <p:spPr>
            <a:xfrm>
              <a:off x="3620709" y="2424395"/>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a:xfrm>
              <a:off x="1635645" y="2617610"/>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a:xfrm>
              <a:off x="2625870" y="2748710"/>
              <a:ext cx="153850" cy="342756"/>
            </a:xfrm>
            <a:prstGeom prst="rect">
              <a:avLst/>
            </a:prstGeom>
          </p:spPr>
          <p:txBody>
            <a:bodyPr wrap="none" lIns="93260" tIns="46631" rIns="93260" bIns="46631">
              <a:spAutoFit/>
            </a:bodyPr>
            <a:lstStyle/>
            <a:p>
              <a:pPr algn="ctr" defTabSz="932290" fontAlgn="base">
                <a:spcBef>
                  <a:spcPct val="0"/>
                </a:spcBef>
                <a:spcAft>
                  <a:spcPct val="0"/>
                </a:spcAft>
              </a:pPr>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rot="16200000">
              <a:off x="314896" y="5026846"/>
              <a:ext cx="112411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4" name="Rectangle 103"/>
            <p:cNvSpPr/>
            <p:nvPr/>
          </p:nvSpPr>
          <p:spPr bwMode="auto">
            <a:xfrm rot="16200000">
              <a:off x="-223959" y="4896442"/>
              <a:ext cx="1384927"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5" name="Rectangle 104"/>
            <p:cNvSpPr/>
            <p:nvPr/>
          </p:nvSpPr>
          <p:spPr bwMode="auto">
            <a:xfrm rot="16200000">
              <a:off x="4867408" y="5180806"/>
              <a:ext cx="81619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sp>
          <p:nvSpPr>
            <p:cNvPr id="106" name="Rectangle 105"/>
            <p:cNvSpPr/>
            <p:nvPr/>
          </p:nvSpPr>
          <p:spPr bwMode="auto">
            <a:xfrm rot="16200000">
              <a:off x="4364273" y="5086121"/>
              <a:ext cx="1005564" cy="382521"/>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290"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Other</a:t>
              </a:r>
            </a:p>
          </p:txBody>
        </p:sp>
      </p:grpSp>
      <p:sp>
        <p:nvSpPr>
          <p:cNvPr id="2" name="Title 1"/>
          <p:cNvSpPr>
            <a:spLocks noGrp="1"/>
          </p:cNvSpPr>
          <p:nvPr>
            <p:ph type="title"/>
          </p:nvPr>
        </p:nvSpPr>
        <p:spPr/>
        <p:txBody>
          <a:bodyPr/>
          <a:lstStyle/>
          <a:p>
            <a:r>
              <a:rPr lang="en-US" dirty="0" smtClean="0"/>
              <a:t>Lots of data? </a:t>
            </a:r>
            <a:br>
              <a:rPr lang="en-US" dirty="0" smtClean="0"/>
            </a:br>
            <a:r>
              <a:rPr lang="en-US" dirty="0" smtClean="0"/>
              <a:t>Minimalize and plan</a:t>
            </a:r>
            <a:endParaRPr lang="en-US" dirty="0"/>
          </a:p>
        </p:txBody>
      </p:sp>
      <p:sp>
        <p:nvSpPr>
          <p:cNvPr id="26" name="TextBox 25"/>
          <p:cNvSpPr txBox="1"/>
          <p:nvPr/>
        </p:nvSpPr>
        <p:spPr>
          <a:xfrm>
            <a:off x="277243" y="2122600"/>
            <a:ext cx="2745793" cy="634275"/>
          </a:xfrm>
          <a:prstGeom prst="rect">
            <a:avLst/>
          </a:prstGeom>
          <a:noFill/>
        </p:spPr>
        <p:txBody>
          <a:bodyPr wrap="square" lIns="182880" tIns="146304" rIns="182880" bIns="146304" rtlCol="0">
            <a:noAutofit/>
          </a:bodyPr>
          <a:lstStyle/>
          <a:p>
            <a:pPr lvl="0"/>
            <a:r>
              <a:rPr lang="en-US" sz="1100" dirty="0" smtClean="0">
                <a:gradFill>
                  <a:gsLst>
                    <a:gs pos="1250">
                      <a:schemeClr val="tx1"/>
                    </a:gs>
                    <a:gs pos="99000">
                      <a:schemeClr val="tx1"/>
                    </a:gs>
                  </a:gsLst>
                  <a:lin ang="5400000" scaled="0"/>
                </a:gradFill>
              </a:rPr>
              <a:t>Gray is used to de-emphasize data that is less important</a:t>
            </a:r>
            <a:r>
              <a:rPr lang="en-US" sz="1100" dirty="0">
                <a:gradFill>
                  <a:gsLst>
                    <a:gs pos="1250">
                      <a:schemeClr val="tx1"/>
                    </a:gs>
                    <a:gs pos="99000">
                      <a:schemeClr val="tx1"/>
                    </a:gs>
                  </a:gsLst>
                  <a:lin ang="5400000" scaled="0"/>
                </a:gradFill>
              </a:rPr>
              <a:t>. Use cool gray 3 or cool gray 7. See slide 7 for color formulas.</a:t>
            </a:r>
          </a:p>
        </p:txBody>
      </p:sp>
      <p:cxnSp>
        <p:nvCxnSpPr>
          <p:cNvPr id="5" name="Straight Connector 4"/>
          <p:cNvCxnSpPr/>
          <p:nvPr/>
        </p:nvCxnSpPr>
        <p:spPr>
          <a:xfrm>
            <a:off x="477171" y="2988296"/>
            <a:ext cx="0" cy="2286000"/>
          </a:xfrm>
          <a:prstGeom prst="line">
            <a:avLst/>
          </a:prstGeom>
          <a:no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9" name="TextBox 28"/>
          <p:cNvSpPr txBox="1"/>
          <p:nvPr/>
        </p:nvSpPr>
        <p:spPr>
          <a:xfrm>
            <a:off x="3338731" y="2122600"/>
            <a:ext cx="1507908" cy="634275"/>
          </a:xfrm>
          <a:prstGeom prst="rect">
            <a:avLst/>
          </a:prstGeom>
          <a:noFill/>
        </p:spPr>
        <p:txBody>
          <a:bodyPr wrap="square" lIns="182880" tIns="146304" rIns="182880" bIns="146304" rtlCol="0">
            <a:noAutofit/>
          </a:bodyPr>
          <a:lstStyle/>
          <a:p>
            <a:pPr lvl="0"/>
            <a:r>
              <a:rPr lang="en-US" sz="1100" dirty="0" smtClean="0">
                <a:gradFill>
                  <a:gsLst>
                    <a:gs pos="1250">
                      <a:schemeClr val="tx1"/>
                    </a:gs>
                    <a:gs pos="99000">
                      <a:schemeClr val="tx1"/>
                    </a:gs>
                  </a:gsLst>
                  <a:lin ang="5400000" scaled="0"/>
                </a:gradFill>
              </a:rPr>
              <a:t>All elements have the same interior margins as text blocks.</a:t>
            </a:r>
          </a:p>
        </p:txBody>
      </p:sp>
      <p:cxnSp>
        <p:nvCxnSpPr>
          <p:cNvPr id="30" name="Straight Connector 29"/>
          <p:cNvCxnSpPr/>
          <p:nvPr/>
        </p:nvCxnSpPr>
        <p:spPr>
          <a:xfrm>
            <a:off x="3545116" y="2988296"/>
            <a:ext cx="0" cy="457200"/>
          </a:xfrm>
          <a:prstGeom prst="line">
            <a:avLst/>
          </a:prstGeom>
          <a:no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7" name="TextBox 26"/>
          <p:cNvSpPr txBox="1"/>
          <p:nvPr/>
        </p:nvSpPr>
        <p:spPr>
          <a:xfrm>
            <a:off x="9421817" y="3035412"/>
            <a:ext cx="2745787" cy="1828796"/>
          </a:xfrm>
          <a:prstGeom prst="rect">
            <a:avLst/>
          </a:prstGeom>
          <a:noFill/>
        </p:spPr>
        <p:txBody>
          <a:bodyPr wrap="square" lIns="182880" tIns="146304" rIns="182880" bIns="146304" rtlCol="0">
            <a:noAutofit/>
          </a:bodyPr>
          <a:lstStyle/>
          <a:p>
            <a:pPr lvl="0">
              <a:lnSpc>
                <a:spcPct val="90000"/>
              </a:lnSpc>
              <a:spcAft>
                <a:spcPts val="600"/>
              </a:spcAft>
            </a:pPr>
            <a:r>
              <a:rPr lang="en-US" sz="1100" dirty="0" smtClean="0">
                <a:gradFill>
                  <a:gsLst>
                    <a:gs pos="1250">
                      <a:schemeClr val="tx1"/>
                    </a:gs>
                    <a:gs pos="99000">
                      <a:schemeClr val="tx1"/>
                    </a:gs>
                  </a:gsLst>
                  <a:lin ang="5400000" scaled="0"/>
                </a:gradFill>
              </a:rPr>
              <a:t>When a chart or graphic, has more elements than can easily be aligned to the grid, align the outer edges of the group, top, bottom, left and right edges to the grid.</a:t>
            </a:r>
          </a:p>
          <a:p>
            <a:pPr lvl="0">
              <a:lnSpc>
                <a:spcPct val="90000"/>
              </a:lnSpc>
              <a:spcAft>
                <a:spcPts val="600"/>
              </a:spcAft>
            </a:pPr>
            <a:r>
              <a:rPr lang="en-US" sz="1100" dirty="0" smtClean="0">
                <a:gradFill>
                  <a:gsLst>
                    <a:gs pos="1250">
                      <a:schemeClr val="tx1"/>
                    </a:gs>
                    <a:gs pos="99000">
                      <a:schemeClr val="tx1"/>
                    </a:gs>
                  </a:gsLst>
                  <a:lin ang="5400000" scaled="0"/>
                </a:gradFill>
              </a:rPr>
              <a:t>It is preferable to keep the group aligned to the left border. </a:t>
            </a:r>
          </a:p>
        </p:txBody>
      </p:sp>
      <p:sp>
        <p:nvSpPr>
          <p:cNvPr id="7" name="Freeform 6"/>
          <p:cNvSpPr/>
          <p:nvPr/>
        </p:nvSpPr>
        <p:spPr bwMode="auto">
          <a:xfrm>
            <a:off x="6584575" y="3028950"/>
            <a:ext cx="2833745" cy="2651760"/>
          </a:xfrm>
          <a:custGeom>
            <a:avLst/>
            <a:gdLst>
              <a:gd name="connsiteX0" fmla="*/ 2548890 w 2548890"/>
              <a:gd name="connsiteY0" fmla="*/ 2023110 h 2023110"/>
              <a:gd name="connsiteX1" fmla="*/ 2548890 w 2548890"/>
              <a:gd name="connsiteY1" fmla="*/ 0 h 2023110"/>
              <a:gd name="connsiteX2" fmla="*/ 0 w 2548890"/>
              <a:gd name="connsiteY2" fmla="*/ 0 h 2023110"/>
            </a:gdLst>
            <a:ahLst/>
            <a:cxnLst>
              <a:cxn ang="0">
                <a:pos x="connsiteX0" y="connsiteY0"/>
              </a:cxn>
              <a:cxn ang="0">
                <a:pos x="connsiteX1" y="connsiteY1"/>
              </a:cxn>
              <a:cxn ang="0">
                <a:pos x="connsiteX2" y="connsiteY2"/>
              </a:cxn>
            </a:cxnLst>
            <a:rect l="l" t="t" r="r" b="b"/>
            <a:pathLst>
              <a:path w="2548890" h="2023110">
                <a:moveTo>
                  <a:pt x="2548890" y="2023110"/>
                </a:moveTo>
                <a:lnTo>
                  <a:pt x="2548890" y="0"/>
                </a:lnTo>
                <a:lnTo>
                  <a:pt x="0" y="0"/>
                </a:lnTo>
              </a:path>
            </a:pathLst>
          </a:custGeom>
          <a:noFill/>
          <a:ln>
            <a:solidFill>
              <a:schemeClr val="tx1"/>
            </a:solidFill>
            <a:headEnd type="arrow"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92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1</a:t>
            </a:r>
            <a:endParaRPr lang="en-US" dirty="0"/>
          </a:p>
        </p:txBody>
      </p:sp>
      <p:graphicFrame>
        <p:nvGraphicFramePr>
          <p:cNvPr id="7" name="Chart 6"/>
          <p:cNvGraphicFramePr/>
          <p:nvPr>
            <p:extLst/>
          </p:nvPr>
        </p:nvGraphicFramePr>
        <p:xfrm>
          <a:off x="3779520" y="914752"/>
          <a:ext cx="8738129" cy="5825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3481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2486971" y="1196251"/>
          <a:ext cx="8254497" cy="55029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Pie chart 2</a:t>
            </a:r>
            <a:endParaRPr lang="en-US" dirty="0"/>
          </a:p>
        </p:txBody>
      </p:sp>
    </p:spTree>
    <p:extLst>
      <p:ext uri="{BB962C8B-B14F-4D97-AF65-F5344CB8AC3E}">
        <p14:creationId xmlns:p14="http://schemas.microsoft.com/office/powerpoint/2010/main" val="17697174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bar chart</a:t>
            </a:r>
            <a:endParaRPr lang="en-US" dirty="0"/>
          </a:p>
        </p:txBody>
      </p:sp>
      <p:graphicFrame>
        <p:nvGraphicFramePr>
          <p:cNvPr id="7" name="Chart 6"/>
          <p:cNvGraphicFramePr/>
          <p:nvPr>
            <p:extLst/>
          </p:nvPr>
        </p:nvGraphicFramePr>
        <p:xfrm>
          <a:off x="-152855" y="1774209"/>
          <a:ext cx="11739804" cy="401244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448925"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1</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6" name="Rectangle 5"/>
          <p:cNvSpPr/>
          <p:nvPr/>
        </p:nvSpPr>
        <p:spPr>
          <a:xfrm>
            <a:off x="6453707"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2</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8" name="Rectangle 7"/>
          <p:cNvSpPr/>
          <p:nvPr/>
        </p:nvSpPr>
        <p:spPr>
          <a:xfrm>
            <a:off x="7740658"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3</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9" name="Rectangle 8"/>
          <p:cNvSpPr/>
          <p:nvPr/>
        </p:nvSpPr>
        <p:spPr>
          <a:xfrm>
            <a:off x="9037012"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4</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sp>
        <p:nvSpPr>
          <p:cNvPr id="10" name="Rectangle 9"/>
          <p:cNvSpPr/>
          <p:nvPr/>
        </p:nvSpPr>
        <p:spPr>
          <a:xfrm>
            <a:off x="10538082" y="5350669"/>
            <a:ext cx="1062920" cy="461665"/>
          </a:xfrm>
          <a:prstGeom prst="rect">
            <a:avLst/>
          </a:prstGeom>
        </p:spPr>
        <p:txBody>
          <a:bodyPr wrap="none">
            <a:spAutoFit/>
          </a:bodyPr>
          <a:lstStyle/>
          <a:p>
            <a:r>
              <a:rPr lang="en-US" sz="2400" spc="-102" dirty="0" smtClean="0">
                <a:ln w="3175">
                  <a:noFill/>
                </a:ln>
                <a:gradFill>
                  <a:gsLst>
                    <a:gs pos="16058">
                      <a:schemeClr val="tx1"/>
                    </a:gs>
                    <a:gs pos="26000">
                      <a:schemeClr val="tx1"/>
                    </a:gs>
                  </a:gsLst>
                  <a:lin ang="5400000" scaled="1"/>
                </a:gradFill>
                <a:latin typeface="Segoe UI" panose="020B0502040204020203" pitchFamily="34" charset="0"/>
                <a:cs typeface="Segoe UI" panose="020B0502040204020203" pitchFamily="34" charset="0"/>
              </a:rPr>
              <a:t>Label 5</a:t>
            </a:r>
            <a:endParaRPr lang="en-US" sz="900" dirty="0">
              <a:gradFill>
                <a:gsLst>
                  <a:gs pos="16058">
                    <a:schemeClr val="tx1"/>
                  </a:gs>
                  <a:gs pos="26000">
                    <a:schemeClr val="tx1"/>
                  </a:gs>
                </a:gsLst>
                <a:lin ang="5400000" scaled="1"/>
              </a:gradFill>
              <a:latin typeface="Segoe UI" panose="020B0502040204020203" pitchFamily="34" charset="0"/>
              <a:cs typeface="Segoe UI" panose="020B0502040204020203" pitchFamily="34" charset="0"/>
            </a:endParaRPr>
          </a:p>
        </p:txBody>
      </p:sp>
      <p:cxnSp>
        <p:nvCxnSpPr>
          <p:cNvPr id="13" name="Straight Connector 12"/>
          <p:cNvCxnSpPr/>
          <p:nvPr/>
        </p:nvCxnSpPr>
        <p:spPr>
          <a:xfrm>
            <a:off x="3996091"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85201"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81488"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78025"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79278" y="5045139"/>
            <a:ext cx="0" cy="27432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2843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a:t>
            </a:r>
            <a:endParaRPr lang="en-US" dirty="0"/>
          </a:p>
        </p:txBody>
      </p:sp>
      <p:graphicFrame>
        <p:nvGraphicFramePr>
          <p:cNvPr id="17" name="Chart 16"/>
          <p:cNvGraphicFramePr/>
          <p:nvPr>
            <p:extLst/>
          </p:nvPr>
        </p:nvGraphicFramePr>
        <p:xfrm>
          <a:off x="1189039" y="1227610"/>
          <a:ext cx="10058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9983589" y="2048128"/>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1</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
        <p:nvSpPr>
          <p:cNvPr id="19" name="Rectangle 18"/>
          <p:cNvSpPr/>
          <p:nvPr/>
        </p:nvSpPr>
        <p:spPr>
          <a:xfrm>
            <a:off x="9983589" y="3187827"/>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2</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
        <p:nvSpPr>
          <p:cNvPr id="20" name="Rectangle 19"/>
          <p:cNvSpPr/>
          <p:nvPr/>
        </p:nvSpPr>
        <p:spPr>
          <a:xfrm>
            <a:off x="9983589" y="3908855"/>
            <a:ext cx="102124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102" normalizeH="0" baseline="0" noProof="0" dirty="0" smtClean="0">
                <a:ln w="3175">
                  <a:noFill/>
                </a:ln>
                <a:gradFill>
                  <a:gsLst>
                    <a:gs pos="1250">
                      <a:srgbClr val="FFFFFF"/>
                    </a:gs>
                    <a:gs pos="100000">
                      <a:srgbClr val="FFFFFF"/>
                    </a:gs>
                  </a:gsLst>
                  <a:lin ang="5400000" scaled="0"/>
                </a:gradFill>
                <a:effectLst/>
                <a:uLnTx/>
                <a:uFillTx/>
                <a:latin typeface="Segoe UI Light"/>
                <a:cs typeface="Segoe UI" pitchFamily="34" charset="0"/>
              </a:rPr>
              <a:t>Label 3</a:t>
            </a:r>
            <a:endParaRPr kumimoji="0" lang="en-US" sz="900" b="0" i="0" u="none" strike="noStrike" kern="0" cap="none" spc="0" normalizeH="0" baseline="0" noProof="0" dirty="0" smtClean="0">
              <a:ln>
                <a:noFill/>
              </a:ln>
              <a:gradFill>
                <a:gsLst>
                  <a:gs pos="1250">
                    <a:srgbClr val="FFFFFF"/>
                  </a:gs>
                  <a:gs pos="100000">
                    <a:srgbClr val="FFFFFF"/>
                  </a:gs>
                </a:gsLst>
                <a:lin ang="5400000" scaled="0"/>
              </a:gradFill>
              <a:effectLst/>
              <a:uLnTx/>
              <a:uFillTx/>
            </a:endParaRPr>
          </a:p>
        </p:txBody>
      </p:sp>
    </p:spTree>
    <p:extLst>
      <p:ext uri="{BB962C8B-B14F-4D97-AF65-F5344CB8AC3E}">
        <p14:creationId xmlns:p14="http://schemas.microsoft.com/office/powerpoint/2010/main" val="366733569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Example</a:t>
            </a:r>
          </a:p>
        </p:txBody>
      </p:sp>
      <p:graphicFrame>
        <p:nvGraphicFramePr>
          <p:cNvPr id="5" name="Chart 4" title="Area chart"/>
          <p:cNvGraphicFramePr/>
          <p:nvPr>
            <p:extLst/>
          </p:nvPr>
        </p:nvGraphicFramePr>
        <p:xfrm>
          <a:off x="274320" y="1211263"/>
          <a:ext cx="10058718" cy="5483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2067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column table</a:t>
            </a:r>
            <a:br>
              <a:rPr lang="en-US" dirty="0" smtClean="0"/>
            </a:br>
            <a:r>
              <a:rPr lang="en-US" sz="3200" dirty="0" smtClean="0">
                <a:gradFill>
                  <a:gsLst>
                    <a:gs pos="1250">
                      <a:schemeClr val="tx2"/>
                    </a:gs>
                    <a:gs pos="100000">
                      <a:schemeClr val="tx2"/>
                    </a:gs>
                  </a:gsLst>
                  <a:lin ang="5400000" scaled="0"/>
                </a:gradFill>
              </a:rPr>
              <a:t>Tables are easy to modify</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274639" y="1759921"/>
          <a:ext cx="11889564" cy="4572000"/>
        </p:xfrm>
        <a:graphic>
          <a:graphicData uri="http://schemas.openxmlformats.org/drawingml/2006/table">
            <a:tbl>
              <a:tblPr firstRow="1">
                <a:tableStyleId>{5C22544A-7EE6-4342-B048-85BDC9FD1C3A}</a:tableStyleId>
              </a:tblPr>
              <a:tblGrid>
                <a:gridCol w="3963188"/>
                <a:gridCol w="3963188"/>
                <a:gridCol w="3963188"/>
              </a:tblGrid>
              <a:tr h="731520">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280160">
                <a:tc>
                  <a:txBody>
                    <a:bodyPr/>
                    <a:lstStyle/>
                    <a:p>
                      <a:r>
                        <a:rPr lang="en-US" sz="1800" dirty="0" smtClean="0"/>
                        <a:t>To modify table, </a:t>
                      </a:r>
                      <a:r>
                        <a:rPr lang="en-US" sz="1800" b="1" dirty="0" smtClean="0"/>
                        <a:t>first click anywhere</a:t>
                      </a:r>
                      <a:r>
                        <a:rPr lang="en-US" sz="1800" b="1" baseline="0" dirty="0" smtClean="0"/>
                        <a:t> </a:t>
                      </a:r>
                      <a:r>
                        <a:rPr lang="en-US" sz="1800" dirty="0" smtClean="0"/>
                        <a:t>in table, so the </a:t>
                      </a:r>
                      <a:r>
                        <a:rPr lang="en-US" sz="1800" b="1" dirty="0" smtClean="0"/>
                        <a:t>Table Tools </a:t>
                      </a:r>
                      <a:r>
                        <a:rPr lang="en-US" sz="1800" dirty="0" smtClean="0"/>
                        <a:t>menu is highlighted</a:t>
                      </a:r>
                      <a:r>
                        <a:rPr lang="en-US" sz="1800" baseline="0" dirty="0" smtClean="0"/>
                        <a:t> at top</a:t>
                      </a:r>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i="1" u="none" dirty="0" smtClean="0">
                          <a:solidFill>
                            <a:schemeClr val="accent1"/>
                          </a:solidFill>
                        </a:rPr>
                        <a:t>Layout </a:t>
                      </a:r>
                      <a:r>
                        <a:rPr lang="en-US" dirty="0" smtClean="0">
                          <a:latin typeface="+mn-lt"/>
                        </a:rPr>
                        <a:t>&gt; To </a:t>
                      </a:r>
                      <a:r>
                        <a:rPr lang="en-US" b="1" dirty="0" smtClean="0">
                          <a:latin typeface="+mn-lt"/>
                        </a:rPr>
                        <a:t>add rows</a:t>
                      </a:r>
                      <a:r>
                        <a:rPr lang="en-US" dirty="0" smtClean="0">
                          <a:latin typeface="+mn-lt"/>
                        </a:rPr>
                        <a:t>, click</a:t>
                      </a:r>
                      <a:r>
                        <a:rPr lang="en-US" baseline="0" dirty="0" smtClean="0">
                          <a:latin typeface="+mn-lt"/>
                        </a:rPr>
                        <a:t> into cell and c</a:t>
                      </a:r>
                      <a:r>
                        <a:rPr lang="en-US" dirty="0" smtClean="0">
                          <a:latin typeface="+mn-lt"/>
                        </a:rPr>
                        <a:t>hoose,</a:t>
                      </a:r>
                      <a:r>
                        <a:rPr lang="en-US" baseline="0" dirty="0" smtClean="0">
                          <a:latin typeface="+mn-lt"/>
                        </a:rPr>
                        <a:t> </a:t>
                      </a:r>
                      <a:r>
                        <a:rPr lang="en-US" b="1" baseline="0" dirty="0" smtClean="0">
                          <a:latin typeface="+mn-lt"/>
                        </a:rPr>
                        <a:t>Insert Above </a:t>
                      </a:r>
                      <a:r>
                        <a:rPr lang="en-US" baseline="0" dirty="0" smtClean="0">
                          <a:latin typeface="+mn-lt"/>
                        </a:rPr>
                        <a:t>or </a:t>
                      </a:r>
                      <a:r>
                        <a:rPr lang="en-US" b="1" baseline="0" dirty="0" smtClean="0">
                          <a:latin typeface="+mn-lt"/>
                        </a:rPr>
                        <a:t>Insert Below</a:t>
                      </a:r>
                      <a:endParaRPr lang="en-US" b="1" dirty="0" smtClean="0">
                        <a:latin typeface="+mn-lt"/>
                      </a:endParaRPr>
                    </a:p>
                    <a:p>
                      <a:pPr marL="0" marR="0" indent="0" algn="l" defTabSz="932742" rtl="0" eaLnBrk="1" fontAlgn="auto" latinLnBrk="0" hangingPunct="1">
                        <a:lnSpc>
                          <a:spcPct val="100000"/>
                        </a:lnSpc>
                        <a:spcBef>
                          <a:spcPts val="0"/>
                        </a:spcBef>
                        <a:spcAft>
                          <a:spcPts val="0"/>
                        </a:spcAft>
                        <a:buClrTx/>
                        <a:buSzTx/>
                        <a:buFontTx/>
                        <a:buNone/>
                        <a:tabLst/>
                        <a:defRPr/>
                      </a:pPr>
                      <a:endParaRPr lang="en-US"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dirty="0" smtClean="0">
                          <a:latin typeface="+mn-lt"/>
                        </a:rPr>
                        <a:t>Shrink</a:t>
                      </a:r>
                      <a:r>
                        <a:rPr lang="en-US" baseline="0" dirty="0" smtClean="0">
                          <a:latin typeface="+mn-lt"/>
                        </a:rPr>
                        <a:t> or expand column widths by adjusting the </a:t>
                      </a:r>
                      <a:r>
                        <a:rPr lang="en-US" b="1" baseline="0" dirty="0" smtClean="0">
                          <a:latin typeface="+mn-lt"/>
                        </a:rPr>
                        <a:t>Cell Size, </a:t>
                      </a:r>
                      <a:r>
                        <a:rPr lang="en-US" sz="1800" b="0" baseline="0" dirty="0" smtClean="0">
                          <a:latin typeface="+mn-lt"/>
                        </a:rPr>
                        <a:t>or set them to same size with Distribute</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28016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To modify</a:t>
                      </a:r>
                      <a:r>
                        <a:rPr lang="en-US" baseline="0" dirty="0" smtClean="0"/>
                        <a:t> the table layout, click </a:t>
                      </a:r>
                      <a:r>
                        <a:rPr lang="en-US" b="1" dirty="0" smtClean="0"/>
                        <a:t>Table Tools </a:t>
                      </a:r>
                      <a:r>
                        <a:rPr lang="en-US" dirty="0" smtClean="0"/>
                        <a:t>&gt; </a:t>
                      </a:r>
                      <a:r>
                        <a:rPr lang="en-US" b="1" i="1" u="none" dirty="0" smtClean="0">
                          <a:solidFill>
                            <a:schemeClr val="accent1"/>
                          </a:solidFill>
                        </a:rPr>
                        <a:t>Layout</a:t>
                      </a:r>
                      <a:r>
                        <a:rPr lang="en-US" b="1" i="1" u="none" dirty="0" smtClean="0">
                          <a:solidFill>
                            <a:srgbClr val="002050"/>
                          </a:solidFill>
                        </a:rPr>
                        <a:t> </a:t>
                      </a:r>
                      <a:r>
                        <a:rPr lang="en-US" b="1" i="1" u="none" dirty="0" smtClean="0">
                          <a:solidFill>
                            <a:srgbClr val="68217A"/>
                          </a:solidFill>
                        </a:rPr>
                        <a:t/>
                      </a:r>
                      <a:br>
                        <a:rPr lang="en-US" b="1" i="1" u="none" dirty="0" smtClean="0">
                          <a:solidFill>
                            <a:srgbClr val="68217A"/>
                          </a:solidFill>
                        </a:rPr>
                      </a:br>
                      <a:r>
                        <a:rPr lang="en-US" dirty="0" smtClean="0"/>
                        <a:t>To modify</a:t>
                      </a:r>
                      <a:r>
                        <a:rPr lang="en-US" baseline="0" dirty="0" smtClean="0"/>
                        <a:t> the </a:t>
                      </a:r>
                      <a:r>
                        <a:rPr lang="en-US" b="0" baseline="0" dirty="0" smtClean="0"/>
                        <a:t>table style</a:t>
                      </a:r>
                      <a:r>
                        <a:rPr lang="en-US" baseline="0" dirty="0" smtClean="0"/>
                        <a:t>, click </a:t>
                      </a:r>
                      <a:r>
                        <a:rPr lang="en-US" b="1" baseline="0" dirty="0" smtClean="0"/>
                        <a:t>Table Tools </a:t>
                      </a:r>
                      <a:r>
                        <a:rPr lang="en-US" sz="1800" kern="1200" dirty="0" smtClean="0">
                          <a:solidFill>
                            <a:schemeClr val="dk1"/>
                          </a:solidFill>
                          <a:latin typeface="+mn-lt"/>
                          <a:ea typeface="+mn-ea"/>
                          <a:cs typeface="+mn-cs"/>
                        </a:rPr>
                        <a:t>&gt;</a:t>
                      </a:r>
                      <a:r>
                        <a:rPr lang="en-US" b="1" baseline="0" dirty="0" smtClean="0"/>
                        <a:t> </a:t>
                      </a:r>
                      <a:r>
                        <a:rPr lang="en-US" sz="1800" b="1" i="1" u="none" kern="1200" dirty="0" smtClean="0">
                          <a:solidFill>
                            <a:schemeClr val="accent1"/>
                          </a:solidFill>
                          <a:latin typeface="+mn-lt"/>
                          <a:ea typeface="+mn-ea"/>
                          <a:cs typeface="+mn-cs"/>
                        </a:rPr>
                        <a:t>Design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baseline="0" dirty="0" smtClean="0">
                          <a:latin typeface="+mn-lt"/>
                        </a:rPr>
                        <a:t>To </a:t>
                      </a:r>
                      <a:r>
                        <a:rPr lang="en-US" b="1" baseline="0" dirty="0" smtClean="0">
                          <a:latin typeface="+mn-lt"/>
                        </a:rPr>
                        <a:t>add columns</a:t>
                      </a:r>
                      <a:r>
                        <a:rPr lang="en-US" baseline="0" dirty="0" smtClean="0">
                          <a:latin typeface="+mn-lt"/>
                        </a:rPr>
                        <a:t>, click into cell and c</a:t>
                      </a:r>
                      <a:r>
                        <a:rPr lang="en-US" dirty="0" smtClean="0">
                          <a:latin typeface="+mn-lt"/>
                        </a:rPr>
                        <a:t>hoose </a:t>
                      </a:r>
                      <a:r>
                        <a:rPr lang="en-US" b="1" dirty="0" smtClean="0">
                          <a:latin typeface="+mn-lt"/>
                        </a:rPr>
                        <a:t>Insert Left </a:t>
                      </a:r>
                      <a:r>
                        <a:rPr lang="en-US" dirty="0" smtClean="0">
                          <a:latin typeface="+mn-lt"/>
                        </a:rPr>
                        <a:t>or </a:t>
                      </a:r>
                      <a:r>
                        <a:rPr lang="en-US" b="1" dirty="0" smtClean="0">
                          <a:latin typeface="+mn-lt"/>
                        </a:rPr>
                        <a:t>Insert Right</a:t>
                      </a:r>
                    </a:p>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800" b="1" i="1" u="none" kern="1200" dirty="0" smtClean="0">
                          <a:solidFill>
                            <a:schemeClr val="accent1"/>
                          </a:solidFill>
                          <a:latin typeface="+mn-lt"/>
                          <a:ea typeface="+mn-ea"/>
                          <a:cs typeface="+mn-cs"/>
                        </a:rPr>
                        <a:t>Layout</a:t>
                      </a:r>
                      <a:r>
                        <a:rPr lang="en-US" b="1" i="1" u="none" dirty="0" smtClean="0">
                          <a:solidFill>
                            <a:srgbClr val="002050"/>
                          </a:solidFill>
                        </a:rPr>
                        <a:t> </a:t>
                      </a:r>
                      <a:r>
                        <a:rPr lang="en-US" sz="1800" kern="1200" dirty="0" smtClean="0">
                          <a:solidFill>
                            <a:schemeClr val="dk1"/>
                          </a:solidFill>
                          <a:latin typeface="+mn-lt"/>
                          <a:ea typeface="+mn-ea"/>
                          <a:cs typeface="+mn-cs"/>
                        </a:rPr>
                        <a:t>&gt;</a:t>
                      </a:r>
                      <a:r>
                        <a:rPr lang="en-US" b="1" i="1" u="none" dirty="0" smtClean="0">
                          <a:solidFill>
                            <a:srgbClr val="68217A"/>
                          </a:solidFill>
                        </a:rPr>
                        <a:t> </a:t>
                      </a:r>
                      <a:r>
                        <a:rPr lang="en-US" dirty="0" smtClean="0"/>
                        <a:t>Use </a:t>
                      </a:r>
                      <a:r>
                        <a:rPr lang="en-US" b="1" dirty="0" smtClean="0"/>
                        <a:t>Alignment</a:t>
                      </a:r>
                      <a:r>
                        <a:rPr lang="en-US" dirty="0" smtClean="0"/>
                        <a:t> </a:t>
                      </a:r>
                      <a:r>
                        <a:rPr lang="en-US" baseline="0" dirty="0" smtClean="0"/>
                        <a:t>settings to adjust </a:t>
                      </a:r>
                      <a:r>
                        <a:rPr lang="en-US" b="1" baseline="0" dirty="0" smtClean="0"/>
                        <a:t>text alignment</a:t>
                      </a:r>
                      <a:r>
                        <a:rPr lang="en-US" baseline="0" dirty="0" smtClean="0"/>
                        <a:t> and </a:t>
                      </a:r>
                      <a:r>
                        <a:rPr lang="en-US" b="1" baseline="0" dirty="0" smtClean="0"/>
                        <a:t>cell margins</a:t>
                      </a:r>
                      <a:endParaRPr lang="en-US"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280160">
                <a:tc>
                  <a:txBody>
                    <a:bodyPr/>
                    <a:lstStyle/>
                    <a:p>
                      <a:endParaRPr lang="en-US" b="1"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i="0" dirty="0" smtClean="0">
                          <a:latin typeface="+mn-lt"/>
                        </a:rPr>
                        <a:t>Tip: </a:t>
                      </a:r>
                      <a:r>
                        <a:rPr lang="en-US" b="0" i="0" dirty="0" smtClean="0">
                          <a:latin typeface="+mn-lt"/>
                        </a:rPr>
                        <a:t>To</a:t>
                      </a:r>
                      <a:r>
                        <a:rPr lang="en-US" b="0" i="0" baseline="0" dirty="0" smtClean="0">
                          <a:latin typeface="+mn-lt"/>
                        </a:rPr>
                        <a:t> quickly add a row, p</a:t>
                      </a:r>
                      <a:r>
                        <a:rPr lang="en-US" i="0" dirty="0" smtClean="0">
                          <a:latin typeface="+mn-lt"/>
                        </a:rPr>
                        <a:t>lace cursor</a:t>
                      </a:r>
                      <a:r>
                        <a:rPr lang="en-US" i="0" baseline="0" dirty="0" smtClean="0">
                          <a:latin typeface="+mn-lt"/>
                        </a:rPr>
                        <a:t> in this </a:t>
                      </a:r>
                      <a:r>
                        <a:rPr lang="en-US" b="1" i="0" baseline="0" dirty="0" smtClean="0">
                          <a:latin typeface="+mn-lt"/>
                        </a:rPr>
                        <a:t>last cell </a:t>
                      </a:r>
                      <a:r>
                        <a:rPr lang="en-US" i="0" baseline="0" dirty="0" smtClean="0">
                          <a:latin typeface="+mn-lt"/>
                        </a:rPr>
                        <a:t>and </a:t>
                      </a:r>
                      <a:r>
                        <a:rPr lang="en-US" i="0" dirty="0" smtClean="0">
                          <a:latin typeface="+mn-lt"/>
                        </a:rPr>
                        <a:t>hit </a:t>
                      </a:r>
                      <a:r>
                        <a:rPr lang="en-US" b="1" i="0" dirty="0" smtClean="0">
                          <a:latin typeface="+mn-lt"/>
                        </a:rPr>
                        <a:t>Tab</a:t>
                      </a:r>
                      <a:r>
                        <a:rPr lang="en-US" i="0" dirty="0" smtClean="0">
                          <a:latin typeface="+mn-lt"/>
                        </a:rPr>
                        <a:t> key</a:t>
                      </a:r>
                      <a:endParaRPr lang="en-US" i="0" dirty="0" smtClean="0"/>
                    </a:p>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24827788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column table</a:t>
            </a:r>
            <a:br>
              <a:rPr lang="en-US" dirty="0" smtClean="0"/>
            </a:br>
            <a:r>
              <a:rPr lang="en-US" sz="3200" dirty="0" smtClean="0">
                <a:gradFill>
                  <a:gsLst>
                    <a:gs pos="1250">
                      <a:schemeClr val="tx2"/>
                    </a:gs>
                    <a:gs pos="100000">
                      <a:schemeClr val="tx2"/>
                    </a:gs>
                  </a:gsLst>
                  <a:lin ang="5400000" scaled="0"/>
                </a:gradFill>
              </a:rPr>
              <a:t>Tables are easy to modify</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274639" y="1759921"/>
          <a:ext cx="11889564" cy="3531319"/>
        </p:xfrm>
        <a:graphic>
          <a:graphicData uri="http://schemas.openxmlformats.org/drawingml/2006/table">
            <a:tbl>
              <a:tblPr firstRow="1" bandRow="1">
                <a:tableStyleId>{5C22544A-7EE6-4342-B048-85BDC9FD1C3A}</a:tableStyleId>
              </a:tblPr>
              <a:tblGrid>
                <a:gridCol w="2972391"/>
                <a:gridCol w="2972391"/>
                <a:gridCol w="2972391"/>
                <a:gridCol w="2972391"/>
              </a:tblGrid>
              <a:tr h="574759">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Table</a:t>
                      </a:r>
                      <a:r>
                        <a:rPr lang="en-US" sz="28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Header</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1700" dirty="0" smtClean="0"/>
                        <a:t>To modify table, </a:t>
                      </a:r>
                      <a:r>
                        <a:rPr lang="en-US" sz="1700" b="1" dirty="0" smtClean="0"/>
                        <a:t>first click anywhere</a:t>
                      </a:r>
                      <a:r>
                        <a:rPr lang="en-US" sz="1700" b="1" baseline="0" dirty="0" smtClean="0"/>
                        <a:t> </a:t>
                      </a:r>
                      <a:r>
                        <a:rPr lang="en-US" sz="1700" dirty="0" smtClean="0"/>
                        <a:t>in table, so the </a:t>
                      </a:r>
                      <a:r>
                        <a:rPr lang="en-US" sz="1700" b="1" dirty="0" smtClean="0"/>
                        <a:t>Table Tools </a:t>
                      </a:r>
                      <a:r>
                        <a:rPr lang="en-US" sz="1700" dirty="0" smtClean="0"/>
                        <a:t>menu is highlighted</a:t>
                      </a:r>
                      <a:r>
                        <a:rPr lang="en-US" sz="1700" baseline="0" dirty="0" smtClean="0"/>
                        <a:t> at top</a:t>
                      </a:r>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dirty="0" smtClean="0">
                          <a:latin typeface="+mn-lt"/>
                        </a:rPr>
                        <a:t>&gt; To </a:t>
                      </a:r>
                      <a:r>
                        <a:rPr lang="en-US" sz="1700" b="1" dirty="0" smtClean="0">
                          <a:latin typeface="+mn-lt"/>
                        </a:rPr>
                        <a:t>add rows</a:t>
                      </a:r>
                      <a:r>
                        <a:rPr lang="en-US" sz="1700" dirty="0" smtClean="0">
                          <a:latin typeface="+mn-lt"/>
                        </a:rPr>
                        <a:t>, click</a:t>
                      </a:r>
                      <a:r>
                        <a:rPr lang="en-US" sz="1700" baseline="0" dirty="0" smtClean="0">
                          <a:latin typeface="+mn-lt"/>
                        </a:rPr>
                        <a:t> into cell and c</a:t>
                      </a:r>
                      <a:r>
                        <a:rPr lang="en-US" sz="1700" dirty="0" smtClean="0">
                          <a:latin typeface="+mn-lt"/>
                        </a:rPr>
                        <a:t>hoose,</a:t>
                      </a:r>
                      <a:r>
                        <a:rPr lang="en-US" sz="1700" baseline="0" dirty="0" smtClean="0">
                          <a:latin typeface="+mn-lt"/>
                        </a:rPr>
                        <a:t> </a:t>
                      </a:r>
                      <a:r>
                        <a:rPr lang="en-US" sz="1700" b="1" baseline="0" dirty="0" smtClean="0">
                          <a:latin typeface="+mn-lt"/>
                        </a:rPr>
                        <a:t>Insert Above </a:t>
                      </a:r>
                      <a:r>
                        <a:rPr lang="en-US" sz="1700" baseline="0" dirty="0" smtClean="0">
                          <a:latin typeface="+mn-lt"/>
                        </a:rPr>
                        <a:t>or </a:t>
                      </a:r>
                      <a:r>
                        <a:rPr lang="en-US" sz="1700" b="1" baseline="0" dirty="0" smtClean="0">
                          <a:latin typeface="+mn-lt"/>
                        </a:rPr>
                        <a:t>Insert Below</a:t>
                      </a:r>
                      <a:endParaRPr lang="en-US" sz="1700" b="1" dirty="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dirty="0" smtClean="0">
                          <a:latin typeface="+mn-lt"/>
                        </a:rPr>
                        <a:t>Shrink</a:t>
                      </a:r>
                      <a:r>
                        <a:rPr lang="en-US" sz="1700" baseline="0" dirty="0" smtClean="0">
                          <a:latin typeface="+mn-lt"/>
                        </a:rPr>
                        <a:t> or expand column widths by adjusting the </a:t>
                      </a:r>
                      <a:r>
                        <a:rPr lang="en-US" sz="1700" b="1" baseline="0" dirty="0" smtClean="0">
                          <a:latin typeface="+mn-lt"/>
                        </a:rPr>
                        <a:t>Cell Size, </a:t>
                      </a:r>
                      <a:r>
                        <a:rPr lang="en-US" sz="1700" b="0" baseline="0" dirty="0" smtClean="0">
                          <a:latin typeface="+mn-lt"/>
                        </a:rPr>
                        <a:t>or set them to same size with Distribute</a:t>
                      </a:r>
                      <a:endParaRPr lang="en-US" sz="17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endParaRPr lang="en-US" sz="17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To modify</a:t>
                      </a:r>
                      <a:r>
                        <a:rPr lang="en-US" sz="1700" baseline="0" dirty="0" smtClean="0"/>
                        <a:t> the table layout, click </a:t>
                      </a:r>
                      <a:r>
                        <a:rPr lang="en-US" sz="1700" b="1" dirty="0" smtClean="0"/>
                        <a:t>Table Tools </a:t>
                      </a:r>
                      <a:r>
                        <a:rPr lang="en-US" sz="1700" dirty="0" smtClean="0"/>
                        <a:t>&gt; </a:t>
                      </a:r>
                      <a:r>
                        <a:rPr lang="en-US" sz="1700" b="1" i="1" u="none" dirty="0" smtClean="0">
                          <a:solidFill>
                            <a:schemeClr val="accent3"/>
                          </a:solidFill>
                        </a:rPr>
                        <a:t>Layout </a:t>
                      </a:r>
                      <a:r>
                        <a:rPr lang="en-US" sz="1700" b="1" i="1" u="none" dirty="0" smtClean="0">
                          <a:solidFill>
                            <a:srgbClr val="68217A"/>
                          </a:solidFill>
                        </a:rPr>
                        <a:t/>
                      </a:r>
                      <a:br>
                        <a:rPr lang="en-US" sz="1700" b="1" i="1" u="none" dirty="0" smtClean="0">
                          <a:solidFill>
                            <a:srgbClr val="68217A"/>
                          </a:solidFill>
                        </a:rPr>
                      </a:br>
                      <a:r>
                        <a:rPr lang="en-US" sz="1700" dirty="0" smtClean="0"/>
                        <a:t>To modify</a:t>
                      </a:r>
                      <a:r>
                        <a:rPr lang="en-US" sz="1700" baseline="0" dirty="0" smtClean="0"/>
                        <a:t> the </a:t>
                      </a:r>
                      <a:r>
                        <a:rPr lang="en-US" sz="1700" b="0" baseline="0" dirty="0" smtClean="0"/>
                        <a:t>table style</a:t>
                      </a:r>
                      <a:r>
                        <a:rPr lang="en-US" sz="1700" baseline="0" dirty="0" smtClean="0"/>
                        <a:t>, click </a:t>
                      </a:r>
                      <a:r>
                        <a:rPr lang="en-US" sz="1700" b="1" baseline="0" dirty="0" smtClean="0"/>
                        <a:t>Table Tools </a:t>
                      </a:r>
                      <a:r>
                        <a:rPr lang="en-US" sz="1700" kern="1200" dirty="0" smtClean="0">
                          <a:solidFill>
                            <a:schemeClr val="dk1"/>
                          </a:solidFill>
                          <a:latin typeface="+mn-lt"/>
                          <a:ea typeface="+mn-ea"/>
                          <a:cs typeface="+mn-cs"/>
                        </a:rPr>
                        <a:t>&gt;</a:t>
                      </a:r>
                      <a:r>
                        <a:rPr lang="en-US" sz="1700" b="1" baseline="0" dirty="0" smtClean="0"/>
                        <a:t> </a:t>
                      </a:r>
                      <a:r>
                        <a:rPr lang="en-US" sz="1700" b="1" i="1" u="none" kern="1200" dirty="0" smtClean="0">
                          <a:solidFill>
                            <a:schemeClr val="accent3"/>
                          </a:solidFill>
                          <a:latin typeface="+mn-lt"/>
                          <a:ea typeface="+mn-ea"/>
                          <a:cs typeface="+mn-cs"/>
                        </a:rPr>
                        <a:t>Design</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baseline="0" dirty="0" smtClean="0">
                          <a:latin typeface="+mn-lt"/>
                        </a:rPr>
                        <a:t>To </a:t>
                      </a:r>
                      <a:r>
                        <a:rPr lang="en-US" sz="1700" b="1" baseline="0" dirty="0" smtClean="0">
                          <a:latin typeface="+mn-lt"/>
                        </a:rPr>
                        <a:t>add columns</a:t>
                      </a:r>
                      <a:r>
                        <a:rPr lang="en-US" sz="1700" baseline="0" dirty="0" smtClean="0">
                          <a:latin typeface="+mn-lt"/>
                        </a:rPr>
                        <a:t>, click into cell and c</a:t>
                      </a:r>
                      <a:r>
                        <a:rPr lang="en-US" sz="1700" dirty="0" smtClean="0">
                          <a:latin typeface="+mn-lt"/>
                        </a:rPr>
                        <a:t>hoose </a:t>
                      </a:r>
                      <a:r>
                        <a:rPr lang="en-US" sz="1700" b="1" dirty="0" smtClean="0">
                          <a:latin typeface="+mn-lt"/>
                        </a:rPr>
                        <a:t>Insert Left </a:t>
                      </a:r>
                      <a:r>
                        <a:rPr lang="en-US" sz="1700" dirty="0" smtClean="0">
                          <a:latin typeface="+mn-lt"/>
                        </a:rPr>
                        <a:t>or </a:t>
                      </a:r>
                      <a:r>
                        <a:rPr lang="en-US" sz="1700" b="1" dirty="0" smtClean="0">
                          <a:latin typeface="+mn-lt"/>
                        </a:rPr>
                        <a:t>Insert Right</a:t>
                      </a: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i="1" u="none" kern="1200" dirty="0" smtClean="0">
                          <a:solidFill>
                            <a:schemeClr val="accent3"/>
                          </a:solidFill>
                          <a:latin typeface="+mn-lt"/>
                          <a:ea typeface="+mn-ea"/>
                          <a:cs typeface="+mn-cs"/>
                        </a:rPr>
                        <a:t>Layout</a:t>
                      </a:r>
                      <a:r>
                        <a:rPr lang="en-US" sz="1700" b="1" i="1" u="none" dirty="0" smtClean="0">
                          <a:solidFill>
                            <a:srgbClr val="68217A"/>
                          </a:solidFill>
                        </a:rPr>
                        <a:t> </a:t>
                      </a:r>
                      <a:r>
                        <a:rPr lang="en-US" sz="1700" kern="1200" dirty="0" smtClean="0">
                          <a:solidFill>
                            <a:schemeClr val="dk1"/>
                          </a:solidFill>
                          <a:latin typeface="+mn-lt"/>
                          <a:ea typeface="+mn-ea"/>
                          <a:cs typeface="+mn-cs"/>
                        </a:rPr>
                        <a:t>&gt;</a:t>
                      </a:r>
                      <a:r>
                        <a:rPr lang="en-US" sz="1700" b="1" i="1" u="none" dirty="0" smtClean="0">
                          <a:solidFill>
                            <a:srgbClr val="68217A"/>
                          </a:solidFill>
                        </a:rPr>
                        <a:t> </a:t>
                      </a:r>
                      <a:r>
                        <a:rPr lang="en-US" sz="1700" dirty="0" smtClean="0"/>
                        <a:t>Use </a:t>
                      </a:r>
                      <a:r>
                        <a:rPr lang="en-US" sz="1700" b="1" dirty="0" smtClean="0"/>
                        <a:t>Alignment</a:t>
                      </a:r>
                      <a:r>
                        <a:rPr lang="en-US" sz="1700" dirty="0" smtClean="0"/>
                        <a:t> </a:t>
                      </a:r>
                      <a:r>
                        <a:rPr lang="en-US" sz="1700" baseline="0" dirty="0" smtClean="0"/>
                        <a:t>settings to adjust </a:t>
                      </a:r>
                      <a:r>
                        <a:rPr lang="en-US" sz="1700" b="1" baseline="0" dirty="0" smtClean="0"/>
                        <a:t>text alignment</a:t>
                      </a:r>
                      <a:r>
                        <a:rPr lang="en-US" sz="1700" baseline="0" dirty="0" smtClean="0"/>
                        <a:t> and </a:t>
                      </a:r>
                      <a:r>
                        <a:rPr lang="en-US" sz="1700" b="1" baseline="0" dirty="0" smtClean="0"/>
                        <a:t>cell margins</a:t>
                      </a:r>
                      <a:endParaRPr lang="en-US" sz="1700"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1" dirty="0" smtClean="0">
                          <a:latin typeface="+mn-lt"/>
                        </a:rPr>
                        <a:t>Tip: </a:t>
                      </a:r>
                      <a:r>
                        <a:rPr lang="en-US" sz="1700" b="0" i="1" dirty="0" smtClean="0">
                          <a:latin typeface="+mn-lt"/>
                        </a:rPr>
                        <a:t>To</a:t>
                      </a:r>
                      <a:r>
                        <a:rPr lang="en-US" sz="1700" b="0" i="1" baseline="0" dirty="0" smtClean="0">
                          <a:latin typeface="+mn-lt"/>
                        </a:rPr>
                        <a:t> quickly add a row, p</a:t>
                      </a:r>
                      <a:r>
                        <a:rPr lang="en-US" sz="1700" i="1" dirty="0" smtClean="0">
                          <a:latin typeface="+mn-lt"/>
                        </a:rPr>
                        <a:t>lace cursor</a:t>
                      </a:r>
                      <a:r>
                        <a:rPr lang="en-US" sz="1700" i="1" baseline="0" dirty="0" smtClean="0">
                          <a:latin typeface="+mn-lt"/>
                        </a:rPr>
                        <a:t> in this </a:t>
                      </a:r>
                      <a:r>
                        <a:rPr lang="en-US" sz="1700" b="1" i="1" baseline="0" dirty="0" smtClean="0">
                          <a:latin typeface="+mn-lt"/>
                        </a:rPr>
                        <a:t>last cell </a:t>
                      </a:r>
                      <a:r>
                        <a:rPr lang="en-US" sz="1700" i="1" baseline="0" dirty="0" smtClean="0">
                          <a:latin typeface="+mn-lt"/>
                        </a:rPr>
                        <a:t>and </a:t>
                      </a:r>
                      <a:r>
                        <a:rPr lang="en-US" sz="1700" i="1" dirty="0" smtClean="0">
                          <a:latin typeface="+mn-lt"/>
                        </a:rPr>
                        <a:t>hit </a:t>
                      </a:r>
                      <a:r>
                        <a:rPr lang="en-US" sz="1700" b="1" i="1" dirty="0" smtClean="0">
                          <a:latin typeface="+mn-lt"/>
                        </a:rPr>
                        <a:t>Tab</a:t>
                      </a:r>
                      <a:r>
                        <a:rPr lang="en-US" sz="1700" i="1" dirty="0" smtClean="0">
                          <a:latin typeface="+mn-lt"/>
                        </a:rPr>
                        <a:t> key</a:t>
                      </a:r>
                      <a:endParaRPr lang="en-US" sz="1700" i="1"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314095241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content </a:t>
            </a:r>
            <a:br>
              <a:rPr lang="en-US" dirty="0" smtClean="0"/>
            </a:br>
            <a:r>
              <a:rPr lang="en-US" dirty="0" smtClean="0"/>
              <a:t>slide layouts</a:t>
            </a:r>
            <a:endParaRPr lang="en-US" dirty="0"/>
          </a:p>
        </p:txBody>
      </p:sp>
    </p:spTree>
    <p:extLst>
      <p:ext uri="{BB962C8B-B14F-4D97-AF65-F5344CB8AC3E}">
        <p14:creationId xmlns:p14="http://schemas.microsoft.com/office/powerpoint/2010/main" val="191067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t>Section title</a:t>
            </a:r>
            <a:endParaRPr lang="en-US" dirty="0"/>
          </a:p>
        </p:txBody>
      </p:sp>
      <p:sp>
        <p:nvSpPr>
          <p:cNvPr id="4" name="Text Placeholder 3"/>
          <p:cNvSpPr>
            <a:spLocks noGrp="1"/>
          </p:cNvSpPr>
          <p:nvPr>
            <p:ph type="body" sz="quarter" idx="14"/>
          </p:nvPr>
        </p:nvSpPr>
        <p:spPr/>
        <p:txBody>
          <a:bodyPr/>
          <a:lstStyle/>
          <a:p>
            <a:r>
              <a:rPr lang="en-US" dirty="0" smtClean="0"/>
              <a:t>Speaker Name</a:t>
            </a:r>
            <a:endParaRPr lang="en-US" dirty="0"/>
          </a:p>
        </p:txBody>
      </p:sp>
    </p:spTree>
    <p:extLst>
      <p:ext uri="{BB962C8B-B14F-4D97-AF65-F5344CB8AC3E}">
        <p14:creationId xmlns:p14="http://schemas.microsoft.com/office/powerpoint/2010/main" val="42792535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y name is </a:t>
            </a:r>
            <a:r>
              <a:rPr lang="en-US" dirty="0"/>
              <a:t>Josh Twist. f</a:t>
            </a:r>
            <a:r>
              <a:rPr lang="en-US" dirty="0" smtClean="0"/>
              <a:t>ollow me @</a:t>
            </a:r>
            <a:r>
              <a:rPr lang="en-US" dirty="0" err="1" smtClean="0"/>
              <a:t>joshtwist</a:t>
            </a:r>
            <a:r>
              <a:rPr lang="en-US" dirty="0" smtClean="0"/>
              <a:t> </a:t>
            </a:r>
            <a:r>
              <a:rPr lang="en-US" sz="3200" dirty="0" smtClean="0"/>
              <a:t>(optional)</a:t>
            </a:r>
            <a:endParaRPr lang="en-US" sz="3200" dirty="0"/>
          </a:p>
        </p:txBody>
      </p:sp>
    </p:spTree>
    <p:extLst>
      <p:ext uri="{BB962C8B-B14F-4D97-AF65-F5344CB8AC3E}">
        <p14:creationId xmlns:p14="http://schemas.microsoft.com/office/powerpoint/2010/main" val="2712527813"/>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33336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title</a:t>
            </a:r>
            <a:endParaRPr lang="en-US" dirty="0"/>
          </a:p>
        </p:txBody>
      </p:sp>
    </p:spTree>
    <p:extLst>
      <p:ext uri="{BB962C8B-B14F-4D97-AF65-F5344CB8AC3E}">
        <p14:creationId xmlns:p14="http://schemas.microsoft.com/office/powerpoint/2010/main" val="34125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smtClean="0"/>
              <a:t>Name</a:t>
            </a:r>
            <a:endParaRPr lang="en-US" dirty="0"/>
          </a:p>
        </p:txBody>
      </p:sp>
    </p:spTree>
    <p:extLst>
      <p:ext uri="{BB962C8B-B14F-4D97-AF65-F5344CB8AC3E}">
        <p14:creationId xmlns:p14="http://schemas.microsoft.com/office/powerpoint/2010/main" val="263415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a:t>
            </a:r>
            <a:endParaRPr lang="en-US" dirty="0"/>
          </a:p>
        </p:txBody>
      </p:sp>
    </p:spTree>
    <p:extLst>
      <p:ext uri="{BB962C8B-B14F-4D97-AF65-F5344CB8AC3E}">
        <p14:creationId xmlns:p14="http://schemas.microsoft.com/office/powerpoint/2010/main" val="8839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over </a:t>
            </a:r>
            <a:r>
              <a:rPr lang="en-US" b="1" dirty="0" smtClean="0">
                <a:latin typeface="+mn-lt"/>
              </a:rPr>
              <a:t>1 million </a:t>
            </a:r>
            <a:r>
              <a:rPr lang="en-US" dirty="0" smtClean="0"/>
              <a:t>words in the English language.</a:t>
            </a:r>
            <a:endParaRPr lang="en-US" dirty="0"/>
          </a:p>
        </p:txBody>
      </p:sp>
    </p:spTree>
    <p:extLst>
      <p:ext uri="{BB962C8B-B14F-4D97-AF65-F5344CB8AC3E}">
        <p14:creationId xmlns:p14="http://schemas.microsoft.com/office/powerpoint/2010/main" val="179885492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Add a quote here. Design is easier than it looks, and more important than it seems.”</a:t>
            </a:r>
            <a:endParaRPr lang="en-US" dirty="0"/>
          </a:p>
        </p:txBody>
      </p:sp>
      <p:sp>
        <p:nvSpPr>
          <p:cNvPr id="6" name="Text Placeholder 5"/>
          <p:cNvSpPr>
            <a:spLocks noGrp="1"/>
          </p:cNvSpPr>
          <p:nvPr>
            <p:ph type="body" sz="quarter" idx="10"/>
          </p:nvPr>
        </p:nvSpPr>
        <p:spPr/>
        <p:txBody>
          <a:bodyPr/>
          <a:lstStyle/>
          <a:p>
            <a:r>
              <a:rPr lang="en-US" dirty="0" smtClean="0"/>
              <a:t>Author’s Name</a:t>
            </a:r>
          </a:p>
        </p:txBody>
      </p:sp>
    </p:spTree>
    <p:extLst>
      <p:ext uri="{BB962C8B-B14F-4D97-AF65-F5344CB8AC3E}">
        <p14:creationId xmlns:p14="http://schemas.microsoft.com/office/powerpoint/2010/main" val="391668831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chemeClr val="tx1">
                    <a:lumMod val="85000"/>
                    <a:lumOff val="15000"/>
                  </a:schemeClr>
                </a:solidFill>
                <a:cs typeface="Segoe UI Light" panose="020B0502040204020203" pitchFamily="34" charset="0"/>
              </a:rPr>
              <a:t>Having a </a:t>
            </a:r>
            <a:r>
              <a:rPr lang="en-US" dirty="0" smtClean="0">
                <a:solidFill>
                  <a:schemeClr val="tx1">
                    <a:lumMod val="85000"/>
                    <a:lumOff val="15000"/>
                  </a:schemeClr>
                </a:solidFill>
                <a:cs typeface="Segoe UI Light" panose="020B0502040204020203" pitchFamily="34" charset="0"/>
              </a:rPr>
              <a:t>friend</a:t>
            </a:r>
            <a:br>
              <a:rPr lang="en-US" dirty="0" smtClean="0">
                <a:solidFill>
                  <a:schemeClr val="tx1">
                    <a:lumMod val="85000"/>
                    <a:lumOff val="15000"/>
                  </a:schemeClr>
                </a:solidFill>
                <a:cs typeface="Segoe UI Light" panose="020B0502040204020203" pitchFamily="34" charset="0"/>
              </a:rPr>
            </a:br>
            <a:r>
              <a:rPr lang="en-US" dirty="0" smtClean="0">
                <a:solidFill>
                  <a:schemeClr val="tx1">
                    <a:lumMod val="85000"/>
                    <a:lumOff val="15000"/>
                  </a:schemeClr>
                </a:solidFill>
                <a:cs typeface="Segoe UI Light" panose="020B0502040204020203" pitchFamily="34" charset="0"/>
              </a:rPr>
              <a:t> buy </a:t>
            </a:r>
            <a:r>
              <a:rPr lang="en-US" dirty="0">
                <a:solidFill>
                  <a:schemeClr val="tx1">
                    <a:lumMod val="85000"/>
                    <a:lumOff val="15000"/>
                  </a:schemeClr>
                </a:solidFill>
                <a:cs typeface="Segoe UI Light" panose="020B0502040204020203" pitchFamily="34" charset="0"/>
              </a:rPr>
              <a:t>your coffee?</a:t>
            </a:r>
          </a:p>
          <a:p>
            <a:r>
              <a:rPr lang="en-US" dirty="0">
                <a:solidFill>
                  <a:schemeClr val="tx1">
                    <a:lumMod val="85000"/>
                    <a:lumOff val="15000"/>
                  </a:schemeClr>
                </a:solidFill>
                <a:cs typeface="Segoe UI Light" panose="020B0502040204020203" pitchFamily="34" charset="0"/>
              </a:rPr>
              <a:t>Yea, it’s kind of like that.</a:t>
            </a: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r>
              <a:rPr lang="en-US" sz="1000" dirty="0">
                <a:solidFill>
                  <a:schemeClr val="tx1">
                    <a:lumMod val="85000"/>
                    <a:lumOff val="15000"/>
                  </a:schemeClr>
                </a:solidFill>
                <a:cs typeface="Segoe UI" panose="020B0502040204020203" pitchFamily="34" charset="0"/>
              </a:rPr>
              <a:t>MSDN Subscribers get up to $150/</a:t>
            </a:r>
            <a:r>
              <a:rPr lang="en-US" sz="1000" dirty="0" err="1">
                <a:solidFill>
                  <a:schemeClr val="tx1">
                    <a:lumMod val="85000"/>
                    <a:lumOff val="15000"/>
                  </a:schemeClr>
                </a:solidFill>
                <a:cs typeface="Segoe UI" panose="020B0502040204020203" pitchFamily="34" charset="0"/>
              </a:rPr>
              <a:t>mo</a:t>
            </a:r>
            <a:r>
              <a:rPr lang="en-US" sz="1000" dirty="0">
                <a:solidFill>
                  <a:schemeClr val="tx1">
                    <a:lumMod val="85000"/>
                    <a:lumOff val="15000"/>
                  </a:schemeClr>
                </a:solidFill>
                <a:cs typeface="Segoe UI" panose="020B0502040204020203" pitchFamily="34" charset="0"/>
              </a:rPr>
              <a:t> in Azure credits. </a:t>
            </a:r>
          </a:p>
          <a:p>
            <a:endParaRPr lang="en-US" sz="1000" dirty="0">
              <a:solidFill>
                <a:schemeClr val="tx1">
                  <a:lumMod val="85000"/>
                  <a:lumOff val="15000"/>
                </a:schemeClr>
              </a:solidFill>
              <a:cs typeface="Segoe UI" panose="020B0502040204020203" pitchFamily="34" charset="0"/>
            </a:endParaRPr>
          </a:p>
          <a:p>
            <a:r>
              <a:rPr lang="en-US" sz="1050" b="1" dirty="0">
                <a:solidFill>
                  <a:schemeClr val="tx1">
                    <a:lumMod val="85000"/>
                    <a:lumOff val="15000"/>
                  </a:schemeClr>
                </a:solidFill>
                <a:cs typeface="Segoe UI" panose="020B0502040204020203" pitchFamily="34" charset="0"/>
              </a:rPr>
              <a:t>Stop by the Developer Platform and Tools </a:t>
            </a:r>
            <a:r>
              <a:rPr lang="en-US" sz="1050" b="1" dirty="0" smtClean="0">
                <a:solidFill>
                  <a:schemeClr val="tx1">
                    <a:lumMod val="85000"/>
                    <a:lumOff val="15000"/>
                  </a:schemeClr>
                </a:solidFill>
                <a:cs typeface="Segoe UI" panose="020B0502040204020203" pitchFamily="34" charset="0"/>
              </a:rPr>
              <a:t>booth and </a:t>
            </a:r>
            <a:r>
              <a:rPr lang="en-US" sz="1050" b="1" dirty="0">
                <a:solidFill>
                  <a:schemeClr val="tx1">
                    <a:lumMod val="85000"/>
                    <a:lumOff val="15000"/>
                  </a:schemeClr>
                </a:solidFill>
                <a:cs typeface="Segoe UI" panose="020B0502040204020203" pitchFamily="34" charset="0"/>
              </a:rPr>
              <a:t>visit </a:t>
            </a:r>
            <a:r>
              <a:rPr lang="en-US" sz="1050" b="1" dirty="0" smtClean="0">
                <a:solidFill>
                  <a:schemeClr val="tx1">
                    <a:lumMod val="85000"/>
                    <a:lumOff val="15000"/>
                  </a:schemeClr>
                </a:solidFill>
                <a:cs typeface="Segoe UI" panose="020B0502040204020203" pitchFamily="34" charset="0"/>
              </a:rPr>
              <a:t>the MSDN </a:t>
            </a:r>
            <a:r>
              <a:rPr lang="en-US" sz="1050" b="1" dirty="0">
                <a:solidFill>
                  <a:schemeClr val="tx1">
                    <a:lumMod val="85000"/>
                    <a:lumOff val="15000"/>
                  </a:schemeClr>
                </a:solidFill>
                <a:cs typeface="Segoe UI" panose="020B0502040204020203" pitchFamily="34" charset="0"/>
              </a:rPr>
              <a:t>Subscriptions station </a:t>
            </a:r>
            <a:r>
              <a:rPr lang="en-US" sz="1050" b="1" dirty="0" smtClean="0">
                <a:solidFill>
                  <a:schemeClr val="tx1">
                    <a:lumMod val="85000"/>
                    <a:lumOff val="15000"/>
                  </a:schemeClr>
                </a:solidFill>
                <a:cs typeface="Segoe UI" panose="020B0502040204020203" pitchFamily="34" charset="0"/>
              </a:rPr>
              <a:t>to activate </a:t>
            </a:r>
            <a:r>
              <a:rPr lang="en-US" sz="1050" b="1" dirty="0">
                <a:solidFill>
                  <a:schemeClr val="tx1">
                    <a:lumMod val="85000"/>
                    <a:lumOff val="15000"/>
                  </a:schemeClr>
                </a:solidFill>
                <a:cs typeface="Segoe UI" panose="020B0502040204020203" pitchFamily="34" charset="0"/>
              </a:rPr>
              <a:t>your benefits and </a:t>
            </a:r>
            <a:r>
              <a:rPr lang="en-US" sz="1050" b="1" dirty="0" smtClean="0">
                <a:solidFill>
                  <a:schemeClr val="tx1">
                    <a:lumMod val="85000"/>
                    <a:lumOff val="15000"/>
                  </a:schemeClr>
                </a:solidFill>
                <a:cs typeface="Segoe UI" panose="020B0502040204020203" pitchFamily="34" charset="0"/>
              </a:rPr>
              <a:t>receive </a:t>
            </a:r>
            <a:r>
              <a:rPr lang="en-US" sz="1050" b="1" dirty="0">
                <a:solidFill>
                  <a:schemeClr val="tx1">
                    <a:lumMod val="85000"/>
                    <a:lumOff val="15000"/>
                  </a:schemeClr>
                </a:solidFill>
                <a:cs typeface="Segoe UI" panose="020B0502040204020203" pitchFamily="34" charset="0"/>
              </a:rPr>
              <a:t>a gift</a:t>
            </a:r>
            <a:r>
              <a:rPr lang="en-US" sz="1050" b="1" dirty="0" smtClean="0">
                <a:solidFill>
                  <a:schemeClr val="tx1">
                    <a:lumMod val="85000"/>
                    <a:lumOff val="15000"/>
                  </a:schemeClr>
                </a:solidFill>
                <a:cs typeface="Segoe UI" panose="020B0502040204020203" pitchFamily="34" charset="0"/>
              </a:rPr>
              <a:t>!</a:t>
            </a:r>
          </a:p>
          <a:p>
            <a:endParaRPr lang="en-US" sz="400" dirty="0" smtClean="0">
              <a:cs typeface="Segoe UI" panose="020B0502040204020203" pitchFamily="34" charset="0"/>
            </a:endParaRPr>
          </a:p>
          <a:p>
            <a:r>
              <a:rPr lang="en-US" sz="1000" dirty="0" smtClean="0">
                <a:cs typeface="Segoe UI" panose="020B0502040204020203" pitchFamily="34" charset="0"/>
                <a:hlinkClick r:id="rId4"/>
              </a:rPr>
              <a:t>http</a:t>
            </a:r>
            <a:r>
              <a:rPr lang="en-US" sz="1000" dirty="0">
                <a:cs typeface="Segoe UI" panose="020B0502040204020203" pitchFamily="34" charset="0"/>
                <a:hlinkClick r:id="rId4"/>
              </a:rPr>
              <a:t>://</a:t>
            </a:r>
            <a:r>
              <a:rPr lang="en-US" sz="1000" dirty="0" smtClean="0">
                <a:cs typeface="Segoe UI" panose="020B0502040204020203" pitchFamily="34" charset="0"/>
                <a:hlinkClick r:id="rId4"/>
              </a:rPr>
              <a:t>aka.ms/msdn_teched</a:t>
            </a:r>
            <a:endParaRPr lang="en-US" sz="1000" dirty="0">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t>3 Steps to New </a:t>
            </a:r>
            <a:r>
              <a:rPr lang="en-US" sz="2000" dirty="0" smtClean="0"/>
              <a:t>Gear! With </a:t>
            </a:r>
            <a:r>
              <a:rPr lang="en-US" sz="2000" dirty="0"/>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Create a Visual Studio Online account </a:t>
            </a:r>
            <a:r>
              <a:rPr lang="en-US" sz="1100" dirty="0">
                <a:hlinkClick r:id="rId11"/>
              </a:rPr>
              <a:t>http://</a:t>
            </a:r>
            <a:r>
              <a:rPr lang="en-US" sz="1100" dirty="0" smtClean="0">
                <a:hlinkClick r:id="rId11"/>
              </a:rPr>
              <a:t>visualstudio.com</a:t>
            </a:r>
            <a:r>
              <a:rPr lang="en-US" sz="1100" dirty="0" smtClean="0"/>
              <a:t/>
            </a:r>
            <a:br>
              <a:rPr lang="en-US" sz="1100" dirty="0" smtClean="0"/>
            </a:br>
            <a:r>
              <a:rPr lang="en-US" sz="1100" dirty="0" smtClean="0"/>
              <a:t> </a:t>
            </a:r>
            <a:endParaRPr lang="en-US" sz="1100" dirty="0"/>
          </a:p>
          <a:p>
            <a:r>
              <a:rPr lang="en-US" dirty="0"/>
              <a:t>Install Application Insights Tools for Visual </a:t>
            </a:r>
            <a:r>
              <a:rPr lang="en-US" dirty="0" smtClean="0"/>
              <a:t/>
            </a:r>
            <a:br>
              <a:rPr lang="en-US" dirty="0" smtClean="0"/>
            </a:br>
            <a:r>
              <a:rPr lang="en-US" dirty="0" smtClean="0"/>
              <a:t>Studio </a:t>
            </a:r>
            <a:r>
              <a:rPr lang="en-US" dirty="0"/>
              <a:t>Online </a:t>
            </a:r>
            <a:r>
              <a:rPr lang="en-US" sz="1100" dirty="0">
                <a:hlinkClick r:id="rId12"/>
              </a:rPr>
              <a:t>http://</a:t>
            </a:r>
            <a:r>
              <a:rPr lang="en-US" sz="1100" dirty="0" smtClean="0">
                <a:hlinkClick r:id="rId12"/>
              </a:rPr>
              <a:t>aka.ms/aivsix</a:t>
            </a:r>
            <a:r>
              <a:rPr lang="en-US" sz="1100" dirty="0" smtClean="0"/>
              <a:t/>
            </a:r>
            <a:br>
              <a:rPr lang="en-US" sz="1100" dirty="0" smtClean="0"/>
            </a:br>
            <a:r>
              <a:rPr lang="en-US" sz="1100" dirty="0" smtClean="0"/>
              <a:t> </a:t>
            </a:r>
            <a:endParaRPr lang="en-US" sz="1100" dirty="0"/>
          </a:p>
          <a:p>
            <a:r>
              <a:rPr lang="en-US" dirty="0"/>
              <a:t>Come to our booth for a </a:t>
            </a:r>
            <a:r>
              <a:rPr lang="en-US" dirty="0" smtClean="0"/>
              <a:t/>
            </a:r>
            <a:br>
              <a:rPr lang="en-US" dirty="0" smtClean="0"/>
            </a:br>
            <a:r>
              <a:rPr lang="en-US" dirty="0" smtClean="0"/>
              <a:t>t-shirt </a:t>
            </a:r>
            <a:r>
              <a:rPr lang="en-US" dirty="0"/>
              <a:t>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Visit </a:t>
              </a:r>
              <a:r>
                <a:rPr lang="en-US" sz="1000" b="1" dirty="0" smtClean="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our booth to </a:t>
              </a:r>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9"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246415250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Microsoft Engineering Stories</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6"/>
                    </a:gs>
                    <a:gs pos="100000">
                      <a:schemeClr val="accent6"/>
                    </a:gs>
                  </a:gsLst>
                  <a:lin ang="16200000" scaled="1"/>
                </a:gradFill>
              </a:rPr>
              <a:t>How </a:t>
            </a:r>
            <a:r>
              <a:rPr lang="en-US" dirty="0">
                <a:gradFill>
                  <a:gsLst>
                    <a:gs pos="0">
                      <a:schemeClr val="accent6"/>
                    </a:gs>
                    <a:gs pos="100000">
                      <a:schemeClr val="accent6"/>
                    </a:gs>
                  </a:gsLst>
                  <a:lin ang="16200000" scaled="1"/>
                </a:gradFill>
                <a:latin typeface="Segoe UI" pitchFamily="34" charset="0"/>
                <a:ea typeface="Segoe UI" pitchFamily="34" charset="0"/>
                <a:cs typeface="Segoe UI" pitchFamily="34" charset="0"/>
              </a:rPr>
              <a:t>Microsoft Builds Software</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a:t>
            </a:r>
            <a:r>
              <a:rPr lang="en-US" u="sng"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aka.ms/EngineeringStories </a:t>
            </a:r>
            <a:endPar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a:t>
            </a:r>
            <a:br>
              <a:rPr lang="en-US" sz="3200" dirty="0"/>
            </a:br>
            <a:r>
              <a:rPr lang="en-US" sz="3200" dirty="0"/>
              <a:t>Industry </a:t>
            </a:r>
            <a:r>
              <a:rPr lang="en-US" sz="3200" dirty="0" smtClean="0"/>
              <a:t>Partner </a:t>
            </a:r>
            <a:br>
              <a:rPr lang="en-US" sz="3200" dirty="0" smtClean="0"/>
            </a:br>
            <a:r>
              <a:rPr lang="en-US" sz="3200" dirty="0" smtClean="0"/>
              <a:t>Program</a:t>
            </a:r>
            <a:endParaRPr lang="en-US" sz="3200" dirty="0"/>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Meet Our New Visual Studio Online Partners </a:t>
            </a: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
            </a:r>
            <a:b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b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or </a:t>
            </a:r>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Join Now.</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 Integrate</a:t>
            </a:r>
            <a:br>
              <a:rPr lang="en-US" sz="3200" dirty="0"/>
            </a:br>
            <a:endParaRPr lang="en-US" sz="3200" dirty="0"/>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chemeClr val="accent5"/>
                    </a:gs>
                    <a:gs pos="100000">
                      <a:schemeClr val="accent5"/>
                    </a:gs>
                  </a:gsLst>
                  <a:lin ang="5400000" scaled="1"/>
                </a:gradFill>
              </a:rPr>
              <a:t>Create Your Own Dev Environment</a:t>
            </a:r>
          </a:p>
          <a:p>
            <a:pPr lvl="1"/>
            <a:r>
              <a:rPr lang="en-US" u="sng" dirty="0">
                <a:gradFill>
                  <a:gsLst>
                    <a:gs pos="0">
                      <a:schemeClr val="accent1"/>
                    </a:gs>
                    <a:gs pos="100000">
                      <a:schemeClr val="accent1"/>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Development tools &amp; services </a:t>
            </a: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for </a:t>
            </a:r>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teams </a:t>
            </a:r>
            <a:b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b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of all sizes</a:t>
            </a:r>
            <a:endPar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246728033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446610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40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 to </a:t>
            </a:r>
            <a:r>
              <a:rPr lang="en-US" b="1" dirty="0" smtClean="0">
                <a:latin typeface="+mn-lt"/>
              </a:rPr>
              <a:t>azure </a:t>
            </a:r>
            <a:r>
              <a:rPr lang="en-US" b="1" dirty="0" err="1" smtClean="0">
                <a:latin typeface="+mn-lt"/>
              </a:rPr>
              <a:t>api</a:t>
            </a:r>
            <a:r>
              <a:rPr lang="en-US" b="1" dirty="0" smtClean="0">
                <a:latin typeface="+mn-lt"/>
              </a:rPr>
              <a:t> management</a:t>
            </a:r>
            <a:r>
              <a:rPr lang="en-US" dirty="0" smtClean="0"/>
              <a:t>.</a:t>
            </a:r>
            <a:endParaRPr lang="en-US" dirty="0"/>
          </a:p>
        </p:txBody>
      </p:sp>
    </p:spTree>
    <p:extLst>
      <p:ext uri="{BB962C8B-B14F-4D97-AF65-F5344CB8AC3E}">
        <p14:creationId xmlns:p14="http://schemas.microsoft.com/office/powerpoint/2010/main" val="4188733362"/>
      </p:ext>
    </p:extLst>
  </p:cSld>
  <p:clrMapOvr>
    <a:masterClrMapping/>
  </p:clrMapOvr>
  <p:transition spd="slow">
    <p:push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972096880"/>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960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nd </a:t>
            </a:r>
            <a:r>
              <a:rPr lang="en-US" b="1" dirty="0" smtClean="0">
                <a:latin typeface="+mn-lt"/>
              </a:rPr>
              <a:t>you</a:t>
            </a:r>
            <a:r>
              <a:rPr lang="en-US" dirty="0" smtClean="0"/>
              <a:t> are?</a:t>
            </a:r>
            <a:endParaRPr lang="en-US" dirty="0"/>
          </a:p>
        </p:txBody>
      </p:sp>
    </p:spTree>
    <p:extLst>
      <p:ext uri="{BB962C8B-B14F-4D97-AF65-F5344CB8AC3E}">
        <p14:creationId xmlns:p14="http://schemas.microsoft.com/office/powerpoint/2010/main" val="1632850380"/>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IT Pro </a:t>
            </a:r>
            <a:r>
              <a:rPr lang="en-US" dirty="0" smtClean="0"/>
              <a:t>or </a:t>
            </a:r>
            <a:r>
              <a:rPr lang="en-US" b="1" dirty="0" smtClean="0">
                <a:latin typeface="+mn-lt"/>
              </a:rPr>
              <a:t>Developer</a:t>
            </a:r>
            <a:r>
              <a:rPr lang="en-US" dirty="0" smtClean="0"/>
              <a:t>?</a:t>
            </a:r>
            <a:endParaRPr lang="en-US" dirty="0"/>
          </a:p>
        </p:txBody>
      </p:sp>
    </p:spTree>
    <p:extLst>
      <p:ext uri="{BB962C8B-B14F-4D97-AF65-F5344CB8AC3E}">
        <p14:creationId xmlns:p14="http://schemas.microsoft.com/office/powerpoint/2010/main" val="4529388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a:t>
            </a:r>
            <a:r>
              <a:rPr lang="en-US" dirty="0" err="1" smtClean="0"/>
              <a:t>apis</a:t>
            </a:r>
            <a:r>
              <a:rPr lang="en-US" dirty="0" smtClean="0"/>
              <a:t> and how they can </a:t>
            </a:r>
            <a:r>
              <a:rPr lang="en-US" b="1" dirty="0" smtClean="0">
                <a:latin typeface="+mn-lt"/>
              </a:rPr>
              <a:t>boost your business</a:t>
            </a:r>
            <a:endParaRPr lang="en-US" sz="3200" b="1" dirty="0">
              <a:latin typeface="+mn-lt"/>
            </a:endParaRPr>
          </a:p>
        </p:txBody>
      </p:sp>
    </p:spTree>
    <p:extLst>
      <p:ext uri="{BB962C8B-B14F-4D97-AF65-F5344CB8AC3E}">
        <p14:creationId xmlns:p14="http://schemas.microsoft.com/office/powerpoint/2010/main" val="2030526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a platform</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new channels, more customers</a:t>
            </a:r>
            <a:endParaRPr lang="en-US" dirty="0"/>
          </a:p>
        </p:txBody>
      </p:sp>
      <p:sp>
        <p:nvSpPr>
          <p:cNvPr id="5" name="Flowchart: Direct Access Storage 4"/>
          <p:cNvSpPr/>
          <p:nvPr/>
        </p:nvSpPr>
        <p:spPr bwMode="auto">
          <a:xfrm>
            <a:off x="1952395" y="3292634"/>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Pie 5"/>
          <p:cNvSpPr/>
          <p:nvPr/>
        </p:nvSpPr>
        <p:spPr bwMode="auto">
          <a:xfrm>
            <a:off x="1384509" y="3353529"/>
            <a:ext cx="1326374"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6"/>
          <p:cNvSpPr/>
          <p:nvPr/>
        </p:nvSpPr>
        <p:spPr bwMode="auto">
          <a:xfrm>
            <a:off x="-170345" y="3905301"/>
            <a:ext cx="2122740" cy="2565476"/>
          </a:xfrm>
          <a:custGeom>
            <a:avLst/>
            <a:gdLst>
              <a:gd name="connsiteX0" fmla="*/ 2075935 w 2122740"/>
              <a:gd name="connsiteY0" fmla="*/ 39763 h 2565476"/>
              <a:gd name="connsiteX1" fmla="*/ 2014151 w 2122740"/>
              <a:gd name="connsiteY1" fmla="*/ 52119 h 2565476"/>
              <a:gd name="connsiteX2" fmla="*/ 1124465 w 2122740"/>
              <a:gd name="connsiteY2" fmla="*/ 76833 h 2565476"/>
              <a:gd name="connsiteX3" fmla="*/ 778476 w 2122740"/>
              <a:gd name="connsiteY3" fmla="*/ 1015946 h 2565476"/>
              <a:gd name="connsiteX4" fmla="*/ 1322173 w 2122740"/>
              <a:gd name="connsiteY4" fmla="*/ 1992130 h 2565476"/>
              <a:gd name="connsiteX5" fmla="*/ 0 w 2122740"/>
              <a:gd name="connsiteY5" fmla="*/ 2560541 h 256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740" h="2565476">
                <a:moveTo>
                  <a:pt x="2075935" y="39763"/>
                </a:moveTo>
                <a:cubicBezTo>
                  <a:pt x="2124332" y="42852"/>
                  <a:pt x="2172729" y="45941"/>
                  <a:pt x="2014151" y="52119"/>
                </a:cubicBezTo>
                <a:cubicBezTo>
                  <a:pt x="1855573" y="58297"/>
                  <a:pt x="1330411" y="-83805"/>
                  <a:pt x="1124465" y="76833"/>
                </a:cubicBezTo>
                <a:cubicBezTo>
                  <a:pt x="918519" y="237471"/>
                  <a:pt x="745525" y="696730"/>
                  <a:pt x="778476" y="1015946"/>
                </a:cubicBezTo>
                <a:cubicBezTo>
                  <a:pt x="811427" y="1335162"/>
                  <a:pt x="1451919" y="1734698"/>
                  <a:pt x="1322173" y="1992130"/>
                </a:cubicBezTo>
                <a:cubicBezTo>
                  <a:pt x="1192427" y="2249563"/>
                  <a:pt x="205946" y="2612027"/>
                  <a:pt x="0" y="2560541"/>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bwMode="auto">
          <a:xfrm>
            <a:off x="2332080" y="3637857"/>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2332080" y="4045896"/>
            <a:ext cx="45719" cy="225161"/>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7587674" y="1851360"/>
            <a:ext cx="1526787" cy="1280146"/>
            <a:chOff x="7587674" y="1851360"/>
            <a:chExt cx="1526787" cy="1280146"/>
          </a:xfrm>
        </p:grpSpPr>
        <p:grpSp>
          <p:nvGrpSpPr>
            <p:cNvPr id="12" name="Group 11"/>
            <p:cNvGrpSpPr/>
            <p:nvPr/>
          </p:nvGrpSpPr>
          <p:grpSpPr>
            <a:xfrm>
              <a:off x="7589822" y="1851360"/>
              <a:ext cx="1524639" cy="1280146"/>
              <a:chOff x="8808352" y="2164888"/>
              <a:chExt cx="1524639" cy="1280146"/>
            </a:xfrm>
          </p:grpSpPr>
          <p:sp>
            <p:nvSpPr>
              <p:cNvPr id="10" name="Flowchart: Direct Access Storage 9"/>
              <p:cNvSpPr/>
              <p:nvPr/>
            </p:nvSpPr>
            <p:spPr bwMode="auto">
              <a:xfrm rot="10800000">
                <a:off x="9235724" y="216488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Pie 10"/>
              <p:cNvSpPr/>
              <p:nvPr/>
            </p:nvSpPr>
            <p:spPr bwMode="auto">
              <a:xfrm rot="10800000">
                <a:off x="8808352" y="2243284"/>
                <a:ext cx="1524639"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Flowchart: Terminator 12"/>
            <p:cNvSpPr/>
            <p:nvPr/>
          </p:nvSpPr>
          <p:spPr bwMode="auto">
            <a:xfrm>
              <a:off x="7589822" y="2150645"/>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lowchart: Terminator 13"/>
            <p:cNvSpPr/>
            <p:nvPr/>
          </p:nvSpPr>
          <p:spPr bwMode="auto">
            <a:xfrm>
              <a:off x="7587674" y="2668420"/>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5" name="Freeform 14"/>
          <p:cNvSpPr/>
          <p:nvPr/>
        </p:nvSpPr>
        <p:spPr bwMode="auto">
          <a:xfrm>
            <a:off x="9007522" y="1170864"/>
            <a:ext cx="4326341" cy="1533928"/>
          </a:xfrm>
          <a:custGeom>
            <a:avLst/>
            <a:gdLst>
              <a:gd name="connsiteX0" fmla="*/ 0 w 4326341"/>
              <a:gd name="connsiteY0" fmla="*/ 1285733 h 1533928"/>
              <a:gd name="connsiteX1" fmla="*/ 1296538 w 4326341"/>
              <a:gd name="connsiteY1" fmla="*/ 1531393 h 1533928"/>
              <a:gd name="connsiteX2" fmla="*/ 1678675 w 4326341"/>
              <a:gd name="connsiteY2" fmla="*/ 1149255 h 1533928"/>
              <a:gd name="connsiteX3" fmla="*/ 968991 w 4326341"/>
              <a:gd name="connsiteY3" fmla="*/ 671584 h 1533928"/>
              <a:gd name="connsiteX4" fmla="*/ 777923 w 4326341"/>
              <a:gd name="connsiteY4" fmla="*/ 2843 h 1533928"/>
              <a:gd name="connsiteX5" fmla="*/ 2538484 w 4326341"/>
              <a:gd name="connsiteY5" fmla="*/ 425924 h 1533928"/>
              <a:gd name="connsiteX6" fmla="*/ 4326341 w 4326341"/>
              <a:gd name="connsiteY6" fmla="*/ 303094 h 153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341" h="1533928">
                <a:moveTo>
                  <a:pt x="0" y="1285733"/>
                </a:moveTo>
                <a:cubicBezTo>
                  <a:pt x="508379" y="1419936"/>
                  <a:pt x="1016759" y="1554139"/>
                  <a:pt x="1296538" y="1531393"/>
                </a:cubicBezTo>
                <a:cubicBezTo>
                  <a:pt x="1576317" y="1508647"/>
                  <a:pt x="1733266" y="1292556"/>
                  <a:pt x="1678675" y="1149255"/>
                </a:cubicBezTo>
                <a:cubicBezTo>
                  <a:pt x="1624084" y="1005954"/>
                  <a:pt x="1119116" y="862653"/>
                  <a:pt x="968991" y="671584"/>
                </a:cubicBezTo>
                <a:cubicBezTo>
                  <a:pt x="818866" y="480515"/>
                  <a:pt x="516341" y="43786"/>
                  <a:pt x="777923" y="2843"/>
                </a:cubicBezTo>
                <a:cubicBezTo>
                  <a:pt x="1039505" y="-38100"/>
                  <a:pt x="1947081" y="375882"/>
                  <a:pt x="2538484" y="425924"/>
                </a:cubicBezTo>
                <a:cubicBezTo>
                  <a:pt x="3129887" y="475966"/>
                  <a:pt x="4030640" y="187088"/>
                  <a:pt x="4326341" y="303094"/>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7" name="Group 16"/>
          <p:cNvGrpSpPr/>
          <p:nvPr/>
        </p:nvGrpSpPr>
        <p:grpSpPr>
          <a:xfrm rot="933116">
            <a:off x="5107269" y="4601436"/>
            <a:ext cx="1526787" cy="1280146"/>
            <a:chOff x="7587674" y="1851360"/>
            <a:chExt cx="1526787" cy="1280146"/>
          </a:xfrm>
        </p:grpSpPr>
        <p:grpSp>
          <p:nvGrpSpPr>
            <p:cNvPr id="18" name="Group 17"/>
            <p:cNvGrpSpPr/>
            <p:nvPr/>
          </p:nvGrpSpPr>
          <p:grpSpPr>
            <a:xfrm>
              <a:off x="7589822" y="1851360"/>
              <a:ext cx="1524639" cy="1280146"/>
              <a:chOff x="8808352" y="2164888"/>
              <a:chExt cx="1524639" cy="1280146"/>
            </a:xfrm>
          </p:grpSpPr>
          <p:sp>
            <p:nvSpPr>
              <p:cNvPr id="21" name="Flowchart: Direct Access Storage 20"/>
              <p:cNvSpPr/>
              <p:nvPr/>
            </p:nvSpPr>
            <p:spPr bwMode="auto">
              <a:xfrm rot="10800000">
                <a:off x="9235724" y="216488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Pie 21"/>
              <p:cNvSpPr/>
              <p:nvPr/>
            </p:nvSpPr>
            <p:spPr bwMode="auto">
              <a:xfrm rot="10800000">
                <a:off x="8808352" y="2243284"/>
                <a:ext cx="1524639"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9" name="Flowchart: Terminator 18"/>
            <p:cNvSpPr/>
            <p:nvPr/>
          </p:nvSpPr>
          <p:spPr bwMode="auto">
            <a:xfrm>
              <a:off x="7589822" y="2150645"/>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lowchart: Terminator 19"/>
            <p:cNvSpPr/>
            <p:nvPr/>
          </p:nvSpPr>
          <p:spPr bwMode="auto">
            <a:xfrm>
              <a:off x="7587674" y="2668420"/>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4" name="Freeform 23"/>
          <p:cNvSpPr/>
          <p:nvPr/>
        </p:nvSpPr>
        <p:spPr bwMode="auto">
          <a:xfrm>
            <a:off x="6253524" y="5467659"/>
            <a:ext cx="1588063" cy="2047164"/>
          </a:xfrm>
          <a:custGeom>
            <a:avLst/>
            <a:gdLst>
              <a:gd name="connsiteX0" fmla="*/ 273074 w 1588063"/>
              <a:gd name="connsiteY0" fmla="*/ 0 h 2047164"/>
              <a:gd name="connsiteX1" fmla="*/ 1528668 w 1588063"/>
              <a:gd name="connsiteY1" fmla="*/ 272955 h 2047164"/>
              <a:gd name="connsiteX2" fmla="*/ 1255713 w 1588063"/>
              <a:gd name="connsiteY2" fmla="*/ 1023582 h 2047164"/>
              <a:gd name="connsiteX3" fmla="*/ 122948 w 1588063"/>
              <a:gd name="connsiteY3" fmla="*/ 1364776 h 2047164"/>
              <a:gd name="connsiteX4" fmla="*/ 150244 w 1588063"/>
              <a:gd name="connsiteY4" fmla="*/ 2047164 h 204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63" h="2047164">
                <a:moveTo>
                  <a:pt x="273074" y="0"/>
                </a:moveTo>
                <a:cubicBezTo>
                  <a:pt x="818984" y="51179"/>
                  <a:pt x="1364895" y="102358"/>
                  <a:pt x="1528668" y="272955"/>
                </a:cubicBezTo>
                <a:cubicBezTo>
                  <a:pt x="1692441" y="443552"/>
                  <a:pt x="1490000" y="841612"/>
                  <a:pt x="1255713" y="1023582"/>
                </a:cubicBezTo>
                <a:cubicBezTo>
                  <a:pt x="1021426" y="1205552"/>
                  <a:pt x="307193" y="1194179"/>
                  <a:pt x="122948" y="1364776"/>
                </a:cubicBezTo>
                <a:cubicBezTo>
                  <a:pt x="-61297" y="1535373"/>
                  <a:pt x="-27177" y="1942531"/>
                  <a:pt x="150244" y="2047164"/>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5" name="Group 24"/>
          <p:cNvGrpSpPr/>
          <p:nvPr/>
        </p:nvGrpSpPr>
        <p:grpSpPr>
          <a:xfrm rot="715937">
            <a:off x="8495802" y="3898355"/>
            <a:ext cx="1526787" cy="1280146"/>
            <a:chOff x="7587674" y="1851360"/>
            <a:chExt cx="1526787" cy="1280146"/>
          </a:xfrm>
        </p:grpSpPr>
        <p:grpSp>
          <p:nvGrpSpPr>
            <p:cNvPr id="26" name="Group 25"/>
            <p:cNvGrpSpPr/>
            <p:nvPr/>
          </p:nvGrpSpPr>
          <p:grpSpPr>
            <a:xfrm>
              <a:off x="7589822" y="1851360"/>
              <a:ext cx="1524639" cy="1280146"/>
              <a:chOff x="8808352" y="2164888"/>
              <a:chExt cx="1524639" cy="1280146"/>
            </a:xfrm>
          </p:grpSpPr>
          <p:sp>
            <p:nvSpPr>
              <p:cNvPr id="29" name="Flowchart: Direct Access Storage 28"/>
              <p:cNvSpPr/>
              <p:nvPr/>
            </p:nvSpPr>
            <p:spPr bwMode="auto">
              <a:xfrm rot="10800000">
                <a:off x="9235724" y="2164888"/>
                <a:ext cx="471633" cy="1280146"/>
              </a:xfrm>
              <a:prstGeom prst="flowChartMagneticDrum">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Pie 29"/>
              <p:cNvSpPr/>
              <p:nvPr/>
            </p:nvSpPr>
            <p:spPr bwMode="auto">
              <a:xfrm rot="10800000">
                <a:off x="8808352" y="2243284"/>
                <a:ext cx="1524639" cy="1158357"/>
              </a:xfrm>
              <a:prstGeom prst="pie">
                <a:avLst>
                  <a:gd name="adj1" fmla="val 5319942"/>
                  <a:gd name="adj2" fmla="val 1620000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7" name="Flowchart: Terminator 26"/>
            <p:cNvSpPr/>
            <p:nvPr/>
          </p:nvSpPr>
          <p:spPr bwMode="auto">
            <a:xfrm>
              <a:off x="7589822" y="2150645"/>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Flowchart: Terminator 27"/>
            <p:cNvSpPr/>
            <p:nvPr/>
          </p:nvSpPr>
          <p:spPr bwMode="auto">
            <a:xfrm>
              <a:off x="7587674" y="2668420"/>
              <a:ext cx="731512" cy="157910"/>
            </a:xfrm>
            <a:prstGeom prst="flowChartTerminator">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 name="Freeform 32"/>
          <p:cNvSpPr/>
          <p:nvPr/>
        </p:nvSpPr>
        <p:spPr bwMode="auto">
          <a:xfrm>
            <a:off x="9812740" y="3801040"/>
            <a:ext cx="3330054" cy="3670891"/>
          </a:xfrm>
          <a:custGeom>
            <a:avLst/>
            <a:gdLst>
              <a:gd name="connsiteX0" fmla="*/ 0 w 3330054"/>
              <a:gd name="connsiteY0" fmla="*/ 975676 h 3670891"/>
              <a:gd name="connsiteX1" fmla="*/ 859809 w 3330054"/>
              <a:gd name="connsiteY1" fmla="*/ 1166745 h 3670891"/>
              <a:gd name="connsiteX2" fmla="*/ 1746914 w 3330054"/>
              <a:gd name="connsiteY2" fmla="*/ 866494 h 3670891"/>
              <a:gd name="connsiteX3" fmla="*/ 1924335 w 3330054"/>
              <a:gd name="connsiteY3" fmla="*/ 416118 h 3670891"/>
              <a:gd name="connsiteX4" fmla="*/ 1542197 w 3330054"/>
              <a:gd name="connsiteY4" fmla="*/ 20333 h 3670891"/>
              <a:gd name="connsiteX5" fmla="*/ 1296538 w 3330054"/>
              <a:gd name="connsiteY5" fmla="*/ 129515 h 3670891"/>
              <a:gd name="connsiteX6" fmla="*/ 1064526 w 3330054"/>
              <a:gd name="connsiteY6" fmla="*/ 743664 h 3670891"/>
              <a:gd name="connsiteX7" fmla="*/ 1132764 w 3330054"/>
              <a:gd name="connsiteY7" fmla="*/ 1685360 h 3670891"/>
              <a:gd name="connsiteX8" fmla="*/ 1392072 w 3330054"/>
              <a:gd name="connsiteY8" fmla="*/ 2504226 h 3670891"/>
              <a:gd name="connsiteX9" fmla="*/ 2006221 w 3330054"/>
              <a:gd name="connsiteY9" fmla="*/ 3596047 h 3670891"/>
              <a:gd name="connsiteX10" fmla="*/ 3330054 w 3330054"/>
              <a:gd name="connsiteY10" fmla="*/ 3486864 h 36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0054" h="3670891">
                <a:moveTo>
                  <a:pt x="0" y="975676"/>
                </a:moveTo>
                <a:cubicBezTo>
                  <a:pt x="284328" y="1080309"/>
                  <a:pt x="568657" y="1184942"/>
                  <a:pt x="859809" y="1166745"/>
                </a:cubicBezTo>
                <a:cubicBezTo>
                  <a:pt x="1150961" y="1148548"/>
                  <a:pt x="1569493" y="991599"/>
                  <a:pt x="1746914" y="866494"/>
                </a:cubicBezTo>
                <a:cubicBezTo>
                  <a:pt x="1924335" y="741389"/>
                  <a:pt x="1958455" y="557145"/>
                  <a:pt x="1924335" y="416118"/>
                </a:cubicBezTo>
                <a:cubicBezTo>
                  <a:pt x="1890216" y="275091"/>
                  <a:pt x="1646830" y="68100"/>
                  <a:pt x="1542197" y="20333"/>
                </a:cubicBezTo>
                <a:cubicBezTo>
                  <a:pt x="1437564" y="-27434"/>
                  <a:pt x="1376150" y="8960"/>
                  <a:pt x="1296538" y="129515"/>
                </a:cubicBezTo>
                <a:cubicBezTo>
                  <a:pt x="1216926" y="250070"/>
                  <a:pt x="1091822" y="484357"/>
                  <a:pt x="1064526" y="743664"/>
                </a:cubicBezTo>
                <a:cubicBezTo>
                  <a:pt x="1037230" y="1002971"/>
                  <a:pt x="1078173" y="1391933"/>
                  <a:pt x="1132764" y="1685360"/>
                </a:cubicBezTo>
                <a:cubicBezTo>
                  <a:pt x="1187355" y="1978787"/>
                  <a:pt x="1246496" y="2185778"/>
                  <a:pt x="1392072" y="2504226"/>
                </a:cubicBezTo>
                <a:cubicBezTo>
                  <a:pt x="1537648" y="2822674"/>
                  <a:pt x="1683224" y="3432274"/>
                  <a:pt x="2006221" y="3596047"/>
                </a:cubicBezTo>
                <a:cubicBezTo>
                  <a:pt x="2329218" y="3759820"/>
                  <a:pt x="2829636" y="3623342"/>
                  <a:pt x="3330054" y="3486864"/>
                </a:cubicBezTo>
              </a:path>
            </a:pathLst>
          </a:custGeom>
          <a:noFill/>
          <a:ln w="152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TextBox 33"/>
          <p:cNvSpPr txBox="1"/>
          <p:nvPr/>
        </p:nvSpPr>
        <p:spPr>
          <a:xfrm rot="17102454">
            <a:off x="5217533" y="5067562"/>
            <a:ext cx="1645902"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solidFill>
                  <a:srgbClr val="002060"/>
                </a:solidFill>
              </a:rPr>
              <a:t>employees</a:t>
            </a:r>
          </a:p>
        </p:txBody>
      </p:sp>
      <p:sp>
        <p:nvSpPr>
          <p:cNvPr id="35" name="TextBox 34"/>
          <p:cNvSpPr txBox="1"/>
          <p:nvPr/>
        </p:nvSpPr>
        <p:spPr>
          <a:xfrm rot="16858254">
            <a:off x="8636489" y="4346506"/>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partners</a:t>
            </a:r>
          </a:p>
        </p:txBody>
      </p:sp>
      <p:sp>
        <p:nvSpPr>
          <p:cNvPr id="36" name="TextBox 35"/>
          <p:cNvSpPr txBox="1"/>
          <p:nvPr/>
        </p:nvSpPr>
        <p:spPr>
          <a:xfrm rot="16200000">
            <a:off x="7677895" y="2275130"/>
            <a:ext cx="1645902"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solidFill>
                  <a:srgbClr val="002060"/>
                </a:solidFill>
              </a:rPr>
              <a:t>developers</a:t>
            </a:r>
          </a:p>
        </p:txBody>
      </p:sp>
      <p:sp>
        <p:nvSpPr>
          <p:cNvPr id="37" name="TextBox 36"/>
          <p:cNvSpPr txBox="1"/>
          <p:nvPr/>
        </p:nvSpPr>
        <p:spPr>
          <a:xfrm rot="16200000">
            <a:off x="1107485" y="3682074"/>
            <a:ext cx="1645902"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002060"/>
                </a:solidFill>
              </a:rPr>
              <a:t>API</a:t>
            </a:r>
          </a:p>
        </p:txBody>
      </p:sp>
    </p:spTree>
    <p:extLst>
      <p:ext uri="{BB962C8B-B14F-4D97-AF65-F5344CB8AC3E}">
        <p14:creationId xmlns:p14="http://schemas.microsoft.com/office/powerpoint/2010/main" val="42025901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5D271E1C-961D-48A3-A244-F7BA277499F1}" vid="{2508504D-3636-49FB-A803-4702BBC219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ne Marketing Color Theme">
    <a:dk1>
      <a:srgbClr val="442359"/>
    </a:dk1>
    <a:lt1>
      <a:srgbClr val="FFFFFF"/>
    </a:lt1>
    <a:dk2>
      <a:srgbClr val="68217A"/>
    </a:dk2>
    <a:lt2>
      <a:srgbClr val="D2D2D2"/>
    </a:lt2>
    <a:accent1>
      <a:srgbClr val="B4009E"/>
    </a:accent1>
    <a:accent2>
      <a:srgbClr val="DC3C00"/>
    </a:accent2>
    <a:accent3>
      <a:srgbClr val="9B4F96"/>
    </a:accent3>
    <a:accent4>
      <a:srgbClr val="737373"/>
    </a:accent4>
    <a:accent5>
      <a:srgbClr val="442359"/>
    </a:accent5>
    <a:accent6>
      <a:srgbClr val="4668C5"/>
    </a:accent6>
    <a:hlink>
      <a:srgbClr val="00BCF2"/>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ontrol xmlns="http://schemas.microsoft.com/VisualStudio/2011/storyboarding/control">
  <Id Name="06da3940-e9d0-4cbc-83c0-042753bc1beb" Revision="1" Stencil="System.MyShapes"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0C83568023279478EBA69891D9723F3" ma:contentTypeVersion="1" ma:contentTypeDescription="Create a new document." ma:contentTypeScope="" ma:versionID="32c641e5e4535ba05e21ceca237e0826">
  <xsd:schema xmlns:xsd="http://www.w3.org/2001/XMLSchema" xmlns:xs="http://www.w3.org/2001/XMLSchema" xmlns:p="http://schemas.microsoft.com/office/2006/metadata/properties" xmlns:ns3="71a2a3e0-6394-468a-90a4-08598532b778" targetNamespace="http://schemas.microsoft.com/office/2006/metadata/properties" ma:root="true" ma:fieldsID="43c608386241f8e1a565e52ba2e17086" ns3:_="">
    <xsd:import namespace="71a2a3e0-6394-468a-90a4-08598532b77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2a3e0-6394-468a-90a4-08598532b7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DEV-B351</Session_x0020_Code>
    <Presentation_x0020_Date xmlns="e36bfbf9-5e42-489c-a259-4c54eb22cb57">2014-05-14T00:00:00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06FCD67-3851-4767-B4BC-56576ACB4E5D}">
  <ds:schemaRefs>
    <ds:schemaRef ds:uri="http://schemas.microsoft.com/VisualStudio/2011/storyboarding/control"/>
  </ds:schemaRefs>
</ds:datastoreItem>
</file>

<file path=customXml/itemProps3.xml><?xml version="1.0" encoding="utf-8"?>
<ds:datastoreItem xmlns:ds="http://schemas.openxmlformats.org/officeDocument/2006/customXml" ds:itemID="{6C0E1780-1FA8-4972-80D7-5EA9E7FA6CC2}">
  <ds:schemaRefs>
    <ds:schemaRef ds:uri="http://schemas.microsoft.com/sharepoint/v3/contenttype/forms"/>
  </ds:schemaRefs>
</ds:datastoreItem>
</file>

<file path=customXml/itemProps4.xml><?xml version="1.0" encoding="utf-8"?>
<ds:datastoreItem xmlns:ds="http://schemas.openxmlformats.org/officeDocument/2006/customXml" ds:itemID="{50B93C56-8CF1-4579-9397-46C940EBB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2a3e0-6394-468a-90a4-08598532b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F990F116-B58F-4255-B05B-DA3808E0E5C6}">
  <ds:schemaRefs>
    <ds:schemaRef ds:uri="e36bfbf9-5e42-489c-a259-4c54eb22cb57"/>
    <ds:schemaRef ds:uri="http://purl.org/dc/terms/"/>
    <ds:schemaRef ds:uri="http://www.w3.org/XML/1998/namespace"/>
    <ds:schemaRef ds:uri="230e9df3-be65-4c73-a93b-d1236ebd677e"/>
    <ds:schemaRef ds:uri="http://schemas.microsoft.com/sharepoint/v3"/>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9</TotalTime>
  <Words>6015</Words>
  <Application>Microsoft Office PowerPoint</Application>
  <PresentationFormat>Custom</PresentationFormat>
  <Paragraphs>423</Paragraphs>
  <Slides>51</Slides>
  <Notes>37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Consolas</vt:lpstr>
      <vt:lpstr>Segoe UI</vt:lpstr>
      <vt:lpstr>Segoe UI Light</vt:lpstr>
      <vt:lpstr>Wingdings</vt:lpstr>
      <vt:lpstr>TechEd 2014 Dk Blue</vt:lpstr>
      <vt:lpstr>1_TechEd 2014 Dk Blue</vt:lpstr>
      <vt:lpstr>Acrobat Document</vt:lpstr>
      <vt:lpstr>PowerPoint Presentation</vt:lpstr>
      <vt:lpstr>Introducing Azure API Management</vt:lpstr>
      <vt:lpstr>welcome.</vt:lpstr>
      <vt:lpstr>my name is Josh Twist. follow me @joshtwist (optional)</vt:lpstr>
      <vt:lpstr>introduction to azure api management.</vt:lpstr>
      <vt:lpstr>and you are?</vt:lpstr>
      <vt:lpstr>IT Pro or Developer?</vt:lpstr>
      <vt:lpstr>let’s talk about apis and how they can boost your business</vt:lpstr>
      <vt:lpstr>Extending a platform</vt:lpstr>
      <vt:lpstr>PowerPoint Presentation</vt:lpstr>
      <vt:lpstr>Business models</vt:lpstr>
      <vt:lpstr>So you want an API program?</vt:lpstr>
      <vt:lpstr>PowerPoint Presentation</vt:lpstr>
      <vt:lpstr>announcing</vt:lpstr>
      <vt:lpstr>PowerPoint Presentation</vt:lpstr>
      <vt:lpstr>DEMO</vt:lpstr>
      <vt:lpstr>much preview, nice feature</vt:lpstr>
      <vt:lpstr>Thanks</vt:lpstr>
      <vt:lpstr>PowerPoint Presentation</vt:lpstr>
      <vt:lpstr>Preferred text layout, 2-color (no bullets)</vt:lpstr>
      <vt:lpstr>Adjusting list levels</vt:lpstr>
      <vt:lpstr>Bullet points layout with Subhead Subhead</vt:lpstr>
      <vt:lpstr>Character spacing</vt:lpstr>
      <vt:lpstr>Software code slide</vt:lpstr>
      <vt:lpstr>Segoe is our typeface</vt:lpstr>
      <vt:lpstr>Font info</vt:lpstr>
      <vt:lpstr>Presentation fonts/typography</vt:lpstr>
      <vt:lpstr>Slide palette info</vt:lpstr>
      <vt:lpstr>Section Title</vt:lpstr>
      <vt:lpstr>Lots of data?  Minimalize and plan</vt:lpstr>
      <vt:lpstr>Pie chart 1</vt:lpstr>
      <vt:lpstr>Pie chart 2</vt:lpstr>
      <vt:lpstr>Horizontal bar chart</vt:lpstr>
      <vt:lpstr>Line chart</vt:lpstr>
      <vt:lpstr>Chart Example</vt:lpstr>
      <vt:lpstr>3 column table Tables are easy to modify</vt:lpstr>
      <vt:lpstr>4 column table Tables are easy to modify</vt:lpstr>
      <vt:lpstr>Special content  slide layouts</vt:lpstr>
      <vt:lpstr>Section title</vt:lpstr>
      <vt:lpstr>Section title</vt:lpstr>
      <vt:lpstr>Section title</vt:lpstr>
      <vt:lpstr>Demo</vt:lpstr>
      <vt:lpstr>Video</vt:lpstr>
      <vt:lpstr>There are over 1 million words in the English language.</vt:lpstr>
      <vt:lpstr>“ Add a quote here. Design is easier than it looks, and more important than it seems.”</vt:lpstr>
      <vt:lpstr>Visit the Developer Platform &amp; Tools Booth</vt:lpstr>
      <vt:lpstr>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Azure API Management</dc:title>
  <dc:subject>TechEd 2014</dc:subject>
  <dc:creator>testadmin</dc:creator>
  <cp:keywords/>
  <dc:description>Template: Jordan Cayabyab, Artitudes Design
Formatting: 
Audience Type:</dc:description>
  <cp:lastModifiedBy>testadmin</cp:lastModifiedBy>
  <cp:revision>11</cp:revision>
  <dcterms:created xsi:type="dcterms:W3CDTF">2014-05-10T18:41:58Z</dcterms:created>
  <dcterms:modified xsi:type="dcterms:W3CDTF">2014-05-14T22:19:06Z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