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2" r:id="rId5"/>
    <p:sldMasterId id="2147484314" r:id="rId6"/>
  </p:sldMasterIdLst>
  <p:notesMasterIdLst>
    <p:notesMasterId r:id="rId61"/>
  </p:notesMasterIdLst>
  <p:handoutMasterIdLst>
    <p:handoutMasterId r:id="rId62"/>
  </p:handoutMasterIdLst>
  <p:sldIdLst>
    <p:sldId id="1381" r:id="rId7"/>
    <p:sldId id="1412" r:id="rId8"/>
    <p:sldId id="1453" r:id="rId9"/>
    <p:sldId id="1454" r:id="rId10"/>
    <p:sldId id="1455" r:id="rId11"/>
    <p:sldId id="1456" r:id="rId12"/>
    <p:sldId id="1457" r:id="rId13"/>
    <p:sldId id="1458" r:id="rId14"/>
    <p:sldId id="1459" r:id="rId15"/>
    <p:sldId id="1460" r:id="rId16"/>
    <p:sldId id="1463" r:id="rId17"/>
    <p:sldId id="1464" r:id="rId18"/>
    <p:sldId id="1525" r:id="rId19"/>
    <p:sldId id="1466" r:id="rId20"/>
    <p:sldId id="1467" r:id="rId21"/>
    <p:sldId id="1518" r:id="rId22"/>
    <p:sldId id="1517" r:id="rId23"/>
    <p:sldId id="1471" r:id="rId24"/>
    <p:sldId id="1474" r:id="rId25"/>
    <p:sldId id="1475" r:id="rId26"/>
    <p:sldId id="1526" r:id="rId27"/>
    <p:sldId id="1478" r:id="rId28"/>
    <p:sldId id="1480" r:id="rId29"/>
    <p:sldId id="1481" r:id="rId30"/>
    <p:sldId id="1482" r:id="rId31"/>
    <p:sldId id="1483" r:id="rId32"/>
    <p:sldId id="1484" r:id="rId33"/>
    <p:sldId id="1485" r:id="rId34"/>
    <p:sldId id="1537" r:id="rId35"/>
    <p:sldId id="1486" r:id="rId36"/>
    <p:sldId id="1490" r:id="rId37"/>
    <p:sldId id="1489" r:id="rId38"/>
    <p:sldId id="1492" r:id="rId39"/>
    <p:sldId id="1493" r:id="rId40"/>
    <p:sldId id="1495" r:id="rId41"/>
    <p:sldId id="1496" r:id="rId42"/>
    <p:sldId id="1497" r:id="rId43"/>
    <p:sldId id="1498" r:id="rId44"/>
    <p:sldId id="1499" r:id="rId45"/>
    <p:sldId id="1533" r:id="rId46"/>
    <p:sldId id="1510" r:id="rId47"/>
    <p:sldId id="1508" r:id="rId48"/>
    <p:sldId id="1538" r:id="rId49"/>
    <p:sldId id="1539" r:id="rId50"/>
    <p:sldId id="1509" r:id="rId51"/>
    <p:sldId id="1511" r:id="rId52"/>
    <p:sldId id="1513" r:id="rId53"/>
    <p:sldId id="1514" r:id="rId54"/>
    <p:sldId id="1515" r:id="rId55"/>
    <p:sldId id="1516" r:id="rId56"/>
    <p:sldId id="1524" r:id="rId57"/>
    <p:sldId id="1523" r:id="rId58"/>
    <p:sldId id="1529" r:id="rId59"/>
    <p:sldId id="1531" r:id="rId60"/>
  </p:sldIdLst>
  <p:sldSz cx="12436475" cy="6994525"/>
  <p:notesSz cx="7077075" cy="93630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53"/>
            <p14:sldId id="1454"/>
            <p14:sldId id="1455"/>
            <p14:sldId id="1456"/>
            <p14:sldId id="1457"/>
            <p14:sldId id="1458"/>
            <p14:sldId id="1459"/>
            <p14:sldId id="1460"/>
            <p14:sldId id="1463"/>
            <p14:sldId id="1464"/>
            <p14:sldId id="1525"/>
            <p14:sldId id="1466"/>
            <p14:sldId id="1467"/>
            <p14:sldId id="1518"/>
            <p14:sldId id="1517"/>
            <p14:sldId id="1471"/>
            <p14:sldId id="1474"/>
            <p14:sldId id="1475"/>
            <p14:sldId id="1526"/>
            <p14:sldId id="1478"/>
            <p14:sldId id="1480"/>
            <p14:sldId id="1481"/>
            <p14:sldId id="1482"/>
            <p14:sldId id="1483"/>
            <p14:sldId id="1484"/>
            <p14:sldId id="1485"/>
            <p14:sldId id="1537"/>
            <p14:sldId id="1486"/>
            <p14:sldId id="1490"/>
            <p14:sldId id="1489"/>
            <p14:sldId id="1492"/>
            <p14:sldId id="1493"/>
            <p14:sldId id="1495"/>
            <p14:sldId id="1496"/>
            <p14:sldId id="1497"/>
            <p14:sldId id="1498"/>
            <p14:sldId id="1499"/>
            <p14:sldId id="1533"/>
            <p14:sldId id="1510"/>
            <p14:sldId id="1508"/>
            <p14:sldId id="1538"/>
            <p14:sldId id="1539"/>
            <p14:sldId id="1509"/>
            <p14:sldId id="1511"/>
            <p14:sldId id="1513"/>
            <p14:sldId id="1514"/>
            <p14:sldId id="1515"/>
            <p14:sldId id="1516"/>
            <p14:sldId id="1524"/>
            <p14:sldId id="1523"/>
            <p14:sldId id="1529"/>
            <p14:sldId id="153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C9242"/>
    <a:srgbClr val="009E49"/>
    <a:srgbClr val="7FBA00"/>
    <a:srgbClr val="FFFFFF"/>
    <a:srgbClr val="0072C6"/>
    <a:srgbClr val="00BCF2"/>
    <a:srgbClr val="002050"/>
    <a:srgbClr val="0000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89586" autoAdjust="0"/>
  </p:normalViewPr>
  <p:slideViewPr>
    <p:cSldViewPr snapToObjects="1">
      <p:cViewPr varScale="1">
        <p:scale>
          <a:sx n="109" d="100"/>
          <a:sy n="109" d="100"/>
        </p:scale>
        <p:origin x="78" y="22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55187-869A-4808-835A-296C887586BE}" type="doc">
      <dgm:prSet loTypeId="urn:microsoft.com/office/officeart/2005/8/layout/hList7" loCatId="list" qsTypeId="urn:microsoft.com/office/officeart/2005/8/quickstyle/simple4" qsCatId="simple" csTypeId="urn:microsoft.com/office/officeart/2005/8/colors/accent1_5" csCatId="accent1" phldr="1"/>
      <dgm:spPr/>
      <dgm:t>
        <a:bodyPr/>
        <a:lstStyle/>
        <a:p>
          <a:endParaRPr lang="en-US"/>
        </a:p>
      </dgm:t>
    </dgm:pt>
    <dgm:pt modelId="{2A60A48D-0793-4E71-9F73-E8F9485B04F8}">
      <dgm:prSet phldrT="[Text]" custT="1"/>
      <dgm:spPr/>
      <dgm:t>
        <a:bodyPr/>
        <a:lstStyle/>
        <a:p>
          <a:r>
            <a:rPr lang="en-US" sz="1400" b="1" noProof="0" dirty="0" smtClean="0"/>
            <a:t>EF v1</a:t>
          </a:r>
          <a:endParaRPr lang="en-US" sz="1400" b="1" noProof="0" dirty="0"/>
        </a:p>
      </dgm:t>
    </dgm:pt>
    <dgm:pt modelId="{F388F77F-083A-4CAA-A324-61BDB0BC5308}" type="parTrans" cxnId="{A970838A-7EFA-485B-8887-58D85C051AC9}">
      <dgm:prSet/>
      <dgm:spPr/>
      <dgm:t>
        <a:bodyPr/>
        <a:lstStyle/>
        <a:p>
          <a:endParaRPr lang="en-US" sz="3200" noProof="0"/>
        </a:p>
      </dgm:t>
    </dgm:pt>
    <dgm:pt modelId="{B645D5F0-4996-441A-AB9C-B81D4A7B9B8C}" type="sibTrans" cxnId="{A970838A-7EFA-485B-8887-58D85C051AC9}">
      <dgm:prSet/>
      <dgm:spPr/>
      <dgm:t>
        <a:bodyPr/>
        <a:lstStyle/>
        <a:p>
          <a:endParaRPr lang="en-US" sz="3200" noProof="0"/>
        </a:p>
      </dgm:t>
    </dgm:pt>
    <dgm:pt modelId="{E9293CD3-5587-497C-A900-658E2AD2D7B3}">
      <dgm:prSet phldrT="[Text]" custT="1"/>
      <dgm:spPr/>
      <dgm:t>
        <a:bodyPr/>
        <a:lstStyle/>
        <a:p>
          <a:r>
            <a:rPr lang="en-US" sz="1400" b="1" noProof="0" dirty="0" smtClean="0"/>
            <a:t>EF 4</a:t>
          </a:r>
          <a:endParaRPr lang="en-US" sz="1400" b="1" noProof="0" dirty="0"/>
        </a:p>
      </dgm:t>
    </dgm:pt>
    <dgm:pt modelId="{400CFBFF-122F-490E-8A3A-50F5FE3F77F9}" type="parTrans" cxnId="{C3C39745-98AC-46AF-97A6-6FBBE6027286}">
      <dgm:prSet/>
      <dgm:spPr/>
      <dgm:t>
        <a:bodyPr/>
        <a:lstStyle/>
        <a:p>
          <a:endParaRPr lang="en-US" sz="3200" noProof="0"/>
        </a:p>
      </dgm:t>
    </dgm:pt>
    <dgm:pt modelId="{034B78C8-653B-4FE5-9CB2-885FD6044B3C}" type="sibTrans" cxnId="{C3C39745-98AC-46AF-97A6-6FBBE6027286}">
      <dgm:prSet/>
      <dgm:spPr/>
      <dgm:t>
        <a:bodyPr/>
        <a:lstStyle/>
        <a:p>
          <a:endParaRPr lang="en-US" sz="3200" noProof="0"/>
        </a:p>
      </dgm:t>
    </dgm:pt>
    <dgm:pt modelId="{DB53E89B-D6CA-431F-8116-505F34215910}">
      <dgm:prSet phldrT="[Text]" custT="1"/>
      <dgm:spPr/>
      <dgm:t>
        <a:bodyPr/>
        <a:lstStyle/>
        <a:p>
          <a:r>
            <a:rPr lang="en-US" sz="1400" b="1" noProof="0" dirty="0" smtClean="0"/>
            <a:t>EF 4.1, 4.2</a:t>
          </a:r>
        </a:p>
      </dgm:t>
    </dgm:pt>
    <dgm:pt modelId="{290C889B-DFEE-4FC4-AD93-68CB8DAA8B5F}" type="parTrans" cxnId="{7366E0A0-9EA5-4AEF-BDDA-2E4AEDF1C10C}">
      <dgm:prSet/>
      <dgm:spPr/>
      <dgm:t>
        <a:bodyPr/>
        <a:lstStyle/>
        <a:p>
          <a:endParaRPr lang="en-US" sz="3200" noProof="0"/>
        </a:p>
      </dgm:t>
    </dgm:pt>
    <dgm:pt modelId="{540FB9CF-B8F6-4E92-A2EA-30E12C84C76C}" type="sibTrans" cxnId="{7366E0A0-9EA5-4AEF-BDDA-2E4AEDF1C10C}">
      <dgm:prSet/>
      <dgm:spPr/>
      <dgm:t>
        <a:bodyPr/>
        <a:lstStyle/>
        <a:p>
          <a:endParaRPr lang="en-US" sz="3200" noProof="0"/>
        </a:p>
      </dgm:t>
    </dgm:pt>
    <dgm:pt modelId="{17CA6398-468E-4D33-A15E-7504ED733D4E}">
      <dgm:prSet phldrT="[Text]" custT="1"/>
      <dgm:spPr/>
      <dgm:t>
        <a:bodyPr/>
        <a:lstStyle/>
        <a:p>
          <a:r>
            <a:rPr lang="en-US" sz="1400" b="1" noProof="0" dirty="0" smtClean="0"/>
            <a:t>EF 5</a:t>
          </a:r>
        </a:p>
      </dgm:t>
    </dgm:pt>
    <dgm:pt modelId="{EAEB5678-E1E7-4F4F-9DB4-7F079C8AF3B7}" type="parTrans" cxnId="{C8F03D26-A67A-4BFF-83F5-83760A29BE2A}">
      <dgm:prSet/>
      <dgm:spPr/>
      <dgm:t>
        <a:bodyPr/>
        <a:lstStyle/>
        <a:p>
          <a:endParaRPr lang="en-US" sz="3200" noProof="0"/>
        </a:p>
      </dgm:t>
    </dgm:pt>
    <dgm:pt modelId="{55D0C9F1-1880-4580-B763-E59C217D5AC0}" type="sibTrans" cxnId="{C8F03D26-A67A-4BFF-83F5-83760A29BE2A}">
      <dgm:prSet/>
      <dgm:spPr/>
      <dgm:t>
        <a:bodyPr/>
        <a:lstStyle/>
        <a:p>
          <a:endParaRPr lang="en-US" sz="3200" noProof="0"/>
        </a:p>
      </dgm:t>
    </dgm:pt>
    <dgm:pt modelId="{94D312EC-BB22-48A1-81CD-2E13AD850BA2}">
      <dgm:prSet phldrT="[Text]" custT="1"/>
      <dgm:spPr/>
      <dgm:t>
        <a:bodyPr/>
        <a:lstStyle/>
        <a:p>
          <a:r>
            <a:rPr lang="en-US" sz="1400" b="1" noProof="0" dirty="0" smtClean="0"/>
            <a:t>EF 4.3</a:t>
          </a:r>
        </a:p>
      </dgm:t>
    </dgm:pt>
    <dgm:pt modelId="{9BE40794-2B2A-4701-B80E-498E0BF62DBF}" type="parTrans" cxnId="{378D7309-291E-483D-85C6-8B2B0BA0BF34}">
      <dgm:prSet/>
      <dgm:spPr/>
      <dgm:t>
        <a:bodyPr/>
        <a:lstStyle/>
        <a:p>
          <a:endParaRPr lang="en-US" sz="2800"/>
        </a:p>
      </dgm:t>
    </dgm:pt>
    <dgm:pt modelId="{2B4AA3A5-FA36-4569-B8BA-8DDE47C7098F}" type="sibTrans" cxnId="{378D7309-291E-483D-85C6-8B2B0BA0BF34}">
      <dgm:prSet/>
      <dgm:spPr/>
      <dgm:t>
        <a:bodyPr/>
        <a:lstStyle/>
        <a:p>
          <a:endParaRPr lang="en-US" sz="2800"/>
        </a:p>
      </dgm:t>
    </dgm:pt>
    <dgm:pt modelId="{15AC6992-F5AA-463C-ADA7-992D141D5E78}">
      <dgm:prSet phldrT="[Text]" custT="1"/>
      <dgm:spPr/>
      <dgm:t>
        <a:bodyPr/>
        <a:lstStyle/>
        <a:p>
          <a:r>
            <a:rPr lang="en-US" sz="1400" b="1" noProof="0" dirty="0" smtClean="0"/>
            <a:t>EF 6</a:t>
          </a:r>
        </a:p>
      </dgm:t>
    </dgm:pt>
    <dgm:pt modelId="{11C7BAA8-6939-4C04-B7E7-40B7F7085F0A}" type="parTrans" cxnId="{2E1026EA-4C97-4E32-BBE4-3D548F423FB7}">
      <dgm:prSet/>
      <dgm:spPr/>
      <dgm:t>
        <a:bodyPr/>
        <a:lstStyle/>
        <a:p>
          <a:endParaRPr lang="en-US"/>
        </a:p>
      </dgm:t>
    </dgm:pt>
    <dgm:pt modelId="{B0193F3C-3F90-4327-94D0-CE14E646B3A1}" type="sibTrans" cxnId="{2E1026EA-4C97-4E32-BBE4-3D548F423FB7}">
      <dgm:prSet/>
      <dgm:spPr/>
      <dgm:t>
        <a:bodyPr/>
        <a:lstStyle/>
        <a:p>
          <a:endParaRPr lang="en-US"/>
        </a:p>
      </dgm:t>
    </dgm:pt>
    <dgm:pt modelId="{5FAACBB9-0C8E-4E4B-B342-D4968A9F2208}" type="pres">
      <dgm:prSet presAssocID="{BDD55187-869A-4808-835A-296C887586BE}" presName="Name0" presStyleCnt="0">
        <dgm:presLayoutVars>
          <dgm:dir/>
          <dgm:resizeHandles val="exact"/>
        </dgm:presLayoutVars>
      </dgm:prSet>
      <dgm:spPr/>
      <dgm:t>
        <a:bodyPr/>
        <a:lstStyle/>
        <a:p>
          <a:endParaRPr lang="en-US"/>
        </a:p>
      </dgm:t>
    </dgm:pt>
    <dgm:pt modelId="{D0CDC3A6-DC71-4D58-8AA6-B7C1E65B9D4A}" type="pres">
      <dgm:prSet presAssocID="{BDD55187-869A-4808-835A-296C887586BE}" presName="fgShape" presStyleLbl="fgShp" presStyleIdx="0" presStyleCnt="1" custScaleY="185153" custLinFactNeighborY="57819"/>
      <dgm:spPr>
        <a:prstGeom prst="rightArrow">
          <a:avLst/>
        </a:prstGeom>
      </dgm:spPr>
      <dgm:t>
        <a:bodyPr/>
        <a:lstStyle/>
        <a:p>
          <a:endParaRPr lang="en-US"/>
        </a:p>
      </dgm:t>
    </dgm:pt>
    <dgm:pt modelId="{88DD4E9D-6CBA-4AE2-963A-28FCFC8F8CF8}" type="pres">
      <dgm:prSet presAssocID="{BDD55187-869A-4808-835A-296C887586BE}" presName="linComp" presStyleCnt="0"/>
      <dgm:spPr/>
      <dgm:t>
        <a:bodyPr/>
        <a:lstStyle/>
        <a:p>
          <a:endParaRPr lang="en-US"/>
        </a:p>
      </dgm:t>
    </dgm:pt>
    <dgm:pt modelId="{6CDA7574-BD5F-42D5-AEB9-B5A7F974DE01}" type="pres">
      <dgm:prSet presAssocID="{2A60A48D-0793-4E71-9F73-E8F9485B04F8}" presName="compNode" presStyleCnt="0"/>
      <dgm:spPr/>
      <dgm:t>
        <a:bodyPr/>
        <a:lstStyle/>
        <a:p>
          <a:endParaRPr lang="en-US"/>
        </a:p>
      </dgm:t>
    </dgm:pt>
    <dgm:pt modelId="{57CC53F2-64A0-4F30-9D0E-9BF2E1D8BF73}" type="pres">
      <dgm:prSet presAssocID="{2A60A48D-0793-4E71-9F73-E8F9485B04F8}" presName="bkgdShape" presStyleLbl="node1" presStyleIdx="0" presStyleCnt="6"/>
      <dgm:spPr>
        <a:prstGeom prst="rect">
          <a:avLst/>
        </a:prstGeom>
      </dgm:spPr>
      <dgm:t>
        <a:bodyPr/>
        <a:lstStyle/>
        <a:p>
          <a:endParaRPr lang="en-US"/>
        </a:p>
      </dgm:t>
    </dgm:pt>
    <dgm:pt modelId="{6DEAF38D-5634-45B9-B54B-E176648C57DE}" type="pres">
      <dgm:prSet presAssocID="{2A60A48D-0793-4E71-9F73-E8F9485B04F8}" presName="nodeTx" presStyleLbl="node1" presStyleIdx="0" presStyleCnt="6">
        <dgm:presLayoutVars>
          <dgm:bulletEnabled val="1"/>
        </dgm:presLayoutVars>
      </dgm:prSet>
      <dgm:spPr/>
      <dgm:t>
        <a:bodyPr/>
        <a:lstStyle/>
        <a:p>
          <a:endParaRPr lang="en-US"/>
        </a:p>
      </dgm:t>
    </dgm:pt>
    <dgm:pt modelId="{16732609-4D62-47DF-9D0A-9D3556723399}" type="pres">
      <dgm:prSet presAssocID="{2A60A48D-0793-4E71-9F73-E8F9485B04F8}" presName="invisiNode" presStyleLbl="node1" presStyleIdx="0" presStyleCnt="6"/>
      <dgm:spPr/>
      <dgm:t>
        <a:bodyPr/>
        <a:lstStyle/>
        <a:p>
          <a:endParaRPr lang="en-US"/>
        </a:p>
      </dgm:t>
    </dgm:pt>
    <dgm:pt modelId="{0496995B-D06A-4B84-8B21-B84DAB9B32EA}" type="pres">
      <dgm:prSet presAssocID="{2A60A48D-0793-4E71-9F73-E8F9485B04F8}" presName="imagNode" presStyleLbl="fgImgPlace1" presStyleIdx="0" presStyleCnt="6" custScaleX="159767" custScaleY="127305"/>
      <dgm:spPr>
        <a:blipFill rotWithShape="1">
          <a:blip xmlns:r="http://schemas.openxmlformats.org/officeDocument/2006/relationships" r:embed="rId1"/>
          <a:stretch>
            <a:fillRect/>
          </a:stretch>
        </a:blipFill>
      </dgm:spPr>
      <dgm:t>
        <a:bodyPr/>
        <a:lstStyle/>
        <a:p>
          <a:endParaRPr lang="en-US"/>
        </a:p>
      </dgm:t>
    </dgm:pt>
    <dgm:pt modelId="{EFFDD12F-156D-4CBA-8B6A-6163EFCDA3CA}" type="pres">
      <dgm:prSet presAssocID="{B645D5F0-4996-441A-AB9C-B81D4A7B9B8C}" presName="sibTrans" presStyleLbl="sibTrans2D1" presStyleIdx="0" presStyleCnt="0"/>
      <dgm:spPr/>
      <dgm:t>
        <a:bodyPr/>
        <a:lstStyle/>
        <a:p>
          <a:endParaRPr lang="en-US"/>
        </a:p>
      </dgm:t>
    </dgm:pt>
    <dgm:pt modelId="{D8E9680B-06EF-487A-9FB5-8470BDA57EAA}" type="pres">
      <dgm:prSet presAssocID="{E9293CD3-5587-497C-A900-658E2AD2D7B3}" presName="compNode" presStyleCnt="0"/>
      <dgm:spPr/>
      <dgm:t>
        <a:bodyPr/>
        <a:lstStyle/>
        <a:p>
          <a:endParaRPr lang="en-US"/>
        </a:p>
      </dgm:t>
    </dgm:pt>
    <dgm:pt modelId="{54F37DAD-B915-4439-84B7-B3462C205CEE}" type="pres">
      <dgm:prSet presAssocID="{E9293CD3-5587-497C-A900-658E2AD2D7B3}" presName="bkgdShape" presStyleLbl="node1" presStyleIdx="1" presStyleCnt="6"/>
      <dgm:spPr>
        <a:prstGeom prst="rect">
          <a:avLst/>
        </a:prstGeom>
      </dgm:spPr>
      <dgm:t>
        <a:bodyPr/>
        <a:lstStyle/>
        <a:p>
          <a:endParaRPr lang="en-US"/>
        </a:p>
      </dgm:t>
    </dgm:pt>
    <dgm:pt modelId="{4A956E2A-47C9-4FF2-826C-11031A5F334E}" type="pres">
      <dgm:prSet presAssocID="{E9293CD3-5587-497C-A900-658E2AD2D7B3}" presName="nodeTx" presStyleLbl="node1" presStyleIdx="1" presStyleCnt="6">
        <dgm:presLayoutVars>
          <dgm:bulletEnabled val="1"/>
        </dgm:presLayoutVars>
      </dgm:prSet>
      <dgm:spPr>
        <a:prstGeom prst="rect">
          <a:avLst/>
        </a:prstGeom>
      </dgm:spPr>
      <dgm:t>
        <a:bodyPr/>
        <a:lstStyle/>
        <a:p>
          <a:endParaRPr lang="en-US"/>
        </a:p>
      </dgm:t>
    </dgm:pt>
    <dgm:pt modelId="{A762BF5F-0B36-42B5-9704-53B0FECDB465}" type="pres">
      <dgm:prSet presAssocID="{E9293CD3-5587-497C-A900-658E2AD2D7B3}" presName="invisiNode" presStyleLbl="node1" presStyleIdx="1" presStyleCnt="6"/>
      <dgm:spPr/>
      <dgm:t>
        <a:bodyPr/>
        <a:lstStyle/>
        <a:p>
          <a:endParaRPr lang="en-US"/>
        </a:p>
      </dgm:t>
    </dgm:pt>
    <dgm:pt modelId="{3BAD3E7B-E43A-4A65-9020-21B34B9E3561}" type="pres">
      <dgm:prSet presAssocID="{E9293CD3-5587-497C-A900-658E2AD2D7B3}" presName="imagNode" presStyleLbl="fgImgPlace1" presStyleIdx="1" presStyleCnt="6" custScaleX="159767" custScaleY="127305"/>
      <dgm:spPr>
        <a:blipFill rotWithShape="1">
          <a:blip xmlns:r="http://schemas.openxmlformats.org/officeDocument/2006/relationships" r:embed="rId2"/>
          <a:stretch>
            <a:fillRect/>
          </a:stretch>
        </a:blipFill>
      </dgm:spPr>
      <dgm:t>
        <a:bodyPr/>
        <a:lstStyle/>
        <a:p>
          <a:endParaRPr lang="en-US"/>
        </a:p>
      </dgm:t>
    </dgm:pt>
    <dgm:pt modelId="{534FE1C0-CAD4-4B06-A9ED-6A682A7453FC}" type="pres">
      <dgm:prSet presAssocID="{034B78C8-653B-4FE5-9CB2-885FD6044B3C}" presName="sibTrans" presStyleLbl="sibTrans2D1" presStyleIdx="0" presStyleCnt="0"/>
      <dgm:spPr/>
      <dgm:t>
        <a:bodyPr/>
        <a:lstStyle/>
        <a:p>
          <a:endParaRPr lang="en-US"/>
        </a:p>
      </dgm:t>
    </dgm:pt>
    <dgm:pt modelId="{C5D85ADB-2261-4EF1-9170-D9F814305D20}" type="pres">
      <dgm:prSet presAssocID="{DB53E89B-D6CA-431F-8116-505F34215910}" presName="compNode" presStyleCnt="0"/>
      <dgm:spPr/>
      <dgm:t>
        <a:bodyPr/>
        <a:lstStyle/>
        <a:p>
          <a:endParaRPr lang="en-US"/>
        </a:p>
      </dgm:t>
    </dgm:pt>
    <dgm:pt modelId="{69CF2CD5-5068-40C4-89AA-08043758C549}" type="pres">
      <dgm:prSet presAssocID="{DB53E89B-D6CA-431F-8116-505F34215910}" presName="bkgdShape" presStyleLbl="node1" presStyleIdx="2" presStyleCnt="6"/>
      <dgm:spPr>
        <a:prstGeom prst="rect">
          <a:avLst/>
        </a:prstGeom>
      </dgm:spPr>
      <dgm:t>
        <a:bodyPr/>
        <a:lstStyle/>
        <a:p>
          <a:endParaRPr lang="en-US"/>
        </a:p>
      </dgm:t>
    </dgm:pt>
    <dgm:pt modelId="{3C273FE0-8654-4FE0-8F3B-0472018F8643}" type="pres">
      <dgm:prSet presAssocID="{DB53E89B-D6CA-431F-8116-505F34215910}" presName="nodeTx" presStyleLbl="node1" presStyleIdx="2" presStyleCnt="6">
        <dgm:presLayoutVars>
          <dgm:bulletEnabled val="1"/>
        </dgm:presLayoutVars>
      </dgm:prSet>
      <dgm:spPr/>
      <dgm:t>
        <a:bodyPr/>
        <a:lstStyle/>
        <a:p>
          <a:endParaRPr lang="en-US"/>
        </a:p>
      </dgm:t>
    </dgm:pt>
    <dgm:pt modelId="{8E5D512D-C50F-4CB1-9C4E-F424E4E47C8A}" type="pres">
      <dgm:prSet presAssocID="{DB53E89B-D6CA-431F-8116-505F34215910}" presName="invisiNode" presStyleLbl="node1" presStyleIdx="2" presStyleCnt="6"/>
      <dgm:spPr/>
      <dgm:t>
        <a:bodyPr/>
        <a:lstStyle/>
        <a:p>
          <a:endParaRPr lang="en-US"/>
        </a:p>
      </dgm:t>
    </dgm:pt>
    <dgm:pt modelId="{D6F50400-D4CB-4FE1-84E3-EECBAC710074}" type="pres">
      <dgm:prSet presAssocID="{DB53E89B-D6CA-431F-8116-505F34215910}" presName="imagNode" presStyleLbl="fgImgPlace1" presStyleIdx="2" presStyleCnt="6" custScaleX="159767" custScaleY="127305"/>
      <dgm:spPr>
        <a:blipFill rotWithShape="1">
          <a:blip xmlns:r="http://schemas.openxmlformats.org/officeDocument/2006/relationships" r:embed="rId3">
            <a:duotone>
              <a:prstClr val="black"/>
              <a:schemeClr val="accent4">
                <a:tint val="45000"/>
                <a:satMod val="400000"/>
              </a:schemeClr>
            </a:duotone>
          </a:blip>
          <a:stretch>
            <a:fillRect/>
          </a:stretch>
        </a:blipFill>
      </dgm:spPr>
      <dgm:t>
        <a:bodyPr/>
        <a:lstStyle/>
        <a:p>
          <a:endParaRPr lang="en-US"/>
        </a:p>
      </dgm:t>
    </dgm:pt>
    <dgm:pt modelId="{60DF4FE9-3A90-438B-BD2E-7B14E892A933}" type="pres">
      <dgm:prSet presAssocID="{540FB9CF-B8F6-4E92-A2EA-30E12C84C76C}" presName="sibTrans" presStyleLbl="sibTrans2D1" presStyleIdx="0" presStyleCnt="0"/>
      <dgm:spPr/>
      <dgm:t>
        <a:bodyPr/>
        <a:lstStyle/>
        <a:p>
          <a:endParaRPr lang="en-US"/>
        </a:p>
      </dgm:t>
    </dgm:pt>
    <dgm:pt modelId="{BE97778D-864C-4B77-A6B9-D08BAB9840D4}" type="pres">
      <dgm:prSet presAssocID="{94D312EC-BB22-48A1-81CD-2E13AD850BA2}" presName="compNode" presStyleCnt="0"/>
      <dgm:spPr/>
      <dgm:t>
        <a:bodyPr/>
        <a:lstStyle/>
        <a:p>
          <a:endParaRPr lang="en-US"/>
        </a:p>
      </dgm:t>
    </dgm:pt>
    <dgm:pt modelId="{B89C26AF-756F-4635-B9EA-AB2520AD80A1}" type="pres">
      <dgm:prSet presAssocID="{94D312EC-BB22-48A1-81CD-2E13AD850BA2}" presName="bkgdShape" presStyleLbl="node1" presStyleIdx="3" presStyleCnt="6"/>
      <dgm:spPr>
        <a:prstGeom prst="rect">
          <a:avLst/>
        </a:prstGeom>
      </dgm:spPr>
      <dgm:t>
        <a:bodyPr/>
        <a:lstStyle/>
        <a:p>
          <a:endParaRPr lang="en-US"/>
        </a:p>
      </dgm:t>
    </dgm:pt>
    <dgm:pt modelId="{1D8115B9-34B0-48EF-82E6-EE871B81A502}" type="pres">
      <dgm:prSet presAssocID="{94D312EC-BB22-48A1-81CD-2E13AD850BA2}" presName="nodeTx" presStyleLbl="node1" presStyleIdx="3" presStyleCnt="6">
        <dgm:presLayoutVars>
          <dgm:bulletEnabled val="1"/>
        </dgm:presLayoutVars>
      </dgm:prSet>
      <dgm:spPr/>
      <dgm:t>
        <a:bodyPr/>
        <a:lstStyle/>
        <a:p>
          <a:endParaRPr lang="en-US"/>
        </a:p>
      </dgm:t>
    </dgm:pt>
    <dgm:pt modelId="{F21EFD92-305B-44ED-AAA4-0589C76AD179}" type="pres">
      <dgm:prSet presAssocID="{94D312EC-BB22-48A1-81CD-2E13AD850BA2}" presName="invisiNode" presStyleLbl="node1" presStyleIdx="3" presStyleCnt="6"/>
      <dgm:spPr/>
      <dgm:t>
        <a:bodyPr/>
        <a:lstStyle/>
        <a:p>
          <a:endParaRPr lang="en-US"/>
        </a:p>
      </dgm:t>
    </dgm:pt>
    <dgm:pt modelId="{A3C9EBDA-31F2-4B44-95E4-2AFD01D0CA2F}" type="pres">
      <dgm:prSet presAssocID="{94D312EC-BB22-48A1-81CD-2E13AD850BA2}" presName="imagNode" presStyleLbl="fgImgPlace1" presStyleIdx="3" presStyleCnt="6" custScaleX="159767" custScaleY="127305"/>
      <dgm:spPr>
        <a:blipFill rotWithShape="1">
          <a:blip xmlns:r="http://schemas.openxmlformats.org/officeDocument/2006/relationships"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dgm:spPr>
      <dgm:t>
        <a:bodyPr/>
        <a:lstStyle/>
        <a:p>
          <a:endParaRPr lang="en-US"/>
        </a:p>
      </dgm:t>
    </dgm:pt>
    <dgm:pt modelId="{574926D2-07EE-44C6-B5EF-F47F002DF379}" type="pres">
      <dgm:prSet presAssocID="{2B4AA3A5-FA36-4569-B8BA-8DDE47C7098F}" presName="sibTrans" presStyleLbl="sibTrans2D1" presStyleIdx="0" presStyleCnt="0"/>
      <dgm:spPr/>
      <dgm:t>
        <a:bodyPr/>
        <a:lstStyle/>
        <a:p>
          <a:endParaRPr lang="en-US"/>
        </a:p>
      </dgm:t>
    </dgm:pt>
    <dgm:pt modelId="{FE40AB82-387F-40E0-B49A-89B1085A9531}" type="pres">
      <dgm:prSet presAssocID="{17CA6398-468E-4D33-A15E-7504ED733D4E}" presName="compNode" presStyleCnt="0"/>
      <dgm:spPr/>
      <dgm:t>
        <a:bodyPr/>
        <a:lstStyle/>
        <a:p>
          <a:endParaRPr lang="en-US"/>
        </a:p>
      </dgm:t>
    </dgm:pt>
    <dgm:pt modelId="{AFBEC639-9B5B-44C1-B9F0-D1B7938B3722}" type="pres">
      <dgm:prSet presAssocID="{17CA6398-468E-4D33-A15E-7504ED733D4E}" presName="bkgdShape" presStyleLbl="node1" presStyleIdx="4" presStyleCnt="6"/>
      <dgm:spPr>
        <a:prstGeom prst="rect">
          <a:avLst/>
        </a:prstGeom>
      </dgm:spPr>
      <dgm:t>
        <a:bodyPr/>
        <a:lstStyle/>
        <a:p>
          <a:endParaRPr lang="en-US"/>
        </a:p>
      </dgm:t>
    </dgm:pt>
    <dgm:pt modelId="{0C93B906-A632-432A-93E8-6DDE11768A1F}" type="pres">
      <dgm:prSet presAssocID="{17CA6398-468E-4D33-A15E-7504ED733D4E}" presName="nodeTx" presStyleLbl="node1" presStyleIdx="4" presStyleCnt="6">
        <dgm:presLayoutVars>
          <dgm:bulletEnabled val="1"/>
        </dgm:presLayoutVars>
      </dgm:prSet>
      <dgm:spPr/>
      <dgm:t>
        <a:bodyPr/>
        <a:lstStyle/>
        <a:p>
          <a:endParaRPr lang="en-US"/>
        </a:p>
      </dgm:t>
    </dgm:pt>
    <dgm:pt modelId="{556DD506-F154-4629-8B65-DBD81875F385}" type="pres">
      <dgm:prSet presAssocID="{17CA6398-468E-4D33-A15E-7504ED733D4E}" presName="invisiNode" presStyleLbl="node1" presStyleIdx="4" presStyleCnt="6"/>
      <dgm:spPr/>
      <dgm:t>
        <a:bodyPr/>
        <a:lstStyle/>
        <a:p>
          <a:endParaRPr lang="en-US"/>
        </a:p>
      </dgm:t>
    </dgm:pt>
    <dgm:pt modelId="{4FAEE7F7-08D2-4145-987D-C89A187D174A}" type="pres">
      <dgm:prSet presAssocID="{17CA6398-468E-4D33-A15E-7504ED733D4E}" presName="imagNode" presStyleLbl="fgImgPlace1" presStyleIdx="4" presStyleCnt="6" custScaleX="159767" custScaleY="127305"/>
      <dgm:spPr>
        <a:blipFill rotWithShape="1">
          <a:blip xmlns:r="http://schemas.openxmlformats.org/officeDocument/2006/relationships" r:embed="rId6">
            <a:duotone>
              <a:prstClr val="black"/>
              <a:schemeClr val="accent6">
                <a:tint val="45000"/>
                <a:satMod val="400000"/>
              </a:schemeClr>
            </a:duotone>
          </a:blip>
          <a:stretch>
            <a:fillRect/>
          </a:stretch>
        </a:blipFill>
      </dgm:spPr>
      <dgm:t>
        <a:bodyPr/>
        <a:lstStyle/>
        <a:p>
          <a:endParaRPr lang="en-US"/>
        </a:p>
      </dgm:t>
    </dgm:pt>
    <dgm:pt modelId="{227E9B73-8A33-4A03-BE6D-296E2A5A7702}" type="pres">
      <dgm:prSet presAssocID="{55D0C9F1-1880-4580-B763-E59C217D5AC0}" presName="sibTrans" presStyleLbl="sibTrans2D1" presStyleIdx="0" presStyleCnt="0"/>
      <dgm:spPr/>
      <dgm:t>
        <a:bodyPr/>
        <a:lstStyle/>
        <a:p>
          <a:endParaRPr lang="en-US"/>
        </a:p>
      </dgm:t>
    </dgm:pt>
    <dgm:pt modelId="{E57F5406-68E8-42E8-B88E-5F5576296EBB}" type="pres">
      <dgm:prSet presAssocID="{15AC6992-F5AA-463C-ADA7-992D141D5E78}" presName="compNode" presStyleCnt="0"/>
      <dgm:spPr/>
      <dgm:t>
        <a:bodyPr/>
        <a:lstStyle/>
        <a:p>
          <a:endParaRPr lang="en-US"/>
        </a:p>
      </dgm:t>
    </dgm:pt>
    <dgm:pt modelId="{EE974C01-8F02-4589-A368-141DD1CEA4D8}" type="pres">
      <dgm:prSet presAssocID="{15AC6992-F5AA-463C-ADA7-992D141D5E78}" presName="bkgdShape" presStyleLbl="node1" presStyleIdx="5" presStyleCnt="6"/>
      <dgm:spPr>
        <a:prstGeom prst="rect">
          <a:avLst/>
        </a:prstGeom>
      </dgm:spPr>
      <dgm:t>
        <a:bodyPr/>
        <a:lstStyle/>
        <a:p>
          <a:endParaRPr lang="en-US"/>
        </a:p>
      </dgm:t>
    </dgm:pt>
    <dgm:pt modelId="{0ADD9578-4747-48A4-86D2-A5B46FB56A09}" type="pres">
      <dgm:prSet presAssocID="{15AC6992-F5AA-463C-ADA7-992D141D5E78}" presName="nodeTx" presStyleLbl="node1" presStyleIdx="5" presStyleCnt="6">
        <dgm:presLayoutVars>
          <dgm:bulletEnabled val="1"/>
        </dgm:presLayoutVars>
      </dgm:prSet>
      <dgm:spPr/>
      <dgm:t>
        <a:bodyPr/>
        <a:lstStyle/>
        <a:p>
          <a:endParaRPr lang="en-US"/>
        </a:p>
      </dgm:t>
    </dgm:pt>
    <dgm:pt modelId="{B9F5D84B-E13C-4148-AF57-44206A0F29E9}" type="pres">
      <dgm:prSet presAssocID="{15AC6992-F5AA-463C-ADA7-992D141D5E78}" presName="invisiNode" presStyleLbl="node1" presStyleIdx="5" presStyleCnt="6"/>
      <dgm:spPr/>
      <dgm:t>
        <a:bodyPr/>
        <a:lstStyle/>
        <a:p>
          <a:endParaRPr lang="en-US"/>
        </a:p>
      </dgm:t>
    </dgm:pt>
    <dgm:pt modelId="{AA2EFCF3-73EC-4F53-9ABF-88AF1F8CC07C}" type="pres">
      <dgm:prSet presAssocID="{15AC6992-F5AA-463C-ADA7-992D141D5E78}" presName="imagNode" presStyleLbl="fgImgPlace1" presStyleIdx="5" presStyleCnt="6" custScaleX="159767" custScaleY="127305"/>
      <dgm:spPr>
        <a:blipFill rotWithShape="1">
          <a:blip xmlns:r="http://schemas.openxmlformats.org/officeDocument/2006/relationships" r:embed="rId7">
            <a:biLevel thresh="25000"/>
          </a:blip>
          <a:stretch>
            <a:fillRect/>
          </a:stretch>
        </a:blipFill>
      </dgm:spPr>
      <dgm:t>
        <a:bodyPr/>
        <a:lstStyle/>
        <a:p>
          <a:endParaRPr lang="en-US"/>
        </a:p>
      </dgm:t>
    </dgm:pt>
  </dgm:ptLst>
  <dgm:cxnLst>
    <dgm:cxn modelId="{C8F03D26-A67A-4BFF-83F5-83760A29BE2A}" srcId="{BDD55187-869A-4808-835A-296C887586BE}" destId="{17CA6398-468E-4D33-A15E-7504ED733D4E}" srcOrd="4" destOrd="0" parTransId="{EAEB5678-E1E7-4F4F-9DB4-7F079C8AF3B7}" sibTransId="{55D0C9F1-1880-4580-B763-E59C217D5AC0}"/>
    <dgm:cxn modelId="{D2F54942-B58A-4F9C-B47F-3F498709033C}" type="presOf" srcId="{55D0C9F1-1880-4580-B763-E59C217D5AC0}" destId="{227E9B73-8A33-4A03-BE6D-296E2A5A7702}" srcOrd="0" destOrd="0" presId="urn:microsoft.com/office/officeart/2005/8/layout/hList7"/>
    <dgm:cxn modelId="{A970838A-7EFA-485B-8887-58D85C051AC9}" srcId="{BDD55187-869A-4808-835A-296C887586BE}" destId="{2A60A48D-0793-4E71-9F73-E8F9485B04F8}" srcOrd="0" destOrd="0" parTransId="{F388F77F-083A-4CAA-A324-61BDB0BC5308}" sibTransId="{B645D5F0-4996-441A-AB9C-B81D4A7B9B8C}"/>
    <dgm:cxn modelId="{ED5DAA73-4F23-4432-9988-89DA318F5DAC}" type="presOf" srcId="{2B4AA3A5-FA36-4569-B8BA-8DDE47C7098F}" destId="{574926D2-07EE-44C6-B5EF-F47F002DF379}" srcOrd="0" destOrd="0" presId="urn:microsoft.com/office/officeart/2005/8/layout/hList7"/>
    <dgm:cxn modelId="{7366E0A0-9EA5-4AEF-BDDA-2E4AEDF1C10C}" srcId="{BDD55187-869A-4808-835A-296C887586BE}" destId="{DB53E89B-D6CA-431F-8116-505F34215910}" srcOrd="2" destOrd="0" parTransId="{290C889B-DFEE-4FC4-AD93-68CB8DAA8B5F}" sibTransId="{540FB9CF-B8F6-4E92-A2EA-30E12C84C76C}"/>
    <dgm:cxn modelId="{E61AD011-8F0C-456F-A105-48618164DC6A}" type="presOf" srcId="{15AC6992-F5AA-463C-ADA7-992D141D5E78}" destId="{EE974C01-8F02-4589-A368-141DD1CEA4D8}" srcOrd="0" destOrd="0" presId="urn:microsoft.com/office/officeart/2005/8/layout/hList7"/>
    <dgm:cxn modelId="{D00E8B6B-8644-45D6-830D-F13D6A33C730}" type="presOf" srcId="{E9293CD3-5587-497C-A900-658E2AD2D7B3}" destId="{4A956E2A-47C9-4FF2-826C-11031A5F334E}" srcOrd="1" destOrd="0" presId="urn:microsoft.com/office/officeart/2005/8/layout/hList7"/>
    <dgm:cxn modelId="{C37E0D35-4023-429A-B2AF-DDEF4C6ADF39}" type="presOf" srcId="{034B78C8-653B-4FE5-9CB2-885FD6044B3C}" destId="{534FE1C0-CAD4-4B06-A9ED-6A682A7453FC}" srcOrd="0" destOrd="0" presId="urn:microsoft.com/office/officeart/2005/8/layout/hList7"/>
    <dgm:cxn modelId="{79D709DD-A05F-4272-9C50-B1147810CC42}" type="presOf" srcId="{2A60A48D-0793-4E71-9F73-E8F9485B04F8}" destId="{6DEAF38D-5634-45B9-B54B-E176648C57DE}" srcOrd="1" destOrd="0" presId="urn:microsoft.com/office/officeart/2005/8/layout/hList7"/>
    <dgm:cxn modelId="{2E1026EA-4C97-4E32-BBE4-3D548F423FB7}" srcId="{BDD55187-869A-4808-835A-296C887586BE}" destId="{15AC6992-F5AA-463C-ADA7-992D141D5E78}" srcOrd="5" destOrd="0" parTransId="{11C7BAA8-6939-4C04-B7E7-40B7F7085F0A}" sibTransId="{B0193F3C-3F90-4327-94D0-CE14E646B3A1}"/>
    <dgm:cxn modelId="{39243D28-E676-49CD-98F9-50E6BB4B7A12}" type="presOf" srcId="{B645D5F0-4996-441A-AB9C-B81D4A7B9B8C}" destId="{EFFDD12F-156D-4CBA-8B6A-6163EFCDA3CA}" srcOrd="0" destOrd="0" presId="urn:microsoft.com/office/officeart/2005/8/layout/hList7"/>
    <dgm:cxn modelId="{84DCA18C-4EA9-4182-876C-37C81645D3D2}" type="presOf" srcId="{17CA6398-468E-4D33-A15E-7504ED733D4E}" destId="{AFBEC639-9B5B-44C1-B9F0-D1B7938B3722}" srcOrd="0" destOrd="0" presId="urn:microsoft.com/office/officeart/2005/8/layout/hList7"/>
    <dgm:cxn modelId="{355C9010-416E-4A30-BD55-909B57F1B3FE}" type="presOf" srcId="{94D312EC-BB22-48A1-81CD-2E13AD850BA2}" destId="{B89C26AF-756F-4635-B9EA-AB2520AD80A1}" srcOrd="0" destOrd="0" presId="urn:microsoft.com/office/officeart/2005/8/layout/hList7"/>
    <dgm:cxn modelId="{D3CFF744-0812-43E3-9B56-E9681156F384}" type="presOf" srcId="{DB53E89B-D6CA-431F-8116-505F34215910}" destId="{3C273FE0-8654-4FE0-8F3B-0472018F8643}" srcOrd="1" destOrd="0" presId="urn:microsoft.com/office/officeart/2005/8/layout/hList7"/>
    <dgm:cxn modelId="{378D7309-291E-483D-85C6-8B2B0BA0BF34}" srcId="{BDD55187-869A-4808-835A-296C887586BE}" destId="{94D312EC-BB22-48A1-81CD-2E13AD850BA2}" srcOrd="3" destOrd="0" parTransId="{9BE40794-2B2A-4701-B80E-498E0BF62DBF}" sibTransId="{2B4AA3A5-FA36-4569-B8BA-8DDE47C7098F}"/>
    <dgm:cxn modelId="{BAAC44E9-469C-4EAF-AF30-B022ABE00F41}" type="presOf" srcId="{540FB9CF-B8F6-4E92-A2EA-30E12C84C76C}" destId="{60DF4FE9-3A90-438B-BD2E-7B14E892A933}" srcOrd="0" destOrd="0" presId="urn:microsoft.com/office/officeart/2005/8/layout/hList7"/>
    <dgm:cxn modelId="{226CC0D9-94A6-4E0F-A51B-E016566F91C3}" type="presOf" srcId="{DB53E89B-D6CA-431F-8116-505F34215910}" destId="{69CF2CD5-5068-40C4-89AA-08043758C549}" srcOrd="0" destOrd="0" presId="urn:microsoft.com/office/officeart/2005/8/layout/hList7"/>
    <dgm:cxn modelId="{F7E12F45-AAF4-4AA0-8EAB-1B162CFC6942}" type="presOf" srcId="{E9293CD3-5587-497C-A900-658E2AD2D7B3}" destId="{54F37DAD-B915-4439-84B7-B3462C205CEE}" srcOrd="0" destOrd="0" presId="urn:microsoft.com/office/officeart/2005/8/layout/hList7"/>
    <dgm:cxn modelId="{5E5DBCE2-CFAD-4680-BECF-81DE1C557723}" type="presOf" srcId="{BDD55187-869A-4808-835A-296C887586BE}" destId="{5FAACBB9-0C8E-4E4B-B342-D4968A9F2208}" srcOrd="0" destOrd="0" presId="urn:microsoft.com/office/officeart/2005/8/layout/hList7"/>
    <dgm:cxn modelId="{4239460F-25F6-486A-AC03-45B7AE0325C1}" type="presOf" srcId="{2A60A48D-0793-4E71-9F73-E8F9485B04F8}" destId="{57CC53F2-64A0-4F30-9D0E-9BF2E1D8BF73}" srcOrd="0" destOrd="0" presId="urn:microsoft.com/office/officeart/2005/8/layout/hList7"/>
    <dgm:cxn modelId="{F2A5D43F-937D-40A0-B050-BC59976A9E0F}" type="presOf" srcId="{15AC6992-F5AA-463C-ADA7-992D141D5E78}" destId="{0ADD9578-4747-48A4-86D2-A5B46FB56A09}" srcOrd="1" destOrd="0" presId="urn:microsoft.com/office/officeart/2005/8/layout/hList7"/>
    <dgm:cxn modelId="{8687154B-F4E4-41FB-8FEB-F600C37923C8}" type="presOf" srcId="{17CA6398-468E-4D33-A15E-7504ED733D4E}" destId="{0C93B906-A632-432A-93E8-6DDE11768A1F}" srcOrd="1" destOrd="0" presId="urn:microsoft.com/office/officeart/2005/8/layout/hList7"/>
    <dgm:cxn modelId="{C3C39745-98AC-46AF-97A6-6FBBE6027286}" srcId="{BDD55187-869A-4808-835A-296C887586BE}" destId="{E9293CD3-5587-497C-A900-658E2AD2D7B3}" srcOrd="1" destOrd="0" parTransId="{400CFBFF-122F-490E-8A3A-50F5FE3F77F9}" sibTransId="{034B78C8-653B-4FE5-9CB2-885FD6044B3C}"/>
    <dgm:cxn modelId="{957D124D-4587-4717-8920-B874A14FF789}" type="presOf" srcId="{94D312EC-BB22-48A1-81CD-2E13AD850BA2}" destId="{1D8115B9-34B0-48EF-82E6-EE871B81A502}" srcOrd="1" destOrd="0" presId="urn:microsoft.com/office/officeart/2005/8/layout/hList7"/>
    <dgm:cxn modelId="{B38F8DD7-0B08-4F66-9635-4E57CEBFA8C7}" type="presParOf" srcId="{5FAACBB9-0C8E-4E4B-B342-D4968A9F2208}" destId="{D0CDC3A6-DC71-4D58-8AA6-B7C1E65B9D4A}" srcOrd="0" destOrd="0" presId="urn:microsoft.com/office/officeart/2005/8/layout/hList7"/>
    <dgm:cxn modelId="{1D92AFF6-AA10-4380-A5BF-24736B94B3A8}" type="presParOf" srcId="{5FAACBB9-0C8E-4E4B-B342-D4968A9F2208}" destId="{88DD4E9D-6CBA-4AE2-963A-28FCFC8F8CF8}" srcOrd="1" destOrd="0" presId="urn:microsoft.com/office/officeart/2005/8/layout/hList7"/>
    <dgm:cxn modelId="{C17384D9-53E3-407E-8415-3448C2259CEF}" type="presParOf" srcId="{88DD4E9D-6CBA-4AE2-963A-28FCFC8F8CF8}" destId="{6CDA7574-BD5F-42D5-AEB9-B5A7F974DE01}" srcOrd="0" destOrd="0" presId="urn:microsoft.com/office/officeart/2005/8/layout/hList7"/>
    <dgm:cxn modelId="{1DBD4B9E-A355-49AD-8545-0C542BDF7EF5}" type="presParOf" srcId="{6CDA7574-BD5F-42D5-AEB9-B5A7F974DE01}" destId="{57CC53F2-64A0-4F30-9D0E-9BF2E1D8BF73}" srcOrd="0" destOrd="0" presId="urn:microsoft.com/office/officeart/2005/8/layout/hList7"/>
    <dgm:cxn modelId="{736F178D-8676-468E-A82E-CDB7E227A7A0}" type="presParOf" srcId="{6CDA7574-BD5F-42D5-AEB9-B5A7F974DE01}" destId="{6DEAF38D-5634-45B9-B54B-E176648C57DE}" srcOrd="1" destOrd="0" presId="urn:microsoft.com/office/officeart/2005/8/layout/hList7"/>
    <dgm:cxn modelId="{5D40062D-D3F0-4038-ABB1-D9443CD18B94}" type="presParOf" srcId="{6CDA7574-BD5F-42D5-AEB9-B5A7F974DE01}" destId="{16732609-4D62-47DF-9D0A-9D3556723399}" srcOrd="2" destOrd="0" presId="urn:microsoft.com/office/officeart/2005/8/layout/hList7"/>
    <dgm:cxn modelId="{4F56BA97-ECA8-4B28-8CAA-C1A3BC617997}" type="presParOf" srcId="{6CDA7574-BD5F-42D5-AEB9-B5A7F974DE01}" destId="{0496995B-D06A-4B84-8B21-B84DAB9B32EA}" srcOrd="3" destOrd="0" presId="urn:microsoft.com/office/officeart/2005/8/layout/hList7"/>
    <dgm:cxn modelId="{E0FBE8CB-E3E5-459D-83C5-1964C315F88A}" type="presParOf" srcId="{88DD4E9D-6CBA-4AE2-963A-28FCFC8F8CF8}" destId="{EFFDD12F-156D-4CBA-8B6A-6163EFCDA3CA}" srcOrd="1" destOrd="0" presId="urn:microsoft.com/office/officeart/2005/8/layout/hList7"/>
    <dgm:cxn modelId="{3AE504C9-DFB1-4029-A4A4-C8ADCC165AC7}" type="presParOf" srcId="{88DD4E9D-6CBA-4AE2-963A-28FCFC8F8CF8}" destId="{D8E9680B-06EF-487A-9FB5-8470BDA57EAA}" srcOrd="2" destOrd="0" presId="urn:microsoft.com/office/officeart/2005/8/layout/hList7"/>
    <dgm:cxn modelId="{650FF0AA-1124-4171-917A-F2F377075826}" type="presParOf" srcId="{D8E9680B-06EF-487A-9FB5-8470BDA57EAA}" destId="{54F37DAD-B915-4439-84B7-B3462C205CEE}" srcOrd="0" destOrd="0" presId="urn:microsoft.com/office/officeart/2005/8/layout/hList7"/>
    <dgm:cxn modelId="{1C7C5848-35AA-475B-BB9C-8B7A064966E0}" type="presParOf" srcId="{D8E9680B-06EF-487A-9FB5-8470BDA57EAA}" destId="{4A956E2A-47C9-4FF2-826C-11031A5F334E}" srcOrd="1" destOrd="0" presId="urn:microsoft.com/office/officeart/2005/8/layout/hList7"/>
    <dgm:cxn modelId="{107687B3-AD0F-4589-B3DA-2CD22A0536DE}" type="presParOf" srcId="{D8E9680B-06EF-487A-9FB5-8470BDA57EAA}" destId="{A762BF5F-0B36-42B5-9704-53B0FECDB465}" srcOrd="2" destOrd="0" presId="urn:microsoft.com/office/officeart/2005/8/layout/hList7"/>
    <dgm:cxn modelId="{1AF8FBE3-8105-4360-A266-5E167CCC2264}" type="presParOf" srcId="{D8E9680B-06EF-487A-9FB5-8470BDA57EAA}" destId="{3BAD3E7B-E43A-4A65-9020-21B34B9E3561}" srcOrd="3" destOrd="0" presId="urn:microsoft.com/office/officeart/2005/8/layout/hList7"/>
    <dgm:cxn modelId="{40AA4CD6-2085-4ABD-B8B1-F98C8B2C6B99}" type="presParOf" srcId="{88DD4E9D-6CBA-4AE2-963A-28FCFC8F8CF8}" destId="{534FE1C0-CAD4-4B06-A9ED-6A682A7453FC}" srcOrd="3" destOrd="0" presId="urn:microsoft.com/office/officeart/2005/8/layout/hList7"/>
    <dgm:cxn modelId="{4BBB241A-D252-4F1D-B451-096B693D05F4}" type="presParOf" srcId="{88DD4E9D-6CBA-4AE2-963A-28FCFC8F8CF8}" destId="{C5D85ADB-2261-4EF1-9170-D9F814305D20}" srcOrd="4" destOrd="0" presId="urn:microsoft.com/office/officeart/2005/8/layout/hList7"/>
    <dgm:cxn modelId="{23E4A79B-F7E5-482A-B39D-5C612912969F}" type="presParOf" srcId="{C5D85ADB-2261-4EF1-9170-D9F814305D20}" destId="{69CF2CD5-5068-40C4-89AA-08043758C549}" srcOrd="0" destOrd="0" presId="urn:microsoft.com/office/officeart/2005/8/layout/hList7"/>
    <dgm:cxn modelId="{5B39E7A4-EA35-485C-831D-9ABEA13CC5D4}" type="presParOf" srcId="{C5D85ADB-2261-4EF1-9170-D9F814305D20}" destId="{3C273FE0-8654-4FE0-8F3B-0472018F8643}" srcOrd="1" destOrd="0" presId="urn:microsoft.com/office/officeart/2005/8/layout/hList7"/>
    <dgm:cxn modelId="{3F2D6E27-0F52-4AAA-A8AA-98665E1D557C}" type="presParOf" srcId="{C5D85ADB-2261-4EF1-9170-D9F814305D20}" destId="{8E5D512D-C50F-4CB1-9C4E-F424E4E47C8A}" srcOrd="2" destOrd="0" presId="urn:microsoft.com/office/officeart/2005/8/layout/hList7"/>
    <dgm:cxn modelId="{CDDD20E9-2584-487E-A85E-986B197A415A}" type="presParOf" srcId="{C5D85ADB-2261-4EF1-9170-D9F814305D20}" destId="{D6F50400-D4CB-4FE1-84E3-EECBAC710074}" srcOrd="3" destOrd="0" presId="urn:microsoft.com/office/officeart/2005/8/layout/hList7"/>
    <dgm:cxn modelId="{CF26E066-3B89-435F-BE2C-41D8DF091712}" type="presParOf" srcId="{88DD4E9D-6CBA-4AE2-963A-28FCFC8F8CF8}" destId="{60DF4FE9-3A90-438B-BD2E-7B14E892A933}" srcOrd="5" destOrd="0" presId="urn:microsoft.com/office/officeart/2005/8/layout/hList7"/>
    <dgm:cxn modelId="{22AB334E-6327-4C3F-804F-40E85CEF3D26}" type="presParOf" srcId="{88DD4E9D-6CBA-4AE2-963A-28FCFC8F8CF8}" destId="{BE97778D-864C-4B77-A6B9-D08BAB9840D4}" srcOrd="6" destOrd="0" presId="urn:microsoft.com/office/officeart/2005/8/layout/hList7"/>
    <dgm:cxn modelId="{A5B25061-2218-4A85-B8FC-912810148548}" type="presParOf" srcId="{BE97778D-864C-4B77-A6B9-D08BAB9840D4}" destId="{B89C26AF-756F-4635-B9EA-AB2520AD80A1}" srcOrd="0" destOrd="0" presId="urn:microsoft.com/office/officeart/2005/8/layout/hList7"/>
    <dgm:cxn modelId="{6689C5AD-A32A-410B-B5AD-2635BBF34025}" type="presParOf" srcId="{BE97778D-864C-4B77-A6B9-D08BAB9840D4}" destId="{1D8115B9-34B0-48EF-82E6-EE871B81A502}" srcOrd="1" destOrd="0" presId="urn:microsoft.com/office/officeart/2005/8/layout/hList7"/>
    <dgm:cxn modelId="{7697F6C7-F85B-4778-8847-91EB3B3F238D}" type="presParOf" srcId="{BE97778D-864C-4B77-A6B9-D08BAB9840D4}" destId="{F21EFD92-305B-44ED-AAA4-0589C76AD179}" srcOrd="2" destOrd="0" presId="urn:microsoft.com/office/officeart/2005/8/layout/hList7"/>
    <dgm:cxn modelId="{4434236C-F49D-45D3-901E-BA4A4C3D2716}" type="presParOf" srcId="{BE97778D-864C-4B77-A6B9-D08BAB9840D4}" destId="{A3C9EBDA-31F2-4B44-95E4-2AFD01D0CA2F}" srcOrd="3" destOrd="0" presId="urn:microsoft.com/office/officeart/2005/8/layout/hList7"/>
    <dgm:cxn modelId="{83DDE5A6-3071-4DBB-9B9E-4CDD08FF380A}" type="presParOf" srcId="{88DD4E9D-6CBA-4AE2-963A-28FCFC8F8CF8}" destId="{574926D2-07EE-44C6-B5EF-F47F002DF379}" srcOrd="7" destOrd="0" presId="urn:microsoft.com/office/officeart/2005/8/layout/hList7"/>
    <dgm:cxn modelId="{77F25D2B-8B54-49B8-BAF2-3D4C44688A1A}" type="presParOf" srcId="{88DD4E9D-6CBA-4AE2-963A-28FCFC8F8CF8}" destId="{FE40AB82-387F-40E0-B49A-89B1085A9531}" srcOrd="8" destOrd="0" presId="urn:microsoft.com/office/officeart/2005/8/layout/hList7"/>
    <dgm:cxn modelId="{F8A22F0B-3055-473D-8DA6-CB1677EDE3E7}" type="presParOf" srcId="{FE40AB82-387F-40E0-B49A-89B1085A9531}" destId="{AFBEC639-9B5B-44C1-B9F0-D1B7938B3722}" srcOrd="0" destOrd="0" presId="urn:microsoft.com/office/officeart/2005/8/layout/hList7"/>
    <dgm:cxn modelId="{5E368DBA-669D-4FBB-92F5-80A0CA40B4A9}" type="presParOf" srcId="{FE40AB82-387F-40E0-B49A-89B1085A9531}" destId="{0C93B906-A632-432A-93E8-6DDE11768A1F}" srcOrd="1" destOrd="0" presId="urn:microsoft.com/office/officeart/2005/8/layout/hList7"/>
    <dgm:cxn modelId="{AD3E9276-E496-4470-976A-FAE17E2F711A}" type="presParOf" srcId="{FE40AB82-387F-40E0-B49A-89B1085A9531}" destId="{556DD506-F154-4629-8B65-DBD81875F385}" srcOrd="2" destOrd="0" presId="urn:microsoft.com/office/officeart/2005/8/layout/hList7"/>
    <dgm:cxn modelId="{A536035D-DCE8-42A3-895B-FE6457F1DDF5}" type="presParOf" srcId="{FE40AB82-387F-40E0-B49A-89B1085A9531}" destId="{4FAEE7F7-08D2-4145-987D-C89A187D174A}" srcOrd="3" destOrd="0" presId="urn:microsoft.com/office/officeart/2005/8/layout/hList7"/>
    <dgm:cxn modelId="{7B209C49-8986-42F4-8C91-39D477750A1C}" type="presParOf" srcId="{88DD4E9D-6CBA-4AE2-963A-28FCFC8F8CF8}" destId="{227E9B73-8A33-4A03-BE6D-296E2A5A7702}" srcOrd="9" destOrd="0" presId="urn:microsoft.com/office/officeart/2005/8/layout/hList7"/>
    <dgm:cxn modelId="{C262055D-2018-4609-91F4-BFF82C6B9821}" type="presParOf" srcId="{88DD4E9D-6CBA-4AE2-963A-28FCFC8F8CF8}" destId="{E57F5406-68E8-42E8-B88E-5F5576296EBB}" srcOrd="10" destOrd="0" presId="urn:microsoft.com/office/officeart/2005/8/layout/hList7"/>
    <dgm:cxn modelId="{D992C430-3B0E-41FC-BA90-55CE3A822D9C}" type="presParOf" srcId="{E57F5406-68E8-42E8-B88E-5F5576296EBB}" destId="{EE974C01-8F02-4589-A368-141DD1CEA4D8}" srcOrd="0" destOrd="0" presId="urn:microsoft.com/office/officeart/2005/8/layout/hList7"/>
    <dgm:cxn modelId="{18C152E2-BB5D-4632-8C56-4FE5045701F7}" type="presParOf" srcId="{E57F5406-68E8-42E8-B88E-5F5576296EBB}" destId="{0ADD9578-4747-48A4-86D2-A5B46FB56A09}" srcOrd="1" destOrd="0" presId="urn:microsoft.com/office/officeart/2005/8/layout/hList7"/>
    <dgm:cxn modelId="{2D6CDD01-CE94-4C78-BF87-E8D633CD9E1E}" type="presParOf" srcId="{E57F5406-68E8-42E8-B88E-5F5576296EBB}" destId="{B9F5D84B-E13C-4148-AF57-44206A0F29E9}" srcOrd="2" destOrd="0" presId="urn:microsoft.com/office/officeart/2005/8/layout/hList7"/>
    <dgm:cxn modelId="{F4E41128-0B33-40F4-BEED-5628C649C781}" type="presParOf" srcId="{E57F5406-68E8-42E8-B88E-5F5576296EBB}" destId="{AA2EFCF3-73EC-4F53-9ABF-88AF1F8CC07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C53F2-64A0-4F30-9D0E-9BF2E1D8BF73}">
      <dsp:nvSpPr>
        <dsp:cNvPr id="0" name=""/>
        <dsp:cNvSpPr/>
      </dsp:nvSpPr>
      <dsp:spPr>
        <a:xfrm>
          <a:off x="121" y="-13206"/>
          <a:ext cx="1623082" cy="1905000"/>
        </a:xfrm>
        <a:prstGeom prst="rect">
          <a:avLst/>
        </a:prstGeom>
        <a:solidFill>
          <a:schemeClr val="accent1">
            <a:alpha val="9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EF v1</a:t>
          </a:r>
          <a:endParaRPr lang="en-US" sz="1400" b="1" kern="1200" noProof="0" dirty="0"/>
        </a:p>
      </dsp:txBody>
      <dsp:txXfrm>
        <a:off x="121" y="748793"/>
        <a:ext cx="1623082" cy="762000"/>
      </dsp:txXfrm>
    </dsp:sp>
    <dsp:sp modelId="{0496995B-D06A-4B84-8B21-B84DAB9B32EA}">
      <dsp:nvSpPr>
        <dsp:cNvPr id="0" name=""/>
        <dsp:cNvSpPr/>
      </dsp:nvSpPr>
      <dsp:spPr>
        <a:xfrm>
          <a:off x="304910" y="14487"/>
          <a:ext cx="1013505" cy="807578"/>
        </a:xfrm>
        <a:prstGeom prst="ellipse">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54F37DAD-B915-4439-84B7-B3462C205CEE}">
      <dsp:nvSpPr>
        <dsp:cNvPr id="0" name=""/>
        <dsp:cNvSpPr/>
      </dsp:nvSpPr>
      <dsp:spPr>
        <a:xfrm>
          <a:off x="1671896" y="-13206"/>
          <a:ext cx="1623082" cy="1905000"/>
        </a:xfrm>
        <a:prstGeom prst="rect">
          <a:avLst/>
        </a:prstGeom>
        <a:solidFill>
          <a:schemeClr val="accent1">
            <a:alpha val="90000"/>
            <a:hueOff val="0"/>
            <a:satOff val="0"/>
            <a:lumOff val="0"/>
            <a:alphaOff val="-8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EF 4</a:t>
          </a:r>
          <a:endParaRPr lang="en-US" sz="1400" b="1" kern="1200" noProof="0" dirty="0"/>
        </a:p>
      </dsp:txBody>
      <dsp:txXfrm>
        <a:off x="1671896" y="748793"/>
        <a:ext cx="1623082" cy="762000"/>
      </dsp:txXfrm>
    </dsp:sp>
    <dsp:sp modelId="{3BAD3E7B-E43A-4A65-9020-21B34B9E3561}">
      <dsp:nvSpPr>
        <dsp:cNvPr id="0" name=""/>
        <dsp:cNvSpPr/>
      </dsp:nvSpPr>
      <dsp:spPr>
        <a:xfrm>
          <a:off x="1976684" y="14487"/>
          <a:ext cx="1013505" cy="807578"/>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69CF2CD5-5068-40C4-89AA-08043758C549}">
      <dsp:nvSpPr>
        <dsp:cNvPr id="0" name=""/>
        <dsp:cNvSpPr/>
      </dsp:nvSpPr>
      <dsp:spPr>
        <a:xfrm>
          <a:off x="3343671" y="-13206"/>
          <a:ext cx="1623082" cy="1905000"/>
        </a:xfrm>
        <a:prstGeom prst="rect">
          <a:avLst/>
        </a:prstGeom>
        <a:solidFill>
          <a:schemeClr val="accent1">
            <a:alpha val="90000"/>
            <a:hueOff val="0"/>
            <a:satOff val="0"/>
            <a:lumOff val="0"/>
            <a:alphaOff val="-16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EF 4.1, 4.2</a:t>
          </a:r>
        </a:p>
      </dsp:txBody>
      <dsp:txXfrm>
        <a:off x="3343671" y="748793"/>
        <a:ext cx="1623082" cy="762000"/>
      </dsp:txXfrm>
    </dsp:sp>
    <dsp:sp modelId="{D6F50400-D4CB-4FE1-84E3-EECBAC710074}">
      <dsp:nvSpPr>
        <dsp:cNvPr id="0" name=""/>
        <dsp:cNvSpPr/>
      </dsp:nvSpPr>
      <dsp:spPr>
        <a:xfrm>
          <a:off x="3648459" y="14487"/>
          <a:ext cx="1013505" cy="807578"/>
        </a:xfrm>
        <a:prstGeom prst="ellipse">
          <a:avLst/>
        </a:prstGeom>
        <a:blipFill rotWithShape="1">
          <a:blip xmlns:r="http://schemas.openxmlformats.org/officeDocument/2006/relationships" r:embed="rId3">
            <a:duotone>
              <a:prstClr val="black"/>
              <a:schemeClr val="accent4">
                <a:tint val="45000"/>
                <a:satMod val="400000"/>
              </a:schemeClr>
            </a:duotone>
          </a:blip>
          <a:stretch>
            <a:fillRect/>
          </a:stretch>
        </a:blipFill>
        <a:ln>
          <a:noFill/>
        </a:ln>
        <a:effectLst/>
      </dsp:spPr>
      <dsp:style>
        <a:lnRef idx="0">
          <a:scrgbClr r="0" g="0" b="0"/>
        </a:lnRef>
        <a:fillRef idx="1">
          <a:scrgbClr r="0" g="0" b="0"/>
        </a:fillRef>
        <a:effectRef idx="2">
          <a:scrgbClr r="0" g="0" b="0"/>
        </a:effectRef>
        <a:fontRef idx="minor"/>
      </dsp:style>
    </dsp:sp>
    <dsp:sp modelId="{B89C26AF-756F-4635-B9EA-AB2520AD80A1}">
      <dsp:nvSpPr>
        <dsp:cNvPr id="0" name=""/>
        <dsp:cNvSpPr/>
      </dsp:nvSpPr>
      <dsp:spPr>
        <a:xfrm>
          <a:off x="5015446" y="-13206"/>
          <a:ext cx="1623082" cy="1905000"/>
        </a:xfrm>
        <a:prstGeom prst="rect">
          <a:avLst/>
        </a:prstGeom>
        <a:solidFill>
          <a:schemeClr val="accent1">
            <a:alpha val="90000"/>
            <a:hueOff val="0"/>
            <a:satOff val="0"/>
            <a:lumOff val="0"/>
            <a:alphaOff val="-24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EF 4.3</a:t>
          </a:r>
        </a:p>
      </dsp:txBody>
      <dsp:txXfrm>
        <a:off x="5015446" y="748793"/>
        <a:ext cx="1623082" cy="762000"/>
      </dsp:txXfrm>
    </dsp:sp>
    <dsp:sp modelId="{A3C9EBDA-31F2-4B44-95E4-2AFD01D0CA2F}">
      <dsp:nvSpPr>
        <dsp:cNvPr id="0" name=""/>
        <dsp:cNvSpPr/>
      </dsp:nvSpPr>
      <dsp:spPr>
        <a:xfrm>
          <a:off x="5320234" y="14487"/>
          <a:ext cx="1013505" cy="807578"/>
        </a:xfrm>
        <a:prstGeom prst="ellipse">
          <a:avLst/>
        </a:prstGeom>
        <a:blipFill rotWithShape="1">
          <a:blip xmlns:r="http://schemas.openxmlformats.org/officeDocument/2006/relationships"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a:blipFill>
        <a:ln>
          <a:noFill/>
        </a:ln>
        <a:effectLst/>
      </dsp:spPr>
      <dsp:style>
        <a:lnRef idx="0">
          <a:scrgbClr r="0" g="0" b="0"/>
        </a:lnRef>
        <a:fillRef idx="1">
          <a:scrgbClr r="0" g="0" b="0"/>
        </a:fillRef>
        <a:effectRef idx="2">
          <a:scrgbClr r="0" g="0" b="0"/>
        </a:effectRef>
        <a:fontRef idx="minor"/>
      </dsp:style>
    </dsp:sp>
    <dsp:sp modelId="{AFBEC639-9B5B-44C1-B9F0-D1B7938B3722}">
      <dsp:nvSpPr>
        <dsp:cNvPr id="0" name=""/>
        <dsp:cNvSpPr/>
      </dsp:nvSpPr>
      <dsp:spPr>
        <a:xfrm>
          <a:off x="6687221" y="-13206"/>
          <a:ext cx="1623082" cy="1905000"/>
        </a:xfrm>
        <a:prstGeom prst="rect">
          <a:avLst/>
        </a:prstGeom>
        <a:solidFill>
          <a:schemeClr val="accent1">
            <a:alpha val="90000"/>
            <a:hueOff val="0"/>
            <a:satOff val="0"/>
            <a:lumOff val="0"/>
            <a:alphaOff val="-32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EF 5</a:t>
          </a:r>
        </a:p>
      </dsp:txBody>
      <dsp:txXfrm>
        <a:off x="6687221" y="748793"/>
        <a:ext cx="1623082" cy="762000"/>
      </dsp:txXfrm>
    </dsp:sp>
    <dsp:sp modelId="{4FAEE7F7-08D2-4145-987D-C89A187D174A}">
      <dsp:nvSpPr>
        <dsp:cNvPr id="0" name=""/>
        <dsp:cNvSpPr/>
      </dsp:nvSpPr>
      <dsp:spPr>
        <a:xfrm>
          <a:off x="6992009" y="14487"/>
          <a:ext cx="1013505" cy="807578"/>
        </a:xfrm>
        <a:prstGeom prst="ellipse">
          <a:avLst/>
        </a:prstGeom>
        <a:blipFill rotWithShape="1">
          <a:blip xmlns:r="http://schemas.openxmlformats.org/officeDocument/2006/relationships" r:embed="rId6">
            <a:duotone>
              <a:prstClr val="black"/>
              <a:schemeClr val="accent6">
                <a:tint val="45000"/>
                <a:satMod val="400000"/>
              </a:schemeClr>
            </a:duotone>
          </a:blip>
          <a:stretch>
            <a:fillRect/>
          </a:stretch>
        </a:blipFill>
        <a:ln>
          <a:noFill/>
        </a:ln>
        <a:effectLst/>
      </dsp:spPr>
      <dsp:style>
        <a:lnRef idx="0">
          <a:scrgbClr r="0" g="0" b="0"/>
        </a:lnRef>
        <a:fillRef idx="1">
          <a:scrgbClr r="0" g="0" b="0"/>
        </a:fillRef>
        <a:effectRef idx="2">
          <a:scrgbClr r="0" g="0" b="0"/>
        </a:effectRef>
        <a:fontRef idx="minor"/>
      </dsp:style>
    </dsp:sp>
    <dsp:sp modelId="{EE974C01-8F02-4589-A368-141DD1CEA4D8}">
      <dsp:nvSpPr>
        <dsp:cNvPr id="0" name=""/>
        <dsp:cNvSpPr/>
      </dsp:nvSpPr>
      <dsp:spPr>
        <a:xfrm>
          <a:off x="8358995" y="-13206"/>
          <a:ext cx="1623082" cy="1905000"/>
        </a:xfrm>
        <a:prstGeom prst="rect">
          <a:avLst/>
        </a:prstGeom>
        <a:solidFill>
          <a:schemeClr val="accent1">
            <a:alpha val="90000"/>
            <a:hueOff val="0"/>
            <a:satOff val="0"/>
            <a:lumOff val="0"/>
            <a:alpha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EF 6</a:t>
          </a:r>
        </a:p>
      </dsp:txBody>
      <dsp:txXfrm>
        <a:off x="8358995" y="748793"/>
        <a:ext cx="1623082" cy="762000"/>
      </dsp:txXfrm>
    </dsp:sp>
    <dsp:sp modelId="{AA2EFCF3-73EC-4F53-9ABF-88AF1F8CC07C}">
      <dsp:nvSpPr>
        <dsp:cNvPr id="0" name=""/>
        <dsp:cNvSpPr/>
      </dsp:nvSpPr>
      <dsp:spPr>
        <a:xfrm>
          <a:off x="8663784" y="14487"/>
          <a:ext cx="1013505" cy="807578"/>
        </a:xfrm>
        <a:prstGeom prst="ellipse">
          <a:avLst/>
        </a:prstGeom>
        <a:blipFill rotWithShape="1">
          <a:blip xmlns:r="http://schemas.openxmlformats.org/officeDocument/2006/relationships" r:embed="rId7">
            <a:biLevel thresh="25000"/>
          </a:blip>
          <a:stretch>
            <a:fillRect/>
          </a:stretch>
        </a:blipFill>
        <a:ln>
          <a:noFill/>
        </a:ln>
        <a:effectLst/>
      </dsp:spPr>
      <dsp:style>
        <a:lnRef idx="0">
          <a:scrgbClr r="0" g="0" b="0"/>
        </a:lnRef>
        <a:fillRef idx="1">
          <a:scrgbClr r="0" g="0" b="0"/>
        </a:fillRef>
        <a:effectRef idx="2">
          <a:scrgbClr r="0" g="0" b="0"/>
        </a:effectRef>
        <a:fontRef idx="minor"/>
      </dsp:style>
    </dsp:sp>
    <dsp:sp modelId="{D0CDC3A6-DC71-4D58-8AA6-B7C1E65B9D4A}">
      <dsp:nvSpPr>
        <dsp:cNvPr id="0" name=""/>
        <dsp:cNvSpPr/>
      </dsp:nvSpPr>
      <dsp:spPr>
        <a:xfrm>
          <a:off x="399287" y="1389131"/>
          <a:ext cx="9183624" cy="529074"/>
        </a:xfrm>
        <a:prstGeom prst="rightArrow">
          <a:avLst/>
        </a:prstGeom>
        <a:solidFill>
          <a:schemeClr val="accent1">
            <a:tint val="40000"/>
            <a:hueOff val="0"/>
            <a:satOff val="0"/>
            <a:lumOff val="0"/>
            <a:alphaOff val="0"/>
          </a:schemeClr>
        </a:soli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968333" y="8893296"/>
            <a:ext cx="1107104" cy="468154"/>
          </a:xfrm>
          <a:prstGeom prst="rect">
            <a:avLst/>
          </a:prstGeom>
        </p:spPr>
        <p:txBody>
          <a:bodyPr vert="horz" lIns="93936" tIns="46968" rIns="93936" bIns="4696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30298" y="8893297"/>
            <a:ext cx="5638033" cy="469779"/>
          </a:xfrm>
          <a:prstGeom prst="rect">
            <a:avLst/>
          </a:prstGeom>
        </p:spPr>
        <p:txBody>
          <a:bodyPr vert="horz" lIns="93936" tIns="46968" rIns="93936" bIns="46968"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15925" y="701675"/>
            <a:ext cx="62452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10" name="Footer Placeholder 9"/>
          <p:cNvSpPr>
            <a:spLocks noGrp="1"/>
          </p:cNvSpPr>
          <p:nvPr>
            <p:ph type="ftr" sz="quarter" idx="4"/>
          </p:nvPr>
        </p:nvSpPr>
        <p:spPr>
          <a:xfrm>
            <a:off x="0" y="8894921"/>
            <a:ext cx="6109875" cy="364492"/>
          </a:xfrm>
          <a:prstGeom prst="rect">
            <a:avLst/>
          </a:prstGeom>
        </p:spPr>
        <p:txBody>
          <a:bodyPr vert="horz" lIns="93936" tIns="46968" rIns="93936" bIns="46968" rtlCol="0" anchor="b"/>
          <a:lstStyle>
            <a:lvl1pPr marL="587102" indent="0" algn="l">
              <a:defRPr sz="1200"/>
            </a:lvl1p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98079" y="8893296"/>
            <a:ext cx="977358" cy="468154"/>
          </a:xfrm>
          <a:prstGeom prst="rect">
            <a:avLst/>
          </a:prstGeom>
        </p:spPr>
        <p:txBody>
          <a:bodyPr vert="horz" lIns="93936" tIns="46968" rIns="93936" bIns="4696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20725"/>
            <a:ext cx="6391275" cy="3594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1498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0947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AFE31E7-150D-4DDA-8BD7-0F8FEED6048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9541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9C3E3B1-1215-4BF4-BDEC-BCCA4F2B92F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09274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9037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36572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3511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196666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CD52EE2-5DB0-4426-B477-12A9299A4C5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268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61206FB-D6F4-443B-8A2B-88DD80C03BDC}"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79329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05103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13785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3BC489B-ED91-4DD6-B1F8-B20E0505E7A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056370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77FE15A-508D-4249-967A-C0A22B7E9445}"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933678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77FE15A-508D-4249-967A-C0A22B7E9445}"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11665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28729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746802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7320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44456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93750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20681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6147D6-72C3-4B13-B325-94EA8D88179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051271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64976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4314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209291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4222998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4181451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363059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1675"/>
            <a:ext cx="6245225" cy="35115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82001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84604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8841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D3D8F08-4B07-4F81-9F0D-98DF323C747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499283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BCC7B0C-A135-4940-BEA8-BEBE4A31BE63}"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298322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DDB7B9B-A2E0-4FA1-9B17-9B7EFD204292}"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27470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DDB7B9B-A2E0-4FA1-9B17-9B7EFD204292}"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55683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6006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DDB7B9B-A2E0-4FA1-9B17-9B7EFD204292}"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50048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
        <p:nvSpPr>
          <p:cNvPr id="10" name="Footer Placeholder 9"/>
          <p:cNvSpPr>
            <a:spLocks noGrp="1"/>
          </p:cNvSpPr>
          <p:nvPr>
            <p:ph type="ftr" sz="quarter" idx="14"/>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8339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20725"/>
            <a:ext cx="6391275" cy="3594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02015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882334" y="1492166"/>
            <a:ext cx="10778278" cy="1349087"/>
          </a:xfrm>
        </p:spPr>
        <p:txBody>
          <a:bodyPr/>
          <a:lstStyle>
            <a:lvl1pPr marL="279779" indent="-279779">
              <a:buClr>
                <a:srgbClr val="5191CD"/>
              </a:buClr>
              <a:buFontTx/>
              <a:buBlip>
                <a:blip r:embed="rId2"/>
              </a:buBlip>
              <a:defRPr sz="1428">
                <a:solidFill>
                  <a:schemeClr val="tx1"/>
                </a:solidFill>
                <a:latin typeface="Segoe UI" pitchFamily="34" charset="0"/>
                <a:ea typeface="Segoe UI" pitchFamily="34" charset="0"/>
                <a:cs typeface="Segoe UI" pitchFamily="34" charset="0"/>
              </a:defRPr>
            </a:lvl1pPr>
            <a:lvl2pPr marL="559558" indent="-279779">
              <a:buClr>
                <a:srgbClr val="5191CD"/>
              </a:buClr>
              <a:buSzPct val="75000"/>
              <a:buFontTx/>
              <a:buBlip>
                <a:blip r:embed="rId2"/>
              </a:buBlip>
              <a:defRPr sz="1428">
                <a:solidFill>
                  <a:schemeClr val="tx1"/>
                </a:solidFill>
                <a:latin typeface="Segoe UI" pitchFamily="34" charset="0"/>
                <a:ea typeface="Segoe UI" pitchFamily="34" charset="0"/>
                <a:cs typeface="Segoe UI" pitchFamily="34" charset="0"/>
              </a:defRPr>
            </a:lvl2pPr>
            <a:lvl3pPr marL="839337" indent="-279779">
              <a:buClr>
                <a:srgbClr val="5191CD"/>
              </a:buClr>
              <a:buFont typeface="Segoe" charset="0"/>
              <a:buChar char="–"/>
              <a:defRPr sz="1428">
                <a:solidFill>
                  <a:schemeClr val="tx1"/>
                </a:solidFill>
                <a:latin typeface="Segoe UI" pitchFamily="34" charset="0"/>
                <a:ea typeface="Segoe UI" pitchFamily="34" charset="0"/>
                <a:cs typeface="Segoe UI" pitchFamily="34" charset="0"/>
              </a:defRPr>
            </a:lvl3pPr>
            <a:lvl4pPr marL="1119116" indent="-279779">
              <a:buClr>
                <a:srgbClr val="5191CD"/>
              </a:buClr>
              <a:buFont typeface="Segoe" charset="0"/>
              <a:buChar char="–"/>
              <a:defRPr sz="1428">
                <a:solidFill>
                  <a:schemeClr val="tx1"/>
                </a:solidFill>
                <a:latin typeface="Segoe UI" pitchFamily="34" charset="0"/>
                <a:ea typeface="Segoe UI" pitchFamily="34" charset="0"/>
                <a:cs typeface="Segoe UI" pitchFamily="34" charset="0"/>
              </a:defRPr>
            </a:lvl4pPr>
            <a:lvl5pPr marL="1398895" indent="-279779">
              <a:buClr>
                <a:srgbClr val="5191CD"/>
              </a:buClr>
              <a:buFont typeface="Segoe" charset="0"/>
              <a:buChar char="–"/>
              <a:defRPr sz="1428">
                <a:solidFill>
                  <a:schemeClr val="tx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541367"/>
            <a:ext cx="12436604" cy="466302"/>
          </a:xfrm>
          <a:prstGeom prst="rect">
            <a:avLst/>
          </a:prstGeom>
        </p:spPr>
      </p:pic>
      <p:sp>
        <p:nvSpPr>
          <p:cNvPr id="17" name="TextBox 16"/>
          <p:cNvSpPr txBox="1"/>
          <p:nvPr userDrawn="1"/>
        </p:nvSpPr>
        <p:spPr>
          <a:xfrm>
            <a:off x="5903714" y="6647839"/>
            <a:ext cx="629180" cy="254262"/>
          </a:xfrm>
          <a:prstGeom prst="rect">
            <a:avLst/>
          </a:prstGeom>
          <a:noFill/>
        </p:spPr>
        <p:txBody>
          <a:bodyPr wrap="square" rtlCol="0">
            <a:spAutoFit/>
          </a:bodyPr>
          <a:lstStyle/>
          <a:p>
            <a:pPr algn="ctr"/>
            <a:fld id="{0462CC3E-48DD-4274-8616-D549FD7B2C15}" type="slidenum">
              <a:rPr lang="en-US" sz="1020" smtClean="0">
                <a:solidFill>
                  <a:srgbClr val="000000"/>
                </a:solidFill>
                <a:latin typeface="Segoe UI" pitchFamily="34" charset="0"/>
                <a:ea typeface="Segoe UI" pitchFamily="34" charset="0"/>
                <a:cs typeface="Segoe UI" pitchFamily="34" charset="0"/>
              </a:rPr>
              <a:pPr algn="ctr"/>
              <a:t>‹#›</a:t>
            </a:fld>
            <a:endParaRPr lang="en-US" sz="102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2619" y="6713989"/>
            <a:ext cx="2959881" cy="77338"/>
          </a:xfrm>
          <a:prstGeom prst="rect">
            <a:avLst/>
          </a:prstGeom>
        </p:spPr>
      </p:pic>
      <p:pic>
        <p:nvPicPr>
          <p:cNvPr id="27" name="Picture 26"/>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19507" y="6636322"/>
            <a:ext cx="1865467" cy="232675"/>
          </a:xfrm>
          <a:prstGeom prst="rect">
            <a:avLst/>
          </a:prstGeom>
        </p:spPr>
      </p:pic>
      <p:sp>
        <p:nvSpPr>
          <p:cNvPr id="30" name="Title 1"/>
          <p:cNvSpPr>
            <a:spLocks noGrp="1"/>
          </p:cNvSpPr>
          <p:nvPr>
            <p:ph type="title" hasCustomPrompt="1"/>
          </p:nvPr>
        </p:nvSpPr>
        <p:spPr>
          <a:xfrm>
            <a:off x="529660" y="367577"/>
            <a:ext cx="11375537" cy="519307"/>
          </a:xfrm>
        </p:spPr>
        <p:txBody>
          <a:bodyPr anchor="t"/>
          <a:lstStyle>
            <a:lvl1pPr>
              <a:defRPr sz="3264" b="0">
                <a:solidFill>
                  <a:schemeClr val="tx1"/>
                </a:solidFill>
                <a:latin typeface="Segoe UI Light" pitchFamily="34" charset="0"/>
              </a:defRPr>
            </a:lvl1pPr>
          </a:lstStyle>
          <a:p>
            <a:r>
              <a:rPr lang="en-US" dirty="0" smtClean="0"/>
              <a:t>Click to edit Master title style </a:t>
            </a:r>
            <a:endParaRPr lang="en-US" dirty="0"/>
          </a:p>
        </p:txBody>
      </p:sp>
      <p:sp>
        <p:nvSpPr>
          <p:cNvPr id="31" name="Text Placeholder 2"/>
          <p:cNvSpPr>
            <a:spLocks noGrp="1"/>
          </p:cNvSpPr>
          <p:nvPr>
            <p:ph type="body" idx="16"/>
          </p:nvPr>
        </p:nvSpPr>
        <p:spPr>
          <a:xfrm>
            <a:off x="529986" y="730495"/>
            <a:ext cx="11356100" cy="438903"/>
          </a:xfrm>
        </p:spPr>
        <p:txBody>
          <a:bodyPr anchor="b"/>
          <a:lstStyle>
            <a:lvl1pPr marL="0" indent="0">
              <a:buNone/>
              <a:tabLst>
                <a:tab pos="641160" algn="l"/>
              </a:tabLst>
              <a:defRPr sz="1836" b="0">
                <a:solidFill>
                  <a:srgbClr val="949699"/>
                </a:solidFill>
                <a:latin typeface="Segoe UI Light" pitchFamily="34" charset="0"/>
                <a:ea typeface="Verdana" pitchFamily="34" charset="0"/>
                <a:cs typeface="Verdana"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Master text styles</a:t>
            </a:r>
          </a:p>
        </p:txBody>
      </p:sp>
    </p:spTree>
    <p:extLst>
      <p:ext uri="{BB962C8B-B14F-4D97-AF65-F5344CB8AC3E}">
        <p14:creationId xmlns:p14="http://schemas.microsoft.com/office/powerpoint/2010/main" val="33516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64502512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399342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463969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181053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67983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82104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5790851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3816399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6868910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083432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27290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821125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875180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00029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824565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888158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62846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061357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683246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97549193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4535157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2170126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97298531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39435168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32362602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16252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5976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5017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66155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259920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856142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1052921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C:\Users\jchapman\AppData\Local\Microsoft\Windows\INetCache\Content.Outlook\0JCNSHE3\WP_20140330_01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 y="0"/>
            <a:ext cx="12432883" cy="6993497"/>
          </a:xfrm>
          <a:prstGeom prst="rect">
            <a:avLst/>
          </a:prstGeom>
          <a:noFill/>
          <a:extLst>
            <a:ext uri="{909E8E84-426E-40DD-AFC4-6F175D3DCCD1}">
              <a14:hiddenFill xmlns:a14="http://schemas.microsoft.com/office/drawing/2010/main">
                <a:solidFill>
                  <a:srgbClr val="FFFFFF"/>
                </a:solidFill>
              </a14:hiddenFill>
            </a:ext>
          </a:extLst>
        </p:spPr>
      </p:pic>
      <p:sp>
        <p:nvSpPr>
          <p:cNvPr id="19" name="Dark gradation top"/>
          <p:cNvSpPr/>
          <p:nvPr userDrawn="1"/>
        </p:nvSpPr>
        <p:spPr bwMode="gray">
          <a:xfrm>
            <a:off x="-2468468" y="-2263395"/>
            <a:ext cx="14904943" cy="9257920"/>
          </a:xfrm>
          <a:prstGeom prst="rect">
            <a:avLst/>
          </a:prstGeom>
          <a:gradFill flip="none" rotWithShape="1">
            <a:gsLst>
              <a:gs pos="0">
                <a:srgbClr val="000000">
                  <a:alpha val="50000"/>
                </a:srgbClr>
              </a:gs>
              <a:gs pos="40000">
                <a:srgbClr val="000000">
                  <a:alpha val="2800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1851362"/>
            <a:ext cx="8046696" cy="4206192"/>
          </a:xfrm>
          <a:prstGeom prst="rect">
            <a:avLst/>
          </a:prstGeom>
          <a:solidFill>
            <a:srgbClr val="DC3C00">
              <a:alpha val="6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49" y="1851361"/>
            <a:ext cx="8048285" cy="1828779"/>
          </a:xfrm>
          <a:noFill/>
        </p:spPr>
        <p:txBody>
          <a:bodyPr vert="horz" wrap="square" lIns="146304" tIns="91440" rIns="146304" bIns="91440" rtlCol="0" anchor="t" anchorCtr="0">
            <a:noAutofit/>
          </a:bodyPr>
          <a:lstStyle>
            <a:lvl1pPr>
              <a:defRPr lang="en-US" sz="5400" b="0" spc="-100" baseline="0" dirty="0">
                <a:gradFill>
                  <a:gsLst>
                    <a:gs pos="5833">
                      <a:srgbClr val="FFFFFF"/>
                    </a:gs>
                    <a:gs pos="18000">
                      <a:srgbClr val="FFFFFF"/>
                    </a:gs>
                  </a:gsLst>
                  <a:lin ang="5400000" scaled="0"/>
                </a:gradFill>
              </a:defRPr>
            </a:lvl1pPr>
          </a:lstStyle>
          <a:p>
            <a:pPr lvl="0"/>
            <a:r>
              <a:rPr lang="en-US" dirty="0" smtClean="0"/>
              <a:t>Garage Series Live!</a:t>
            </a:r>
            <a:br>
              <a:rPr lang="en-US" dirty="0" smtClean="0"/>
            </a:br>
            <a:r>
              <a:rPr lang="en-US" dirty="0" smtClean="0"/>
              <a:t>@office in the expo hall	</a:t>
            </a:r>
            <a:endParaRPr lang="en-US" dirty="0"/>
          </a:p>
        </p:txBody>
      </p:sp>
      <p:sp>
        <p:nvSpPr>
          <p:cNvPr id="3" name="Text Placeholder 2"/>
          <p:cNvSpPr>
            <a:spLocks noGrp="1"/>
          </p:cNvSpPr>
          <p:nvPr>
            <p:ph type="body" sz="quarter" idx="14" hasCustomPrompt="1"/>
          </p:nvPr>
        </p:nvSpPr>
        <p:spPr bwMode="ltGray">
          <a:xfrm>
            <a:off x="274637" y="3680140"/>
            <a:ext cx="8046697" cy="2377413"/>
          </a:xfrm>
        </p:spPr>
        <p:txBody>
          <a:bodyPr tIns="109728" bIns="109728">
            <a:noAutofit/>
          </a:bodyPr>
          <a:lstStyle>
            <a:lvl1pPr marL="0" indent="0">
              <a:spcBef>
                <a:spcPts val="600"/>
              </a:spcBef>
              <a:spcAft>
                <a:spcPts val="600"/>
              </a:spcAft>
              <a:buNone/>
              <a:defRPr sz="3200" baseline="0">
                <a:gradFill>
                  <a:gsLst>
                    <a:gs pos="1250">
                      <a:srgbClr val="FFFFFF"/>
                    </a:gs>
                    <a:gs pos="99000">
                      <a:srgbClr val="FFFFFF"/>
                    </a:gs>
                  </a:gsLst>
                  <a:lin ang="5400000" scaled="0"/>
                </a:gradFill>
              </a:defRPr>
            </a:lvl1pPr>
          </a:lstStyle>
          <a:p>
            <a:pPr lvl="0"/>
            <a:r>
              <a:rPr lang="en-US" dirty="0" smtClean="0"/>
              <a:t>The latest Office 365 tech from the people behind it – in 15 minutes or less.</a:t>
            </a:r>
          </a:p>
          <a:p>
            <a:pPr lvl="0"/>
            <a:r>
              <a:rPr lang="en-US" dirty="0" smtClean="0"/>
              <a:t>Daily shows with prizes during session breaks</a:t>
            </a:r>
          </a:p>
          <a:p>
            <a:pPr lvl="0"/>
            <a:r>
              <a:rPr lang="en-US" dirty="0" smtClean="0"/>
              <a:t>Watch Wednesdays - microsoft.com/garage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205458"/>
            <a:ext cx="2965328" cy="1283012"/>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5390" y="4960286"/>
            <a:ext cx="4219575" cy="197488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10663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719946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284106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56190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76873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1018476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5112661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6897392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475333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205484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4075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6069249"/>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9116422"/>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931811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13392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698743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350418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601604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40710785"/>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3608246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868978745"/>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15921856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18433914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251059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6595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81045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09562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974820"/>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908360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25653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2.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image" Target="../media/image2.pn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image" Target="../media/image1.png"/><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1"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876978081"/>
      </p:ext>
    </p:extLst>
  </p:cSld>
  <p:clrMap bg1="dk1" tx1="lt1" bg2="dk2"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 id="2147484310" r:id="rId28"/>
    <p:sldLayoutId id="2147484311" r:id="rId29"/>
    <p:sldLayoutId id="2147484312" r:id="rId30"/>
    <p:sldLayoutId id="2147484313"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496753782"/>
      </p:ext>
    </p:extLst>
  </p:cSld>
  <p:clrMap bg1="dk1" tx1="lt1" bg2="dk2"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 id="2147484332" r:id="rId18"/>
    <p:sldLayoutId id="2147484333" r:id="rId19"/>
    <p:sldLayoutId id="2147484334" r:id="rId20"/>
    <p:sldLayoutId id="2147484335" r:id="rId21"/>
    <p:sldLayoutId id="2147484336" r:id="rId22"/>
    <p:sldLayoutId id="2147484337" r:id="rId23"/>
    <p:sldLayoutId id="2147484338" r:id="rId24"/>
    <p:sldLayoutId id="2147484339" r:id="rId25"/>
    <p:sldLayoutId id="2147484340" r:id="rId26"/>
    <p:sldLayoutId id="2147484341" r:id="rId27"/>
    <p:sldLayoutId id="2147484342" r:id="rId28"/>
    <p:sldLayoutId id="2147484343" r:id="rId29"/>
    <p:sldLayoutId id="2147484344" r:id="rId30"/>
    <p:sldLayoutId id="2147484345"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WMF"/><Relationship Id="rId5" Type="http://schemas.openxmlformats.org/officeDocument/2006/relationships/image" Target="../media/image24.WMF"/><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gi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oleObject" Target="../embeddings/oleObject1.bin"/><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hyperlink" Target="http://aka.ms/aivsix" TargetMode="External"/><Relationship Id="rId17" Type="http://schemas.openxmlformats.org/officeDocument/2006/relationships/image" Target="../media/image52.png"/><Relationship Id="rId2" Type="http://schemas.openxmlformats.org/officeDocument/2006/relationships/slideLayout" Target="../slideLayouts/slideLayout51.xml"/><Relationship Id="rId16" Type="http://schemas.openxmlformats.org/officeDocument/2006/relationships/image" Target="../media/image51.png"/><Relationship Id="rId1" Type="http://schemas.openxmlformats.org/officeDocument/2006/relationships/vmlDrawing" Target="../drawings/vmlDrawing1.vml"/><Relationship Id="rId6" Type="http://schemas.openxmlformats.org/officeDocument/2006/relationships/image" Target="../media/image46.png"/><Relationship Id="rId11" Type="http://schemas.openxmlformats.org/officeDocument/2006/relationships/hyperlink" Target="http://visualstudio.com/" TargetMode="External"/><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49.gif"/><Relationship Id="rId14" Type="http://schemas.openxmlformats.org/officeDocument/2006/relationships/image" Target="../media/image43.emf"/></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hyperlink" Target="http://msdn.com/data/ef" TargetMode="Externa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6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jp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80" dirty="0" smtClean="0"/>
              <a:t>What is a Model?</a:t>
            </a:r>
            <a:endParaRPr lang="en-US" dirty="0"/>
          </a:p>
        </p:txBody>
      </p:sp>
      <p:sp>
        <p:nvSpPr>
          <p:cNvPr id="29" name="Rounded Rectangle 28"/>
          <p:cNvSpPr>
            <a:spLocks noChangeArrowheads="1"/>
          </p:cNvSpPr>
          <p:nvPr/>
        </p:nvSpPr>
        <p:spPr bwMode="auto">
          <a:xfrm>
            <a:off x="3556218" y="2643084"/>
            <a:ext cx="5238560" cy="3637868"/>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a:gradFill>
          <a:ln w="12700" algn="ctr">
            <a:solidFill>
              <a:schemeClr val="tx1"/>
            </a:solidFill>
            <a:round/>
            <a:headEnd/>
            <a:tailEnd/>
          </a:ln>
        </p:spPr>
        <p:txBody>
          <a:bodyPr wrap="none" anchor="ctr"/>
          <a:lstStyle/>
          <a:p>
            <a:pPr algn="ctr"/>
            <a:endParaRPr lang="en-US" sz="1836" dirty="0"/>
          </a:p>
        </p:txBody>
      </p:sp>
      <p:sp>
        <p:nvSpPr>
          <p:cNvPr id="30" name="Flowchart: Magnetic Disk 72"/>
          <p:cNvSpPr>
            <a:spLocks noChangeArrowheads="1"/>
          </p:cNvSpPr>
          <p:nvPr/>
        </p:nvSpPr>
        <p:spPr bwMode="auto">
          <a:xfrm>
            <a:off x="2276150" y="3696867"/>
            <a:ext cx="817914" cy="714024"/>
          </a:xfrm>
          <a:prstGeom prst="flowChartMagneticDisk">
            <a:avLst/>
          </a:prstGeom>
          <a:gradFill rotWithShape="0">
            <a:gsLst>
              <a:gs pos="0">
                <a:srgbClr val="5E9EFF"/>
              </a:gs>
              <a:gs pos="39999">
                <a:srgbClr val="85C2FF"/>
              </a:gs>
              <a:gs pos="70000">
                <a:srgbClr val="C4D6EB"/>
              </a:gs>
              <a:gs pos="100000">
                <a:srgbClr val="FFEBFA"/>
              </a:gs>
            </a:gsLst>
            <a:lin ang="16200000"/>
          </a:gradFill>
          <a:ln w="12700" algn="ctr">
            <a:solidFill>
              <a:schemeClr val="tx1"/>
            </a:solidFill>
            <a:round/>
            <a:headEnd/>
            <a:tailEnd/>
          </a:ln>
          <a:effectLst>
            <a:glow rad="127000">
              <a:schemeClr val="accent1">
                <a:alpha val="98000"/>
              </a:schemeClr>
            </a:glow>
          </a:effectLst>
        </p:spPr>
        <p:txBody>
          <a:bodyPr wrap="none" anchor="ctr"/>
          <a:lstStyle/>
          <a:p>
            <a:pPr algn="ctr"/>
            <a:endParaRPr lang="en-US" sz="1836" dirty="0"/>
          </a:p>
        </p:txBody>
      </p:sp>
      <p:sp>
        <p:nvSpPr>
          <p:cNvPr id="31" name="Rectangle 30"/>
          <p:cNvSpPr/>
          <p:nvPr/>
        </p:nvSpPr>
        <p:spPr>
          <a:xfrm>
            <a:off x="840061" y="3719914"/>
            <a:ext cx="1447478" cy="720197"/>
          </a:xfrm>
          <a:prstGeom prst="rect">
            <a:avLst/>
          </a:prstGeom>
        </p:spPr>
        <p:txBody>
          <a:bodyPr wrap="square">
            <a:spAutoFit/>
          </a:bodyPr>
          <a:lstStyle/>
          <a:p>
            <a:pPr algn="ctr"/>
            <a:r>
              <a:rPr lang="en-US" sz="2040" dirty="0" smtClean="0"/>
              <a:t>Database</a:t>
            </a:r>
          </a:p>
          <a:p>
            <a:pPr algn="ctr"/>
            <a:r>
              <a:rPr lang="en-US" sz="2040" dirty="0" smtClean="0"/>
              <a:t>Tables</a:t>
            </a:r>
            <a:endParaRPr lang="en-US" sz="2040" dirty="0"/>
          </a:p>
        </p:txBody>
      </p:sp>
      <p:sp>
        <p:nvSpPr>
          <p:cNvPr id="33" name="Flowchart: Terminator 19"/>
          <p:cNvSpPr>
            <a:spLocks noChangeArrowheads="1"/>
          </p:cNvSpPr>
          <p:nvPr/>
        </p:nvSpPr>
        <p:spPr bwMode="auto">
          <a:xfrm>
            <a:off x="3725297" y="2796854"/>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Customer</a:t>
            </a:r>
          </a:p>
        </p:txBody>
      </p:sp>
      <p:cxnSp>
        <p:nvCxnSpPr>
          <p:cNvPr id="39" name="Straight Arrow Connector 48"/>
          <p:cNvCxnSpPr>
            <a:cxnSpLocks noChangeShapeType="1"/>
          </p:cNvCxnSpPr>
          <p:nvPr/>
        </p:nvCxnSpPr>
        <p:spPr bwMode="auto">
          <a:xfrm flipV="1">
            <a:off x="5184739" y="3000066"/>
            <a:ext cx="1949806" cy="1"/>
          </a:xfrm>
          <a:prstGeom prst="straightConnector1">
            <a:avLst/>
          </a:prstGeom>
          <a:noFill/>
          <a:ln w="3175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43" name="Straight Arrow Connector 51"/>
          <p:cNvCxnSpPr>
            <a:cxnSpLocks noChangeShapeType="1"/>
          </p:cNvCxnSpPr>
          <p:nvPr/>
        </p:nvCxnSpPr>
        <p:spPr bwMode="auto">
          <a:xfrm>
            <a:off x="5151437" y="4335462"/>
            <a:ext cx="1949807" cy="0"/>
          </a:xfrm>
          <a:prstGeom prst="straightConnector1">
            <a:avLst/>
          </a:prstGeom>
          <a:noFill/>
          <a:ln w="3175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45" name="Straight Arrow Connector 52"/>
          <p:cNvCxnSpPr>
            <a:cxnSpLocks noChangeShapeType="1"/>
          </p:cNvCxnSpPr>
          <p:nvPr/>
        </p:nvCxnSpPr>
        <p:spPr bwMode="auto">
          <a:xfrm flipV="1">
            <a:off x="5183489" y="3032574"/>
            <a:ext cx="1951057" cy="450467"/>
          </a:xfrm>
          <a:prstGeom prst="straightConnector1">
            <a:avLst/>
          </a:prstGeom>
          <a:noFill/>
          <a:ln w="3175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pic>
        <p:nvPicPr>
          <p:cNvPr id="46" name="Picture 4" descr="http://ts3.mm.bing.net/images/thumbnail.aspx?q=1344488735902&amp;id=e62ea72fd9188f6d2afc2b675e766db3&amp;url=http%3a%2f%2fgeekswithblogs.net%2fimages%2fgeekswithblogs_net%2fchrisfalter%2fDomainModel%2fEndorsementDataDia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7510" y="3472907"/>
            <a:ext cx="1275509" cy="1041666"/>
          </a:xfrm>
          <a:prstGeom prst="rect">
            <a:avLst/>
          </a:prstGeom>
          <a:noFill/>
          <a:effectLst>
            <a:glow rad="127000">
              <a:schemeClr val="accent1">
                <a:alpha val="98000"/>
              </a:schemeClr>
            </a:glow>
          </a:effectLst>
          <a:extLst>
            <a:ext uri="{909E8E84-426E-40DD-AFC4-6F175D3DCCD1}">
              <a14:hiddenFill xmlns:a14="http://schemas.microsoft.com/office/drawing/2010/main">
                <a:solidFill>
                  <a:srgbClr val="FFFFFF"/>
                </a:solidFill>
              </a14:hiddenFill>
            </a:ext>
          </a:extLst>
        </p:spPr>
      </p:pic>
      <p:sp>
        <p:nvSpPr>
          <p:cNvPr id="48" name="Rectangle 47"/>
          <p:cNvSpPr/>
          <p:nvPr/>
        </p:nvSpPr>
        <p:spPr>
          <a:xfrm>
            <a:off x="10210711" y="3645160"/>
            <a:ext cx="1868302" cy="720197"/>
          </a:xfrm>
          <a:prstGeom prst="rect">
            <a:avLst/>
          </a:prstGeom>
        </p:spPr>
        <p:txBody>
          <a:bodyPr wrap="square">
            <a:spAutoFit/>
          </a:bodyPr>
          <a:lstStyle/>
          <a:p>
            <a:pPr algn="ctr"/>
            <a:r>
              <a:rPr lang="en-US" sz="2040" dirty="0" smtClean="0"/>
              <a:t>Entity </a:t>
            </a:r>
          </a:p>
          <a:p>
            <a:pPr algn="ctr"/>
            <a:r>
              <a:rPr lang="en-US" sz="2040" dirty="0" smtClean="0"/>
              <a:t>Classes</a:t>
            </a:r>
            <a:endParaRPr lang="en-US" sz="2040" dirty="0"/>
          </a:p>
        </p:txBody>
      </p:sp>
      <p:sp>
        <p:nvSpPr>
          <p:cNvPr id="49" name="Rectangle 48"/>
          <p:cNvSpPr/>
          <p:nvPr/>
        </p:nvSpPr>
        <p:spPr>
          <a:xfrm>
            <a:off x="5139360" y="5830430"/>
            <a:ext cx="1836715" cy="338554"/>
          </a:xfrm>
          <a:prstGeom prst="rect">
            <a:avLst/>
          </a:prstGeom>
        </p:spPr>
        <p:txBody>
          <a:bodyPr wrap="square">
            <a:spAutoFit/>
          </a:bodyPr>
          <a:lstStyle/>
          <a:p>
            <a:pPr algn="ctr"/>
            <a:r>
              <a:rPr lang="en-US" sz="1600" b="1" dirty="0">
                <a:solidFill>
                  <a:srgbClr val="FF0000"/>
                </a:solidFill>
              </a:rPr>
              <a:t>Model/Mappings</a:t>
            </a:r>
          </a:p>
        </p:txBody>
      </p:sp>
      <p:sp>
        <p:nvSpPr>
          <p:cNvPr id="51" name="Flowchart: Terminator 19"/>
          <p:cNvSpPr>
            <a:spLocks noChangeArrowheads="1"/>
          </p:cNvSpPr>
          <p:nvPr/>
        </p:nvSpPr>
        <p:spPr bwMode="auto">
          <a:xfrm>
            <a:off x="3730330" y="3279828"/>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Addresses</a:t>
            </a:r>
          </a:p>
        </p:txBody>
      </p:sp>
      <p:sp>
        <p:nvSpPr>
          <p:cNvPr id="52" name="Flowchart: Terminator 19"/>
          <p:cNvSpPr>
            <a:spLocks noChangeArrowheads="1"/>
          </p:cNvSpPr>
          <p:nvPr/>
        </p:nvSpPr>
        <p:spPr bwMode="auto">
          <a:xfrm>
            <a:off x="3730330" y="4236898"/>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Order</a:t>
            </a:r>
          </a:p>
        </p:txBody>
      </p:sp>
      <p:sp>
        <p:nvSpPr>
          <p:cNvPr id="64" name="Flowchart: Terminator 19"/>
          <p:cNvSpPr>
            <a:spLocks noChangeArrowheads="1"/>
          </p:cNvSpPr>
          <p:nvPr/>
        </p:nvSpPr>
        <p:spPr bwMode="auto">
          <a:xfrm>
            <a:off x="3729079" y="4715228"/>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Product</a:t>
            </a:r>
          </a:p>
        </p:txBody>
      </p:sp>
      <p:cxnSp>
        <p:nvCxnSpPr>
          <p:cNvPr id="72" name="Straight Arrow Connector 51"/>
          <p:cNvCxnSpPr>
            <a:cxnSpLocks noChangeShapeType="1"/>
          </p:cNvCxnSpPr>
          <p:nvPr/>
        </p:nvCxnSpPr>
        <p:spPr bwMode="auto">
          <a:xfrm>
            <a:off x="5183488" y="5002110"/>
            <a:ext cx="1815733" cy="0"/>
          </a:xfrm>
          <a:prstGeom prst="straightConnector1">
            <a:avLst/>
          </a:prstGeom>
          <a:noFill/>
          <a:ln w="3175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73" name="Straight Arrow Connector 51"/>
          <p:cNvCxnSpPr>
            <a:cxnSpLocks noChangeShapeType="1"/>
          </p:cNvCxnSpPr>
          <p:nvPr/>
        </p:nvCxnSpPr>
        <p:spPr bwMode="auto">
          <a:xfrm>
            <a:off x="5270150" y="5002110"/>
            <a:ext cx="1729071" cy="429942"/>
          </a:xfrm>
          <a:prstGeom prst="straightConnector1">
            <a:avLst/>
          </a:prstGeom>
          <a:noFill/>
          <a:ln w="31750" algn="ctr">
            <a:solidFill>
              <a:srgbClr val="0000FF"/>
            </a:solidFill>
            <a:round/>
            <a:headEnd type="none" w="med" len="med"/>
            <a:tailEnd type="arrow" w="med" len="med"/>
          </a:ln>
          <a:extLst>
            <a:ext uri="{909E8E84-426E-40DD-AFC4-6F175D3DCCD1}">
              <a14:hiddenFill xmlns:a14="http://schemas.microsoft.com/office/drawing/2010/main">
                <a:noFill/>
              </a14:hiddenFill>
            </a:ext>
          </a:extLst>
        </p:spPr>
      </p:cxnSp>
      <p:sp>
        <p:nvSpPr>
          <p:cNvPr id="75" name="Rectangular Callout 74"/>
          <p:cNvSpPr/>
          <p:nvPr/>
        </p:nvSpPr>
        <p:spPr>
          <a:xfrm>
            <a:off x="9569562" y="2447732"/>
            <a:ext cx="1754075" cy="562245"/>
          </a:xfrm>
          <a:prstGeom prst="wedgeRectCallout">
            <a:avLst>
              <a:gd name="adj1" fmla="val -89639"/>
              <a:gd name="adj2" fmla="val 84333"/>
            </a:avLst>
          </a:prstGeom>
          <a:solidFill>
            <a:srgbClr val="FFC000"/>
          </a:solid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solidFill>
                  <a:srgbClr val="000099"/>
                </a:solidFill>
              </a:rPr>
              <a:t>Object Model</a:t>
            </a:r>
            <a:endParaRPr lang="en-US" sz="1632" b="1" dirty="0">
              <a:solidFill>
                <a:srgbClr val="000099"/>
              </a:solidFill>
            </a:endParaRPr>
          </a:p>
        </p:txBody>
      </p:sp>
      <p:sp>
        <p:nvSpPr>
          <p:cNvPr id="76" name="Rectangular Callout 75"/>
          <p:cNvSpPr/>
          <p:nvPr/>
        </p:nvSpPr>
        <p:spPr>
          <a:xfrm>
            <a:off x="1189037" y="2585402"/>
            <a:ext cx="1594301" cy="507514"/>
          </a:xfrm>
          <a:prstGeom prst="wedgeRectCallout">
            <a:avLst>
              <a:gd name="adj1" fmla="val 99785"/>
              <a:gd name="adj2" fmla="val 89109"/>
            </a:avLst>
          </a:prstGeom>
          <a:solidFill>
            <a:srgbClr val="FFC000"/>
          </a:solid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solidFill>
                  <a:srgbClr val="000099"/>
                </a:solidFill>
              </a:rPr>
              <a:t>Database</a:t>
            </a:r>
            <a:endParaRPr lang="en-US" sz="1632" b="1" dirty="0">
              <a:solidFill>
                <a:srgbClr val="000099"/>
              </a:solidFill>
            </a:endParaRPr>
          </a:p>
        </p:txBody>
      </p:sp>
      <p:sp>
        <p:nvSpPr>
          <p:cNvPr id="27" name="Flowchart: Terminator 19"/>
          <p:cNvSpPr>
            <a:spLocks noChangeArrowheads="1"/>
          </p:cNvSpPr>
          <p:nvPr/>
        </p:nvSpPr>
        <p:spPr bwMode="auto">
          <a:xfrm>
            <a:off x="3724357" y="3749108"/>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Phone</a:t>
            </a:r>
          </a:p>
        </p:txBody>
      </p:sp>
      <p:cxnSp>
        <p:nvCxnSpPr>
          <p:cNvPr id="28" name="Straight Arrow Connector 52"/>
          <p:cNvCxnSpPr>
            <a:cxnSpLocks noChangeShapeType="1"/>
          </p:cNvCxnSpPr>
          <p:nvPr/>
        </p:nvCxnSpPr>
        <p:spPr bwMode="auto">
          <a:xfrm flipV="1">
            <a:off x="5152468" y="3009977"/>
            <a:ext cx="1951057" cy="925860"/>
          </a:xfrm>
          <a:prstGeom prst="straightConnector1">
            <a:avLst/>
          </a:prstGeom>
          <a:noFill/>
          <a:ln w="3175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34" name="Straight Arrow Connector 51"/>
          <p:cNvCxnSpPr>
            <a:cxnSpLocks noChangeShapeType="1"/>
          </p:cNvCxnSpPr>
          <p:nvPr/>
        </p:nvCxnSpPr>
        <p:spPr bwMode="auto">
          <a:xfrm>
            <a:off x="5248386" y="5002111"/>
            <a:ext cx="1844562" cy="906262"/>
          </a:xfrm>
          <a:prstGeom prst="straightConnector1">
            <a:avLst/>
          </a:prstGeom>
          <a:noFill/>
          <a:ln w="31750" algn="ctr">
            <a:solidFill>
              <a:srgbClr val="0000FF"/>
            </a:solidFill>
            <a:round/>
            <a:headEnd type="none" w="med" len="med"/>
            <a:tailEnd type="arrow" w="med" len="med"/>
          </a:ln>
          <a:extLst>
            <a:ext uri="{909E8E84-426E-40DD-AFC4-6F175D3DCCD1}">
              <a14:hiddenFill xmlns:a14="http://schemas.microsoft.com/office/drawing/2010/main">
                <a:noFill/>
              </a14:hiddenFill>
            </a:ext>
          </a:extLst>
        </p:spPr>
      </p:cxnSp>
      <p:sp>
        <p:nvSpPr>
          <p:cNvPr id="3" name="TextBox 2"/>
          <p:cNvSpPr txBox="1"/>
          <p:nvPr/>
        </p:nvSpPr>
        <p:spPr>
          <a:xfrm>
            <a:off x="661451" y="1077018"/>
            <a:ext cx="11119386"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EF exposes Entity Data Model – where the magic happens</a:t>
            </a:r>
          </a:p>
          <a:p>
            <a:pPr>
              <a:lnSpc>
                <a:spcPct val="90000"/>
              </a:lnSpc>
              <a:spcAft>
                <a:spcPts val="600"/>
              </a:spcAft>
            </a:pPr>
            <a:r>
              <a:rPr lang="en-US" sz="2400" dirty="0" smtClean="0">
                <a:gradFill>
                  <a:gsLst>
                    <a:gs pos="2917">
                      <a:schemeClr val="tx1"/>
                    </a:gs>
                    <a:gs pos="30000">
                      <a:schemeClr val="tx1"/>
                    </a:gs>
                  </a:gsLst>
                  <a:lin ang="5400000" scaled="0"/>
                </a:gradFill>
              </a:rPr>
              <a:t>Code </a:t>
            </a:r>
            <a:r>
              <a:rPr lang="en-US" sz="2400" dirty="0">
                <a:gradFill>
                  <a:gsLst>
                    <a:gs pos="2917">
                      <a:schemeClr val="tx1"/>
                    </a:gs>
                    <a:gs pos="30000">
                      <a:schemeClr val="tx1"/>
                    </a:gs>
                  </a:gsLst>
                  <a:lin ang="5400000" scaled="0"/>
                </a:gradFill>
              </a:rPr>
              <a:t>against </a:t>
            </a:r>
            <a:r>
              <a:rPr lang="en-US" sz="2400" dirty="0" smtClean="0">
                <a:gradFill>
                  <a:gsLst>
                    <a:gs pos="2917">
                      <a:schemeClr val="tx1"/>
                    </a:gs>
                    <a:gs pos="30000">
                      <a:schemeClr val="tx1"/>
                    </a:gs>
                  </a:gsLst>
                  <a:lin ang="5400000" scaled="0"/>
                </a:gradFill>
              </a:rPr>
              <a:t>object model </a:t>
            </a:r>
            <a:r>
              <a:rPr lang="en-US" sz="2400" dirty="0">
                <a:gradFill>
                  <a:gsLst>
                    <a:gs pos="2917">
                      <a:schemeClr val="tx1"/>
                    </a:gs>
                    <a:gs pos="30000">
                      <a:schemeClr val="tx1"/>
                    </a:gs>
                  </a:gsLst>
                  <a:lin ang="5400000" scaled="0"/>
                </a:gradFill>
              </a:rPr>
              <a:t>without regard to </a:t>
            </a:r>
            <a:r>
              <a:rPr lang="en-US" sz="2400" dirty="0" smtClean="0">
                <a:gradFill>
                  <a:gsLst>
                    <a:gs pos="2917">
                      <a:schemeClr val="tx1"/>
                    </a:gs>
                    <a:gs pos="30000">
                      <a:schemeClr val="tx1"/>
                    </a:gs>
                  </a:gsLst>
                  <a:lin ang="5400000" scaled="0"/>
                </a:gradFill>
              </a:rPr>
              <a:t>structure of underlying database</a:t>
            </a:r>
          </a:p>
          <a:p>
            <a:pPr>
              <a:lnSpc>
                <a:spcPct val="90000"/>
              </a:lnSpc>
              <a:spcAft>
                <a:spcPts val="600"/>
              </a:spcAft>
            </a:pPr>
            <a:r>
              <a:rPr lang="en-US" sz="2400" dirty="0" smtClean="0">
                <a:gradFill>
                  <a:gsLst>
                    <a:gs pos="2917">
                      <a:schemeClr val="tx1"/>
                    </a:gs>
                    <a:gs pos="30000">
                      <a:schemeClr val="tx1"/>
                    </a:gs>
                  </a:gsLst>
                  <a:lin ang="5400000" scaled="0"/>
                </a:gradFill>
              </a:rPr>
              <a:t>Simplifies shape of the data for each party: Stakeholders, Devs and DBA</a:t>
            </a:r>
          </a:p>
        </p:txBody>
      </p:sp>
      <p:pic>
        <p:nvPicPr>
          <p:cNvPr id="5" name="Picture 4"/>
          <p:cNvPicPr>
            <a:picLocks noChangeAspect="1"/>
          </p:cNvPicPr>
          <p:nvPr/>
        </p:nvPicPr>
        <p:blipFill>
          <a:blip r:embed="rId4"/>
          <a:stretch>
            <a:fillRect/>
          </a:stretch>
        </p:blipFill>
        <p:spPr>
          <a:xfrm>
            <a:off x="410646" y="4917232"/>
            <a:ext cx="1468225" cy="1363720"/>
          </a:xfrm>
          <a:prstGeom prst="rect">
            <a:avLst/>
          </a:prstGeom>
          <a:effectLst>
            <a:glow rad="127000">
              <a:schemeClr val="accent1">
                <a:alpha val="96000"/>
              </a:schemeClr>
            </a:glow>
          </a:effectLst>
        </p:spPr>
      </p:pic>
      <p:pic>
        <p:nvPicPr>
          <p:cNvPr id="8" name="Picture 7"/>
          <p:cNvPicPr>
            <a:picLocks noChangeAspect="1"/>
          </p:cNvPicPr>
          <p:nvPr/>
        </p:nvPicPr>
        <p:blipFill>
          <a:blip r:embed="rId5"/>
          <a:stretch>
            <a:fillRect/>
          </a:stretch>
        </p:blipFill>
        <p:spPr>
          <a:xfrm>
            <a:off x="10619539" y="4715228"/>
            <a:ext cx="1581450" cy="1508138"/>
          </a:xfrm>
          <a:prstGeom prst="rect">
            <a:avLst/>
          </a:prstGeom>
          <a:effectLst>
            <a:glow rad="127000">
              <a:schemeClr val="accent1">
                <a:alpha val="98000"/>
              </a:schemeClr>
            </a:glow>
          </a:effectLst>
        </p:spPr>
      </p:pic>
      <p:sp>
        <p:nvSpPr>
          <p:cNvPr id="9" name="Flowchart: Document 8"/>
          <p:cNvSpPr/>
          <p:nvPr/>
        </p:nvSpPr>
        <p:spPr bwMode="auto">
          <a:xfrm>
            <a:off x="7156931" y="2812500"/>
            <a:ext cx="1423506"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a:solidFill>
                  <a:srgbClr val="FFFF00"/>
                </a:solidFill>
              </a:rPr>
              <a:t>Customer</a:t>
            </a:r>
          </a:p>
        </p:txBody>
      </p:sp>
      <p:sp>
        <p:nvSpPr>
          <p:cNvPr id="37" name="Flowchart: Document 36"/>
          <p:cNvSpPr/>
          <p:nvPr/>
        </p:nvSpPr>
        <p:spPr bwMode="auto">
          <a:xfrm>
            <a:off x="7128297" y="4030662"/>
            <a:ext cx="1465894"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Order</a:t>
            </a:r>
            <a:endParaRPr lang="en-US" sz="1600" b="1" dirty="0">
              <a:solidFill>
                <a:srgbClr val="FFFF00"/>
              </a:solidFill>
            </a:endParaRPr>
          </a:p>
        </p:txBody>
      </p:sp>
      <p:sp>
        <p:nvSpPr>
          <p:cNvPr id="38" name="Flowchart: Document 37"/>
          <p:cNvSpPr/>
          <p:nvPr/>
        </p:nvSpPr>
        <p:spPr bwMode="auto">
          <a:xfrm>
            <a:off x="7103525" y="4640262"/>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US Product</a:t>
            </a:r>
            <a:endParaRPr lang="en-US" sz="1600" b="1" dirty="0">
              <a:solidFill>
                <a:srgbClr val="FFFF00"/>
              </a:solidFill>
            </a:endParaRPr>
          </a:p>
        </p:txBody>
      </p:sp>
      <p:sp>
        <p:nvSpPr>
          <p:cNvPr id="40" name="Flowchart: Document 39"/>
          <p:cNvSpPr/>
          <p:nvPr/>
        </p:nvSpPr>
        <p:spPr bwMode="auto">
          <a:xfrm>
            <a:off x="7114102" y="5173662"/>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UK Product</a:t>
            </a:r>
            <a:endParaRPr lang="en-US" sz="1600" b="1" dirty="0">
              <a:solidFill>
                <a:srgbClr val="FFFF00"/>
              </a:solidFill>
            </a:endParaRPr>
          </a:p>
        </p:txBody>
      </p:sp>
      <p:sp>
        <p:nvSpPr>
          <p:cNvPr id="41" name="Flowchart: Document 40"/>
          <p:cNvSpPr/>
          <p:nvPr/>
        </p:nvSpPr>
        <p:spPr bwMode="auto">
          <a:xfrm>
            <a:off x="7100348" y="5722465"/>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FK Product</a:t>
            </a:r>
            <a:endParaRPr lang="en-US" sz="1600" b="1" dirty="0">
              <a:solidFill>
                <a:srgbClr val="FFFF00"/>
              </a:solidFill>
            </a:endParaRPr>
          </a:p>
        </p:txBody>
      </p:sp>
    </p:spTree>
    <p:extLst>
      <p:ext uri="{BB962C8B-B14F-4D97-AF65-F5344CB8AC3E}">
        <p14:creationId xmlns:p14="http://schemas.microsoft.com/office/powerpoint/2010/main" val="233024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Model Simplifies The Data</a:t>
            </a:r>
            <a:endParaRPr lang="en-US" dirty="0"/>
          </a:p>
        </p:txBody>
      </p:sp>
      <p:sp>
        <p:nvSpPr>
          <p:cNvPr id="6" name="Text Placeholder 5"/>
          <p:cNvSpPr>
            <a:spLocks noGrp="1"/>
          </p:cNvSpPr>
          <p:nvPr>
            <p:ph type="body" sz="quarter" idx="4294967295"/>
          </p:nvPr>
        </p:nvSpPr>
        <p:spPr>
          <a:xfrm>
            <a:off x="274638" y="1212850"/>
            <a:ext cx="11887200" cy="5121402"/>
          </a:xfrm>
          <a:prstGeom prst="rect">
            <a:avLst/>
          </a:prstGeom>
        </p:spPr>
        <p:txBody>
          <a:bodyPr/>
          <a:lstStyle/>
          <a:p>
            <a:pPr lvl="1"/>
            <a:r>
              <a:rPr lang="en-US" dirty="0" smtClean="0"/>
              <a:t>Validates your understanding - removes technical mystery</a:t>
            </a:r>
          </a:p>
          <a:p>
            <a:pPr lvl="1"/>
            <a:r>
              <a:rPr lang="en-US" dirty="0" smtClean="0"/>
              <a:t>Stakeholders </a:t>
            </a:r>
            <a:r>
              <a:rPr lang="en-US" dirty="0"/>
              <a:t>can easily understand</a:t>
            </a:r>
          </a:p>
          <a:p>
            <a:pPr lvl="1"/>
            <a:r>
              <a:rPr lang="en-US" dirty="0" smtClean="0">
                <a:solidFill>
                  <a:srgbClr val="FFFF00"/>
                </a:solidFill>
                <a:latin typeface="Segoe Print" panose="02000600000000000000" pitchFamily="2" charset="0"/>
              </a:rPr>
              <a:t>Reduces complexity</a:t>
            </a:r>
          </a:p>
          <a:p>
            <a:r>
              <a:rPr lang="en-US" dirty="0" smtClean="0"/>
              <a:t>Defining the model</a:t>
            </a:r>
          </a:p>
          <a:p>
            <a:pPr lvl="1"/>
            <a:r>
              <a:rPr lang="en-US" dirty="0" smtClean="0"/>
              <a:t>Sketch data model for enterprise</a:t>
            </a:r>
          </a:p>
          <a:p>
            <a:pPr lvl="1"/>
            <a:r>
              <a:rPr lang="en-US" dirty="0" smtClean="0"/>
              <a:t>Create initial mappings</a:t>
            </a:r>
          </a:p>
          <a:p>
            <a:pPr lvl="1"/>
            <a:r>
              <a:rPr lang="en-US" dirty="0" smtClean="0"/>
              <a:t>Identify functional groupings</a:t>
            </a:r>
          </a:p>
          <a:p>
            <a:r>
              <a:rPr lang="en-US" dirty="0" smtClean="0"/>
              <a:t>Every abstraction has a cost</a:t>
            </a:r>
          </a:p>
          <a:p>
            <a:pPr lvl="1"/>
            <a:r>
              <a:rPr lang="en-US" dirty="0" smtClean="0"/>
              <a:t>Models have overhead</a:t>
            </a:r>
          </a:p>
          <a:p>
            <a:pPr lvl="1"/>
            <a:r>
              <a:rPr lang="en-US" dirty="0" smtClean="0"/>
              <a:t>Overloading model with entire entity graph may not make sense</a:t>
            </a:r>
          </a:p>
          <a:p>
            <a:pPr lvl="1"/>
            <a:r>
              <a:rPr lang="en-US" dirty="0" smtClean="0"/>
              <a:t>Often better to work with smaller subsets of functional groups</a:t>
            </a:r>
            <a:endParaRPr lang="en-US" dirty="0"/>
          </a:p>
        </p:txBody>
      </p:sp>
    </p:spTree>
    <p:extLst>
      <p:ext uri="{BB962C8B-B14F-4D97-AF65-F5344CB8AC3E}">
        <p14:creationId xmlns:p14="http://schemas.microsoft.com/office/powerpoint/2010/main" val="283499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Model Segregation</a:t>
            </a:r>
            <a:endParaRPr lang="en-US" dirty="0"/>
          </a:p>
        </p:txBody>
      </p:sp>
      <p:sp>
        <p:nvSpPr>
          <p:cNvPr id="6" name="Text Placeholder 5"/>
          <p:cNvSpPr>
            <a:spLocks noGrp="1"/>
          </p:cNvSpPr>
          <p:nvPr>
            <p:ph type="body" sz="quarter" idx="4294967295"/>
          </p:nvPr>
        </p:nvSpPr>
        <p:spPr>
          <a:xfrm>
            <a:off x="274638" y="1212850"/>
            <a:ext cx="11887200" cy="4592026"/>
          </a:xfrm>
          <a:prstGeom prst="rect">
            <a:avLst/>
          </a:prstGeom>
        </p:spPr>
        <p:txBody>
          <a:bodyPr/>
          <a:lstStyle/>
          <a:p>
            <a:r>
              <a:rPr lang="en-US" dirty="0" smtClean="0"/>
              <a:t>Break model up into smaller </a:t>
            </a:r>
            <a:r>
              <a:rPr lang="en-US" dirty="0"/>
              <a:t>functional contexts</a:t>
            </a:r>
          </a:p>
          <a:p>
            <a:pPr lvl="1"/>
            <a:r>
              <a:rPr lang="en-US" dirty="0" smtClean="0"/>
              <a:t>Perhaps </a:t>
            </a:r>
            <a:r>
              <a:rPr lang="en-US" dirty="0"/>
              <a:t>shipping is conceptually </a:t>
            </a:r>
            <a:r>
              <a:rPr lang="en-US" dirty="0" smtClean="0"/>
              <a:t>different from </a:t>
            </a:r>
            <a:r>
              <a:rPr lang="en-US" dirty="0"/>
              <a:t>ordering?  Inventory from </a:t>
            </a:r>
            <a:r>
              <a:rPr lang="en-US" dirty="0" smtClean="0"/>
              <a:t>purchasing?</a:t>
            </a:r>
          </a:p>
          <a:p>
            <a:pPr lvl="1"/>
            <a:r>
              <a:rPr lang="en-US" dirty="0" smtClean="0"/>
              <a:t>You can have several models (</a:t>
            </a:r>
            <a:r>
              <a:rPr lang="en-US" dirty="0" smtClean="0">
                <a:solidFill>
                  <a:srgbClr val="FFFF00"/>
                </a:solidFill>
                <a:latin typeface="Segoe Print" panose="02000600000000000000" pitchFamily="2" charset="0"/>
              </a:rPr>
              <a:t>EDMs</a:t>
            </a:r>
            <a:r>
              <a:rPr lang="en-US" dirty="0" smtClean="0"/>
              <a:t>) that segment the business domain</a:t>
            </a:r>
          </a:p>
          <a:p>
            <a:pPr lvl="1"/>
            <a:r>
              <a:rPr lang="en-US" dirty="0" smtClean="0"/>
              <a:t>We call these “</a:t>
            </a:r>
            <a:r>
              <a:rPr lang="en-US" dirty="0">
                <a:solidFill>
                  <a:srgbClr val="FFFF00"/>
                </a:solidFill>
                <a:latin typeface="Segoe Print" panose="02000600000000000000" pitchFamily="2" charset="0"/>
              </a:rPr>
              <a:t>functional contexts</a:t>
            </a:r>
            <a:r>
              <a:rPr lang="en-US" dirty="0" smtClean="0"/>
              <a:t>”</a:t>
            </a:r>
          </a:p>
          <a:p>
            <a:r>
              <a:rPr lang="en-US" dirty="0" smtClean="0"/>
              <a:t>Benefits</a:t>
            </a:r>
          </a:p>
          <a:p>
            <a:pPr lvl="1"/>
            <a:r>
              <a:rPr lang="en-US" dirty="0" smtClean="0"/>
              <a:t>Each functional context targets a specific area of the business domain</a:t>
            </a:r>
          </a:p>
          <a:p>
            <a:pPr lvl="1"/>
            <a:r>
              <a:rPr lang="en-US" dirty="0">
                <a:solidFill>
                  <a:srgbClr val="FFFF00"/>
                </a:solidFill>
                <a:latin typeface="Segoe Print" panose="02000600000000000000" pitchFamily="2" charset="0"/>
              </a:rPr>
              <a:t>Reduces </a:t>
            </a:r>
            <a:r>
              <a:rPr lang="en-US" dirty="0" smtClean="0">
                <a:solidFill>
                  <a:srgbClr val="FFFF00"/>
                </a:solidFill>
                <a:latin typeface="Segoe Print" panose="02000600000000000000" pitchFamily="2" charset="0"/>
              </a:rPr>
              <a:t>complexity</a:t>
            </a:r>
            <a:endParaRPr lang="en-US" dirty="0" smtClean="0"/>
          </a:p>
          <a:p>
            <a:pPr lvl="1"/>
            <a:r>
              <a:rPr lang="en-US" dirty="0" smtClean="0"/>
              <a:t>Functionality can evolve and refactor can occur on separate timelines</a:t>
            </a:r>
            <a:endParaRPr lang="en-US" dirty="0"/>
          </a:p>
          <a:p>
            <a:pPr lvl="1"/>
            <a:endParaRPr lang="en-US" dirty="0" smtClean="0"/>
          </a:p>
        </p:txBody>
      </p:sp>
    </p:spTree>
    <p:extLst>
      <p:ext uri="{BB962C8B-B14F-4D97-AF65-F5344CB8AC3E}">
        <p14:creationId xmlns:p14="http://schemas.microsoft.com/office/powerpoint/2010/main" val="59100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a:spLocks noChangeArrowheads="1"/>
          </p:cNvSpPr>
          <p:nvPr/>
        </p:nvSpPr>
        <p:spPr bwMode="auto">
          <a:xfrm>
            <a:off x="6327461" y="3721756"/>
            <a:ext cx="4005576" cy="2594905"/>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a:gradFill>
          <a:ln w="12700" algn="ctr">
            <a:solidFill>
              <a:schemeClr val="tx1"/>
            </a:solidFill>
            <a:round/>
            <a:headEnd/>
            <a:tailEnd/>
          </a:ln>
        </p:spPr>
        <p:txBody>
          <a:bodyPr wrap="none" anchor="ctr"/>
          <a:lstStyle/>
          <a:p>
            <a:pPr algn="ctr"/>
            <a:endParaRPr lang="en-US" sz="1836" dirty="0"/>
          </a:p>
        </p:txBody>
      </p:sp>
      <p:sp>
        <p:nvSpPr>
          <p:cNvPr id="32" name="Rounded Rectangle 31"/>
          <p:cNvSpPr>
            <a:spLocks noChangeArrowheads="1"/>
          </p:cNvSpPr>
          <p:nvPr/>
        </p:nvSpPr>
        <p:spPr bwMode="auto">
          <a:xfrm>
            <a:off x="6332561" y="2369649"/>
            <a:ext cx="4000476" cy="1205680"/>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a:gradFill>
          <a:ln w="12700" algn="ctr">
            <a:solidFill>
              <a:schemeClr val="tx1"/>
            </a:solidFill>
            <a:round/>
            <a:headEnd/>
            <a:tailEnd/>
          </a:ln>
        </p:spPr>
        <p:txBody>
          <a:bodyPr wrap="none" anchor="ctr"/>
          <a:lstStyle/>
          <a:p>
            <a:pPr algn="ctr"/>
            <a:endParaRPr lang="en-US" sz="1836" dirty="0"/>
          </a:p>
        </p:txBody>
      </p:sp>
      <p:sp>
        <p:nvSpPr>
          <p:cNvPr id="2" name="Title 1"/>
          <p:cNvSpPr>
            <a:spLocks noGrp="1"/>
          </p:cNvSpPr>
          <p:nvPr>
            <p:ph type="title"/>
          </p:nvPr>
        </p:nvSpPr>
        <p:spPr>
          <a:xfrm>
            <a:off x="612889" y="219008"/>
            <a:ext cx="11375537" cy="519307"/>
          </a:xfrm>
        </p:spPr>
        <p:txBody>
          <a:bodyPr/>
          <a:lstStyle/>
          <a:p>
            <a:r>
              <a:rPr lang="en-US" sz="4080" dirty="0" smtClean="0"/>
              <a:t>Improve Model By Refactoring</a:t>
            </a:r>
            <a:endParaRPr lang="en-US" dirty="0"/>
          </a:p>
        </p:txBody>
      </p:sp>
      <p:sp>
        <p:nvSpPr>
          <p:cNvPr id="29" name="Rounded Rectangle 28"/>
          <p:cNvSpPr>
            <a:spLocks noChangeArrowheads="1"/>
          </p:cNvSpPr>
          <p:nvPr/>
        </p:nvSpPr>
        <p:spPr bwMode="auto">
          <a:xfrm>
            <a:off x="1580943" y="2354262"/>
            <a:ext cx="4411358" cy="3962400"/>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a:gradFill>
          <a:ln w="12700" algn="ctr">
            <a:solidFill>
              <a:schemeClr val="tx1"/>
            </a:solidFill>
            <a:round/>
            <a:headEnd/>
            <a:tailEnd/>
          </a:ln>
        </p:spPr>
        <p:txBody>
          <a:bodyPr wrap="none" anchor="ctr"/>
          <a:lstStyle/>
          <a:p>
            <a:pPr algn="ctr"/>
            <a:endParaRPr lang="en-US" sz="1836" dirty="0"/>
          </a:p>
        </p:txBody>
      </p:sp>
      <p:sp>
        <p:nvSpPr>
          <p:cNvPr id="33" name="Flowchart: Terminator 19"/>
          <p:cNvSpPr>
            <a:spLocks noChangeArrowheads="1"/>
          </p:cNvSpPr>
          <p:nvPr/>
        </p:nvSpPr>
        <p:spPr bwMode="auto">
          <a:xfrm>
            <a:off x="1791929" y="2558249"/>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Customer</a:t>
            </a:r>
          </a:p>
        </p:txBody>
      </p:sp>
      <p:cxnSp>
        <p:nvCxnSpPr>
          <p:cNvPr id="39" name="Straight Arrow Connector 48"/>
          <p:cNvCxnSpPr>
            <a:cxnSpLocks noChangeShapeType="1"/>
            <a:stCxn id="12" idx="1"/>
          </p:cNvCxnSpPr>
          <p:nvPr/>
        </p:nvCxnSpPr>
        <p:spPr bwMode="auto">
          <a:xfrm flipV="1">
            <a:off x="3511528" y="3012751"/>
            <a:ext cx="3087500" cy="247795"/>
          </a:xfrm>
          <a:prstGeom prst="straightConnector1">
            <a:avLst/>
          </a:prstGeom>
          <a:noFill/>
          <a:ln w="31750" algn="ctr">
            <a:solidFill>
              <a:srgbClr val="FF0000"/>
            </a:solidFill>
            <a:round/>
            <a:headEnd type="none" w="med" len="med"/>
            <a:tailEnd type="arrow" w="med" len="med"/>
          </a:ln>
          <a:extLst>
            <a:ext uri="{909E8E84-426E-40DD-AFC4-6F175D3DCCD1}">
              <a14:hiddenFill xmlns:a14="http://schemas.microsoft.com/office/drawing/2010/main">
                <a:noFill/>
              </a14:hiddenFill>
            </a:ext>
          </a:extLst>
        </p:spPr>
      </p:cxnSp>
      <p:sp>
        <p:nvSpPr>
          <p:cNvPr id="48" name="Rectangle 47"/>
          <p:cNvSpPr/>
          <p:nvPr/>
        </p:nvSpPr>
        <p:spPr>
          <a:xfrm>
            <a:off x="6944469" y="3214349"/>
            <a:ext cx="2732571" cy="338554"/>
          </a:xfrm>
          <a:prstGeom prst="rect">
            <a:avLst/>
          </a:prstGeom>
        </p:spPr>
        <p:txBody>
          <a:bodyPr wrap="square">
            <a:spAutoFit/>
          </a:bodyPr>
          <a:lstStyle/>
          <a:p>
            <a:pPr algn="ctr"/>
            <a:r>
              <a:rPr lang="en-US" sz="1600" b="1" dirty="0">
                <a:solidFill>
                  <a:srgbClr val="FF0000"/>
                </a:solidFill>
              </a:rPr>
              <a:t>Customer Context</a:t>
            </a:r>
          </a:p>
        </p:txBody>
      </p:sp>
      <p:sp>
        <p:nvSpPr>
          <p:cNvPr id="49" name="Rectangle 48"/>
          <p:cNvSpPr/>
          <p:nvPr/>
        </p:nvSpPr>
        <p:spPr>
          <a:xfrm>
            <a:off x="4594942" y="3948625"/>
            <a:ext cx="1836715" cy="338554"/>
          </a:xfrm>
          <a:prstGeom prst="rect">
            <a:avLst/>
          </a:prstGeom>
        </p:spPr>
        <p:txBody>
          <a:bodyPr wrap="square">
            <a:spAutoFit/>
          </a:bodyPr>
          <a:lstStyle/>
          <a:p>
            <a:pPr algn="ctr"/>
            <a:r>
              <a:rPr lang="en-US" sz="1600" b="1" dirty="0" smtClean="0">
                <a:solidFill>
                  <a:srgbClr val="FF0000"/>
                </a:solidFill>
              </a:rPr>
              <a:t>Mappings</a:t>
            </a:r>
            <a:endParaRPr lang="en-US" sz="1600" b="1" dirty="0">
              <a:solidFill>
                <a:srgbClr val="FF0000"/>
              </a:solidFill>
            </a:endParaRPr>
          </a:p>
        </p:txBody>
      </p:sp>
      <p:sp>
        <p:nvSpPr>
          <p:cNvPr id="51" name="Flowchart: Terminator 19"/>
          <p:cNvSpPr>
            <a:spLocks noChangeArrowheads="1"/>
          </p:cNvSpPr>
          <p:nvPr/>
        </p:nvSpPr>
        <p:spPr bwMode="auto">
          <a:xfrm>
            <a:off x="1777829" y="3040062"/>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Addresses</a:t>
            </a:r>
          </a:p>
        </p:txBody>
      </p:sp>
      <p:sp>
        <p:nvSpPr>
          <p:cNvPr id="52" name="Flowchart: Terminator 19"/>
          <p:cNvSpPr>
            <a:spLocks noChangeArrowheads="1"/>
          </p:cNvSpPr>
          <p:nvPr/>
        </p:nvSpPr>
        <p:spPr bwMode="auto">
          <a:xfrm>
            <a:off x="1730137" y="4335384"/>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Order</a:t>
            </a:r>
          </a:p>
        </p:txBody>
      </p:sp>
      <p:sp>
        <p:nvSpPr>
          <p:cNvPr id="64" name="Flowchart: Terminator 19"/>
          <p:cNvSpPr>
            <a:spLocks noChangeArrowheads="1"/>
          </p:cNvSpPr>
          <p:nvPr/>
        </p:nvSpPr>
        <p:spPr bwMode="auto">
          <a:xfrm>
            <a:off x="3307949" y="4335417"/>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Product</a:t>
            </a:r>
          </a:p>
        </p:txBody>
      </p:sp>
      <p:sp>
        <p:nvSpPr>
          <p:cNvPr id="75" name="Rectangular Callout 74"/>
          <p:cNvSpPr/>
          <p:nvPr/>
        </p:nvSpPr>
        <p:spPr>
          <a:xfrm>
            <a:off x="10818915" y="2769286"/>
            <a:ext cx="1476207" cy="562245"/>
          </a:xfrm>
          <a:prstGeom prst="wedgeRectCallout">
            <a:avLst>
              <a:gd name="adj1" fmla="val -86106"/>
              <a:gd name="adj2" fmla="val 13939"/>
            </a:avLst>
          </a:prstGeom>
          <a:solidFill>
            <a:srgbClr val="FFC000"/>
          </a:solid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solidFill>
                  <a:srgbClr val="000099"/>
                </a:solidFill>
              </a:rPr>
              <a:t>Functional</a:t>
            </a:r>
          </a:p>
          <a:p>
            <a:pPr algn="ctr"/>
            <a:r>
              <a:rPr lang="en-US" sz="1632" b="1" dirty="0" smtClean="0">
                <a:solidFill>
                  <a:srgbClr val="000099"/>
                </a:solidFill>
              </a:rPr>
              <a:t>Context</a:t>
            </a:r>
            <a:endParaRPr lang="en-US" sz="1632" b="1" dirty="0">
              <a:solidFill>
                <a:srgbClr val="000099"/>
              </a:solidFill>
            </a:endParaRPr>
          </a:p>
        </p:txBody>
      </p:sp>
      <p:sp>
        <p:nvSpPr>
          <p:cNvPr id="76" name="Rectangular Callout 75"/>
          <p:cNvSpPr/>
          <p:nvPr/>
        </p:nvSpPr>
        <p:spPr>
          <a:xfrm>
            <a:off x="78842" y="3700705"/>
            <a:ext cx="1163031" cy="507514"/>
          </a:xfrm>
          <a:prstGeom prst="wedgeRectCallout">
            <a:avLst>
              <a:gd name="adj1" fmla="val 73969"/>
              <a:gd name="adj2" fmla="val 19191"/>
            </a:avLst>
          </a:prstGeom>
          <a:solidFill>
            <a:srgbClr val="FFC000"/>
          </a:solid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solidFill>
                  <a:srgbClr val="000099"/>
                </a:solidFill>
              </a:rPr>
              <a:t>Database</a:t>
            </a:r>
            <a:endParaRPr lang="en-US" sz="1632" b="1" dirty="0">
              <a:solidFill>
                <a:srgbClr val="000099"/>
              </a:solidFill>
            </a:endParaRPr>
          </a:p>
        </p:txBody>
      </p:sp>
      <p:sp>
        <p:nvSpPr>
          <p:cNvPr id="27" name="Flowchart: Terminator 19"/>
          <p:cNvSpPr>
            <a:spLocks noChangeArrowheads="1"/>
          </p:cNvSpPr>
          <p:nvPr/>
        </p:nvSpPr>
        <p:spPr bwMode="auto">
          <a:xfrm>
            <a:off x="1766147" y="3548036"/>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a:solidFill>
                  <a:srgbClr val="FFFF00"/>
                </a:solidFill>
              </a:rPr>
              <a:t>Phone</a:t>
            </a:r>
          </a:p>
        </p:txBody>
      </p:sp>
      <p:sp>
        <p:nvSpPr>
          <p:cNvPr id="3" name="TextBox 2"/>
          <p:cNvSpPr txBox="1"/>
          <p:nvPr/>
        </p:nvSpPr>
        <p:spPr>
          <a:xfrm>
            <a:off x="683960" y="857861"/>
            <a:ext cx="982398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Decompose entity classes into functional groupings</a:t>
            </a:r>
          </a:p>
          <a:p>
            <a:pPr>
              <a:lnSpc>
                <a:spcPct val="90000"/>
              </a:lnSpc>
              <a:spcAft>
                <a:spcPts val="600"/>
              </a:spcAft>
            </a:pPr>
            <a:r>
              <a:rPr lang="en-US" sz="2400" dirty="0" smtClean="0">
                <a:gradFill>
                  <a:gsLst>
                    <a:gs pos="2917">
                      <a:schemeClr val="tx1"/>
                    </a:gs>
                    <a:gs pos="30000">
                      <a:schemeClr val="tx1"/>
                    </a:gs>
                  </a:gsLst>
                  <a:lin ang="5400000" scaled="0"/>
                </a:gradFill>
              </a:rPr>
              <a:t>Each represented by separate, but related EF context </a:t>
            </a:r>
          </a:p>
        </p:txBody>
      </p:sp>
      <p:sp>
        <p:nvSpPr>
          <p:cNvPr id="9" name="Flowchart: Document 8"/>
          <p:cNvSpPr/>
          <p:nvPr/>
        </p:nvSpPr>
        <p:spPr bwMode="auto">
          <a:xfrm>
            <a:off x="6675805" y="2718629"/>
            <a:ext cx="1423506"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a:solidFill>
                  <a:srgbClr val="FFFF00"/>
                </a:solidFill>
              </a:rPr>
              <a:t>Customer</a:t>
            </a:r>
          </a:p>
        </p:txBody>
      </p:sp>
      <p:sp>
        <p:nvSpPr>
          <p:cNvPr id="38" name="Flowchart: Document 37"/>
          <p:cNvSpPr/>
          <p:nvPr/>
        </p:nvSpPr>
        <p:spPr bwMode="auto">
          <a:xfrm>
            <a:off x="8511415" y="4427065"/>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US Product</a:t>
            </a:r>
            <a:endParaRPr lang="en-US" sz="1600" b="1" dirty="0">
              <a:solidFill>
                <a:srgbClr val="FFFF00"/>
              </a:solidFill>
            </a:endParaRPr>
          </a:p>
        </p:txBody>
      </p:sp>
      <p:sp>
        <p:nvSpPr>
          <p:cNvPr id="40" name="Flowchart: Document 39"/>
          <p:cNvSpPr/>
          <p:nvPr/>
        </p:nvSpPr>
        <p:spPr bwMode="auto">
          <a:xfrm>
            <a:off x="8511414" y="4960465"/>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UK Product</a:t>
            </a:r>
            <a:endParaRPr lang="en-US" sz="1600" b="1" dirty="0">
              <a:solidFill>
                <a:srgbClr val="FFFF00"/>
              </a:solidFill>
            </a:endParaRPr>
          </a:p>
        </p:txBody>
      </p:sp>
      <p:sp>
        <p:nvSpPr>
          <p:cNvPr id="41" name="Flowchart: Document 40"/>
          <p:cNvSpPr/>
          <p:nvPr/>
        </p:nvSpPr>
        <p:spPr bwMode="auto">
          <a:xfrm>
            <a:off x="8511413" y="5493865"/>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FK Product</a:t>
            </a:r>
            <a:endParaRPr lang="en-US" sz="1600" b="1" dirty="0">
              <a:solidFill>
                <a:srgbClr val="FFFF00"/>
              </a:solidFill>
            </a:endParaRPr>
          </a:p>
        </p:txBody>
      </p:sp>
      <p:sp>
        <p:nvSpPr>
          <p:cNvPr id="44" name="Flowchart: Terminator 19"/>
          <p:cNvSpPr>
            <a:spLocks noChangeArrowheads="1"/>
          </p:cNvSpPr>
          <p:nvPr/>
        </p:nvSpPr>
        <p:spPr bwMode="auto">
          <a:xfrm>
            <a:off x="1730137" y="4818010"/>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smtClean="0">
                <a:solidFill>
                  <a:srgbClr val="FFFF00"/>
                </a:solidFill>
              </a:rPr>
              <a:t>Intl Order</a:t>
            </a:r>
            <a:endParaRPr lang="en-US" sz="1632" b="1" dirty="0">
              <a:solidFill>
                <a:srgbClr val="FFFF00"/>
              </a:solidFill>
            </a:endParaRPr>
          </a:p>
        </p:txBody>
      </p:sp>
      <p:sp>
        <p:nvSpPr>
          <p:cNvPr id="47" name="Flowchart: Terminator 19"/>
          <p:cNvSpPr>
            <a:spLocks noChangeArrowheads="1"/>
          </p:cNvSpPr>
          <p:nvPr/>
        </p:nvSpPr>
        <p:spPr bwMode="auto">
          <a:xfrm>
            <a:off x="3292565" y="4806975"/>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smtClean="0">
                <a:solidFill>
                  <a:srgbClr val="FFFF00"/>
                </a:solidFill>
              </a:rPr>
              <a:t>Category</a:t>
            </a:r>
            <a:endParaRPr lang="en-US" sz="1632" b="1" dirty="0">
              <a:solidFill>
                <a:srgbClr val="FFFF00"/>
              </a:solidFill>
            </a:endParaRPr>
          </a:p>
        </p:txBody>
      </p:sp>
      <p:sp>
        <p:nvSpPr>
          <p:cNvPr id="50" name="Flowchart: Terminator 19"/>
          <p:cNvSpPr>
            <a:spLocks noChangeArrowheads="1"/>
          </p:cNvSpPr>
          <p:nvPr/>
        </p:nvSpPr>
        <p:spPr bwMode="auto">
          <a:xfrm>
            <a:off x="1730137" y="5300636"/>
            <a:ext cx="1415003" cy="406426"/>
          </a:xfrm>
          <a:prstGeom prst="flowChartTerminator">
            <a:avLst/>
          </a:prstGeom>
          <a:solidFill>
            <a:srgbClr val="260FB1"/>
          </a:solidFill>
          <a:ln w="12700" algn="ctr">
            <a:solidFill>
              <a:schemeClr val="tx1"/>
            </a:solidFill>
            <a:round/>
            <a:headEnd/>
            <a:tailEnd/>
          </a:ln>
        </p:spPr>
        <p:txBody>
          <a:bodyPr wrap="none" anchor="ctr"/>
          <a:lstStyle/>
          <a:p>
            <a:pPr algn="ctr"/>
            <a:r>
              <a:rPr lang="en-US" sz="1632" b="1" dirty="0" smtClean="0">
                <a:solidFill>
                  <a:srgbClr val="FFFF00"/>
                </a:solidFill>
              </a:rPr>
              <a:t>Supplier</a:t>
            </a:r>
            <a:endParaRPr lang="en-US" sz="1632" b="1" dirty="0">
              <a:solidFill>
                <a:srgbClr val="FFFF00"/>
              </a:solidFill>
            </a:endParaRPr>
          </a:p>
        </p:txBody>
      </p:sp>
      <p:sp>
        <p:nvSpPr>
          <p:cNvPr id="53" name="Flowchart: Document 52"/>
          <p:cNvSpPr/>
          <p:nvPr/>
        </p:nvSpPr>
        <p:spPr bwMode="auto">
          <a:xfrm>
            <a:off x="6602414" y="4411662"/>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Order</a:t>
            </a:r>
            <a:endParaRPr lang="en-US" sz="1600" b="1" dirty="0">
              <a:solidFill>
                <a:srgbClr val="FFFF00"/>
              </a:solidFill>
            </a:endParaRPr>
          </a:p>
        </p:txBody>
      </p:sp>
      <p:sp>
        <p:nvSpPr>
          <p:cNvPr id="54" name="Flowchart: Document 53"/>
          <p:cNvSpPr/>
          <p:nvPr/>
        </p:nvSpPr>
        <p:spPr bwMode="auto">
          <a:xfrm>
            <a:off x="6612991" y="4945062"/>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Intl Order</a:t>
            </a:r>
            <a:endParaRPr lang="en-US" sz="1600" b="1" dirty="0">
              <a:solidFill>
                <a:srgbClr val="FFFF00"/>
              </a:solidFill>
            </a:endParaRPr>
          </a:p>
        </p:txBody>
      </p:sp>
      <p:sp>
        <p:nvSpPr>
          <p:cNvPr id="55" name="Flowchart: Document 54"/>
          <p:cNvSpPr/>
          <p:nvPr/>
        </p:nvSpPr>
        <p:spPr bwMode="auto">
          <a:xfrm>
            <a:off x="6599237" y="5493865"/>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Supplier</a:t>
            </a:r>
            <a:endParaRPr lang="en-US" sz="1600" b="1" dirty="0">
              <a:solidFill>
                <a:srgbClr val="FFFF00"/>
              </a:solidFill>
            </a:endParaRPr>
          </a:p>
        </p:txBody>
      </p:sp>
      <p:sp>
        <p:nvSpPr>
          <p:cNvPr id="56" name="Flowchart: Document 55"/>
          <p:cNvSpPr/>
          <p:nvPr/>
        </p:nvSpPr>
        <p:spPr bwMode="auto">
          <a:xfrm>
            <a:off x="8503075" y="3830753"/>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Category</a:t>
            </a:r>
            <a:endParaRPr lang="en-US" sz="1600" b="1" dirty="0">
              <a:solidFill>
                <a:srgbClr val="FFFF00"/>
              </a:solidFill>
            </a:endParaRPr>
          </a:p>
        </p:txBody>
      </p:sp>
      <p:sp>
        <p:nvSpPr>
          <p:cNvPr id="57" name="Flowchart: Document 56"/>
          <p:cNvSpPr/>
          <p:nvPr/>
        </p:nvSpPr>
        <p:spPr bwMode="auto">
          <a:xfrm>
            <a:off x="6599237" y="3878262"/>
            <a:ext cx="1480089" cy="517997"/>
          </a:xfrm>
          <a:prstGeom prst="flowChartDocument">
            <a:avLst/>
          </a:prstGeom>
          <a:solidFill>
            <a:srgbClr val="0000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600" b="1" dirty="0" smtClean="0">
                <a:solidFill>
                  <a:srgbClr val="FFFF00"/>
                </a:solidFill>
              </a:rPr>
              <a:t>Customer</a:t>
            </a:r>
            <a:endParaRPr lang="en-US" sz="1600" b="1" dirty="0">
              <a:solidFill>
                <a:srgbClr val="FFFF00"/>
              </a:solidFill>
            </a:endParaRPr>
          </a:p>
        </p:txBody>
      </p:sp>
      <p:sp>
        <p:nvSpPr>
          <p:cNvPr id="12" name="Right Brace 11"/>
          <p:cNvSpPr/>
          <p:nvPr/>
        </p:nvSpPr>
        <p:spPr>
          <a:xfrm>
            <a:off x="3307949" y="2566630"/>
            <a:ext cx="203579" cy="1387832"/>
          </a:xfrm>
          <a:prstGeom prst="rightBrac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Right Brace 57"/>
          <p:cNvSpPr/>
          <p:nvPr/>
        </p:nvSpPr>
        <p:spPr>
          <a:xfrm>
            <a:off x="4993098" y="4302146"/>
            <a:ext cx="158339" cy="1404916"/>
          </a:xfrm>
          <a:prstGeom prst="rightBrac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9" name="Straight Arrow Connector 48"/>
          <p:cNvCxnSpPr>
            <a:cxnSpLocks noChangeShapeType="1"/>
            <a:stCxn id="58" idx="1"/>
          </p:cNvCxnSpPr>
          <p:nvPr/>
        </p:nvCxnSpPr>
        <p:spPr bwMode="auto">
          <a:xfrm>
            <a:off x="5151437" y="5004604"/>
            <a:ext cx="1455868" cy="0"/>
          </a:xfrm>
          <a:prstGeom prst="straightConnector1">
            <a:avLst/>
          </a:prstGeom>
          <a:noFill/>
          <a:ln w="31750" algn="ctr">
            <a:solidFill>
              <a:srgbClr val="FF0000"/>
            </a:solidFill>
            <a:round/>
            <a:headEnd type="none" w="med" len="med"/>
            <a:tailEnd type="arrow" w="med" len="med"/>
          </a:ln>
          <a:extLst>
            <a:ext uri="{909E8E84-426E-40DD-AFC4-6F175D3DCCD1}">
              <a14:hiddenFill xmlns:a14="http://schemas.microsoft.com/office/drawing/2010/main">
                <a:noFill/>
              </a14:hiddenFill>
            </a:ext>
          </a:extLst>
        </p:spPr>
      </p:cxnSp>
      <p:cxnSp>
        <p:nvCxnSpPr>
          <p:cNvPr id="60" name="Straight Arrow Connector 48"/>
          <p:cNvCxnSpPr>
            <a:cxnSpLocks noChangeShapeType="1"/>
            <a:endCxn id="57" idx="1"/>
          </p:cNvCxnSpPr>
          <p:nvPr/>
        </p:nvCxnSpPr>
        <p:spPr bwMode="auto">
          <a:xfrm>
            <a:off x="3181150" y="2896631"/>
            <a:ext cx="3418087" cy="1240630"/>
          </a:xfrm>
          <a:prstGeom prst="straightConnector1">
            <a:avLst/>
          </a:prstGeom>
          <a:noFill/>
          <a:ln w="31750" algn="ctr">
            <a:solidFill>
              <a:srgbClr val="FF0000"/>
            </a:solidFill>
            <a:prstDash val="sysDash"/>
            <a:round/>
            <a:headEnd type="none" w="med" len="med"/>
            <a:tailEnd type="arrow" w="med" len="med"/>
          </a:ln>
          <a:extLst>
            <a:ext uri="{909E8E84-426E-40DD-AFC4-6F175D3DCCD1}">
              <a14:hiddenFill xmlns:a14="http://schemas.microsoft.com/office/drawing/2010/main">
                <a:noFill/>
              </a14:hiddenFill>
            </a:ext>
          </a:extLst>
        </p:spPr>
      </p:cxnSp>
      <p:sp>
        <p:nvSpPr>
          <p:cNvPr id="61" name="Rectangle 60"/>
          <p:cNvSpPr/>
          <p:nvPr/>
        </p:nvSpPr>
        <p:spPr>
          <a:xfrm>
            <a:off x="6930766" y="5958448"/>
            <a:ext cx="2732571" cy="338554"/>
          </a:xfrm>
          <a:prstGeom prst="rect">
            <a:avLst/>
          </a:prstGeom>
        </p:spPr>
        <p:txBody>
          <a:bodyPr wrap="square">
            <a:spAutoFit/>
          </a:bodyPr>
          <a:lstStyle/>
          <a:p>
            <a:pPr algn="ctr"/>
            <a:r>
              <a:rPr lang="en-US" sz="1600" b="1" dirty="0" smtClean="0">
                <a:solidFill>
                  <a:srgbClr val="FF0000"/>
                </a:solidFill>
              </a:rPr>
              <a:t>Order </a:t>
            </a:r>
            <a:r>
              <a:rPr lang="en-US" sz="1600" b="1" dirty="0">
                <a:solidFill>
                  <a:srgbClr val="FF0000"/>
                </a:solidFill>
              </a:rPr>
              <a:t>Context</a:t>
            </a:r>
          </a:p>
        </p:txBody>
      </p:sp>
      <p:sp>
        <p:nvSpPr>
          <p:cNvPr id="63" name="Rectangular Callout 62"/>
          <p:cNvSpPr/>
          <p:nvPr/>
        </p:nvSpPr>
        <p:spPr>
          <a:xfrm>
            <a:off x="10761949" y="4641815"/>
            <a:ext cx="1476207" cy="562245"/>
          </a:xfrm>
          <a:prstGeom prst="wedgeRectCallout">
            <a:avLst>
              <a:gd name="adj1" fmla="val -82307"/>
              <a:gd name="adj2" fmla="val -34608"/>
            </a:avLst>
          </a:prstGeom>
          <a:solidFill>
            <a:srgbClr val="FFC000"/>
          </a:solid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solidFill>
                  <a:srgbClr val="000099"/>
                </a:solidFill>
              </a:rPr>
              <a:t>Functional</a:t>
            </a:r>
          </a:p>
          <a:p>
            <a:pPr algn="ctr"/>
            <a:r>
              <a:rPr lang="en-US" sz="1632" b="1" dirty="0" smtClean="0">
                <a:solidFill>
                  <a:srgbClr val="000099"/>
                </a:solidFill>
              </a:rPr>
              <a:t>Context</a:t>
            </a:r>
            <a:endParaRPr lang="en-US" sz="1632" b="1" dirty="0">
              <a:solidFill>
                <a:srgbClr val="000099"/>
              </a:solidFill>
            </a:endParaRPr>
          </a:p>
        </p:txBody>
      </p:sp>
      <p:sp>
        <p:nvSpPr>
          <p:cNvPr id="35" name="Rectangle 34"/>
          <p:cNvSpPr/>
          <p:nvPr/>
        </p:nvSpPr>
        <p:spPr>
          <a:xfrm rot="1140000">
            <a:off x="2809199" y="3123322"/>
            <a:ext cx="3945708" cy="646331"/>
          </a:xfrm>
          <a:prstGeom prst="rect">
            <a:avLst/>
          </a:prstGeom>
        </p:spPr>
        <p:txBody>
          <a:bodyPr wrap="square">
            <a:spAutoFit/>
          </a:bodyPr>
          <a:lstStyle/>
          <a:p>
            <a:pPr algn="ctr"/>
            <a:r>
              <a:rPr lang="en-US" b="1" dirty="0" smtClean="0">
                <a:solidFill>
                  <a:schemeClr val="accent5">
                    <a:lumMod val="75000"/>
                  </a:schemeClr>
                </a:solidFill>
              </a:rPr>
              <a:t>Abbreviated customer table</a:t>
            </a:r>
          </a:p>
          <a:p>
            <a:pPr algn="ctr"/>
            <a:r>
              <a:rPr lang="en-US" b="1" dirty="0" smtClean="0">
                <a:solidFill>
                  <a:schemeClr val="accent5">
                    <a:lumMod val="75000"/>
                  </a:schemeClr>
                </a:solidFill>
              </a:rPr>
              <a:t>with Read-Only Fields</a:t>
            </a:r>
            <a:endParaRPr lang="en-US" b="1" dirty="0">
              <a:solidFill>
                <a:schemeClr val="accent5">
                  <a:lumMod val="75000"/>
                </a:schemeClr>
              </a:solidFill>
            </a:endParaRPr>
          </a:p>
        </p:txBody>
      </p:sp>
    </p:spTree>
    <p:extLst>
      <p:ext uri="{BB962C8B-B14F-4D97-AF65-F5344CB8AC3E}">
        <p14:creationId xmlns:p14="http://schemas.microsoft.com/office/powerpoint/2010/main" val="366389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Enterprise Apps are…</a:t>
            </a:r>
            <a:br>
              <a:rPr lang="en-US" sz="4000" dirty="0" smtClean="0"/>
            </a:br>
            <a:r>
              <a:rPr lang="en-US" dirty="0" smtClean="0"/>
              <a:t>Transactional</a:t>
            </a:r>
            <a:endParaRPr lang="en-US" dirty="0"/>
          </a:p>
        </p:txBody>
      </p:sp>
    </p:spTree>
    <p:extLst>
      <p:ext uri="{BB962C8B-B14F-4D97-AF65-F5344CB8AC3E}">
        <p14:creationId xmlns:p14="http://schemas.microsoft.com/office/powerpoint/2010/main" val="384667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Transaction</a:t>
            </a:r>
            <a:endParaRPr lang="en-US" dirty="0"/>
          </a:p>
        </p:txBody>
      </p:sp>
      <p:sp>
        <p:nvSpPr>
          <p:cNvPr id="6" name="Text Placeholder 5"/>
          <p:cNvSpPr>
            <a:spLocks noGrp="1"/>
          </p:cNvSpPr>
          <p:nvPr>
            <p:ph type="body" sz="quarter" idx="4294967295"/>
          </p:nvPr>
        </p:nvSpPr>
        <p:spPr>
          <a:xfrm>
            <a:off x="274638" y="1212850"/>
            <a:ext cx="11887200" cy="4388894"/>
          </a:xfrm>
          <a:prstGeom prst="rect">
            <a:avLst/>
          </a:prstGeom>
        </p:spPr>
        <p:txBody>
          <a:bodyPr/>
          <a:lstStyle/>
          <a:p>
            <a:pPr lvl="1"/>
            <a:r>
              <a:rPr lang="en-US" dirty="0" smtClean="0"/>
              <a:t>Group of related operations performed as </a:t>
            </a:r>
            <a:r>
              <a:rPr lang="en-US" dirty="0" smtClean="0">
                <a:solidFill>
                  <a:srgbClr val="FFFF00"/>
                </a:solidFill>
                <a:latin typeface="Segoe Print" panose="02000600000000000000" pitchFamily="2" charset="0"/>
              </a:rPr>
              <a:t>single unit of work</a:t>
            </a:r>
          </a:p>
          <a:p>
            <a:pPr lvl="1"/>
            <a:r>
              <a:rPr lang="en-US" dirty="0" smtClean="0"/>
              <a:t>Either succeeds (</a:t>
            </a:r>
            <a:r>
              <a:rPr lang="en-US" dirty="0" smtClean="0">
                <a:solidFill>
                  <a:srgbClr val="FFFF00"/>
                </a:solidFill>
                <a:latin typeface="Segoe Print" panose="02000600000000000000" pitchFamily="2" charset="0"/>
              </a:rPr>
              <a:t>Commit</a:t>
            </a:r>
            <a:r>
              <a:rPr lang="en-US" dirty="0" smtClean="0"/>
              <a:t>) or fails (</a:t>
            </a:r>
            <a:r>
              <a:rPr lang="en-US" dirty="0">
                <a:solidFill>
                  <a:srgbClr val="FFFF00"/>
                </a:solidFill>
                <a:latin typeface="Segoe Print" panose="02000600000000000000" pitchFamily="2" charset="0"/>
              </a:rPr>
              <a:t>Rollback</a:t>
            </a:r>
            <a:r>
              <a:rPr lang="en-US" dirty="0" smtClean="0"/>
              <a:t>) </a:t>
            </a:r>
            <a:r>
              <a:rPr lang="en-US" dirty="0" smtClean="0">
                <a:solidFill>
                  <a:srgbClr val="FF0000"/>
                </a:solidFill>
                <a:latin typeface="Segoe Print" panose="02000600000000000000" pitchFamily="2" charset="0"/>
              </a:rPr>
              <a:t>as unit</a:t>
            </a:r>
          </a:p>
          <a:p>
            <a:pPr lvl="1"/>
            <a:r>
              <a:rPr lang="en-US" dirty="0" smtClean="0"/>
              <a:t>Guarantees </a:t>
            </a:r>
            <a:r>
              <a:rPr lang="en-US" dirty="0">
                <a:solidFill>
                  <a:srgbClr val="FFFF00"/>
                </a:solidFill>
                <a:latin typeface="Segoe Print" panose="02000600000000000000" pitchFamily="2" charset="0"/>
              </a:rPr>
              <a:t>data consistency/integrity</a:t>
            </a:r>
          </a:p>
          <a:p>
            <a:r>
              <a:rPr lang="en-US" dirty="0" smtClean="0"/>
              <a:t>Basic Types</a:t>
            </a:r>
          </a:p>
          <a:p>
            <a:pPr lvl="1"/>
            <a:r>
              <a:rPr lang="en-US" dirty="0" smtClean="0"/>
              <a:t>Local…</a:t>
            </a:r>
          </a:p>
          <a:p>
            <a:pPr marL="800100" lvl="3" indent="-342900">
              <a:buFont typeface="Arial" panose="020B0604020202020204" pitchFamily="34" charset="0"/>
              <a:buChar char="•"/>
            </a:pPr>
            <a:r>
              <a:rPr lang="en-US" sz="2400" dirty="0">
                <a:solidFill>
                  <a:srgbClr val="FFFF00"/>
                </a:solidFill>
                <a:latin typeface="Segoe Print" panose="02000600000000000000" pitchFamily="2" charset="0"/>
              </a:rPr>
              <a:t>Single-Phased</a:t>
            </a:r>
            <a:r>
              <a:rPr lang="en-US" dirty="0" smtClean="0"/>
              <a:t> (1 database) handled directly by database provider</a:t>
            </a:r>
          </a:p>
          <a:p>
            <a:pPr lvl="1">
              <a:spcBef>
                <a:spcPts val="1200"/>
              </a:spcBef>
            </a:pPr>
            <a:r>
              <a:rPr lang="en-US" dirty="0" smtClean="0"/>
              <a:t>Distributed…</a:t>
            </a:r>
          </a:p>
          <a:p>
            <a:pPr marL="800100" lvl="3" indent="-342900">
              <a:buFont typeface="Arial" panose="020B0604020202020204" pitchFamily="34" charset="0"/>
              <a:buChar char="•"/>
            </a:pPr>
            <a:r>
              <a:rPr lang="en-US" sz="2400" dirty="0">
                <a:solidFill>
                  <a:srgbClr val="FFFF00"/>
                </a:solidFill>
                <a:latin typeface="Segoe Print" panose="02000600000000000000" pitchFamily="2" charset="0"/>
              </a:rPr>
              <a:t>Affects multiple resources</a:t>
            </a:r>
          </a:p>
          <a:p>
            <a:pPr marL="800100" lvl="3" indent="-342900">
              <a:buFont typeface="Arial" panose="020B0604020202020204" pitchFamily="34" charset="0"/>
              <a:buChar char="•"/>
            </a:pPr>
            <a:r>
              <a:rPr lang="en-US" dirty="0" smtClean="0"/>
              <a:t>Coordinated by 3</a:t>
            </a:r>
            <a:r>
              <a:rPr lang="en-US" baseline="30000" dirty="0" smtClean="0"/>
              <a:t>rd</a:t>
            </a:r>
            <a:r>
              <a:rPr lang="en-US" dirty="0" smtClean="0"/>
              <a:t> party transaction manager component </a:t>
            </a:r>
          </a:p>
          <a:p>
            <a:pPr marL="800100" lvl="3" indent="-342900">
              <a:buFont typeface="Arial" panose="020B0604020202020204" pitchFamily="34" charset="0"/>
              <a:buChar char="•"/>
            </a:pPr>
            <a:r>
              <a:rPr lang="en-US" dirty="0" smtClean="0"/>
              <a:t>Implement Two-phased commit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437" y="373062"/>
            <a:ext cx="1219200" cy="13448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4837" y="3208594"/>
            <a:ext cx="854543" cy="1050668"/>
          </a:xfrm>
          <a:prstGeom prst="rect">
            <a:avLst/>
          </a:prstGeom>
          <a:effectLst>
            <a:glow rad="355600">
              <a:schemeClr val="accent1">
                <a:alpha val="99000"/>
              </a:schemeClr>
            </a:glow>
          </a:effectLst>
        </p:spPr>
      </p:pic>
      <p:pic>
        <p:nvPicPr>
          <p:cNvPr id="8" name="Picture 7"/>
          <p:cNvPicPr>
            <a:picLocks noChangeAspect="1"/>
          </p:cNvPicPr>
          <p:nvPr/>
        </p:nvPicPr>
        <p:blipFill>
          <a:blip r:embed="rId5"/>
          <a:stretch>
            <a:fillRect/>
          </a:stretch>
        </p:blipFill>
        <p:spPr>
          <a:xfrm>
            <a:off x="8027989" y="4487862"/>
            <a:ext cx="1466848" cy="1456518"/>
          </a:xfrm>
          <a:prstGeom prst="rect">
            <a:avLst/>
          </a:prstGeom>
          <a:effectLst>
            <a:glow rad="622300">
              <a:schemeClr val="accent1">
                <a:alpha val="40000"/>
              </a:schemeClr>
            </a:glow>
          </a:effectLst>
        </p:spPr>
      </p:pic>
    </p:spTree>
    <p:extLst>
      <p:ext uri="{BB962C8B-B14F-4D97-AF65-F5344CB8AC3E}">
        <p14:creationId xmlns:p14="http://schemas.microsoft.com/office/powerpoint/2010/main" val="323275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Local Transactions</a:t>
            </a:r>
            <a:endParaRPr lang="en-US" dirty="0"/>
          </a:p>
        </p:txBody>
      </p:sp>
      <p:sp>
        <p:nvSpPr>
          <p:cNvPr id="6" name="Text Placeholder 5"/>
          <p:cNvSpPr>
            <a:spLocks noGrp="1"/>
          </p:cNvSpPr>
          <p:nvPr>
            <p:ph type="body" sz="quarter" idx="4294967295"/>
          </p:nvPr>
        </p:nvSpPr>
        <p:spPr>
          <a:xfrm>
            <a:off x="274638" y="1212851"/>
            <a:ext cx="12161837" cy="5035225"/>
          </a:xfrm>
          <a:prstGeom prst="rect">
            <a:avLst/>
          </a:prstGeom>
        </p:spPr>
        <p:txBody>
          <a:bodyPr/>
          <a:lstStyle/>
          <a:p>
            <a:r>
              <a:rPr lang="en-US" sz="3200" dirty="0" smtClean="0"/>
              <a:t>Implicit</a:t>
            </a:r>
          </a:p>
          <a:p>
            <a:pPr lvl="1"/>
            <a:r>
              <a:rPr lang="en-US" dirty="0" smtClean="0">
                <a:solidFill>
                  <a:srgbClr val="FFFF00"/>
                </a:solidFill>
                <a:latin typeface="Segoe Print" panose="02000600000000000000" pitchFamily="2" charset="0"/>
              </a:rPr>
              <a:t>Built into </a:t>
            </a:r>
            <a:r>
              <a:rPr lang="en-US" dirty="0" smtClean="0"/>
              <a:t>EF’s internal architecture - </a:t>
            </a:r>
            <a:r>
              <a:rPr lang="en-US" dirty="0">
                <a:solidFill>
                  <a:srgbClr val="FFFF00"/>
                </a:solidFill>
                <a:latin typeface="Segoe Print" panose="02000600000000000000" pitchFamily="2" charset="0"/>
              </a:rPr>
              <a:t>Automatic</a:t>
            </a:r>
          </a:p>
          <a:p>
            <a:pPr lvl="1"/>
            <a:r>
              <a:rPr lang="en-US" dirty="0" smtClean="0"/>
              <a:t>SaveChanges() operation invokes </a:t>
            </a:r>
            <a:r>
              <a:rPr lang="en-US" dirty="0" smtClean="0">
                <a:solidFill>
                  <a:srgbClr val="FFFF00"/>
                </a:solidFill>
                <a:latin typeface="Segoe Print" panose="02000600000000000000" pitchFamily="2" charset="0"/>
              </a:rPr>
              <a:t>implicit</a:t>
            </a:r>
            <a:r>
              <a:rPr lang="en-US" dirty="0" smtClean="0"/>
              <a:t> transaction</a:t>
            </a:r>
          </a:p>
          <a:p>
            <a:pPr lvl="1"/>
            <a:endParaRPr lang="en-US" dirty="0" smtClean="0"/>
          </a:p>
          <a:p>
            <a:pPr lvl="1"/>
            <a:endParaRPr lang="en-US" dirty="0"/>
          </a:p>
          <a:p>
            <a:pPr lvl="1"/>
            <a:endParaRPr lang="en-US" dirty="0" smtClean="0"/>
          </a:p>
          <a:p>
            <a:pPr lvl="1"/>
            <a:endParaRPr lang="en-US" dirty="0"/>
          </a:p>
          <a:p>
            <a:pPr>
              <a:spcBef>
                <a:spcPts val="2400"/>
              </a:spcBef>
            </a:pPr>
            <a:r>
              <a:rPr lang="en-US" sz="3200" dirty="0" smtClean="0"/>
              <a:t>Explicit – Two Types</a:t>
            </a:r>
          </a:p>
          <a:p>
            <a:pPr lvl="1"/>
            <a:r>
              <a:rPr lang="en-US" dirty="0">
                <a:solidFill>
                  <a:srgbClr val="FFFF00"/>
                </a:solidFill>
                <a:latin typeface="Segoe Print" panose="02000600000000000000" pitchFamily="2" charset="0"/>
              </a:rPr>
              <a:t>BeginTransaction() API </a:t>
            </a:r>
            <a:r>
              <a:rPr lang="en-US" dirty="0" smtClean="0"/>
              <a:t>– Full control of transaction within EF context</a:t>
            </a:r>
            <a:endParaRPr lang="en-US" dirty="0" smtClean="0">
              <a:solidFill>
                <a:srgbClr val="FFFF00"/>
              </a:solidFill>
              <a:latin typeface="Segoe Print" panose="02000600000000000000" pitchFamily="2" charset="0"/>
            </a:endParaRPr>
          </a:p>
          <a:p>
            <a:pPr lvl="1"/>
            <a:r>
              <a:rPr lang="en-US" dirty="0">
                <a:solidFill>
                  <a:srgbClr val="FFFF00"/>
                </a:solidFill>
                <a:latin typeface="Segoe Print" panose="02000600000000000000" pitchFamily="2" charset="0"/>
              </a:rPr>
              <a:t>UseTransaction() </a:t>
            </a:r>
            <a:r>
              <a:rPr lang="en-US" dirty="0" smtClean="0"/>
              <a:t>–  Share existing transaction (enlisted) with EF context</a:t>
            </a:r>
          </a:p>
          <a:p>
            <a:pPr lvl="2"/>
            <a:r>
              <a:rPr lang="en-US" dirty="0"/>
              <a:t>O</a:t>
            </a:r>
            <a:r>
              <a:rPr lang="en-US" dirty="0" smtClean="0"/>
              <a:t>pen connection/transaction outside EF and share with context</a:t>
            </a:r>
            <a:endParaRPr lang="en-US" dirty="0" smtClean="0">
              <a:solidFill>
                <a:srgbClr val="FFFF00"/>
              </a:solidFill>
              <a:latin typeface="Segoe Print" panose="02000600000000000000" pitchFamily="2" charset="0"/>
            </a:endParaRPr>
          </a:p>
        </p:txBody>
      </p:sp>
      <p:sp>
        <p:nvSpPr>
          <p:cNvPr id="5" name="Rectangle 4"/>
          <p:cNvSpPr/>
          <p:nvPr/>
        </p:nvSpPr>
        <p:spPr>
          <a:xfrm>
            <a:off x="503237" y="2811463"/>
            <a:ext cx="3751725" cy="1523999"/>
          </a:xfrm>
          <a:prstGeom prst="rect">
            <a:avLst/>
          </a:prstGeom>
          <a:gradFill flip="none" rotWithShape="1">
            <a:gsLst>
              <a:gs pos="0">
                <a:schemeClr val="accent6">
                  <a:lumMod val="20000"/>
                  <a:lumOff val="80000"/>
                </a:schemeClr>
              </a:gs>
              <a:gs pos="63000">
                <a:schemeClr val="accent6">
                  <a:lumMod val="60000"/>
                  <a:lumOff val="40000"/>
                </a:schemeClr>
              </a:gs>
              <a:gs pos="100000">
                <a:schemeClr val="accent6">
                  <a:lumMod val="60000"/>
                  <a:lumOff val="40000"/>
                </a:schemeClr>
              </a:gs>
            </a:gsLst>
            <a:lin ang="16200000" scaled="1"/>
            <a:tileRect/>
          </a:gradFill>
          <a:ln>
            <a:noFill/>
          </a:ln>
          <a:effectLst>
            <a:glow rad="368300">
              <a:schemeClr val="accent1">
                <a:alpha val="40000"/>
              </a:schemeClr>
            </a:glow>
            <a:reflection blurRad="127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25487" y="2963862"/>
            <a:ext cx="1056558" cy="412009"/>
          </a:xfrm>
          <a:prstGeom prst="rect">
            <a:avLst/>
          </a:prstGeom>
          <a:solidFill>
            <a:srgbClr val="FF0000"/>
          </a:solidFill>
          <a:ln>
            <a:noFill/>
          </a:ln>
          <a:effectLst>
            <a:reflection blurRad="6350" stA="6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Product 1</a:t>
            </a:r>
          </a:p>
        </p:txBody>
      </p:sp>
      <p:sp>
        <p:nvSpPr>
          <p:cNvPr id="8" name="Rectangle 7"/>
          <p:cNvSpPr/>
          <p:nvPr/>
        </p:nvSpPr>
        <p:spPr>
          <a:xfrm>
            <a:off x="725487" y="3497262"/>
            <a:ext cx="1056558" cy="412009"/>
          </a:xfrm>
          <a:prstGeom prst="rect">
            <a:avLst/>
          </a:prstGeom>
          <a:solidFill>
            <a:srgbClr val="FF0000"/>
          </a:solidFill>
          <a:ln>
            <a:noFill/>
          </a:ln>
          <a:effectLst>
            <a:reflection blurRad="6350" stA="6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Product 4</a:t>
            </a:r>
          </a:p>
        </p:txBody>
      </p:sp>
      <p:sp>
        <p:nvSpPr>
          <p:cNvPr id="9" name="Rectangle 8"/>
          <p:cNvSpPr/>
          <p:nvPr/>
        </p:nvSpPr>
        <p:spPr>
          <a:xfrm>
            <a:off x="1885079" y="2963862"/>
            <a:ext cx="1056558" cy="412009"/>
          </a:xfrm>
          <a:prstGeom prst="rect">
            <a:avLst/>
          </a:prstGeom>
          <a:solidFill>
            <a:srgbClr val="FF0000"/>
          </a:solidFill>
          <a:ln>
            <a:noFill/>
          </a:ln>
          <a:effectLst>
            <a:reflection blurRad="6350" stA="6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Product 2</a:t>
            </a:r>
            <a:endParaRPr lang="en-US" sz="1400" dirty="0"/>
          </a:p>
        </p:txBody>
      </p:sp>
      <p:sp>
        <p:nvSpPr>
          <p:cNvPr id="10" name="Rectangle 9"/>
          <p:cNvSpPr/>
          <p:nvPr/>
        </p:nvSpPr>
        <p:spPr>
          <a:xfrm>
            <a:off x="1885079" y="3512502"/>
            <a:ext cx="1056558" cy="412009"/>
          </a:xfrm>
          <a:prstGeom prst="rect">
            <a:avLst/>
          </a:prstGeom>
          <a:solidFill>
            <a:srgbClr val="FF0000"/>
          </a:solidFill>
          <a:ln>
            <a:noFill/>
          </a:ln>
          <a:effectLst>
            <a:reflection blurRad="6350" stA="90000" endPos="1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Product 5</a:t>
            </a:r>
          </a:p>
        </p:txBody>
      </p:sp>
      <p:sp>
        <p:nvSpPr>
          <p:cNvPr id="11" name="Rectangle 10"/>
          <p:cNvSpPr/>
          <p:nvPr/>
        </p:nvSpPr>
        <p:spPr>
          <a:xfrm>
            <a:off x="3028079" y="2963862"/>
            <a:ext cx="1056558" cy="402817"/>
          </a:xfrm>
          <a:prstGeom prst="rect">
            <a:avLst/>
          </a:prstGeom>
          <a:solidFill>
            <a:srgbClr val="FF0000"/>
          </a:solidFill>
          <a:ln>
            <a:noFill/>
          </a:ln>
          <a:effectLst>
            <a:reflection blurRad="6350" stA="6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Product 3</a:t>
            </a:r>
          </a:p>
        </p:txBody>
      </p:sp>
      <p:sp>
        <p:nvSpPr>
          <p:cNvPr id="12" name="Rectangle 11"/>
          <p:cNvSpPr/>
          <p:nvPr/>
        </p:nvSpPr>
        <p:spPr>
          <a:xfrm>
            <a:off x="492200" y="3966130"/>
            <a:ext cx="3744837" cy="369332"/>
          </a:xfrm>
          <a:prstGeom prst="rect">
            <a:avLst/>
          </a:prstGeom>
        </p:spPr>
        <p:txBody>
          <a:bodyPr wrap="square">
            <a:spAutoFit/>
          </a:bodyPr>
          <a:lstStyle/>
          <a:p>
            <a:pPr lvl="1" algn="ctr"/>
            <a:r>
              <a:rPr lang="en-US" b="1" dirty="0" smtClean="0">
                <a:solidFill>
                  <a:srgbClr val="000000"/>
                </a:solidFill>
              </a:rPr>
              <a:t>Context Object</a:t>
            </a:r>
            <a:endParaRPr lang="en-US" b="1" dirty="0">
              <a:solidFill>
                <a:srgbClr val="000000"/>
              </a:solidFill>
            </a:endParaRPr>
          </a:p>
        </p:txBody>
      </p:sp>
      <p:sp>
        <p:nvSpPr>
          <p:cNvPr id="2" name="Rectangle 1"/>
          <p:cNvSpPr/>
          <p:nvPr/>
        </p:nvSpPr>
        <p:spPr>
          <a:xfrm>
            <a:off x="4786604" y="3135087"/>
            <a:ext cx="6918033" cy="853874"/>
          </a:xfrm>
          <a:prstGeom prst="rect">
            <a:avLst/>
          </a:prstGeom>
        </p:spPr>
        <p:txBody>
          <a:bodyPr wrap="square">
            <a:spAutoFit/>
          </a:bodyPr>
          <a:lstStyle/>
          <a:p>
            <a:pPr lvl="1"/>
            <a:r>
              <a:rPr lang="en-US" sz="2400" dirty="0" smtClean="0">
                <a:solidFill>
                  <a:srgbClr val="FFFF00"/>
                </a:solidFill>
              </a:rPr>
              <a:t>EF scans context for changes</a:t>
            </a:r>
          </a:p>
          <a:p>
            <a:pPr lvl="1"/>
            <a:r>
              <a:rPr lang="en-US" sz="2400" dirty="0" smtClean="0">
                <a:solidFill>
                  <a:srgbClr val="FFFF00"/>
                </a:solidFill>
              </a:rPr>
              <a:t>Wraps </a:t>
            </a:r>
            <a:r>
              <a:rPr lang="en-US" sz="2400" dirty="0">
                <a:solidFill>
                  <a:srgbClr val="FFFF00"/>
                </a:solidFill>
              </a:rPr>
              <a:t>all </a:t>
            </a:r>
            <a:r>
              <a:rPr lang="en-US" sz="2400" dirty="0" smtClean="0">
                <a:solidFill>
                  <a:srgbClr val="FFFF00"/>
                </a:solidFill>
              </a:rPr>
              <a:t>updates as an </a:t>
            </a:r>
            <a:r>
              <a:rPr lang="en-US" sz="2400" u="sng" dirty="0" smtClean="0">
                <a:solidFill>
                  <a:srgbClr val="FFFF00"/>
                </a:solidFill>
                <a:latin typeface="Segoe Print" panose="02000600000000000000" pitchFamily="2" charset="0"/>
              </a:rPr>
              <a:t>Unit </a:t>
            </a:r>
            <a:r>
              <a:rPr lang="en-US" sz="2400" u="sng" dirty="0">
                <a:solidFill>
                  <a:srgbClr val="FFFF00"/>
                </a:solidFill>
                <a:latin typeface="Segoe Print" panose="02000600000000000000" pitchFamily="2" charset="0"/>
              </a:rPr>
              <a:t>of Work</a:t>
            </a:r>
          </a:p>
        </p:txBody>
      </p:sp>
      <p:cxnSp>
        <p:nvCxnSpPr>
          <p:cNvPr id="13" name="Straight Arrow Connector 12"/>
          <p:cNvCxnSpPr/>
          <p:nvPr/>
        </p:nvCxnSpPr>
        <p:spPr>
          <a:xfrm flipH="1">
            <a:off x="4355212" y="3512502"/>
            <a:ext cx="862784" cy="0"/>
          </a:xfrm>
          <a:prstGeom prst="straightConnector1">
            <a:avLst/>
          </a:prstGeom>
          <a:ln w="9525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11887199" cy="1829593"/>
          </a:xfrm>
        </p:spPr>
        <p:txBody>
          <a:bodyPr/>
          <a:lstStyle/>
          <a:p>
            <a:r>
              <a:rPr lang="en-US" dirty="0" smtClean="0">
                <a:solidFill>
                  <a:srgbClr val="FFFF00"/>
                </a:solidFill>
              </a:rPr>
              <a:t>Default EF Transaction Behavior </a:t>
            </a:r>
          </a:p>
          <a:p>
            <a:r>
              <a:rPr lang="en-US" dirty="0" smtClean="0">
                <a:solidFill>
                  <a:srgbClr val="FFFF00"/>
                </a:solidFill>
              </a:rPr>
              <a:t>Maximizing Transaction Control - BeginTransaction API</a:t>
            </a:r>
          </a:p>
          <a:p>
            <a:r>
              <a:rPr lang="en-US" dirty="0" smtClean="0">
                <a:solidFill>
                  <a:srgbClr val="FFFF00"/>
                </a:solidFill>
              </a:rPr>
              <a:t>Sharing transaction with EF context - UseTransaction API</a:t>
            </a:r>
            <a:endParaRPr lang="en-US"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037" y="1135062"/>
            <a:ext cx="1802282" cy="1581912"/>
          </a:xfrm>
          <a:prstGeom prst="rect">
            <a:avLst/>
          </a:prstGeom>
        </p:spPr>
      </p:pic>
    </p:spTree>
    <p:extLst>
      <p:ext uri="{BB962C8B-B14F-4D97-AF65-F5344CB8AC3E}">
        <p14:creationId xmlns:p14="http://schemas.microsoft.com/office/powerpoint/2010/main" val="21752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Best Practices - Transactions</a:t>
            </a:r>
            <a:endParaRPr lang="en-US" dirty="0"/>
          </a:p>
        </p:txBody>
      </p:sp>
      <p:sp>
        <p:nvSpPr>
          <p:cNvPr id="6" name="Text Placeholder 5"/>
          <p:cNvSpPr>
            <a:spLocks noGrp="1"/>
          </p:cNvSpPr>
          <p:nvPr>
            <p:ph type="body" sz="quarter" idx="4294967295"/>
          </p:nvPr>
        </p:nvSpPr>
        <p:spPr>
          <a:xfrm>
            <a:off x="274638" y="1212850"/>
            <a:ext cx="11887200" cy="5269135"/>
          </a:xfrm>
          <a:prstGeom prst="rect">
            <a:avLst/>
          </a:prstGeom>
        </p:spPr>
        <p:txBody>
          <a:bodyPr/>
          <a:lstStyle/>
          <a:p>
            <a:r>
              <a:rPr lang="en-US" dirty="0" smtClean="0"/>
              <a:t>Favor implicit local transactions, when possible</a:t>
            </a:r>
          </a:p>
          <a:p>
            <a:pPr lvl="1"/>
            <a:r>
              <a:rPr lang="en-US" dirty="0" smtClean="0"/>
              <a:t>All you need in most cases</a:t>
            </a:r>
          </a:p>
          <a:p>
            <a:pPr lvl="1"/>
            <a:r>
              <a:rPr lang="en-US" dirty="0" smtClean="0"/>
              <a:t>Automatic when calling SaveChanges()</a:t>
            </a:r>
          </a:p>
          <a:p>
            <a:pPr lvl="1"/>
            <a:r>
              <a:rPr lang="en-US" dirty="0" smtClean="0"/>
              <a:t>Implements Unit of Work Pattern</a:t>
            </a:r>
          </a:p>
          <a:p>
            <a:r>
              <a:rPr lang="en-US" dirty="0" smtClean="0"/>
              <a:t>Explicit Local Transaction</a:t>
            </a:r>
          </a:p>
          <a:p>
            <a:pPr lvl="1"/>
            <a:r>
              <a:rPr lang="en-US" dirty="0" smtClean="0"/>
              <a:t>Leverage </a:t>
            </a:r>
            <a:r>
              <a:rPr lang="en-US" dirty="0" smtClean="0">
                <a:solidFill>
                  <a:srgbClr val="FFFF00"/>
                </a:solidFill>
                <a:latin typeface="Segoe Print" panose="02000600000000000000" pitchFamily="2" charset="0"/>
              </a:rPr>
              <a:t>BeginTransaction</a:t>
            </a:r>
            <a:r>
              <a:rPr lang="en-US" dirty="0">
                <a:solidFill>
                  <a:srgbClr val="FFFF00"/>
                </a:solidFill>
                <a:latin typeface="Segoe Print" panose="02000600000000000000" pitchFamily="2" charset="0"/>
              </a:rPr>
              <a:t>() API </a:t>
            </a:r>
            <a:r>
              <a:rPr lang="en-US" dirty="0"/>
              <a:t>to </a:t>
            </a:r>
            <a:r>
              <a:rPr lang="en-US" dirty="0" smtClean="0"/>
              <a:t>maximize transaction control</a:t>
            </a:r>
          </a:p>
          <a:p>
            <a:pPr lvl="1"/>
            <a:r>
              <a:rPr lang="en-US" dirty="0" smtClean="0"/>
              <a:t>Leverage </a:t>
            </a:r>
            <a:r>
              <a:rPr lang="en-US" dirty="0" smtClean="0">
                <a:solidFill>
                  <a:srgbClr val="FFFF00"/>
                </a:solidFill>
                <a:latin typeface="Segoe Print" panose="02000600000000000000" pitchFamily="2" charset="0"/>
              </a:rPr>
              <a:t>UseTransaction</a:t>
            </a:r>
            <a:r>
              <a:rPr lang="en-US" dirty="0">
                <a:solidFill>
                  <a:srgbClr val="FFFF00"/>
                </a:solidFill>
                <a:latin typeface="Segoe Print" panose="02000600000000000000" pitchFamily="2" charset="0"/>
              </a:rPr>
              <a:t>() </a:t>
            </a:r>
            <a:r>
              <a:rPr lang="en-US" dirty="0" smtClean="0">
                <a:solidFill>
                  <a:srgbClr val="FFFF00"/>
                </a:solidFill>
                <a:latin typeface="Segoe Print" panose="02000600000000000000" pitchFamily="2" charset="0"/>
              </a:rPr>
              <a:t>API</a:t>
            </a:r>
            <a:r>
              <a:rPr lang="en-US" dirty="0" smtClean="0">
                <a:solidFill>
                  <a:schemeClr val="accent3">
                    <a:lumMod val="60000"/>
                    <a:lumOff val="40000"/>
                  </a:schemeClr>
                </a:solidFill>
                <a:latin typeface="Segoe Print" panose="02000600000000000000" pitchFamily="2" charset="0"/>
              </a:rPr>
              <a:t> </a:t>
            </a:r>
            <a:r>
              <a:rPr lang="en-US" dirty="0" smtClean="0"/>
              <a:t>to share external local transaction</a:t>
            </a:r>
          </a:p>
          <a:p>
            <a:r>
              <a:rPr lang="en-US" dirty="0" smtClean="0"/>
              <a:t>Distributed Transactions</a:t>
            </a:r>
          </a:p>
          <a:p>
            <a:pPr lvl="1"/>
            <a:r>
              <a:rPr lang="en-US" dirty="0" smtClean="0"/>
              <a:t>Favor </a:t>
            </a:r>
            <a:r>
              <a:rPr lang="en-US" dirty="0">
                <a:solidFill>
                  <a:srgbClr val="FFFF00"/>
                </a:solidFill>
                <a:latin typeface="Segoe Print" panose="02000600000000000000" pitchFamily="2" charset="0"/>
              </a:rPr>
              <a:t>TransactionScope </a:t>
            </a:r>
            <a:r>
              <a:rPr lang="en-US" dirty="0">
                <a:solidFill>
                  <a:schemeClr val="accent3">
                    <a:lumMod val="60000"/>
                    <a:lumOff val="40000"/>
                  </a:schemeClr>
                </a:solidFill>
                <a:latin typeface="Segoe Print" panose="02000600000000000000" pitchFamily="2" charset="0"/>
              </a:rPr>
              <a:t>(demo code) </a:t>
            </a:r>
            <a:r>
              <a:rPr lang="en-US" dirty="0" smtClean="0"/>
              <a:t>for operations, including non-database resources</a:t>
            </a:r>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651" y="308356"/>
            <a:ext cx="1828571" cy="1828571"/>
          </a:xfrm>
          <a:prstGeom prst="rect">
            <a:avLst/>
          </a:prstGeom>
        </p:spPr>
      </p:pic>
    </p:spTree>
    <p:extLst>
      <p:ext uri="{BB962C8B-B14F-4D97-AF65-F5344CB8AC3E}">
        <p14:creationId xmlns:p14="http://schemas.microsoft.com/office/powerpoint/2010/main" val="203433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Enterprise Apps are…</a:t>
            </a:r>
            <a:br>
              <a:rPr lang="en-US" sz="4000" dirty="0" smtClean="0"/>
            </a:br>
            <a:r>
              <a:rPr lang="en-US" dirty="0" smtClean="0"/>
              <a:t>Concurrent</a:t>
            </a:r>
            <a:endParaRPr lang="en-US" dirty="0"/>
          </a:p>
        </p:txBody>
      </p:sp>
    </p:spTree>
    <p:extLst>
      <p:ext uri="{BB962C8B-B14F-4D97-AF65-F5344CB8AC3E}">
        <p14:creationId xmlns:p14="http://schemas.microsoft.com/office/powerpoint/2010/main" val="423656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Industrial-Strength</a:t>
            </a:r>
            <a:br>
              <a:rPr lang="en-US" dirty="0" smtClean="0"/>
            </a:br>
            <a:r>
              <a:rPr lang="en-US" dirty="0" smtClean="0"/>
              <a:t>Entity Framework</a:t>
            </a:r>
            <a:endParaRPr lang="en-US" dirty="0"/>
          </a:p>
        </p:txBody>
      </p:sp>
      <p:sp>
        <p:nvSpPr>
          <p:cNvPr id="3" name="Text Placeholder 2"/>
          <p:cNvSpPr>
            <a:spLocks noGrp="1"/>
          </p:cNvSpPr>
          <p:nvPr>
            <p:ph type="body" sz="quarter" idx="14"/>
          </p:nvPr>
        </p:nvSpPr>
        <p:spPr/>
        <p:txBody>
          <a:bodyPr/>
          <a:lstStyle/>
          <a:p>
            <a:r>
              <a:rPr lang="en-US" dirty="0" smtClean="0"/>
              <a:t>John Mason/Rob Vettor</a:t>
            </a:r>
          </a:p>
          <a:p>
            <a:r>
              <a:rPr lang="en-US" dirty="0" smtClean="0"/>
              <a:t>Senior Development Consultants</a:t>
            </a:r>
          </a:p>
          <a:p>
            <a:r>
              <a:rPr lang="en-US" dirty="0" smtClean="0"/>
              <a:t>Microsoft Premier Services</a:t>
            </a:r>
            <a:endParaRPr lang="en-US" dirty="0"/>
          </a:p>
        </p:txBody>
      </p:sp>
      <p:sp>
        <p:nvSpPr>
          <p:cNvPr id="4" name="Text Placeholder 2"/>
          <p:cNvSpPr txBox="1">
            <a:spLocks/>
          </p:cNvSpPr>
          <p:nvPr/>
        </p:nvSpPr>
        <p:spPr bwMode="ltGray">
          <a:xfrm>
            <a:off x="10333037" y="220662"/>
            <a:ext cx="1981201" cy="609600"/>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000" dirty="0" smtClean="0"/>
              <a:t>DEV-B356</a:t>
            </a:r>
            <a:endParaRPr lang="en-US" sz="20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Concurrency</a:t>
            </a:r>
            <a:endParaRPr lang="en-US" dirty="0"/>
          </a:p>
        </p:txBody>
      </p:sp>
      <p:sp>
        <p:nvSpPr>
          <p:cNvPr id="6" name="Text Placeholder 5"/>
          <p:cNvSpPr>
            <a:spLocks noGrp="1"/>
          </p:cNvSpPr>
          <p:nvPr>
            <p:ph type="body" sz="quarter" idx="4294967295"/>
          </p:nvPr>
        </p:nvSpPr>
        <p:spPr>
          <a:xfrm>
            <a:off x="274638" y="1212850"/>
            <a:ext cx="11887200" cy="5358390"/>
          </a:xfrm>
          <a:prstGeom prst="rect">
            <a:avLst/>
          </a:prstGeom>
        </p:spPr>
        <p:txBody>
          <a:bodyPr/>
          <a:lstStyle/>
          <a:p>
            <a:pPr lvl="1"/>
            <a:r>
              <a:rPr lang="en-US" dirty="0" smtClean="0"/>
              <a:t>When multiple users attempt to modify the same data at the same time</a:t>
            </a:r>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smtClean="0"/>
              <a:t>Two Models</a:t>
            </a:r>
          </a:p>
          <a:p>
            <a:pPr lvl="2"/>
            <a:r>
              <a:rPr lang="en-US" dirty="0" smtClean="0"/>
              <a:t>Optimistic </a:t>
            </a:r>
            <a:r>
              <a:rPr lang="en-US" dirty="0"/>
              <a:t>Concurrency</a:t>
            </a:r>
          </a:p>
          <a:p>
            <a:pPr lvl="3"/>
            <a:r>
              <a:rPr lang="en-US" sz="1800" u="sng" dirty="0" smtClean="0"/>
              <a:t>Pro: </a:t>
            </a:r>
            <a:r>
              <a:rPr lang="en-US" sz="1800" dirty="0" smtClean="0"/>
              <a:t>Rows </a:t>
            </a:r>
            <a:r>
              <a:rPr lang="en-US" sz="1800" dirty="0"/>
              <a:t>not locked between initial query and update</a:t>
            </a:r>
          </a:p>
          <a:p>
            <a:pPr lvl="3"/>
            <a:r>
              <a:rPr lang="en-US" sz="1800" u="sng" dirty="0" smtClean="0"/>
              <a:t>Con</a:t>
            </a:r>
            <a:r>
              <a:rPr lang="en-US" sz="1800" dirty="0" smtClean="0"/>
              <a:t>: Database values can </a:t>
            </a:r>
            <a:r>
              <a:rPr lang="en-US" sz="1800" dirty="0"/>
              <a:t>be </a:t>
            </a:r>
            <a:r>
              <a:rPr lang="en-US" sz="1800" dirty="0">
                <a:solidFill>
                  <a:srgbClr val="FFFF00"/>
                </a:solidFill>
                <a:latin typeface="Segoe Print" panose="02000600000000000000" pitchFamily="2" charset="0"/>
              </a:rPr>
              <a:t>overwritten</a:t>
            </a:r>
            <a:r>
              <a:rPr lang="en-US" sz="1800" dirty="0"/>
              <a:t> </a:t>
            </a:r>
            <a:r>
              <a:rPr lang="en-US" sz="1800" dirty="0" smtClean="0"/>
              <a:t>by others during your update</a:t>
            </a:r>
            <a:endParaRPr lang="en-US" sz="1800" dirty="0"/>
          </a:p>
          <a:p>
            <a:pPr lvl="2"/>
            <a:r>
              <a:rPr lang="en-US" dirty="0"/>
              <a:t>Pessimistic Concurrency</a:t>
            </a:r>
          </a:p>
          <a:p>
            <a:pPr lvl="3"/>
            <a:r>
              <a:rPr lang="en-US" sz="1800" i="1" u="sng" dirty="0" smtClean="0"/>
              <a:t>Pro</a:t>
            </a:r>
            <a:r>
              <a:rPr lang="en-US" sz="1800" dirty="0" smtClean="0"/>
              <a:t>: Row </a:t>
            </a:r>
            <a:r>
              <a:rPr lang="en-US" sz="1800" dirty="0"/>
              <a:t>locked until operation </a:t>
            </a:r>
            <a:r>
              <a:rPr lang="en-US" sz="1800" dirty="0" smtClean="0"/>
              <a:t>complete</a:t>
            </a:r>
            <a:endParaRPr lang="en-US" sz="1800" dirty="0"/>
          </a:p>
          <a:p>
            <a:pPr lvl="3"/>
            <a:r>
              <a:rPr lang="en-US" sz="1800" u="sng" dirty="0" smtClean="0"/>
              <a:t>Con</a:t>
            </a:r>
            <a:r>
              <a:rPr lang="en-US" sz="1800" dirty="0" smtClean="0"/>
              <a:t>: Not </a:t>
            </a:r>
            <a:r>
              <a:rPr lang="en-US" sz="1800" dirty="0"/>
              <a:t>scalable – </a:t>
            </a:r>
            <a:r>
              <a:rPr lang="en-US" sz="1800" dirty="0" smtClean="0"/>
              <a:t>excessive locking – can cause </a:t>
            </a:r>
            <a:r>
              <a:rPr lang="en-US" sz="1800" dirty="0">
                <a:solidFill>
                  <a:srgbClr val="FFFF00"/>
                </a:solidFill>
                <a:latin typeface="Segoe Print" panose="02000600000000000000" pitchFamily="2" charset="0"/>
              </a:rPr>
              <a:t>lock </a:t>
            </a:r>
            <a:r>
              <a:rPr lang="en-US" sz="1800" dirty="0" smtClean="0">
                <a:solidFill>
                  <a:srgbClr val="FFFF00"/>
                </a:solidFill>
                <a:latin typeface="Segoe Print" panose="02000600000000000000" pitchFamily="2" charset="0"/>
              </a:rPr>
              <a:t>escalation heartburn!</a:t>
            </a:r>
            <a:endParaRPr lang="en-US" sz="1800" dirty="0">
              <a:solidFill>
                <a:srgbClr val="FFFF00"/>
              </a:solidFill>
              <a:latin typeface="Segoe Print" panose="02000600000000000000" pitchFamily="2" charset="0"/>
            </a:endParaRPr>
          </a:p>
          <a:p>
            <a:pPr lvl="3"/>
            <a:r>
              <a:rPr lang="en-US" sz="1800" u="sng" dirty="0" smtClean="0"/>
              <a:t>Con</a:t>
            </a:r>
            <a:r>
              <a:rPr lang="en-US" sz="1800" dirty="0" smtClean="0"/>
              <a:t>: No </a:t>
            </a:r>
            <a:r>
              <a:rPr lang="en-US" sz="1800" dirty="0"/>
              <a:t>out-of-the-box support in </a:t>
            </a:r>
            <a:r>
              <a:rPr lang="en-US" sz="1800" dirty="0" smtClean="0"/>
              <a:t>ADO.NET/EF</a:t>
            </a:r>
            <a:endParaRPr lang="en-US" dirty="0" smtClean="0"/>
          </a:p>
        </p:txBody>
      </p:sp>
      <p:sp>
        <p:nvSpPr>
          <p:cNvPr id="4" name="Flowchart: Magnetic Disk 72"/>
          <p:cNvSpPr>
            <a:spLocks noChangeArrowheads="1"/>
          </p:cNvSpPr>
          <p:nvPr/>
        </p:nvSpPr>
        <p:spPr bwMode="auto">
          <a:xfrm>
            <a:off x="4600051" y="2537099"/>
            <a:ext cx="1724301" cy="953765"/>
          </a:xfrm>
          <a:prstGeom prst="flowChartMagneticDisk">
            <a:avLst/>
          </a:prstGeom>
          <a:gradFill rotWithShape="0">
            <a:gsLst>
              <a:gs pos="0">
                <a:srgbClr val="5E9EFF"/>
              </a:gs>
              <a:gs pos="39999">
                <a:srgbClr val="85C2FF"/>
              </a:gs>
              <a:gs pos="70000">
                <a:srgbClr val="C4D6EB"/>
              </a:gs>
              <a:gs pos="100000">
                <a:srgbClr val="FFEBFA"/>
              </a:gs>
            </a:gsLst>
            <a:lin ang="16200000"/>
          </a:gradFill>
          <a:ln w="12700" algn="ctr">
            <a:solidFill>
              <a:schemeClr val="tx1"/>
            </a:solidFill>
            <a:round/>
            <a:headEnd/>
            <a:tailEnd/>
          </a:ln>
          <a:effectLst>
            <a:glow rad="342900">
              <a:schemeClr val="accent1">
                <a:alpha val="73000"/>
              </a:schemeClr>
            </a:glow>
          </a:effectLst>
        </p:spPr>
        <p:txBody>
          <a:bodyPr wrap="none" anchor="ctr"/>
          <a:lstStyle/>
          <a:p>
            <a:endParaRPr lang="en-US" sz="1800" dirty="0">
              <a:solidFill>
                <a:schemeClr val="tx1"/>
              </a:solidFill>
            </a:endParaRPr>
          </a:p>
        </p:txBody>
      </p:sp>
      <p:cxnSp>
        <p:nvCxnSpPr>
          <p:cNvPr id="5" name="Straight Arrow Connector 47"/>
          <p:cNvCxnSpPr>
            <a:cxnSpLocks noChangeShapeType="1"/>
          </p:cNvCxnSpPr>
          <p:nvPr/>
        </p:nvCxnSpPr>
        <p:spPr bwMode="auto">
          <a:xfrm flipH="1">
            <a:off x="5542371" y="2656857"/>
            <a:ext cx="1365369" cy="433136"/>
          </a:xfrm>
          <a:prstGeom prst="straightConnector1">
            <a:avLst/>
          </a:prstGeom>
          <a:noFill/>
          <a:ln w="31750" algn="ctr">
            <a:solidFill>
              <a:srgbClr val="FFFF00"/>
            </a:solidFill>
            <a:prstDash val="sysDash"/>
            <a:round/>
            <a:headEnd type="none" w="med" len="med"/>
            <a:tailEnd type="arrow" w="med" len="med"/>
          </a:ln>
          <a:extLst>
            <a:ext uri="{909E8E84-426E-40DD-AFC4-6F175D3DCCD1}">
              <a14:hiddenFill xmlns:a14="http://schemas.microsoft.com/office/drawing/2010/main">
                <a:noFill/>
              </a14:hiddenFill>
            </a:ext>
          </a:ex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888" y="2119725"/>
            <a:ext cx="998598" cy="970269"/>
          </a:xfrm>
          <a:prstGeom prst="rect">
            <a:avLst/>
          </a:prstGeom>
          <a:effectLst>
            <a:glow rad="431800">
              <a:schemeClr val="accent1">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740" y="2119347"/>
            <a:ext cx="998598" cy="970269"/>
          </a:xfrm>
          <a:prstGeom prst="rect">
            <a:avLst/>
          </a:prstGeom>
          <a:effectLst>
            <a:glow rad="419100">
              <a:schemeClr val="accent1">
                <a:alpha val="40000"/>
              </a:schemeClr>
            </a:glow>
          </a:effectLst>
        </p:spPr>
      </p:pic>
      <p:cxnSp>
        <p:nvCxnSpPr>
          <p:cNvPr id="9" name="Straight Arrow Connector 47"/>
          <p:cNvCxnSpPr>
            <a:cxnSpLocks noChangeShapeType="1"/>
          </p:cNvCxnSpPr>
          <p:nvPr/>
        </p:nvCxnSpPr>
        <p:spPr bwMode="auto">
          <a:xfrm>
            <a:off x="3688727" y="2604482"/>
            <a:ext cx="1172012" cy="409122"/>
          </a:xfrm>
          <a:prstGeom prst="straightConnector1">
            <a:avLst/>
          </a:prstGeom>
          <a:noFill/>
          <a:ln w="31750" algn="ctr">
            <a:solidFill>
              <a:srgbClr val="FFFF00"/>
            </a:solidFill>
            <a:prstDash val="sysDash"/>
            <a:round/>
            <a:headEnd type="none" w="med" len="med"/>
            <a:tailEnd type="arrow" w="med" len="med"/>
          </a:ln>
          <a:extLst>
            <a:ext uri="{909E8E84-426E-40DD-AFC4-6F175D3DCCD1}">
              <a14:hiddenFill xmlns:a14="http://schemas.microsoft.com/office/drawing/2010/main">
                <a:noFill/>
              </a14:hiddenFill>
            </a:ext>
          </a:extLst>
        </p:spPr>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194" y="2893307"/>
            <a:ext cx="410924" cy="393373"/>
          </a:xfrm>
          <a:prstGeom prst="rect">
            <a:avLst/>
          </a:prstGeom>
        </p:spPr>
      </p:pic>
      <p:cxnSp>
        <p:nvCxnSpPr>
          <p:cNvPr id="11" name="Straight Arrow Connector 47"/>
          <p:cNvCxnSpPr>
            <a:cxnSpLocks noChangeShapeType="1"/>
            <a:stCxn id="12" idx="1"/>
          </p:cNvCxnSpPr>
          <p:nvPr/>
        </p:nvCxnSpPr>
        <p:spPr bwMode="auto">
          <a:xfrm flipH="1" flipV="1">
            <a:off x="5316357" y="3216714"/>
            <a:ext cx="1272604" cy="476882"/>
          </a:xfrm>
          <a:prstGeom prst="straightConnector1">
            <a:avLst/>
          </a:prstGeom>
          <a:noFill/>
          <a:ln w="31750" algn="ctr">
            <a:solidFill>
              <a:srgbClr val="FFFF00"/>
            </a:solidFill>
            <a:prstDash val="sysDash"/>
            <a:round/>
            <a:headEnd type="none" w="med" len="med"/>
            <a:tailEnd type="arrow" w="med" len="med"/>
          </a:ln>
          <a:extLst>
            <a:ext uri="{909E8E84-426E-40DD-AFC4-6F175D3DCCD1}">
              <a14:hiddenFill xmlns:a14="http://schemas.microsoft.com/office/drawing/2010/main">
                <a:noFill/>
              </a14:hiddenFill>
            </a:ext>
          </a:extLst>
        </p:spPr>
      </p:cxnSp>
      <p:sp>
        <p:nvSpPr>
          <p:cNvPr id="12" name="Rectangle 11"/>
          <p:cNvSpPr/>
          <p:nvPr/>
        </p:nvSpPr>
        <p:spPr>
          <a:xfrm>
            <a:off x="6588961" y="3508930"/>
            <a:ext cx="1723549" cy="369332"/>
          </a:xfrm>
          <a:prstGeom prst="rect">
            <a:avLst/>
          </a:prstGeom>
          <a:ln>
            <a:solidFill>
              <a:srgbClr val="FFFF00"/>
            </a:solidFill>
          </a:ln>
        </p:spPr>
        <p:txBody>
          <a:bodyPr wrap="none">
            <a:spAutoFit/>
          </a:bodyPr>
          <a:lstStyle/>
          <a:p>
            <a:r>
              <a:rPr lang="en-US" dirty="0" smtClean="0">
                <a:solidFill>
                  <a:srgbClr val="FFFF00"/>
                </a:solidFill>
                <a:latin typeface="Segoe Print" panose="02000600000000000000" pitchFamily="2" charset="0"/>
              </a:rPr>
              <a:t>Same Record</a:t>
            </a:r>
            <a:endParaRPr lang="en-US" dirty="0">
              <a:solidFill>
                <a:srgbClr val="FFFF00"/>
              </a:solidFill>
              <a:latin typeface="Segoe Print" panose="02000600000000000000" pitchFamily="2"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4037" y="448846"/>
            <a:ext cx="1219200" cy="1344835"/>
          </a:xfrm>
          <a:prstGeom prst="rect">
            <a:avLst/>
          </a:prstGeom>
        </p:spPr>
      </p:pic>
      <p:sp>
        <p:nvSpPr>
          <p:cNvPr id="2" name="Cloud Callout 1"/>
          <p:cNvSpPr/>
          <p:nvPr/>
        </p:nvSpPr>
        <p:spPr bwMode="auto">
          <a:xfrm>
            <a:off x="8962923" y="2728107"/>
            <a:ext cx="3048000" cy="1930978"/>
          </a:xfrm>
          <a:prstGeom prst="cloudCallout">
            <a:avLst>
              <a:gd name="adj1" fmla="val -76355"/>
              <a:gd name="adj2" fmla="val -66134"/>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400" b="1" dirty="0">
                <a:solidFill>
                  <a:srgbClr val="000099"/>
                </a:solidFill>
              </a:rPr>
              <a:t>Whose changes are </a:t>
            </a:r>
            <a:r>
              <a:rPr lang="en-US" sz="2400" b="1" dirty="0" smtClean="0">
                <a:solidFill>
                  <a:srgbClr val="000099"/>
                </a:solidFill>
              </a:rPr>
              <a:t>saved</a:t>
            </a:r>
            <a:r>
              <a:rPr lang="en-US" sz="2000" b="1" dirty="0">
                <a:solidFill>
                  <a:srgbClr val="000099"/>
                </a:solidFill>
              </a:rPr>
              <a:t>?</a:t>
            </a:r>
          </a:p>
        </p:txBody>
      </p:sp>
    </p:spTree>
    <p:extLst>
      <p:ext uri="{BB962C8B-B14F-4D97-AF65-F5344CB8AC3E}">
        <p14:creationId xmlns:p14="http://schemas.microsoft.com/office/powerpoint/2010/main" val="10154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Concurrency in EF</a:t>
            </a:r>
            <a:endParaRPr lang="en-US" dirty="0"/>
          </a:p>
        </p:txBody>
      </p:sp>
      <p:sp>
        <p:nvSpPr>
          <p:cNvPr id="6" name="Text Placeholder 5"/>
          <p:cNvSpPr>
            <a:spLocks noGrp="1"/>
          </p:cNvSpPr>
          <p:nvPr>
            <p:ph type="body" sz="quarter" idx="4294967295"/>
          </p:nvPr>
        </p:nvSpPr>
        <p:spPr>
          <a:xfrm>
            <a:off x="259716" y="1272636"/>
            <a:ext cx="11887200" cy="4173450"/>
          </a:xfrm>
          <a:prstGeom prst="rect">
            <a:avLst/>
          </a:prstGeom>
        </p:spPr>
        <p:txBody>
          <a:bodyPr/>
          <a:lstStyle/>
          <a:p>
            <a:pPr lvl="1"/>
            <a:r>
              <a:rPr lang="en-US" dirty="0" smtClean="0"/>
              <a:t>Out-of-box, EF implements optimistic concurrency – Last in, wins</a:t>
            </a:r>
          </a:p>
          <a:p>
            <a:pPr lvl="1"/>
            <a:r>
              <a:rPr lang="en-US" dirty="0" smtClean="0"/>
              <a:t>Can easily detect concurrency conflicts by adding </a:t>
            </a:r>
            <a:r>
              <a:rPr lang="en-US" dirty="0">
                <a:solidFill>
                  <a:srgbClr val="FFFF00"/>
                </a:solidFill>
                <a:latin typeface="Segoe Print" panose="02000600000000000000" pitchFamily="2" charset="0"/>
              </a:rPr>
              <a:t>concurrency </a:t>
            </a:r>
            <a:r>
              <a:rPr lang="en-US" dirty="0" smtClean="0">
                <a:solidFill>
                  <a:srgbClr val="FFFF00"/>
                </a:solidFill>
                <a:latin typeface="Segoe Print" panose="02000600000000000000" pitchFamily="2" charset="0"/>
              </a:rPr>
              <a:t>token</a:t>
            </a: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EF, upon update/delete, will automatically add concurrency check to where clause</a:t>
            </a:r>
          </a:p>
          <a:p>
            <a:pPr lvl="1"/>
            <a:r>
              <a:rPr lang="en-US" dirty="0" smtClean="0"/>
              <a:t>If concurrency conflict</a:t>
            </a:r>
            <a:r>
              <a:rPr lang="en-US" dirty="0"/>
              <a:t>, EF will throw </a:t>
            </a:r>
            <a:r>
              <a:rPr lang="en-US" dirty="0">
                <a:solidFill>
                  <a:srgbClr val="FFFF00"/>
                </a:solidFill>
                <a:latin typeface="Segoe Print" panose="02000600000000000000" pitchFamily="2" charset="0"/>
              </a:rPr>
              <a:t>DbUpdateConcurrencyException</a:t>
            </a:r>
          </a:p>
          <a:p>
            <a:pPr lvl="1"/>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037" y="474267"/>
            <a:ext cx="1143000" cy="1626450"/>
          </a:xfrm>
          <a:prstGeom prst="rect">
            <a:avLst/>
          </a:prstGeom>
          <a:effectLst>
            <a:glow rad="457200">
              <a:schemeClr val="accent1">
                <a:alpha val="40000"/>
              </a:schemeClr>
            </a:glow>
          </a:effectLst>
        </p:spPr>
      </p:pic>
      <p:sp>
        <p:nvSpPr>
          <p:cNvPr id="7" name="Rounded Rectangle 6"/>
          <p:cNvSpPr/>
          <p:nvPr/>
        </p:nvSpPr>
        <p:spPr bwMode="auto">
          <a:xfrm>
            <a:off x="4464976" y="2506662"/>
            <a:ext cx="7696861" cy="994527"/>
          </a:xfrm>
          <a:prstGeom prst="roundRect">
            <a:avLst/>
          </a:prstGeom>
          <a:solidFill>
            <a:srgbClr val="FFFF00"/>
          </a:solidFill>
          <a:ln>
            <a:noFill/>
            <a:headEnd type="none" w="med" len="med"/>
            <a:tailEnd type="none" w="med" len="med"/>
          </a:ln>
          <a:effectLst>
            <a:outerShdw blurRad="355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600" dirty="0">
                <a:solidFill>
                  <a:srgbClr val="000000"/>
                </a:solidFill>
              </a:rPr>
              <a:t>modelBuilder.Entity&lt;Phone&gt;().Property(x =&gt; x.RowVersion</a:t>
            </a:r>
            <a:r>
              <a:rPr lang="en-US" sz="1600" dirty="0" smtClean="0">
                <a:solidFill>
                  <a:srgbClr val="000000"/>
                </a:solidFill>
              </a:rPr>
              <a:t>)</a:t>
            </a:r>
          </a:p>
          <a:p>
            <a:pPr defTabSz="932472" fontAlgn="base">
              <a:spcBef>
                <a:spcPct val="0"/>
              </a:spcBef>
              <a:spcAft>
                <a:spcPct val="0"/>
              </a:spcAft>
            </a:pPr>
            <a:r>
              <a:rPr lang="en-US" sz="1600" b="1" dirty="0" smtClean="0">
                <a:solidFill>
                  <a:srgbClr val="000099"/>
                </a:solidFill>
              </a:rPr>
              <a:t>.</a:t>
            </a:r>
            <a:r>
              <a:rPr lang="en-US" sz="1600" b="1" dirty="0" smtClean="0">
                <a:solidFill>
                  <a:srgbClr val="FF0000"/>
                </a:solidFill>
              </a:rPr>
              <a:t>IsConcurrencyToken</a:t>
            </a:r>
            <a:r>
              <a:rPr lang="en-US" sz="1600" b="1" dirty="0">
                <a:solidFill>
                  <a:srgbClr val="FF0000"/>
                </a:solidFill>
              </a:rPr>
              <a:t>()</a:t>
            </a:r>
            <a:endParaRPr lang="en-US" sz="1600" b="1" dirty="0" smtClean="0">
              <a:solidFill>
                <a:srgbClr val="FF0000"/>
              </a:solidFill>
            </a:endParaRPr>
          </a:p>
          <a:p>
            <a:pPr defTabSz="932472" fontAlgn="base">
              <a:spcBef>
                <a:spcPct val="0"/>
              </a:spcBef>
              <a:spcAft>
                <a:spcPct val="0"/>
              </a:spcAft>
            </a:pPr>
            <a:r>
              <a:rPr lang="en-US" sz="1600" b="1" dirty="0" smtClean="0">
                <a:solidFill>
                  <a:srgbClr val="FF0000"/>
                </a:solidFill>
              </a:rPr>
              <a:t>.</a:t>
            </a:r>
            <a:r>
              <a:rPr lang="en-US" sz="1600" b="1" dirty="0">
                <a:solidFill>
                  <a:srgbClr val="FF0000"/>
                </a:solidFill>
              </a:rPr>
              <a:t>HasDatabaseGeneratedOption(DatabaseGeneratedOption.Computed);</a:t>
            </a:r>
          </a:p>
        </p:txBody>
      </p:sp>
      <p:sp>
        <p:nvSpPr>
          <p:cNvPr id="10" name="Rounded Rectangle 9"/>
          <p:cNvSpPr/>
          <p:nvPr/>
        </p:nvSpPr>
        <p:spPr bwMode="auto">
          <a:xfrm>
            <a:off x="2466479" y="5047826"/>
            <a:ext cx="9771558" cy="1532193"/>
          </a:xfrm>
          <a:prstGeom prst="roundRect">
            <a:avLst/>
          </a:prstGeom>
          <a:solidFill>
            <a:srgbClr val="FFFF00"/>
          </a:solidFill>
          <a:ln>
            <a:noFill/>
            <a:headEnd type="none" w="med" len="med"/>
            <a:tailEnd type="none" w="med" len="med"/>
          </a:ln>
          <a:effectLst>
            <a:outerShdw blurRad="355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dirty="0">
                <a:solidFill>
                  <a:srgbClr val="000000"/>
                </a:solidFill>
              </a:rPr>
              <a:t>exec sp_executesql </a:t>
            </a:r>
            <a:r>
              <a:rPr lang="en-US" dirty="0">
                <a:solidFill>
                  <a:srgbClr val="000099"/>
                </a:solidFill>
              </a:rPr>
              <a:t>N'UPDATE</a:t>
            </a:r>
            <a:r>
              <a:rPr lang="en-US" dirty="0">
                <a:solidFill>
                  <a:srgbClr val="000000"/>
                </a:solidFill>
              </a:rPr>
              <a:t> [dbo].[Phones]</a:t>
            </a:r>
          </a:p>
          <a:p>
            <a:pPr defTabSz="932472" fontAlgn="base">
              <a:spcBef>
                <a:spcPct val="0"/>
              </a:spcBef>
              <a:spcAft>
                <a:spcPct val="0"/>
              </a:spcAft>
            </a:pPr>
            <a:r>
              <a:rPr lang="en-US" dirty="0">
                <a:solidFill>
                  <a:srgbClr val="000099"/>
                </a:solidFill>
              </a:rPr>
              <a:t>SET</a:t>
            </a:r>
            <a:r>
              <a:rPr lang="en-US" dirty="0">
                <a:solidFill>
                  <a:srgbClr val="000000"/>
                </a:solidFill>
              </a:rPr>
              <a:t> [Type] = @</a:t>
            </a:r>
            <a:r>
              <a:rPr lang="en-US" dirty="0" smtClean="0">
                <a:solidFill>
                  <a:srgbClr val="000000"/>
                </a:solidFill>
              </a:rPr>
              <a:t>0    </a:t>
            </a:r>
            <a:r>
              <a:rPr lang="en-US" dirty="0" smtClean="0">
                <a:solidFill>
                  <a:srgbClr val="000099"/>
                </a:solidFill>
              </a:rPr>
              <a:t>WHERE</a:t>
            </a:r>
            <a:r>
              <a:rPr lang="en-US" dirty="0" smtClean="0">
                <a:solidFill>
                  <a:srgbClr val="000000"/>
                </a:solidFill>
              </a:rPr>
              <a:t> </a:t>
            </a:r>
            <a:r>
              <a:rPr lang="en-US" dirty="0">
                <a:solidFill>
                  <a:srgbClr val="000000"/>
                </a:solidFill>
              </a:rPr>
              <a:t>(([Id] = @1) </a:t>
            </a:r>
            <a:r>
              <a:rPr lang="en-US" b="1" dirty="0">
                <a:solidFill>
                  <a:srgbClr val="FF0000"/>
                </a:solidFill>
              </a:rPr>
              <a:t>AND ([RowVersion] </a:t>
            </a:r>
            <a:r>
              <a:rPr lang="en-US" dirty="0">
                <a:solidFill>
                  <a:srgbClr val="000000"/>
                </a:solidFill>
              </a:rPr>
              <a:t>= @2))</a:t>
            </a:r>
          </a:p>
          <a:p>
            <a:pPr defTabSz="932472" fontAlgn="base">
              <a:spcBef>
                <a:spcPct val="0"/>
              </a:spcBef>
              <a:spcAft>
                <a:spcPct val="0"/>
              </a:spcAft>
            </a:pPr>
            <a:r>
              <a:rPr lang="en-US" b="1" dirty="0">
                <a:solidFill>
                  <a:srgbClr val="FF0000"/>
                </a:solidFill>
              </a:rPr>
              <a:t>SELECT [RowVersion</a:t>
            </a:r>
            <a:r>
              <a:rPr lang="en-US" b="1" dirty="0" smtClean="0">
                <a:solidFill>
                  <a:srgbClr val="FF0000"/>
                </a:solidFill>
              </a:rPr>
              <a:t>] FROM </a:t>
            </a:r>
            <a:r>
              <a:rPr lang="en-US" b="1" dirty="0">
                <a:solidFill>
                  <a:srgbClr val="FF0000"/>
                </a:solidFill>
              </a:rPr>
              <a:t>[dbo].[Phones</a:t>
            </a:r>
            <a:r>
              <a:rPr lang="en-US" b="1" dirty="0" smtClean="0">
                <a:solidFill>
                  <a:srgbClr val="FF0000"/>
                </a:solidFill>
              </a:rPr>
              <a:t>] WHERE </a:t>
            </a:r>
            <a:r>
              <a:rPr lang="en-US" b="1" dirty="0">
                <a:solidFill>
                  <a:srgbClr val="FF0000"/>
                </a:solidFill>
              </a:rPr>
              <a:t>@@ROWCOUNT &gt; 0 AND [Id] = @1</a:t>
            </a:r>
            <a:r>
              <a:rPr lang="en-US" b="1" dirty="0" smtClean="0">
                <a:solidFill>
                  <a:srgbClr val="FF0000"/>
                </a:solidFill>
              </a:rPr>
              <a:t>',</a:t>
            </a:r>
          </a:p>
          <a:p>
            <a:pPr defTabSz="932472" fontAlgn="base">
              <a:spcBef>
                <a:spcPct val="0"/>
              </a:spcBef>
              <a:spcAft>
                <a:spcPct val="0"/>
              </a:spcAft>
            </a:pPr>
            <a:r>
              <a:rPr lang="en-US" dirty="0" smtClean="0">
                <a:solidFill>
                  <a:srgbClr val="000000"/>
                </a:solidFill>
              </a:rPr>
              <a:t>N</a:t>
            </a:r>
            <a:r>
              <a:rPr lang="en-US" dirty="0">
                <a:solidFill>
                  <a:srgbClr val="000000"/>
                </a:solidFill>
              </a:rPr>
              <a:t>'@0 nchar(10),@1 int,@2 binary(8)',@0=N'Home',@1=2894</a:t>
            </a:r>
            <a:r>
              <a:rPr lang="en-US" b="1" dirty="0">
                <a:solidFill>
                  <a:srgbClr val="FF0000"/>
                </a:solidFill>
              </a:rPr>
              <a:t>,@2=0x0000000000004656</a:t>
            </a:r>
            <a:endParaRPr lang="en-US" b="1" dirty="0">
              <a:solidFill>
                <a:srgbClr val="000099"/>
              </a:solidFill>
            </a:endParaRPr>
          </a:p>
        </p:txBody>
      </p:sp>
      <p:pic>
        <p:nvPicPr>
          <p:cNvPr id="9" name="Picture 8"/>
          <p:cNvPicPr>
            <a:picLocks noChangeAspect="1"/>
          </p:cNvPicPr>
          <p:nvPr/>
        </p:nvPicPr>
        <p:blipFill>
          <a:blip r:embed="rId4"/>
          <a:stretch>
            <a:fillRect/>
          </a:stretch>
        </p:blipFill>
        <p:spPr>
          <a:xfrm>
            <a:off x="201488" y="2354262"/>
            <a:ext cx="1359665" cy="1296634"/>
          </a:xfrm>
          <a:prstGeom prst="rect">
            <a:avLst/>
          </a:prstGeom>
          <a:effectLst>
            <a:glow rad="127000">
              <a:schemeClr val="accent1">
                <a:alpha val="98000"/>
              </a:schemeClr>
            </a:glow>
          </a:effectLst>
        </p:spPr>
      </p:pic>
      <p:sp>
        <p:nvSpPr>
          <p:cNvPr id="2" name="Striped Right Arrow 1"/>
          <p:cNvSpPr/>
          <p:nvPr/>
        </p:nvSpPr>
        <p:spPr bwMode="auto">
          <a:xfrm>
            <a:off x="1972252" y="2125662"/>
            <a:ext cx="2264785" cy="1752600"/>
          </a:xfrm>
          <a:prstGeom prst="striped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ea typeface="Segoe UI" pitchFamily="34" charset="0"/>
                <a:cs typeface="Segoe UI" pitchFamily="34" charset="0"/>
              </a:rPr>
              <a:t>Configure concurrency token</a:t>
            </a:r>
          </a:p>
        </p:txBody>
      </p:sp>
      <p:sp>
        <p:nvSpPr>
          <p:cNvPr id="3" name="Rectangle 2"/>
          <p:cNvSpPr/>
          <p:nvPr/>
        </p:nvSpPr>
        <p:spPr>
          <a:xfrm>
            <a:off x="213293" y="3684138"/>
            <a:ext cx="1373189" cy="369332"/>
          </a:xfrm>
          <a:prstGeom prst="rect">
            <a:avLst/>
          </a:prstGeom>
        </p:spPr>
        <p:txBody>
          <a:bodyPr wrap="square">
            <a:spAutoFit/>
          </a:bodyPr>
          <a:lstStyle/>
          <a:p>
            <a:pPr algn="ctr"/>
            <a:r>
              <a:rPr lang="en-US" dirty="0" smtClean="0">
                <a:solidFill>
                  <a:srgbClr val="FFFF00"/>
                </a:solidFill>
              </a:rPr>
              <a:t>You</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16" y="5209507"/>
            <a:ext cx="1280345" cy="1280345"/>
          </a:xfrm>
          <a:prstGeom prst="rect">
            <a:avLst/>
          </a:prstGeom>
        </p:spPr>
      </p:pic>
      <p:sp>
        <p:nvSpPr>
          <p:cNvPr id="12" name="Rectangle 11"/>
          <p:cNvSpPr/>
          <p:nvPr/>
        </p:nvSpPr>
        <p:spPr>
          <a:xfrm>
            <a:off x="157181" y="6480730"/>
            <a:ext cx="1373189" cy="369332"/>
          </a:xfrm>
          <a:prstGeom prst="rect">
            <a:avLst/>
          </a:prstGeom>
        </p:spPr>
        <p:txBody>
          <a:bodyPr wrap="square">
            <a:spAutoFit/>
          </a:bodyPr>
          <a:lstStyle/>
          <a:p>
            <a:pPr algn="ctr"/>
            <a:r>
              <a:rPr lang="en-US" dirty="0" smtClean="0">
                <a:solidFill>
                  <a:srgbClr val="FFFF00"/>
                </a:solidFill>
              </a:rPr>
              <a:t>EF</a:t>
            </a:r>
            <a:endParaRPr lang="en-US" dirty="0"/>
          </a:p>
        </p:txBody>
      </p:sp>
      <p:sp>
        <p:nvSpPr>
          <p:cNvPr id="13" name="Striped Right Arrow 12"/>
          <p:cNvSpPr/>
          <p:nvPr/>
        </p:nvSpPr>
        <p:spPr bwMode="auto">
          <a:xfrm>
            <a:off x="1574676" y="4945062"/>
            <a:ext cx="882112" cy="1752600"/>
          </a:xfrm>
          <a:prstGeom prst="striped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b="1"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2318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Resolve Concurrency Conflicts</a:t>
            </a:r>
            <a:endParaRPr lang="en-US" dirty="0"/>
          </a:p>
        </p:txBody>
      </p:sp>
      <p:sp>
        <p:nvSpPr>
          <p:cNvPr id="6" name="Text Placeholder 5"/>
          <p:cNvSpPr>
            <a:spLocks noGrp="1"/>
          </p:cNvSpPr>
          <p:nvPr>
            <p:ph type="body" sz="quarter" idx="4294967295"/>
          </p:nvPr>
        </p:nvSpPr>
        <p:spPr>
          <a:xfrm>
            <a:off x="274638" y="1212850"/>
            <a:ext cx="11887200" cy="4801314"/>
          </a:xfrm>
          <a:prstGeom prst="rect">
            <a:avLst/>
          </a:prstGeom>
        </p:spPr>
        <p:txBody>
          <a:bodyPr/>
          <a:lstStyle/>
          <a:p>
            <a:r>
              <a:rPr lang="en-US" dirty="0" smtClean="0"/>
              <a:t>Client Wins</a:t>
            </a:r>
          </a:p>
          <a:p>
            <a:pPr lvl="1"/>
            <a:r>
              <a:rPr lang="en-US" dirty="0"/>
              <a:t>Out-of-the-box behavior</a:t>
            </a:r>
          </a:p>
          <a:p>
            <a:r>
              <a:rPr lang="en-US" dirty="0" smtClean="0"/>
              <a:t>Server Wins</a:t>
            </a:r>
          </a:p>
          <a:p>
            <a:pPr lvl="1"/>
            <a:r>
              <a:rPr lang="en-US" dirty="0" smtClean="0"/>
              <a:t>First in stays – your changes discarded</a:t>
            </a:r>
            <a:endParaRPr lang="en-US" dirty="0"/>
          </a:p>
          <a:p>
            <a:r>
              <a:rPr lang="en-US" dirty="0" smtClean="0"/>
              <a:t>Notify User of Conflict(s)</a:t>
            </a:r>
            <a:endParaRPr lang="en-US" dirty="0"/>
          </a:p>
          <a:p>
            <a:pPr lvl="1"/>
            <a:r>
              <a:rPr lang="en-US" dirty="0"/>
              <a:t>Classic Model: Keep </a:t>
            </a:r>
            <a:r>
              <a:rPr lang="en-US" dirty="0" smtClean="0"/>
              <a:t>earlier changes</a:t>
            </a:r>
          </a:p>
          <a:p>
            <a:pPr lvl="1"/>
            <a:r>
              <a:rPr lang="en-US" dirty="0" smtClean="0"/>
              <a:t>Give you opportunity to re-input</a:t>
            </a:r>
          </a:p>
          <a:p>
            <a:r>
              <a:rPr lang="en-US" dirty="0" smtClean="0"/>
              <a:t>Code Custom Algorithm</a:t>
            </a:r>
          </a:p>
          <a:p>
            <a:pPr lvl="1"/>
            <a:r>
              <a:rPr lang="en-US" dirty="0" smtClean="0"/>
              <a:t>Let the business decide (BRE)</a:t>
            </a:r>
          </a:p>
        </p:txBody>
      </p:sp>
      <p:sp>
        <p:nvSpPr>
          <p:cNvPr id="4" name="Rectangle 3"/>
          <p:cNvSpPr/>
          <p:nvPr/>
        </p:nvSpPr>
        <p:spPr bwMode="auto">
          <a:xfrm>
            <a:off x="8395508" y="3802062"/>
            <a:ext cx="3657600" cy="2667000"/>
          </a:xfrm>
          <a:prstGeom prst="rect">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8667780" y="4009338"/>
            <a:ext cx="1284257" cy="10287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Original</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Values</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10409237" y="4043821"/>
            <a:ext cx="1295400" cy="99421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Current</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Values</a:t>
            </a: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9582180" y="5250814"/>
            <a:ext cx="1284257" cy="10287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Database</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Values</a:t>
            </a:r>
            <a:endParaRPr lang="en-US" sz="2000" dirty="0">
              <a:gradFill>
                <a:gsLst>
                  <a:gs pos="0">
                    <a:srgbClr val="FFFFFF"/>
                  </a:gs>
                  <a:gs pos="100000">
                    <a:srgbClr val="FFFFFF"/>
                  </a:gs>
                </a:gsLst>
                <a:lin ang="5400000" scaled="0"/>
              </a:gra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2671" y="295273"/>
            <a:ext cx="1808683" cy="1534363"/>
          </a:xfrm>
          <a:prstGeom prst="rect">
            <a:avLst/>
          </a:prstGeom>
        </p:spPr>
      </p:pic>
      <p:sp>
        <p:nvSpPr>
          <p:cNvPr id="3" name="Cloud Callout 2"/>
          <p:cNvSpPr/>
          <p:nvPr/>
        </p:nvSpPr>
        <p:spPr bwMode="auto">
          <a:xfrm>
            <a:off x="6257445" y="1622338"/>
            <a:ext cx="3657602" cy="1562937"/>
          </a:xfrm>
          <a:prstGeom prst="cloudCallout">
            <a:avLst>
              <a:gd name="adj1" fmla="val -24059"/>
              <a:gd name="adj2" fmla="val 16115"/>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solidFill>
                  <a:srgbClr val="0000CC"/>
                </a:solidFill>
              </a:rPr>
              <a:t>Maintains three copies of data</a:t>
            </a:r>
            <a:endParaRPr lang="en-US" sz="2400" dirty="0">
              <a:solidFill>
                <a:srgbClr val="0000CC"/>
              </a:solidFill>
            </a:endParaRPr>
          </a:p>
        </p:txBody>
      </p:sp>
      <p:cxnSp>
        <p:nvCxnSpPr>
          <p:cNvPr id="7" name="Straight Arrow Connector 6"/>
          <p:cNvCxnSpPr/>
          <p:nvPr/>
        </p:nvCxnSpPr>
        <p:spPr>
          <a:xfrm rot="720000">
            <a:off x="9037637" y="3052901"/>
            <a:ext cx="341957" cy="609600"/>
          </a:xfrm>
          <a:prstGeom prst="straightConnector1">
            <a:avLst/>
          </a:prstGeom>
          <a:ln w="13335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0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solidFill>
                  <a:srgbClr val="FFFF00"/>
                </a:solidFill>
              </a:rPr>
              <a:t>Custom Concurrency Algorithm: </a:t>
            </a:r>
          </a:p>
          <a:p>
            <a:r>
              <a:rPr lang="en-US" dirty="0" smtClean="0">
                <a:solidFill>
                  <a:srgbClr val="FFFF00"/>
                </a:solidFill>
              </a:rPr>
              <a:t>Merging Results</a:t>
            </a:r>
            <a:r>
              <a:rPr lang="en-US" dirty="0">
                <a:solidFill>
                  <a:srgbClr val="FFFF00"/>
                </a:solidFill>
              </a:rPr>
              <a:t/>
            </a:r>
            <a:br>
              <a:rPr lang="en-US" dirty="0">
                <a:solidFill>
                  <a:srgbClr val="FFFF00"/>
                </a:solidFill>
              </a:rPr>
            </a:br>
            <a:r>
              <a:rPr lang="en-US" dirty="0" smtClean="0">
                <a:solidFill>
                  <a:srgbClr val="FFFF00"/>
                </a:solidFill>
              </a:rPr>
              <a:t> </a:t>
            </a:r>
            <a:endParaRPr lang="en-US"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037" y="1135062"/>
            <a:ext cx="1802282" cy="1581912"/>
          </a:xfrm>
          <a:prstGeom prst="rect">
            <a:avLst/>
          </a:prstGeom>
        </p:spPr>
      </p:pic>
    </p:spTree>
    <p:extLst>
      <p:ext uri="{BB962C8B-B14F-4D97-AF65-F5344CB8AC3E}">
        <p14:creationId xmlns:p14="http://schemas.microsoft.com/office/powerpoint/2010/main" val="109841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Enterprise Apps are…</a:t>
            </a:r>
            <a:br>
              <a:rPr lang="en-US" sz="4000" dirty="0" smtClean="0"/>
            </a:br>
            <a:r>
              <a:rPr lang="en-US" dirty="0" smtClean="0"/>
              <a:t>Performant</a:t>
            </a:r>
            <a:endParaRPr lang="en-US" dirty="0"/>
          </a:p>
        </p:txBody>
      </p:sp>
    </p:spTree>
    <p:extLst>
      <p:ext uri="{BB962C8B-B14F-4D97-AF65-F5344CB8AC3E}">
        <p14:creationId xmlns:p14="http://schemas.microsoft.com/office/powerpoint/2010/main" val="378673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Performance in Apps</a:t>
            </a:r>
            <a:endParaRPr lang="en-US" dirty="0"/>
          </a:p>
        </p:txBody>
      </p:sp>
      <p:sp>
        <p:nvSpPr>
          <p:cNvPr id="6" name="Text Placeholder 5"/>
          <p:cNvSpPr>
            <a:spLocks noGrp="1"/>
          </p:cNvSpPr>
          <p:nvPr>
            <p:ph type="body" sz="quarter" idx="4294967295"/>
          </p:nvPr>
        </p:nvSpPr>
        <p:spPr>
          <a:xfrm>
            <a:off x="274638" y="1212850"/>
            <a:ext cx="11887200" cy="5601533"/>
          </a:xfrm>
          <a:prstGeom prst="rect">
            <a:avLst/>
          </a:prstGeom>
        </p:spPr>
        <p:txBody>
          <a:bodyPr/>
          <a:lstStyle/>
          <a:p>
            <a:r>
              <a:rPr lang="en-US" dirty="0" smtClean="0"/>
              <a:t>Defining Performance</a:t>
            </a:r>
          </a:p>
          <a:p>
            <a:pPr lvl="1"/>
            <a:r>
              <a:rPr lang="en-US" dirty="0" smtClean="0"/>
              <a:t>Performance is an </a:t>
            </a:r>
            <a:r>
              <a:rPr lang="en-US" dirty="0" smtClean="0">
                <a:solidFill>
                  <a:srgbClr val="FFFF00"/>
                </a:solidFill>
                <a:latin typeface="Segoe Print" panose="02000600000000000000" pitchFamily="2" charset="0"/>
              </a:rPr>
              <a:t>emergent property </a:t>
            </a:r>
            <a:r>
              <a:rPr lang="en-US" dirty="0" smtClean="0"/>
              <a:t>that represents the blending of all the latency in a solution and it’s underlying infrastructure</a:t>
            </a:r>
            <a:endParaRPr lang="en-US" dirty="0"/>
          </a:p>
          <a:p>
            <a:r>
              <a:rPr lang="en-US" dirty="0" smtClean="0"/>
              <a:t>Measuring Performance</a:t>
            </a:r>
          </a:p>
          <a:p>
            <a:pPr lvl="1"/>
            <a:r>
              <a:rPr lang="en-US" dirty="0" smtClean="0"/>
              <a:t>Cannot improve what you don’t measure</a:t>
            </a:r>
          </a:p>
          <a:p>
            <a:pPr lvl="1"/>
            <a:r>
              <a:rPr lang="en-US" dirty="0" smtClean="0"/>
              <a:t>Two kinds of KPI’s exist:  business and application.</a:t>
            </a:r>
          </a:p>
          <a:p>
            <a:pPr lvl="1"/>
            <a:r>
              <a:rPr lang="en-US" dirty="0" smtClean="0"/>
              <a:t>Use the application KPIs to keep track of application metrics that are meaningful to you.</a:t>
            </a:r>
          </a:p>
          <a:p>
            <a:r>
              <a:rPr lang="en-US" dirty="0" smtClean="0"/>
              <a:t>Performance Impactors</a:t>
            </a:r>
          </a:p>
          <a:p>
            <a:pPr lvl="1"/>
            <a:r>
              <a:rPr lang="en-US" dirty="0" smtClean="0"/>
              <a:t>You can buy your way out of bandwidth issues, but not latency.</a:t>
            </a:r>
          </a:p>
          <a:p>
            <a:pPr lvl="1"/>
            <a:r>
              <a:rPr lang="en-US" dirty="0" smtClean="0"/>
              <a:t>This must be considered up front.</a:t>
            </a:r>
            <a:endParaRPr lang="en-US" dirty="0"/>
          </a:p>
          <a:p>
            <a:pPr lvl="1"/>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9140" y="250824"/>
            <a:ext cx="1219200" cy="1344835"/>
          </a:xfrm>
          <a:prstGeom prst="rect">
            <a:avLst/>
          </a:prstGeom>
        </p:spPr>
      </p:pic>
    </p:spTree>
    <p:extLst>
      <p:ext uri="{BB962C8B-B14F-4D97-AF65-F5344CB8AC3E}">
        <p14:creationId xmlns:p14="http://schemas.microsoft.com/office/powerpoint/2010/main" val="7921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E4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9E49"/>
          </a:solidFill>
        </p:spPr>
        <p:txBody>
          <a:bodyPr/>
          <a:lstStyle/>
          <a:p>
            <a:r>
              <a:rPr lang="en-US" sz="3600" dirty="0"/>
              <a:t>Performance Pillar:</a:t>
            </a:r>
            <a:br>
              <a:rPr lang="en-US" sz="3600" dirty="0"/>
            </a:br>
            <a:r>
              <a:rPr lang="en-US" dirty="0" smtClean="0"/>
              <a:t>Efficient Queries</a:t>
            </a:r>
            <a:br>
              <a:rPr lang="en-US" dirty="0" smtClean="0"/>
            </a:br>
            <a:endParaRPr lang="en-US" dirty="0"/>
          </a:p>
        </p:txBody>
      </p:sp>
    </p:spTree>
    <p:extLst>
      <p:ext uri="{BB962C8B-B14F-4D97-AF65-F5344CB8AC3E}">
        <p14:creationId xmlns:p14="http://schemas.microsoft.com/office/powerpoint/2010/main" val="155299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Default Query Behavior</a:t>
            </a:r>
            <a:endParaRPr lang="en-US" dirty="0"/>
          </a:p>
        </p:txBody>
      </p:sp>
      <p:sp>
        <p:nvSpPr>
          <p:cNvPr id="6" name="Text Placeholder 5"/>
          <p:cNvSpPr>
            <a:spLocks noGrp="1"/>
          </p:cNvSpPr>
          <p:nvPr>
            <p:ph type="body" sz="quarter" idx="4294967295"/>
          </p:nvPr>
        </p:nvSpPr>
        <p:spPr>
          <a:xfrm>
            <a:off x="274638" y="1212851"/>
            <a:ext cx="11887200" cy="5416868"/>
          </a:xfrm>
          <a:prstGeom prst="rect">
            <a:avLst/>
          </a:prstGeom>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spcBef>
                <a:spcPts val="1200"/>
              </a:spcBef>
            </a:pPr>
            <a:endParaRPr lang="en-US" dirty="0" smtClean="0"/>
          </a:p>
          <a:p>
            <a:pPr lvl="1">
              <a:spcBef>
                <a:spcPts val="1200"/>
              </a:spcBef>
            </a:pPr>
            <a:endParaRPr lang="en-US" dirty="0"/>
          </a:p>
          <a:p>
            <a:pPr lvl="1">
              <a:spcBef>
                <a:spcPts val="1200"/>
              </a:spcBef>
            </a:pPr>
            <a:endParaRPr lang="en-US" dirty="0" smtClean="0"/>
          </a:p>
          <a:p>
            <a:pPr lvl="1">
              <a:spcBef>
                <a:spcPts val="1200"/>
              </a:spcBef>
            </a:pPr>
            <a:endParaRPr lang="en-US" dirty="0"/>
          </a:p>
          <a:p>
            <a:pPr lvl="1">
              <a:spcBef>
                <a:spcPts val="1200"/>
              </a:spcBef>
            </a:pPr>
            <a:endParaRPr lang="en-US" dirty="0" smtClean="0"/>
          </a:p>
          <a:p>
            <a:pPr lvl="1">
              <a:spcBef>
                <a:spcPts val="1200"/>
              </a:spcBef>
            </a:pPr>
            <a:endParaRPr lang="en-US" dirty="0"/>
          </a:p>
        </p:txBody>
      </p:sp>
      <p:sp>
        <p:nvSpPr>
          <p:cNvPr id="4" name="Rounded Rectangle 11"/>
          <p:cNvSpPr>
            <a:spLocks noChangeArrowheads="1"/>
          </p:cNvSpPr>
          <p:nvPr/>
        </p:nvSpPr>
        <p:spPr bwMode="auto">
          <a:xfrm>
            <a:off x="1686099" y="3197571"/>
            <a:ext cx="8902006" cy="1408758"/>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a:gradFill>
          <a:ln w="12700" algn="ctr">
            <a:solidFill>
              <a:schemeClr val="tx1"/>
            </a:solidFill>
            <a:round/>
            <a:headEnd/>
            <a:tailEnd/>
          </a:ln>
        </p:spPr>
        <p:txBody>
          <a:bodyPr wrap="none" anchor="ctr"/>
          <a:lstStyle/>
          <a:p>
            <a:endParaRPr lang="en-US" dirty="0">
              <a:solidFill>
                <a:srgbClr val="C62F00"/>
              </a:solidFill>
            </a:endParaRPr>
          </a:p>
        </p:txBody>
      </p:sp>
      <p:sp>
        <p:nvSpPr>
          <p:cNvPr id="5" name="Rounded Rectangle 15"/>
          <p:cNvSpPr>
            <a:spLocks noChangeArrowheads="1"/>
          </p:cNvSpPr>
          <p:nvPr/>
        </p:nvSpPr>
        <p:spPr bwMode="auto">
          <a:xfrm>
            <a:off x="4114502" y="3421062"/>
            <a:ext cx="1475310" cy="1001713"/>
          </a:xfrm>
          <a:prstGeom prst="roundRect">
            <a:avLst>
              <a:gd name="adj" fmla="val 16667"/>
            </a:avLst>
          </a:prstGeom>
          <a:gradFill rotWithShape="0">
            <a:gsLst>
              <a:gs pos="0">
                <a:srgbClr val="5E9EFF"/>
              </a:gs>
              <a:gs pos="39999">
                <a:srgbClr val="85C2FF"/>
              </a:gs>
              <a:gs pos="70000">
                <a:srgbClr val="C4D6EB"/>
              </a:gs>
              <a:gs pos="100000">
                <a:srgbClr val="FFEBFA"/>
              </a:gs>
            </a:gsLst>
            <a:lin ang="16200000"/>
          </a:gradFill>
          <a:ln w="12700" algn="ctr">
            <a:solidFill>
              <a:schemeClr val="tx1"/>
            </a:solidFill>
            <a:round/>
            <a:headEnd/>
            <a:tailEnd/>
          </a:ln>
        </p:spPr>
        <p:txBody>
          <a:bodyPr wrap="none" anchor="ctr"/>
          <a:lstStyle/>
          <a:p>
            <a:pPr algn="ctr"/>
            <a:r>
              <a:rPr lang="en-US" sz="1800" dirty="0">
                <a:solidFill>
                  <a:srgbClr val="000000"/>
                </a:solidFill>
              </a:rPr>
              <a:t>DAL</a:t>
            </a:r>
          </a:p>
        </p:txBody>
      </p:sp>
      <p:sp>
        <p:nvSpPr>
          <p:cNvPr id="7" name="Flowchart: Magnetic Disk 72"/>
          <p:cNvSpPr>
            <a:spLocks noChangeArrowheads="1"/>
          </p:cNvSpPr>
          <p:nvPr/>
        </p:nvSpPr>
        <p:spPr bwMode="auto">
          <a:xfrm>
            <a:off x="9190432" y="3485604"/>
            <a:ext cx="1153312" cy="904875"/>
          </a:xfrm>
          <a:prstGeom prst="flowChartMagneticDisk">
            <a:avLst/>
          </a:prstGeom>
          <a:gradFill rotWithShape="0">
            <a:gsLst>
              <a:gs pos="0">
                <a:srgbClr val="5E9EFF"/>
              </a:gs>
              <a:gs pos="39999">
                <a:srgbClr val="85C2FF"/>
              </a:gs>
              <a:gs pos="70000">
                <a:srgbClr val="C4D6EB"/>
              </a:gs>
              <a:gs pos="100000">
                <a:srgbClr val="FFEBFA"/>
              </a:gs>
            </a:gsLst>
            <a:lin ang="16200000"/>
          </a:gradFill>
          <a:ln w="12700" algn="ctr">
            <a:solidFill>
              <a:schemeClr val="tx1"/>
            </a:solidFill>
            <a:round/>
            <a:headEnd/>
            <a:tailEnd/>
          </a:ln>
        </p:spPr>
        <p:txBody>
          <a:bodyPr wrap="none" anchor="ctr"/>
          <a:lstStyle/>
          <a:p>
            <a:pPr algn="ctr"/>
            <a:r>
              <a:rPr lang="en-US" sz="1800" dirty="0">
                <a:solidFill>
                  <a:srgbClr val="000000"/>
                </a:solidFill>
              </a:rPr>
              <a:t>Database</a:t>
            </a:r>
          </a:p>
        </p:txBody>
      </p:sp>
      <p:pic>
        <p:nvPicPr>
          <p:cNvPr id="8" name="Picture 2"/>
          <p:cNvPicPr>
            <a:picLocks noChangeAspect="1" noChangeArrowheads="1"/>
          </p:cNvPicPr>
          <p:nvPr/>
        </p:nvPicPr>
        <p:blipFill>
          <a:blip r:embed="rId3"/>
          <a:srcRect/>
          <a:stretch>
            <a:fillRect/>
          </a:stretch>
        </p:blipFill>
        <p:spPr bwMode="auto">
          <a:xfrm>
            <a:off x="1926575" y="3425825"/>
            <a:ext cx="1213843" cy="1012825"/>
          </a:xfrm>
          <a:prstGeom prst="rect">
            <a:avLst/>
          </a:prstGeom>
          <a:gradFill rotWithShape="1">
            <a:gsLst>
              <a:gs pos="0">
                <a:sysClr val="windowText" lastClr="000000">
                  <a:tint val="45000"/>
                  <a:satMod val="200000"/>
                </a:sysClr>
              </a:gs>
              <a:gs pos="30000">
                <a:sysClr val="windowText" lastClr="000000">
                  <a:tint val="61000"/>
                  <a:satMod val="200000"/>
                </a:sysClr>
              </a:gs>
              <a:gs pos="45000">
                <a:sysClr val="windowText" lastClr="000000">
                  <a:tint val="66000"/>
                  <a:satMod val="200000"/>
                </a:sysClr>
              </a:gs>
              <a:gs pos="55000">
                <a:sysClr val="windowText" lastClr="000000">
                  <a:tint val="66000"/>
                  <a:satMod val="200000"/>
                </a:sysClr>
              </a:gs>
              <a:gs pos="73000">
                <a:sysClr val="windowText" lastClr="000000">
                  <a:tint val="61000"/>
                  <a:satMod val="200000"/>
                </a:sysClr>
              </a:gs>
              <a:gs pos="100000">
                <a:sysClr val="windowText" lastClr="000000">
                  <a:tint val="45000"/>
                  <a:satMod val="200000"/>
                </a:sysClr>
              </a:gs>
            </a:gsLst>
            <a:lin ang="950000" scaled="1"/>
          </a:gradFill>
          <a:ln w="9525" cap="flat" cmpd="sng" algn="ctr">
            <a:solidFill>
              <a:sysClr val="windowText" lastClr="000000"/>
            </a:solidFill>
            <a:prstDash val="solid"/>
            <a:headEnd/>
            <a:tailEnd/>
          </a:ln>
          <a:effectLst>
            <a:outerShdw blurRad="38100" dist="25400" dir="5400000" rotWithShape="0">
              <a:srgbClr val="000000">
                <a:alpha val="40000"/>
              </a:srgbClr>
            </a:outerShdw>
          </a:effectLst>
        </p:spPr>
      </p:pic>
      <p:sp>
        <p:nvSpPr>
          <p:cNvPr id="9" name="Rectangle 5"/>
          <p:cNvSpPr>
            <a:spLocks noChangeArrowheads="1"/>
          </p:cNvSpPr>
          <p:nvPr/>
        </p:nvSpPr>
        <p:spPr bwMode="auto">
          <a:xfrm>
            <a:off x="1937654" y="3748998"/>
            <a:ext cx="1096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solidFill>
                  <a:srgbClr val="000000"/>
                </a:solidFill>
              </a:rPr>
              <a:t>UI</a:t>
            </a:r>
          </a:p>
        </p:txBody>
      </p:sp>
      <p:sp>
        <p:nvSpPr>
          <p:cNvPr id="10" name="Rounded Rectangle 15"/>
          <p:cNvSpPr>
            <a:spLocks noChangeArrowheads="1"/>
          </p:cNvSpPr>
          <p:nvPr/>
        </p:nvSpPr>
        <p:spPr bwMode="auto">
          <a:xfrm>
            <a:off x="6481905" y="3419474"/>
            <a:ext cx="2092457" cy="1001712"/>
          </a:xfrm>
          <a:prstGeom prst="roundRect">
            <a:avLst>
              <a:gd name="adj" fmla="val 16667"/>
            </a:avLst>
          </a:prstGeom>
          <a:gradFill rotWithShape="0">
            <a:gsLst>
              <a:gs pos="0">
                <a:srgbClr val="5E9EFF"/>
              </a:gs>
              <a:gs pos="39999">
                <a:srgbClr val="85C2FF"/>
              </a:gs>
              <a:gs pos="70000">
                <a:srgbClr val="C4D6EB"/>
              </a:gs>
              <a:gs pos="100000">
                <a:srgbClr val="FFEBFA"/>
              </a:gs>
            </a:gsLst>
            <a:lin ang="16200000"/>
          </a:gradFill>
          <a:ln w="12700" algn="ctr">
            <a:solidFill>
              <a:schemeClr val="tx1"/>
            </a:solidFill>
            <a:round/>
            <a:headEnd/>
            <a:tailEnd/>
          </a:ln>
        </p:spPr>
        <p:txBody>
          <a:bodyPr wrap="none" anchor="ctr"/>
          <a:lstStyle/>
          <a:p>
            <a:pPr algn="ctr"/>
            <a:r>
              <a:rPr lang="en-US" sz="1800" dirty="0">
                <a:solidFill>
                  <a:srgbClr val="000000"/>
                </a:solidFill>
              </a:rPr>
              <a:t>Entity Framework</a:t>
            </a:r>
          </a:p>
          <a:p>
            <a:pPr algn="ctr"/>
            <a:r>
              <a:rPr lang="en-US" sz="1400" b="0" dirty="0">
                <a:solidFill>
                  <a:srgbClr val="000000"/>
                </a:solidFill>
              </a:rPr>
              <a:t>Query </a:t>
            </a:r>
            <a:r>
              <a:rPr lang="en-US" sz="1400" b="0" dirty="0" smtClean="0">
                <a:solidFill>
                  <a:srgbClr val="000000"/>
                </a:solidFill>
              </a:rPr>
              <a:t>Execution Engine</a:t>
            </a:r>
            <a:endParaRPr lang="en-US" sz="1400" b="0" dirty="0">
              <a:solidFill>
                <a:srgbClr val="000000"/>
              </a:solidFill>
            </a:endParaRPr>
          </a:p>
        </p:txBody>
      </p:sp>
      <p:sp>
        <p:nvSpPr>
          <p:cNvPr id="11" name="Circular Arrow 10"/>
          <p:cNvSpPr/>
          <p:nvPr/>
        </p:nvSpPr>
        <p:spPr bwMode="auto">
          <a:xfrm>
            <a:off x="5335795" y="2927913"/>
            <a:ext cx="1468446" cy="948866"/>
          </a:xfrm>
          <a:prstGeom prst="circularArrow">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2"/>
              </a:solidFill>
              <a:effectLst/>
              <a:latin typeface="Arial" charset="0"/>
            </a:endParaRPr>
          </a:p>
        </p:txBody>
      </p:sp>
      <p:sp>
        <p:nvSpPr>
          <p:cNvPr id="12" name="Circular Arrow 11"/>
          <p:cNvSpPr/>
          <p:nvPr/>
        </p:nvSpPr>
        <p:spPr bwMode="auto">
          <a:xfrm>
            <a:off x="7922748" y="3017864"/>
            <a:ext cx="1871557" cy="840632"/>
          </a:xfrm>
          <a:prstGeom prst="circularArrow">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2"/>
              </a:solidFill>
              <a:effectLst/>
              <a:latin typeface="Arial" charset="0"/>
            </a:endParaRPr>
          </a:p>
        </p:txBody>
      </p:sp>
      <p:sp>
        <p:nvSpPr>
          <p:cNvPr id="13" name="Circular Arrow 12"/>
          <p:cNvSpPr/>
          <p:nvPr/>
        </p:nvSpPr>
        <p:spPr bwMode="auto">
          <a:xfrm>
            <a:off x="2875421" y="2927913"/>
            <a:ext cx="1468446" cy="888026"/>
          </a:xfrm>
          <a:prstGeom prst="circularArrow">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2"/>
              </a:solidFill>
              <a:effectLst/>
              <a:latin typeface="Arial" charset="0"/>
            </a:endParaRPr>
          </a:p>
        </p:txBody>
      </p:sp>
      <p:sp>
        <p:nvSpPr>
          <p:cNvPr id="14" name="Rectangle 66"/>
          <p:cNvSpPr>
            <a:spLocks noChangeArrowheads="1"/>
          </p:cNvSpPr>
          <p:nvPr/>
        </p:nvSpPr>
        <p:spPr bwMode="auto">
          <a:xfrm>
            <a:off x="2984182" y="2506662"/>
            <a:ext cx="16002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0" dirty="0" smtClean="0">
                <a:solidFill>
                  <a:srgbClr val="FFFF00"/>
                </a:solidFill>
              </a:rPr>
              <a:t>Request</a:t>
            </a:r>
            <a:endParaRPr lang="en-US" sz="2000" b="0" dirty="0">
              <a:solidFill>
                <a:srgbClr val="FFFF00"/>
              </a:solidFill>
            </a:endParaRPr>
          </a:p>
        </p:txBody>
      </p:sp>
      <p:sp>
        <p:nvSpPr>
          <p:cNvPr id="15" name="Circular Arrow 14"/>
          <p:cNvSpPr/>
          <p:nvPr/>
        </p:nvSpPr>
        <p:spPr bwMode="auto">
          <a:xfrm rot="10800000">
            <a:off x="7942203" y="4019362"/>
            <a:ext cx="1871557" cy="843928"/>
          </a:xfrm>
          <a:prstGeom prst="circularArrow">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2"/>
              </a:solidFill>
              <a:effectLst/>
              <a:latin typeface="Arial" charset="0"/>
            </a:endParaRPr>
          </a:p>
        </p:txBody>
      </p:sp>
      <p:sp>
        <p:nvSpPr>
          <p:cNvPr id="16" name="Circular Arrow 15"/>
          <p:cNvSpPr/>
          <p:nvPr/>
        </p:nvSpPr>
        <p:spPr bwMode="auto">
          <a:xfrm rot="10860000">
            <a:off x="5317172" y="3998131"/>
            <a:ext cx="1468446" cy="865094"/>
          </a:xfrm>
          <a:prstGeom prst="circularArrow">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2"/>
              </a:solidFill>
              <a:effectLst/>
              <a:latin typeface="Arial" charset="0"/>
            </a:endParaRPr>
          </a:p>
        </p:txBody>
      </p:sp>
      <p:sp>
        <p:nvSpPr>
          <p:cNvPr id="18" name="Circular Arrow 17"/>
          <p:cNvSpPr/>
          <p:nvPr/>
        </p:nvSpPr>
        <p:spPr bwMode="auto">
          <a:xfrm rot="10860000">
            <a:off x="2888302" y="3998136"/>
            <a:ext cx="1468446" cy="793723"/>
          </a:xfrm>
          <a:prstGeom prst="circularArrow">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2"/>
              </a:solidFill>
              <a:effectLst/>
              <a:latin typeface="Arial" charset="0"/>
            </a:endParaRPr>
          </a:p>
        </p:txBody>
      </p:sp>
      <p:sp>
        <p:nvSpPr>
          <p:cNvPr id="19" name="Rectangle 66"/>
          <p:cNvSpPr>
            <a:spLocks noChangeArrowheads="1"/>
          </p:cNvSpPr>
          <p:nvPr/>
        </p:nvSpPr>
        <p:spPr bwMode="auto">
          <a:xfrm>
            <a:off x="8164071" y="2521285"/>
            <a:ext cx="1945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0" dirty="0" smtClean="0">
                <a:solidFill>
                  <a:srgbClr val="FFFF00"/>
                </a:solidFill>
              </a:rPr>
              <a:t>SQL Query</a:t>
            </a:r>
            <a:endParaRPr lang="en-US" sz="2000" b="0" dirty="0">
              <a:solidFill>
                <a:srgbClr val="FFFF00"/>
              </a:solidFill>
            </a:endParaRPr>
          </a:p>
        </p:txBody>
      </p:sp>
      <p:sp>
        <p:nvSpPr>
          <p:cNvPr id="20" name="Rectangle 66"/>
          <p:cNvSpPr>
            <a:spLocks noChangeArrowheads="1"/>
          </p:cNvSpPr>
          <p:nvPr/>
        </p:nvSpPr>
        <p:spPr bwMode="auto">
          <a:xfrm>
            <a:off x="5283472" y="2521285"/>
            <a:ext cx="1885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0" dirty="0" smtClean="0">
                <a:solidFill>
                  <a:srgbClr val="FFFF00"/>
                </a:solidFill>
              </a:rPr>
              <a:t>LINQ Query</a:t>
            </a:r>
            <a:endParaRPr lang="en-US" sz="2000" b="0" dirty="0">
              <a:solidFill>
                <a:srgbClr val="FFFF00"/>
              </a:solidFill>
            </a:endParaRPr>
          </a:p>
        </p:txBody>
      </p:sp>
      <p:sp>
        <p:nvSpPr>
          <p:cNvPr id="21" name="Rectangle 66"/>
          <p:cNvSpPr>
            <a:spLocks noChangeArrowheads="1"/>
          </p:cNvSpPr>
          <p:nvPr/>
        </p:nvSpPr>
        <p:spPr bwMode="auto">
          <a:xfrm>
            <a:off x="8232495" y="4807123"/>
            <a:ext cx="22596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0" dirty="0" smtClean="0">
                <a:solidFill>
                  <a:srgbClr val="FFFF00"/>
                </a:solidFill>
              </a:rPr>
              <a:t>Untyped SQL </a:t>
            </a:r>
          </a:p>
          <a:p>
            <a:r>
              <a:rPr lang="en-GB" sz="2000" b="0" dirty="0" smtClean="0">
                <a:solidFill>
                  <a:srgbClr val="FFFF00"/>
                </a:solidFill>
              </a:rPr>
              <a:t>Result Set</a:t>
            </a:r>
            <a:endParaRPr lang="en-US" sz="2000" b="0" dirty="0">
              <a:solidFill>
                <a:srgbClr val="FFFF00"/>
              </a:solidFill>
            </a:endParaRPr>
          </a:p>
        </p:txBody>
      </p:sp>
      <p:sp>
        <p:nvSpPr>
          <p:cNvPr id="22" name="Rectangle 66"/>
          <p:cNvSpPr>
            <a:spLocks noChangeArrowheads="1"/>
          </p:cNvSpPr>
          <p:nvPr/>
        </p:nvSpPr>
        <p:spPr bwMode="auto">
          <a:xfrm>
            <a:off x="5273409" y="4846776"/>
            <a:ext cx="44500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0" dirty="0" smtClean="0">
                <a:solidFill>
                  <a:srgbClr val="FFFF00"/>
                </a:solidFill>
              </a:rPr>
              <a:t>Strongly-Typed </a:t>
            </a:r>
          </a:p>
          <a:p>
            <a:r>
              <a:rPr lang="en-GB" sz="2000" b="0" dirty="0" smtClean="0">
                <a:solidFill>
                  <a:srgbClr val="FFFF00"/>
                </a:solidFill>
              </a:rPr>
              <a:t>Entity Objects</a:t>
            </a:r>
            <a:endParaRPr lang="en-US" sz="2000" b="0" dirty="0">
              <a:solidFill>
                <a:srgbClr val="FFFF00"/>
              </a:solidFill>
            </a:endParaRPr>
          </a:p>
        </p:txBody>
      </p:sp>
      <p:sp>
        <p:nvSpPr>
          <p:cNvPr id="23" name="Rectangle 66"/>
          <p:cNvSpPr>
            <a:spLocks noChangeArrowheads="1"/>
          </p:cNvSpPr>
          <p:nvPr/>
        </p:nvSpPr>
        <p:spPr bwMode="auto">
          <a:xfrm>
            <a:off x="2965894" y="4868862"/>
            <a:ext cx="16002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0" dirty="0" smtClean="0">
                <a:solidFill>
                  <a:srgbClr val="FFFF00"/>
                </a:solidFill>
              </a:rPr>
              <a:t>Response</a:t>
            </a:r>
            <a:endParaRPr lang="en-US" sz="2000" b="0" dirty="0">
              <a:solidFill>
                <a:srgbClr val="FFFF00"/>
              </a:solidFill>
            </a:endParaRPr>
          </a:p>
        </p:txBody>
      </p:sp>
      <p:sp>
        <p:nvSpPr>
          <p:cNvPr id="2" name="Rectangle 1"/>
          <p:cNvSpPr/>
          <p:nvPr/>
        </p:nvSpPr>
        <p:spPr>
          <a:xfrm>
            <a:off x="5769656" y="5822731"/>
            <a:ext cx="6216650" cy="646331"/>
          </a:xfrm>
          <a:prstGeom prst="rect">
            <a:avLst/>
          </a:prstGeom>
        </p:spPr>
        <p:txBody>
          <a:bodyPr>
            <a:spAutoFit/>
          </a:bodyPr>
          <a:lstStyle/>
          <a:p>
            <a:pPr lvl="1"/>
            <a:r>
              <a:rPr lang="en-US" b="1" dirty="0" smtClean="0">
                <a:solidFill>
                  <a:srgbClr val="FFFF00"/>
                </a:solidFill>
              </a:rPr>
              <a:t>EF </a:t>
            </a:r>
            <a:r>
              <a:rPr lang="en-US" b="1" dirty="0" smtClean="0">
                <a:solidFill>
                  <a:srgbClr val="FFFF00"/>
                </a:solidFill>
                <a:latin typeface="Segoe Print" panose="02000600000000000000" pitchFamily="2" charset="0"/>
              </a:rPr>
              <a:t>materializes</a:t>
            </a:r>
            <a:r>
              <a:rPr lang="en-US" b="1" dirty="0" smtClean="0">
                <a:solidFill>
                  <a:srgbClr val="FFFF00"/>
                </a:solidFill>
              </a:rPr>
              <a:t> </a:t>
            </a:r>
            <a:r>
              <a:rPr lang="en-US" b="1" dirty="0">
                <a:solidFill>
                  <a:srgbClr val="FFFF00"/>
                </a:solidFill>
              </a:rPr>
              <a:t>untyped SQL </a:t>
            </a:r>
            <a:r>
              <a:rPr lang="en-US" b="1" dirty="0" smtClean="0">
                <a:solidFill>
                  <a:srgbClr val="FFFF00"/>
                </a:solidFill>
              </a:rPr>
              <a:t>result</a:t>
            </a:r>
          </a:p>
          <a:p>
            <a:pPr lvl="1"/>
            <a:r>
              <a:rPr lang="en-US" b="1" dirty="0" smtClean="0">
                <a:solidFill>
                  <a:srgbClr val="FFFF00"/>
                </a:solidFill>
              </a:rPr>
              <a:t>set </a:t>
            </a:r>
            <a:r>
              <a:rPr lang="en-US" b="1" dirty="0">
                <a:solidFill>
                  <a:srgbClr val="FFFF00"/>
                </a:solidFill>
              </a:rPr>
              <a:t>into strongly-typed entities</a:t>
            </a:r>
          </a:p>
        </p:txBody>
      </p:sp>
      <p:sp>
        <p:nvSpPr>
          <p:cNvPr id="3" name="Rectangle 2"/>
          <p:cNvSpPr/>
          <p:nvPr/>
        </p:nvSpPr>
        <p:spPr>
          <a:xfrm>
            <a:off x="1183310" y="1620788"/>
            <a:ext cx="3537315" cy="646331"/>
          </a:xfrm>
          <a:prstGeom prst="rect">
            <a:avLst/>
          </a:prstGeom>
        </p:spPr>
        <p:txBody>
          <a:bodyPr wrap="none">
            <a:spAutoFit/>
          </a:bodyPr>
          <a:lstStyle/>
          <a:p>
            <a:pPr lvl="1"/>
            <a:r>
              <a:rPr lang="en-US" b="1" dirty="0">
                <a:solidFill>
                  <a:srgbClr val="FFFF00"/>
                </a:solidFill>
              </a:rPr>
              <a:t>Developers write </a:t>
            </a:r>
            <a:r>
              <a:rPr lang="en-US" b="1" dirty="0" smtClean="0">
                <a:solidFill>
                  <a:srgbClr val="FFFF00"/>
                </a:solidFill>
              </a:rPr>
              <a:t>strongly-</a:t>
            </a:r>
          </a:p>
          <a:p>
            <a:pPr lvl="1"/>
            <a:r>
              <a:rPr lang="en-US" b="1" dirty="0" smtClean="0">
                <a:solidFill>
                  <a:srgbClr val="FFFF00"/>
                </a:solidFill>
              </a:rPr>
              <a:t>typed </a:t>
            </a:r>
            <a:r>
              <a:rPr lang="en-US" b="1" dirty="0">
                <a:solidFill>
                  <a:srgbClr val="FFFF00"/>
                </a:solidFill>
              </a:rPr>
              <a:t>LINQ </a:t>
            </a:r>
            <a:r>
              <a:rPr lang="en-US" b="1" dirty="0" smtClean="0">
                <a:solidFill>
                  <a:srgbClr val="FFFF00"/>
                </a:solidFill>
              </a:rPr>
              <a:t>expression</a:t>
            </a:r>
            <a:endParaRPr lang="en-US" b="1" dirty="0">
              <a:solidFill>
                <a:srgbClr val="FFFF00"/>
              </a:solidFill>
            </a:endParaRPr>
          </a:p>
        </p:txBody>
      </p:sp>
      <p:sp>
        <p:nvSpPr>
          <p:cNvPr id="24" name="Rectangle 23"/>
          <p:cNvSpPr/>
          <p:nvPr/>
        </p:nvSpPr>
        <p:spPr>
          <a:xfrm>
            <a:off x="5141714" y="1363662"/>
            <a:ext cx="3607847" cy="646331"/>
          </a:xfrm>
          <a:prstGeom prst="rect">
            <a:avLst/>
          </a:prstGeom>
        </p:spPr>
        <p:txBody>
          <a:bodyPr wrap="none">
            <a:spAutoFit/>
          </a:bodyPr>
          <a:lstStyle/>
          <a:p>
            <a:pPr lvl="1"/>
            <a:r>
              <a:rPr lang="en-US" b="1" dirty="0">
                <a:solidFill>
                  <a:srgbClr val="FFFF00"/>
                </a:solidFill>
              </a:rPr>
              <a:t>EF </a:t>
            </a:r>
            <a:r>
              <a:rPr lang="en-US" b="1" dirty="0">
                <a:solidFill>
                  <a:srgbClr val="FFFF00"/>
                </a:solidFill>
                <a:latin typeface="Segoe Print" panose="02000600000000000000" pitchFamily="2" charset="0"/>
              </a:rPr>
              <a:t>transforms</a:t>
            </a:r>
            <a:r>
              <a:rPr lang="en-US" b="1" dirty="0">
                <a:solidFill>
                  <a:srgbClr val="FFFF00"/>
                </a:solidFill>
              </a:rPr>
              <a:t> to </a:t>
            </a:r>
            <a:r>
              <a:rPr lang="en-US" b="1" dirty="0" smtClean="0">
                <a:solidFill>
                  <a:srgbClr val="FFFF00"/>
                </a:solidFill>
              </a:rPr>
              <a:t>provider-</a:t>
            </a:r>
          </a:p>
          <a:p>
            <a:pPr lvl="1"/>
            <a:r>
              <a:rPr lang="en-US" b="1" dirty="0" smtClean="0">
                <a:solidFill>
                  <a:srgbClr val="FFFF00"/>
                </a:solidFill>
              </a:rPr>
              <a:t>specific </a:t>
            </a:r>
            <a:r>
              <a:rPr lang="en-US" b="1" dirty="0">
                <a:solidFill>
                  <a:srgbClr val="FFFF00"/>
                </a:solidFill>
              </a:rPr>
              <a:t>SQL and executes</a:t>
            </a:r>
          </a:p>
        </p:txBody>
      </p:sp>
      <p:cxnSp>
        <p:nvCxnSpPr>
          <p:cNvPr id="26" name="Straight Arrow Connector 25"/>
          <p:cNvCxnSpPr/>
          <p:nvPr/>
        </p:nvCxnSpPr>
        <p:spPr>
          <a:xfrm>
            <a:off x="4238590" y="2164329"/>
            <a:ext cx="499221" cy="812867"/>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215152" y="2009993"/>
            <a:ext cx="78792" cy="518828"/>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646243" y="5341577"/>
            <a:ext cx="74712" cy="447868"/>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338" y="2543040"/>
            <a:ext cx="643617" cy="64361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726" y="4638971"/>
            <a:ext cx="643617" cy="643617"/>
          </a:xfrm>
          <a:prstGeom prst="rect">
            <a:avLst/>
          </a:prstGeom>
        </p:spPr>
      </p:pic>
    </p:spTree>
    <p:extLst>
      <p:ext uri="{BB962C8B-B14F-4D97-AF65-F5344CB8AC3E}">
        <p14:creationId xmlns:p14="http://schemas.microsoft.com/office/powerpoint/2010/main" val="21777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Query Performance</a:t>
            </a:r>
            <a:endParaRPr lang="en-US" dirty="0"/>
          </a:p>
        </p:txBody>
      </p:sp>
      <p:sp>
        <p:nvSpPr>
          <p:cNvPr id="6" name="Text Placeholder 5"/>
          <p:cNvSpPr>
            <a:spLocks noGrp="1"/>
          </p:cNvSpPr>
          <p:nvPr>
            <p:ph type="body" sz="quarter" idx="4294967295"/>
          </p:nvPr>
        </p:nvSpPr>
        <p:spPr>
          <a:xfrm>
            <a:off x="274638" y="1212850"/>
            <a:ext cx="11887200" cy="5675400"/>
          </a:xfrm>
          <a:prstGeom prst="rect">
            <a:avLst/>
          </a:prstGeom>
        </p:spPr>
        <p:txBody>
          <a:bodyPr/>
          <a:lstStyle/>
          <a:p>
            <a:r>
              <a:rPr lang="en-US" dirty="0" smtClean="0"/>
              <a:t>Is Your SQL Efficient?</a:t>
            </a:r>
            <a:endParaRPr lang="en-US" dirty="0"/>
          </a:p>
          <a:p>
            <a:pPr lvl="1"/>
            <a:r>
              <a:rPr lang="en-US" dirty="0" smtClean="0"/>
              <a:t>Customers assume LINQ is smarter than it actually is</a:t>
            </a:r>
          </a:p>
          <a:p>
            <a:pPr lvl="1"/>
            <a:r>
              <a:rPr lang="en-US" dirty="0" smtClean="0"/>
              <a:t>It looks like SQL, but doesn’t necessarily act like SQL</a:t>
            </a:r>
          </a:p>
          <a:p>
            <a:pPr lvl="1"/>
            <a:r>
              <a:rPr lang="en-US" dirty="0" smtClean="0"/>
              <a:t>EF </a:t>
            </a:r>
            <a:r>
              <a:rPr lang="en-US" dirty="0"/>
              <a:t>will get you data, but not necessarily efficiently</a:t>
            </a:r>
          </a:p>
          <a:p>
            <a:r>
              <a:rPr lang="en-US" dirty="0" smtClean="0"/>
              <a:t>Must Profile LINQ </a:t>
            </a:r>
            <a:r>
              <a:rPr lang="en-US" dirty="0"/>
              <a:t>Queries</a:t>
            </a:r>
          </a:p>
          <a:p>
            <a:pPr lvl="1"/>
            <a:r>
              <a:rPr lang="en-US" dirty="0" smtClean="0"/>
              <a:t>Structure of LINQ expressions can have </a:t>
            </a:r>
            <a:r>
              <a:rPr lang="en-US" dirty="0" smtClean="0">
                <a:solidFill>
                  <a:srgbClr val="FFFF00"/>
                </a:solidFill>
                <a:latin typeface="Segoe Print" panose="02000600000000000000" pitchFamily="2" charset="0"/>
              </a:rPr>
              <a:t>tremendous impact </a:t>
            </a:r>
            <a:r>
              <a:rPr lang="en-US" dirty="0" smtClean="0"/>
              <a:t>on query performance</a:t>
            </a:r>
          </a:p>
          <a:p>
            <a:pPr lvl="1"/>
            <a:r>
              <a:rPr lang="en-US" dirty="0" smtClean="0"/>
              <a:t>EF knows </a:t>
            </a:r>
            <a:r>
              <a:rPr lang="en-US" dirty="0"/>
              <a:t>your model, but doesn’t understand your </a:t>
            </a:r>
            <a:r>
              <a:rPr lang="en-US" dirty="0" smtClean="0"/>
              <a:t>model</a:t>
            </a:r>
          </a:p>
          <a:p>
            <a:pPr lvl="1"/>
            <a:r>
              <a:rPr lang="en-US" dirty="0"/>
              <a:t>Cannot determine query efficiency from the LINQ expression</a:t>
            </a:r>
          </a:p>
          <a:p>
            <a:r>
              <a:rPr lang="en-US" dirty="0" smtClean="0"/>
              <a:t>The </a:t>
            </a:r>
            <a:r>
              <a:rPr lang="en-US" dirty="0">
                <a:solidFill>
                  <a:srgbClr val="FFFF00"/>
                </a:solidFill>
                <a:latin typeface="Segoe Print" panose="02000600000000000000" pitchFamily="2" charset="0"/>
              </a:rPr>
              <a:t>Truth</a:t>
            </a:r>
            <a:r>
              <a:rPr lang="en-US" dirty="0"/>
              <a:t> is in the </a:t>
            </a:r>
            <a:r>
              <a:rPr lang="en-US" dirty="0" smtClean="0"/>
              <a:t>SQL execution </a:t>
            </a:r>
            <a:r>
              <a:rPr lang="en-US" dirty="0"/>
              <a:t>plan</a:t>
            </a:r>
          </a:p>
          <a:p>
            <a:pPr lvl="1"/>
            <a:r>
              <a:rPr lang="en-US" dirty="0" smtClean="0"/>
              <a:t>Let’s look at an execution plan…</a:t>
            </a:r>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437" y="449262"/>
            <a:ext cx="2562225" cy="1114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237" y="4945062"/>
            <a:ext cx="914400" cy="1762699"/>
          </a:xfrm>
          <a:prstGeom prst="rect">
            <a:avLst/>
          </a:prstGeom>
        </p:spPr>
      </p:pic>
    </p:spTree>
    <p:extLst>
      <p:ext uri="{BB962C8B-B14F-4D97-AF65-F5344CB8AC3E}">
        <p14:creationId xmlns:p14="http://schemas.microsoft.com/office/powerpoint/2010/main" val="6241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Profiling Check List</a:t>
            </a:r>
            <a:endParaRPr lang="en-US" dirty="0"/>
          </a:p>
        </p:txBody>
      </p:sp>
      <p:sp>
        <p:nvSpPr>
          <p:cNvPr id="6" name="Text Placeholder 5"/>
          <p:cNvSpPr>
            <a:spLocks noGrp="1"/>
          </p:cNvSpPr>
          <p:nvPr>
            <p:ph type="body" sz="quarter" idx="4294967295"/>
          </p:nvPr>
        </p:nvSpPr>
        <p:spPr>
          <a:xfrm>
            <a:off x="274638" y="1212850"/>
            <a:ext cx="11887200" cy="5478423"/>
          </a:xfrm>
          <a:prstGeom prst="rect">
            <a:avLst/>
          </a:prstGeom>
        </p:spPr>
        <p:txBody>
          <a:bodyPr/>
          <a:lstStyle/>
          <a:p>
            <a:r>
              <a:rPr lang="en-US" dirty="0" smtClean="0"/>
              <a:t>Set Application Name Attribute</a:t>
            </a:r>
          </a:p>
          <a:p>
            <a:endParaRPr lang="en-US" dirty="0" smtClean="0"/>
          </a:p>
          <a:p>
            <a:endParaRPr lang="en-US" dirty="0"/>
          </a:p>
          <a:p>
            <a:endParaRPr lang="en-US" dirty="0" smtClean="0"/>
          </a:p>
          <a:p>
            <a:pPr>
              <a:spcBef>
                <a:spcPts val="1200"/>
              </a:spcBef>
            </a:pPr>
            <a:r>
              <a:rPr lang="en-US" dirty="0" smtClean="0"/>
              <a:t>Run SQL Trace</a:t>
            </a:r>
          </a:p>
          <a:p>
            <a:r>
              <a:rPr lang="en-US" dirty="0" smtClean="0"/>
              <a:t>Run Query Analyzer</a:t>
            </a:r>
            <a:endParaRPr lang="en-US" dirty="0"/>
          </a:p>
          <a:p>
            <a:r>
              <a:rPr lang="en-US" dirty="0" smtClean="0"/>
              <a:t>SET STATISTICS TIME ON/OFF</a:t>
            </a:r>
          </a:p>
          <a:p>
            <a:r>
              <a:rPr lang="en-US" dirty="0" smtClean="0"/>
              <a:t>Review Actual Execution Plan</a:t>
            </a:r>
            <a:endParaRPr lang="en-US" dirty="0"/>
          </a:p>
        </p:txBody>
      </p:sp>
      <p:pic>
        <p:nvPicPr>
          <p:cNvPr id="3" name="Picture 2"/>
          <p:cNvPicPr>
            <a:picLocks noChangeAspect="1"/>
          </p:cNvPicPr>
          <p:nvPr/>
        </p:nvPicPr>
        <p:blipFill>
          <a:blip r:embed="rId3"/>
          <a:stretch>
            <a:fillRect/>
          </a:stretch>
        </p:blipFill>
        <p:spPr>
          <a:xfrm>
            <a:off x="1112837" y="1897062"/>
            <a:ext cx="4419600" cy="2047875"/>
          </a:xfrm>
          <a:prstGeom prst="rect">
            <a:avLst/>
          </a:prstGeom>
        </p:spPr>
      </p:pic>
      <p:pic>
        <p:nvPicPr>
          <p:cNvPr id="8" name="Picture 7"/>
          <p:cNvPicPr>
            <a:picLocks noChangeAspect="1"/>
          </p:cNvPicPr>
          <p:nvPr/>
        </p:nvPicPr>
        <p:blipFill>
          <a:blip r:embed="rId4"/>
          <a:stretch>
            <a:fillRect/>
          </a:stretch>
        </p:blipFill>
        <p:spPr>
          <a:xfrm>
            <a:off x="6880225" y="1944687"/>
            <a:ext cx="3933825" cy="3105150"/>
          </a:xfrm>
          <a:prstGeom prst="rect">
            <a:avLst/>
          </a:prstGeom>
        </p:spPr>
      </p:pic>
      <p:cxnSp>
        <p:nvCxnSpPr>
          <p:cNvPr id="10" name="Straight Arrow Connector 9"/>
          <p:cNvCxnSpPr/>
          <p:nvPr/>
        </p:nvCxnSpPr>
        <p:spPr>
          <a:xfrm flipV="1">
            <a:off x="4389437" y="2471717"/>
            <a:ext cx="2490788" cy="263545"/>
          </a:xfrm>
          <a:prstGeom prst="straightConnector1">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97019" y="2565348"/>
            <a:ext cx="661988" cy="909599"/>
          </a:xfrm>
          <a:prstGeom prst="straightConnector1">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Curved Left Arrow 17"/>
          <p:cNvSpPr/>
          <p:nvPr/>
        </p:nvSpPr>
        <p:spPr bwMode="auto">
          <a:xfrm rot="10860000">
            <a:off x="-2073" y="4968694"/>
            <a:ext cx="401455" cy="1216152"/>
          </a:xfrm>
          <a:prstGeom prst="curvedLef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170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sz="quarter" idx="4294967295"/>
          </p:nvPr>
        </p:nvSpPr>
        <p:spPr>
          <a:xfrm>
            <a:off x="274638" y="1212850"/>
            <a:ext cx="11889565" cy="5010602"/>
          </a:xfrm>
          <a:prstGeom prst="rect">
            <a:avLst/>
          </a:prstGeom>
        </p:spPr>
        <p:txBody>
          <a:bodyPr/>
          <a:lstStyle/>
          <a:p>
            <a:r>
              <a:rPr lang="en-US" dirty="0" smtClean="0"/>
              <a:t>Who we are/What we do</a:t>
            </a:r>
          </a:p>
          <a:p>
            <a:pPr lvl="1"/>
            <a:r>
              <a:rPr lang="en-US" dirty="0" smtClean="0"/>
              <a:t>Developer Consultants -- Premier Developer Practice</a:t>
            </a:r>
          </a:p>
          <a:p>
            <a:pPr lvl="1"/>
            <a:r>
              <a:rPr lang="en-US" dirty="0" smtClean="0"/>
              <a:t>Help large customers get more from Microsoft tools and technologies</a:t>
            </a:r>
          </a:p>
          <a:p>
            <a:pPr lvl="1"/>
            <a:r>
              <a:rPr lang="en-US" dirty="0" smtClean="0"/>
              <a:t>Advise companies on how to inject modern technologies and design principles into their existing systems</a:t>
            </a:r>
          </a:p>
          <a:p>
            <a:r>
              <a:rPr lang="en-US" dirty="0" smtClean="0"/>
              <a:t>EF is powerful, broad and complex</a:t>
            </a:r>
          </a:p>
          <a:p>
            <a:pPr lvl="1"/>
            <a:r>
              <a:rPr lang="en-US" dirty="0" smtClean="0"/>
              <a:t>EF is more mature and feature-rich than ever</a:t>
            </a:r>
            <a:endParaRPr lang="en-US" dirty="0"/>
          </a:p>
          <a:p>
            <a:pPr lvl="1"/>
            <a:r>
              <a:rPr lang="en-US" dirty="0" smtClean="0"/>
              <a:t>Allows you to focus on delivering business value quickly with less risk</a:t>
            </a:r>
          </a:p>
          <a:p>
            <a:r>
              <a:rPr lang="en-US" dirty="0" smtClean="0"/>
              <a:t>In this session, we’ll focus on improvements in EF where we’ve seen our clients face challenges</a:t>
            </a:r>
          </a:p>
        </p:txBody>
      </p:sp>
    </p:spTree>
    <p:extLst>
      <p:ext uri="{BB962C8B-B14F-4D97-AF65-F5344CB8AC3E}">
        <p14:creationId xmlns:p14="http://schemas.microsoft.com/office/powerpoint/2010/main" val="283787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8991599" cy="1829593"/>
          </a:xfrm>
        </p:spPr>
        <p:txBody>
          <a:bodyPr/>
          <a:lstStyle/>
          <a:p>
            <a:r>
              <a:rPr lang="en-US" dirty="0" smtClean="0">
                <a:solidFill>
                  <a:srgbClr val="FFFF00"/>
                </a:solidFill>
              </a:rPr>
              <a:t>Profile LINQ Query with SQL Profiler </a:t>
            </a:r>
            <a:endParaRPr lang="en-US"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037" y="1135062"/>
            <a:ext cx="1802282" cy="1581912"/>
          </a:xfrm>
          <a:prstGeom prst="rect">
            <a:avLst/>
          </a:prstGeom>
        </p:spPr>
      </p:pic>
    </p:spTree>
    <p:extLst>
      <p:ext uri="{BB962C8B-B14F-4D97-AF65-F5344CB8AC3E}">
        <p14:creationId xmlns:p14="http://schemas.microsoft.com/office/powerpoint/2010/main" val="38632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What About Stored Procedures?</a:t>
            </a:r>
            <a:endParaRPr lang="en-US" dirty="0"/>
          </a:p>
        </p:txBody>
      </p:sp>
      <p:sp>
        <p:nvSpPr>
          <p:cNvPr id="6" name="Text Placeholder 5"/>
          <p:cNvSpPr>
            <a:spLocks noGrp="1"/>
          </p:cNvSpPr>
          <p:nvPr>
            <p:ph type="body" sz="quarter" idx="4294967295"/>
          </p:nvPr>
        </p:nvSpPr>
        <p:spPr>
          <a:xfrm>
            <a:off x="274638" y="1212850"/>
            <a:ext cx="11887200" cy="5613845"/>
          </a:xfrm>
          <a:prstGeom prst="rect">
            <a:avLst/>
          </a:prstGeom>
        </p:spPr>
        <p:txBody>
          <a:bodyPr/>
          <a:lstStyle/>
          <a:p>
            <a:r>
              <a:rPr lang="en-US" dirty="0" smtClean="0"/>
              <a:t>EF Loves to Generate SQL</a:t>
            </a:r>
          </a:p>
          <a:p>
            <a:pPr lvl="1"/>
            <a:r>
              <a:rPr lang="en-US" dirty="0" smtClean="0"/>
              <a:t>Default behavior - Developers </a:t>
            </a:r>
            <a:r>
              <a:rPr lang="en-US" dirty="0"/>
              <a:t>write </a:t>
            </a:r>
            <a:r>
              <a:rPr lang="en-US" dirty="0" smtClean="0"/>
              <a:t>LINQ </a:t>
            </a:r>
            <a:r>
              <a:rPr lang="en-US" dirty="0" smtClean="0">
                <a:sym typeface="Wingdings" panose="05000000000000000000" pitchFamily="2" charset="2"/>
              </a:rPr>
              <a:t> </a:t>
            </a:r>
            <a:r>
              <a:rPr lang="en-US" dirty="0" smtClean="0"/>
              <a:t>EF generates SQL</a:t>
            </a:r>
          </a:p>
          <a:p>
            <a:r>
              <a:rPr lang="en-US" dirty="0" smtClean="0"/>
              <a:t>Sprocs Always Option</a:t>
            </a:r>
          </a:p>
          <a:p>
            <a:pPr lvl="1"/>
            <a:r>
              <a:rPr lang="en-US" dirty="0" smtClean="0"/>
              <a:t>Simple to map select/update operations to stored procedures</a:t>
            </a:r>
          </a:p>
          <a:p>
            <a:pPr lvl="1"/>
            <a:r>
              <a:rPr lang="en-US" dirty="0" smtClean="0"/>
              <a:t>EF generates method from which to invoke</a:t>
            </a:r>
            <a:endParaRPr lang="en-US" dirty="0"/>
          </a:p>
          <a:p>
            <a:r>
              <a:rPr lang="en-US" dirty="0" smtClean="0"/>
              <a:t>Consistency Across EF</a:t>
            </a:r>
            <a:endParaRPr lang="en-US" dirty="0"/>
          </a:p>
          <a:p>
            <a:pPr lvl="1"/>
            <a:r>
              <a:rPr lang="en-US" dirty="0" smtClean="0"/>
              <a:t>Same experience…</a:t>
            </a:r>
          </a:p>
          <a:p>
            <a:pPr lvl="1"/>
            <a:r>
              <a:rPr lang="en-US" dirty="0"/>
              <a:t>Generates ADO.NET </a:t>
            </a:r>
            <a:r>
              <a:rPr lang="en-US" dirty="0" smtClean="0"/>
              <a:t>plumbing</a:t>
            </a:r>
          </a:p>
          <a:p>
            <a:pPr lvl="1"/>
            <a:r>
              <a:rPr lang="en-US" dirty="0"/>
              <a:t>Returns materialized </a:t>
            </a:r>
            <a:r>
              <a:rPr lang="en-US" dirty="0" smtClean="0"/>
              <a:t>results</a:t>
            </a:r>
          </a:p>
          <a:p>
            <a:pPr lvl="1"/>
            <a:r>
              <a:rPr lang="en-US" dirty="0"/>
              <a:t>Full change </a:t>
            </a:r>
            <a:r>
              <a:rPr lang="en-US" dirty="0" smtClean="0"/>
              <a:t>tracking</a:t>
            </a:r>
          </a:p>
          <a:p>
            <a:r>
              <a:rPr lang="en-US" dirty="0" smtClean="0"/>
              <a:t>Right tool for the Job</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37" y="1245458"/>
            <a:ext cx="1781175" cy="1704975"/>
          </a:xfrm>
          <a:prstGeom prst="rect">
            <a:avLst/>
          </a:prstGeom>
        </p:spPr>
      </p:pic>
    </p:spTree>
    <p:extLst>
      <p:ext uri="{BB962C8B-B14F-4D97-AF65-F5344CB8AC3E}">
        <p14:creationId xmlns:p14="http://schemas.microsoft.com/office/powerpoint/2010/main" val="42947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Performance Best Practices</a:t>
            </a:r>
            <a:endParaRPr lang="en-US" dirty="0"/>
          </a:p>
        </p:txBody>
      </p:sp>
      <p:sp>
        <p:nvSpPr>
          <p:cNvPr id="6" name="Text Placeholder 5"/>
          <p:cNvSpPr>
            <a:spLocks noGrp="1"/>
          </p:cNvSpPr>
          <p:nvPr>
            <p:ph type="body" sz="quarter" idx="4294967295"/>
          </p:nvPr>
        </p:nvSpPr>
        <p:spPr>
          <a:xfrm>
            <a:off x="274638" y="1212850"/>
            <a:ext cx="12134132" cy="5675400"/>
          </a:xfrm>
          <a:prstGeom prst="rect">
            <a:avLst/>
          </a:prstGeom>
        </p:spPr>
        <p:txBody>
          <a:bodyPr/>
          <a:lstStyle/>
          <a:p>
            <a:r>
              <a:rPr lang="en-US" dirty="0" smtClean="0"/>
              <a:t>Profile Early/Profile Often</a:t>
            </a:r>
          </a:p>
          <a:p>
            <a:pPr lvl="1"/>
            <a:r>
              <a:rPr lang="en-US" dirty="0"/>
              <a:t>Slow performing </a:t>
            </a:r>
            <a:r>
              <a:rPr lang="en-US" dirty="0" smtClean="0"/>
              <a:t>operations/Bottlenecks/Complex queries</a:t>
            </a:r>
          </a:p>
          <a:p>
            <a:r>
              <a:rPr lang="en-US" dirty="0" smtClean="0"/>
              <a:t>Must Haves…</a:t>
            </a:r>
          </a:p>
          <a:p>
            <a:pPr lvl="1"/>
            <a:r>
              <a:rPr lang="en-US" dirty="0" smtClean="0"/>
              <a:t>Application Name connection string attribute</a:t>
            </a:r>
          </a:p>
          <a:p>
            <a:pPr lvl="1"/>
            <a:r>
              <a:rPr lang="en-US" dirty="0" smtClean="0"/>
              <a:t>Set Statistics Time (On/Off) </a:t>
            </a:r>
          </a:p>
          <a:p>
            <a:pPr lvl="1"/>
            <a:r>
              <a:rPr lang="en-US" dirty="0" smtClean="0"/>
              <a:t>Actual vs. Estimated Execution Plan</a:t>
            </a:r>
          </a:p>
          <a:p>
            <a:r>
              <a:rPr lang="en-US" dirty="0"/>
              <a:t>Don’t Fear the Sproc</a:t>
            </a:r>
          </a:p>
          <a:p>
            <a:pPr lvl="1"/>
            <a:r>
              <a:rPr lang="en-US" dirty="0"/>
              <a:t>Stored procedures are </a:t>
            </a:r>
            <a:r>
              <a:rPr lang="en-US" dirty="0">
                <a:solidFill>
                  <a:srgbClr val="FFFF00"/>
                </a:solidFill>
                <a:latin typeface="Segoe Print" panose="02000600000000000000" pitchFamily="2" charset="0"/>
              </a:rPr>
              <a:t>first-class citizens </a:t>
            </a:r>
            <a:r>
              <a:rPr lang="en-US" dirty="0"/>
              <a:t>and have a place in EF</a:t>
            </a:r>
          </a:p>
          <a:p>
            <a:pPr lvl="1"/>
            <a:r>
              <a:rPr lang="en-US" dirty="0"/>
              <a:t>Customers often </a:t>
            </a:r>
            <a:r>
              <a:rPr lang="en-US" dirty="0">
                <a:solidFill>
                  <a:srgbClr val="FFFF00"/>
                </a:solidFill>
                <a:latin typeface="Segoe Print" panose="02000600000000000000" pitchFamily="2" charset="0"/>
              </a:rPr>
              <a:t>blend</a:t>
            </a:r>
            <a:r>
              <a:rPr lang="en-US" dirty="0"/>
              <a:t> </a:t>
            </a:r>
            <a:r>
              <a:rPr lang="en-US" dirty="0">
                <a:solidFill>
                  <a:srgbClr val="FFFF00"/>
                </a:solidFill>
                <a:latin typeface="Segoe Print" panose="02000600000000000000" pitchFamily="2" charset="0"/>
              </a:rPr>
              <a:t>both</a:t>
            </a:r>
            <a:r>
              <a:rPr lang="en-US" dirty="0"/>
              <a:t> EF queries and stored procedures in hybrid approach</a:t>
            </a:r>
          </a:p>
          <a:p>
            <a:pPr lvl="1"/>
            <a:r>
              <a:rPr lang="en-US" dirty="0"/>
              <a:t>Common customer usage pattern for large applications</a:t>
            </a:r>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437" y="308356"/>
            <a:ext cx="1828571" cy="1828571"/>
          </a:xfrm>
          <a:prstGeom prst="rect">
            <a:avLst/>
          </a:prstGeom>
        </p:spPr>
      </p:pic>
      <p:sp>
        <p:nvSpPr>
          <p:cNvPr id="9" name="Rectangle 8"/>
          <p:cNvSpPr/>
          <p:nvPr/>
        </p:nvSpPr>
        <p:spPr>
          <a:xfrm>
            <a:off x="9114952" y="3932857"/>
            <a:ext cx="2779222" cy="707886"/>
          </a:xfrm>
          <a:prstGeom prst="rect">
            <a:avLst/>
          </a:prstGeom>
        </p:spPr>
        <p:txBody>
          <a:bodyPr wrap="none">
            <a:spAutoFit/>
          </a:bodyPr>
          <a:lstStyle/>
          <a:p>
            <a:pPr algn="ctr" defTabSz="932472" fontAlgn="base">
              <a:spcBef>
                <a:spcPct val="0"/>
              </a:spcBef>
              <a:spcAft>
                <a:spcPct val="0"/>
              </a:spcAft>
            </a:pPr>
            <a:r>
              <a:rPr lang="en-US" sz="2000" dirty="0">
                <a:solidFill>
                  <a:srgbClr val="FFFF00"/>
                </a:solidFill>
              </a:rPr>
              <a:t>Disregard </a:t>
            </a:r>
            <a:r>
              <a:rPr lang="en-US" sz="2000" dirty="0" smtClean="0">
                <a:solidFill>
                  <a:srgbClr val="FFFF00"/>
                </a:solidFill>
              </a:rPr>
              <a:t>Performance</a:t>
            </a:r>
          </a:p>
          <a:p>
            <a:pPr algn="ctr" defTabSz="932472" fontAlgn="base">
              <a:spcBef>
                <a:spcPct val="0"/>
              </a:spcBef>
              <a:spcAft>
                <a:spcPct val="0"/>
              </a:spcAft>
            </a:pPr>
            <a:r>
              <a:rPr lang="en-US" sz="2000" dirty="0" smtClean="0">
                <a:solidFill>
                  <a:srgbClr val="FFFF00"/>
                </a:solidFill>
              </a:rPr>
              <a:t> </a:t>
            </a:r>
            <a:r>
              <a:rPr lang="en-US" sz="2000" dirty="0">
                <a:solidFill>
                  <a:srgbClr val="FFFF00"/>
                </a:solidFill>
              </a:rPr>
              <a:t>at your own </a:t>
            </a:r>
            <a:r>
              <a:rPr lang="en-US" sz="2000" dirty="0" smtClean="0">
                <a:solidFill>
                  <a:srgbClr val="FFFF00"/>
                </a:solidFill>
              </a:rPr>
              <a:t>Peril!</a:t>
            </a:r>
            <a:endParaRPr lang="en-US" sz="2000" dirty="0">
              <a:solidFill>
                <a:srgbClr val="FFFF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5035" y="2415527"/>
            <a:ext cx="1479055" cy="1281847"/>
          </a:xfrm>
          <a:prstGeom prst="rect">
            <a:avLst/>
          </a:prstGeom>
          <a:effectLst>
            <a:glow rad="292100">
              <a:schemeClr val="accent1">
                <a:alpha val="78000"/>
              </a:schemeClr>
            </a:glow>
          </a:effectLst>
        </p:spPr>
      </p:pic>
    </p:spTree>
    <p:extLst>
      <p:ext uri="{BB962C8B-B14F-4D97-AF65-F5344CB8AC3E}">
        <p14:creationId xmlns:p14="http://schemas.microsoft.com/office/powerpoint/2010/main" val="18880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E4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9E49"/>
          </a:solidFill>
        </p:spPr>
        <p:txBody>
          <a:bodyPr/>
          <a:lstStyle/>
          <a:p>
            <a:r>
              <a:rPr lang="en-US" sz="3600" dirty="0"/>
              <a:t>Performance </a:t>
            </a:r>
            <a:r>
              <a:rPr lang="en-US" sz="3600" dirty="0" smtClean="0"/>
              <a:t>Pillar:</a:t>
            </a:r>
            <a:r>
              <a:rPr lang="en-US" dirty="0" smtClean="0"/>
              <a:t/>
            </a:r>
            <a:br>
              <a:rPr lang="en-US" dirty="0" smtClean="0"/>
            </a:br>
            <a:r>
              <a:rPr lang="en-US" sz="8000" dirty="0" smtClean="0"/>
              <a:t>Asynchronous Operations</a:t>
            </a:r>
            <a:r>
              <a:rPr lang="en-US" dirty="0" smtClean="0"/>
              <a:t/>
            </a:r>
            <a:br>
              <a:rPr lang="en-US" dirty="0" smtClean="0"/>
            </a:br>
            <a:endParaRPr lang="en-US" dirty="0"/>
          </a:p>
        </p:txBody>
      </p:sp>
    </p:spTree>
    <p:extLst>
      <p:ext uri="{BB962C8B-B14F-4D97-AF65-F5344CB8AC3E}">
        <p14:creationId xmlns:p14="http://schemas.microsoft.com/office/powerpoint/2010/main" val="77536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Async</a:t>
            </a:r>
            <a:endParaRPr lang="en-US" dirty="0"/>
          </a:p>
        </p:txBody>
      </p:sp>
      <p:sp>
        <p:nvSpPr>
          <p:cNvPr id="6" name="Text Placeholder 5"/>
          <p:cNvSpPr>
            <a:spLocks noGrp="1"/>
          </p:cNvSpPr>
          <p:nvPr>
            <p:ph type="body" sz="quarter" idx="4294967295"/>
          </p:nvPr>
        </p:nvSpPr>
        <p:spPr>
          <a:xfrm>
            <a:off x="274638" y="1212850"/>
            <a:ext cx="11887200" cy="5315301"/>
          </a:xfrm>
          <a:prstGeom prst="rect">
            <a:avLst/>
          </a:prstGeom>
        </p:spPr>
        <p:txBody>
          <a:bodyPr/>
          <a:lstStyle/>
          <a:p>
            <a:r>
              <a:rPr lang="en-US" dirty="0" smtClean="0"/>
              <a:t>EF 6 Exposes Asynchronous Operations</a:t>
            </a:r>
          </a:p>
          <a:p>
            <a:pPr lvl="1"/>
            <a:r>
              <a:rPr lang="en-US" dirty="0"/>
              <a:t>Most EF/IQueryable&lt;T&gt; </a:t>
            </a:r>
            <a:r>
              <a:rPr lang="en-US" dirty="0" smtClean="0"/>
              <a:t>methods now </a:t>
            </a:r>
            <a:r>
              <a:rPr lang="en-US" dirty="0">
                <a:solidFill>
                  <a:srgbClr val="FFFF00"/>
                </a:solidFill>
                <a:latin typeface="Segoe Print" panose="02000600000000000000" pitchFamily="2" charset="0"/>
              </a:rPr>
              <a:t>Async-enabled</a:t>
            </a:r>
          </a:p>
          <a:p>
            <a:pPr lvl="1"/>
            <a:r>
              <a:rPr lang="en-US" dirty="0" smtClean="0"/>
              <a:t>Leverages recent Async/Await pattern</a:t>
            </a:r>
            <a:endParaRPr lang="en-US" dirty="0">
              <a:solidFill>
                <a:srgbClr val="FFFF00"/>
              </a:solidFill>
              <a:latin typeface="Segoe Print" panose="02000600000000000000" pitchFamily="2" charset="0"/>
            </a:endParaRPr>
          </a:p>
          <a:p>
            <a:endParaRPr lang="en-US" dirty="0" smtClean="0"/>
          </a:p>
          <a:p>
            <a:endParaRPr lang="en-US" dirty="0"/>
          </a:p>
          <a:p>
            <a:pPr>
              <a:spcBef>
                <a:spcPts val="1800"/>
              </a:spcBef>
            </a:pPr>
            <a:r>
              <a:rPr lang="en-US" dirty="0" smtClean="0"/>
              <a:t>Fast and Fluid Experience</a:t>
            </a:r>
            <a:endParaRPr lang="en-US" dirty="0"/>
          </a:p>
          <a:p>
            <a:pPr lvl="1"/>
            <a:r>
              <a:rPr lang="en-US" dirty="0" smtClean="0"/>
              <a:t>Increase client responsiveness/server scalability</a:t>
            </a:r>
          </a:p>
          <a:p>
            <a:pPr lvl="1"/>
            <a:r>
              <a:rPr lang="en-US" dirty="0" smtClean="0"/>
              <a:t>Prevents blocking of main thread for long-running operations</a:t>
            </a:r>
          </a:p>
          <a:p>
            <a:pPr lvl="1"/>
            <a:r>
              <a:rPr lang="en-US" dirty="0" smtClean="0"/>
              <a:t>Enables async operations without managing background threads </a:t>
            </a:r>
            <a:endParaRPr lang="en-US" dirty="0"/>
          </a:p>
          <a:p>
            <a:pPr lvl="1"/>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869605958"/>
              </p:ext>
            </p:extLst>
          </p:nvPr>
        </p:nvGraphicFramePr>
        <p:xfrm>
          <a:off x="884237" y="2887662"/>
          <a:ext cx="10287000" cy="1112520"/>
        </p:xfrm>
        <a:graphic>
          <a:graphicData uri="http://schemas.openxmlformats.org/drawingml/2006/table">
            <a:tbl>
              <a:tblPr firstRow="1" bandRow="1">
                <a:effectLst>
                  <a:reflection blurRad="520700" stA="45000" endPos="65000" dist="50800" dir="5400000" sy="-100000" algn="bl" rotWithShape="0"/>
                </a:effectLst>
                <a:tableStyleId>{D7AC3CCA-C797-4891-BE02-D94E43425B78}</a:tableStyleId>
              </a:tblPr>
              <a:tblGrid>
                <a:gridCol w="3429000"/>
                <a:gridCol w="3429000"/>
                <a:gridCol w="3429000"/>
              </a:tblGrid>
              <a:tr h="370840">
                <a:tc>
                  <a:txBody>
                    <a:bodyPr/>
                    <a:lstStyle/>
                    <a:p>
                      <a:r>
                        <a:rPr lang="en-US" sz="1600" dirty="0" smtClean="0"/>
                        <a:t>SaveChangesAsync()</a:t>
                      </a:r>
                      <a:endParaRPr lang="en-US" sz="1600" dirty="0"/>
                    </a:p>
                  </a:txBody>
                  <a:tcPr/>
                </a:tc>
                <a:tc>
                  <a:txBody>
                    <a:bodyPr/>
                    <a:lstStyle/>
                    <a:p>
                      <a:r>
                        <a:rPr lang="en-US" sz="1600" dirty="0" smtClean="0"/>
                        <a:t>FirstOrDefaultAsync()</a:t>
                      </a:r>
                      <a:endParaRPr lang="en-US" sz="1600" dirty="0"/>
                    </a:p>
                  </a:txBody>
                  <a:tcPr/>
                </a:tc>
                <a:tc>
                  <a:txBody>
                    <a:bodyPr/>
                    <a:lstStyle/>
                    <a:p>
                      <a:r>
                        <a:rPr lang="en-US" sz="1600" b="1" kern="1200" dirty="0" err="1" smtClean="0">
                          <a:solidFill>
                            <a:schemeClr val="dk1"/>
                          </a:solidFill>
                          <a:latin typeface="+mn-lt"/>
                          <a:ea typeface="+mn-ea"/>
                          <a:cs typeface="+mn-cs"/>
                        </a:rPr>
                        <a:t>ToListAsync</a:t>
                      </a:r>
                      <a:r>
                        <a:rPr lang="en-US" sz="1600" b="1" kern="1200" dirty="0" smtClean="0">
                          <a:solidFill>
                            <a:schemeClr val="dk1"/>
                          </a:solidFill>
                          <a:latin typeface="+mn-lt"/>
                          <a:ea typeface="+mn-ea"/>
                          <a:cs typeface="+mn-cs"/>
                        </a:rPr>
                        <a:t>()</a:t>
                      </a:r>
                      <a:r>
                        <a:rPr lang="en-US" sz="1600" dirty="0" smtClean="0"/>
                        <a:t> </a:t>
                      </a:r>
                      <a:endParaRPr lang="en-US" sz="1600"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b="1" dirty="0" err="1" smtClean="0"/>
                        <a:t>LoadAsync</a:t>
                      </a:r>
                      <a:r>
                        <a:rPr lang="en-US" sz="1600" b="1" dirty="0" smtClean="0"/>
                        <a:t>()</a:t>
                      </a:r>
                      <a:endParaRPr lang="en-US" sz="1600" b="1" kern="1200" dirty="0">
                        <a:solidFill>
                          <a:schemeClr val="dk1"/>
                        </a:solidFill>
                        <a:latin typeface="+mn-lt"/>
                        <a:ea typeface="+mn-ea"/>
                        <a:cs typeface="+mn-cs"/>
                      </a:endParaRPr>
                    </a:p>
                  </a:txBody>
                  <a:tcPr/>
                </a:tc>
                <a:tc>
                  <a:txBody>
                    <a:bodyPr/>
                    <a:lstStyle/>
                    <a:p>
                      <a:pPr marL="0" algn="l" defTabSz="932742" rtl="0" eaLnBrk="1" latinLnBrk="0" hangingPunct="1"/>
                      <a:r>
                        <a:rPr lang="en-US" sz="1600" b="1" kern="1200" dirty="0" smtClean="0">
                          <a:solidFill>
                            <a:schemeClr val="dk1"/>
                          </a:solidFill>
                          <a:latin typeface="+mn-lt"/>
                          <a:ea typeface="+mn-ea"/>
                          <a:cs typeface="+mn-cs"/>
                        </a:rPr>
                        <a:t>SumAsync()</a:t>
                      </a:r>
                      <a:endParaRPr lang="en-US" sz="1600" b="1" kern="1200" dirty="0">
                        <a:solidFill>
                          <a:schemeClr val="dk1"/>
                        </a:solidFill>
                        <a:latin typeface="+mn-lt"/>
                        <a:ea typeface="+mn-ea"/>
                        <a:cs typeface="+mn-cs"/>
                      </a:endParaRPr>
                    </a:p>
                  </a:txBody>
                  <a:tcPr/>
                </a:tc>
                <a:tc>
                  <a:txBody>
                    <a:bodyPr/>
                    <a:lstStyle/>
                    <a:p>
                      <a:pPr marL="0" algn="l" defTabSz="932742" rtl="0" eaLnBrk="1" latinLnBrk="0" hangingPunct="1"/>
                      <a:r>
                        <a:rPr lang="en-US" sz="1600" b="1" kern="1200" dirty="0" smtClean="0">
                          <a:solidFill>
                            <a:schemeClr val="dk1"/>
                          </a:solidFill>
                          <a:latin typeface="+mn-lt"/>
                          <a:ea typeface="+mn-ea"/>
                          <a:cs typeface="+mn-cs"/>
                        </a:rPr>
                        <a:t>MaxAsync</a:t>
                      </a:r>
                      <a:endParaRPr lang="en-US" sz="1600" b="1" kern="1200" dirty="0">
                        <a:solidFill>
                          <a:schemeClr val="dk1"/>
                        </a:solidFill>
                        <a:latin typeface="+mn-lt"/>
                        <a:ea typeface="+mn-ea"/>
                        <a:cs typeface="+mn-cs"/>
                      </a:endParaRPr>
                    </a:p>
                  </a:txBody>
                  <a:tcPr/>
                </a:tc>
              </a:tr>
              <a:tr h="370840">
                <a:tc>
                  <a:txBody>
                    <a:bodyPr/>
                    <a:lstStyle/>
                    <a:p>
                      <a:pPr marL="0" algn="l" defTabSz="932742" rtl="0" eaLnBrk="1" latinLnBrk="0" hangingPunct="1"/>
                      <a:r>
                        <a:rPr lang="en-US" sz="1600" b="1" kern="1200" dirty="0" smtClean="0">
                          <a:solidFill>
                            <a:schemeClr val="dk1"/>
                          </a:solidFill>
                          <a:latin typeface="+mn-lt"/>
                          <a:ea typeface="+mn-ea"/>
                          <a:cs typeface="+mn-cs"/>
                        </a:rPr>
                        <a:t>ExecuteSqlCommandAsync()</a:t>
                      </a:r>
                      <a:endParaRPr lang="en-US" sz="1600" b="1" kern="1200" dirty="0">
                        <a:solidFill>
                          <a:schemeClr val="dk1"/>
                        </a:solidFill>
                        <a:latin typeface="+mn-lt"/>
                        <a:ea typeface="+mn-ea"/>
                        <a:cs typeface="+mn-cs"/>
                      </a:endParaRPr>
                    </a:p>
                  </a:txBody>
                  <a:tcPr/>
                </a:tc>
                <a:tc>
                  <a:txBody>
                    <a:bodyPr/>
                    <a:lstStyle/>
                    <a:p>
                      <a:pPr marL="0" algn="l" defTabSz="932742" rtl="0" eaLnBrk="1" latinLnBrk="0" hangingPunct="1"/>
                      <a:r>
                        <a:rPr lang="en-US" sz="1600" b="1" kern="1200" dirty="0" smtClean="0">
                          <a:solidFill>
                            <a:schemeClr val="dk1"/>
                          </a:solidFill>
                          <a:latin typeface="+mn-lt"/>
                          <a:ea typeface="+mn-ea"/>
                          <a:cs typeface="+mn-cs"/>
                        </a:rPr>
                        <a:t>AnyAsync()</a:t>
                      </a:r>
                      <a:endParaRPr lang="en-US" sz="1600" b="1" kern="1200" dirty="0">
                        <a:solidFill>
                          <a:schemeClr val="dk1"/>
                        </a:solidFill>
                        <a:latin typeface="+mn-lt"/>
                        <a:ea typeface="+mn-ea"/>
                        <a:cs typeface="+mn-cs"/>
                      </a:endParaRPr>
                    </a:p>
                  </a:txBody>
                  <a:tcPr/>
                </a:tc>
                <a:tc>
                  <a:txBody>
                    <a:bodyPr/>
                    <a:lstStyle/>
                    <a:p>
                      <a:r>
                        <a:rPr lang="en-US" sz="1600" b="1" kern="1200" dirty="0" smtClean="0">
                          <a:solidFill>
                            <a:schemeClr val="dk1"/>
                          </a:solidFill>
                          <a:latin typeface="+mn-lt"/>
                          <a:ea typeface="+mn-ea"/>
                          <a:cs typeface="+mn-cs"/>
                        </a:rPr>
                        <a:t>FindAsync()</a:t>
                      </a:r>
                      <a:endParaRPr lang="en-US" sz="1600" b="1"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72793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8991599" cy="1829593"/>
          </a:xfrm>
        </p:spPr>
        <p:txBody>
          <a:bodyPr/>
          <a:lstStyle/>
          <a:p>
            <a:r>
              <a:rPr lang="en-US" dirty="0" smtClean="0">
                <a:solidFill>
                  <a:srgbClr val="FFFF00"/>
                </a:solidFill>
              </a:rPr>
              <a:t>Asynchronous Queries</a:t>
            </a:r>
            <a:endParaRPr lang="en-US" sz="2000" dirty="0" smtClean="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037" y="1135062"/>
            <a:ext cx="1802282" cy="1581912"/>
          </a:xfrm>
          <a:prstGeom prst="rect">
            <a:avLst/>
          </a:prstGeom>
        </p:spPr>
      </p:pic>
    </p:spTree>
    <p:extLst>
      <p:ext uri="{BB962C8B-B14F-4D97-AF65-F5344CB8AC3E}">
        <p14:creationId xmlns:p14="http://schemas.microsoft.com/office/powerpoint/2010/main" val="4428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E4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9E49"/>
          </a:solidFill>
        </p:spPr>
        <p:txBody>
          <a:bodyPr/>
          <a:lstStyle/>
          <a:p>
            <a:r>
              <a:rPr lang="en-US" sz="3600" dirty="0"/>
              <a:t>Performance Pillar:</a:t>
            </a:r>
            <a:br>
              <a:rPr lang="en-US" sz="3600" dirty="0"/>
            </a:br>
            <a:r>
              <a:rPr lang="en-US" sz="8000" dirty="0" smtClean="0"/>
              <a:t>Caching</a:t>
            </a:r>
            <a:r>
              <a:rPr lang="en-US" dirty="0" smtClean="0"/>
              <a:t/>
            </a:r>
            <a:br>
              <a:rPr lang="en-US" dirty="0" smtClean="0"/>
            </a:br>
            <a:endParaRPr lang="en-US" dirty="0"/>
          </a:p>
        </p:txBody>
      </p:sp>
    </p:spTree>
    <p:extLst>
      <p:ext uri="{BB962C8B-B14F-4D97-AF65-F5344CB8AC3E}">
        <p14:creationId xmlns:p14="http://schemas.microsoft.com/office/powerpoint/2010/main" val="9702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Performance Enhancements</a:t>
            </a:r>
            <a:r>
              <a:rPr lang="en-US" dirty="0"/>
              <a:t/>
            </a:r>
            <a:br>
              <a:rPr lang="en-US" dirty="0"/>
            </a:br>
            <a:endParaRPr lang="en-US" dirty="0"/>
          </a:p>
        </p:txBody>
      </p:sp>
      <p:sp>
        <p:nvSpPr>
          <p:cNvPr id="6" name="Text Placeholder 5"/>
          <p:cNvSpPr>
            <a:spLocks noGrp="1"/>
          </p:cNvSpPr>
          <p:nvPr>
            <p:ph type="body" sz="quarter" idx="4294967295"/>
          </p:nvPr>
        </p:nvSpPr>
        <p:spPr>
          <a:xfrm>
            <a:off x="274638" y="1212850"/>
            <a:ext cx="11887200" cy="1415772"/>
          </a:xfrm>
          <a:prstGeom prst="rect">
            <a:avLst/>
          </a:prstGeom>
        </p:spPr>
        <p:txBody>
          <a:bodyPr/>
          <a:lstStyle/>
          <a:p>
            <a:r>
              <a:rPr lang="en-US" dirty="0" smtClean="0"/>
              <a:t>Overall Query Construction</a:t>
            </a:r>
          </a:p>
          <a:p>
            <a:r>
              <a:rPr lang="en-US" dirty="0" smtClean="0"/>
              <a:t>Performance Improvements</a:t>
            </a:r>
          </a:p>
        </p:txBody>
      </p:sp>
      <p:graphicFrame>
        <p:nvGraphicFramePr>
          <p:cNvPr id="10" name="Content Placeholder 6"/>
          <p:cNvGraphicFramePr>
            <a:graphicFrameLocks/>
          </p:cNvGraphicFramePr>
          <p:nvPr>
            <p:extLst/>
          </p:nvPr>
        </p:nvGraphicFramePr>
        <p:xfrm>
          <a:off x="427037" y="3202011"/>
          <a:ext cx="99822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bwMode="auto">
          <a:xfrm>
            <a:off x="6980237" y="2994047"/>
            <a:ext cx="3429000" cy="2189164"/>
          </a:xfrm>
          <a:prstGeom prst="roundRect">
            <a:avLst/>
          </a:prstGeom>
          <a:noFill/>
          <a:ln w="698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a:xfrm>
            <a:off x="808037" y="5531731"/>
            <a:ext cx="10134600" cy="480131"/>
          </a:xfrm>
          <a:prstGeom prst="rect">
            <a:avLst/>
          </a:prstGeom>
        </p:spPr>
        <p:txBody>
          <a:bodyPr wrap="square">
            <a:spAutoFit/>
          </a:bodyPr>
          <a:lstStyle/>
          <a:p>
            <a:pPr>
              <a:lnSpc>
                <a:spcPct val="90000"/>
              </a:lnSpc>
              <a:spcAft>
                <a:spcPts val="600"/>
              </a:spcAft>
            </a:pPr>
            <a:r>
              <a:rPr lang="en-US" sz="2800" dirty="0">
                <a:solidFill>
                  <a:srgbClr val="FFFF00"/>
                </a:solidFill>
              </a:rPr>
              <a:t>To leverage, must implement EF 5+ and .NET Framework 4.5+</a:t>
            </a:r>
          </a:p>
        </p:txBody>
      </p:sp>
    </p:spTree>
    <p:extLst>
      <p:ext uri="{BB962C8B-B14F-4D97-AF65-F5344CB8AC3E}">
        <p14:creationId xmlns:p14="http://schemas.microsoft.com/office/powerpoint/2010/main" val="14010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Query Caching</a:t>
            </a:r>
            <a:endParaRPr lang="en-US" dirty="0"/>
          </a:p>
        </p:txBody>
      </p:sp>
      <p:sp>
        <p:nvSpPr>
          <p:cNvPr id="6" name="Text Placeholder 5"/>
          <p:cNvSpPr>
            <a:spLocks noGrp="1"/>
          </p:cNvSpPr>
          <p:nvPr>
            <p:ph type="body" sz="quarter" idx="4294967295"/>
          </p:nvPr>
        </p:nvSpPr>
        <p:spPr>
          <a:xfrm>
            <a:off x="274638" y="1212850"/>
            <a:ext cx="11887200" cy="5072158"/>
          </a:xfrm>
          <a:prstGeom prst="rect">
            <a:avLst/>
          </a:prstGeom>
        </p:spPr>
        <p:txBody>
          <a:bodyPr/>
          <a:lstStyle/>
          <a:p>
            <a:r>
              <a:rPr lang="en-US" dirty="0" smtClean="0"/>
              <a:t>Earlier</a:t>
            </a:r>
          </a:p>
          <a:p>
            <a:pPr marL="571500" lvl="2" indent="-342900">
              <a:buFont typeface="Arial" panose="020B0604020202020204" pitchFamily="34" charset="0"/>
              <a:buChar char="•"/>
            </a:pPr>
            <a:r>
              <a:rPr lang="en-US" dirty="0" smtClean="0"/>
              <a:t>Dev builds Linq query</a:t>
            </a:r>
          </a:p>
          <a:p>
            <a:pPr marL="571500" lvl="2" indent="-342900">
              <a:buFont typeface="Arial" panose="020B0604020202020204" pitchFamily="34" charset="0"/>
              <a:buChar char="•"/>
            </a:pPr>
            <a:r>
              <a:rPr lang="en-US" dirty="0" smtClean="0"/>
              <a:t>Compiler builds expression tree</a:t>
            </a:r>
          </a:p>
          <a:p>
            <a:pPr marL="571500" lvl="2" indent="-342900">
              <a:buFont typeface="Arial" panose="020B0604020202020204" pitchFamily="34" charset="0"/>
              <a:buChar char="•"/>
            </a:pPr>
            <a:r>
              <a:rPr lang="en-US" dirty="0" smtClean="0"/>
              <a:t>EF </a:t>
            </a:r>
            <a:r>
              <a:rPr lang="en-US" dirty="0"/>
              <a:t>parses tree and </a:t>
            </a:r>
            <a:r>
              <a:rPr lang="en-US" dirty="0" smtClean="0"/>
              <a:t>constructs SQL </a:t>
            </a:r>
            <a:r>
              <a:rPr lang="en-US" dirty="0"/>
              <a:t>query </a:t>
            </a:r>
          </a:p>
          <a:p>
            <a:pPr marL="571500" lvl="2" indent="-342900">
              <a:buFont typeface="Arial" panose="020B0604020202020204" pitchFamily="34" charset="0"/>
              <a:buChar char="•"/>
            </a:pPr>
            <a:r>
              <a:rPr lang="en-US" dirty="0" smtClean="0">
                <a:solidFill>
                  <a:srgbClr val="FFFF00"/>
                </a:solidFill>
                <a:latin typeface="Segoe Print" panose="02000600000000000000" pitchFamily="2" charset="0"/>
              </a:rPr>
              <a:t>Repeated each time </a:t>
            </a:r>
            <a:r>
              <a:rPr lang="en-US" dirty="0" smtClean="0"/>
              <a:t>query executed – </a:t>
            </a:r>
            <a:r>
              <a:rPr lang="en-US" dirty="0">
                <a:solidFill>
                  <a:srgbClr val="FFFF00"/>
                </a:solidFill>
                <a:latin typeface="Segoe Print" panose="02000600000000000000" pitchFamily="2" charset="0"/>
              </a:rPr>
              <a:t>duplicate work and $$$</a:t>
            </a:r>
          </a:p>
          <a:p>
            <a:r>
              <a:rPr lang="en-US" dirty="0" smtClean="0"/>
              <a:t>Now, Autocompiled Queries</a:t>
            </a:r>
          </a:p>
          <a:p>
            <a:pPr marL="571500" lvl="2" indent="-342900">
              <a:buFont typeface="Arial" panose="020B0604020202020204" pitchFamily="34" charset="0"/>
              <a:buChar char="•"/>
            </a:pPr>
            <a:r>
              <a:rPr lang="en-US" dirty="0" smtClean="0"/>
              <a:t>EF </a:t>
            </a:r>
            <a:r>
              <a:rPr lang="en-US" dirty="0"/>
              <a:t>5+ </a:t>
            </a:r>
            <a:r>
              <a:rPr lang="en-US" dirty="0" smtClean="0">
                <a:sym typeface="Wingdings" panose="05000000000000000000" pitchFamily="2" charset="2"/>
              </a:rPr>
              <a:t></a:t>
            </a:r>
            <a:r>
              <a:rPr lang="en-US" dirty="0" smtClean="0"/>
              <a:t> SQL query constructed once, stored in </a:t>
            </a:r>
            <a:r>
              <a:rPr lang="en-US" dirty="0" smtClean="0">
                <a:solidFill>
                  <a:srgbClr val="FFFF00"/>
                </a:solidFill>
                <a:latin typeface="Segoe Print" panose="02000600000000000000" pitchFamily="2" charset="0"/>
              </a:rPr>
              <a:t>EF </a:t>
            </a:r>
            <a:r>
              <a:rPr lang="en-US" dirty="0">
                <a:solidFill>
                  <a:srgbClr val="FFFF00"/>
                </a:solidFill>
                <a:latin typeface="Segoe Print" panose="02000600000000000000" pitchFamily="2" charset="0"/>
              </a:rPr>
              <a:t>query cache</a:t>
            </a:r>
            <a:r>
              <a:rPr lang="en-US" dirty="0"/>
              <a:t> </a:t>
            </a:r>
            <a:r>
              <a:rPr lang="en-US" dirty="0" smtClean="0"/>
              <a:t>and reused</a:t>
            </a:r>
            <a:endParaRPr lang="en-US" dirty="0"/>
          </a:p>
          <a:p>
            <a:pPr marL="571500" lvl="2" indent="-342900">
              <a:buFont typeface="Arial" panose="020B0604020202020204" pitchFamily="34" charset="0"/>
              <a:buChar char="•"/>
            </a:pPr>
            <a:r>
              <a:rPr lang="en-US" dirty="0" smtClean="0"/>
              <a:t>Parameterized – same query/different parameter values</a:t>
            </a:r>
          </a:p>
          <a:p>
            <a:pPr marL="571500" lvl="2" indent="-342900">
              <a:buFont typeface="Arial" panose="020B0604020202020204" pitchFamily="34" charset="0"/>
              <a:buChar char="•"/>
            </a:pPr>
            <a:r>
              <a:rPr lang="en-US" dirty="0" smtClean="0"/>
              <a:t>For your application, all user share this cache (</a:t>
            </a:r>
            <a:r>
              <a:rPr lang="en-US" dirty="0">
                <a:solidFill>
                  <a:srgbClr val="FFFF00"/>
                </a:solidFill>
                <a:latin typeface="Segoe Print" panose="02000600000000000000" pitchFamily="2" charset="0"/>
              </a:rPr>
              <a:t>App Domain</a:t>
            </a:r>
            <a:r>
              <a:rPr lang="en-US" dirty="0" smtClean="0"/>
              <a:t>)</a:t>
            </a:r>
          </a:p>
          <a:p>
            <a:pPr marL="571500" lvl="2" indent="-342900">
              <a:buFont typeface="Arial" panose="020B0604020202020204" pitchFamily="34" charset="0"/>
              <a:buChar char="•"/>
            </a:pPr>
            <a:r>
              <a:rPr lang="en-US" dirty="0" smtClean="0"/>
              <a:t>Supports up to 800 queries</a:t>
            </a:r>
            <a:endParaRPr lang="en-US" dirty="0"/>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839" y="1478561"/>
            <a:ext cx="1295595" cy="1295595"/>
          </a:xfrm>
          <a:prstGeom prst="rect">
            <a:avLst/>
          </a:prstGeom>
          <a:effectLst>
            <a:glow rad="330200">
              <a:schemeClr val="accent1">
                <a:alpha val="80000"/>
              </a:schemeClr>
            </a:glo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856" y="4716462"/>
            <a:ext cx="1280345" cy="1280345"/>
          </a:xfrm>
          <a:prstGeom prst="rect">
            <a:avLst/>
          </a:prstGeom>
          <a:effectLst>
            <a:glow rad="355600">
              <a:schemeClr val="accent1">
                <a:alpha val="40000"/>
              </a:schemeClr>
            </a:glow>
          </a:effectLst>
        </p:spPr>
      </p:pic>
    </p:spTree>
    <p:extLst>
      <p:ext uri="{BB962C8B-B14F-4D97-AF65-F5344CB8AC3E}">
        <p14:creationId xmlns:p14="http://schemas.microsoft.com/office/powerpoint/2010/main" val="127432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Query Caching Work?</a:t>
            </a:r>
            <a:endParaRPr lang="en-US" dirty="0"/>
          </a:p>
        </p:txBody>
      </p:sp>
      <p:sp>
        <p:nvSpPr>
          <p:cNvPr id="3" name="Text Placeholder 2"/>
          <p:cNvSpPr>
            <a:spLocks noGrp="1"/>
          </p:cNvSpPr>
          <p:nvPr>
            <p:ph type="body" sz="quarter" idx="4294967295"/>
          </p:nvPr>
        </p:nvSpPr>
        <p:spPr>
          <a:xfrm>
            <a:off x="274638" y="1212850"/>
            <a:ext cx="11887200" cy="4124206"/>
          </a:xfrm>
          <a:prstGeom prst="rect">
            <a:avLst/>
          </a:prstGeo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5" name="Rounded Rectangle 4"/>
          <p:cNvSpPr/>
          <p:nvPr/>
        </p:nvSpPr>
        <p:spPr bwMode="auto">
          <a:xfrm>
            <a:off x="503237" y="1645271"/>
            <a:ext cx="1600200" cy="685800"/>
          </a:xfrm>
          <a:prstGeom prst="roundRect">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LINQ Query</a:t>
            </a:r>
            <a:endParaRPr lang="en-US" sz="2000" dirty="0">
              <a:solidFill>
                <a:srgbClr val="000000"/>
              </a:solidFill>
            </a:endParaRPr>
          </a:p>
        </p:txBody>
      </p:sp>
      <p:sp>
        <p:nvSpPr>
          <p:cNvPr id="6" name="Hexagon 5"/>
          <p:cNvSpPr/>
          <p:nvPr/>
        </p:nvSpPr>
        <p:spPr bwMode="auto">
          <a:xfrm>
            <a:off x="286933" y="3040062"/>
            <a:ext cx="1981200" cy="914400"/>
          </a:xfrm>
          <a:prstGeom prst="hexagon">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Create Hash</a:t>
            </a:r>
          </a:p>
          <a:p>
            <a:pPr algn="ctr" defTabSz="932472" fontAlgn="base">
              <a:spcBef>
                <a:spcPct val="0"/>
              </a:spcBef>
              <a:spcAft>
                <a:spcPct val="0"/>
              </a:spcAft>
            </a:pPr>
            <a:r>
              <a:rPr lang="en-US" sz="2000" dirty="0" smtClean="0">
                <a:solidFill>
                  <a:srgbClr val="000000"/>
                </a:solidFill>
              </a:rPr>
              <a:t>for Query</a:t>
            </a:r>
            <a:endParaRPr lang="en-US" sz="2000" dirty="0">
              <a:solidFill>
                <a:srgbClr val="000000"/>
              </a:solidFill>
            </a:endParaRPr>
          </a:p>
        </p:txBody>
      </p:sp>
      <p:sp>
        <p:nvSpPr>
          <p:cNvPr id="7" name="Flowchart: Decision 6"/>
          <p:cNvSpPr/>
          <p:nvPr/>
        </p:nvSpPr>
        <p:spPr bwMode="auto">
          <a:xfrm>
            <a:off x="2999500" y="2833500"/>
            <a:ext cx="2209800" cy="1295400"/>
          </a:xfrm>
          <a:prstGeom prst="flowChartDecision">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Hash Exist in Cache?</a:t>
            </a:r>
            <a:endParaRPr lang="en-US" sz="2000" dirty="0">
              <a:solidFill>
                <a:srgbClr val="000000"/>
              </a:solidFill>
            </a:endParaRPr>
          </a:p>
        </p:txBody>
      </p:sp>
      <p:sp>
        <p:nvSpPr>
          <p:cNvPr id="8" name="Rounded Rectangle 7"/>
          <p:cNvSpPr/>
          <p:nvPr/>
        </p:nvSpPr>
        <p:spPr bwMode="auto">
          <a:xfrm>
            <a:off x="5989021" y="1873389"/>
            <a:ext cx="2667000" cy="1039574"/>
          </a:xfrm>
          <a:prstGeom prst="round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Compile to Query</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Store SQL and Hash</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Return SQL</a:t>
            </a:r>
            <a:endParaRPr lang="en-US" sz="2000" dirty="0">
              <a:gradFill>
                <a:gsLst>
                  <a:gs pos="0">
                    <a:srgbClr val="FFFFFF"/>
                  </a:gs>
                  <a:gs pos="100000">
                    <a:srgbClr val="FFFFFF"/>
                  </a:gs>
                </a:gsLst>
                <a:lin ang="5400000" scaled="0"/>
              </a:gradFill>
            </a:endParaRPr>
          </a:p>
        </p:txBody>
      </p:sp>
      <p:sp>
        <p:nvSpPr>
          <p:cNvPr id="9" name="Rounded Rectangle 8"/>
          <p:cNvSpPr/>
          <p:nvPr/>
        </p:nvSpPr>
        <p:spPr bwMode="auto">
          <a:xfrm>
            <a:off x="5940667" y="3954462"/>
            <a:ext cx="2667000" cy="1039574"/>
          </a:xfrm>
          <a:prstGeom prst="roundRect">
            <a:avLst/>
          </a:prstGeom>
          <a:solidFill>
            <a:srgbClr val="0099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Return SQL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from Cache</a:t>
            </a:r>
            <a:endParaRPr lang="en-US" sz="2000" dirty="0">
              <a:gradFill>
                <a:gsLst>
                  <a:gs pos="0">
                    <a:srgbClr val="FFFFFF"/>
                  </a:gs>
                  <a:gs pos="100000">
                    <a:srgbClr val="FFFFFF"/>
                  </a:gs>
                </a:gsLst>
                <a:lin ang="5400000" scaled="0"/>
              </a:gradFill>
            </a:endParaRPr>
          </a:p>
        </p:txBody>
      </p:sp>
      <p:sp>
        <p:nvSpPr>
          <p:cNvPr id="10" name="Hexagon 9"/>
          <p:cNvSpPr/>
          <p:nvPr/>
        </p:nvSpPr>
        <p:spPr bwMode="auto">
          <a:xfrm>
            <a:off x="9494837" y="2887662"/>
            <a:ext cx="1981200" cy="914400"/>
          </a:xfrm>
          <a:prstGeom prst="hexagon">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Add Parameters to SQL</a:t>
            </a:r>
            <a:endParaRPr lang="en-US" sz="2000" dirty="0">
              <a:solidFill>
                <a:srgbClr val="000000"/>
              </a:solidFill>
            </a:endParaRPr>
          </a:p>
        </p:txBody>
      </p:sp>
      <p:sp>
        <p:nvSpPr>
          <p:cNvPr id="11" name="Flowchart: Magnetic Disk 10"/>
          <p:cNvSpPr/>
          <p:nvPr/>
        </p:nvSpPr>
        <p:spPr bwMode="auto">
          <a:xfrm>
            <a:off x="9571037" y="4436618"/>
            <a:ext cx="1971626" cy="1651444"/>
          </a:xfrm>
          <a:prstGeom prst="flowChartMagneticDisk">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smtClean="0">
                <a:solidFill>
                  <a:srgbClr val="000000"/>
                </a:solidFill>
              </a:rPr>
              <a:t>DB</a:t>
            </a:r>
            <a:endParaRPr lang="en-US" sz="4800" dirty="0">
              <a:solidFill>
                <a:srgbClr val="000000"/>
              </a:solidFill>
            </a:endParaRPr>
          </a:p>
        </p:txBody>
      </p:sp>
      <p:cxnSp>
        <p:nvCxnSpPr>
          <p:cNvPr id="13" name="Straight Arrow Connector 12"/>
          <p:cNvCxnSpPr/>
          <p:nvPr/>
        </p:nvCxnSpPr>
        <p:spPr>
          <a:xfrm>
            <a:off x="1265237" y="2393176"/>
            <a:ext cx="0" cy="646886"/>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2037" y="3481200"/>
            <a:ext cx="640555" cy="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84637" y="2406462"/>
            <a:ext cx="1809037" cy="240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84637" y="4183062"/>
            <a:ext cx="0" cy="357164"/>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84637" y="4540062"/>
            <a:ext cx="1809037" cy="240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05339" y="2430462"/>
            <a:ext cx="0" cy="357164"/>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656637" y="2530783"/>
            <a:ext cx="936917" cy="509279"/>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653720" y="3613507"/>
            <a:ext cx="917317" cy="606102"/>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490920" y="3789732"/>
            <a:ext cx="0" cy="646886"/>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2150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an Enterprise Application?</a:t>
            </a:r>
          </a:p>
        </p:txBody>
      </p:sp>
    </p:spTree>
    <p:extLst>
      <p:ext uri="{BB962C8B-B14F-4D97-AF65-F5344CB8AC3E}">
        <p14:creationId xmlns:p14="http://schemas.microsoft.com/office/powerpoint/2010/main" val="246122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932" y="449262"/>
            <a:ext cx="8229599" cy="2751698"/>
          </a:xfrm>
        </p:spPr>
        <p:txBody>
          <a:bodyPr/>
          <a:lstStyle/>
          <a:p>
            <a:r>
              <a:rPr lang="en-US" sz="5400" dirty="0" smtClean="0"/>
              <a:t>Query Caching</a:t>
            </a:r>
            <a:endParaRPr lang="en-US" sz="5400" dirty="0"/>
          </a:p>
        </p:txBody>
      </p:sp>
      <p:pic>
        <p:nvPicPr>
          <p:cNvPr id="7" name="Picture 6"/>
          <p:cNvPicPr>
            <a:picLocks noChangeAspect="1"/>
          </p:cNvPicPr>
          <p:nvPr/>
        </p:nvPicPr>
        <p:blipFill>
          <a:blip r:embed="rId3"/>
          <a:stretch>
            <a:fillRect/>
          </a:stretch>
        </p:blipFill>
        <p:spPr>
          <a:xfrm>
            <a:off x="1646237" y="1973262"/>
            <a:ext cx="9144000" cy="4618534"/>
          </a:xfrm>
          <a:prstGeom prst="rect">
            <a:avLst/>
          </a:prstGeom>
        </p:spPr>
      </p:pic>
    </p:spTree>
    <p:extLst>
      <p:ext uri="{BB962C8B-B14F-4D97-AF65-F5344CB8AC3E}">
        <p14:creationId xmlns:p14="http://schemas.microsoft.com/office/powerpoint/2010/main" val="42423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Closing Thoughts…</a:t>
            </a:r>
            <a:endParaRPr lang="en-US" dirty="0"/>
          </a:p>
        </p:txBody>
      </p:sp>
    </p:spTree>
    <p:extLst>
      <p:ext uri="{BB962C8B-B14F-4D97-AF65-F5344CB8AC3E}">
        <p14:creationId xmlns:p14="http://schemas.microsoft.com/office/powerpoint/2010/main" val="38680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Step 0: Learn the Framework</a:t>
            </a:r>
            <a:endParaRPr lang="en-US" dirty="0"/>
          </a:p>
        </p:txBody>
      </p:sp>
      <p:sp>
        <p:nvSpPr>
          <p:cNvPr id="6" name="Text Placeholder 5"/>
          <p:cNvSpPr>
            <a:spLocks noGrp="1"/>
          </p:cNvSpPr>
          <p:nvPr>
            <p:ph type="body" sz="quarter" idx="4294967295"/>
          </p:nvPr>
        </p:nvSpPr>
        <p:spPr>
          <a:xfrm>
            <a:off x="274638" y="1212850"/>
            <a:ext cx="11887200" cy="6487930"/>
          </a:xfrm>
          <a:prstGeom prst="rect">
            <a:avLst/>
          </a:prstGeom>
        </p:spPr>
        <p:txBody>
          <a:bodyPr/>
          <a:lstStyle/>
          <a:p>
            <a:r>
              <a:rPr lang="en-US" dirty="0" smtClean="0"/>
              <a:t>The framework is complex</a:t>
            </a:r>
          </a:p>
          <a:p>
            <a:pPr lvl="1"/>
            <a:r>
              <a:rPr lang="en-US" dirty="0" smtClean="0"/>
              <a:t>In our experience, after a 2 hour chalk talk, many customers jump into EF without investing time to understand it</a:t>
            </a:r>
          </a:p>
          <a:p>
            <a:pPr lvl="1"/>
            <a:r>
              <a:rPr lang="en-US" dirty="0" smtClean="0"/>
              <a:t>The next time we hear from them is when they are in trouble</a:t>
            </a:r>
          </a:p>
          <a:p>
            <a:pPr lvl="1"/>
            <a:r>
              <a:rPr lang="en-US" dirty="0" smtClean="0"/>
              <a:t>Looks simple, but…</a:t>
            </a:r>
          </a:p>
          <a:p>
            <a:r>
              <a:rPr lang="en-US" dirty="0" smtClean="0"/>
              <a:t>Allocate time to learn</a:t>
            </a:r>
          </a:p>
          <a:p>
            <a:pPr lvl="1"/>
            <a:r>
              <a:rPr lang="en-US" dirty="0" smtClean="0"/>
              <a:t>Allocate time for the team to learn EF</a:t>
            </a:r>
          </a:p>
          <a:p>
            <a:pPr lvl="1"/>
            <a:r>
              <a:rPr lang="en-US" dirty="0" smtClean="0"/>
              <a:t>Make one team member the EF expert – the go-to person</a:t>
            </a:r>
          </a:p>
          <a:p>
            <a:pPr lvl="1"/>
            <a:r>
              <a:rPr lang="en-US" dirty="0" smtClean="0"/>
              <a:t>Must understand LINQ and subtle nuances of each</a:t>
            </a:r>
          </a:p>
          <a:p>
            <a:pPr lvl="1"/>
            <a:r>
              <a:rPr lang="en-US" dirty="0" smtClean="0"/>
              <a:t>Must understand immediate vs. deferred execution</a:t>
            </a:r>
          </a:p>
          <a:p>
            <a:r>
              <a:rPr lang="en-US" dirty="0" smtClean="0"/>
              <a:t>For Microsoft Premier Customers,</a:t>
            </a:r>
          </a:p>
          <a:p>
            <a:pPr lvl="1"/>
            <a:r>
              <a:rPr lang="en-US" dirty="0" smtClean="0"/>
              <a:t>Recommend Premier EF Training</a:t>
            </a:r>
            <a:endParaRPr lang="en-US" dirty="0"/>
          </a:p>
          <a:p>
            <a:pPr lvl="1"/>
            <a:endParaRPr lang="en-US" dirty="0"/>
          </a:p>
          <a:p>
            <a:pPr lvl="1"/>
            <a:endParaRPr lang="en-US" dirty="0" smtClean="0"/>
          </a:p>
        </p:txBody>
      </p:sp>
    </p:spTree>
    <p:extLst>
      <p:ext uri="{BB962C8B-B14F-4D97-AF65-F5344CB8AC3E}">
        <p14:creationId xmlns:p14="http://schemas.microsoft.com/office/powerpoint/2010/main" val="15776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72459947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143418"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143418"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257138"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463333"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463333"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477946"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599289"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143418"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143418"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257138"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468196"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923028"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601794"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765279"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46" y="1093396"/>
            <a:ext cx="3448998" cy="965898"/>
          </a:xfrm>
          <a:prstGeom prst="rect">
            <a:avLst/>
          </a:prstGeom>
        </p:spPr>
      </p:pic>
    </p:spTree>
    <p:extLst>
      <p:ext uri="{BB962C8B-B14F-4D97-AF65-F5344CB8AC3E}">
        <p14:creationId xmlns:p14="http://schemas.microsoft.com/office/powerpoint/2010/main" val="244188755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Resources</a:t>
            </a:r>
            <a:endParaRPr lang="en-US" dirty="0"/>
          </a:p>
        </p:txBody>
      </p:sp>
      <p:sp>
        <p:nvSpPr>
          <p:cNvPr id="6" name="Text Placeholder 5"/>
          <p:cNvSpPr>
            <a:spLocks noGrp="1"/>
          </p:cNvSpPr>
          <p:nvPr>
            <p:ph type="body" sz="quarter" idx="4294967295"/>
          </p:nvPr>
        </p:nvSpPr>
        <p:spPr>
          <a:xfrm>
            <a:off x="274638" y="1212850"/>
            <a:ext cx="11887200" cy="5613845"/>
          </a:xfrm>
          <a:prstGeom prst="rect">
            <a:avLst/>
          </a:prstGeom>
        </p:spPr>
        <p:txBody>
          <a:bodyPr/>
          <a:lstStyle/>
          <a:p>
            <a:r>
              <a:rPr lang="en-US" dirty="0" smtClean="0"/>
              <a:t>Entity Framework Resource Site</a:t>
            </a:r>
          </a:p>
          <a:p>
            <a:pPr lvl="1"/>
            <a:r>
              <a:rPr lang="en-US" u="sng" dirty="0">
                <a:hlinkClick r:id="rId2"/>
              </a:rPr>
              <a:t>http://msdn.com/data/ef</a:t>
            </a:r>
            <a:endParaRPr lang="en-US" dirty="0" smtClean="0"/>
          </a:p>
          <a:p>
            <a:r>
              <a:rPr lang="en-US" dirty="0" smtClean="0"/>
              <a:t>Chalk Talk and Workshop</a:t>
            </a:r>
          </a:p>
          <a:p>
            <a:pPr lvl="1"/>
            <a:r>
              <a:rPr lang="en-US" dirty="0" smtClean="0"/>
              <a:t>Premier Services offers a number of Entity Framework chalk talks and workshops</a:t>
            </a:r>
          </a:p>
          <a:p>
            <a:r>
              <a:rPr lang="en-US" dirty="0" smtClean="0"/>
              <a:t>Books</a:t>
            </a:r>
          </a:p>
          <a:p>
            <a:endParaRPr lang="en-US" dirty="0"/>
          </a:p>
          <a:p>
            <a:endParaRPr lang="en-US" dirty="0" smtClean="0"/>
          </a:p>
          <a:p>
            <a:endParaRPr lang="en-US" dirty="0"/>
          </a:p>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677" y="4290513"/>
            <a:ext cx="1440160" cy="21305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56" y="4305788"/>
            <a:ext cx="1370262" cy="2100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055" y="4338465"/>
            <a:ext cx="1546582" cy="21305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stretch>
            <a:fillRect/>
          </a:stretch>
        </p:blipFill>
        <p:spPr>
          <a:xfrm>
            <a:off x="6099973" y="4335950"/>
            <a:ext cx="1642264" cy="2128025"/>
          </a:xfrm>
          <a:prstGeom prst="rect">
            <a:avLst/>
          </a:prstGeom>
        </p:spPr>
      </p:pic>
      <p:pic>
        <p:nvPicPr>
          <p:cNvPr id="5" name="Picture 4"/>
          <p:cNvPicPr>
            <a:picLocks noChangeAspect="1"/>
          </p:cNvPicPr>
          <p:nvPr/>
        </p:nvPicPr>
        <p:blipFill>
          <a:blip r:embed="rId7"/>
          <a:stretch>
            <a:fillRect/>
          </a:stretch>
        </p:blipFill>
        <p:spPr>
          <a:xfrm>
            <a:off x="10199010" y="4299794"/>
            <a:ext cx="1658027" cy="2169268"/>
          </a:xfrm>
          <a:prstGeom prst="rect">
            <a:avLst/>
          </a:prstGeom>
        </p:spPr>
      </p:pic>
      <p:pic>
        <p:nvPicPr>
          <p:cNvPr id="9" name="Picture 8"/>
          <p:cNvPicPr>
            <a:picLocks noChangeAspect="1"/>
          </p:cNvPicPr>
          <p:nvPr/>
        </p:nvPicPr>
        <p:blipFill>
          <a:blip r:embed="rId8"/>
          <a:stretch>
            <a:fillRect/>
          </a:stretch>
        </p:blipFill>
        <p:spPr>
          <a:xfrm>
            <a:off x="2376759" y="4275239"/>
            <a:ext cx="1403078" cy="2122605"/>
          </a:xfrm>
          <a:prstGeom prst="rect">
            <a:avLst/>
          </a:prstGeom>
        </p:spPr>
      </p:pic>
    </p:spTree>
    <p:extLst>
      <p:ext uri="{BB962C8B-B14F-4D97-AF65-F5344CB8AC3E}">
        <p14:creationId xmlns:p14="http://schemas.microsoft.com/office/powerpoint/2010/main" val="422505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Resources</a:t>
            </a:r>
            <a:endParaRPr lang="en-US" dirty="0"/>
          </a:p>
        </p:txBody>
      </p:sp>
      <p:sp>
        <p:nvSpPr>
          <p:cNvPr id="6" name="Text Placeholder 5"/>
          <p:cNvSpPr>
            <a:spLocks noGrp="1"/>
          </p:cNvSpPr>
          <p:nvPr>
            <p:ph type="body" sz="quarter" idx="4294967295"/>
          </p:nvPr>
        </p:nvSpPr>
        <p:spPr>
          <a:xfrm>
            <a:off x="274638" y="1212850"/>
            <a:ext cx="11887200" cy="5478423"/>
          </a:xfrm>
          <a:prstGeom prst="rect">
            <a:avLst/>
          </a:prstGeom>
        </p:spPr>
        <p:txBody>
          <a:bodyPr/>
          <a:lstStyle/>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Co-Authored by Rob Vettor</a:t>
            </a:r>
          </a:p>
          <a:p>
            <a:r>
              <a:rPr lang="en-US" dirty="0" smtClean="0"/>
              <a:t>Book Signing at the Apress booth @ 11:30 AM Thurs</a:t>
            </a:r>
          </a:p>
        </p:txBody>
      </p:sp>
      <p:pic>
        <p:nvPicPr>
          <p:cNvPr id="2" name="Picture 1"/>
          <p:cNvPicPr>
            <a:picLocks noChangeAspect="1"/>
          </p:cNvPicPr>
          <p:nvPr/>
        </p:nvPicPr>
        <p:blipFill>
          <a:blip r:embed="rId2"/>
          <a:stretch>
            <a:fillRect/>
          </a:stretch>
        </p:blipFill>
        <p:spPr>
          <a:xfrm>
            <a:off x="473074" y="1516062"/>
            <a:ext cx="2743200" cy="3361233"/>
          </a:xfrm>
          <a:prstGeom prst="rect">
            <a:avLst/>
          </a:prstGeom>
          <a:effectLst>
            <a:glow rad="381000">
              <a:schemeClr val="accent1">
                <a:alpha val="40000"/>
              </a:schemeClr>
            </a:glow>
          </a:effectLst>
        </p:spPr>
      </p:pic>
    </p:spTree>
    <p:extLst>
      <p:ext uri="{BB962C8B-B14F-4D97-AF65-F5344CB8AC3E}">
        <p14:creationId xmlns:p14="http://schemas.microsoft.com/office/powerpoint/2010/main" val="134296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2260428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38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1347644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Enterprise Applications…</a:t>
            </a:r>
            <a:endParaRPr lang="en-US" dirty="0"/>
          </a:p>
        </p:txBody>
      </p:sp>
      <p:sp>
        <p:nvSpPr>
          <p:cNvPr id="6" name="Text Placeholder 5"/>
          <p:cNvSpPr>
            <a:spLocks noGrp="1"/>
          </p:cNvSpPr>
          <p:nvPr>
            <p:ph type="body" sz="quarter" idx="4294967295"/>
          </p:nvPr>
        </p:nvSpPr>
        <p:spPr>
          <a:xfrm>
            <a:off x="274638" y="1212850"/>
            <a:ext cx="11887200" cy="5946243"/>
          </a:xfrm>
          <a:prstGeom prst="rect">
            <a:avLst/>
          </a:prstGeom>
        </p:spPr>
        <p:txBody>
          <a:bodyPr/>
          <a:lstStyle/>
          <a:p>
            <a:r>
              <a:rPr lang="en-US" sz="3200" dirty="0" smtClean="0">
                <a:solidFill>
                  <a:srgbClr val="FFFF00"/>
                </a:solidFill>
              </a:rPr>
              <a:t>Are complex, presumptive Architecture systems that client                              got to work, usually with some degree of technical debt</a:t>
            </a:r>
          </a:p>
          <a:p>
            <a:r>
              <a:rPr lang="en-US" sz="3200" dirty="0" smtClean="0">
                <a:solidFill>
                  <a:srgbClr val="FFFFFF"/>
                </a:solidFill>
              </a:rPr>
              <a:t>Contain certain key characteristics (some exist, others desired):</a:t>
            </a:r>
          </a:p>
          <a:p>
            <a:r>
              <a:rPr lang="en-US" sz="3200" b="1" dirty="0">
                <a:solidFill>
                  <a:schemeClr val="accent6"/>
                </a:solidFill>
              </a:rPr>
              <a:t>	</a:t>
            </a:r>
            <a:r>
              <a:rPr lang="en-US" sz="3200" dirty="0">
                <a:solidFill>
                  <a:srgbClr val="FFFF00"/>
                </a:solidFill>
              </a:rPr>
              <a:t>Data Aware</a:t>
            </a:r>
          </a:p>
          <a:p>
            <a:r>
              <a:rPr lang="en-US" sz="3200" dirty="0">
                <a:solidFill>
                  <a:srgbClr val="FFFF00"/>
                </a:solidFill>
              </a:rPr>
              <a:t>	Transactional</a:t>
            </a:r>
          </a:p>
          <a:p>
            <a:r>
              <a:rPr lang="en-US" sz="3200" dirty="0">
                <a:solidFill>
                  <a:srgbClr val="FFFF00"/>
                </a:solidFill>
              </a:rPr>
              <a:t>	Concurrent</a:t>
            </a:r>
          </a:p>
          <a:p>
            <a:r>
              <a:rPr lang="en-US" sz="3200" dirty="0">
                <a:solidFill>
                  <a:srgbClr val="FFFF00"/>
                </a:solidFill>
              </a:rPr>
              <a:t>	Performant</a:t>
            </a:r>
          </a:p>
          <a:p>
            <a:r>
              <a:rPr lang="en-US" sz="3200" dirty="0">
                <a:solidFill>
                  <a:srgbClr val="FFFF00"/>
                </a:solidFill>
              </a:rPr>
              <a:t>	</a:t>
            </a:r>
            <a:r>
              <a:rPr lang="en-US" sz="3200" b="1" dirty="0">
                <a:solidFill>
                  <a:schemeClr val="accent6"/>
                </a:solidFill>
              </a:rPr>
              <a:t>Compliant</a:t>
            </a:r>
          </a:p>
          <a:p>
            <a:r>
              <a:rPr lang="en-US" sz="3200" dirty="0" smtClean="0">
                <a:solidFill>
                  <a:srgbClr val="FFFF00"/>
                </a:solidFill>
              </a:rPr>
              <a:t>	</a:t>
            </a:r>
            <a:r>
              <a:rPr lang="en-US" sz="3200" b="1" dirty="0">
                <a:solidFill>
                  <a:schemeClr val="accent6"/>
                </a:solidFill>
              </a:rPr>
              <a:t>Fault-Tolerant (again – desired)</a:t>
            </a:r>
          </a:p>
          <a:p>
            <a:r>
              <a:rPr lang="en-US" sz="3200" dirty="0">
                <a:solidFill>
                  <a:srgbClr val="FFFF00"/>
                </a:solidFill>
              </a:rPr>
              <a:t>	</a:t>
            </a:r>
            <a:r>
              <a:rPr lang="en-US" sz="3200" b="1" dirty="0">
                <a:solidFill>
                  <a:schemeClr val="accent6"/>
                </a:solidFill>
              </a:rPr>
              <a:t>Usable (almost always desired)</a:t>
            </a:r>
          </a:p>
          <a:p>
            <a:endParaRPr lang="en-US" sz="3200" dirty="0" smtClean="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437" y="295274"/>
            <a:ext cx="1219200" cy="1344835"/>
          </a:xfrm>
          <a:prstGeom prst="rect">
            <a:avLst/>
          </a:prstGeom>
        </p:spPr>
      </p:pic>
    </p:spTree>
    <p:extLst>
      <p:ext uri="{BB962C8B-B14F-4D97-AF65-F5344CB8AC3E}">
        <p14:creationId xmlns:p14="http://schemas.microsoft.com/office/powerpoint/2010/main" val="147382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5592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32273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4593" y="296862"/>
            <a:ext cx="8229599" cy="2751698"/>
          </a:xfrm>
        </p:spPr>
        <p:txBody>
          <a:bodyPr/>
          <a:lstStyle/>
          <a:p>
            <a:r>
              <a:rPr lang="en-US" dirty="0" smtClean="0"/>
              <a:t>SQL Trace Filtering</a:t>
            </a:r>
            <a:endParaRPr lang="en-US" dirty="0"/>
          </a:p>
        </p:txBody>
      </p:sp>
      <p:pic>
        <p:nvPicPr>
          <p:cNvPr id="8" name="Picture 7"/>
          <p:cNvPicPr>
            <a:picLocks noChangeAspect="1"/>
          </p:cNvPicPr>
          <p:nvPr/>
        </p:nvPicPr>
        <p:blipFill>
          <a:blip r:embed="rId3"/>
          <a:stretch>
            <a:fillRect/>
          </a:stretch>
        </p:blipFill>
        <p:spPr>
          <a:xfrm>
            <a:off x="579437" y="1532136"/>
            <a:ext cx="8162925" cy="5238750"/>
          </a:xfrm>
          <a:prstGeom prst="rect">
            <a:avLst/>
          </a:prstGeom>
        </p:spPr>
      </p:pic>
    </p:spTree>
    <p:extLst>
      <p:ext uri="{BB962C8B-B14F-4D97-AF65-F5344CB8AC3E}">
        <p14:creationId xmlns:p14="http://schemas.microsoft.com/office/powerpoint/2010/main" val="42181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Profiling Tools</a:t>
            </a:r>
            <a:endParaRPr lang="en-US" dirty="0"/>
          </a:p>
        </p:txBody>
      </p:sp>
      <p:sp>
        <p:nvSpPr>
          <p:cNvPr id="6" name="Text Placeholder 5"/>
          <p:cNvSpPr>
            <a:spLocks noGrp="1"/>
          </p:cNvSpPr>
          <p:nvPr>
            <p:ph type="body" sz="quarter" idx="4294967295"/>
          </p:nvPr>
        </p:nvSpPr>
        <p:spPr>
          <a:xfrm>
            <a:off x="274638" y="1212850"/>
            <a:ext cx="11887200" cy="2769989"/>
          </a:xfrm>
          <a:prstGeom prst="rect">
            <a:avLst/>
          </a:prstGeom>
        </p:spPr>
        <p:txBody>
          <a:bodyPr/>
          <a:lstStyle/>
          <a:p>
            <a:r>
              <a:rPr lang="en-US" dirty="0" smtClean="0"/>
              <a:t>Profiling </a:t>
            </a:r>
            <a:r>
              <a:rPr lang="en-US" dirty="0"/>
              <a:t>Tools</a:t>
            </a:r>
          </a:p>
          <a:p>
            <a:pPr lvl="1"/>
            <a:r>
              <a:rPr lang="en-US" dirty="0" smtClean="0"/>
              <a:t>IntelliTrace (Visual Studio)</a:t>
            </a:r>
          </a:p>
          <a:p>
            <a:pPr lvl="1"/>
            <a:r>
              <a:rPr lang="en-US" dirty="0" smtClean="0"/>
              <a:t>SQL </a:t>
            </a:r>
            <a:r>
              <a:rPr lang="en-US" dirty="0"/>
              <a:t>Profiler (SQL Server)</a:t>
            </a:r>
          </a:p>
          <a:p>
            <a:pPr lvl="1"/>
            <a:r>
              <a:rPr lang="en-US" dirty="0"/>
              <a:t>Red Gate </a:t>
            </a:r>
            <a:r>
              <a:rPr lang="en-US" dirty="0" smtClean="0"/>
              <a:t>Database Profiler</a:t>
            </a:r>
            <a:endParaRPr lang="en-US" dirty="0"/>
          </a:p>
          <a:p>
            <a:pPr lvl="1"/>
            <a:r>
              <a:rPr lang="en-US" dirty="0"/>
              <a:t>EF Profiler (</a:t>
            </a:r>
            <a:r>
              <a:rPr lang="en-US" dirty="0" smtClean="0"/>
              <a:t>Hibernating </a:t>
            </a:r>
            <a:r>
              <a:rPr lang="en-US" dirty="0"/>
              <a:t>Rhinos)</a:t>
            </a:r>
          </a:p>
          <a:p>
            <a:pPr lvl="1"/>
            <a:r>
              <a:rPr lang="en-US" dirty="0"/>
              <a:t>ORM Profiler (Solution </a:t>
            </a:r>
            <a:r>
              <a:rPr lang="en-US" dirty="0" smtClean="0"/>
              <a:t>Design, Inc.)</a:t>
            </a:r>
          </a:p>
          <a:p>
            <a:pPr lvl="1"/>
            <a:r>
              <a:rPr lang="en-US" dirty="0" smtClean="0"/>
              <a:t>MiniProfiler-EF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7837" y="310983"/>
            <a:ext cx="1371600" cy="1371600"/>
          </a:xfrm>
          <a:prstGeom prst="rect">
            <a:avLst/>
          </a:prstGeom>
        </p:spPr>
      </p:pic>
      <p:pic>
        <p:nvPicPr>
          <p:cNvPr id="7" name="Picture 6"/>
          <p:cNvPicPr>
            <a:picLocks noChangeAspect="1"/>
          </p:cNvPicPr>
          <p:nvPr/>
        </p:nvPicPr>
        <p:blipFill>
          <a:blip r:embed="rId3"/>
          <a:stretch>
            <a:fillRect/>
          </a:stretch>
        </p:blipFill>
        <p:spPr>
          <a:xfrm>
            <a:off x="5456237" y="1750444"/>
            <a:ext cx="3581400" cy="1115394"/>
          </a:xfrm>
          <a:prstGeom prst="rect">
            <a:avLst/>
          </a:prstGeom>
          <a:effectLst>
            <a:outerShdw blurRad="177800" dist="50800" dir="5400000" algn="ctr" rotWithShape="0">
              <a:srgbClr val="000000">
                <a:alpha val="43137"/>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437" y="3316187"/>
            <a:ext cx="1676400" cy="1047750"/>
          </a:xfrm>
          <a:prstGeom prst="rect">
            <a:avLst/>
          </a:prstGeom>
          <a:effectLst>
            <a:outerShdw blurRad="546100" dist="50800" dir="5400000" algn="ctr" rotWithShape="0">
              <a:srgbClr val="000000">
                <a:alpha val="43137"/>
              </a:srgbClr>
            </a:outerShdw>
          </a:effectLst>
        </p:spPr>
      </p:pic>
      <p:pic>
        <p:nvPicPr>
          <p:cNvPr id="9" name="Picture 8"/>
          <p:cNvPicPr>
            <a:picLocks noChangeAspect="1"/>
          </p:cNvPicPr>
          <p:nvPr/>
        </p:nvPicPr>
        <p:blipFill>
          <a:blip r:embed="rId5"/>
          <a:stretch>
            <a:fillRect/>
          </a:stretch>
        </p:blipFill>
        <p:spPr>
          <a:xfrm>
            <a:off x="5684837" y="4757975"/>
            <a:ext cx="2895600" cy="959168"/>
          </a:xfrm>
          <a:prstGeom prst="rect">
            <a:avLst/>
          </a:prstGeom>
          <a:effectLst>
            <a:outerShdw blurRad="508000" dist="50800" dir="5400000" algn="ctr" rotWithShape="0">
              <a:srgbClr val="000000">
                <a:alpha val="43137"/>
              </a:srgbClr>
            </a:outerShdw>
          </a:effectLst>
        </p:spPr>
      </p:pic>
    </p:spTree>
    <p:extLst>
      <p:ext uri="{BB962C8B-B14F-4D97-AF65-F5344CB8AC3E}">
        <p14:creationId xmlns:p14="http://schemas.microsoft.com/office/powerpoint/2010/main" val="12555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Read-Only Data</a:t>
            </a:r>
            <a:endParaRPr lang="en-US" dirty="0"/>
          </a:p>
        </p:txBody>
      </p:sp>
      <p:sp>
        <p:nvSpPr>
          <p:cNvPr id="6" name="Text Placeholder 5"/>
          <p:cNvSpPr>
            <a:spLocks noGrp="1"/>
          </p:cNvSpPr>
          <p:nvPr>
            <p:ph type="body" sz="quarter" idx="4294967295"/>
          </p:nvPr>
        </p:nvSpPr>
        <p:spPr>
          <a:xfrm>
            <a:off x="274638" y="1212850"/>
            <a:ext cx="11887200" cy="4665893"/>
          </a:xfrm>
          <a:prstGeom prst="rect">
            <a:avLst/>
          </a:prstGeom>
        </p:spPr>
        <p:txBody>
          <a:bodyPr/>
          <a:lstStyle/>
          <a:p>
            <a:r>
              <a:rPr lang="en-US" dirty="0" smtClean="0"/>
              <a:t>Disable Change Tracking</a:t>
            </a:r>
          </a:p>
          <a:p>
            <a:pPr lvl="1"/>
            <a:r>
              <a:rPr lang="en-US" dirty="0" smtClean="0"/>
              <a:t>For data that will not be updated, simply add </a:t>
            </a:r>
            <a:r>
              <a:rPr lang="en-US" dirty="0" smtClean="0">
                <a:solidFill>
                  <a:srgbClr val="FFFF00"/>
                </a:solidFill>
                <a:latin typeface="Segoe Print" panose="02000600000000000000" pitchFamily="2" charset="0"/>
              </a:rPr>
              <a:t>AsNoTracking</a:t>
            </a:r>
            <a:r>
              <a:rPr lang="en-US" dirty="0" smtClean="0">
                <a:solidFill>
                  <a:srgbClr val="FFFF00"/>
                </a:solidFill>
              </a:rPr>
              <a:t> </a:t>
            </a:r>
            <a:r>
              <a:rPr lang="en-US" dirty="0" smtClean="0"/>
              <a:t>clause to query…</a:t>
            </a:r>
          </a:p>
          <a:p>
            <a:pPr lvl="1"/>
            <a:endParaRPr lang="en-US" dirty="0"/>
          </a:p>
          <a:p>
            <a:pPr lvl="1"/>
            <a:endParaRPr lang="en-US" dirty="0"/>
          </a:p>
          <a:p>
            <a:r>
              <a:rPr lang="en-US" dirty="0" smtClean="0"/>
              <a:t>AsNoTracking</a:t>
            </a:r>
            <a:endParaRPr lang="en-US" dirty="0"/>
          </a:p>
          <a:p>
            <a:pPr lvl="1"/>
            <a:r>
              <a:rPr lang="en-US" dirty="0" smtClean="0"/>
              <a:t>Only fetches data</a:t>
            </a:r>
          </a:p>
          <a:p>
            <a:pPr lvl="1"/>
            <a:r>
              <a:rPr lang="en-US" dirty="0" smtClean="0"/>
              <a:t>No caching or change tracking operations</a:t>
            </a:r>
          </a:p>
          <a:p>
            <a:pPr lvl="1"/>
            <a:r>
              <a:rPr lang="en-US" dirty="0" smtClean="0"/>
              <a:t>Reduces execution time/memory consumption</a:t>
            </a:r>
          </a:p>
          <a:p>
            <a:pPr lvl="1"/>
            <a:r>
              <a:rPr lang="en-US" dirty="0" smtClean="0"/>
              <a:t>Substantial performance gain when retrieving large number of items</a:t>
            </a:r>
          </a:p>
          <a:p>
            <a:pPr lvl="1"/>
            <a:r>
              <a:rPr lang="en-US" dirty="0" smtClean="0"/>
              <a:t>Affects only the current query</a:t>
            </a:r>
          </a:p>
        </p:txBody>
      </p:sp>
      <p:sp>
        <p:nvSpPr>
          <p:cNvPr id="2" name="Rounded Rectangle 1"/>
          <p:cNvSpPr/>
          <p:nvPr/>
        </p:nvSpPr>
        <p:spPr bwMode="auto">
          <a:xfrm>
            <a:off x="731837" y="2325178"/>
            <a:ext cx="9906000" cy="533400"/>
          </a:xfrm>
          <a:prstGeom prst="roundRect">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rgbClr val="000000"/>
                </a:solidFill>
              </a:rPr>
              <a:t>var customers = </a:t>
            </a:r>
            <a:r>
              <a:rPr lang="en-US" sz="2000" dirty="0">
                <a:solidFill>
                  <a:srgbClr val="0000CC"/>
                </a:solidFill>
                <a:latin typeface="Segoe Print" panose="02000600000000000000" pitchFamily="2" charset="0"/>
              </a:rPr>
              <a:t>ctx.Customers.</a:t>
            </a:r>
            <a:r>
              <a:rPr lang="en-US" sz="2000" b="1" dirty="0">
                <a:solidFill>
                  <a:srgbClr val="FF0000"/>
                </a:solidFill>
                <a:latin typeface="Segoe Print" panose="02000600000000000000" pitchFamily="2" charset="0"/>
              </a:rPr>
              <a:t>AsNoTracking()</a:t>
            </a:r>
            <a:r>
              <a:rPr lang="en-US" sz="2000" dirty="0">
                <a:solidFill>
                  <a:srgbClr val="000000"/>
                </a:solidFill>
              </a:rPr>
              <a:t>.ToList();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837" y="334134"/>
            <a:ext cx="1385886" cy="1741556"/>
          </a:xfrm>
          <a:prstGeom prst="rect">
            <a:avLst/>
          </a:prstGeom>
        </p:spPr>
      </p:pic>
    </p:spTree>
    <p:extLst>
      <p:ext uri="{BB962C8B-B14F-4D97-AF65-F5344CB8AC3E}">
        <p14:creationId xmlns:p14="http://schemas.microsoft.com/office/powerpoint/2010/main" val="36756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a:t>
            </a:r>
            <a:r>
              <a:rPr lang="en-US" dirty="0" smtClean="0"/>
              <a:t>Layered (Multitier) </a:t>
            </a:r>
            <a:r>
              <a:rPr lang="en-US" dirty="0"/>
              <a:t>Model</a:t>
            </a:r>
          </a:p>
        </p:txBody>
      </p:sp>
      <p:sp>
        <p:nvSpPr>
          <p:cNvPr id="5" name="Rectangle 4"/>
          <p:cNvSpPr/>
          <p:nvPr/>
        </p:nvSpPr>
        <p:spPr bwMode="auto">
          <a:xfrm>
            <a:off x="427037" y="1592262"/>
            <a:ext cx="6781800" cy="1066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Presentation Tier</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Usability Happens Here</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427037" y="3040062"/>
            <a:ext cx="6781800" cy="10668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Application/Business Tier</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(Most) Functionality Happens Here</a:t>
            </a: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41882" y="4480951"/>
            <a:ext cx="6781800" cy="10668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 Tier</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Persistence Happens </a:t>
            </a:r>
            <a:r>
              <a:rPr lang="en-US" sz="2000" dirty="0">
                <a:gradFill>
                  <a:gsLst>
                    <a:gs pos="0">
                      <a:srgbClr val="FFFFFF"/>
                    </a:gs>
                    <a:gs pos="100000">
                      <a:srgbClr val="FFFFFF"/>
                    </a:gs>
                  </a:gsLst>
                  <a:lin ang="5400000" scaled="0"/>
                </a:gradFill>
              </a:rPr>
              <a:t>H</a:t>
            </a:r>
            <a:r>
              <a:rPr lang="en-US" sz="2000" dirty="0" smtClean="0">
                <a:gradFill>
                  <a:gsLst>
                    <a:gs pos="0">
                      <a:srgbClr val="FFFFFF"/>
                    </a:gs>
                    <a:gs pos="100000">
                      <a:srgbClr val="FFFFFF"/>
                    </a:gs>
                  </a:gsLst>
                  <a:lin ang="5400000" scaled="0"/>
                </a:gradFill>
              </a:rPr>
              <a:t>ere</a:t>
            </a:r>
            <a:endParaRPr lang="en-US" sz="2000" dirty="0">
              <a:gradFill>
                <a:gsLst>
                  <a:gs pos="0">
                    <a:srgbClr val="FFFFFF"/>
                  </a:gs>
                  <a:gs pos="100000">
                    <a:srgbClr val="FFFFFF"/>
                  </a:gs>
                </a:gsLst>
                <a:lin ang="5400000" scaled="0"/>
              </a:gradFill>
            </a:endParaRPr>
          </a:p>
        </p:txBody>
      </p:sp>
      <p:cxnSp>
        <p:nvCxnSpPr>
          <p:cNvPr id="10" name="Straight Arrow Connector 9"/>
          <p:cNvCxnSpPr>
            <a:stCxn id="5" idx="3"/>
          </p:cNvCxnSpPr>
          <p:nvPr/>
        </p:nvCxnSpPr>
        <p:spPr>
          <a:xfrm>
            <a:off x="7208837" y="2125662"/>
            <a:ext cx="144780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8656637" y="1592262"/>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Clients</a:t>
            </a:r>
            <a:endParaRPr lang="en-US" sz="2000" dirty="0">
              <a:gradFill>
                <a:gsLst>
                  <a:gs pos="0">
                    <a:srgbClr val="FFFFFF"/>
                  </a:gs>
                  <a:gs pos="100000">
                    <a:srgbClr val="FFFFFF"/>
                  </a:gs>
                </a:gsLst>
                <a:lin ang="5400000" scaled="0"/>
              </a:gradFill>
            </a:endParaRPr>
          </a:p>
        </p:txBody>
      </p:sp>
      <p:cxnSp>
        <p:nvCxnSpPr>
          <p:cNvPr id="13" name="Straight Arrow Connector 12"/>
          <p:cNvCxnSpPr>
            <a:stCxn id="7" idx="3"/>
          </p:cNvCxnSpPr>
          <p:nvPr/>
        </p:nvCxnSpPr>
        <p:spPr>
          <a:xfrm>
            <a:off x="7208837" y="3573462"/>
            <a:ext cx="144780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8656637" y="3040062"/>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Integrations and orchestrations</a:t>
            </a:r>
            <a:endParaRPr lang="en-US" sz="2000" dirty="0">
              <a:gradFill>
                <a:gsLst>
                  <a:gs pos="0">
                    <a:srgbClr val="FFFFFF"/>
                  </a:gs>
                  <a:gs pos="100000">
                    <a:srgbClr val="FFFFFF"/>
                  </a:gs>
                </a:gsLst>
                <a:lin ang="5400000" scaled="0"/>
              </a:gradFill>
            </a:endParaRPr>
          </a:p>
        </p:txBody>
      </p:sp>
      <p:sp>
        <p:nvSpPr>
          <p:cNvPr id="15" name="TextBox 14"/>
          <p:cNvSpPr txBox="1"/>
          <p:nvPr/>
        </p:nvSpPr>
        <p:spPr>
          <a:xfrm>
            <a:off x="7222469" y="1624665"/>
            <a:ext cx="1435381"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Supports</a:t>
            </a:r>
          </a:p>
        </p:txBody>
      </p:sp>
      <p:sp>
        <p:nvSpPr>
          <p:cNvPr id="16" name="TextBox 15"/>
          <p:cNvSpPr txBox="1"/>
          <p:nvPr/>
        </p:nvSpPr>
        <p:spPr>
          <a:xfrm>
            <a:off x="7380287" y="3042115"/>
            <a:ext cx="110490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Owns</a:t>
            </a:r>
          </a:p>
        </p:txBody>
      </p:sp>
      <p:cxnSp>
        <p:nvCxnSpPr>
          <p:cNvPr id="17" name="Straight Arrow Connector 16"/>
          <p:cNvCxnSpPr/>
          <p:nvPr/>
        </p:nvCxnSpPr>
        <p:spPr>
          <a:xfrm>
            <a:off x="7210050" y="5002986"/>
            <a:ext cx="144780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8635439" y="4438181"/>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 Sources</a:t>
            </a:r>
            <a:endParaRPr lang="en-US" sz="2000" dirty="0">
              <a:gradFill>
                <a:gsLst>
                  <a:gs pos="0">
                    <a:srgbClr val="FFFFFF"/>
                  </a:gs>
                  <a:gs pos="100000">
                    <a:srgbClr val="FFFFFF"/>
                  </a:gs>
                </a:gsLst>
                <a:lin ang="5400000" scaled="0"/>
              </a:gradFill>
            </a:endParaRPr>
          </a:p>
        </p:txBody>
      </p:sp>
      <p:sp>
        <p:nvSpPr>
          <p:cNvPr id="19" name="TextBox 18"/>
          <p:cNvSpPr txBox="1"/>
          <p:nvPr/>
        </p:nvSpPr>
        <p:spPr>
          <a:xfrm>
            <a:off x="7208837" y="4448201"/>
            <a:ext cx="1466850" cy="566150"/>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Manages</a:t>
            </a:r>
          </a:p>
        </p:txBody>
      </p:sp>
      <p:sp>
        <p:nvSpPr>
          <p:cNvPr id="20" name="Down Arrow 19"/>
          <p:cNvSpPr/>
          <p:nvPr/>
        </p:nvSpPr>
        <p:spPr bwMode="auto">
          <a:xfrm>
            <a:off x="2179637" y="2659062"/>
            <a:ext cx="533400" cy="383053"/>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Down Arrow 21"/>
          <p:cNvSpPr/>
          <p:nvPr/>
        </p:nvSpPr>
        <p:spPr bwMode="auto">
          <a:xfrm>
            <a:off x="2179637" y="4106862"/>
            <a:ext cx="533400" cy="383053"/>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Up Arrow 24"/>
          <p:cNvSpPr/>
          <p:nvPr/>
        </p:nvSpPr>
        <p:spPr bwMode="auto">
          <a:xfrm>
            <a:off x="4465637" y="2631910"/>
            <a:ext cx="484632" cy="424679"/>
          </a:xfrm>
          <a:prstGeom prst="up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Up Arrow 25"/>
          <p:cNvSpPr/>
          <p:nvPr/>
        </p:nvSpPr>
        <p:spPr bwMode="auto">
          <a:xfrm>
            <a:off x="4465637" y="4092130"/>
            <a:ext cx="484632" cy="424679"/>
          </a:xfrm>
          <a:prstGeom prst="up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344479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Layered (Multitier) </a:t>
            </a:r>
            <a:r>
              <a:rPr lang="en-US" dirty="0"/>
              <a:t>Model</a:t>
            </a:r>
          </a:p>
        </p:txBody>
      </p:sp>
      <p:sp>
        <p:nvSpPr>
          <p:cNvPr id="5" name="Rectangle 4"/>
          <p:cNvSpPr/>
          <p:nvPr/>
        </p:nvSpPr>
        <p:spPr bwMode="auto">
          <a:xfrm>
            <a:off x="427037" y="1592262"/>
            <a:ext cx="6781800" cy="914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Presentation Tier</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Usability Happens Here</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440669" y="3084510"/>
            <a:ext cx="6781800" cy="54681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Layer</a:t>
            </a: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11534" y="5615637"/>
            <a:ext cx="6781800" cy="7620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 Tier</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Persistence Happens </a:t>
            </a:r>
            <a:r>
              <a:rPr lang="en-US" sz="2000" dirty="0">
                <a:gradFill>
                  <a:gsLst>
                    <a:gs pos="0">
                      <a:srgbClr val="FFFFFF"/>
                    </a:gs>
                    <a:gs pos="100000">
                      <a:srgbClr val="FFFFFF"/>
                    </a:gs>
                  </a:gsLst>
                  <a:lin ang="5400000" scaled="0"/>
                </a:gradFill>
              </a:rPr>
              <a:t>H</a:t>
            </a:r>
            <a:r>
              <a:rPr lang="en-US" sz="2000" dirty="0" smtClean="0">
                <a:gradFill>
                  <a:gsLst>
                    <a:gs pos="0">
                      <a:srgbClr val="FFFFFF"/>
                    </a:gs>
                    <a:gs pos="100000">
                      <a:srgbClr val="FFFFFF"/>
                    </a:gs>
                  </a:gsLst>
                  <a:lin ang="5400000" scaled="0"/>
                </a:gradFill>
              </a:rPr>
              <a:t>ere</a:t>
            </a:r>
            <a:endParaRPr lang="en-US" sz="2000" dirty="0">
              <a:gradFill>
                <a:gsLst>
                  <a:gs pos="0">
                    <a:srgbClr val="FFFFFF"/>
                  </a:gs>
                  <a:gs pos="100000">
                    <a:srgbClr val="FFFFFF"/>
                  </a:gs>
                </a:gsLst>
                <a:lin ang="5400000" scaled="0"/>
              </a:gradFill>
            </a:endParaRPr>
          </a:p>
        </p:txBody>
      </p:sp>
      <p:cxnSp>
        <p:nvCxnSpPr>
          <p:cNvPr id="10" name="Straight Arrow Connector 9"/>
          <p:cNvCxnSpPr>
            <a:stCxn id="5" idx="3"/>
          </p:cNvCxnSpPr>
          <p:nvPr/>
        </p:nvCxnSpPr>
        <p:spPr>
          <a:xfrm>
            <a:off x="7208837" y="2049462"/>
            <a:ext cx="146685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8656637" y="1439862"/>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Clients</a:t>
            </a:r>
            <a:endParaRPr lang="en-US" sz="2000" dirty="0">
              <a:gradFill>
                <a:gsLst>
                  <a:gs pos="0">
                    <a:srgbClr val="FFFFFF"/>
                  </a:gs>
                  <a:gs pos="100000">
                    <a:srgbClr val="FFFFFF"/>
                  </a:gs>
                </a:gsLst>
                <a:lin ang="5400000" scaled="0"/>
              </a:gradFill>
            </a:endParaRPr>
          </a:p>
        </p:txBody>
      </p:sp>
      <p:cxnSp>
        <p:nvCxnSpPr>
          <p:cNvPr id="13" name="Straight Arrow Connector 12"/>
          <p:cNvCxnSpPr/>
          <p:nvPr/>
        </p:nvCxnSpPr>
        <p:spPr>
          <a:xfrm>
            <a:off x="7381500" y="3996696"/>
            <a:ext cx="127635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8685865" y="3484739"/>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Integrations and orchestrations</a:t>
            </a:r>
            <a:endParaRPr lang="en-US" sz="2000" dirty="0">
              <a:gradFill>
                <a:gsLst>
                  <a:gs pos="0">
                    <a:srgbClr val="FFFFFF"/>
                  </a:gs>
                  <a:gs pos="100000">
                    <a:srgbClr val="FFFFFF"/>
                  </a:gs>
                </a:gsLst>
                <a:lin ang="5400000" scaled="0"/>
              </a:gradFill>
            </a:endParaRPr>
          </a:p>
        </p:txBody>
      </p:sp>
      <p:sp>
        <p:nvSpPr>
          <p:cNvPr id="15" name="TextBox 14"/>
          <p:cNvSpPr txBox="1"/>
          <p:nvPr/>
        </p:nvSpPr>
        <p:spPr>
          <a:xfrm>
            <a:off x="7232647" y="1542797"/>
            <a:ext cx="1453218"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Supports</a:t>
            </a:r>
          </a:p>
        </p:txBody>
      </p:sp>
      <p:sp>
        <p:nvSpPr>
          <p:cNvPr id="16" name="TextBox 15"/>
          <p:cNvSpPr txBox="1"/>
          <p:nvPr/>
        </p:nvSpPr>
        <p:spPr>
          <a:xfrm>
            <a:off x="7436687" y="3451931"/>
            <a:ext cx="110490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Owns</a:t>
            </a:r>
          </a:p>
        </p:txBody>
      </p:sp>
      <p:cxnSp>
        <p:nvCxnSpPr>
          <p:cNvPr id="17" name="Straight Arrow Connector 16"/>
          <p:cNvCxnSpPr/>
          <p:nvPr/>
        </p:nvCxnSpPr>
        <p:spPr>
          <a:xfrm>
            <a:off x="7210050" y="6028042"/>
            <a:ext cx="144780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8635439" y="5463237"/>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 Sources</a:t>
            </a:r>
            <a:endParaRPr lang="en-US" sz="2000" dirty="0">
              <a:gradFill>
                <a:gsLst>
                  <a:gs pos="0">
                    <a:srgbClr val="FFFFFF"/>
                  </a:gs>
                  <a:gs pos="100000">
                    <a:srgbClr val="FFFFFF"/>
                  </a:gs>
                </a:gsLst>
                <a:lin ang="5400000" scaled="0"/>
              </a:gradFill>
            </a:endParaRPr>
          </a:p>
        </p:txBody>
      </p:sp>
      <p:sp>
        <p:nvSpPr>
          <p:cNvPr id="19" name="TextBox 18"/>
          <p:cNvSpPr txBox="1"/>
          <p:nvPr/>
        </p:nvSpPr>
        <p:spPr>
          <a:xfrm>
            <a:off x="7208837" y="5473257"/>
            <a:ext cx="1466850" cy="566150"/>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Manages</a:t>
            </a:r>
          </a:p>
        </p:txBody>
      </p:sp>
      <p:sp>
        <p:nvSpPr>
          <p:cNvPr id="20" name="Down Arrow 19"/>
          <p:cNvSpPr/>
          <p:nvPr/>
        </p:nvSpPr>
        <p:spPr bwMode="auto">
          <a:xfrm>
            <a:off x="2179637" y="2506662"/>
            <a:ext cx="533400" cy="383053"/>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Down Arrow 21"/>
          <p:cNvSpPr/>
          <p:nvPr/>
        </p:nvSpPr>
        <p:spPr bwMode="auto">
          <a:xfrm>
            <a:off x="2179637" y="5224246"/>
            <a:ext cx="533400" cy="383053"/>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Up Arrow 24"/>
          <p:cNvSpPr/>
          <p:nvPr/>
        </p:nvSpPr>
        <p:spPr bwMode="auto">
          <a:xfrm>
            <a:off x="4465637" y="2506663"/>
            <a:ext cx="484632" cy="343926"/>
          </a:xfrm>
          <a:prstGeom prst="up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Up Arrow 25"/>
          <p:cNvSpPr/>
          <p:nvPr/>
        </p:nvSpPr>
        <p:spPr bwMode="auto">
          <a:xfrm>
            <a:off x="4471333" y="5227210"/>
            <a:ext cx="484632" cy="424679"/>
          </a:xfrm>
          <a:prstGeom prst="up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Rectangle 20"/>
          <p:cNvSpPr/>
          <p:nvPr/>
        </p:nvSpPr>
        <p:spPr bwMode="auto">
          <a:xfrm>
            <a:off x="440669" y="3780367"/>
            <a:ext cx="2829305" cy="528713"/>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Business Processes, KPIs</a:t>
            </a:r>
            <a:endParaRPr lang="en-US" sz="2000" dirty="0">
              <a:gradFill>
                <a:gsLst>
                  <a:gs pos="0">
                    <a:srgbClr val="FFFFFF"/>
                  </a:gs>
                  <a:gs pos="100000">
                    <a:srgbClr val="FFFFFF"/>
                  </a:gs>
                </a:gsLst>
                <a:lin ang="5400000" scaled="0"/>
              </a:gradFill>
            </a:endParaRPr>
          </a:p>
        </p:txBody>
      </p:sp>
      <p:sp>
        <p:nvSpPr>
          <p:cNvPr id="23" name="Rectangle 22"/>
          <p:cNvSpPr/>
          <p:nvPr/>
        </p:nvSpPr>
        <p:spPr bwMode="auto">
          <a:xfrm>
            <a:off x="3398837" y="3785342"/>
            <a:ext cx="1821260" cy="528713"/>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Business Rules Engine</a:t>
            </a:r>
            <a:endParaRPr lang="en-US" sz="2000" dirty="0">
              <a:gradFill>
                <a:gsLst>
                  <a:gs pos="0">
                    <a:srgbClr val="FFFFFF"/>
                  </a:gs>
                  <a:gs pos="100000">
                    <a:srgbClr val="FFFFFF"/>
                  </a:gs>
                </a:gsLst>
                <a:lin ang="5400000" scaled="0"/>
              </a:gradFill>
            </a:endParaRPr>
          </a:p>
        </p:txBody>
      </p:sp>
      <p:sp>
        <p:nvSpPr>
          <p:cNvPr id="24" name="Rectangle 23"/>
          <p:cNvSpPr/>
          <p:nvPr/>
        </p:nvSpPr>
        <p:spPr bwMode="auto">
          <a:xfrm>
            <a:off x="450847" y="4487862"/>
            <a:ext cx="6781800" cy="546818"/>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Unit of Work, LINQ, etc.</a:t>
            </a:r>
            <a:endParaRPr lang="en-US" sz="2000" dirty="0">
              <a:gradFill>
                <a:gsLst>
                  <a:gs pos="0">
                    <a:srgbClr val="FFFFFF"/>
                  </a:gs>
                  <a:gs pos="100000">
                    <a:srgbClr val="FFFFFF"/>
                  </a:gs>
                </a:gsLst>
                <a:lin ang="5400000" scaled="0"/>
              </a:gradFill>
            </a:endParaRPr>
          </a:p>
        </p:txBody>
      </p:sp>
      <p:sp>
        <p:nvSpPr>
          <p:cNvPr id="4" name="Rectangle 3"/>
          <p:cNvSpPr/>
          <p:nvPr/>
        </p:nvSpPr>
        <p:spPr bwMode="auto">
          <a:xfrm>
            <a:off x="274637" y="2850588"/>
            <a:ext cx="7105650" cy="2388272"/>
          </a:xfrm>
          <a:prstGeom prst="rect">
            <a:avLst/>
          </a:prstGeom>
          <a:no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9" name="TextBox 28"/>
          <p:cNvSpPr txBox="1"/>
          <p:nvPr/>
        </p:nvSpPr>
        <p:spPr>
          <a:xfrm>
            <a:off x="341126" y="2411956"/>
            <a:ext cx="183851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Business Tier</a:t>
            </a:r>
          </a:p>
        </p:txBody>
      </p:sp>
      <p:sp>
        <p:nvSpPr>
          <p:cNvPr id="27" name="Rectangle 26"/>
          <p:cNvSpPr/>
          <p:nvPr/>
        </p:nvSpPr>
        <p:spPr bwMode="auto">
          <a:xfrm>
            <a:off x="5395167" y="3788839"/>
            <a:ext cx="1837480" cy="528713"/>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Workflow</a:t>
            </a:r>
            <a:endParaRPr lang="en-US" sz="2000" dirty="0">
              <a:solidFill>
                <a:schemeClr val="bg1"/>
              </a:solidFill>
            </a:endParaRPr>
          </a:p>
        </p:txBody>
      </p:sp>
    </p:spTree>
    <p:extLst>
      <p:ext uri="{BB962C8B-B14F-4D97-AF65-F5344CB8AC3E}">
        <p14:creationId xmlns:p14="http://schemas.microsoft.com/office/powerpoint/2010/main" val="26886365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Layered Multitier </a:t>
            </a:r>
            <a:r>
              <a:rPr lang="en-US" dirty="0"/>
              <a:t>Model</a:t>
            </a:r>
          </a:p>
        </p:txBody>
      </p:sp>
      <p:sp>
        <p:nvSpPr>
          <p:cNvPr id="5" name="Rectangle 4"/>
          <p:cNvSpPr/>
          <p:nvPr/>
        </p:nvSpPr>
        <p:spPr bwMode="auto">
          <a:xfrm>
            <a:off x="427037" y="1592262"/>
            <a:ext cx="6096000" cy="914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Thick Client, Browser, Mobile, Tablet</a:t>
            </a:r>
            <a:endParaRPr lang="en-US" sz="2000" dirty="0">
              <a:gradFill>
                <a:gsLst>
                  <a:gs pos="0">
                    <a:srgbClr val="FFFFFF"/>
                  </a:gs>
                  <a:gs pos="100000">
                    <a:srgbClr val="FFFFFF"/>
                  </a:gs>
                </a:gsLst>
                <a:lin ang="5400000" scaled="0"/>
              </a:gradFill>
            </a:endParaRPr>
          </a:p>
        </p:txBody>
      </p:sp>
      <p:cxnSp>
        <p:nvCxnSpPr>
          <p:cNvPr id="10" name="Straight Arrow Connector 9"/>
          <p:cNvCxnSpPr>
            <a:stCxn id="5" idx="3"/>
          </p:cNvCxnSpPr>
          <p:nvPr/>
        </p:nvCxnSpPr>
        <p:spPr>
          <a:xfrm>
            <a:off x="6523037" y="2049462"/>
            <a:ext cx="215265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8656637" y="1439862"/>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Clients</a:t>
            </a:r>
            <a:endParaRPr lang="en-US" sz="2000" dirty="0">
              <a:gradFill>
                <a:gsLst>
                  <a:gs pos="0">
                    <a:srgbClr val="FFFFFF"/>
                  </a:gs>
                  <a:gs pos="100000">
                    <a:srgbClr val="FFFFFF"/>
                  </a:gs>
                </a:gsLst>
                <a:lin ang="5400000" scaled="0"/>
              </a:gradFill>
            </a:endParaRPr>
          </a:p>
        </p:txBody>
      </p:sp>
      <p:cxnSp>
        <p:nvCxnSpPr>
          <p:cNvPr id="13" name="Straight Arrow Connector 12"/>
          <p:cNvCxnSpPr/>
          <p:nvPr/>
        </p:nvCxnSpPr>
        <p:spPr>
          <a:xfrm>
            <a:off x="6681133" y="4044723"/>
            <a:ext cx="2037600"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8635439" y="3589584"/>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Integrations and orchestrations</a:t>
            </a:r>
            <a:endParaRPr lang="en-US" sz="2000" dirty="0">
              <a:gradFill>
                <a:gsLst>
                  <a:gs pos="0">
                    <a:srgbClr val="FFFFFF"/>
                  </a:gs>
                  <a:gs pos="100000">
                    <a:srgbClr val="FFFFFF"/>
                  </a:gs>
                </a:gsLst>
                <a:lin ang="5400000" scaled="0"/>
              </a:gradFill>
            </a:endParaRPr>
          </a:p>
        </p:txBody>
      </p:sp>
      <p:sp>
        <p:nvSpPr>
          <p:cNvPr id="15" name="TextBox 14"/>
          <p:cNvSpPr txBox="1"/>
          <p:nvPr/>
        </p:nvSpPr>
        <p:spPr>
          <a:xfrm>
            <a:off x="6681133" y="1525735"/>
            <a:ext cx="1453218"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Supports</a:t>
            </a:r>
          </a:p>
        </p:txBody>
      </p:sp>
      <p:sp>
        <p:nvSpPr>
          <p:cNvPr id="16" name="TextBox 15"/>
          <p:cNvSpPr txBox="1"/>
          <p:nvPr/>
        </p:nvSpPr>
        <p:spPr>
          <a:xfrm>
            <a:off x="6858186" y="3578219"/>
            <a:ext cx="110490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Owns</a:t>
            </a:r>
          </a:p>
        </p:txBody>
      </p:sp>
      <p:cxnSp>
        <p:nvCxnSpPr>
          <p:cNvPr id="17" name="Straight Arrow Connector 16"/>
          <p:cNvCxnSpPr/>
          <p:nvPr/>
        </p:nvCxnSpPr>
        <p:spPr>
          <a:xfrm>
            <a:off x="6681133" y="6029387"/>
            <a:ext cx="1954306" cy="1002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8635439" y="5463237"/>
            <a:ext cx="2971800" cy="1066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 Sources</a:t>
            </a:r>
            <a:endParaRPr lang="en-US" sz="2000" dirty="0">
              <a:gradFill>
                <a:gsLst>
                  <a:gs pos="0">
                    <a:srgbClr val="FFFFFF"/>
                  </a:gs>
                  <a:gs pos="100000">
                    <a:srgbClr val="FFFFFF"/>
                  </a:gs>
                </a:gsLst>
                <a:lin ang="5400000" scaled="0"/>
              </a:gradFill>
            </a:endParaRPr>
          </a:p>
        </p:txBody>
      </p:sp>
      <p:sp>
        <p:nvSpPr>
          <p:cNvPr id="19" name="TextBox 18"/>
          <p:cNvSpPr txBox="1"/>
          <p:nvPr/>
        </p:nvSpPr>
        <p:spPr>
          <a:xfrm>
            <a:off x="6675437" y="5598112"/>
            <a:ext cx="1466850" cy="566150"/>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Manages</a:t>
            </a:r>
          </a:p>
        </p:txBody>
      </p:sp>
      <p:sp>
        <p:nvSpPr>
          <p:cNvPr id="20" name="Down Arrow 19"/>
          <p:cNvSpPr/>
          <p:nvPr/>
        </p:nvSpPr>
        <p:spPr bwMode="auto">
          <a:xfrm>
            <a:off x="2179637" y="2506662"/>
            <a:ext cx="533400" cy="383053"/>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Down Arrow 21"/>
          <p:cNvSpPr/>
          <p:nvPr/>
        </p:nvSpPr>
        <p:spPr bwMode="auto">
          <a:xfrm>
            <a:off x="2179637" y="5224246"/>
            <a:ext cx="533400" cy="383053"/>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Up Arrow 24"/>
          <p:cNvSpPr/>
          <p:nvPr/>
        </p:nvSpPr>
        <p:spPr bwMode="auto">
          <a:xfrm>
            <a:off x="4465637" y="2506663"/>
            <a:ext cx="484632" cy="343926"/>
          </a:xfrm>
          <a:prstGeom prst="up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Up Arrow 25"/>
          <p:cNvSpPr/>
          <p:nvPr/>
        </p:nvSpPr>
        <p:spPr bwMode="auto">
          <a:xfrm>
            <a:off x="4471333" y="5227211"/>
            <a:ext cx="484632" cy="340808"/>
          </a:xfrm>
          <a:prstGeom prst="up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Rectangle 3"/>
          <p:cNvSpPr/>
          <p:nvPr/>
        </p:nvSpPr>
        <p:spPr bwMode="auto">
          <a:xfrm>
            <a:off x="274637" y="2850588"/>
            <a:ext cx="6400800" cy="2388272"/>
          </a:xfrm>
          <a:prstGeom prst="rect">
            <a:avLst/>
          </a:prstGeom>
          <a:solidFill>
            <a:schemeClr val="tx2">
              <a:alpha val="33000"/>
            </a:schemeClr>
          </a:solid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9" name="TextBox 28"/>
          <p:cNvSpPr txBox="1"/>
          <p:nvPr/>
        </p:nvSpPr>
        <p:spPr>
          <a:xfrm>
            <a:off x="341126" y="2411956"/>
            <a:ext cx="183851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Business Tier</a:t>
            </a:r>
          </a:p>
        </p:txBody>
      </p:sp>
      <p:sp>
        <p:nvSpPr>
          <p:cNvPr id="12" name="Rectangle 11"/>
          <p:cNvSpPr/>
          <p:nvPr/>
        </p:nvSpPr>
        <p:spPr bwMode="auto">
          <a:xfrm>
            <a:off x="6791511" y="4094982"/>
            <a:ext cx="1600200" cy="553976"/>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Mocks via IoC</a:t>
            </a:r>
            <a:endParaRPr lang="en-US" sz="2000" dirty="0">
              <a:gradFill>
                <a:gsLst>
                  <a:gs pos="0">
                    <a:srgbClr val="FFFFFF"/>
                  </a:gs>
                  <a:gs pos="100000">
                    <a:srgbClr val="FFFFFF"/>
                  </a:gs>
                </a:gsLst>
                <a:lin ang="5400000" scaled="0"/>
              </a:gradFill>
            </a:endParaRPr>
          </a:p>
        </p:txBody>
      </p:sp>
      <p:sp>
        <p:nvSpPr>
          <p:cNvPr id="31" name="Rectangle 30"/>
          <p:cNvSpPr/>
          <p:nvPr/>
        </p:nvSpPr>
        <p:spPr bwMode="auto">
          <a:xfrm>
            <a:off x="280333" y="5568018"/>
            <a:ext cx="6400800" cy="922738"/>
          </a:xfrm>
          <a:prstGeom prst="rect">
            <a:avLst/>
          </a:prstGeom>
          <a:solidFill>
            <a:schemeClr val="accent2">
              <a:alpha val="40000"/>
            </a:schemeClr>
          </a:solid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3" name="TextBox 32"/>
          <p:cNvSpPr txBox="1"/>
          <p:nvPr/>
        </p:nvSpPr>
        <p:spPr>
          <a:xfrm>
            <a:off x="399300" y="5169556"/>
            <a:ext cx="183851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Data Tier</a:t>
            </a:r>
          </a:p>
        </p:txBody>
      </p:sp>
      <p:sp>
        <p:nvSpPr>
          <p:cNvPr id="34" name="Rectangle 33"/>
          <p:cNvSpPr/>
          <p:nvPr/>
        </p:nvSpPr>
        <p:spPr bwMode="auto">
          <a:xfrm>
            <a:off x="5595376" y="2577179"/>
            <a:ext cx="2209800" cy="50733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Tests</a:t>
            </a:r>
            <a:endParaRPr lang="en-US" sz="2000" dirty="0">
              <a:gradFill>
                <a:gsLst>
                  <a:gs pos="0">
                    <a:srgbClr val="FFFFFF"/>
                  </a:gs>
                  <a:gs pos="100000">
                    <a:srgbClr val="FFFFFF"/>
                  </a:gs>
                </a:gsLst>
                <a:lin ang="5400000" scaled="0"/>
              </a:gradFill>
            </a:endParaRPr>
          </a:p>
        </p:txBody>
      </p:sp>
      <p:sp>
        <p:nvSpPr>
          <p:cNvPr id="36" name="Rectangle 35"/>
          <p:cNvSpPr/>
          <p:nvPr/>
        </p:nvSpPr>
        <p:spPr bwMode="auto">
          <a:xfrm>
            <a:off x="6791511" y="6100649"/>
            <a:ext cx="1600200" cy="553976"/>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Mocks via IoC</a:t>
            </a:r>
            <a:endParaRPr lang="en-US" sz="2000" dirty="0">
              <a:gradFill>
                <a:gsLst>
                  <a:gs pos="0">
                    <a:srgbClr val="FFFFFF"/>
                  </a:gs>
                  <a:gs pos="100000">
                    <a:srgbClr val="FFFFFF"/>
                  </a:gs>
                </a:gsLst>
                <a:lin ang="5400000" scaled="0"/>
              </a:gradFill>
            </a:endParaRPr>
          </a:p>
        </p:txBody>
      </p:sp>
      <p:sp>
        <p:nvSpPr>
          <p:cNvPr id="37" name="Rectangle 36"/>
          <p:cNvSpPr/>
          <p:nvPr/>
        </p:nvSpPr>
        <p:spPr bwMode="auto">
          <a:xfrm>
            <a:off x="5753286" y="1186196"/>
            <a:ext cx="2209800" cy="50733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Tests</a:t>
            </a:r>
            <a:endParaRPr lang="en-US" sz="2000" dirty="0">
              <a:gradFill>
                <a:gsLst>
                  <a:gs pos="0">
                    <a:srgbClr val="FFFFFF"/>
                  </a:gs>
                  <a:gs pos="100000">
                    <a:srgbClr val="FFFFFF"/>
                  </a:gs>
                </a:gsLst>
                <a:lin ang="5400000" scaled="0"/>
              </a:gradFill>
            </a:endParaRPr>
          </a:p>
        </p:txBody>
      </p:sp>
      <p:sp>
        <p:nvSpPr>
          <p:cNvPr id="38" name="Rectangle 37"/>
          <p:cNvSpPr/>
          <p:nvPr/>
        </p:nvSpPr>
        <p:spPr bwMode="auto">
          <a:xfrm>
            <a:off x="5532437" y="5334450"/>
            <a:ext cx="2209800" cy="448812"/>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Tests</a:t>
            </a:r>
            <a:endParaRPr lang="en-US" sz="2000" dirty="0">
              <a:gradFill>
                <a:gsLst>
                  <a:gs pos="0">
                    <a:srgbClr val="FFFFFF"/>
                  </a:gs>
                  <a:gs pos="100000">
                    <a:srgbClr val="FFFFFF"/>
                  </a:gs>
                </a:gsLst>
                <a:lin ang="5400000" scaled="0"/>
              </a:gradFill>
            </a:endParaRPr>
          </a:p>
        </p:txBody>
      </p:sp>
      <p:sp>
        <p:nvSpPr>
          <p:cNvPr id="24" name="Rectangle 23"/>
          <p:cNvSpPr/>
          <p:nvPr/>
        </p:nvSpPr>
        <p:spPr bwMode="auto">
          <a:xfrm>
            <a:off x="440669" y="4411662"/>
            <a:ext cx="5929968" cy="546818"/>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Unit of Work, LINQ, etc.</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440669" y="3084510"/>
            <a:ext cx="5929968" cy="54681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Layer</a:t>
            </a: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40669" y="5763883"/>
            <a:ext cx="2805768" cy="613754"/>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POCO Objects</a:t>
            </a:r>
            <a:endParaRPr lang="en-US" sz="2000" dirty="0">
              <a:gradFill>
                <a:gsLst>
                  <a:gs pos="0">
                    <a:srgbClr val="FFFFFF"/>
                  </a:gs>
                  <a:gs pos="100000">
                    <a:srgbClr val="FFFFFF"/>
                  </a:gs>
                </a:gsLst>
                <a:lin ang="5400000" scaled="0"/>
              </a:gradFill>
            </a:endParaRPr>
          </a:p>
        </p:txBody>
      </p:sp>
      <p:sp>
        <p:nvSpPr>
          <p:cNvPr id="30" name="Rectangle 29"/>
          <p:cNvSpPr/>
          <p:nvPr/>
        </p:nvSpPr>
        <p:spPr bwMode="auto">
          <a:xfrm>
            <a:off x="3405653" y="5785562"/>
            <a:ext cx="2964983" cy="59207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Entity Frameworks</a:t>
            </a:r>
            <a:endParaRPr lang="en-US" sz="2000" dirty="0">
              <a:gradFill>
                <a:gsLst>
                  <a:gs pos="0">
                    <a:srgbClr val="FFFFFF"/>
                  </a:gs>
                  <a:gs pos="100000">
                    <a:srgbClr val="FFFFFF"/>
                  </a:gs>
                </a:gsLst>
                <a:lin ang="5400000" scaled="0"/>
              </a:gradFill>
            </a:endParaRPr>
          </a:p>
        </p:txBody>
      </p:sp>
      <p:sp>
        <p:nvSpPr>
          <p:cNvPr id="32" name="Rectangle 31"/>
          <p:cNvSpPr/>
          <p:nvPr/>
        </p:nvSpPr>
        <p:spPr bwMode="auto">
          <a:xfrm>
            <a:off x="440670" y="3780367"/>
            <a:ext cx="2500968" cy="528713"/>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Business Processes, KPIs</a:t>
            </a:r>
            <a:endParaRPr lang="en-US" sz="2000" dirty="0">
              <a:gradFill>
                <a:gsLst>
                  <a:gs pos="0">
                    <a:srgbClr val="FFFFFF"/>
                  </a:gs>
                  <a:gs pos="100000">
                    <a:srgbClr val="FFFFFF"/>
                  </a:gs>
                </a:gsLst>
                <a:lin ang="5400000" scaled="0"/>
              </a:gradFill>
            </a:endParaRPr>
          </a:p>
        </p:txBody>
      </p:sp>
      <p:sp>
        <p:nvSpPr>
          <p:cNvPr id="35" name="Rectangle 34"/>
          <p:cNvSpPr/>
          <p:nvPr/>
        </p:nvSpPr>
        <p:spPr bwMode="auto">
          <a:xfrm>
            <a:off x="3093043" y="3785342"/>
            <a:ext cx="1614910" cy="528713"/>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Business Rules Engine</a:t>
            </a:r>
            <a:endParaRPr lang="en-US" sz="2000" dirty="0">
              <a:gradFill>
                <a:gsLst>
                  <a:gs pos="0">
                    <a:srgbClr val="FFFFFF"/>
                  </a:gs>
                  <a:gs pos="100000">
                    <a:srgbClr val="FFFFFF"/>
                  </a:gs>
                </a:gsLst>
                <a:lin ang="5400000" scaled="0"/>
              </a:gradFill>
            </a:endParaRPr>
          </a:p>
        </p:txBody>
      </p:sp>
      <p:sp>
        <p:nvSpPr>
          <p:cNvPr id="39" name="Rectangle 38"/>
          <p:cNvSpPr/>
          <p:nvPr/>
        </p:nvSpPr>
        <p:spPr bwMode="auto">
          <a:xfrm>
            <a:off x="4818792" y="3785342"/>
            <a:ext cx="1524994" cy="528713"/>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bg1"/>
                </a:solidFill>
              </a:rPr>
              <a:t>Workflow</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305109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Enterprise Apps are…</a:t>
            </a:r>
            <a:br>
              <a:rPr lang="en-US" sz="4000" dirty="0" smtClean="0"/>
            </a:br>
            <a:r>
              <a:rPr lang="en-US" dirty="0" smtClean="0"/>
              <a:t>DataAware</a:t>
            </a:r>
            <a:endParaRPr lang="en-US" dirty="0"/>
          </a:p>
        </p:txBody>
      </p:sp>
    </p:spTree>
    <p:extLst>
      <p:ext uri="{BB962C8B-B14F-4D97-AF65-F5344CB8AC3E}">
        <p14:creationId xmlns:p14="http://schemas.microsoft.com/office/powerpoint/2010/main" val="22986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3.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template" id="{3FD7CB9A-8D50-47F2-A4E7-D6C62F787DD9}" vid="{520B336B-D367-4F3C-9CAB-8FADA9FFD1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John Mason; Robert Vettor</External_x0020_Speaker>
    <Session_x0020_Code xmlns="e36bfbf9-5e42-489c-a259-4c54eb22cb57">DEV-B356</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sharepoint/v3"/>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purl.org/dc/elements/1.1/"/>
    <ds:schemaRef ds:uri="230e9df3-be65-4c73-a93b-d1236ebd677e"/>
    <ds:schemaRef ds:uri="e36bfbf9-5e42-489c-a259-4c54eb22cb57"/>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7934</TotalTime>
  <Words>6613</Words>
  <Application>Microsoft Office PowerPoint</Application>
  <PresentationFormat>Custom</PresentationFormat>
  <Paragraphs>646</Paragraphs>
  <Slides>54</Slides>
  <Notes>40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6" baseType="lpstr">
      <vt:lpstr>Arial</vt:lpstr>
      <vt:lpstr>Calibri</vt:lpstr>
      <vt:lpstr>Segoe</vt:lpstr>
      <vt:lpstr>Segoe Print</vt:lpstr>
      <vt:lpstr>Segoe UI</vt:lpstr>
      <vt:lpstr>Segoe UI Light</vt:lpstr>
      <vt:lpstr>Verdana</vt:lpstr>
      <vt:lpstr>Wingdings</vt:lpstr>
      <vt:lpstr>TechEd 2014 Dk Blue</vt:lpstr>
      <vt:lpstr>1_TechEd 2014 Dk Blue</vt:lpstr>
      <vt:lpstr>2_TechEd 2014 Dk Blue</vt:lpstr>
      <vt:lpstr>Acrobat Document</vt:lpstr>
      <vt:lpstr>PowerPoint Presentation</vt:lpstr>
      <vt:lpstr>Industrial-Strength Entity Framework</vt:lpstr>
      <vt:lpstr>Introduction</vt:lpstr>
      <vt:lpstr>What is an Enterprise Application?</vt:lpstr>
      <vt:lpstr>Enterprise Applications…</vt:lpstr>
      <vt:lpstr>Simple Layered (Multitier) Model</vt:lpstr>
      <vt:lpstr>More Complex Layered (Multitier) Model</vt:lpstr>
      <vt:lpstr>Complex Layered Multitier Model</vt:lpstr>
      <vt:lpstr>Enterprise Apps are… DataAware</vt:lpstr>
      <vt:lpstr>What is a Model?</vt:lpstr>
      <vt:lpstr>Model Simplifies The Data</vt:lpstr>
      <vt:lpstr>Model Segregation</vt:lpstr>
      <vt:lpstr>Improve Model By Refactoring</vt:lpstr>
      <vt:lpstr>Enterprise Apps are… Transactional</vt:lpstr>
      <vt:lpstr>Transaction</vt:lpstr>
      <vt:lpstr>Local Transactions</vt:lpstr>
      <vt:lpstr>Demo</vt:lpstr>
      <vt:lpstr>Best Practices - Transactions</vt:lpstr>
      <vt:lpstr>Enterprise Apps are… Concurrent</vt:lpstr>
      <vt:lpstr>Concurrency</vt:lpstr>
      <vt:lpstr>Concurrency in EF</vt:lpstr>
      <vt:lpstr>Resolve Concurrency Conflicts</vt:lpstr>
      <vt:lpstr>Demo</vt:lpstr>
      <vt:lpstr>Enterprise Apps are… Performant</vt:lpstr>
      <vt:lpstr>Performance in Apps</vt:lpstr>
      <vt:lpstr>Performance Pillar: Efficient Queries </vt:lpstr>
      <vt:lpstr>Default Query Behavior</vt:lpstr>
      <vt:lpstr>Query Performance</vt:lpstr>
      <vt:lpstr>Profiling Check List</vt:lpstr>
      <vt:lpstr>Demo</vt:lpstr>
      <vt:lpstr>What About Stored Procedures?</vt:lpstr>
      <vt:lpstr>Performance Best Practices</vt:lpstr>
      <vt:lpstr>Performance Pillar: Asynchronous Operations </vt:lpstr>
      <vt:lpstr>Async</vt:lpstr>
      <vt:lpstr>Demo</vt:lpstr>
      <vt:lpstr>Performance Pillar: Caching </vt:lpstr>
      <vt:lpstr>Performance Enhancements </vt:lpstr>
      <vt:lpstr>Query Caching</vt:lpstr>
      <vt:lpstr>How Does Query Caching Work?</vt:lpstr>
      <vt:lpstr>Query Caching</vt:lpstr>
      <vt:lpstr>Closing Thoughts…</vt:lpstr>
      <vt:lpstr>Step 0: Learn the Framework</vt:lpstr>
      <vt:lpstr>Visit the Developer Platform &amp; Tools Booth</vt:lpstr>
      <vt:lpstr>Resources</vt:lpstr>
      <vt:lpstr>Resources</vt:lpstr>
      <vt:lpstr>Resources</vt:lpstr>
      <vt:lpstr>Resources</vt:lpstr>
      <vt:lpstr>Complete an evaluation and enter to win!</vt:lpstr>
      <vt:lpstr>Evaluate this session</vt:lpstr>
      <vt:lpstr>PowerPoint Presentation</vt:lpstr>
      <vt:lpstr>Appendix</vt:lpstr>
      <vt:lpstr>SQL Trace Filtering</vt:lpstr>
      <vt:lpstr>Profiling Tools</vt:lpstr>
      <vt:lpstr>Read-Only Data</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Industrial-Strength Entity Framework</dc:title>
  <dc:subject>TechEd 2014</dc:subject>
  <dc:creator>Robert Vettor</dc:creator>
  <cp:keywords/>
  <dc:description>Template: Jordan Cayabyab, Artitudes Design
Formatting: 
Audience Type:</dc:description>
  <cp:lastModifiedBy>testadmin</cp:lastModifiedBy>
  <cp:revision>214</cp:revision>
  <cp:lastPrinted>2014-04-29T21:30:53Z</cp:lastPrinted>
  <dcterms:created xsi:type="dcterms:W3CDTF">2014-04-19T16:02:02Z</dcterms:created>
  <dcterms:modified xsi:type="dcterms:W3CDTF">2014-05-14T23:47:26Z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