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2" r:id="rId5"/>
    <p:sldMasterId id="2147484317" r:id="rId6"/>
  </p:sldMasterIdLst>
  <p:notesMasterIdLst>
    <p:notesMasterId r:id="rId77"/>
  </p:notesMasterIdLst>
  <p:handoutMasterIdLst>
    <p:handoutMasterId r:id="rId78"/>
  </p:handoutMasterIdLst>
  <p:sldIdLst>
    <p:sldId id="1381" r:id="rId7"/>
    <p:sldId id="1412" r:id="rId8"/>
    <p:sldId id="1418" r:id="rId9"/>
    <p:sldId id="1421" r:id="rId10"/>
    <p:sldId id="1419" r:id="rId11"/>
    <p:sldId id="1422" r:id="rId12"/>
    <p:sldId id="1420" r:id="rId13"/>
    <p:sldId id="1424" r:id="rId14"/>
    <p:sldId id="1423" r:id="rId15"/>
    <p:sldId id="1425" r:id="rId16"/>
    <p:sldId id="1426" r:id="rId17"/>
    <p:sldId id="1427" r:id="rId18"/>
    <p:sldId id="1428" r:id="rId19"/>
    <p:sldId id="1429" r:id="rId20"/>
    <p:sldId id="1430" r:id="rId21"/>
    <p:sldId id="1431" r:id="rId22"/>
    <p:sldId id="1432" r:id="rId23"/>
    <p:sldId id="1433" r:id="rId24"/>
    <p:sldId id="1434" r:id="rId25"/>
    <p:sldId id="1435" r:id="rId26"/>
    <p:sldId id="1436" r:id="rId27"/>
    <p:sldId id="1437" r:id="rId28"/>
    <p:sldId id="1438" r:id="rId29"/>
    <p:sldId id="1439" r:id="rId30"/>
    <p:sldId id="1440" r:id="rId31"/>
    <p:sldId id="1442" r:id="rId32"/>
    <p:sldId id="1443" r:id="rId33"/>
    <p:sldId id="1444" r:id="rId34"/>
    <p:sldId id="1445" r:id="rId35"/>
    <p:sldId id="1441" r:id="rId36"/>
    <p:sldId id="1446" r:id="rId37"/>
    <p:sldId id="1447" r:id="rId38"/>
    <p:sldId id="1448" r:id="rId39"/>
    <p:sldId id="1449" r:id="rId40"/>
    <p:sldId id="1450" r:id="rId41"/>
    <p:sldId id="1451" r:id="rId42"/>
    <p:sldId id="1452" r:id="rId43"/>
    <p:sldId id="1453" r:id="rId44"/>
    <p:sldId id="1454" r:id="rId45"/>
    <p:sldId id="1455" r:id="rId46"/>
    <p:sldId id="1456" r:id="rId47"/>
    <p:sldId id="1461" r:id="rId48"/>
    <p:sldId id="1457" r:id="rId49"/>
    <p:sldId id="1458" r:id="rId50"/>
    <p:sldId id="1459" r:id="rId51"/>
    <p:sldId id="1460" r:id="rId52"/>
    <p:sldId id="1462" r:id="rId53"/>
    <p:sldId id="1463" r:id="rId54"/>
    <p:sldId id="1464" r:id="rId55"/>
    <p:sldId id="1465" r:id="rId56"/>
    <p:sldId id="1466" r:id="rId57"/>
    <p:sldId id="1467" r:id="rId58"/>
    <p:sldId id="1468" r:id="rId59"/>
    <p:sldId id="1469" r:id="rId60"/>
    <p:sldId id="1470" r:id="rId61"/>
    <p:sldId id="1471" r:id="rId62"/>
    <p:sldId id="1472" r:id="rId63"/>
    <p:sldId id="1473" r:id="rId64"/>
    <p:sldId id="1475" r:id="rId65"/>
    <p:sldId id="1476" r:id="rId66"/>
    <p:sldId id="1481" r:id="rId67"/>
    <p:sldId id="1482" r:id="rId68"/>
    <p:sldId id="1483" r:id="rId69"/>
    <p:sldId id="1485" r:id="rId70"/>
    <p:sldId id="1484" r:id="rId71"/>
    <p:sldId id="1486" r:id="rId72"/>
    <p:sldId id="1487" r:id="rId73"/>
    <p:sldId id="1417" r:id="rId74"/>
    <p:sldId id="1414" r:id="rId75"/>
    <p:sldId id="1132" r:id="rId7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id="{72C470A1-A7E7-4D11-956B-23A5A319DC22}">
          <p14:sldIdLst>
            <p14:sldId id="1381"/>
            <p14:sldId id="1412"/>
            <p14:sldId id="1418"/>
          </p14:sldIdLst>
        </p14:section>
        <p14:section name="Intro" id="{F35336BE-6991-478D-A1B1-9D82B0A7B007}">
          <p14:sldIdLst>
            <p14:sldId id="1421"/>
            <p14:sldId id="1419"/>
            <p14:sldId id="1422"/>
            <p14:sldId id="1420"/>
            <p14:sldId id="1424"/>
            <p14:sldId id="1423"/>
            <p14:sldId id="1425"/>
            <p14:sldId id="1426"/>
            <p14:sldId id="1427"/>
            <p14:sldId id="1428"/>
            <p14:sldId id="1429"/>
            <p14:sldId id="1430"/>
            <p14:sldId id="1431"/>
            <p14:sldId id="1432"/>
            <p14:sldId id="1433"/>
            <p14:sldId id="1434"/>
            <p14:sldId id="1435"/>
            <p14:sldId id="1436"/>
            <p14:sldId id="1437"/>
            <p14:sldId id="1438"/>
            <p14:sldId id="1439"/>
            <p14:sldId id="1440"/>
            <p14:sldId id="1442"/>
            <p14:sldId id="1443"/>
            <p14:sldId id="1444"/>
            <p14:sldId id="1445"/>
            <p14:sldId id="1441"/>
            <p14:sldId id="1446"/>
            <p14:sldId id="1447"/>
            <p14:sldId id="1448"/>
            <p14:sldId id="1449"/>
            <p14:sldId id="1450"/>
            <p14:sldId id="1451"/>
            <p14:sldId id="1452"/>
            <p14:sldId id="1453"/>
            <p14:sldId id="1454"/>
            <p14:sldId id="1455"/>
          </p14:sldIdLst>
        </p14:section>
        <p14:section name="Do it using MTM &amp; TFS" id="{1AC10ED0-560A-482E-BF11-81C2D4C83F82}">
          <p14:sldIdLst>
            <p14:sldId id="1456"/>
            <p14:sldId id="1461"/>
            <p14:sldId id="1457"/>
            <p14:sldId id="1458"/>
            <p14:sldId id="1459"/>
            <p14:sldId id="1460"/>
            <p14:sldId id="1462"/>
            <p14:sldId id="1463"/>
            <p14:sldId id="1464"/>
            <p14:sldId id="1465"/>
            <p14:sldId id="1466"/>
            <p14:sldId id="1467"/>
            <p14:sldId id="1468"/>
            <p14:sldId id="1469"/>
            <p14:sldId id="1470"/>
            <p14:sldId id="1471"/>
            <p14:sldId id="1472"/>
            <p14:sldId id="1473"/>
            <p14:sldId id="1475"/>
            <p14:sldId id="1476"/>
          </p14:sldIdLst>
        </p14:section>
        <p14:section name="Closing" id="{01B429ED-AD23-4ED2-A544-3EC963A91AE8}">
          <p14:sldIdLst>
            <p14:sldId id="1481"/>
            <p14:sldId id="1482"/>
            <p14:sldId id="1483"/>
            <p14:sldId id="1485"/>
            <p14:sldId id="1484"/>
          </p14:sldIdLst>
        </p14:section>
        <p14:section name="Ending stuff" id="{D0FADB5C-CCF6-46BB-A458-EFBFBEE32EA5}">
          <p14:sldIdLst>
            <p14:sldId id="1486"/>
            <p14:sldId id="1487"/>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00" d="100"/>
          <a:sy n="100" d="100"/>
        </p:scale>
        <p:origin x="834" y="72"/>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20445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68</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69</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889564" cy="6478588"/>
          </a:xfrm>
        </p:spPr>
        <p:txBody>
          <a:bodyPr anchor="ctr"/>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999450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1006355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09074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709143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369754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39636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96884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5789086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84835604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6082795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3345071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617234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041239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538396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413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091003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683967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81302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8877186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494375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6596368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015019411"/>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31955692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66148073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05974423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579008214"/>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424873495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58644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6652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68126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79083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161079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894389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238944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593430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36191070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497729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730397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173388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3939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0753730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4263770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59137428"/>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80468085"/>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95576356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221143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376405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5063305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1853944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762636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422388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674447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073140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0409283"/>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45586489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70807488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9922576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44315869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94239437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101013495"/>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413011"/>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843047"/>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389239"/>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856201"/>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772985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648724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2.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image" Target="../media/image1.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2.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image" Target="../media/image2.png"/><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image" Target="../media/image1.png"/><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theme" Target="../theme/theme3.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81" r:id="rId12"/>
    <p:sldLayoutId id="2147484212" r:id="rId13"/>
    <p:sldLayoutId id="2147484086" r:id="rId14"/>
    <p:sldLayoutId id="2147484211" r:id="rId15"/>
    <p:sldLayoutId id="2147484100" r:id="rId16"/>
    <p:sldLayoutId id="2147484213" r:id="rId17"/>
    <p:sldLayoutId id="2147484089" r:id="rId18"/>
    <p:sldLayoutId id="2147484214" r:id="rId19"/>
    <p:sldLayoutId id="2147484092" r:id="rId20"/>
    <p:sldLayoutId id="2147484190" r:id="rId21"/>
    <p:sldLayoutId id="2147484195" r:id="rId22"/>
    <p:sldLayoutId id="2147484209" r:id="rId23"/>
    <p:sldLayoutId id="2147484196" r:id="rId24"/>
    <p:sldLayoutId id="2147484208" r:id="rId25"/>
    <p:sldLayoutId id="2147484192" r:id="rId26"/>
    <p:sldLayoutId id="2147484093" r:id="rId27"/>
    <p:sldLayoutId id="2147484127" r:id="rId28"/>
    <p:sldLayoutId id="2147484128" r:id="rId29"/>
    <p:sldLayoutId id="2147484129" r:id="rId30"/>
    <p:sldLayoutId id="2147484203" r:id="rId31"/>
    <p:sldLayoutId id="2147484272"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204571234"/>
      </p:ext>
    </p:extLst>
  </p:cSld>
  <p:clrMap bg1="dk1" tx1="lt1" bg2="dk2" tx2="lt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 id="2147484297" r:id="rId15"/>
    <p:sldLayoutId id="2147484298" r:id="rId16"/>
    <p:sldLayoutId id="2147484299" r:id="rId17"/>
    <p:sldLayoutId id="2147484300" r:id="rId18"/>
    <p:sldLayoutId id="2147484301" r:id="rId19"/>
    <p:sldLayoutId id="2147484302" r:id="rId20"/>
    <p:sldLayoutId id="2147484303" r:id="rId21"/>
    <p:sldLayoutId id="2147484304" r:id="rId22"/>
    <p:sldLayoutId id="2147484305" r:id="rId23"/>
    <p:sldLayoutId id="2147484306" r:id="rId24"/>
    <p:sldLayoutId id="2147484307" r:id="rId25"/>
    <p:sldLayoutId id="2147484308" r:id="rId26"/>
    <p:sldLayoutId id="2147484309" r:id="rId27"/>
    <p:sldLayoutId id="2147484310" r:id="rId28"/>
    <p:sldLayoutId id="2147484311" r:id="rId29"/>
    <p:sldLayoutId id="2147484312" r:id="rId30"/>
    <p:sldLayoutId id="2147484313" r:id="rId31"/>
    <p:sldLayoutId id="2147484314" r:id="rId32"/>
    <p:sldLayoutId id="2147484315" r:id="rId33"/>
    <p:sldLayoutId id="2147484316"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105678949"/>
      </p:ext>
    </p:extLst>
  </p:cSld>
  <p:clrMap bg1="dk1" tx1="lt1" bg2="dk2" tx2="lt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 id="2147484332" r:id="rId15"/>
    <p:sldLayoutId id="2147484333" r:id="rId16"/>
    <p:sldLayoutId id="2147484334" r:id="rId17"/>
    <p:sldLayoutId id="2147484335" r:id="rId18"/>
    <p:sldLayoutId id="2147484336" r:id="rId19"/>
    <p:sldLayoutId id="2147484337" r:id="rId20"/>
    <p:sldLayoutId id="2147484338" r:id="rId21"/>
    <p:sldLayoutId id="2147484339" r:id="rId22"/>
    <p:sldLayoutId id="2147484340" r:id="rId23"/>
    <p:sldLayoutId id="2147484341" r:id="rId24"/>
    <p:sldLayoutId id="2147484342" r:id="rId25"/>
    <p:sldLayoutId id="2147484343" r:id="rId26"/>
    <p:sldLayoutId id="2147484344" r:id="rId27"/>
    <p:sldLayoutId id="2147484345" r:id="rId28"/>
    <p:sldLayoutId id="2147484346" r:id="rId29"/>
    <p:sldLayoutId id="2147484347" r:id="rId30"/>
    <p:sldLayoutId id="2147484348"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http://www.benday.com/"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mailto:benday@benday.com"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oleObject" Target="../embeddings/oleObject1.bin"/><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hyperlink" Target="http://aka.ms/aivsix" TargetMode="External"/><Relationship Id="rId17" Type="http://schemas.openxmlformats.org/officeDocument/2006/relationships/image" Target="../media/image24.png"/><Relationship Id="rId2" Type="http://schemas.openxmlformats.org/officeDocument/2006/relationships/slideLayout" Target="../slideLayouts/slideLayout85.xml"/><Relationship Id="rId16" Type="http://schemas.openxmlformats.org/officeDocument/2006/relationships/image" Target="../media/image23.png"/><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hyperlink" Target="http://visualstudio.com/" TargetMode="External"/><Relationship Id="rId5" Type="http://schemas.openxmlformats.org/officeDocument/2006/relationships/image" Target="../media/image17.png"/><Relationship Id="rId1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hyperlink" Target="http://aka.ms/msdn_teched" TargetMode="External"/><Relationship Id="rId9" Type="http://schemas.openxmlformats.org/officeDocument/2006/relationships/image" Target="../media/image21.gif"/><Relationship Id="rId14" Type="http://schemas.openxmlformats.org/officeDocument/2006/relationships/image" Target="../media/image15.emf"/></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a:t>
            </a:r>
            <a:br>
              <a:rPr lang="en-US" dirty="0" smtClean="0"/>
            </a:br>
            <a:r>
              <a:rPr lang="en-US" dirty="0" smtClean="0"/>
              <a:t>Write an app of dubious quality.</a:t>
            </a:r>
            <a:endParaRPr lang="en-US" dirty="0"/>
          </a:p>
        </p:txBody>
      </p:sp>
    </p:spTree>
    <p:extLst>
      <p:ext uri="{BB962C8B-B14F-4D97-AF65-F5344CB8AC3E}">
        <p14:creationId xmlns:p14="http://schemas.microsoft.com/office/powerpoint/2010/main" val="3087311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br>
              <a:rPr lang="en-US" dirty="0" smtClean="0"/>
            </a:br>
            <a:r>
              <a:rPr lang="en-US" dirty="0" smtClean="0"/>
              <a:t>Throw said app into the magical </a:t>
            </a:r>
            <a:br>
              <a:rPr lang="en-US" dirty="0" smtClean="0"/>
            </a:br>
            <a:r>
              <a:rPr lang="en-US" dirty="0" smtClean="0"/>
              <a:t>black box of QA.</a:t>
            </a:r>
            <a:endParaRPr lang="en-US" dirty="0"/>
          </a:p>
        </p:txBody>
      </p:sp>
    </p:spTree>
    <p:extLst>
      <p:ext uri="{BB962C8B-B14F-4D97-AF65-F5344CB8AC3E}">
        <p14:creationId xmlns:p14="http://schemas.microsoft.com/office/powerpoint/2010/main" val="404947567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a:t>
            </a:r>
            <a:br>
              <a:rPr lang="en-US" dirty="0" smtClean="0"/>
            </a:br>
            <a:r>
              <a:rPr lang="en-US" dirty="0" smtClean="0"/>
              <a:t>Receive bugs.</a:t>
            </a:r>
            <a:endParaRPr lang="en-US" dirty="0"/>
          </a:p>
        </p:txBody>
      </p:sp>
    </p:spTree>
    <p:extLst>
      <p:ext uri="{BB962C8B-B14F-4D97-AF65-F5344CB8AC3E}">
        <p14:creationId xmlns:p14="http://schemas.microsoft.com/office/powerpoint/2010/main" val="32314868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3b:</a:t>
            </a:r>
            <a:br>
              <a:rPr lang="en-US" dirty="0" smtClean="0"/>
            </a:br>
            <a:r>
              <a:rPr lang="en-US" dirty="0" smtClean="0"/>
              <a:t>(</a:t>
            </a:r>
            <a:r>
              <a:rPr lang="en-US" dirty="0" err="1" smtClean="0"/>
              <a:t>Grrrrrr</a:t>
            </a:r>
            <a:r>
              <a:rPr lang="en-US" dirty="0" smtClean="0"/>
              <a:t>.)</a:t>
            </a:r>
            <a:endParaRPr lang="en-US" dirty="0"/>
          </a:p>
        </p:txBody>
      </p:sp>
    </p:spTree>
    <p:extLst>
      <p:ext uri="{BB962C8B-B14F-4D97-AF65-F5344CB8AC3E}">
        <p14:creationId xmlns:p14="http://schemas.microsoft.com/office/powerpoint/2010/main" val="20215092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br>
              <a:rPr lang="en-US" dirty="0" smtClean="0"/>
            </a:br>
            <a:r>
              <a:rPr lang="en-US" dirty="0" smtClean="0"/>
              <a:t>Fix the bugs.</a:t>
            </a:r>
            <a:endParaRPr lang="en-US" dirty="0"/>
          </a:p>
        </p:txBody>
      </p:sp>
    </p:spTree>
    <p:extLst>
      <p:ext uri="{BB962C8B-B14F-4D97-AF65-F5344CB8AC3E}">
        <p14:creationId xmlns:p14="http://schemas.microsoft.com/office/powerpoint/2010/main" val="3185773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br>
              <a:rPr lang="en-US" dirty="0" smtClean="0"/>
            </a:br>
            <a:r>
              <a:rPr lang="en-US" dirty="0" smtClean="0"/>
              <a:t>Chuck the marginally less crummy app back at QA.</a:t>
            </a:r>
            <a:endParaRPr lang="en-US" dirty="0"/>
          </a:p>
        </p:txBody>
      </p:sp>
    </p:spTree>
    <p:extLst>
      <p:ext uri="{BB962C8B-B14F-4D97-AF65-F5344CB8AC3E}">
        <p14:creationId xmlns:p14="http://schemas.microsoft.com/office/powerpoint/2010/main" val="114211772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a:t>
            </a:r>
            <a:br>
              <a:rPr lang="en-US" dirty="0" smtClean="0"/>
            </a:br>
            <a:r>
              <a:rPr lang="en-US" dirty="0" smtClean="0"/>
              <a:t>More bugs.</a:t>
            </a:r>
            <a:endParaRPr lang="en-US" dirty="0"/>
          </a:p>
        </p:txBody>
      </p:sp>
    </p:spTree>
    <p:extLst>
      <p:ext uri="{BB962C8B-B14F-4D97-AF65-F5344CB8AC3E}">
        <p14:creationId xmlns:p14="http://schemas.microsoft.com/office/powerpoint/2010/main" val="729661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11261"/>
            <a:ext cx="11889564" cy="4572001"/>
          </a:xfrm>
        </p:spPr>
        <p:txBody>
          <a:bodyPr/>
          <a:lstStyle/>
          <a:p>
            <a:r>
              <a:rPr lang="en-US" dirty="0" smtClean="0"/>
              <a:t>Step 7:</a:t>
            </a:r>
            <a:br>
              <a:rPr lang="en-US" dirty="0" smtClean="0"/>
            </a:br>
            <a:r>
              <a:rPr lang="en-US" dirty="0" smtClean="0"/>
              <a:t>Repeat until no more bugs.* </a:t>
            </a:r>
            <a:endParaRPr lang="en-US" dirty="0"/>
          </a:p>
        </p:txBody>
      </p:sp>
      <p:sp>
        <p:nvSpPr>
          <p:cNvPr id="3" name="TextBox 2"/>
          <p:cNvSpPr txBox="1"/>
          <p:nvPr/>
        </p:nvSpPr>
        <p:spPr>
          <a:xfrm>
            <a:off x="8504237" y="6240462"/>
            <a:ext cx="37338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latin typeface="+mj-lt"/>
              </a:rPr>
              <a:t>* - or until deadline date</a:t>
            </a:r>
          </a:p>
        </p:txBody>
      </p:sp>
    </p:spTree>
    <p:extLst>
      <p:ext uri="{BB962C8B-B14F-4D97-AF65-F5344CB8AC3E}">
        <p14:creationId xmlns:p14="http://schemas.microsoft.com/office/powerpoint/2010/main" val="617002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7696198" cy="6478588"/>
          </a:xfrm>
        </p:spPr>
        <p:txBody>
          <a:bodyPr/>
          <a:lstStyle/>
          <a:p>
            <a:r>
              <a:rPr lang="en-US" dirty="0" smtClean="0"/>
              <a:t>Step 8:</a:t>
            </a:r>
            <a:br>
              <a:rPr lang="en-US" dirty="0" smtClean="0"/>
            </a:br>
            <a:r>
              <a:rPr lang="en-US" dirty="0" smtClean="0"/>
              <a:t>Eventually release the code into the wild where it is then </a:t>
            </a:r>
            <a:br>
              <a:rPr lang="en-US" dirty="0" smtClean="0"/>
            </a:br>
            <a:r>
              <a:rPr lang="en-US" strike="sngStrike" dirty="0" smtClean="0"/>
              <a:t>devoured by wolves</a:t>
            </a:r>
            <a:r>
              <a:rPr lang="en-US" dirty="0" smtClean="0"/>
              <a:t/>
            </a:r>
            <a:br>
              <a:rPr lang="en-US" dirty="0" smtClean="0"/>
            </a:br>
            <a:r>
              <a:rPr lang="en-US" dirty="0" smtClean="0"/>
              <a:t>used by users who send the </a:t>
            </a:r>
            <a:r>
              <a:rPr lang="en-US" i="1" dirty="0" smtClean="0"/>
              <a:t>actual</a:t>
            </a:r>
            <a:r>
              <a:rPr lang="en-US" dirty="0" smtClean="0"/>
              <a:t> bugs.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237" y="342106"/>
            <a:ext cx="4148527" cy="6384925"/>
          </a:xfrm>
          <a:prstGeom prst="rect">
            <a:avLst/>
          </a:prstGeom>
        </p:spPr>
      </p:pic>
    </p:spTree>
    <p:extLst>
      <p:ext uri="{BB962C8B-B14F-4D97-AF65-F5344CB8AC3E}">
        <p14:creationId xmlns:p14="http://schemas.microsoft.com/office/powerpoint/2010/main" val="117665245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familiar?</a:t>
            </a:r>
            <a:endParaRPr lang="en-US" dirty="0"/>
          </a:p>
        </p:txBody>
      </p:sp>
    </p:spTree>
    <p:extLst>
      <p:ext uri="{BB962C8B-B14F-4D97-AF65-F5344CB8AC3E}">
        <p14:creationId xmlns:p14="http://schemas.microsoft.com/office/powerpoint/2010/main" val="210329338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Using Functional, Exploratory and Acceptance Testing to Release with Confidence</a:t>
            </a:r>
            <a:endParaRPr lang="en-US" sz="4200" dirty="0"/>
          </a:p>
        </p:txBody>
      </p:sp>
      <p:sp>
        <p:nvSpPr>
          <p:cNvPr id="3" name="Text Placeholder 2"/>
          <p:cNvSpPr>
            <a:spLocks noGrp="1"/>
          </p:cNvSpPr>
          <p:nvPr>
            <p:ph type="body" sz="quarter" idx="14"/>
          </p:nvPr>
        </p:nvSpPr>
        <p:spPr>
          <a:xfrm>
            <a:off x="274638" y="4716463"/>
            <a:ext cx="6400800" cy="1066798"/>
          </a:xfrm>
        </p:spPr>
        <p:txBody>
          <a:bodyPr/>
          <a:lstStyle/>
          <a:p>
            <a:r>
              <a:rPr lang="en-US" dirty="0" smtClean="0"/>
              <a:t>Benjamin Day</a:t>
            </a:r>
            <a:endParaRPr lang="en-US" dirty="0"/>
          </a:p>
        </p:txBody>
      </p:sp>
      <p:sp>
        <p:nvSpPr>
          <p:cNvPr id="5" name="Text Placeholder 4"/>
          <p:cNvSpPr>
            <a:spLocks noGrp="1"/>
          </p:cNvSpPr>
          <p:nvPr>
            <p:ph type="body" sz="quarter" idx="15"/>
          </p:nvPr>
        </p:nvSpPr>
        <p:spPr/>
        <p:txBody>
          <a:bodyPr/>
          <a:lstStyle/>
          <a:p>
            <a:r>
              <a:rPr lang="en-US" dirty="0" smtClean="0"/>
              <a:t>DEV-B367</a:t>
            </a:r>
            <a:endParaRPr lang="en-US" dirty="0"/>
          </a:p>
        </p:txBody>
      </p:sp>
      <p:pic>
        <p:nvPicPr>
          <p:cNvPr id="4" name="Picture 3" descr="MVPLogo_Small"/>
          <p:cNvPicPr>
            <a:picLocks noChangeAspect="1" noChangeArrowheads="1"/>
          </p:cNvPicPr>
          <p:nvPr/>
        </p:nvPicPr>
        <p:blipFill>
          <a:blip r:embed="rId3" cstate="print"/>
          <a:srcRect/>
          <a:stretch>
            <a:fillRect/>
          </a:stretch>
        </p:blipFill>
        <p:spPr bwMode="auto">
          <a:xfrm>
            <a:off x="5837237" y="4487862"/>
            <a:ext cx="714375" cy="1123950"/>
          </a:xfrm>
          <a:prstGeom prst="rect">
            <a:avLst/>
          </a:prstGeom>
          <a:noFill/>
          <a:ln w="9525">
            <a:noFill/>
            <a:miter lim="800000"/>
            <a:headEnd/>
            <a:tailEnd/>
          </a:ln>
        </p:spPr>
      </p:pic>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are you getting so many bugs?</a:t>
            </a:r>
            <a:endParaRPr lang="en-US" dirty="0"/>
          </a:p>
        </p:txBody>
      </p:sp>
    </p:spTree>
    <p:extLst>
      <p:ext uri="{BB962C8B-B14F-4D97-AF65-F5344CB8AC3E}">
        <p14:creationId xmlns:p14="http://schemas.microsoft.com/office/powerpoint/2010/main" val="1135355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many teams,</a:t>
            </a:r>
            <a:br>
              <a:rPr lang="en-US" dirty="0" smtClean="0"/>
            </a:br>
            <a:r>
              <a:rPr lang="en-US" dirty="0" smtClean="0"/>
              <a:t>QA is an unmeasurable afterthought.</a:t>
            </a:r>
            <a:endParaRPr lang="en-US" dirty="0"/>
          </a:p>
        </p:txBody>
      </p:sp>
    </p:spTree>
    <p:extLst>
      <p:ext uri="{BB962C8B-B14F-4D97-AF65-F5344CB8AC3E}">
        <p14:creationId xmlns:p14="http://schemas.microsoft.com/office/powerpoint/2010/main" val="21365352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Delays in </a:t>
            </a:r>
            <a:r>
              <a:rPr lang="en-US" dirty="0" err="1" smtClean="0"/>
              <a:t>dev</a:t>
            </a:r>
            <a:r>
              <a:rPr lang="en-US" dirty="0" smtClean="0"/>
              <a:t> </a:t>
            </a:r>
            <a:r>
              <a:rPr lang="en-US" dirty="0" smtClean="0">
                <a:sym typeface="Wingdings" panose="05000000000000000000" pitchFamily="2" charset="2"/>
              </a:rPr>
              <a:t> </a:t>
            </a:r>
            <a:r>
              <a:rPr lang="en-US" dirty="0" smtClean="0"/>
              <a:t>“</a:t>
            </a:r>
            <a:r>
              <a:rPr lang="en-US" dirty="0" err="1" smtClean="0"/>
              <a:t>kwality</a:t>
            </a:r>
            <a:r>
              <a:rPr lang="en-US" dirty="0" smtClean="0"/>
              <a:t> </a:t>
            </a:r>
            <a:r>
              <a:rPr lang="en-US" dirty="0" err="1" smtClean="0"/>
              <a:t>kode</a:t>
            </a:r>
            <a:r>
              <a:rPr lang="en-US" dirty="0" smtClean="0"/>
              <a:t>”</a:t>
            </a:r>
            <a:endParaRPr lang="en-US" dirty="0"/>
          </a:p>
        </p:txBody>
      </p:sp>
    </p:spTree>
    <p:extLst>
      <p:ext uri="{BB962C8B-B14F-4D97-AF65-F5344CB8AC3E}">
        <p14:creationId xmlns:p14="http://schemas.microsoft.com/office/powerpoint/2010/main" val="12170929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kwality</a:t>
            </a:r>
            <a:r>
              <a:rPr lang="en-US" dirty="0"/>
              <a:t> </a:t>
            </a:r>
            <a:r>
              <a:rPr lang="en-US" dirty="0" err="1"/>
              <a:t>kode</a:t>
            </a:r>
            <a:r>
              <a:rPr lang="en-US" dirty="0" smtClean="0"/>
              <a:t>” </a:t>
            </a:r>
            <a:r>
              <a:rPr lang="en-US" dirty="0" smtClean="0">
                <a:sym typeface="Wingdings" panose="05000000000000000000" pitchFamily="2" charset="2"/>
              </a:rPr>
              <a:t> magical QA</a:t>
            </a:r>
            <a:endParaRPr lang="en-US" dirty="0"/>
          </a:p>
        </p:txBody>
      </p:sp>
    </p:spTree>
    <p:extLst>
      <p:ext uri="{BB962C8B-B14F-4D97-AF65-F5344CB8AC3E}">
        <p14:creationId xmlns:p14="http://schemas.microsoft.com/office/powerpoint/2010/main" val="174512645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6400798" cy="6478588"/>
          </a:xfrm>
        </p:spPr>
        <p:txBody>
          <a:bodyPr/>
          <a:lstStyle/>
          <a:p>
            <a:r>
              <a:rPr lang="en-US" dirty="0" smtClean="0"/>
              <a:t>“We’ve only got 4 minutes to </a:t>
            </a:r>
            <a:r>
              <a:rPr lang="en-US" strike="sngStrike" dirty="0" smtClean="0"/>
              <a:t>save the world</a:t>
            </a:r>
            <a:r>
              <a:rPr lang="en-US" dirty="0" smtClean="0"/>
              <a:t> test the app.”</a:t>
            </a:r>
            <a:br>
              <a:rPr lang="en-US" dirty="0" smtClean="0"/>
            </a:br>
            <a:r>
              <a:rPr lang="en-US" sz="2800" dirty="0" smtClean="0"/>
              <a:t>-Madonna</a:t>
            </a:r>
            <a:r>
              <a:rPr lang="en-US" dirty="0" smtClean="0"/>
              <a:t>  </a:t>
            </a:r>
            <a:endParaRPr lang="en-US" dirty="0"/>
          </a:p>
        </p:txBody>
      </p:sp>
      <p:pic>
        <p:nvPicPr>
          <p:cNvPr id="1026" name="Picture 2" descr="http://mymdna.com/wp-content/uploads/2014/03/mado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437" y="1058862"/>
            <a:ext cx="5937249" cy="474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67739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scramble to figure out…</a:t>
            </a:r>
            <a:endParaRPr lang="en-US" dirty="0"/>
          </a:p>
        </p:txBody>
      </p:sp>
    </p:spTree>
    <p:extLst>
      <p:ext uri="{BB962C8B-B14F-4D97-AF65-F5344CB8AC3E}">
        <p14:creationId xmlns:p14="http://schemas.microsoft.com/office/powerpoint/2010/main" val="30029242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50837" y="1287462"/>
            <a:ext cx="11887200" cy="4099584"/>
          </a:xfrm>
        </p:spPr>
        <p:txBody>
          <a:bodyPr/>
          <a:lstStyle/>
          <a:p>
            <a:r>
              <a:rPr lang="en-US" sz="4800" dirty="0"/>
              <a:t>…what needs to be tested</a:t>
            </a:r>
            <a:r>
              <a:rPr lang="en-US" sz="4800" dirty="0" smtClean="0"/>
              <a:t>?</a:t>
            </a:r>
          </a:p>
          <a:p>
            <a:r>
              <a:rPr lang="en-US" sz="4800" dirty="0" smtClean="0"/>
              <a:t>…what’s been tested?</a:t>
            </a:r>
          </a:p>
          <a:p>
            <a:r>
              <a:rPr lang="en-US" sz="4800" dirty="0" smtClean="0"/>
              <a:t>…what works?</a:t>
            </a:r>
          </a:p>
          <a:p>
            <a:r>
              <a:rPr lang="en-US" sz="4800" dirty="0" smtClean="0"/>
              <a:t>…what doesn’t work?</a:t>
            </a:r>
          </a:p>
          <a:p>
            <a:r>
              <a:rPr lang="en-US" sz="4800" dirty="0" smtClean="0"/>
              <a:t>…were the bugs really fixed?</a:t>
            </a:r>
            <a:endParaRPr lang="en-US" sz="4800" dirty="0"/>
          </a:p>
        </p:txBody>
      </p:sp>
    </p:spTree>
    <p:extLst>
      <p:ext uri="{BB962C8B-B14F-4D97-AF65-F5344CB8AC3E}">
        <p14:creationId xmlns:p14="http://schemas.microsoft.com/office/powerpoint/2010/main" val="713222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Exploratory testing?</a:t>
            </a:r>
            <a:endParaRPr lang="en-US" dirty="0"/>
          </a:p>
        </p:txBody>
      </p:sp>
    </p:spTree>
    <p:extLst>
      <p:ext uri="{BB962C8B-B14F-4D97-AF65-F5344CB8AC3E}">
        <p14:creationId xmlns:p14="http://schemas.microsoft.com/office/powerpoint/2010/main" val="39691599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 user acceptance tests get done?</a:t>
            </a:r>
            <a:endParaRPr lang="en-US" dirty="0"/>
          </a:p>
        </p:txBody>
      </p:sp>
    </p:spTree>
    <p:extLst>
      <p:ext uri="{BB962C8B-B14F-4D97-AF65-F5344CB8AC3E}">
        <p14:creationId xmlns:p14="http://schemas.microsoft.com/office/powerpoint/2010/main" val="389283380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the users even </a:t>
            </a:r>
            <a:r>
              <a:rPr lang="en-US" i="1" dirty="0" smtClean="0"/>
              <a:t>look</a:t>
            </a:r>
            <a:r>
              <a:rPr lang="en-US" dirty="0" smtClean="0"/>
              <a:t> at this thing?</a:t>
            </a:r>
            <a:endParaRPr lang="en-US" dirty="0"/>
          </a:p>
        </p:txBody>
      </p:sp>
    </p:spTree>
    <p:extLst>
      <p:ext uri="{BB962C8B-B14F-4D97-AF65-F5344CB8AC3E}">
        <p14:creationId xmlns:p14="http://schemas.microsoft.com/office/powerpoint/2010/main" val="18200174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Benjamin Day</a:t>
            </a:r>
            <a:endParaRPr lang="en-US" dirty="0"/>
          </a:p>
        </p:txBody>
      </p:sp>
      <p:sp>
        <p:nvSpPr>
          <p:cNvPr id="5" name="Text Placeholder 4"/>
          <p:cNvSpPr>
            <a:spLocks noGrp="1"/>
          </p:cNvSpPr>
          <p:nvPr>
            <p:ph type="body" sz="quarter" idx="11"/>
          </p:nvPr>
        </p:nvSpPr>
        <p:spPr>
          <a:xfrm>
            <a:off x="274639" y="1212849"/>
            <a:ext cx="11889564" cy="6032421"/>
          </a:xfrm>
        </p:spPr>
        <p:txBody>
          <a:bodyPr/>
          <a:lstStyle/>
          <a:p>
            <a:r>
              <a:rPr lang="en-US" dirty="0"/>
              <a:t>Brookline, MA</a:t>
            </a:r>
          </a:p>
          <a:p>
            <a:r>
              <a:rPr lang="en-US" dirty="0"/>
              <a:t>Consultant, Coach, &amp; Trainer</a:t>
            </a:r>
          </a:p>
          <a:p>
            <a:r>
              <a:rPr lang="en-US" dirty="0"/>
              <a:t>Microsoft MVP for Visual Studio ALM</a:t>
            </a:r>
          </a:p>
          <a:p>
            <a:r>
              <a:rPr lang="en-US" dirty="0"/>
              <a:t>Team Foundation Server, Software Testing, </a:t>
            </a:r>
            <a:br>
              <a:rPr lang="en-US" dirty="0"/>
            </a:br>
            <a:r>
              <a:rPr lang="en-US" dirty="0"/>
              <a:t>Scrum, Software Architecture</a:t>
            </a:r>
          </a:p>
          <a:p>
            <a:r>
              <a:rPr lang="en-US" dirty="0"/>
              <a:t>Scrum.org Classes</a:t>
            </a:r>
          </a:p>
          <a:p>
            <a:pPr lvl="1"/>
            <a:r>
              <a:rPr lang="en-US" dirty="0"/>
              <a:t>Professional Scrum Developer (PSD)</a:t>
            </a:r>
          </a:p>
          <a:p>
            <a:pPr lvl="1"/>
            <a:r>
              <a:rPr lang="en-US" dirty="0"/>
              <a:t>Professional Scrum Foundations (PSF)</a:t>
            </a:r>
          </a:p>
          <a:p>
            <a:r>
              <a:rPr lang="en-US" dirty="0"/>
              <a:t>www.benday.com, benday@benday.com, @</a:t>
            </a:r>
            <a:r>
              <a:rPr lang="en-US" dirty="0" err="1"/>
              <a:t>benday</a:t>
            </a:r>
            <a:endParaRPr lang="en-US" dirty="0"/>
          </a:p>
          <a:p>
            <a:endParaRPr lang="en-US" dirty="0"/>
          </a:p>
        </p:txBody>
      </p:sp>
      <p:pic>
        <p:nvPicPr>
          <p:cNvPr id="6" name="Picture 5" descr="bendayLogo"/>
          <p:cNvPicPr>
            <a:picLocks noChangeAspect="1" noChangeArrowheads="1"/>
          </p:cNvPicPr>
          <p:nvPr/>
        </p:nvPicPr>
        <p:blipFill>
          <a:blip r:embed="rId2" cstate="print"/>
          <a:srcRect/>
          <a:stretch>
            <a:fillRect/>
          </a:stretch>
        </p:blipFill>
        <p:spPr bwMode="auto">
          <a:xfrm>
            <a:off x="6810840" y="1541378"/>
            <a:ext cx="4542960" cy="917575"/>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0" y="4746329"/>
            <a:ext cx="4194495" cy="914400"/>
          </a:xfrm>
          <a:prstGeom prst="rect">
            <a:avLst/>
          </a:prstGeom>
        </p:spPr>
      </p:pic>
    </p:spTree>
    <p:extLst>
      <p:ext uri="{BB962C8B-B14F-4D97-AF65-F5344CB8AC3E}">
        <p14:creationId xmlns:p14="http://schemas.microsoft.com/office/powerpoint/2010/main" val="65577828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Basically, </a:t>
            </a:r>
            <a:br>
              <a:rPr lang="en-US" dirty="0" smtClean="0"/>
            </a:br>
            <a:r>
              <a:rPr lang="en-US" dirty="0" smtClean="0"/>
              <a:t>are we good to go?</a:t>
            </a:r>
            <a:endParaRPr lang="en-US" dirty="0"/>
          </a:p>
        </p:txBody>
      </p:sp>
    </p:spTree>
    <p:extLst>
      <p:ext uri="{BB962C8B-B14F-4D97-AF65-F5344CB8AC3E}">
        <p14:creationId xmlns:p14="http://schemas.microsoft.com/office/powerpoint/2010/main" val="212776116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Feeling overwhelmed?</a:t>
            </a:r>
            <a:endParaRPr lang="en-US" dirty="0"/>
          </a:p>
        </p:txBody>
      </p:sp>
    </p:spTree>
    <p:extLst>
      <p:ext uri="{BB962C8B-B14F-4D97-AF65-F5344CB8AC3E}">
        <p14:creationId xmlns:p14="http://schemas.microsoft.com/office/powerpoint/2010/main" val="251373966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Stressed out?</a:t>
            </a:r>
            <a:endParaRPr lang="en-US" dirty="0"/>
          </a:p>
        </p:txBody>
      </p:sp>
    </p:spTree>
    <p:extLst>
      <p:ext uri="{BB962C8B-B14F-4D97-AF65-F5344CB8AC3E}">
        <p14:creationId xmlns:p14="http://schemas.microsoft.com/office/powerpoint/2010/main" val="50100876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feel confident about </a:t>
            </a:r>
            <a:br>
              <a:rPr lang="en-US" dirty="0" smtClean="0"/>
            </a:br>
            <a:r>
              <a:rPr lang="en-US" dirty="0" smtClean="0"/>
              <a:t>releasing this app?</a:t>
            </a:r>
            <a:endParaRPr lang="en-US" dirty="0"/>
          </a:p>
        </p:txBody>
      </p:sp>
    </p:spTree>
    <p:extLst>
      <p:ext uri="{BB962C8B-B14F-4D97-AF65-F5344CB8AC3E}">
        <p14:creationId xmlns:p14="http://schemas.microsoft.com/office/powerpoint/2010/main" val="40421562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doesn’t have to be this way.</a:t>
            </a:r>
            <a:endParaRPr lang="en-US" dirty="0"/>
          </a:p>
        </p:txBody>
      </p:sp>
    </p:spTree>
    <p:extLst>
      <p:ext uri="{BB962C8B-B14F-4D97-AF65-F5344CB8AC3E}">
        <p14:creationId xmlns:p14="http://schemas.microsoft.com/office/powerpoint/2010/main" val="292782951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build-test-release cycle</a:t>
            </a:r>
            <a:br>
              <a:rPr lang="en-US" dirty="0" smtClean="0"/>
            </a:br>
            <a:r>
              <a:rPr lang="en-US" dirty="0" smtClean="0"/>
              <a:t>that works well, you’ll have…</a:t>
            </a:r>
            <a:endParaRPr lang="en-US" dirty="0"/>
          </a:p>
        </p:txBody>
      </p:sp>
    </p:spTree>
    <p:extLst>
      <p:ext uri="{BB962C8B-B14F-4D97-AF65-F5344CB8AC3E}">
        <p14:creationId xmlns:p14="http://schemas.microsoft.com/office/powerpoint/2010/main" val="5391236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Tree>
    <p:extLst>
      <p:ext uri="{BB962C8B-B14F-4D97-AF65-F5344CB8AC3E}">
        <p14:creationId xmlns:p14="http://schemas.microsoft.com/office/powerpoint/2010/main" val="392719460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Traceability.</a:t>
            </a:r>
            <a:endParaRPr lang="en-US" dirty="0"/>
          </a:p>
        </p:txBody>
      </p:sp>
    </p:spTree>
    <p:extLst>
      <p:ext uri="{BB962C8B-B14F-4D97-AF65-F5344CB8AC3E}">
        <p14:creationId xmlns:p14="http://schemas.microsoft.com/office/powerpoint/2010/main" val="219671202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communication.</a:t>
            </a:r>
            <a:endParaRPr lang="en-US" dirty="0"/>
          </a:p>
        </p:txBody>
      </p:sp>
    </p:spTree>
    <p:extLst>
      <p:ext uri="{BB962C8B-B14F-4D97-AF65-F5344CB8AC3E}">
        <p14:creationId xmlns:p14="http://schemas.microsoft.com/office/powerpoint/2010/main" val="333743863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998291"/>
          </a:xfrm>
        </p:spPr>
        <p:txBody>
          <a:bodyPr/>
          <a:lstStyle/>
          <a:p>
            <a:r>
              <a:rPr lang="en-US" dirty="0" smtClean="0"/>
              <a:t>Transparency</a:t>
            </a:r>
          </a:p>
          <a:p>
            <a:pPr lvl="1"/>
            <a:r>
              <a:rPr lang="en-US" dirty="0" smtClean="0"/>
              <a:t>Everyone knows what’s going on</a:t>
            </a:r>
          </a:p>
          <a:p>
            <a:endParaRPr lang="en-US" dirty="0"/>
          </a:p>
          <a:p>
            <a:r>
              <a:rPr lang="en-US" dirty="0" smtClean="0"/>
              <a:t>Traceability</a:t>
            </a:r>
          </a:p>
          <a:p>
            <a:pPr lvl="1"/>
            <a:r>
              <a:rPr lang="en-US" dirty="0" smtClean="0"/>
              <a:t>Test plan is known &amp; what’s tested is known</a:t>
            </a:r>
          </a:p>
          <a:p>
            <a:endParaRPr lang="en-US" dirty="0"/>
          </a:p>
          <a:p>
            <a:r>
              <a:rPr lang="en-US" dirty="0" smtClean="0"/>
              <a:t>Team Communication</a:t>
            </a:r>
          </a:p>
          <a:p>
            <a:pPr lvl="1"/>
            <a:r>
              <a:rPr lang="en-US" dirty="0" smtClean="0"/>
              <a:t>Bugs, requirements, test plans, etc. is shared/discussed by </a:t>
            </a:r>
            <a:br>
              <a:rPr lang="en-US" dirty="0" smtClean="0"/>
            </a:br>
            <a:r>
              <a:rPr lang="en-US" dirty="0" err="1" smtClean="0"/>
              <a:t>devs</a:t>
            </a:r>
            <a:r>
              <a:rPr lang="en-US" dirty="0" smtClean="0"/>
              <a:t>, testers, management, and stakeholders.</a:t>
            </a:r>
            <a:endParaRPr lang="en-US" dirty="0"/>
          </a:p>
        </p:txBody>
      </p:sp>
      <p:sp>
        <p:nvSpPr>
          <p:cNvPr id="3" name="Title 2"/>
          <p:cNvSpPr>
            <a:spLocks noGrp="1"/>
          </p:cNvSpPr>
          <p:nvPr>
            <p:ph type="title"/>
          </p:nvPr>
        </p:nvSpPr>
        <p:spPr/>
        <p:txBody>
          <a:bodyPr/>
          <a:lstStyle/>
          <a:p>
            <a:r>
              <a:rPr lang="en-US" dirty="0" smtClean="0"/>
              <a:t>When it works…</a:t>
            </a:r>
            <a:endParaRPr lang="en-US" dirty="0"/>
          </a:p>
        </p:txBody>
      </p:sp>
    </p:spTree>
    <p:extLst>
      <p:ext uri="{BB962C8B-B14F-4D97-AF65-F5344CB8AC3E}">
        <p14:creationId xmlns:p14="http://schemas.microsoft.com/office/powerpoint/2010/main" val="36845272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title for this talk is long.</a:t>
            </a:r>
            <a:endParaRPr lang="en-US" dirty="0"/>
          </a:p>
        </p:txBody>
      </p:sp>
    </p:spTree>
    <p:extLst>
      <p:ext uri="{BB962C8B-B14F-4D97-AF65-F5344CB8AC3E}">
        <p14:creationId xmlns:p14="http://schemas.microsoft.com/office/powerpoint/2010/main" val="381049403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goal:</a:t>
            </a:r>
            <a:br>
              <a:rPr lang="en-US" dirty="0" smtClean="0"/>
            </a:br>
            <a:r>
              <a:rPr lang="en-US" dirty="0" smtClean="0"/>
              <a:t>Release your code and know it’s been tested and how.</a:t>
            </a:r>
            <a:endParaRPr lang="en-US" dirty="0"/>
          </a:p>
        </p:txBody>
      </p:sp>
    </p:spTree>
    <p:extLst>
      <p:ext uri="{BB962C8B-B14F-4D97-AF65-F5344CB8AC3E}">
        <p14:creationId xmlns:p14="http://schemas.microsoft.com/office/powerpoint/2010/main" val="387924187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the steps to do this with</a:t>
            </a:r>
            <a:br>
              <a:rPr lang="en-US" dirty="0" smtClean="0"/>
            </a:br>
            <a:r>
              <a:rPr lang="en-US" dirty="0" smtClean="0"/>
              <a:t>Team Foundation Server &amp; </a:t>
            </a:r>
            <a:br>
              <a:rPr lang="en-US" dirty="0" smtClean="0"/>
            </a:br>
            <a:r>
              <a:rPr lang="en-US" dirty="0" smtClean="0"/>
              <a:t>Microsoft Test Manager.</a:t>
            </a:r>
            <a:endParaRPr lang="en-US" dirty="0"/>
          </a:p>
        </p:txBody>
      </p:sp>
    </p:spTree>
    <p:extLst>
      <p:ext uri="{BB962C8B-B14F-4D97-AF65-F5344CB8AC3E}">
        <p14:creationId xmlns:p14="http://schemas.microsoft.com/office/powerpoint/2010/main" val="302117687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the plan.</a:t>
            </a:r>
            <a:endParaRPr lang="en-US" dirty="0"/>
          </a:p>
        </p:txBody>
      </p:sp>
    </p:spTree>
    <p:extLst>
      <p:ext uri="{BB962C8B-B14F-4D97-AF65-F5344CB8AC3E}">
        <p14:creationId xmlns:p14="http://schemas.microsoft.com/office/powerpoint/2010/main" val="420297552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072158"/>
          </a:xfrm>
        </p:spPr>
        <p:txBody>
          <a:bodyPr/>
          <a:lstStyle/>
          <a:p>
            <a:r>
              <a:rPr lang="en-US" dirty="0" smtClean="0"/>
              <a:t>Create a test suite &amp; test cases for it.</a:t>
            </a:r>
          </a:p>
          <a:p>
            <a:endParaRPr lang="en-US" dirty="0" smtClean="0"/>
          </a:p>
          <a:p>
            <a:r>
              <a:rPr lang="en-US" dirty="0" smtClean="0"/>
              <a:t>The test cases describe the steps.</a:t>
            </a:r>
          </a:p>
          <a:p>
            <a:pPr lvl="1"/>
            <a:r>
              <a:rPr lang="en-US" dirty="0" smtClean="0"/>
              <a:t>Readable by all</a:t>
            </a:r>
          </a:p>
          <a:p>
            <a:pPr lvl="1"/>
            <a:endParaRPr lang="en-US" dirty="0"/>
          </a:p>
          <a:p>
            <a:r>
              <a:rPr lang="en-US" dirty="0" smtClean="0"/>
              <a:t>It’ll be in TFS</a:t>
            </a:r>
          </a:p>
          <a:p>
            <a:pPr lvl="1"/>
            <a:r>
              <a:rPr lang="en-US" dirty="0" smtClean="0"/>
              <a:t>Collaborate</a:t>
            </a:r>
          </a:p>
          <a:p>
            <a:pPr lvl="1"/>
            <a:endParaRPr lang="en-US" dirty="0"/>
          </a:p>
          <a:p>
            <a:r>
              <a:rPr lang="en-US" dirty="0" smtClean="0"/>
              <a:t>Encourage your developers to look at it.</a:t>
            </a:r>
            <a:endParaRPr lang="en-US" dirty="0"/>
          </a:p>
        </p:txBody>
      </p:sp>
      <p:sp>
        <p:nvSpPr>
          <p:cNvPr id="3" name="Title 2"/>
          <p:cNvSpPr>
            <a:spLocks noGrp="1"/>
          </p:cNvSpPr>
          <p:nvPr>
            <p:ph type="title"/>
          </p:nvPr>
        </p:nvSpPr>
        <p:spPr/>
        <p:txBody>
          <a:bodyPr/>
          <a:lstStyle/>
          <a:p>
            <a:r>
              <a:rPr lang="en-US" dirty="0" smtClean="0"/>
              <a:t>When you get new functionality…</a:t>
            </a:r>
            <a:endParaRPr lang="en-US" dirty="0"/>
          </a:p>
        </p:txBody>
      </p:sp>
    </p:spTree>
    <p:extLst>
      <p:ext uri="{BB962C8B-B14F-4D97-AF65-F5344CB8AC3E}">
        <p14:creationId xmlns:p14="http://schemas.microsoft.com/office/powerpoint/2010/main" val="156160452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US" dirty="0" smtClean="0"/>
              <a:t>Test using TFS’s web-based test tools</a:t>
            </a:r>
          </a:p>
          <a:p>
            <a:endParaRPr lang="en-US" dirty="0" smtClean="0"/>
          </a:p>
          <a:p>
            <a:r>
              <a:rPr lang="en-US" dirty="0" smtClean="0"/>
              <a:t>Test using Microsoft Test Manager (MTM)</a:t>
            </a:r>
          </a:p>
          <a:p>
            <a:endParaRPr lang="en-US" dirty="0" smtClean="0"/>
          </a:p>
          <a:p>
            <a:r>
              <a:rPr lang="en-US" dirty="0" smtClean="0"/>
              <a:t>Helps you to follow the test plan</a:t>
            </a:r>
          </a:p>
          <a:p>
            <a:endParaRPr lang="en-US" dirty="0"/>
          </a:p>
          <a:p>
            <a:r>
              <a:rPr lang="en-US" dirty="0" smtClean="0"/>
              <a:t>Helps you to record bugs</a:t>
            </a:r>
            <a:endParaRPr lang="en-US" dirty="0"/>
          </a:p>
        </p:txBody>
      </p:sp>
      <p:sp>
        <p:nvSpPr>
          <p:cNvPr id="3" name="Title 2"/>
          <p:cNvSpPr>
            <a:spLocks noGrp="1"/>
          </p:cNvSpPr>
          <p:nvPr>
            <p:ph type="title"/>
          </p:nvPr>
        </p:nvSpPr>
        <p:spPr/>
        <p:txBody>
          <a:bodyPr/>
          <a:lstStyle/>
          <a:p>
            <a:r>
              <a:rPr lang="en-US" dirty="0" smtClean="0"/>
              <a:t>When you’re ready to test…</a:t>
            </a:r>
            <a:endParaRPr lang="en-US" dirty="0"/>
          </a:p>
        </p:txBody>
      </p:sp>
    </p:spTree>
    <p:extLst>
      <p:ext uri="{BB962C8B-B14F-4D97-AF65-F5344CB8AC3E}">
        <p14:creationId xmlns:p14="http://schemas.microsoft.com/office/powerpoint/2010/main" val="3984807675"/>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55312"/>
          </a:xfrm>
        </p:spPr>
        <p:txBody>
          <a:bodyPr/>
          <a:lstStyle/>
          <a:p>
            <a:r>
              <a:rPr lang="en-US" dirty="0" smtClean="0"/>
              <a:t>Use TFS to track the testing effort</a:t>
            </a:r>
          </a:p>
          <a:p>
            <a:endParaRPr lang="en-US" dirty="0"/>
          </a:p>
          <a:p>
            <a:r>
              <a:rPr lang="en-US" dirty="0" smtClean="0"/>
              <a:t>Assign test cases to individuals</a:t>
            </a:r>
          </a:p>
          <a:p>
            <a:endParaRPr lang="en-US" dirty="0"/>
          </a:p>
          <a:p>
            <a:r>
              <a:rPr lang="en-US" dirty="0" smtClean="0"/>
              <a:t>Encourage stakeholders to review and run user acceptance tests</a:t>
            </a:r>
          </a:p>
          <a:p>
            <a:endParaRPr lang="en-US" dirty="0"/>
          </a:p>
          <a:p>
            <a:r>
              <a:rPr lang="en-US" dirty="0" smtClean="0"/>
              <a:t>Export / print test cases</a:t>
            </a:r>
            <a:endParaRPr lang="en-US" dirty="0"/>
          </a:p>
        </p:txBody>
      </p:sp>
      <p:sp>
        <p:nvSpPr>
          <p:cNvPr id="3" name="Title 2"/>
          <p:cNvSpPr>
            <a:spLocks noGrp="1"/>
          </p:cNvSpPr>
          <p:nvPr>
            <p:ph type="title"/>
          </p:nvPr>
        </p:nvSpPr>
        <p:spPr/>
        <p:txBody>
          <a:bodyPr/>
          <a:lstStyle/>
          <a:p>
            <a:r>
              <a:rPr lang="en-US" dirty="0" smtClean="0"/>
              <a:t>While you’re testing…</a:t>
            </a:r>
            <a:endParaRPr lang="en-US" dirty="0"/>
          </a:p>
        </p:txBody>
      </p:sp>
    </p:spTree>
    <p:extLst>
      <p:ext uri="{BB962C8B-B14F-4D97-AF65-F5344CB8AC3E}">
        <p14:creationId xmlns:p14="http://schemas.microsoft.com/office/powerpoint/2010/main" val="140750550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55093"/>
          </a:xfrm>
        </p:spPr>
        <p:txBody>
          <a:bodyPr/>
          <a:lstStyle/>
          <a:p>
            <a:r>
              <a:rPr lang="en-US" dirty="0" smtClean="0"/>
              <a:t>Minimize testing tedium with MTM’s Action Recordings</a:t>
            </a:r>
          </a:p>
          <a:p>
            <a:endParaRPr lang="en-US" dirty="0"/>
          </a:p>
          <a:p>
            <a:r>
              <a:rPr lang="en-US" dirty="0" smtClean="0"/>
              <a:t>Associate Coded UI tests to test cases</a:t>
            </a:r>
          </a:p>
          <a:p>
            <a:endParaRPr lang="en-US" dirty="0"/>
          </a:p>
          <a:p>
            <a:r>
              <a:rPr lang="en-US" dirty="0" smtClean="0"/>
              <a:t>Automatically run tests against builds in virtual environments</a:t>
            </a:r>
            <a:endParaRPr lang="en-US" dirty="0"/>
          </a:p>
        </p:txBody>
      </p:sp>
      <p:sp>
        <p:nvSpPr>
          <p:cNvPr id="3" name="Title 2"/>
          <p:cNvSpPr>
            <a:spLocks noGrp="1"/>
          </p:cNvSpPr>
          <p:nvPr>
            <p:ph type="title"/>
          </p:nvPr>
        </p:nvSpPr>
        <p:spPr/>
        <p:txBody>
          <a:bodyPr/>
          <a:lstStyle/>
          <a:p>
            <a:r>
              <a:rPr lang="en-US" dirty="0" smtClean="0"/>
              <a:t>Start automating…</a:t>
            </a:r>
            <a:endParaRPr lang="en-US" dirty="0"/>
          </a:p>
        </p:txBody>
      </p:sp>
    </p:spTree>
    <p:extLst>
      <p:ext uri="{BB962C8B-B14F-4D97-AF65-F5344CB8AC3E}">
        <p14:creationId xmlns:p14="http://schemas.microsoft.com/office/powerpoint/2010/main" val="209317209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6965305" cy="1778949"/>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a:latin typeface="+mj-lt"/>
              </a:rPr>
              <a:t>Create test plans via the web. </a:t>
            </a:r>
            <a:endParaRPr lang="en-US" sz="3200" dirty="0" smtClean="0">
              <a:latin typeface="+mj-lt"/>
            </a:endParaRPr>
          </a:p>
          <a:p>
            <a:pPr marL="342900" indent="-342900">
              <a:lnSpc>
                <a:spcPct val="90000"/>
              </a:lnSpc>
              <a:spcAft>
                <a:spcPts val="600"/>
              </a:spcAft>
              <a:buFont typeface="Arial" panose="020B0604020202020204" pitchFamily="34" charset="0"/>
              <a:buChar char="•"/>
            </a:pPr>
            <a:endParaRPr lang="en-US" sz="3200" dirty="0" smtClean="0">
              <a:latin typeface="+mj-lt"/>
            </a:endParaRPr>
          </a:p>
          <a:p>
            <a:pPr marL="342900" indent="-342900">
              <a:lnSpc>
                <a:spcPct val="90000"/>
              </a:lnSpc>
              <a:spcAft>
                <a:spcPts val="600"/>
              </a:spcAft>
              <a:buFont typeface="Arial" panose="020B0604020202020204" pitchFamily="34" charset="0"/>
              <a:buChar char="•"/>
            </a:pPr>
            <a:r>
              <a:rPr lang="en-US" sz="3200" dirty="0" smtClean="0">
                <a:latin typeface="+mj-lt"/>
              </a:rPr>
              <a:t>Associate </a:t>
            </a:r>
            <a:r>
              <a:rPr lang="en-US" sz="3200" dirty="0">
                <a:latin typeface="+mj-lt"/>
              </a:rPr>
              <a:t>test plans to requirements</a:t>
            </a:r>
            <a:r>
              <a:rPr lang="en-US" sz="3200" dirty="0"/>
              <a:t>.</a:t>
            </a: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1552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343001"/>
          </a:xfrm>
        </p:spPr>
        <p:txBody>
          <a:bodyPr/>
          <a:lstStyle/>
          <a:p>
            <a:r>
              <a:rPr lang="en-US" dirty="0" smtClean="0"/>
              <a:t>Test Plan</a:t>
            </a:r>
          </a:p>
          <a:p>
            <a:pPr lvl="1"/>
            <a:r>
              <a:rPr lang="en-US" dirty="0" smtClean="0"/>
              <a:t>Main container for your testing efforts</a:t>
            </a:r>
          </a:p>
          <a:p>
            <a:pPr lvl="1"/>
            <a:r>
              <a:rPr lang="en-US" dirty="0" smtClean="0"/>
              <a:t>Related to sprint</a:t>
            </a:r>
          </a:p>
          <a:p>
            <a:r>
              <a:rPr lang="en-US" dirty="0" smtClean="0"/>
              <a:t>Test Suite</a:t>
            </a:r>
          </a:p>
          <a:p>
            <a:pPr lvl="1"/>
            <a:r>
              <a:rPr lang="en-US" dirty="0" smtClean="0"/>
              <a:t>Static Suite</a:t>
            </a:r>
          </a:p>
          <a:p>
            <a:pPr lvl="1"/>
            <a:r>
              <a:rPr lang="en-US" dirty="0" smtClean="0"/>
              <a:t>Requirement-based Suite</a:t>
            </a:r>
          </a:p>
          <a:p>
            <a:pPr lvl="1"/>
            <a:r>
              <a:rPr lang="en-US" dirty="0" smtClean="0"/>
              <a:t>Query-based Suite </a:t>
            </a:r>
          </a:p>
          <a:p>
            <a:r>
              <a:rPr lang="en-US" dirty="0" smtClean="0"/>
              <a:t>Test Case</a:t>
            </a:r>
          </a:p>
          <a:p>
            <a:pPr lvl="1"/>
            <a:r>
              <a:rPr lang="en-US" dirty="0" smtClean="0"/>
              <a:t>Instructions and expected outcomes for testing</a:t>
            </a:r>
          </a:p>
          <a:p>
            <a:pPr lvl="1"/>
            <a:r>
              <a:rPr lang="en-US" dirty="0" smtClean="0"/>
              <a:t>Distinct paths through your app</a:t>
            </a:r>
          </a:p>
          <a:p>
            <a:pPr lvl="1"/>
            <a:endParaRPr lang="en-US" dirty="0"/>
          </a:p>
        </p:txBody>
      </p:sp>
      <p:sp>
        <p:nvSpPr>
          <p:cNvPr id="4" name="Title 3"/>
          <p:cNvSpPr>
            <a:spLocks noGrp="1"/>
          </p:cNvSpPr>
          <p:nvPr>
            <p:ph type="title"/>
          </p:nvPr>
        </p:nvSpPr>
        <p:spPr/>
        <p:txBody>
          <a:bodyPr/>
          <a:lstStyle/>
          <a:p>
            <a:r>
              <a:rPr lang="en-US" dirty="0" smtClean="0"/>
              <a:t>The Relevant Nouns.</a:t>
            </a:r>
            <a:endParaRPr lang="en-US" dirty="0"/>
          </a:p>
        </p:txBody>
      </p:sp>
    </p:spTree>
    <p:extLst>
      <p:ext uri="{BB962C8B-B14F-4D97-AF65-F5344CB8AC3E}">
        <p14:creationId xmlns:p14="http://schemas.microsoft.com/office/powerpoint/2010/main" val="337006241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6280245" cy="3859518"/>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smtClean="0">
                <a:latin typeface="+mj-lt"/>
              </a:rPr>
              <a:t>Create test plan with parameters</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Bulk entry with grid</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Create shared parameters</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Create shared step</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Open test plan in MTM</a:t>
            </a:r>
          </a:p>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Add test plan from Excel</a:t>
            </a:r>
          </a:p>
          <a:p>
            <a:pPr>
              <a:lnSpc>
                <a:spcPct val="90000"/>
              </a:lnSpc>
              <a:spcAft>
                <a:spcPts val="600"/>
              </a:spcAft>
            </a:pP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77720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
            </a:r>
            <a:r>
              <a:rPr lang="en-US" dirty="0"/>
              <a:t>Using Functional, Exploratory and Acceptance Testing to Release with </a:t>
            </a:r>
            <a:r>
              <a:rPr lang="en-US" dirty="0" smtClean="0"/>
              <a:t>Confidence”</a:t>
            </a:r>
            <a:endParaRPr lang="en-US" dirty="0"/>
          </a:p>
        </p:txBody>
      </p:sp>
    </p:spTree>
    <p:extLst>
      <p:ext uri="{BB962C8B-B14F-4D97-AF65-F5344CB8AC3E}">
        <p14:creationId xmlns:p14="http://schemas.microsoft.com/office/powerpoint/2010/main" val="2571519601"/>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ways to run tests.</a:t>
            </a:r>
            <a:endParaRPr lang="en-US" dirty="0"/>
          </a:p>
        </p:txBody>
      </p:sp>
    </p:spTree>
    <p:extLst>
      <p:ext uri="{BB962C8B-B14F-4D97-AF65-F5344CB8AC3E}">
        <p14:creationId xmlns:p14="http://schemas.microsoft.com/office/powerpoint/2010/main" val="1724356288"/>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the web.</a:t>
            </a:r>
            <a:endParaRPr lang="en-US" dirty="0"/>
          </a:p>
        </p:txBody>
      </p:sp>
    </p:spTree>
    <p:extLst>
      <p:ext uri="{BB962C8B-B14F-4D97-AF65-F5344CB8AC3E}">
        <p14:creationId xmlns:p14="http://schemas.microsoft.com/office/powerpoint/2010/main" val="1752168733"/>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 Microsoft Test Manager.</a:t>
            </a:r>
            <a:endParaRPr lang="en-US" dirty="0"/>
          </a:p>
        </p:txBody>
      </p:sp>
    </p:spTree>
    <p:extLst>
      <p:ext uri="{BB962C8B-B14F-4D97-AF65-F5344CB8AC3E}">
        <p14:creationId xmlns:p14="http://schemas.microsoft.com/office/powerpoint/2010/main" val="290845653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9009326" cy="437966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smtClean="0">
                <a:latin typeface="+mj-lt"/>
              </a:rPr>
              <a:t>Run </a:t>
            </a:r>
            <a:r>
              <a:rPr lang="en-US" sz="3200" dirty="0">
                <a:latin typeface="+mj-lt"/>
              </a:rPr>
              <a:t>some test cases via the web</a:t>
            </a:r>
          </a:p>
          <a:p>
            <a:pPr marL="342900" indent="-342900">
              <a:lnSpc>
                <a:spcPct val="90000"/>
              </a:lnSpc>
              <a:spcAft>
                <a:spcPts val="600"/>
              </a:spcAft>
              <a:buFont typeface="Arial" panose="020B0604020202020204" pitchFamily="34" charset="0"/>
              <a:buChar char="•"/>
            </a:pPr>
            <a:r>
              <a:rPr lang="en-US" sz="3200" dirty="0" smtClean="0">
                <a:latin typeface="+mj-lt"/>
              </a:rPr>
              <a:t>Create </a:t>
            </a:r>
            <a:r>
              <a:rPr lang="en-US" sz="3200" dirty="0">
                <a:latin typeface="+mj-lt"/>
              </a:rPr>
              <a:t>a Bug with comments and an attachment</a:t>
            </a:r>
          </a:p>
          <a:p>
            <a:pPr marL="342900" indent="-342900">
              <a:lnSpc>
                <a:spcPct val="90000"/>
              </a:lnSpc>
              <a:spcAft>
                <a:spcPts val="600"/>
              </a:spcAft>
              <a:buFont typeface="Arial" panose="020B0604020202020204" pitchFamily="34" charset="0"/>
              <a:buChar char="•"/>
            </a:pPr>
            <a:r>
              <a:rPr lang="en-US" sz="3200" dirty="0" smtClean="0">
                <a:latin typeface="+mj-lt"/>
              </a:rPr>
              <a:t>Go </a:t>
            </a:r>
            <a:r>
              <a:rPr lang="en-US" sz="3200" dirty="0">
                <a:latin typeface="+mj-lt"/>
              </a:rPr>
              <a:t>to the Test Plan in MTM and refresh.  </a:t>
            </a:r>
            <a:endParaRPr lang="en-US" sz="3200" dirty="0" smtClean="0">
              <a:latin typeface="+mj-lt"/>
            </a:endParaRPr>
          </a:p>
          <a:p>
            <a:pPr marL="809271" lvl="1" indent="-342900">
              <a:lnSpc>
                <a:spcPct val="90000"/>
              </a:lnSpc>
              <a:spcAft>
                <a:spcPts val="600"/>
              </a:spcAft>
              <a:buFont typeface="Arial" panose="020B0604020202020204" pitchFamily="34" charset="0"/>
              <a:buChar char="•"/>
            </a:pPr>
            <a:r>
              <a:rPr lang="en-US" sz="3200" dirty="0" smtClean="0">
                <a:latin typeface="+mj-lt"/>
              </a:rPr>
              <a:t>View </a:t>
            </a:r>
            <a:r>
              <a:rPr lang="en-US" sz="3200" dirty="0">
                <a:latin typeface="+mj-lt"/>
              </a:rPr>
              <a:t>the status of the test plan.  </a:t>
            </a:r>
            <a:endParaRPr lang="en-US" sz="3200" dirty="0" smtClean="0">
              <a:latin typeface="+mj-lt"/>
            </a:endParaRPr>
          </a:p>
          <a:p>
            <a:pPr marL="809271" lvl="1" indent="-342900">
              <a:lnSpc>
                <a:spcPct val="90000"/>
              </a:lnSpc>
              <a:spcAft>
                <a:spcPts val="600"/>
              </a:spcAft>
              <a:buFont typeface="Arial" panose="020B0604020202020204" pitchFamily="34" charset="0"/>
              <a:buChar char="•"/>
            </a:pPr>
            <a:r>
              <a:rPr lang="en-US" sz="3200" dirty="0" smtClean="0">
                <a:latin typeface="+mj-lt"/>
              </a:rPr>
              <a:t>(</a:t>
            </a:r>
            <a:r>
              <a:rPr lang="en-US" sz="3200" dirty="0">
                <a:latin typeface="+mj-lt"/>
              </a:rPr>
              <a:t>HINT: </a:t>
            </a:r>
            <a:r>
              <a:rPr lang="en-US" sz="3200" dirty="0" smtClean="0">
                <a:latin typeface="+mj-lt"/>
              </a:rPr>
              <a:t>failures</a:t>
            </a:r>
            <a:r>
              <a:rPr lang="en-US" sz="3200" dirty="0">
                <a:latin typeface="+mj-lt"/>
              </a:rPr>
              <a:t>)</a:t>
            </a:r>
          </a:p>
          <a:p>
            <a:pPr marL="342900" indent="-342900">
              <a:lnSpc>
                <a:spcPct val="90000"/>
              </a:lnSpc>
              <a:spcAft>
                <a:spcPts val="600"/>
              </a:spcAft>
              <a:buFont typeface="Arial" panose="020B0604020202020204" pitchFamily="34" charset="0"/>
              <a:buChar char="•"/>
            </a:pPr>
            <a:r>
              <a:rPr lang="en-US" sz="3200" dirty="0" smtClean="0">
                <a:latin typeface="+mj-lt"/>
              </a:rPr>
              <a:t>View </a:t>
            </a:r>
            <a:r>
              <a:rPr lang="en-US" sz="3200" dirty="0">
                <a:latin typeface="+mj-lt"/>
              </a:rPr>
              <a:t>the Test Results in MTM</a:t>
            </a:r>
          </a:p>
          <a:p>
            <a:pPr marL="342900" indent="-342900">
              <a:lnSpc>
                <a:spcPct val="90000"/>
              </a:lnSpc>
              <a:spcAft>
                <a:spcPts val="600"/>
              </a:spcAft>
              <a:buFont typeface="Arial" panose="020B0604020202020204" pitchFamily="34" charset="0"/>
              <a:buChar char="•"/>
            </a:pPr>
            <a:r>
              <a:rPr lang="en-US" sz="3200" dirty="0" smtClean="0">
                <a:latin typeface="+mj-lt"/>
              </a:rPr>
              <a:t>View </a:t>
            </a:r>
            <a:r>
              <a:rPr lang="en-US" sz="3200" dirty="0">
                <a:latin typeface="+mj-lt"/>
              </a:rPr>
              <a:t>the bug in TFS web interface</a:t>
            </a:r>
          </a:p>
          <a:p>
            <a:pPr>
              <a:lnSpc>
                <a:spcPct val="90000"/>
              </a:lnSpc>
              <a:spcAft>
                <a:spcPts val="600"/>
              </a:spcAft>
            </a:pP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3373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5478423"/>
          </a:xfrm>
        </p:spPr>
        <p:txBody>
          <a:bodyPr/>
          <a:lstStyle/>
          <a:p>
            <a:r>
              <a:rPr lang="en-US" dirty="0" smtClean="0"/>
              <a:t>Lightweight</a:t>
            </a:r>
          </a:p>
          <a:p>
            <a:endParaRPr lang="en-US" dirty="0"/>
          </a:p>
          <a:p>
            <a:r>
              <a:rPr lang="en-US" dirty="0" smtClean="0"/>
              <a:t>Don’t have to install anything</a:t>
            </a:r>
          </a:p>
          <a:p>
            <a:endParaRPr lang="en-US" dirty="0"/>
          </a:p>
          <a:p>
            <a:r>
              <a:rPr lang="en-US" dirty="0" smtClean="0"/>
              <a:t>Cross-platform</a:t>
            </a:r>
          </a:p>
          <a:p>
            <a:endParaRPr lang="en-US" dirty="0" smtClean="0"/>
          </a:p>
          <a:p>
            <a:r>
              <a:rPr lang="en-US" dirty="0" smtClean="0"/>
              <a:t>Streamlined</a:t>
            </a:r>
          </a:p>
          <a:p>
            <a:endParaRPr lang="en-US" dirty="0"/>
          </a:p>
        </p:txBody>
      </p:sp>
      <p:sp>
        <p:nvSpPr>
          <p:cNvPr id="4" name="Title 3"/>
          <p:cNvSpPr>
            <a:spLocks noGrp="1"/>
          </p:cNvSpPr>
          <p:nvPr>
            <p:ph type="title"/>
          </p:nvPr>
        </p:nvSpPr>
        <p:spPr/>
        <p:txBody>
          <a:bodyPr/>
          <a:lstStyle/>
          <a:p>
            <a:r>
              <a:rPr lang="en-US" dirty="0" smtClean="0"/>
              <a:t>Testing via the web</a:t>
            </a:r>
            <a:endParaRPr lang="en-US" dirty="0"/>
          </a:p>
        </p:txBody>
      </p:sp>
    </p:spTree>
    <p:extLst>
      <p:ext uri="{BB962C8B-B14F-4D97-AF65-F5344CB8AC3E}">
        <p14:creationId xmlns:p14="http://schemas.microsoft.com/office/powerpoint/2010/main" val="630381540"/>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24206"/>
          </a:xfrm>
        </p:spPr>
        <p:txBody>
          <a:bodyPr/>
          <a:lstStyle/>
          <a:p>
            <a:r>
              <a:rPr lang="en-US" dirty="0" smtClean="0"/>
              <a:t>Full-featured</a:t>
            </a:r>
          </a:p>
          <a:p>
            <a:r>
              <a:rPr lang="en-US" dirty="0" smtClean="0"/>
              <a:t>Exploratory Testing</a:t>
            </a:r>
          </a:p>
          <a:p>
            <a:r>
              <a:rPr lang="en-US" dirty="0" smtClean="0"/>
              <a:t>Lightweight automation using Action Recordings</a:t>
            </a:r>
          </a:p>
          <a:p>
            <a:r>
              <a:rPr lang="en-US" dirty="0" smtClean="0"/>
              <a:t>Full automation using Coded UI tests</a:t>
            </a:r>
          </a:p>
          <a:p>
            <a:r>
              <a:rPr lang="en-US" dirty="0" smtClean="0"/>
              <a:t>Highly detailed bugs in TFS</a:t>
            </a:r>
          </a:p>
          <a:p>
            <a:r>
              <a:rPr lang="en-US" dirty="0" smtClean="0"/>
              <a:t>Test Settings</a:t>
            </a:r>
          </a:p>
        </p:txBody>
      </p:sp>
      <p:sp>
        <p:nvSpPr>
          <p:cNvPr id="3" name="Title 2"/>
          <p:cNvSpPr>
            <a:spLocks noGrp="1"/>
          </p:cNvSpPr>
          <p:nvPr>
            <p:ph type="title"/>
          </p:nvPr>
        </p:nvSpPr>
        <p:spPr/>
        <p:txBody>
          <a:bodyPr/>
          <a:lstStyle/>
          <a:p>
            <a:r>
              <a:rPr lang="en-US" dirty="0" smtClean="0"/>
              <a:t>Testing via Microsoft Test Manager</a:t>
            </a:r>
            <a:endParaRPr lang="en-US" dirty="0"/>
          </a:p>
        </p:txBody>
      </p:sp>
    </p:spTree>
    <p:extLst>
      <p:ext uri="{BB962C8B-B14F-4D97-AF65-F5344CB8AC3E}">
        <p14:creationId xmlns:p14="http://schemas.microsoft.com/office/powerpoint/2010/main" val="249120998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 Settings</a:t>
            </a:r>
            <a:br>
              <a:rPr lang="en-US" dirty="0" smtClean="0"/>
            </a:br>
            <a:r>
              <a:rPr lang="en-US" dirty="0" smtClean="0"/>
              <a:t>let you configure the</a:t>
            </a:r>
            <a:br>
              <a:rPr lang="en-US" dirty="0" smtClean="0"/>
            </a:br>
            <a:r>
              <a:rPr lang="en-US" dirty="0" smtClean="0"/>
              <a:t>diagnostic data that is </a:t>
            </a:r>
            <a:br>
              <a:rPr lang="en-US" dirty="0" smtClean="0"/>
            </a:br>
            <a:r>
              <a:rPr lang="en-US" dirty="0" smtClean="0"/>
              <a:t>captured when tests are run.</a:t>
            </a:r>
            <a:endParaRPr lang="en-US" dirty="0"/>
          </a:p>
        </p:txBody>
      </p:sp>
    </p:spTree>
    <p:extLst>
      <p:ext uri="{BB962C8B-B14F-4D97-AF65-F5344CB8AC3E}">
        <p14:creationId xmlns:p14="http://schemas.microsoft.com/office/powerpoint/2010/main" val="228710756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Test Settings: Data &amp; Diagnostics</a:t>
            </a:r>
            <a:endParaRPr lang="en-US" dirty="0"/>
          </a:p>
        </p:txBody>
      </p:sp>
      <p:pic>
        <p:nvPicPr>
          <p:cNvPr id="2050" name="Picture 2" descr="C:\Users\Benjamin\AppData\Local\Temp\SNAGHTMLb5f4eb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7" y="1363662"/>
            <a:ext cx="5970722" cy="546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807713"/>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7044236" cy="2299091"/>
          </a:xfrm>
          <a:prstGeom prst="rect">
            <a:avLst/>
          </a:prstGeom>
          <a:noFill/>
        </p:spPr>
        <p:txBody>
          <a:bodyPr wrap="non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Run tests with Action Log &amp; Video</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Create Action Recordings</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Create a Bug</a:t>
            </a: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Open bug in TFS with video</a:t>
            </a:r>
          </a:p>
        </p:txBody>
      </p:sp>
    </p:spTree>
    <p:extLst>
      <p:ext uri="{BB962C8B-B14F-4D97-AF65-F5344CB8AC3E}">
        <p14:creationId xmlns:p14="http://schemas.microsoft.com/office/powerpoint/2010/main" val="2245888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4801314"/>
          </a:xfrm>
        </p:spPr>
        <p:txBody>
          <a:bodyPr/>
          <a:lstStyle/>
          <a:p>
            <a:r>
              <a:rPr lang="en-US" dirty="0" smtClean="0"/>
              <a:t>Associate Coded UI tests to Test Case</a:t>
            </a:r>
          </a:p>
          <a:p>
            <a:endParaRPr lang="en-US" dirty="0" smtClean="0"/>
          </a:p>
          <a:p>
            <a:r>
              <a:rPr lang="en-US" dirty="0" smtClean="0"/>
              <a:t>Define lab environment</a:t>
            </a:r>
          </a:p>
          <a:p>
            <a:endParaRPr lang="en-US" dirty="0"/>
          </a:p>
          <a:p>
            <a:r>
              <a:rPr lang="en-US" dirty="0" smtClean="0"/>
              <a:t>Create Lab Management Build</a:t>
            </a:r>
          </a:p>
          <a:p>
            <a:endParaRPr lang="en-US" dirty="0"/>
          </a:p>
          <a:p>
            <a:r>
              <a:rPr lang="en-US" dirty="0" smtClean="0"/>
              <a:t>Run Coded UI tests as part of the build</a:t>
            </a:r>
            <a:endParaRPr lang="en-US" dirty="0"/>
          </a:p>
        </p:txBody>
      </p:sp>
      <p:sp>
        <p:nvSpPr>
          <p:cNvPr id="4" name="Title 3"/>
          <p:cNvSpPr>
            <a:spLocks noGrp="1"/>
          </p:cNvSpPr>
          <p:nvPr>
            <p:ph type="title"/>
          </p:nvPr>
        </p:nvSpPr>
        <p:spPr/>
        <p:txBody>
          <a:bodyPr/>
          <a:lstStyle/>
          <a:p>
            <a:r>
              <a:rPr lang="en-US" dirty="0" smtClean="0"/>
              <a:t>Automated build, deploy, test.</a:t>
            </a:r>
            <a:endParaRPr lang="en-US" dirty="0"/>
          </a:p>
        </p:txBody>
      </p:sp>
    </p:spTree>
    <p:extLst>
      <p:ext uri="{BB962C8B-B14F-4D97-AF65-F5344CB8AC3E}">
        <p14:creationId xmlns:p14="http://schemas.microsoft.com/office/powerpoint/2010/main" val="21971817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title, please.)</a:t>
            </a:r>
            <a:endParaRPr lang="en-US" dirty="0"/>
          </a:p>
        </p:txBody>
      </p:sp>
    </p:spTree>
    <p:extLst>
      <p:ext uri="{BB962C8B-B14F-4D97-AF65-F5344CB8AC3E}">
        <p14:creationId xmlns:p14="http://schemas.microsoft.com/office/powerpoint/2010/main" val="29463723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7388305" cy="2819233"/>
          </a:xfrm>
          <a:prstGeom prst="rect">
            <a:avLst/>
          </a:prstGeom>
          <a:noFill/>
        </p:spPr>
        <p:txBody>
          <a:bodyPr wrap="none" lIns="182880" tIns="146304" rIns="182880" bIns="146304" rtlCol="0">
            <a:spAutoFit/>
          </a:bodyPr>
          <a:lstStyle/>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Associate Coded UI test to Test Case</a:t>
            </a:r>
          </a:p>
          <a:p>
            <a:pPr marL="457200" indent="-457200">
              <a:lnSpc>
                <a:spcPct val="90000"/>
              </a:lnSpc>
              <a:spcAft>
                <a:spcPts val="600"/>
              </a:spcAft>
              <a:buFont typeface="Arial" panose="020B0604020202020204" pitchFamily="34" charset="0"/>
              <a:buChar char="•"/>
            </a:pPr>
            <a:endParaRPr lang="en-US" sz="3200" dirty="0" smtClean="0">
              <a:gradFill>
                <a:gsLst>
                  <a:gs pos="2917">
                    <a:schemeClr val="tx1"/>
                  </a:gs>
                  <a:gs pos="30000">
                    <a:schemeClr val="tx1"/>
                  </a:gs>
                </a:gsLst>
                <a:lin ang="5400000" scaled="0"/>
              </a:gradFill>
            </a:endParaRP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Define a lab environment</a:t>
            </a:r>
          </a:p>
          <a:p>
            <a:pPr marL="457200" indent="-457200">
              <a:lnSpc>
                <a:spcPct val="90000"/>
              </a:lnSpc>
              <a:spcAft>
                <a:spcPts val="600"/>
              </a:spcAft>
              <a:buFont typeface="Arial" panose="020B0604020202020204" pitchFamily="34" charset="0"/>
              <a:buChar char="•"/>
            </a:pPr>
            <a:endParaRPr lang="en-US" sz="3200" dirty="0">
              <a:gradFill>
                <a:gsLst>
                  <a:gs pos="2917">
                    <a:schemeClr val="tx1"/>
                  </a:gs>
                  <a:gs pos="30000">
                    <a:schemeClr val="tx1"/>
                  </a:gs>
                </a:gsLst>
                <a:lin ang="5400000" scaled="0"/>
              </a:gradFill>
            </a:endParaRPr>
          </a:p>
          <a:p>
            <a:pPr marL="457200" indent="-4572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rPr>
              <a:t>Tour of a Lab Management build</a:t>
            </a:r>
          </a:p>
        </p:txBody>
      </p:sp>
    </p:spTree>
    <p:extLst>
      <p:ext uri="{BB962C8B-B14F-4D97-AF65-F5344CB8AC3E}">
        <p14:creationId xmlns:p14="http://schemas.microsoft.com/office/powerpoint/2010/main" val="3094493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 you’ve </a:t>
            </a:r>
            <a:br>
              <a:rPr lang="en-US" dirty="0" smtClean="0"/>
            </a:br>
            <a:r>
              <a:rPr lang="en-US" dirty="0" smtClean="0"/>
              <a:t>tested your app?”</a:t>
            </a:r>
            <a:endParaRPr lang="en-US" dirty="0"/>
          </a:p>
        </p:txBody>
      </p:sp>
    </p:spTree>
    <p:extLst>
      <p:ext uri="{BB962C8B-B14F-4D97-AF65-F5344CB8AC3E}">
        <p14:creationId xmlns:p14="http://schemas.microsoft.com/office/powerpoint/2010/main" val="402082835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801314"/>
          </a:xfrm>
        </p:spPr>
        <p:txBody>
          <a:bodyPr/>
          <a:lstStyle/>
          <a:p>
            <a:r>
              <a:rPr lang="en-US" dirty="0" smtClean="0"/>
              <a:t>You have a known test plan.</a:t>
            </a:r>
          </a:p>
          <a:p>
            <a:endParaRPr lang="en-US" dirty="0"/>
          </a:p>
          <a:p>
            <a:r>
              <a:rPr lang="en-US" dirty="0" smtClean="0"/>
              <a:t>You have proof that you executed it.</a:t>
            </a:r>
          </a:p>
          <a:p>
            <a:endParaRPr lang="en-US" dirty="0"/>
          </a:p>
          <a:p>
            <a:r>
              <a:rPr lang="en-US" dirty="0" smtClean="0"/>
              <a:t>You have automated tools to help you test faster.</a:t>
            </a:r>
          </a:p>
          <a:p>
            <a:endParaRPr lang="en-US" dirty="0"/>
          </a:p>
          <a:p>
            <a:r>
              <a:rPr lang="en-US" dirty="0" smtClean="0"/>
              <a:t>You have tools to track &amp; fix the defects.</a:t>
            </a:r>
            <a:endParaRPr lang="en-US" dirty="0"/>
          </a:p>
        </p:txBody>
      </p:sp>
      <p:sp>
        <p:nvSpPr>
          <p:cNvPr id="3" name="Title 2"/>
          <p:cNvSpPr>
            <a:spLocks noGrp="1"/>
          </p:cNvSpPr>
          <p:nvPr>
            <p:ph type="title"/>
          </p:nvPr>
        </p:nvSpPr>
        <p:spPr/>
        <p:txBody>
          <a:bodyPr/>
          <a:lstStyle/>
          <a:p>
            <a:r>
              <a:rPr lang="en-US" sz="4800" dirty="0" smtClean="0"/>
              <a:t>“How do you know you’ve tested your app?”</a:t>
            </a:r>
            <a:endParaRPr lang="en-US" dirty="0"/>
          </a:p>
        </p:txBody>
      </p:sp>
    </p:spTree>
    <p:extLst>
      <p:ext uri="{BB962C8B-B14F-4D97-AF65-F5344CB8AC3E}">
        <p14:creationId xmlns:p14="http://schemas.microsoft.com/office/powerpoint/2010/main" val="403283548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399773618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4" descr="bendayLogo"/>
          <p:cNvPicPr>
            <a:picLocks noChangeAspect="1" noChangeArrowheads="1"/>
          </p:cNvPicPr>
          <p:nvPr/>
        </p:nvPicPr>
        <p:blipFill>
          <a:blip r:embed="rId2"/>
          <a:srcRect/>
          <a:stretch>
            <a:fillRect/>
          </a:stretch>
        </p:blipFill>
        <p:spPr bwMode="auto">
          <a:xfrm>
            <a:off x="2865437" y="4254372"/>
            <a:ext cx="6543031" cy="1321188"/>
          </a:xfrm>
          <a:prstGeom prst="rect">
            <a:avLst/>
          </a:prstGeom>
          <a:noFill/>
          <a:ln w="9525">
            <a:noFill/>
            <a:miter lim="800000"/>
            <a:headEnd/>
            <a:tailEnd/>
          </a:ln>
        </p:spPr>
      </p:pic>
      <p:sp>
        <p:nvSpPr>
          <p:cNvPr id="4" name="TextBox 3"/>
          <p:cNvSpPr txBox="1"/>
          <p:nvPr/>
        </p:nvSpPr>
        <p:spPr>
          <a:xfrm>
            <a:off x="3475037" y="5707062"/>
            <a:ext cx="5764014"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smtClean="0">
                <a:gradFill>
                  <a:gsLst>
                    <a:gs pos="2917">
                      <a:schemeClr val="tx1"/>
                    </a:gs>
                    <a:gs pos="30000">
                      <a:schemeClr val="tx1"/>
                    </a:gs>
                  </a:gsLst>
                  <a:lin ang="5400000" scaled="0"/>
                </a:gradFill>
                <a:latin typeface="+mj-lt"/>
              </a:rPr>
              <a:t>www.benday.com | benday@benday.com</a:t>
            </a:r>
          </a:p>
        </p:txBody>
      </p:sp>
    </p:spTree>
    <p:extLst>
      <p:ext uri="{BB962C8B-B14F-4D97-AF65-F5344CB8AC3E}">
        <p14:creationId xmlns:p14="http://schemas.microsoft.com/office/powerpoint/2010/main" val="3171641148"/>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endayLogo"/>
          <p:cNvPicPr>
            <a:picLocks noChangeAspect="1" noChangeArrowheads="1"/>
          </p:cNvPicPr>
          <p:nvPr/>
        </p:nvPicPr>
        <p:blipFill>
          <a:blip r:embed="rId2"/>
          <a:srcRect/>
          <a:stretch>
            <a:fillRect/>
          </a:stretch>
        </p:blipFill>
        <p:spPr bwMode="auto">
          <a:xfrm>
            <a:off x="2783884" y="3593778"/>
            <a:ext cx="6543031" cy="1321188"/>
          </a:xfrm>
          <a:prstGeom prst="rect">
            <a:avLst/>
          </a:prstGeom>
          <a:noFill/>
          <a:ln w="9525">
            <a:noFill/>
            <a:miter lim="800000"/>
            <a:headEnd/>
            <a:tailEnd/>
          </a:ln>
        </p:spPr>
      </p:pic>
      <p:sp>
        <p:nvSpPr>
          <p:cNvPr id="7" name="Title 6"/>
          <p:cNvSpPr>
            <a:spLocks noGrp="1"/>
          </p:cNvSpPr>
          <p:nvPr>
            <p:ph type="title"/>
          </p:nvPr>
        </p:nvSpPr>
        <p:spPr>
          <a:xfrm>
            <a:off x="531947" y="2564659"/>
            <a:ext cx="11370961" cy="621530"/>
          </a:xfrm>
        </p:spPr>
        <p:txBody>
          <a:bodyPr/>
          <a:lstStyle/>
          <a:p>
            <a:r>
              <a:rPr lang="en-US" dirty="0" smtClean="0"/>
              <a:t>Thank you.</a:t>
            </a:r>
            <a:endParaRPr lang="en-US" dirty="0"/>
          </a:p>
        </p:txBody>
      </p:sp>
      <p:sp>
        <p:nvSpPr>
          <p:cNvPr id="8" name="Rectangle 7"/>
          <p:cNvSpPr/>
          <p:nvPr/>
        </p:nvSpPr>
        <p:spPr>
          <a:xfrm>
            <a:off x="3676600" y="5129318"/>
            <a:ext cx="5080943" cy="374846"/>
          </a:xfrm>
          <a:prstGeom prst="rect">
            <a:avLst/>
          </a:prstGeom>
        </p:spPr>
        <p:txBody>
          <a:bodyPr wrap="none">
            <a:spAutoFit/>
          </a:bodyPr>
          <a:lstStyle/>
          <a:p>
            <a:r>
              <a:rPr lang="en-US" sz="1836" dirty="0">
                <a:latin typeface="Segoe UI" pitchFamily="34" charset="0"/>
                <a:ea typeface="Segoe UI" pitchFamily="34" charset="0"/>
                <a:cs typeface="Segoe UI" pitchFamily="34" charset="0"/>
                <a:hlinkClick r:id="rId3"/>
              </a:rPr>
              <a:t>http://www.benday.com</a:t>
            </a:r>
            <a:r>
              <a:rPr lang="en-US" sz="1836" dirty="0">
                <a:latin typeface="Segoe UI" pitchFamily="34" charset="0"/>
                <a:ea typeface="Segoe UI" pitchFamily="34" charset="0"/>
                <a:cs typeface="Segoe UI" pitchFamily="34" charset="0"/>
              </a:rPr>
              <a:t> | </a:t>
            </a:r>
            <a:r>
              <a:rPr lang="en-US" sz="1836" dirty="0">
                <a:latin typeface="Segoe UI" pitchFamily="34" charset="0"/>
                <a:ea typeface="Segoe UI" pitchFamily="34" charset="0"/>
                <a:cs typeface="Segoe UI" pitchFamily="34" charset="0"/>
                <a:hlinkClick r:id="rId4"/>
              </a:rPr>
              <a:t>benday@benday.com</a:t>
            </a:r>
            <a:endParaRPr lang="en-US" sz="1836"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1565510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274638" y="295274"/>
            <a:ext cx="12160953" cy="917575"/>
          </a:xfrm>
        </p:spPr>
        <p:txBody>
          <a:bodyPr/>
          <a:lstStyle/>
          <a:p>
            <a:r>
              <a:rPr lang="en-US" dirty="0" smtClean="0"/>
              <a:t>Visit the Developer Platform &amp; Tools Booth</a:t>
            </a:r>
            <a:endParaRPr lang="en-US" dirty="0"/>
          </a:p>
        </p:txBody>
      </p:sp>
      <p:pic>
        <p:nvPicPr>
          <p:cNvPr id="27" name="Picture 26"/>
          <p:cNvPicPr>
            <a:picLocks noChangeAspect="1"/>
          </p:cNvPicPr>
          <p:nvPr/>
        </p:nvPicPr>
        <p:blipFill rotWithShape="1">
          <a:blip r:embed="rId3"/>
          <a:srcRect l="45316" t="16470" r="519" b="1572"/>
          <a:stretch/>
        </p:blipFill>
        <p:spPr>
          <a:xfrm>
            <a:off x="3765538" y="1375851"/>
            <a:ext cx="2589551" cy="2738948"/>
          </a:xfrm>
          <a:prstGeom prst="rect">
            <a:avLst/>
          </a:prstGeom>
        </p:spPr>
      </p:pic>
      <p:sp>
        <p:nvSpPr>
          <p:cNvPr id="28" name="TextBox 27"/>
          <p:cNvSpPr txBox="1"/>
          <p:nvPr/>
        </p:nvSpPr>
        <p:spPr>
          <a:xfrm>
            <a:off x="384519" y="1375852"/>
            <a:ext cx="3381019" cy="2738947"/>
          </a:xfrm>
          <a:prstGeom prst="rect">
            <a:avLst/>
          </a:prstGeom>
          <a:solidFill>
            <a:schemeClr val="accent2">
              <a:lumMod val="75000"/>
            </a:schemeClr>
          </a:solidFill>
        </p:spPr>
        <p:txBody>
          <a:bodyPr wrap="square" lIns="91440" tIns="91440" rIns="91440" bIns="91440" rtlCol="0">
            <a:noAutofit/>
          </a:bodyPr>
          <a:lstStyle/>
          <a:p>
            <a:r>
              <a:rPr lang="en-US" dirty="0">
                <a:solidFill>
                  <a:srgbClr val="FFFFFF">
                    <a:lumMod val="85000"/>
                    <a:lumOff val="15000"/>
                  </a:srgbClr>
                </a:solidFill>
                <a:cs typeface="Segoe UI Light" panose="020B0502040204020203" pitchFamily="34" charset="0"/>
              </a:rPr>
              <a:t>Having a </a:t>
            </a:r>
            <a:r>
              <a:rPr lang="en-US" dirty="0" smtClean="0">
                <a:solidFill>
                  <a:srgbClr val="FFFFFF">
                    <a:lumMod val="85000"/>
                    <a:lumOff val="15000"/>
                  </a:srgbClr>
                </a:solidFill>
                <a:cs typeface="Segoe UI Light" panose="020B0502040204020203" pitchFamily="34" charset="0"/>
              </a:rPr>
              <a:t>friend</a:t>
            </a:r>
            <a:br>
              <a:rPr lang="en-US" dirty="0" smtClean="0">
                <a:solidFill>
                  <a:srgbClr val="FFFFFF">
                    <a:lumMod val="85000"/>
                    <a:lumOff val="15000"/>
                  </a:srgbClr>
                </a:solidFill>
                <a:cs typeface="Segoe UI Light" panose="020B0502040204020203" pitchFamily="34" charset="0"/>
              </a:rPr>
            </a:br>
            <a:r>
              <a:rPr lang="en-US" dirty="0" smtClean="0">
                <a:solidFill>
                  <a:srgbClr val="FFFFFF">
                    <a:lumMod val="85000"/>
                    <a:lumOff val="15000"/>
                  </a:srgbClr>
                </a:solidFill>
                <a:cs typeface="Segoe UI Light" panose="020B0502040204020203" pitchFamily="34" charset="0"/>
              </a:rPr>
              <a:t> buy </a:t>
            </a:r>
            <a:r>
              <a:rPr lang="en-US" dirty="0">
                <a:solidFill>
                  <a:srgbClr val="FFFFFF">
                    <a:lumMod val="85000"/>
                    <a:lumOff val="15000"/>
                  </a:srgbClr>
                </a:solidFill>
                <a:cs typeface="Segoe UI Light" panose="020B0502040204020203" pitchFamily="34" charset="0"/>
              </a:rPr>
              <a:t>your coffee?</a:t>
            </a:r>
          </a:p>
          <a:p>
            <a:r>
              <a:rPr lang="en-US" dirty="0">
                <a:solidFill>
                  <a:srgbClr val="FFFFFF">
                    <a:lumMod val="85000"/>
                    <a:lumOff val="15000"/>
                  </a:srgbClr>
                </a:solidFill>
                <a:cs typeface="Segoe UI Light" panose="020B0502040204020203" pitchFamily="34" charset="0"/>
              </a:rPr>
              <a:t>Yea, it’s kind of like that.</a:t>
            </a: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endParaRPr lang="en-US" sz="1000" dirty="0">
              <a:solidFill>
                <a:srgbClr val="FFFFFF">
                  <a:lumMod val="85000"/>
                  <a:lumOff val="15000"/>
                </a:srgbClr>
              </a:solidFill>
              <a:cs typeface="Segoe UI" panose="020B0502040204020203" pitchFamily="34" charset="0"/>
            </a:endParaRPr>
          </a:p>
          <a:p>
            <a:r>
              <a:rPr lang="en-US" sz="1000" dirty="0">
                <a:solidFill>
                  <a:srgbClr val="FFFFFF">
                    <a:lumMod val="85000"/>
                    <a:lumOff val="15000"/>
                  </a:srgbClr>
                </a:solidFill>
                <a:cs typeface="Segoe UI" panose="020B0502040204020203" pitchFamily="34" charset="0"/>
              </a:rPr>
              <a:t>MSDN Subscribers get up to $150/</a:t>
            </a:r>
            <a:r>
              <a:rPr lang="en-US" sz="1000" dirty="0" err="1">
                <a:solidFill>
                  <a:srgbClr val="FFFFFF">
                    <a:lumMod val="85000"/>
                    <a:lumOff val="15000"/>
                  </a:srgbClr>
                </a:solidFill>
                <a:cs typeface="Segoe UI" panose="020B0502040204020203" pitchFamily="34" charset="0"/>
              </a:rPr>
              <a:t>mo</a:t>
            </a:r>
            <a:r>
              <a:rPr lang="en-US" sz="1000" dirty="0">
                <a:solidFill>
                  <a:srgbClr val="FFFFFF">
                    <a:lumMod val="85000"/>
                    <a:lumOff val="15000"/>
                  </a:srgbClr>
                </a:solidFill>
                <a:cs typeface="Segoe UI" panose="020B0502040204020203" pitchFamily="34" charset="0"/>
              </a:rPr>
              <a:t> in Azure credits. </a:t>
            </a:r>
          </a:p>
          <a:p>
            <a:endParaRPr lang="en-US" sz="1000" dirty="0">
              <a:solidFill>
                <a:srgbClr val="FFFFFF">
                  <a:lumMod val="85000"/>
                  <a:lumOff val="15000"/>
                </a:srgbClr>
              </a:solidFill>
              <a:cs typeface="Segoe UI" panose="020B0502040204020203" pitchFamily="34" charset="0"/>
            </a:endParaRPr>
          </a:p>
          <a:p>
            <a:r>
              <a:rPr lang="en-US" sz="1050" b="1" dirty="0">
                <a:solidFill>
                  <a:srgbClr val="FFFFFF">
                    <a:lumMod val="85000"/>
                    <a:lumOff val="15000"/>
                  </a:srgbClr>
                </a:solidFill>
                <a:cs typeface="Segoe UI" panose="020B0502040204020203" pitchFamily="34" charset="0"/>
              </a:rPr>
              <a:t>Stop by the Developer Platform and Tools </a:t>
            </a:r>
            <a:r>
              <a:rPr lang="en-US" sz="1050" b="1" dirty="0" smtClean="0">
                <a:solidFill>
                  <a:srgbClr val="FFFFFF">
                    <a:lumMod val="85000"/>
                    <a:lumOff val="15000"/>
                  </a:srgbClr>
                </a:solidFill>
                <a:cs typeface="Segoe UI" panose="020B0502040204020203" pitchFamily="34" charset="0"/>
              </a:rPr>
              <a:t>booth and </a:t>
            </a:r>
            <a:r>
              <a:rPr lang="en-US" sz="1050" b="1" dirty="0">
                <a:solidFill>
                  <a:srgbClr val="FFFFFF">
                    <a:lumMod val="85000"/>
                    <a:lumOff val="15000"/>
                  </a:srgbClr>
                </a:solidFill>
                <a:cs typeface="Segoe UI" panose="020B0502040204020203" pitchFamily="34" charset="0"/>
              </a:rPr>
              <a:t>visit </a:t>
            </a:r>
            <a:r>
              <a:rPr lang="en-US" sz="1050" b="1" dirty="0" smtClean="0">
                <a:solidFill>
                  <a:srgbClr val="FFFFFF">
                    <a:lumMod val="85000"/>
                    <a:lumOff val="15000"/>
                  </a:srgbClr>
                </a:solidFill>
                <a:cs typeface="Segoe UI" panose="020B0502040204020203" pitchFamily="34" charset="0"/>
              </a:rPr>
              <a:t>the MSDN </a:t>
            </a:r>
            <a:r>
              <a:rPr lang="en-US" sz="1050" b="1" dirty="0">
                <a:solidFill>
                  <a:srgbClr val="FFFFFF">
                    <a:lumMod val="85000"/>
                    <a:lumOff val="15000"/>
                  </a:srgbClr>
                </a:solidFill>
                <a:cs typeface="Segoe UI" panose="020B0502040204020203" pitchFamily="34" charset="0"/>
              </a:rPr>
              <a:t>Subscriptions station </a:t>
            </a:r>
            <a:r>
              <a:rPr lang="en-US" sz="1050" b="1" dirty="0" smtClean="0">
                <a:solidFill>
                  <a:srgbClr val="FFFFFF">
                    <a:lumMod val="85000"/>
                    <a:lumOff val="15000"/>
                  </a:srgbClr>
                </a:solidFill>
                <a:cs typeface="Segoe UI" panose="020B0502040204020203" pitchFamily="34" charset="0"/>
              </a:rPr>
              <a:t>to activate </a:t>
            </a:r>
            <a:r>
              <a:rPr lang="en-US" sz="1050" b="1" dirty="0">
                <a:solidFill>
                  <a:srgbClr val="FFFFFF">
                    <a:lumMod val="85000"/>
                    <a:lumOff val="15000"/>
                  </a:srgbClr>
                </a:solidFill>
                <a:cs typeface="Segoe UI" panose="020B0502040204020203" pitchFamily="34" charset="0"/>
              </a:rPr>
              <a:t>your benefits and </a:t>
            </a:r>
            <a:r>
              <a:rPr lang="en-US" sz="1050" b="1" dirty="0" smtClean="0">
                <a:solidFill>
                  <a:srgbClr val="FFFFFF">
                    <a:lumMod val="85000"/>
                    <a:lumOff val="15000"/>
                  </a:srgbClr>
                </a:solidFill>
                <a:cs typeface="Segoe UI" panose="020B0502040204020203" pitchFamily="34" charset="0"/>
              </a:rPr>
              <a:t>receive </a:t>
            </a:r>
            <a:r>
              <a:rPr lang="en-US" sz="1050" b="1" dirty="0">
                <a:solidFill>
                  <a:srgbClr val="FFFFFF">
                    <a:lumMod val="85000"/>
                    <a:lumOff val="15000"/>
                  </a:srgbClr>
                </a:solidFill>
                <a:cs typeface="Segoe UI" panose="020B0502040204020203" pitchFamily="34" charset="0"/>
              </a:rPr>
              <a:t>a gift</a:t>
            </a:r>
            <a:r>
              <a:rPr lang="en-US" sz="1050" b="1" dirty="0" smtClean="0">
                <a:solidFill>
                  <a:srgbClr val="FFFFFF">
                    <a:lumMod val="85000"/>
                    <a:lumOff val="15000"/>
                  </a:srgbClr>
                </a:solidFill>
                <a:cs typeface="Segoe UI" panose="020B0502040204020203" pitchFamily="34" charset="0"/>
              </a:rPr>
              <a:t>!</a:t>
            </a:r>
          </a:p>
          <a:p>
            <a:endParaRPr lang="en-US" sz="400" dirty="0" smtClean="0">
              <a:solidFill>
                <a:srgbClr val="FFFFFF"/>
              </a:solidFill>
              <a:cs typeface="Segoe UI" panose="020B0502040204020203" pitchFamily="34" charset="0"/>
            </a:endParaRPr>
          </a:p>
          <a:p>
            <a:r>
              <a:rPr lang="en-US" sz="1000" dirty="0" smtClean="0">
                <a:solidFill>
                  <a:srgbClr val="FFFFFF"/>
                </a:solidFill>
                <a:cs typeface="Segoe UI" panose="020B0502040204020203" pitchFamily="34" charset="0"/>
                <a:hlinkClick r:id="rId4"/>
              </a:rPr>
              <a:t>http</a:t>
            </a:r>
            <a:r>
              <a:rPr lang="en-US" sz="1000" dirty="0">
                <a:solidFill>
                  <a:srgbClr val="FFFFFF"/>
                </a:solidFill>
                <a:cs typeface="Segoe UI" panose="020B0502040204020203" pitchFamily="34" charset="0"/>
                <a:hlinkClick r:id="rId4"/>
              </a:rPr>
              <a:t>://</a:t>
            </a:r>
            <a:r>
              <a:rPr lang="en-US" sz="1000" dirty="0" smtClean="0">
                <a:solidFill>
                  <a:srgbClr val="FFFFFF"/>
                </a:solidFill>
                <a:cs typeface="Segoe UI" panose="020B0502040204020203" pitchFamily="34" charset="0"/>
                <a:hlinkClick r:id="rId4"/>
              </a:rPr>
              <a:t>aka.ms/msdn_teched</a:t>
            </a:r>
            <a:endParaRPr lang="en-US" sz="1000" dirty="0">
              <a:solidFill>
                <a:srgbClr val="FFFFFF"/>
              </a:solidFill>
              <a:cs typeface="Segoe UI" panose="020B0502040204020203" pitchFamily="34" charset="0"/>
            </a:endParaRPr>
          </a:p>
        </p:txBody>
      </p:sp>
      <p:pic>
        <p:nvPicPr>
          <p:cNvPr id="21" name="Picture 20"/>
          <p:cNvPicPr>
            <a:picLocks noChangeAspect="1"/>
          </p:cNvPicPr>
          <p:nvPr/>
        </p:nvPicPr>
        <p:blipFill>
          <a:blip r:embed="rId5">
            <a:duotone>
              <a:schemeClr val="accent2">
                <a:shade val="45000"/>
                <a:satMod val="135000"/>
              </a:schemeClr>
              <a:prstClr val="white"/>
            </a:duotone>
          </a:blip>
          <a:stretch>
            <a:fillRect/>
          </a:stretch>
        </p:blipFill>
        <p:spPr>
          <a:xfrm>
            <a:off x="472785" y="2383081"/>
            <a:ext cx="1354404" cy="234494"/>
          </a:xfrm>
          <a:prstGeom prst="rect">
            <a:avLst/>
          </a:prstGeom>
        </p:spPr>
      </p:pic>
      <p:grpSp>
        <p:nvGrpSpPr>
          <p:cNvPr id="22" name="Group 21"/>
          <p:cNvGrpSpPr/>
          <p:nvPr/>
        </p:nvGrpSpPr>
        <p:grpSpPr>
          <a:xfrm>
            <a:off x="6739935" y="2864893"/>
            <a:ext cx="3200398" cy="3745112"/>
            <a:chOff x="274639" y="2963862"/>
            <a:chExt cx="3200398" cy="3745112"/>
          </a:xfrm>
        </p:grpSpPr>
        <p:sp>
          <p:nvSpPr>
            <p:cNvPr id="23" name="Rectangle 22"/>
            <p:cNvSpPr/>
            <p:nvPr/>
          </p:nvSpPr>
          <p:spPr bwMode="auto">
            <a:xfrm>
              <a:off x="274639" y="2963862"/>
              <a:ext cx="3200398" cy="374511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6"/>
            <a:stretch>
              <a:fillRect/>
            </a:stretch>
          </p:blipFill>
          <p:spPr>
            <a:xfrm>
              <a:off x="601202" y="4945764"/>
              <a:ext cx="2547271" cy="1522095"/>
            </a:xfrm>
            <a:prstGeom prst="rect">
              <a:avLst/>
            </a:prstGeom>
            <a:ln>
              <a:noFill/>
            </a:ln>
            <a:effectLst/>
          </p:spPr>
        </p:pic>
        <p:pic>
          <p:nvPicPr>
            <p:cNvPr id="25" name="Picture 24"/>
            <p:cNvPicPr>
              <a:picLocks noChangeAspect="1"/>
            </p:cNvPicPr>
            <p:nvPr/>
          </p:nvPicPr>
          <p:blipFill rotWithShape="1">
            <a:blip r:embed="rId7"/>
            <a:srcRect l="19596" r="16755" b="-4"/>
            <a:stretch/>
          </p:blipFill>
          <p:spPr>
            <a:xfrm>
              <a:off x="1369798" y="3266806"/>
              <a:ext cx="1981200" cy="1752469"/>
            </a:xfrm>
            <a:prstGeom prst="rect">
              <a:avLst/>
            </a:prstGeom>
          </p:spPr>
        </p:pic>
        <p:pic>
          <p:nvPicPr>
            <p:cNvPr id="26" name="Picture 25"/>
            <p:cNvPicPr>
              <a:picLocks noChangeAspect="1"/>
            </p:cNvPicPr>
            <p:nvPr/>
          </p:nvPicPr>
          <p:blipFill rotWithShape="1">
            <a:blip r:embed="rId8"/>
            <a:srcRect l="20621" t="14478" r="25726"/>
            <a:stretch/>
          </p:blipFill>
          <p:spPr>
            <a:xfrm>
              <a:off x="510212" y="3170067"/>
              <a:ext cx="1471094" cy="1320136"/>
            </a:xfrm>
            <a:prstGeom prst="rect">
              <a:avLst/>
            </a:prstGeom>
          </p:spPr>
        </p:pic>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39935" y="1375851"/>
            <a:ext cx="5312019" cy="1383339"/>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pic>
      <p:sp>
        <p:nvSpPr>
          <p:cNvPr id="14" name="Title 2"/>
          <p:cNvSpPr txBox="1">
            <a:spLocks/>
          </p:cNvSpPr>
          <p:nvPr/>
        </p:nvSpPr>
        <p:spPr>
          <a:xfrm>
            <a:off x="6739935" y="1763798"/>
            <a:ext cx="5339058" cy="321962"/>
          </a:xfrm>
          <a:prstGeom prst="rect">
            <a:avLst/>
          </a:prstGeom>
          <a:gradFill>
            <a:gsLst>
              <a:gs pos="0">
                <a:srgbClr val="442157">
                  <a:alpha val="0"/>
                </a:srgbClr>
              </a:gs>
              <a:gs pos="60000">
                <a:srgbClr val="442157"/>
              </a:gs>
              <a:gs pos="40000">
                <a:srgbClr val="442157"/>
              </a:gs>
              <a:gs pos="100000">
                <a:srgbClr val="442157">
                  <a:alpha val="0"/>
                </a:srgbClr>
              </a:gs>
            </a:gsLst>
            <a:lin ang="5400000" scaled="1"/>
          </a:gradFill>
        </p:spPr>
        <p:txBody>
          <a:bodyPr vert="horz" wrap="none" lIns="186521" tIns="149217" rIns="186521" bIns="149217" rtlCol="0" anchor="ctr">
            <a:noAutofit/>
          </a:bodyPr>
          <a:lstStyle>
            <a:defPPr>
              <a:defRPr lang="en-US"/>
            </a:defPPr>
            <a:lvl1pPr defTabSz="914400">
              <a:lnSpc>
                <a:spcPct val="90000"/>
              </a:lnSpc>
              <a:spcBef>
                <a:spcPct val="0"/>
              </a:spcBef>
              <a:buNone/>
              <a:defRPr sz="4080">
                <a:latin typeface="Segoe UI Light" panose="020B0502040204020203" pitchFamily="34" charset="0"/>
                <a:ea typeface="+mj-ea"/>
                <a:cs typeface="Segoe UI Light" panose="020B0502040204020203" pitchFamily="34" charset="0"/>
              </a:defRPr>
            </a:lvl1pPr>
          </a:lstStyle>
          <a:p>
            <a:r>
              <a:rPr lang="en-US" sz="2000" dirty="0">
                <a:solidFill>
                  <a:srgbClr val="FFFFFF"/>
                </a:solidFill>
              </a:rPr>
              <a:t>3 Steps to New </a:t>
            </a:r>
            <a:r>
              <a:rPr lang="en-US" sz="2000" dirty="0" smtClean="0">
                <a:solidFill>
                  <a:srgbClr val="FFFFFF"/>
                </a:solidFill>
              </a:rPr>
              <a:t>Gear! With </a:t>
            </a:r>
            <a:r>
              <a:rPr lang="en-US" sz="2000" dirty="0">
                <a:solidFill>
                  <a:srgbClr val="FFFFFF"/>
                </a:solidFill>
              </a:rPr>
              <a:t>Application Insights</a:t>
            </a:r>
          </a:p>
        </p:txBody>
      </p:sp>
      <p:sp>
        <p:nvSpPr>
          <p:cNvPr id="13" name="Text Placeholder 1"/>
          <p:cNvSpPr txBox="1">
            <a:spLocks/>
          </p:cNvSpPr>
          <p:nvPr/>
        </p:nvSpPr>
        <p:spPr>
          <a:xfrm>
            <a:off x="9940332" y="2864893"/>
            <a:ext cx="2111622" cy="3745112"/>
          </a:xfrm>
          <a:prstGeom prst="rect">
            <a:avLst/>
          </a:prstGeom>
          <a:solidFill>
            <a:schemeClr val="accent4"/>
          </a:solidFill>
        </p:spPr>
        <p:txBody>
          <a:bodyPr vert="horz" wrap="square" lIns="182880" tIns="146304" rIns="182880" bIns="146304" numCol="1" spcCol="182880" rtlCol="0" anchor="ctr">
            <a:noAutofit/>
          </a:bodyPr>
          <a:lstStyle>
            <a:lvl1pPr marL="234769" marR="0" indent="-234769" fontAlgn="auto">
              <a:lnSpc>
                <a:spcPct val="90000"/>
              </a:lnSpc>
              <a:spcBef>
                <a:spcPct val="20000"/>
              </a:spcBef>
              <a:spcAft>
                <a:spcPts val="0"/>
              </a:spcAft>
              <a:buClr>
                <a:schemeClr val="tx1"/>
              </a:buClr>
              <a:buSzPct val="100000"/>
              <a:buFont typeface="Arial" panose="020B0604020202020204" pitchFamily="34" charset="0"/>
              <a:buAutoNum type="arabicPeriod"/>
              <a:tabLst/>
              <a:defRPr lang="en-US" sz="1600" spc="0" baseline="0" dirty="0" smtClean="0">
                <a:gradFill>
                  <a:gsLst>
                    <a:gs pos="1299">
                      <a:schemeClr val="tx1"/>
                    </a:gs>
                    <a:gs pos="100000">
                      <a:schemeClr val="tx1"/>
                    </a:gs>
                  </a:gsLst>
                  <a:lin ang="5400000" scaled="0"/>
                </a:gradFill>
                <a:latin typeface="Segoe UI" panose="020B0502040204020203" pitchFamily="34" charset="0"/>
                <a:cs typeface="Segoe UI" panose="020B0502040204020203" pitchFamily="34" charset="0"/>
              </a:defRPr>
            </a:lvl1pPr>
            <a:lvl2pPr marL="584200" marR="0" indent="-2413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2pPr>
            <a:lvl3pPr marL="800100" marR="0" indent="-228600" fontAlgn="auto">
              <a:lnSpc>
                <a:spcPct val="90000"/>
              </a:lnSpc>
              <a:spcBef>
                <a:spcPct val="20000"/>
              </a:spcBef>
              <a:spcAft>
                <a:spcPts val="0"/>
              </a:spcAft>
              <a:buClr>
                <a:schemeClr val="tx1"/>
              </a:buClr>
              <a:buSzPct val="100000"/>
              <a:buFontTx/>
              <a:buBlip>
                <a:blip r:embed="rId10"/>
              </a:buBlip>
              <a:tabLst/>
              <a:defRPr sz="2400" spc="0" baseline="0">
                <a:gradFill>
                  <a:gsLst>
                    <a:gs pos="1250">
                      <a:schemeClr val="tx1"/>
                    </a:gs>
                    <a:gs pos="100000">
                      <a:schemeClr val="tx1"/>
                    </a:gs>
                  </a:gsLst>
                  <a:lin ang="5400000" scaled="0"/>
                </a:gradFill>
              </a:defRPr>
            </a:lvl3pPr>
            <a:lvl4pPr marL="10287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4pPr>
            <a:lvl5pPr marL="1257300" marR="0" indent="-228600" fontAlgn="auto">
              <a:lnSpc>
                <a:spcPct val="90000"/>
              </a:lnSpc>
              <a:spcBef>
                <a:spcPct val="20000"/>
              </a:spcBef>
              <a:spcAft>
                <a:spcPts val="0"/>
              </a:spcAft>
              <a:buClr>
                <a:schemeClr val="tx1"/>
              </a:buClr>
              <a:buSzPct val="100000"/>
              <a:buFontTx/>
              <a:buBlip>
                <a:blip r:embed="rId10"/>
              </a:buBlip>
              <a:tabLst/>
              <a:defRPr sz="2000"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pPr>
              <a:buClr>
                <a:srgbClr val="FFFFFF"/>
              </a:buClr>
            </a:pPr>
            <a:r>
              <a:rPr>
                <a:gradFill>
                  <a:gsLst>
                    <a:gs pos="1299">
                      <a:srgbClr val="FFFFFF"/>
                    </a:gs>
                    <a:gs pos="100000">
                      <a:srgbClr val="FFFFFF"/>
                    </a:gs>
                  </a:gsLst>
                  <a:lin ang="5400000" scaled="0"/>
                </a:gradFill>
              </a:rPr>
              <a:t>Create a Visual Studio Online account </a:t>
            </a:r>
            <a:r>
              <a:rPr sz="1100">
                <a:gradFill>
                  <a:gsLst>
                    <a:gs pos="1299">
                      <a:srgbClr val="FFFFFF"/>
                    </a:gs>
                    <a:gs pos="100000">
                      <a:srgbClr val="FFFFFF"/>
                    </a:gs>
                  </a:gsLst>
                  <a:lin ang="5400000" scaled="0"/>
                </a:gradFill>
                <a:hlinkClick r:id="rId11"/>
              </a:rPr>
              <a:t>http://visualstudio.com</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Install Application Insights Tools for Visual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Studio Online </a:t>
            </a:r>
            <a:r>
              <a:rPr sz="1100">
                <a:gradFill>
                  <a:gsLst>
                    <a:gs pos="1299">
                      <a:srgbClr val="FFFFFF"/>
                    </a:gs>
                    <a:gs pos="100000">
                      <a:srgbClr val="FFFFFF"/>
                    </a:gs>
                  </a:gsLst>
                  <a:lin ang="5400000" scaled="0"/>
                </a:gradFill>
                <a:hlinkClick r:id="rId12"/>
              </a:rPr>
              <a:t>http://aka.ms/aivsix</a:t>
            </a:r>
            <a:r>
              <a:rPr sz="1100">
                <a:gradFill>
                  <a:gsLst>
                    <a:gs pos="1299">
                      <a:srgbClr val="FFFFFF"/>
                    </a:gs>
                    <a:gs pos="100000">
                      <a:srgbClr val="FFFFFF"/>
                    </a:gs>
                  </a:gsLst>
                  <a:lin ang="5400000" scaled="0"/>
                </a:gradFill>
              </a:rPr>
              <a:t/>
            </a:r>
            <a:br>
              <a:rPr sz="1100">
                <a:gradFill>
                  <a:gsLst>
                    <a:gs pos="1299">
                      <a:srgbClr val="FFFFFF"/>
                    </a:gs>
                    <a:gs pos="100000">
                      <a:srgbClr val="FFFFFF"/>
                    </a:gs>
                  </a:gsLst>
                  <a:lin ang="5400000" scaled="0"/>
                </a:gradFill>
              </a:rPr>
            </a:br>
            <a:r>
              <a:rPr sz="1100">
                <a:gradFill>
                  <a:gsLst>
                    <a:gs pos="1299">
                      <a:srgbClr val="FFFFFF"/>
                    </a:gs>
                    <a:gs pos="100000">
                      <a:srgbClr val="FFFFFF"/>
                    </a:gs>
                  </a:gsLst>
                  <a:lin ang="5400000" scaled="0"/>
                </a:gradFill>
              </a:rPr>
              <a:t> </a:t>
            </a:r>
          </a:p>
          <a:p>
            <a:pPr>
              <a:buClr>
                <a:srgbClr val="FFFFFF"/>
              </a:buClr>
            </a:pPr>
            <a:r>
              <a:rPr>
                <a:gradFill>
                  <a:gsLst>
                    <a:gs pos="1299">
                      <a:srgbClr val="FFFFFF"/>
                    </a:gs>
                    <a:gs pos="100000">
                      <a:srgbClr val="FFFFFF"/>
                    </a:gs>
                  </a:gsLst>
                  <a:lin ang="5400000" scaled="0"/>
                </a:gradFill>
              </a:rPr>
              <a:t>Come to our booth for a </a:t>
            </a:r>
            <a:br>
              <a:rPr>
                <a:gradFill>
                  <a:gsLst>
                    <a:gs pos="1299">
                      <a:srgbClr val="FFFFFF"/>
                    </a:gs>
                    <a:gs pos="100000">
                      <a:srgbClr val="FFFFFF"/>
                    </a:gs>
                  </a:gsLst>
                  <a:lin ang="5400000" scaled="0"/>
                </a:gradFill>
              </a:rPr>
            </a:br>
            <a:r>
              <a:rPr>
                <a:gradFill>
                  <a:gsLst>
                    <a:gs pos="1299">
                      <a:srgbClr val="FFFFFF"/>
                    </a:gs>
                    <a:gs pos="100000">
                      <a:srgbClr val="FFFFFF"/>
                    </a:gs>
                  </a:gsLst>
                  <a:lin ang="5400000" scaled="0"/>
                </a:gradFill>
              </a:rPr>
              <a:t>t-shirt and a chance to win!</a:t>
            </a:r>
          </a:p>
        </p:txBody>
      </p:sp>
      <p:grpSp>
        <p:nvGrpSpPr>
          <p:cNvPr id="37" name="Group 36"/>
          <p:cNvGrpSpPr/>
          <p:nvPr/>
        </p:nvGrpSpPr>
        <p:grpSpPr>
          <a:xfrm>
            <a:off x="384521" y="4497348"/>
            <a:ext cx="6483405" cy="2112658"/>
            <a:chOff x="384521" y="4497348"/>
            <a:chExt cx="6483405" cy="2112658"/>
          </a:xfrm>
        </p:grpSpPr>
        <p:sp>
          <p:nvSpPr>
            <p:cNvPr id="32" name="Rectangle 31"/>
            <p:cNvSpPr/>
            <p:nvPr/>
          </p:nvSpPr>
          <p:spPr bwMode="auto">
            <a:xfrm>
              <a:off x="384521" y="4497348"/>
              <a:ext cx="5970570" cy="2112658"/>
            </a:xfrm>
            <a:prstGeom prst="rect">
              <a:avLst/>
            </a:prstGeom>
            <a:solidFill>
              <a:srgbClr val="426AB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91440" rIns="93256" bIns="182880" numCol="1" rtlCol="0" anchor="t" anchorCtr="0" compatLnSpc="1">
              <a:prstTxWarp prst="textNoShape">
                <a:avLst/>
              </a:prstTxWarp>
            </a:bodyPr>
            <a:lstStyle/>
            <a:p>
              <a:pPr defTabSz="932290" fontAlgn="base">
                <a:lnSpc>
                  <a:spcPct val="90000"/>
                </a:lnSpc>
                <a:spcBef>
                  <a:spcPct val="0"/>
                </a:spcBef>
                <a:spcAft>
                  <a:spcPct val="0"/>
                </a:spcAft>
              </a:pPr>
              <a:r>
                <a:rPr lang="en-US" sz="2040" spc="-51" dirty="0">
                  <a:gradFill>
                    <a:gsLst>
                      <a:gs pos="0">
                        <a:srgbClr val="FFFFFF"/>
                      </a:gs>
                      <a:gs pos="100000">
                        <a:srgbClr val="FFFFFF"/>
                      </a:gs>
                    </a:gsLst>
                    <a:lin ang="5400000" scaled="0"/>
                  </a:gradFill>
                </a:rPr>
                <a:t>VSIP QR Tag </a:t>
              </a:r>
              <a:r>
                <a:rPr lang="en-US" sz="2040" spc="-51" dirty="0" smtClean="0">
                  <a:gradFill>
                    <a:gsLst>
                      <a:gs pos="0">
                        <a:srgbClr val="FFFFFF"/>
                      </a:gs>
                      <a:gs pos="100000">
                        <a:srgbClr val="FFFFFF"/>
                      </a:gs>
                    </a:gsLst>
                    <a:lin ang="5400000" scaled="0"/>
                  </a:gradFill>
                </a:rPr>
                <a:t>Contests</a:t>
              </a:r>
              <a:endParaRPr lang="en-US" sz="2040" spc="-51" dirty="0">
                <a:gradFill>
                  <a:gsLst>
                    <a:gs pos="0">
                      <a:srgbClr val="FFFFFF"/>
                    </a:gs>
                    <a:gs pos="100000">
                      <a:srgbClr val="FFFFFF"/>
                    </a:gs>
                  </a:gsLst>
                  <a:lin ang="5400000" scaled="0"/>
                </a:gradFill>
              </a:endParaRPr>
            </a:p>
          </p:txBody>
        </p:sp>
        <p:sp>
          <p:nvSpPr>
            <p:cNvPr id="8" name="TextBox 7"/>
            <p:cNvSpPr txBox="1"/>
            <p:nvPr/>
          </p:nvSpPr>
          <p:spPr>
            <a:xfrm>
              <a:off x="3369806" y="4631338"/>
              <a:ext cx="3498120" cy="153888"/>
            </a:xfrm>
            <a:prstGeom prst="rect">
              <a:avLst/>
            </a:prstGeom>
            <a:noFill/>
          </p:spPr>
          <p:txBody>
            <a:bodyPr wrap="square" lIns="0" tIns="0" rIns="0" bIns="0" rtlCol="0">
              <a:spAutoFit/>
            </a:bodyPr>
            <a:lstStyle/>
            <a:p>
              <a:r>
                <a:rPr lang="en-US" sz="1000" b="1" dirty="0">
                  <a:gradFill>
                    <a:gsLst>
                      <a:gs pos="0">
                        <a:srgbClr val="FFFFFF"/>
                      </a:gs>
                      <a:gs pos="100000">
                        <a:srgbClr val="FFFFFF"/>
                      </a:gs>
                    </a:gsLst>
                    <a:lin ang="5400000" scaled="0"/>
                  </a:gradFill>
                  <a:cs typeface="Segoe UI" panose="020B0502040204020203" pitchFamily="34" charset="0"/>
                </a:rPr>
                <a:t>Visit </a:t>
              </a:r>
              <a:r>
                <a:rPr lang="en-US" sz="1000" b="1" dirty="0" smtClean="0">
                  <a:gradFill>
                    <a:gsLst>
                      <a:gs pos="0">
                        <a:srgbClr val="FFFFFF"/>
                      </a:gs>
                      <a:gs pos="100000">
                        <a:srgbClr val="FFFFFF"/>
                      </a:gs>
                    </a:gsLst>
                    <a:lin ang="5400000" scaled="0"/>
                  </a:gradFill>
                  <a:cs typeface="Segoe UI" panose="020B0502040204020203" pitchFamily="34" charset="0"/>
                </a:rPr>
                <a:t>our booth to </a:t>
              </a:r>
              <a:r>
                <a:rPr lang="en-US" sz="1000" b="1" dirty="0">
                  <a:gradFill>
                    <a:gsLst>
                      <a:gs pos="0">
                        <a:srgbClr val="FFFFFF"/>
                      </a:gs>
                      <a:gs pos="100000">
                        <a:srgbClr val="FFFFFF"/>
                      </a:gs>
                    </a:gsLst>
                    <a:lin ang="5400000" scaled="0"/>
                  </a:gradFill>
                  <a:cs typeface="Segoe UI" panose="020B0502040204020203" pitchFamily="34" charset="0"/>
                </a:rPr>
                <a:t>join the hunt for cool prizes!</a:t>
              </a:r>
            </a:p>
          </p:txBody>
        </p:sp>
        <p:grpSp>
          <p:nvGrpSpPr>
            <p:cNvPr id="35" name="Group 34"/>
            <p:cNvGrpSpPr/>
            <p:nvPr/>
          </p:nvGrpSpPr>
          <p:grpSpPr>
            <a:xfrm>
              <a:off x="547073" y="4947631"/>
              <a:ext cx="5645467" cy="1499971"/>
              <a:chOff x="1265624" y="5134921"/>
              <a:chExt cx="4940560" cy="1312681"/>
            </a:xfrm>
          </p:grpSpPr>
          <p:graphicFrame>
            <p:nvGraphicFramePr>
              <p:cNvPr id="9" name="Object 8"/>
              <p:cNvGraphicFramePr>
                <a:graphicFrameLocks noChangeAspect="1"/>
              </p:cNvGraphicFramePr>
              <p:nvPr>
                <p:extLst/>
              </p:nvPr>
            </p:nvGraphicFramePr>
            <p:xfrm>
              <a:off x="1265624" y="5134921"/>
              <a:ext cx="1312681" cy="1312681"/>
            </p:xfrm>
            <a:graphic>
              <a:graphicData uri="http://schemas.openxmlformats.org/presentationml/2006/ole">
                <mc:AlternateContent xmlns:mc="http://schemas.openxmlformats.org/markup-compatibility/2006">
                  <mc:Choice xmlns:v="urn:schemas-microsoft-com:vml" Requires="v">
                    <p:oleObj spid="_x0000_s1027" name="Acrobat Document" r:id="rId13" imgW="3438503" imgH="3438341" progId="Acrobat.Document.11">
                      <p:embed/>
                    </p:oleObj>
                  </mc:Choice>
                  <mc:Fallback>
                    <p:oleObj name="Acrobat Document" r:id="rId13" imgW="3438503" imgH="3438341" progId="Acrobat.Document.11">
                      <p:embed/>
                      <p:pic>
                        <p:nvPicPr>
                          <p:cNvPr id="0" name=""/>
                          <p:cNvPicPr/>
                          <p:nvPr/>
                        </p:nvPicPr>
                        <p:blipFill>
                          <a:blip r:embed="rId14"/>
                          <a:stretch>
                            <a:fillRect/>
                          </a:stretch>
                        </p:blipFill>
                        <p:spPr>
                          <a:xfrm>
                            <a:off x="1265624" y="5134921"/>
                            <a:ext cx="1312681" cy="1312681"/>
                          </a:xfrm>
                          <a:prstGeom prst="rect">
                            <a:avLst/>
                          </a:prstGeom>
                        </p:spPr>
                      </p:pic>
                    </p:oleObj>
                  </mc:Fallback>
                </mc:AlternateContent>
              </a:graphicData>
            </a:graphic>
          </p:graphicFrame>
          <p:grpSp>
            <p:nvGrpSpPr>
              <p:cNvPr id="34" name="Group 33"/>
              <p:cNvGrpSpPr/>
              <p:nvPr/>
            </p:nvGrpSpPr>
            <p:grpSpPr>
              <a:xfrm>
                <a:off x="2611471" y="5134921"/>
                <a:ext cx="3594713" cy="1312681"/>
                <a:chOff x="2611471" y="4237774"/>
                <a:chExt cx="3594713" cy="1312681"/>
              </a:xfrm>
            </p:grpSpPr>
            <p:pic>
              <p:nvPicPr>
                <p:cNvPr id="6" name="Picture 5"/>
                <p:cNvPicPr>
                  <a:picLocks noChangeAspect="1"/>
                </p:cNvPicPr>
                <p:nvPr/>
              </p:nvPicPr>
              <p:blipFill>
                <a:blip r:embed="rId15"/>
                <a:stretch>
                  <a:fillRect/>
                </a:stretch>
              </p:blipFill>
              <p:spPr>
                <a:xfrm>
                  <a:off x="5114920" y="4237774"/>
                  <a:ext cx="1091264" cy="1312680"/>
                </a:xfrm>
                <a:prstGeom prst="rect">
                  <a:avLst/>
                </a:prstGeom>
              </p:spPr>
            </p:pic>
            <p:pic>
              <p:nvPicPr>
                <p:cNvPr id="18" name="Picture 17"/>
                <p:cNvPicPr>
                  <a:picLocks noChangeAspect="1"/>
                </p:cNvPicPr>
                <p:nvPr/>
              </p:nvPicPr>
              <p:blipFill>
                <a:blip r:embed="rId16"/>
                <a:stretch>
                  <a:fillRect/>
                </a:stretch>
              </p:blipFill>
              <p:spPr>
                <a:xfrm>
                  <a:off x="2611471" y="4237775"/>
                  <a:ext cx="1303811" cy="1312680"/>
                </a:xfrm>
                <a:prstGeom prst="rect">
                  <a:avLst/>
                </a:prstGeom>
              </p:spPr>
            </p:pic>
            <p:pic>
              <p:nvPicPr>
                <p:cNvPr id="19" name="Picture 18"/>
                <p:cNvPicPr>
                  <a:picLocks noChangeAspect="1"/>
                </p:cNvPicPr>
                <p:nvPr/>
              </p:nvPicPr>
              <p:blipFill>
                <a:blip r:embed="rId17"/>
                <a:stretch>
                  <a:fillRect/>
                </a:stretch>
              </p:blipFill>
              <p:spPr>
                <a:xfrm>
                  <a:off x="3948448" y="4237774"/>
                  <a:ext cx="1133307" cy="1312680"/>
                </a:xfrm>
                <a:prstGeom prst="rect">
                  <a:avLst/>
                </a:prstGeom>
              </p:spPr>
            </p:pic>
          </p:grpSp>
        </p:grpSp>
      </p:grpSp>
    </p:spTree>
    <p:extLst>
      <p:ext uri="{BB962C8B-B14F-4D97-AF65-F5344CB8AC3E}">
        <p14:creationId xmlns:p14="http://schemas.microsoft.com/office/powerpoint/2010/main" val="1158267125"/>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Arrow Bar"/>
          <p:cNvSpPr/>
          <p:nvPr/>
        </p:nvSpPr>
        <p:spPr bwMode="gray">
          <a:xfrm>
            <a:off x="6375646" y="1162388"/>
            <a:ext cx="5481391" cy="182880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Microsoft Engineering Stories</a:t>
            </a:r>
            <a:endParaRPr lang="en-US" sz="32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5" name="Rectangle 4"/>
          <p:cNvSpPr/>
          <p:nvPr/>
        </p:nvSpPr>
        <p:spPr bwMode="auto">
          <a:xfrm>
            <a:off x="6375646" y="2911089"/>
            <a:ext cx="548139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00B294"/>
                    </a:gs>
                    <a:gs pos="100000">
                      <a:srgbClr val="00B294"/>
                    </a:gs>
                  </a:gsLst>
                  <a:lin ang="16200000" scaled="1"/>
                </a:gradFill>
              </a:rPr>
              <a:t>How </a:t>
            </a:r>
            <a:r>
              <a:rPr lang="en-US" dirty="0">
                <a:gradFill>
                  <a:gsLst>
                    <a:gs pos="0">
                      <a:srgbClr val="00B294"/>
                    </a:gs>
                    <a:gs pos="100000">
                      <a:srgbClr val="00B294"/>
                    </a:gs>
                  </a:gsLst>
                  <a:lin ang="16200000" scaled="1"/>
                </a:gradFill>
                <a:ea typeface="Segoe UI" pitchFamily="34" charset="0"/>
                <a:cs typeface="Segoe UI" pitchFamily="34" charset="0"/>
              </a:rPr>
              <a:t>Microsoft Builds Software</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a:t>
            </a:r>
            <a:r>
              <a:rPr lang="en-US" u="sng" dirty="0" smtClean="0">
                <a:gradFill>
                  <a:gsLst>
                    <a:gs pos="0">
                      <a:srgbClr val="0072C6"/>
                    </a:gs>
                    <a:gs pos="100000">
                      <a:srgbClr val="0072C6"/>
                    </a:gs>
                  </a:gsLst>
                  <a:lin ang="16200000" scaled="1"/>
                </a:gradFill>
                <a:ea typeface="Segoe UI" pitchFamily="34" charset="0"/>
                <a:cs typeface="Segoe UI" pitchFamily="34" charset="0"/>
              </a:rPr>
              <a:t>aka.ms/EngineeringStories </a:t>
            </a:r>
            <a:endParaRPr lang="en-US" u="sng" dirty="0">
              <a:gradFill>
                <a:gsLst>
                  <a:gs pos="0">
                    <a:srgbClr val="0072C6"/>
                  </a:gs>
                  <a:gs pos="100000">
                    <a:srgbClr val="0072C6"/>
                  </a:gs>
                </a:gsLst>
                <a:lin ang="16200000" scaled="1"/>
              </a:gradFill>
              <a:ea typeface="Segoe UI" pitchFamily="34" charset="0"/>
              <a:cs typeface="Segoe UI" pitchFamily="34" charset="0"/>
            </a:endParaRPr>
          </a:p>
        </p:txBody>
      </p:sp>
      <p:sp>
        <p:nvSpPr>
          <p:cNvPr id="8" name="Freeform 19"/>
          <p:cNvSpPr>
            <a:spLocks noEditPoints="1"/>
          </p:cNvSpPr>
          <p:nvPr/>
        </p:nvSpPr>
        <p:spPr bwMode="black">
          <a:xfrm>
            <a:off x="6489366" y="304421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TechEd Tile"/>
          <p:cNvSpPr/>
          <p:nvPr/>
        </p:nvSpPr>
        <p:spPr bwMode="gray">
          <a:xfrm>
            <a:off x="695561" y="4024467"/>
            <a:ext cx="5602624" cy="18288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a:t>
            </a:r>
            <a:br>
              <a:rPr lang="en-US" sz="3200" dirty="0">
                <a:solidFill>
                  <a:srgbClr val="FFFFFF"/>
                </a:solidFill>
              </a:rPr>
            </a:br>
            <a:r>
              <a:rPr lang="en-US" sz="3200" dirty="0">
                <a:solidFill>
                  <a:srgbClr val="FFFFFF"/>
                </a:solidFill>
              </a:rPr>
              <a:t>Industry </a:t>
            </a:r>
            <a:r>
              <a:rPr lang="en-US" sz="3200" dirty="0" smtClean="0">
                <a:solidFill>
                  <a:srgbClr val="FFFFFF"/>
                </a:solidFill>
              </a:rPr>
              <a:t>Partner </a:t>
            </a:r>
            <a:br>
              <a:rPr lang="en-US" sz="3200" dirty="0" smtClean="0">
                <a:solidFill>
                  <a:srgbClr val="FFFFFF"/>
                </a:solidFill>
              </a:rPr>
            </a:br>
            <a:r>
              <a:rPr lang="en-US" sz="3200" dirty="0" smtClean="0">
                <a:solidFill>
                  <a:srgbClr val="FFFFFF"/>
                </a:solidFill>
              </a:rPr>
              <a:t>Program</a:t>
            </a:r>
            <a:endParaRPr lang="en-US" sz="3200" dirty="0">
              <a:solidFill>
                <a:srgbClr val="FFFFFF"/>
              </a:solidFill>
            </a:endParaRPr>
          </a:p>
        </p:txBody>
      </p:sp>
      <p:sp>
        <p:nvSpPr>
          <p:cNvPr id="17" name="Rectangle 16"/>
          <p:cNvSpPr/>
          <p:nvPr/>
        </p:nvSpPr>
        <p:spPr bwMode="auto">
          <a:xfrm>
            <a:off x="695561" y="5798971"/>
            <a:ext cx="5602624"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lvl="1" defTabSz="914099"/>
            <a:r>
              <a:rPr lang="en-US" dirty="0">
                <a:gradFill>
                  <a:gsLst>
                    <a:gs pos="0">
                      <a:srgbClr val="0072C6"/>
                    </a:gs>
                    <a:gs pos="100000">
                      <a:srgbClr val="0072C6"/>
                    </a:gs>
                  </a:gsLst>
                  <a:lin ang="16200000" scaled="1"/>
                </a:gradFill>
                <a:ea typeface="Segoe UI" pitchFamily="34" charset="0"/>
                <a:cs typeface="Segoe UI" pitchFamily="34" charset="0"/>
              </a:rPr>
              <a:t>Meet Our New Visual Studio Online Partners </a:t>
            </a:r>
            <a:r>
              <a:rPr lang="en-US" dirty="0" smtClean="0">
                <a:gradFill>
                  <a:gsLst>
                    <a:gs pos="0">
                      <a:srgbClr val="0072C6"/>
                    </a:gs>
                    <a:gs pos="100000">
                      <a:srgbClr val="0072C6"/>
                    </a:gs>
                  </a:gsLst>
                  <a:lin ang="16200000" scaled="1"/>
                </a:gradFill>
                <a:ea typeface="Segoe UI" pitchFamily="34" charset="0"/>
                <a:cs typeface="Segoe UI" pitchFamily="34" charset="0"/>
              </a:rPr>
              <a:t/>
            </a:r>
            <a:br>
              <a:rPr lang="en-US" dirty="0" smtClean="0">
                <a:gradFill>
                  <a:gsLst>
                    <a:gs pos="0">
                      <a:srgbClr val="0072C6"/>
                    </a:gs>
                    <a:gs pos="100000">
                      <a:srgbClr val="0072C6"/>
                    </a:gs>
                  </a:gsLst>
                  <a:lin ang="16200000" scaled="1"/>
                </a:gradFill>
                <a:ea typeface="Segoe UI" pitchFamily="34" charset="0"/>
                <a:cs typeface="Segoe UI" pitchFamily="34" charset="0"/>
              </a:rPr>
            </a:br>
            <a:r>
              <a:rPr lang="en-US" dirty="0" smtClean="0">
                <a:gradFill>
                  <a:gsLst>
                    <a:gs pos="0">
                      <a:srgbClr val="0072C6"/>
                    </a:gs>
                    <a:gs pos="100000">
                      <a:srgbClr val="0072C6"/>
                    </a:gs>
                  </a:gsLst>
                  <a:lin ang="16200000" scaled="1"/>
                </a:gradFill>
                <a:ea typeface="Segoe UI" pitchFamily="34" charset="0"/>
                <a:cs typeface="Segoe UI" pitchFamily="34" charset="0"/>
              </a:rPr>
              <a:t>or </a:t>
            </a:r>
            <a:r>
              <a:rPr lang="en-US" dirty="0">
                <a:gradFill>
                  <a:gsLst>
                    <a:gs pos="0">
                      <a:srgbClr val="0072C6"/>
                    </a:gs>
                    <a:gs pos="100000">
                      <a:srgbClr val="0072C6"/>
                    </a:gs>
                  </a:gsLst>
                  <a:lin ang="16200000" scaled="1"/>
                </a:gradFill>
                <a:ea typeface="Segoe UI" pitchFamily="34" charset="0"/>
                <a:cs typeface="Segoe UI" pitchFamily="34" charset="0"/>
              </a:rPr>
              <a:t>Join Now.</a:t>
            </a:r>
          </a:p>
          <a:p>
            <a:pPr lvl="1" defTabSz="914099"/>
            <a:r>
              <a:rPr lang="en-US" u="sng" dirty="0">
                <a:gradFill>
                  <a:gsLst>
                    <a:gs pos="0">
                      <a:srgbClr val="0072C6"/>
                    </a:gs>
                    <a:gs pos="100000">
                      <a:srgbClr val="0072C6"/>
                    </a:gs>
                  </a:gsLst>
                  <a:lin ang="16200000" scaled="1"/>
                </a:gradFill>
                <a:ea typeface="Segoe UI" pitchFamily="34" charset="0"/>
                <a:cs typeface="Segoe UI" pitchFamily="34" charset="0"/>
              </a:rPr>
              <a:t>http://vsipprogram.com </a:t>
            </a:r>
          </a:p>
        </p:txBody>
      </p:sp>
      <p:sp>
        <p:nvSpPr>
          <p:cNvPr id="30" name="Arrow Bar"/>
          <p:cNvSpPr/>
          <p:nvPr/>
        </p:nvSpPr>
        <p:spPr bwMode="gray">
          <a:xfrm>
            <a:off x="710174" y="1158692"/>
            <a:ext cx="5588011" cy="18288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endParaRPr lang="en-US" sz="3200" dirty="0">
              <a:solidFill>
                <a:srgbClr val="FFFFFF"/>
              </a:solidFill>
            </a:endParaRPr>
          </a:p>
        </p:txBody>
      </p:sp>
      <p:sp>
        <p:nvSpPr>
          <p:cNvPr id="31" name="Freeform 54"/>
          <p:cNvSpPr>
            <a:spLocks noEditPoints="1"/>
          </p:cNvSpPr>
          <p:nvPr/>
        </p:nvSpPr>
        <p:spPr bwMode="black">
          <a:xfrm>
            <a:off x="831517" y="5933187"/>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TechEd Tile"/>
          <p:cNvSpPr/>
          <p:nvPr/>
        </p:nvSpPr>
        <p:spPr bwMode="gray">
          <a:xfrm>
            <a:off x="6375646" y="4024467"/>
            <a:ext cx="5481391" cy="182880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t" anchorCtr="0" compatLnSpc="1">
            <a:prstTxWarp prst="textNoShape">
              <a:avLst/>
            </a:prstTxWarp>
          </a:bodyPr>
          <a:lstStyle/>
          <a:p>
            <a:pPr defTabSz="914099"/>
            <a:r>
              <a:rPr lang="en-US" sz="3200" dirty="0">
                <a:solidFill>
                  <a:srgbClr val="FFFFFF"/>
                </a:solidFill>
              </a:rPr>
              <a:t>Visual Studio | Integrate</a:t>
            </a:r>
            <a:br>
              <a:rPr lang="en-US" sz="3200" dirty="0">
                <a:solidFill>
                  <a:srgbClr val="FFFFFF"/>
                </a:solidFill>
              </a:rPr>
            </a:br>
            <a:endParaRPr lang="en-US" sz="3200" dirty="0">
              <a:solidFill>
                <a:srgbClr val="FFFFFF"/>
              </a:solidFill>
            </a:endParaRPr>
          </a:p>
        </p:txBody>
      </p:sp>
      <p:sp>
        <p:nvSpPr>
          <p:cNvPr id="26" name="Rectangle 25"/>
          <p:cNvSpPr/>
          <p:nvPr/>
        </p:nvSpPr>
        <p:spPr bwMode="auto">
          <a:xfrm>
            <a:off x="6375646" y="5798971"/>
            <a:ext cx="5481391" cy="1023760"/>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a:r>
              <a:rPr lang="en-US" dirty="0">
                <a:gradFill>
                  <a:gsLst>
                    <a:gs pos="0">
                      <a:srgbClr val="009E49"/>
                    </a:gs>
                    <a:gs pos="100000">
                      <a:srgbClr val="009E49"/>
                    </a:gs>
                  </a:gsLst>
                  <a:lin ang="5400000" scaled="1"/>
                </a:gradFill>
              </a:rPr>
              <a:t>Create Your Own Dev Environment</a:t>
            </a:r>
          </a:p>
          <a:p>
            <a:pPr lvl="1"/>
            <a:r>
              <a:rPr lang="en-US" u="sng" dirty="0">
                <a:gradFill>
                  <a:gsLst>
                    <a:gs pos="0">
                      <a:srgbClr val="0072C6"/>
                    </a:gs>
                    <a:gs pos="100000">
                      <a:srgbClr val="0072C6"/>
                    </a:gs>
                  </a:gsLst>
                  <a:lin ang="5400000" scaled="1"/>
                </a:gradFill>
              </a:rPr>
              <a:t>http://integrate.visualstudio.com</a:t>
            </a:r>
          </a:p>
        </p:txBody>
      </p:sp>
      <p:sp>
        <p:nvSpPr>
          <p:cNvPr id="28" name="Freeform 19"/>
          <p:cNvSpPr>
            <a:spLocks noEditPoints="1"/>
          </p:cNvSpPr>
          <p:nvPr/>
        </p:nvSpPr>
        <p:spPr bwMode="black">
          <a:xfrm>
            <a:off x="6489366" y="593318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Rectangle 21"/>
          <p:cNvSpPr/>
          <p:nvPr/>
        </p:nvSpPr>
        <p:spPr bwMode="auto">
          <a:xfrm>
            <a:off x="700424" y="2911089"/>
            <a:ext cx="5597761" cy="1033272"/>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t" anchorCtr="0" compatLnSpc="1">
            <a:prstTxWarp prst="textNoShape">
              <a:avLst/>
            </a:prstTxWarp>
          </a:bodyPr>
          <a:lstStyle/>
          <a:p>
            <a:pPr lvl="1" defTabSz="914099"/>
            <a:r>
              <a:rPr lang="en-US" dirty="0">
                <a:gradFill>
                  <a:gsLst>
                    <a:gs pos="0">
                      <a:srgbClr val="68217A"/>
                    </a:gs>
                    <a:gs pos="100000">
                      <a:srgbClr val="68217A"/>
                    </a:gs>
                  </a:gsLst>
                  <a:lin ang="16200000" scaled="1"/>
                </a:gradFill>
                <a:ea typeface="Segoe UI" pitchFamily="34" charset="0"/>
                <a:cs typeface="Segoe UI" pitchFamily="34" charset="0"/>
              </a:rPr>
              <a:t>Development tools &amp; services </a:t>
            </a:r>
            <a:r>
              <a:rPr lang="en-US" dirty="0" smtClean="0">
                <a:gradFill>
                  <a:gsLst>
                    <a:gs pos="0">
                      <a:srgbClr val="68217A"/>
                    </a:gs>
                    <a:gs pos="100000">
                      <a:srgbClr val="68217A"/>
                    </a:gs>
                  </a:gsLst>
                  <a:lin ang="16200000" scaled="1"/>
                </a:gradFill>
                <a:ea typeface="Segoe UI" pitchFamily="34" charset="0"/>
                <a:cs typeface="Segoe UI" pitchFamily="34" charset="0"/>
              </a:rPr>
              <a:t>for </a:t>
            </a:r>
            <a:r>
              <a:rPr lang="en-US" dirty="0">
                <a:gradFill>
                  <a:gsLst>
                    <a:gs pos="0">
                      <a:srgbClr val="68217A"/>
                    </a:gs>
                    <a:gs pos="100000">
                      <a:srgbClr val="68217A"/>
                    </a:gs>
                  </a:gsLst>
                  <a:lin ang="16200000" scaled="1"/>
                </a:gradFill>
                <a:ea typeface="Segoe UI" pitchFamily="34" charset="0"/>
                <a:cs typeface="Segoe UI" pitchFamily="34" charset="0"/>
              </a:rPr>
              <a:t>teams </a:t>
            </a:r>
            <a:br>
              <a:rPr lang="en-US" dirty="0">
                <a:gradFill>
                  <a:gsLst>
                    <a:gs pos="0">
                      <a:srgbClr val="68217A"/>
                    </a:gs>
                    <a:gs pos="100000">
                      <a:srgbClr val="68217A"/>
                    </a:gs>
                  </a:gsLst>
                  <a:lin ang="16200000" scaled="1"/>
                </a:gradFill>
                <a:ea typeface="Segoe UI" pitchFamily="34" charset="0"/>
                <a:cs typeface="Segoe UI" pitchFamily="34" charset="0"/>
              </a:rPr>
            </a:br>
            <a:r>
              <a:rPr lang="en-US" dirty="0" smtClean="0">
                <a:gradFill>
                  <a:gsLst>
                    <a:gs pos="0">
                      <a:srgbClr val="68217A"/>
                    </a:gs>
                    <a:gs pos="100000">
                      <a:srgbClr val="68217A"/>
                    </a:gs>
                  </a:gsLst>
                  <a:lin ang="16200000" scaled="1"/>
                </a:gradFill>
                <a:ea typeface="Segoe UI" pitchFamily="34" charset="0"/>
                <a:cs typeface="Segoe UI" pitchFamily="34" charset="0"/>
              </a:rPr>
              <a:t>of all sizes</a:t>
            </a:r>
            <a:endParaRPr lang="en-US" dirty="0">
              <a:gradFill>
                <a:gsLst>
                  <a:gs pos="0">
                    <a:srgbClr val="68217A"/>
                  </a:gs>
                  <a:gs pos="100000">
                    <a:srgbClr val="68217A"/>
                  </a:gs>
                </a:gsLst>
                <a:lin ang="16200000" scaled="1"/>
              </a:gradFill>
              <a:ea typeface="Segoe UI" pitchFamily="34" charset="0"/>
              <a:cs typeface="Segoe UI" pitchFamily="34" charset="0"/>
            </a:endParaRPr>
          </a:p>
        </p:txBody>
      </p:sp>
      <p:sp>
        <p:nvSpPr>
          <p:cNvPr id="24" name="Rectangle 23"/>
          <p:cNvSpPr/>
          <p:nvPr/>
        </p:nvSpPr>
        <p:spPr bwMode="white">
          <a:xfrm>
            <a:off x="1155256" y="3465311"/>
            <a:ext cx="4642203" cy="369332"/>
          </a:xfrm>
          <a:prstGeom prst="rect">
            <a:avLst/>
          </a:prstGeom>
        </p:spPr>
        <p:txBody>
          <a:bodyPr wrap="square" lIns="182880">
            <a:spAutoFit/>
          </a:bodyPr>
          <a:lstStyle/>
          <a:p>
            <a:r>
              <a:rPr lang="en-US" u="sng" dirty="0">
                <a:solidFill>
                  <a:srgbClr val="0072C6"/>
                </a:solidFill>
              </a:rPr>
              <a:t>http</a:t>
            </a:r>
            <a:r>
              <a:rPr lang="en-US" u="sng" dirty="0" smtClean="0">
                <a:solidFill>
                  <a:srgbClr val="0072C6"/>
                </a:solidFill>
              </a:rPr>
              <a:t>://www.visualstudio.com </a:t>
            </a:r>
            <a:endParaRPr lang="en-US" dirty="0">
              <a:solidFill>
                <a:srgbClr val="0072C6"/>
              </a:solidFill>
            </a:endParaRPr>
          </a:p>
        </p:txBody>
      </p:sp>
      <p:sp>
        <p:nvSpPr>
          <p:cNvPr id="32" name="Freeform 19"/>
          <p:cNvSpPr>
            <a:spLocks noEditPoints="1"/>
          </p:cNvSpPr>
          <p:nvPr/>
        </p:nvSpPr>
        <p:spPr bwMode="black">
          <a:xfrm>
            <a:off x="834022" y="3028758"/>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6" name="Group 5"/>
          <p:cNvGrpSpPr/>
          <p:nvPr/>
        </p:nvGrpSpPr>
        <p:grpSpPr>
          <a:xfrm>
            <a:off x="3997507" y="4129702"/>
            <a:ext cx="2206842" cy="1547995"/>
            <a:chOff x="4007555" y="4150852"/>
            <a:chExt cx="2206842" cy="1547995"/>
          </a:xfrm>
        </p:grpSpPr>
        <p:pic>
          <p:nvPicPr>
            <p:cNvPr id="34" name="Picture 33"/>
            <p:cNvPicPr>
              <a:picLocks noChangeAspect="1"/>
            </p:cNvPicPr>
            <p:nvPr/>
          </p:nvPicPr>
          <p:blipFill rotWithShape="1">
            <a:blip r:embed="rId2"/>
            <a:srcRect l="269" r="50083"/>
            <a:stretch/>
          </p:blipFill>
          <p:spPr>
            <a:xfrm>
              <a:off x="4007555" y="4150852"/>
              <a:ext cx="2206842" cy="782889"/>
            </a:xfrm>
            <a:prstGeom prst="rect">
              <a:avLst/>
            </a:prstGeom>
          </p:spPr>
        </p:pic>
        <p:pic>
          <p:nvPicPr>
            <p:cNvPr id="35" name="Picture 34"/>
            <p:cNvPicPr>
              <a:picLocks noChangeAspect="1"/>
            </p:cNvPicPr>
            <p:nvPr/>
          </p:nvPicPr>
          <p:blipFill rotWithShape="1">
            <a:blip r:embed="rId2"/>
            <a:srcRect l="50238" t="3555" r="114"/>
            <a:stretch/>
          </p:blipFill>
          <p:spPr>
            <a:xfrm>
              <a:off x="4007555" y="4943789"/>
              <a:ext cx="2206842" cy="755058"/>
            </a:xfrm>
            <a:prstGeom prst="rect">
              <a:avLst/>
            </a:prstGeom>
          </p:spPr>
        </p:pic>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74" y="1093396"/>
            <a:ext cx="3448998" cy="965898"/>
          </a:xfrm>
          <a:prstGeom prst="rect">
            <a:avLst/>
          </a:prstGeom>
        </p:spPr>
      </p:pic>
    </p:spTree>
    <p:extLst>
      <p:ext uri="{BB962C8B-B14F-4D97-AF65-F5344CB8AC3E}">
        <p14:creationId xmlns:p14="http://schemas.microsoft.com/office/powerpoint/2010/main" val="76844602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know you’ve </a:t>
            </a:r>
            <a:br>
              <a:rPr lang="en-US" dirty="0" smtClean="0"/>
            </a:br>
            <a:r>
              <a:rPr lang="en-US" dirty="0" smtClean="0"/>
              <a:t>tested your app?”</a:t>
            </a:r>
            <a:endParaRPr lang="en-US" dirty="0"/>
          </a:p>
        </p:txBody>
      </p:sp>
    </p:spTree>
    <p:extLst>
      <p:ext uri="{BB962C8B-B14F-4D97-AF65-F5344CB8AC3E}">
        <p14:creationId xmlns:p14="http://schemas.microsoft.com/office/powerpoint/2010/main" val="3584773810"/>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“Kick it over the wall to QA.”</a:t>
            </a:r>
            <a:endParaRPr lang="en-US" dirty="0"/>
          </a:p>
        </p:txBody>
      </p:sp>
    </p:spTree>
    <p:extLst>
      <p:ext uri="{BB962C8B-B14F-4D97-AF65-F5344CB8AC3E}">
        <p14:creationId xmlns:p14="http://schemas.microsoft.com/office/powerpoint/2010/main" val="28548574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the </a:t>
            </a:r>
            <a:br>
              <a:rPr lang="en-US" dirty="0" smtClean="0"/>
            </a:br>
            <a:r>
              <a:rPr lang="en-US" dirty="0" smtClean="0"/>
              <a:t>magical black box school of </a:t>
            </a:r>
            <a:br>
              <a:rPr lang="en-US" dirty="0" smtClean="0"/>
            </a:br>
            <a:r>
              <a:rPr lang="en-US" dirty="0" smtClean="0"/>
              <a:t>software testing.</a:t>
            </a:r>
            <a:endParaRPr lang="en-US" dirty="0"/>
          </a:p>
        </p:txBody>
      </p:sp>
    </p:spTree>
    <p:extLst>
      <p:ext uri="{BB962C8B-B14F-4D97-AF65-F5344CB8AC3E}">
        <p14:creationId xmlns:p14="http://schemas.microsoft.com/office/powerpoint/2010/main" val="417259474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Custom 1">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FFFFFF"/>
      </a:hlink>
      <a:folHlink>
        <a:srgbClr val="FFFF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B8D3FDDC-9A31-4186-B2FF-A9BBF50B617D}" vid="{9DD52352-60EE-46C2-BAA2-DCEF7DB659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Benjamin Day</External_x0020_Speaker>
    <Session_x0020_Code xmlns="e36bfbf9-5e42-489c-a259-4c54eb22cb57"> DEV-B367</Session_x0020_Code>
    <Presentation_x0020_Date xmlns="e36bfbf9-5e42-489c-a259-4c54eb22cb57">2014-05-15T00:00:00-05:00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e36bfbf9-5e42-489c-a259-4c54eb22cb57"/>
    <ds:schemaRef ds:uri="230e9df3-be65-4c73-a93b-d1236ebd677e"/>
    <ds:schemaRef ds:uri="http://schemas.microsoft.com/office/2006/documentManagement/types"/>
    <ds:schemaRef ds:uri="http://purl.org/dc/dcmitype/"/>
    <ds:schemaRef ds:uri="http://schemas.microsoft.com/sharepoint/v3"/>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1503</TotalTime>
  <Words>1679</Words>
  <Application>Microsoft Office PowerPoint</Application>
  <PresentationFormat>Custom</PresentationFormat>
  <Paragraphs>231</Paragraphs>
  <Slides>70</Slides>
  <Notes>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70</vt:i4>
      </vt:variant>
    </vt:vector>
  </HeadingPairs>
  <TitlesOfParts>
    <vt:vector size="80" baseType="lpstr">
      <vt:lpstr>Arial</vt:lpstr>
      <vt:lpstr>Calibri</vt:lpstr>
      <vt:lpstr>Consolas</vt:lpstr>
      <vt:lpstr>Segoe UI</vt:lpstr>
      <vt:lpstr>Segoe UI Light</vt:lpstr>
      <vt:lpstr>Wingdings</vt:lpstr>
      <vt:lpstr>TechEd 2014 Dk Blue</vt:lpstr>
      <vt:lpstr>1_TechEd 2014 Dk Blue</vt:lpstr>
      <vt:lpstr>2_TechEd 2014 Dk Blue</vt:lpstr>
      <vt:lpstr>Acrobat Document</vt:lpstr>
      <vt:lpstr>PowerPoint Presentation</vt:lpstr>
      <vt:lpstr>Using Functional, Exploratory and Acceptance Testing to Release with Confidence</vt:lpstr>
      <vt:lpstr>Benjamin Day</vt:lpstr>
      <vt:lpstr>The title for this talk is long.</vt:lpstr>
      <vt:lpstr>“Using Functional, Exploratory and Acceptance Testing to Release with Confidence”</vt:lpstr>
      <vt:lpstr>(Alternate title, please.)</vt:lpstr>
      <vt:lpstr>“How do you know you’ve  tested your app?”</vt:lpstr>
      <vt:lpstr>“Kick it over the wall to QA.”</vt:lpstr>
      <vt:lpstr>That’s the  magical black box school of  software testing.</vt:lpstr>
      <vt:lpstr>Step 1: Write an app of dubious quality.</vt:lpstr>
      <vt:lpstr>Step 2: Throw said app into the magical  black box of QA.</vt:lpstr>
      <vt:lpstr>Step 3a: Receive bugs.</vt:lpstr>
      <vt:lpstr>Step 3b: (Grrrrrr.)</vt:lpstr>
      <vt:lpstr>Step 4: Fix the bugs.</vt:lpstr>
      <vt:lpstr>Step 5: Chuck the marginally less crummy app back at QA.</vt:lpstr>
      <vt:lpstr>Step 6: More bugs.</vt:lpstr>
      <vt:lpstr>Step 7: Repeat until no more bugs.* </vt:lpstr>
      <vt:lpstr>Step 8: Eventually release the code into the wild where it is then  devoured by wolves used by users who send the actual bugs.</vt:lpstr>
      <vt:lpstr>Sound familiar?</vt:lpstr>
      <vt:lpstr>Why are you getting so many bugs?</vt:lpstr>
      <vt:lpstr>On many teams, QA is an unmeasurable afterthought.</vt:lpstr>
      <vt:lpstr>Delays in dev  “kwality kode”</vt:lpstr>
      <vt:lpstr>“kwality kode”  magical QA</vt:lpstr>
      <vt:lpstr>“We’ve only got 4 minutes to save the world test the app.” -Madonna  </vt:lpstr>
      <vt:lpstr>You scramble to figure out…</vt:lpstr>
      <vt:lpstr>PowerPoint Presentation</vt:lpstr>
      <vt:lpstr>Exploratory testing?</vt:lpstr>
      <vt:lpstr>Did the user acceptance tests get done?</vt:lpstr>
      <vt:lpstr>Did the users even look at this thing?</vt:lpstr>
      <vt:lpstr>Basically,  are we good to go?</vt:lpstr>
      <vt:lpstr>Feeling overwhelmed?</vt:lpstr>
      <vt:lpstr>Stressed out?</vt:lpstr>
      <vt:lpstr>Do you feel confident about  releasing this app?</vt:lpstr>
      <vt:lpstr>It doesn’t have to be this way.</vt:lpstr>
      <vt:lpstr>In a build-test-release cycle that works well, you’ll have…</vt:lpstr>
      <vt:lpstr>Transparency.</vt:lpstr>
      <vt:lpstr>Traceability.</vt:lpstr>
      <vt:lpstr>Team communication.</vt:lpstr>
      <vt:lpstr>When it works…</vt:lpstr>
      <vt:lpstr>The goal: Release your code and know it’s been tested and how.</vt:lpstr>
      <vt:lpstr>Here are the steps to do this with Team Foundation Server &amp;  Microsoft Test Manager.</vt:lpstr>
      <vt:lpstr>Here’s the plan.</vt:lpstr>
      <vt:lpstr>When you get new functionality…</vt:lpstr>
      <vt:lpstr>When you’re ready to test…</vt:lpstr>
      <vt:lpstr>While you’re testing…</vt:lpstr>
      <vt:lpstr>Start automating…</vt:lpstr>
      <vt:lpstr>Demos. </vt:lpstr>
      <vt:lpstr>The Relevant Nouns.</vt:lpstr>
      <vt:lpstr>Demos. </vt:lpstr>
      <vt:lpstr>Two ways to run tests.</vt:lpstr>
      <vt:lpstr>Via the web.</vt:lpstr>
      <vt:lpstr>Via Microsoft Test Manager.</vt:lpstr>
      <vt:lpstr>Demos. </vt:lpstr>
      <vt:lpstr>Testing via the web</vt:lpstr>
      <vt:lpstr>Testing via Microsoft Test Manager</vt:lpstr>
      <vt:lpstr>Test Settings let you configure the diagnostic data that is  captured when tests are run.</vt:lpstr>
      <vt:lpstr>Test Settings: Data &amp; Diagnostics</vt:lpstr>
      <vt:lpstr>Demos. </vt:lpstr>
      <vt:lpstr>Automated build, deploy, test.</vt:lpstr>
      <vt:lpstr>Demos. </vt:lpstr>
      <vt:lpstr>“How do you know you’ve  tested your app?”</vt:lpstr>
      <vt:lpstr>“How do you know you’ve tested your app?”</vt:lpstr>
      <vt:lpstr>Any last questions?</vt:lpstr>
      <vt:lpstr>Thank you.</vt:lpstr>
      <vt:lpstr>Thank you.</vt:lpstr>
      <vt:lpstr>Visit the Developer Platform &amp; Tools Booth</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Functional, Exploratory and Acceptance Testing to Release with Confidence</dc:title>
  <dc:subject>TechEd 2014</dc:subject>
  <dc:creator>Benjamin Day</dc:creator>
  <cp:keywords/>
  <dc:description>Template: Jordan Cayabyab, Artitudes Design
Formatting: 
Audience Type:</dc:description>
  <cp:lastModifiedBy>testadmin</cp:lastModifiedBy>
  <cp:revision>86</cp:revision>
  <dcterms:created xsi:type="dcterms:W3CDTF">2014-05-07T18:55:50Z</dcterms:created>
  <dcterms:modified xsi:type="dcterms:W3CDTF">2014-05-15T17:54:57Z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